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0"/>
  </p:notesMasterIdLst>
  <p:handoutMasterIdLst>
    <p:handoutMasterId r:id="rId41"/>
  </p:handoutMasterIdLst>
  <p:sldIdLst>
    <p:sldId id="256" r:id="rId3"/>
    <p:sldId id="792" r:id="rId4"/>
    <p:sldId id="802" r:id="rId5"/>
    <p:sldId id="683" r:id="rId6"/>
    <p:sldId id="684" r:id="rId7"/>
    <p:sldId id="685" r:id="rId8"/>
    <p:sldId id="807" r:id="rId9"/>
    <p:sldId id="808" r:id="rId10"/>
    <p:sldId id="806" r:id="rId11"/>
    <p:sldId id="686" r:id="rId12"/>
    <p:sldId id="761" r:id="rId13"/>
    <p:sldId id="797" r:id="rId14"/>
    <p:sldId id="798" r:id="rId15"/>
    <p:sldId id="794" r:id="rId16"/>
    <p:sldId id="795" r:id="rId17"/>
    <p:sldId id="814" r:id="rId18"/>
    <p:sldId id="815" r:id="rId19"/>
    <p:sldId id="816" r:id="rId20"/>
    <p:sldId id="768" r:id="rId21"/>
    <p:sldId id="769" r:id="rId22"/>
    <p:sldId id="770" r:id="rId23"/>
    <p:sldId id="809" r:id="rId24"/>
    <p:sldId id="773" r:id="rId25"/>
    <p:sldId id="760" r:id="rId26"/>
    <p:sldId id="781" r:id="rId27"/>
    <p:sldId id="810" r:id="rId28"/>
    <p:sldId id="811" r:id="rId29"/>
    <p:sldId id="813" r:id="rId30"/>
    <p:sldId id="812" r:id="rId31"/>
    <p:sldId id="818" r:id="rId32"/>
    <p:sldId id="819" r:id="rId33"/>
    <p:sldId id="776" r:id="rId34"/>
    <p:sldId id="778" r:id="rId35"/>
    <p:sldId id="780" r:id="rId36"/>
    <p:sldId id="782" r:id="rId37"/>
    <p:sldId id="752" r:id="rId38"/>
    <p:sldId id="554" r:id="rId3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491C8F-4C87-4C25-B07E-C3DF88B6620E}">
          <p14:sldIdLst>
            <p14:sldId id="256"/>
            <p14:sldId id="792"/>
            <p14:sldId id="802"/>
            <p14:sldId id="683"/>
            <p14:sldId id="684"/>
            <p14:sldId id="685"/>
            <p14:sldId id="807"/>
            <p14:sldId id="808"/>
            <p14:sldId id="806"/>
            <p14:sldId id="686"/>
            <p14:sldId id="761"/>
            <p14:sldId id="797"/>
            <p14:sldId id="798"/>
            <p14:sldId id="794"/>
            <p14:sldId id="795"/>
            <p14:sldId id="814"/>
            <p14:sldId id="815"/>
            <p14:sldId id="816"/>
            <p14:sldId id="768"/>
            <p14:sldId id="769"/>
            <p14:sldId id="770"/>
            <p14:sldId id="809"/>
            <p14:sldId id="773"/>
            <p14:sldId id="760"/>
            <p14:sldId id="781"/>
            <p14:sldId id="810"/>
            <p14:sldId id="811"/>
            <p14:sldId id="813"/>
            <p14:sldId id="812"/>
            <p14:sldId id="818"/>
            <p14:sldId id="819"/>
            <p14:sldId id="776"/>
            <p14:sldId id="778"/>
            <p14:sldId id="780"/>
            <p14:sldId id="782"/>
            <p14:sldId id="752"/>
            <p14:sldId id="554"/>
          </p14:sldIdLst>
        </p14:section>
      </p14:sectionLst>
    </p:ext>
    <p:ext uri="{EFAFB233-063F-42B5-8137-9DF3F51BA10A}">
      <p15:sldGuideLst xmlns:p15="http://schemas.microsoft.com/office/powerpoint/2012/main">
        <p15:guide id="1" orient="horz" pos="1920" userDrawn="1">
          <p15:clr>
            <a:srgbClr val="A4A3A4"/>
          </p15:clr>
        </p15:guide>
        <p15:guide id="2" pos="100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FFCC"/>
    <a:srgbClr val="F98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88534" autoAdjust="0"/>
  </p:normalViewPr>
  <p:slideViewPr>
    <p:cSldViewPr>
      <p:cViewPr varScale="1">
        <p:scale>
          <a:sx n="81" d="100"/>
          <a:sy n="81" d="100"/>
        </p:scale>
        <p:origin x="906" y="96"/>
      </p:cViewPr>
      <p:guideLst>
        <p:guide orient="horz" pos="1920"/>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214"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D1C338C8-FDF8-464B-8507-1C57187742CF}" type="datetimeFigureOut">
              <a:rPr lang="en-US" smtClean="0"/>
              <a:t>10/1/2014</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CF0F378C-983E-4720-A67F-9987EF2ED10D}" type="slidenum">
              <a:rPr lang="en-US" smtClean="0"/>
              <a:t>‹#›</a:t>
            </a:fld>
            <a:endParaRPr lang="en-US"/>
          </a:p>
        </p:txBody>
      </p:sp>
    </p:spTree>
    <p:extLst>
      <p:ext uri="{BB962C8B-B14F-4D97-AF65-F5344CB8AC3E}">
        <p14:creationId xmlns:p14="http://schemas.microsoft.com/office/powerpoint/2010/main" val="164066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9BE4D725-E81B-4B65-BC39-0737E4E20C7C}" type="datetimeFigureOut">
              <a:rPr lang="en-US" smtClean="0"/>
              <a:pPr/>
              <a:t>10/1/2014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CA10DE6C-4B68-4514-9E66-8DA05873F8EB}" type="slidenum">
              <a:rPr lang="en-US" smtClean="0"/>
              <a:pPr/>
              <a:t>‹#›</a:t>
            </a:fld>
            <a:endParaRPr lang="en-US"/>
          </a:p>
        </p:txBody>
      </p:sp>
    </p:spTree>
    <p:extLst>
      <p:ext uri="{BB962C8B-B14F-4D97-AF65-F5344CB8AC3E}">
        <p14:creationId xmlns:p14="http://schemas.microsoft.com/office/powerpoint/2010/main" val="114856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 I’m Jean. Today, I’m going to talk about how to make it easier for programmers to enforce information </a:t>
            </a:r>
            <a:r>
              <a:rPr lang="en-US" baseline="0" smtClean="0"/>
              <a:t>flow policies.</a:t>
            </a:r>
            <a:endParaRPr lang="en-US" baseline="0" dirty="0" smtClean="0"/>
          </a:p>
          <a:p>
            <a:endParaRPr lang="en-US" baseline="0" dirty="0" smtClean="0"/>
          </a:p>
          <a:p>
            <a:r>
              <a:rPr lang="en-US" baseline="0" dirty="0" smtClean="0"/>
              <a:t>TRANSITION: </a:t>
            </a:r>
            <a:r>
              <a:rPr lang="en-US" dirty="0" smtClean="0"/>
              <a:t>Let’s start by</a:t>
            </a:r>
            <a:r>
              <a:rPr lang="en-US" baseline="0" dirty="0" smtClean="0"/>
              <a:t> thinking about how we can prevent information flow leaks</a:t>
            </a:r>
            <a:r>
              <a:rPr lang="en-US" dirty="0" smtClean="0"/>
              <a:t>.</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a:t>
            </a:fld>
            <a:endParaRPr lang="en-US"/>
          </a:p>
        </p:txBody>
      </p:sp>
    </p:spTree>
    <p:extLst>
      <p:ext uri="{BB962C8B-B14F-4D97-AF65-F5344CB8AC3E}">
        <p14:creationId xmlns:p14="http://schemas.microsoft.com/office/powerpoint/2010/main" val="132506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evaluate sensitive values, the runtime performs faceted execution, evaluating the high and low facets and putting the results back together.</a:t>
            </a:r>
          </a:p>
          <a:p>
            <a:r>
              <a:rPr lang="en-US" baseline="0" dirty="0" smtClean="0"/>
              <a:t>The runtime also handles implicit flows by evaluating both sides of a conditional.</a:t>
            </a:r>
          </a:p>
          <a:p>
            <a:r>
              <a:rPr lang="en-US" baseline="0" dirty="0" smtClean="0"/>
              <a:t>After evaluation, we get trees of faceted values, where each facet is guarded by a label.</a:t>
            </a:r>
          </a:p>
          <a:p>
            <a:r>
              <a:rPr lang="en-US" baseline="0" dirty="0" smtClean="0"/>
              <a:t>Policies determine the values of the labels.</a:t>
            </a:r>
          </a:p>
          <a:p>
            <a:r>
              <a:rPr lang="en-US" baseline="0" dirty="0" smtClean="0"/>
              <a:t>The runtime stores mappings of labels to policies in order to eventually assign values to the labels.</a:t>
            </a:r>
          </a:p>
          <a:p>
            <a:endParaRPr lang="en-US" baseline="0" dirty="0" smtClean="0"/>
          </a:p>
          <a:p>
            <a:r>
              <a:rPr lang="en-US" baseline="0" dirty="0" smtClean="0"/>
              <a:t>Once the runtime gets an output channel, it creates a system of constraints from the labels in order to find a satisfying assignment.</a:t>
            </a:r>
          </a:p>
          <a:p>
            <a:endParaRPr lang="en-US" baseline="0" dirty="0" smtClean="0"/>
          </a:p>
          <a:p>
            <a:r>
              <a:rPr lang="en-US" baseline="0" dirty="0" smtClean="0"/>
              <a:t>Once it gets a satisfying assignment to the labels, the runtime projects values out of the facets in order to produce the value to output.</a:t>
            </a:r>
          </a:p>
          <a:p>
            <a:endParaRPr lang="en-US" baseline="0" dirty="0" smtClean="0"/>
          </a:p>
          <a:p>
            <a:r>
              <a:rPr lang="en-US" baseline="0" dirty="0" smtClean="0"/>
              <a:t>*** QUESTIONS? ***</a:t>
            </a:r>
          </a:p>
          <a:p>
            <a:endParaRPr lang="en-US" baseline="0" dirty="0" smtClean="0"/>
          </a:p>
          <a:p>
            <a:r>
              <a:rPr lang="en-US" baseline="0" dirty="0" smtClean="0"/>
              <a:t>TRANSITION: You may now be wondering…</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12</a:t>
            </a:fld>
            <a:endParaRPr lang="en-US"/>
          </a:p>
        </p:txBody>
      </p:sp>
    </p:spTree>
    <p:extLst>
      <p:ext uri="{BB962C8B-B14F-4D97-AF65-F5344CB8AC3E}">
        <p14:creationId xmlns:p14="http://schemas.microsoft.com/office/powerpoint/2010/main" val="297506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take a closer look at the policies.</a:t>
            </a:r>
          </a:p>
          <a:p>
            <a:endParaRPr lang="en-US" dirty="0" smtClean="0"/>
          </a:p>
          <a:p>
            <a:r>
              <a:rPr lang="en-US" dirty="0" smtClean="0"/>
              <a:t>Restrict creates</a:t>
            </a:r>
            <a:r>
              <a:rPr lang="en-US" baseline="0" dirty="0" smtClean="0"/>
              <a:t> a function that takes an output channel as an argument and adds a constraint that says if the predicate is _not_ true, the label must be low.</a:t>
            </a:r>
          </a:p>
          <a:p>
            <a:endParaRPr lang="en-US" baseline="0" dirty="0" smtClean="0"/>
          </a:p>
          <a:p>
            <a:r>
              <a:rPr lang="en-US" baseline="0" dirty="0" smtClean="0"/>
              <a:t>The first thing to note is that policies may refer to sensitive values.</a:t>
            </a:r>
          </a:p>
          <a:p>
            <a:r>
              <a:rPr lang="en-US" baseline="0" dirty="0" smtClean="0"/>
              <a:t>Additionally, the constraints all take the form of requiring a label to be low.</a:t>
            </a:r>
          </a:p>
          <a:p>
            <a:r>
              <a:rPr lang="en-US" baseline="0" dirty="0" smtClean="0"/>
              <a:t>Because of this, the constraint environment is always consistent: assigning everything to low is always consistent.</a:t>
            </a:r>
          </a:p>
          <a:p>
            <a:r>
              <a:rPr lang="en-US" baseline="0" dirty="0" smtClean="0"/>
              <a:t>Especially to handle the circular dependencies that may arise between policies and sensitive values, we have this notion of maximal functionality: labels are set to high unless policies require them to be low.</a:t>
            </a:r>
          </a:p>
          <a:p>
            <a:endParaRPr lang="en-US" baseline="0" dirty="0" smtClean="0"/>
          </a:p>
          <a:p>
            <a:r>
              <a:rPr lang="en-US" baseline="0" dirty="0" smtClean="0"/>
              <a:t>TRANSITION: The Jeeves runtime uses these policies to project out the appropriate result facet for the viewer.</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13</a:t>
            </a:fld>
            <a:endParaRPr lang="en-US"/>
          </a:p>
        </p:txBody>
      </p:sp>
    </p:spTree>
    <p:extLst>
      <p:ext uri="{BB962C8B-B14F-4D97-AF65-F5344CB8AC3E}">
        <p14:creationId xmlns:p14="http://schemas.microsoft.com/office/powerpoint/2010/main" val="311742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14</a:t>
            </a:fld>
            <a:endParaRPr lang="en-US"/>
          </a:p>
        </p:txBody>
      </p:sp>
    </p:spTree>
    <p:extLst>
      <p:ext uri="{BB962C8B-B14F-4D97-AF65-F5344CB8AC3E}">
        <p14:creationId xmlns:p14="http://schemas.microsoft.com/office/powerpoint/2010/main" val="11913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classical security, people typically define a lattice of access levels.</a:t>
            </a:r>
          </a:p>
          <a:p>
            <a:endParaRPr lang="en-US" baseline="0" dirty="0" smtClean="0"/>
          </a:p>
          <a:p>
            <a:r>
              <a:rPr lang="en-US" baseline="0" dirty="0" smtClean="0"/>
              <a:t>A higher access level corresponds to a higher security level. For instance…</a:t>
            </a:r>
          </a:p>
          <a:p>
            <a:endParaRPr lang="en-US" baseline="0" dirty="0" smtClean="0"/>
          </a:p>
          <a:p>
            <a:r>
              <a:rPr lang="en-US" baseline="0" dirty="0" smtClean="0"/>
              <a:t>TRANSITION: To view an output, the viewer must have an access level corresponding to the highest level of any value used to compute the output.</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16</a:t>
            </a:fld>
            <a:endParaRPr lang="en-US"/>
          </a:p>
        </p:txBody>
      </p:sp>
    </p:spTree>
    <p:extLst>
      <p:ext uri="{BB962C8B-B14F-4D97-AF65-F5344CB8AC3E}">
        <p14:creationId xmlns:p14="http://schemas.microsoft.com/office/powerpoint/2010/main" val="175819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model of classical information flow, the access level of a value is the highest level of the values that were used to compute it.</a:t>
            </a:r>
          </a:p>
          <a:p>
            <a:endParaRPr lang="en-US" baseline="0" dirty="0" smtClean="0"/>
          </a:p>
          <a:p>
            <a:r>
              <a:rPr lang="en-US" baseline="0" dirty="0" smtClean="0"/>
              <a:t>For instance, if we took this classified information and combined it with this Andy Warhol painting to make an Andy Warhol classified information, only the NSA could see it.</a:t>
            </a:r>
          </a:p>
          <a:p>
            <a:endParaRPr lang="en-US" baseline="0" dirty="0" smtClean="0"/>
          </a:p>
          <a:p>
            <a:r>
              <a:rPr lang="en-US" baseline="0" dirty="0" smtClean="0"/>
              <a:t>The program would not produce any results for anyone else.</a:t>
            </a:r>
          </a:p>
          <a:p>
            <a:endParaRPr lang="en-US" baseline="0" dirty="0" smtClean="0"/>
          </a:p>
          <a:p>
            <a:r>
              <a:rPr lang="en-US" baseline="0" dirty="0" smtClean="0"/>
              <a:t>TRANSITION: Jeeves is different in that the program always produces results.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17</a:t>
            </a:fld>
            <a:endParaRPr lang="en-US"/>
          </a:p>
        </p:txBody>
      </p:sp>
    </p:spTree>
    <p:extLst>
      <p:ext uri="{BB962C8B-B14F-4D97-AF65-F5344CB8AC3E}">
        <p14:creationId xmlns:p14="http://schemas.microsoft.com/office/powerpoint/2010/main" val="3657506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Jeeves, the property</a:t>
            </a:r>
            <a:r>
              <a:rPr lang="en-US" baseline="0" dirty="0" smtClean="0"/>
              <a:t> is not whether the viewer can see an output, but what output the viewer can see.</a:t>
            </a:r>
          </a:p>
          <a:p>
            <a:endParaRPr lang="en-US" baseline="0" dirty="0" smtClean="0"/>
          </a:p>
          <a:p>
            <a:r>
              <a:rPr lang="en-US" baseline="0" dirty="0" smtClean="0"/>
              <a:t>Instead of associating a value with an access level, the programmer provides a different value for different access levels.</a:t>
            </a:r>
          </a:p>
          <a:p>
            <a:r>
              <a:rPr lang="en-US" baseline="0" dirty="0" smtClean="0"/>
              <a:t>When anyone except for the NSA tries to view the top secret information, they get to see an Andy </a:t>
            </a:r>
            <a:r>
              <a:rPr lang="en-US" baseline="0" dirty="0" err="1" smtClean="0"/>
              <a:t>Warholed</a:t>
            </a:r>
            <a:r>
              <a:rPr lang="en-US" baseline="0" dirty="0" smtClean="0"/>
              <a:t> version of “Access Denied.”</a:t>
            </a:r>
          </a:p>
          <a:p>
            <a:endParaRPr lang="en-US" baseline="0" dirty="0" smtClean="0"/>
          </a:p>
          <a:p>
            <a:r>
              <a:rPr lang="en-US" baseline="0" dirty="0" smtClean="0"/>
              <a:t>TRANSITION: Thus the non-interference guarantee in Jeeves talks about which value is output rather than the access level of the outputs.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18</a:t>
            </a:fld>
            <a:endParaRPr lang="en-US"/>
          </a:p>
        </p:txBody>
      </p:sp>
    </p:spTree>
    <p:extLst>
      <p:ext uri="{BB962C8B-B14F-4D97-AF65-F5344CB8AC3E}">
        <p14:creationId xmlns:p14="http://schemas.microsoft.com/office/powerpoint/2010/main" val="84220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the following non-interference guarantee for Jeeves.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Traditional</a:t>
            </a:r>
            <a:r>
              <a:rPr lang="en-US" baseline="0" dirty="0" smtClean="0"/>
              <a:t> info flow too strong for the kinds of policies we want to write.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Given a fixed value for the low component, all executions where the level variable must be low produce equivalent outputs no matter what the value of H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guarantee is different than classical non-interference because the dependencies of policies on sensitive values inherently leak some information.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TRANSITION:</a:t>
            </a:r>
            <a:r>
              <a:rPr lang="en-US" baseline="0" dirty="0" smtClean="0"/>
              <a:t> Let me illustrate how our guarantee captures what can be revealed.</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19</a:t>
            </a:fld>
            <a:endParaRPr lang="en-US"/>
          </a:p>
        </p:txBody>
      </p:sp>
    </p:spTree>
    <p:extLst>
      <p:ext uri="{BB962C8B-B14F-4D97-AF65-F5344CB8AC3E}">
        <p14:creationId xmlns:p14="http://schemas.microsoft.com/office/powerpoint/2010/main" val="128867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Recall</a:t>
            </a:r>
            <a:r>
              <a:rPr lang="en-US" baseline="0" dirty="0" smtClean="0"/>
              <a:t> the policy that someone can see my actual location if they are near me. This policy depends on the sensitive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viewer is within the appropriate radius of my location, then the label can be high and they can see the high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case, the high-confidentiality facet affects the value of the label and flows to the output.</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20</a:t>
            </a:fld>
            <a:endParaRPr lang="en-US"/>
          </a:p>
        </p:txBody>
      </p:sp>
    </p:spTree>
    <p:extLst>
      <p:ext uri="{BB962C8B-B14F-4D97-AF65-F5344CB8AC3E}">
        <p14:creationId xmlns:p14="http://schemas.microsoft.com/office/powerpoint/2010/main" val="227602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viewer is outside</a:t>
            </a:r>
            <a:r>
              <a:rPr lang="en-US" baseline="0" dirty="0" smtClean="0"/>
              <a:t> the radius, then label a must be low. When label a is low, the viewer knows that the high value is outside the radius, but it should not be able to distinguish the actual location from any of the other locations outside the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so we guarantee that high values only flow to viewers to the degree that the policies allow.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We’ve implemented a real system with these guarantees.</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21</a:t>
            </a:fld>
            <a:endParaRPr lang="en-US"/>
          </a:p>
        </p:txBody>
      </p:sp>
    </p:spTree>
    <p:extLst>
      <p:ext uri="{BB962C8B-B14F-4D97-AF65-F5344CB8AC3E}">
        <p14:creationId xmlns:p14="http://schemas.microsoft.com/office/powerpoint/2010/main" val="247013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implementations in</a:t>
            </a:r>
            <a:r>
              <a:rPr lang="en-US" baseline="0" dirty="0" smtClean="0"/>
              <a:t> both </a:t>
            </a:r>
            <a:r>
              <a:rPr lang="en-US" baseline="0" dirty="0" err="1" smtClean="0"/>
              <a:t>Scala</a:t>
            </a:r>
            <a:r>
              <a:rPr lang="en-US" baseline="0" dirty="0" smtClean="0"/>
              <a:t> and Python.</a:t>
            </a:r>
          </a:p>
          <a:p>
            <a:endParaRPr lang="en-US" baseline="0" dirty="0" smtClean="0"/>
          </a:p>
          <a:p>
            <a:r>
              <a:rPr lang="en-US" baseline="0" dirty="0" smtClean="0"/>
              <a:t>In the implementations, we overload operators for faceted evaluation. We store policies in the runtime environment.</a:t>
            </a:r>
          </a:p>
          <a:p>
            <a:endParaRPr lang="en-US" dirty="0" smtClean="0"/>
          </a:p>
          <a:p>
            <a:r>
              <a:rPr lang="en-US" dirty="0" smtClean="0"/>
              <a:t>We use the Z3 SMT solver to find a</a:t>
            </a:r>
            <a:r>
              <a:rPr lang="en-US" baseline="0" dirty="0" smtClean="0"/>
              <a:t> satisfying assignment to the labels and then we project out the appropriate facet based on the label assignments.</a:t>
            </a:r>
          </a:p>
          <a:p>
            <a:endParaRPr lang="en-US" baseline="0" dirty="0" smtClean="0"/>
          </a:p>
          <a:p>
            <a:r>
              <a:rPr lang="en-US" baseline="0" dirty="0" smtClean="0"/>
              <a:t>TRANSITION: We have been looking at extending these runtime implementations into web frameworks.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23</a:t>
            </a:fld>
            <a:endParaRPr lang="en-US"/>
          </a:p>
        </p:txBody>
      </p:sp>
    </p:spTree>
    <p:extLst>
      <p:ext uri="{BB962C8B-B14F-4D97-AF65-F5344CB8AC3E}">
        <p14:creationId xmlns:p14="http://schemas.microsoft.com/office/powerpoint/2010/main" val="26574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keep hearing about them.</a:t>
            </a:r>
          </a:p>
          <a:p>
            <a:endParaRPr lang="en-US" baseline="0" dirty="0" smtClean="0"/>
          </a:p>
          <a:p>
            <a:r>
              <a:rPr lang="en-US" baseline="0" dirty="0" smtClean="0"/>
              <a:t>Even Facebook, with all of their developer resources and with privacy being so core to their model, has a leak every now and then.</a:t>
            </a:r>
            <a:endParaRPr lang="en-US" dirty="0" smtClean="0"/>
          </a:p>
          <a:p>
            <a:endParaRPr lang="en-US" dirty="0" smtClean="0"/>
          </a:p>
          <a:p>
            <a:r>
              <a:rPr lang="en-US" dirty="0" smtClean="0"/>
              <a:t>I know that many</a:t>
            </a:r>
            <a:r>
              <a:rPr lang="en-US" baseline="0" dirty="0" smtClean="0"/>
              <a:t> of you think about information flow from a static program analysis approach, but for this talk we’re going to think about things from a language design approach.</a:t>
            </a:r>
          </a:p>
          <a:p>
            <a:endParaRPr lang="en-US" baseline="0" dirty="0" smtClean="0"/>
          </a:p>
          <a:p>
            <a:r>
              <a:rPr lang="en-US" baseline="0" dirty="0" smtClean="0"/>
              <a:t>TRANSITION: So what’s hard about getting these programs right?</a:t>
            </a:r>
            <a:endParaRPr lang="en-US" dirty="0" smtClean="0"/>
          </a:p>
          <a:p>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a:t>
            </a:fld>
            <a:endParaRPr lang="en-US"/>
          </a:p>
        </p:txBody>
      </p:sp>
    </p:spTree>
    <p:extLst>
      <p:ext uri="{BB962C8B-B14F-4D97-AF65-F5344CB8AC3E}">
        <p14:creationId xmlns:p14="http://schemas.microsoft.com/office/powerpoint/2010/main" val="1254955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component</a:t>
            </a:r>
            <a:r>
              <a:rPr lang="en-US" baseline="0" dirty="0" smtClean="0"/>
              <a:t> of the Jeeves web framework is the application layer running in Python Jeeves. The application runtime simulates multiple simultaneous executions on sensitive values. We call these sensitive values faceted values and we say the runtime performs faceted execution. Python Jeeves implements a source transformation so the programmer is just writing in Python.</a:t>
            </a:r>
          </a:p>
          <a:p>
            <a:endParaRPr lang="en-US" baseline="0" dirty="0" smtClean="0"/>
          </a:p>
          <a:p>
            <a:r>
              <a:rPr lang="en-US" baseline="0" dirty="0" smtClean="0"/>
              <a:t>We have extended the faceted execution model across the database interface by creating our own object relational mapping. All data elements are conceptually faceted values indexed by their policies. The programmer specifies information flow policies once, along with the data schemas. The programmer can then write policy-agnostic application code and policy-agnostic database queries. Since policies are executed at runtime, they can contain arbitrary code, including other database queries.</a:t>
            </a:r>
          </a:p>
          <a:p>
            <a:endParaRPr lang="en-US" baseline="0" dirty="0" smtClean="0"/>
          </a:p>
          <a:p>
            <a:r>
              <a:rPr lang="en-US" baseline="0" dirty="0" smtClean="0"/>
              <a:t>All values input through the frontend go directly to the database, where they are associated with policies. All values pass back through the Jeeves runtime before display so Jeeves can figure out which value to show. The Jeeves web framework is responsible for keeping track of who is looking.</a:t>
            </a:r>
          </a:p>
          <a:p>
            <a:endParaRPr lang="en-US" baseline="0" dirty="0" smtClean="0"/>
          </a:p>
          <a:p>
            <a:r>
              <a:rPr lang="en-US" baseline="0" dirty="0" smtClean="0"/>
              <a:t>TRANSITION: We reduce the chance of programmer error because the programmer only needs to think about policies in one place.</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24</a:t>
            </a:fld>
            <a:endParaRPr lang="en-US"/>
          </a:p>
        </p:txBody>
      </p:sp>
    </p:spTree>
    <p:extLst>
      <p:ext uri="{BB962C8B-B14F-4D97-AF65-F5344CB8AC3E}">
        <p14:creationId xmlns:p14="http://schemas.microsoft.com/office/powerpoint/2010/main" val="190261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we</a:t>
            </a:r>
            <a:r>
              <a:rPr lang="en-US" baseline="0" dirty="0" smtClean="0"/>
              <a:t> show an example of what models might look like with policies.</a:t>
            </a:r>
          </a:p>
          <a:p>
            <a:endParaRPr lang="en-US" baseline="0" dirty="0" smtClean="0"/>
          </a:p>
          <a:p>
            <a:r>
              <a:rPr lang="en-US" baseline="0" dirty="0" smtClean="0"/>
              <a:t>Like </a:t>
            </a:r>
            <a:r>
              <a:rPr lang="en-US" baseline="0" dirty="0" err="1" smtClean="0"/>
              <a:t>Django</a:t>
            </a:r>
            <a:r>
              <a:rPr lang="en-US" baseline="0" dirty="0" smtClean="0"/>
              <a:t>, our ORM creates a unified object representation. The programmer defines an object that the framework is responsible for mapping onto the database. In </a:t>
            </a:r>
            <a:r>
              <a:rPr lang="en-US" baseline="0" dirty="0" err="1" smtClean="0"/>
              <a:t>Jelf</a:t>
            </a:r>
            <a:r>
              <a:rPr lang="en-US" baseline="0" dirty="0" smtClean="0"/>
              <a:t>, programmers can define </a:t>
            </a:r>
            <a:r>
              <a:rPr lang="en-US" baseline="0" dirty="0" err="1" smtClean="0"/>
              <a:t>Django</a:t>
            </a:r>
            <a:r>
              <a:rPr lang="en-US" baseline="0" dirty="0" smtClean="0"/>
              <a:t> schemas as usual. For instance, the </a:t>
            </a:r>
            <a:r>
              <a:rPr lang="en-US" baseline="0" dirty="0" err="1" smtClean="0"/>
              <a:t>UserProfile</a:t>
            </a:r>
            <a:r>
              <a:rPr lang="en-US" baseline="0" dirty="0" smtClean="0"/>
              <a:t> schema has fields corresponding to user name and location.</a:t>
            </a:r>
          </a:p>
          <a:p>
            <a:endParaRPr lang="en-US" baseline="0" dirty="0" smtClean="0"/>
          </a:p>
          <a:p>
            <a:r>
              <a:rPr lang="en-US" baseline="0" dirty="0" smtClean="0"/>
              <a:t>Programmers associate with schemas the “public” version of a value. This is the low-confidentiality value that a viewer sees by default if they don’t have access to the high-confidentiality value.</a:t>
            </a:r>
          </a:p>
          <a:p>
            <a:endParaRPr lang="en-US" baseline="0" dirty="0" smtClean="0"/>
          </a:p>
          <a:p>
            <a:r>
              <a:rPr lang="en-US" baseline="0" dirty="0" smtClean="0"/>
              <a:t>To specify when the high-confidentiality value may flow to the viewer, the programmer may also associate policies with fields. Policies are associated with fields through labels. Policies take as arguments the current data object and a context corresponding to the output channel. Policies may contain arbitrary code, including other queries.</a:t>
            </a:r>
          </a:p>
          <a:p>
            <a:endParaRPr lang="en-US" baseline="0" dirty="0" smtClean="0"/>
          </a:p>
          <a:p>
            <a:r>
              <a:rPr lang="en-US" baseline="0" dirty="0" smtClean="0"/>
              <a:t>The programmer can then write policy-agnostic queries. We support select, join, and order by. The </a:t>
            </a:r>
            <a:r>
              <a:rPr lang="en-US" baseline="0" dirty="0" err="1" smtClean="0"/>
              <a:t>Jelf</a:t>
            </a:r>
            <a:r>
              <a:rPr lang="en-US" baseline="0" dirty="0" smtClean="0"/>
              <a:t> framework keeps track of additional columns in the database corresponding to label bookkeeping. The policy enforcement still happens in the application runtime layer.</a:t>
            </a:r>
          </a:p>
          <a:p>
            <a:endParaRPr lang="en-US" baseline="0" dirty="0" smtClean="0"/>
          </a:p>
          <a:p>
            <a:r>
              <a:rPr lang="en-US" baseline="0" dirty="0" smtClean="0"/>
              <a:t>TRANSITION: To see how this works in practice, we’ve built a simple conference management system.</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25</a:t>
            </a:fld>
            <a:endParaRPr lang="en-US"/>
          </a:p>
        </p:txBody>
      </p:sp>
    </p:spTree>
    <p:extLst>
      <p:ext uri="{BB962C8B-B14F-4D97-AF65-F5344CB8AC3E}">
        <p14:creationId xmlns:p14="http://schemas.microsoft.com/office/powerpoint/2010/main" val="145547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built a conference management system and deployed it for use in the Programming Languages for MOOCs conference.</a:t>
            </a:r>
            <a:r>
              <a:rPr lang="en-US" baseline="0" dirty="0" smtClean="0"/>
              <a:t> It’s still up with no problem. We have 23 users and 7 submissions.</a:t>
            </a:r>
          </a:p>
          <a:p>
            <a:endParaRPr lang="en-US" baseline="0" dirty="0" smtClean="0"/>
          </a:p>
          <a:p>
            <a:r>
              <a:rPr lang="en-US" baseline="0" dirty="0" smtClean="0"/>
              <a:t>TRANSITION: We use Jeeves policies to restrict access to sensitive fields the conference management system.</a:t>
            </a:r>
            <a:endParaRPr lang="en-US" dirty="0" smtClean="0"/>
          </a:p>
        </p:txBody>
      </p:sp>
      <p:sp>
        <p:nvSpPr>
          <p:cNvPr id="4" name="Slide Number Placeholder 3"/>
          <p:cNvSpPr>
            <a:spLocks noGrp="1"/>
          </p:cNvSpPr>
          <p:nvPr>
            <p:ph type="sldNum" sz="quarter" idx="10"/>
          </p:nvPr>
        </p:nvSpPr>
        <p:spPr/>
        <p:txBody>
          <a:bodyPr/>
          <a:lstStyle/>
          <a:p>
            <a:fld id="{CA10DE6C-4B68-4514-9E66-8DA05873F8EB}" type="slidenum">
              <a:rPr lang="en-US" smtClean="0"/>
              <a:pPr/>
              <a:t>32</a:t>
            </a:fld>
            <a:endParaRPr lang="en-US"/>
          </a:p>
        </p:txBody>
      </p:sp>
    </p:spTree>
    <p:extLst>
      <p:ext uri="{BB962C8B-B14F-4D97-AF65-F5344CB8AC3E}">
        <p14:creationId xmlns:p14="http://schemas.microsoft.com/office/powerpoint/2010/main" val="2342072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TRANSITION:</a:t>
            </a:r>
            <a:r>
              <a:rPr lang="en-US" baseline="0" dirty="0" smtClean="0"/>
              <a:t> How does this compare to </a:t>
            </a:r>
            <a:r>
              <a:rPr lang="en-US" baseline="0" dirty="0" err="1" smtClean="0"/>
              <a:t>HotCRP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33</a:t>
            </a:fld>
            <a:endParaRPr lang="en-US"/>
          </a:p>
        </p:txBody>
      </p:sp>
    </p:spTree>
    <p:extLst>
      <p:ext uri="{BB962C8B-B14F-4D97-AF65-F5344CB8AC3E}">
        <p14:creationId xmlns:p14="http://schemas.microsoft.com/office/powerpoint/2010/main" val="85678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We compare our implementation to the implementation</a:t>
            </a:r>
          </a:p>
          <a:p>
            <a:endParaRPr lang="en-US" dirty="0" smtClean="0"/>
          </a:p>
          <a:p>
            <a:r>
              <a:rPr lang="en-US" dirty="0" smtClean="0"/>
              <a:t>of </a:t>
            </a:r>
            <a:r>
              <a:rPr lang="en-US" dirty="0" err="1" smtClean="0"/>
              <a:t>HotCRP</a:t>
            </a:r>
            <a:r>
              <a:rPr lang="en-US" dirty="0" smtClean="0"/>
              <a:t>, a state-of-the-art conference management</a:t>
            </a:r>
          </a:p>
          <a:p>
            <a:endParaRPr lang="en-US" dirty="0" smtClean="0"/>
          </a:p>
          <a:p>
            <a:r>
              <a:rPr lang="en-US" dirty="0" smtClean="0"/>
              <a:t>system used for managing submissions and reviews to</a:t>
            </a:r>
          </a:p>
          <a:p>
            <a:endParaRPr lang="en-US" dirty="0" smtClean="0"/>
          </a:p>
          <a:p>
            <a:r>
              <a:rPr lang="en-US" dirty="0" smtClean="0"/>
              <a:t>academic conferences. </a:t>
            </a:r>
            <a:r>
              <a:rPr lang="en-US" dirty="0" err="1" smtClean="0"/>
              <a:t>HotCRP</a:t>
            </a:r>
            <a:r>
              <a:rPr lang="en-US" dirty="0" smtClean="0"/>
              <a:t> is an excellent example</a:t>
            </a:r>
          </a:p>
          <a:p>
            <a:endParaRPr lang="en-US" dirty="0" smtClean="0"/>
          </a:p>
          <a:p>
            <a:r>
              <a:rPr lang="en-US" dirty="0" smtClean="0"/>
              <a:t>of the “policy spaghetti” that </a:t>
            </a:r>
            <a:r>
              <a:rPr lang="en-US" dirty="0" err="1" smtClean="0"/>
              <a:t>Jelf’s</a:t>
            </a:r>
            <a:r>
              <a:rPr lang="en-US" dirty="0" smtClean="0"/>
              <a:t> design is intended</a:t>
            </a:r>
          </a:p>
          <a:p>
            <a:endParaRPr lang="en-US" dirty="0" smtClean="0"/>
          </a:p>
          <a:p>
            <a:r>
              <a:rPr lang="en-US" dirty="0" smtClean="0"/>
              <a:t>to mitigate. Policy code pervades the entire </a:t>
            </a:r>
            <a:r>
              <a:rPr lang="en-US" dirty="0" err="1" smtClean="0"/>
              <a:t>HotCRP</a:t>
            </a:r>
            <a:endParaRPr lang="en-US" dirty="0" smtClean="0"/>
          </a:p>
          <a:p>
            <a:endParaRPr lang="en-US" dirty="0" smtClean="0"/>
          </a:p>
          <a:p>
            <a:r>
              <a:rPr lang="en-US" dirty="0" smtClean="0"/>
              <a:t>codebase. Because the programmer needs to manage</a:t>
            </a:r>
          </a:p>
          <a:p>
            <a:endParaRPr lang="en-US" dirty="0" smtClean="0"/>
          </a:p>
          <a:p>
            <a:r>
              <a:rPr lang="en-US" dirty="0" smtClean="0"/>
              <a:t>policies and access checks, almost all of the PHP ﬁles</a:t>
            </a:r>
          </a:p>
          <a:p>
            <a:endParaRPr lang="en-US" dirty="0" smtClean="0"/>
          </a:p>
          <a:p>
            <a:r>
              <a:rPr lang="en-US" dirty="0" smtClean="0"/>
              <a:t>need to be policy-aware.</a:t>
            </a:r>
          </a:p>
          <a:p>
            <a:endParaRPr lang="en-US" dirty="0" smtClean="0"/>
          </a:p>
          <a:p>
            <a:r>
              <a:rPr lang="en-US" dirty="0" smtClean="0"/>
              <a:t>The anatomy of the </a:t>
            </a:r>
            <a:r>
              <a:rPr lang="en-US" dirty="0" err="1" smtClean="0"/>
              <a:t>HotCRP</a:t>
            </a:r>
            <a:r>
              <a:rPr lang="en-US" dirty="0" smtClean="0"/>
              <a:t> policy code is as </a:t>
            </a:r>
            <a:r>
              <a:rPr lang="en-US" dirty="0" err="1" smtClean="0"/>
              <a:t>fol</a:t>
            </a:r>
            <a:r>
              <a:rPr lang="en-US" dirty="0" smtClean="0"/>
              <a:t>-</a:t>
            </a:r>
          </a:p>
          <a:p>
            <a:r>
              <a:rPr lang="en-US" dirty="0" smtClean="0"/>
              <a:t>lows. The </a:t>
            </a:r>
            <a:r>
              <a:rPr lang="en-US" dirty="0" err="1" smtClean="0"/>
              <a:t>HotCRP</a:t>
            </a:r>
            <a:r>
              <a:rPr lang="en-US" dirty="0" smtClean="0"/>
              <a:t> policies are implemented in across</a:t>
            </a:r>
          </a:p>
          <a:p>
            <a:endParaRPr lang="en-US" dirty="0" smtClean="0"/>
          </a:p>
          <a:p>
            <a:r>
              <a:rPr lang="en-US" dirty="0" smtClean="0"/>
              <a:t>at least 24 of the 82 PHP ﬁles. Many policy functions</a:t>
            </a:r>
          </a:p>
          <a:p>
            <a:endParaRPr lang="en-US" dirty="0" smtClean="0"/>
          </a:p>
          <a:p>
            <a:r>
              <a:rPr lang="en-US" dirty="0" smtClean="0"/>
              <a:t>are contained in a single ﬁle </a:t>
            </a:r>
            <a:r>
              <a:rPr lang="en-US" dirty="0" err="1" smtClean="0"/>
              <a:t>contact.php</a:t>
            </a:r>
            <a:r>
              <a:rPr lang="en-US" dirty="0" smtClean="0"/>
              <a:t> that is 1779</a:t>
            </a:r>
          </a:p>
          <a:p>
            <a:endParaRPr lang="en-US" dirty="0" smtClean="0"/>
          </a:p>
          <a:p>
            <a:r>
              <a:rPr lang="en-US" dirty="0" smtClean="0"/>
              <a:t>lines long; this ﬁle corresponds to what a Jeeves policy</a:t>
            </a:r>
          </a:p>
          <a:p>
            <a:endParaRPr lang="en-US" dirty="0" smtClean="0"/>
          </a:p>
          <a:p>
            <a:r>
              <a:rPr lang="en-US" dirty="0" smtClean="0"/>
              <a:t>ﬁle may look like. These functions can be upwards of</a:t>
            </a:r>
          </a:p>
          <a:p>
            <a:endParaRPr lang="en-US" dirty="0" smtClean="0"/>
          </a:p>
          <a:p>
            <a:r>
              <a:rPr lang="en-US" dirty="0" smtClean="0"/>
              <a:t>100 lines of nested PHP conditionals. Other ﬁles call</a:t>
            </a:r>
          </a:p>
          <a:p>
            <a:endParaRPr lang="en-US" dirty="0" smtClean="0"/>
          </a:p>
          <a:p>
            <a:r>
              <a:rPr lang="en-US" dirty="0" smtClean="0"/>
              <a:t>these functions when determining what may be shown;</a:t>
            </a:r>
          </a:p>
          <a:p>
            <a:endParaRPr lang="en-US" dirty="0" smtClean="0"/>
          </a:p>
          <a:p>
            <a:r>
              <a:rPr lang="en-US" dirty="0" smtClean="0"/>
              <a:t>there are at least hundreds of such checks across the code</a:t>
            </a:r>
          </a:p>
          <a:p>
            <a:endParaRPr lang="en-US" dirty="0" smtClean="0"/>
          </a:p>
          <a:p>
            <a:r>
              <a:rPr lang="en-US" dirty="0" smtClean="0"/>
              <a:t>base. Besides the functions in </a:t>
            </a:r>
            <a:r>
              <a:rPr lang="en-US" dirty="0" err="1" smtClean="0"/>
              <a:t>contact.php</a:t>
            </a:r>
            <a:r>
              <a:rPr lang="en-US" dirty="0" smtClean="0"/>
              <a:t>, there are ad-</a:t>
            </a:r>
          </a:p>
          <a:p>
            <a:r>
              <a:rPr lang="en-US" dirty="0" err="1" smtClean="0"/>
              <a:t>ditional</a:t>
            </a:r>
            <a:r>
              <a:rPr lang="en-US" dirty="0" smtClean="0"/>
              <a:t> checks across the program. For instance, there</a:t>
            </a:r>
          </a:p>
          <a:p>
            <a:r>
              <a:rPr lang="en-US" dirty="0" smtClean="0"/>
              <a:t>are 191 occurrences of checks involving the </a:t>
            </a:r>
            <a:r>
              <a:rPr lang="en-US" dirty="0" err="1" smtClean="0"/>
              <a:t>privChair</a:t>
            </a:r>
            <a:r>
              <a:rPr lang="en-US" dirty="0" smtClean="0"/>
              <a:t> and</a:t>
            </a:r>
          </a:p>
          <a:p>
            <a:endParaRPr lang="en-US" dirty="0" smtClean="0"/>
          </a:p>
          <a:p>
            <a:r>
              <a:rPr lang="en-US" dirty="0" err="1" smtClean="0"/>
              <a:t>conﬂictType</a:t>
            </a:r>
            <a:r>
              <a:rPr lang="en-US" dirty="0" smtClean="0"/>
              <a:t> variables checking whether the viewer is the</a:t>
            </a:r>
          </a:p>
          <a:p>
            <a:endParaRPr lang="en-US" dirty="0" smtClean="0"/>
          </a:p>
          <a:p>
            <a:r>
              <a:rPr lang="en-US" dirty="0" smtClean="0"/>
              <a:t>PC chair or has the appropriate conﬂict status. There is</a:t>
            </a:r>
          </a:p>
          <a:p>
            <a:endParaRPr lang="en-US" dirty="0" smtClean="0"/>
          </a:p>
          <a:p>
            <a:r>
              <a:rPr lang="en-US" dirty="0" smtClean="0"/>
              <a:t>also a fair amount of policy code associated with SQL</a:t>
            </a:r>
          </a:p>
          <a:p>
            <a:endParaRPr lang="en-US" dirty="0" smtClean="0"/>
          </a:p>
          <a:p>
            <a:r>
              <a:rPr lang="en-US" dirty="0" smtClean="0"/>
              <a:t>queries: many SQL queries construct WHERE clauses</a:t>
            </a:r>
          </a:p>
          <a:p>
            <a:endParaRPr lang="en-US" dirty="0" smtClean="0"/>
          </a:p>
          <a:p>
            <a:r>
              <a:rPr lang="en-US" dirty="0" smtClean="0"/>
              <a:t>with conditions based on policies.</a:t>
            </a:r>
          </a:p>
          <a:p>
            <a:endParaRPr lang="en-US" dirty="0" smtClean="0"/>
          </a:p>
          <a:p>
            <a:r>
              <a:rPr lang="en-US" dirty="0" smtClean="0"/>
              <a:t>We show an estimated lower bound on the lines of</a:t>
            </a:r>
          </a:p>
          <a:p>
            <a:endParaRPr lang="en-US" dirty="0" smtClean="0"/>
          </a:p>
          <a:p>
            <a:r>
              <a:rPr lang="en-US" dirty="0" smtClean="0"/>
              <a:t>“policy code” in Table 4. We deﬁne policy code as code</a:t>
            </a:r>
          </a:p>
          <a:p>
            <a:endParaRPr lang="en-US" dirty="0" smtClean="0"/>
          </a:p>
          <a:p>
            <a:r>
              <a:rPr lang="en-US" dirty="0" smtClean="0"/>
              <a:t>involved in access checks or deﬁning functions used in</a:t>
            </a:r>
          </a:p>
          <a:p>
            <a:endParaRPr lang="en-US" dirty="0" smtClean="0"/>
          </a:p>
          <a:p>
            <a:r>
              <a:rPr lang="en-US" dirty="0" smtClean="0"/>
              <a:t>these checks. The numbers are an underestimate: we</a:t>
            </a:r>
          </a:p>
          <a:p>
            <a:endParaRPr lang="en-US" dirty="0" smtClean="0"/>
          </a:p>
          <a:p>
            <a:r>
              <a:rPr lang="en-US" dirty="0" smtClean="0"/>
              <a:t>counted the functions deﬁned in </a:t>
            </a:r>
            <a:r>
              <a:rPr lang="en-US" dirty="0" err="1" smtClean="0"/>
              <a:t>contact.php</a:t>
            </a:r>
            <a:r>
              <a:rPr lang="en-US" dirty="0" smtClean="0"/>
              <a:t>, their uses,</a:t>
            </a:r>
          </a:p>
          <a:p>
            <a:endParaRPr lang="en-US" dirty="0" smtClean="0"/>
          </a:p>
          <a:p>
            <a:r>
              <a:rPr lang="en-US" dirty="0" smtClean="0"/>
              <a:t>and the appearance of a few other variables known to be</a:t>
            </a:r>
          </a:p>
          <a:p>
            <a:endParaRPr lang="en-US" dirty="0" smtClean="0"/>
          </a:p>
          <a:p>
            <a:r>
              <a:rPr lang="en-US" dirty="0" smtClean="0"/>
              <a:t>used for access checks. We sampled a few hundred lines</a:t>
            </a:r>
          </a:p>
          <a:p>
            <a:endParaRPr lang="en-US" dirty="0" smtClean="0"/>
          </a:p>
          <a:p>
            <a:r>
              <a:rPr lang="en-US" dirty="0" smtClean="0"/>
              <a:t>of the code base to determine that dynamically-generated</a:t>
            </a:r>
          </a:p>
          <a:p>
            <a:endParaRPr lang="en-US" dirty="0" smtClean="0"/>
          </a:p>
          <a:p>
            <a:r>
              <a:rPr lang="en-US" dirty="0" smtClean="0"/>
              <a:t>SQL queries involving policy checks were interspersed</a:t>
            </a:r>
          </a:p>
          <a:p>
            <a:endParaRPr lang="en-US" dirty="0" smtClean="0"/>
          </a:p>
          <a:p>
            <a:r>
              <a:rPr lang="en-US" dirty="0" smtClean="0"/>
              <a:t>throughout the code. The policy code is at least 2,322 out</a:t>
            </a:r>
          </a:p>
          <a:p>
            <a:endParaRPr lang="en-US" dirty="0" smtClean="0"/>
          </a:p>
          <a:p>
            <a:r>
              <a:rPr lang="en-US" dirty="0" smtClean="0"/>
              <a:t>of 42,006 lines of code in </a:t>
            </a:r>
            <a:r>
              <a:rPr lang="en-US" dirty="0" err="1" smtClean="0"/>
              <a:t>HotCRP</a:t>
            </a:r>
            <a:r>
              <a:rPr lang="en-US" dirty="0" smtClean="0"/>
              <a:t>. This code includes</a:t>
            </a:r>
          </a:p>
          <a:p>
            <a:endParaRPr lang="en-US" dirty="0" smtClean="0"/>
          </a:p>
          <a:p>
            <a:r>
              <a:rPr lang="en-US" dirty="0" smtClean="0"/>
              <a:t>the 1,779 lines corresponding to </a:t>
            </a:r>
            <a:r>
              <a:rPr lang="en-US" dirty="0" err="1" smtClean="0"/>
              <a:t>contact.php</a:t>
            </a:r>
            <a:r>
              <a:rPr lang="en-US" dirty="0" smtClean="0"/>
              <a:t> and the over</a:t>
            </a:r>
          </a:p>
          <a:p>
            <a:endParaRPr lang="en-US" dirty="0" smtClean="0"/>
          </a:p>
          <a:p>
            <a:r>
              <a:rPr lang="en-US" dirty="0" smtClean="0"/>
              <a:t>500 calls to policy functions across 24 ﬁles.</a:t>
            </a:r>
          </a:p>
          <a:p>
            <a:endParaRPr lang="en-US" dirty="0" smtClean="0"/>
          </a:p>
          <a:p>
            <a:r>
              <a:rPr lang="en-US" dirty="0" smtClean="0"/>
              <a:t>Though </a:t>
            </a:r>
            <a:r>
              <a:rPr lang="en-US" dirty="0" err="1" smtClean="0"/>
              <a:t>HotCRP</a:t>
            </a:r>
            <a:r>
              <a:rPr lang="en-US" dirty="0" smtClean="0"/>
              <a:t> has many more features and more</a:t>
            </a:r>
          </a:p>
          <a:p>
            <a:endParaRPr lang="en-US" dirty="0" smtClean="0"/>
          </a:p>
          <a:p>
            <a:r>
              <a:rPr lang="en-US" dirty="0" smtClean="0"/>
              <a:t>complex policies than our </a:t>
            </a:r>
            <a:r>
              <a:rPr lang="en-US" dirty="0" err="1" smtClean="0"/>
              <a:t>Jelf</a:t>
            </a:r>
            <a:r>
              <a:rPr lang="en-US" dirty="0" smtClean="0"/>
              <a:t> conference management</a:t>
            </a:r>
          </a:p>
          <a:p>
            <a:endParaRPr lang="en-US" dirty="0" smtClean="0"/>
          </a:p>
          <a:p>
            <a:r>
              <a:rPr lang="en-US" dirty="0" smtClean="0"/>
              <a:t>system, the main take-away is that there is policy code</a:t>
            </a:r>
          </a:p>
          <a:p>
            <a:endParaRPr lang="en-US" dirty="0" smtClean="0"/>
          </a:p>
          <a:p>
            <a:r>
              <a:rPr lang="en-US" dirty="0" smtClean="0"/>
              <a:t>scattered across the code base. It is difﬁcult to even char-</a:t>
            </a:r>
          </a:p>
          <a:p>
            <a:r>
              <a:rPr lang="en-US" dirty="0" err="1" smtClean="0"/>
              <a:t>acterize</a:t>
            </a:r>
            <a:r>
              <a:rPr lang="en-US" dirty="0" smtClean="0"/>
              <a:t> what counts as “policy code” because it is so in-</a:t>
            </a:r>
          </a:p>
          <a:p>
            <a:r>
              <a:rPr lang="en-US" dirty="0" err="1" smtClean="0"/>
              <a:t>tertwined</a:t>
            </a:r>
            <a:r>
              <a:rPr lang="en-US" dirty="0" smtClean="0"/>
              <a:t> with functionality. Designing a privacy API on</a:t>
            </a:r>
          </a:p>
          <a:p>
            <a:endParaRPr lang="en-US" dirty="0" smtClean="0"/>
          </a:p>
          <a:p>
            <a:r>
              <a:rPr lang="en-US" dirty="0" smtClean="0"/>
              <a:t>top of the database could mitigate some of these issues,</a:t>
            </a:r>
          </a:p>
          <a:p>
            <a:endParaRPr lang="en-US" dirty="0" smtClean="0"/>
          </a:p>
          <a:p>
            <a:r>
              <a:rPr lang="en-US" dirty="0" smtClean="0"/>
              <a:t>and having a domain-speciﬁc privacy language could</a:t>
            </a:r>
          </a:p>
          <a:p>
            <a:endParaRPr lang="en-US" dirty="0" smtClean="0"/>
          </a:p>
          <a:p>
            <a:r>
              <a:rPr lang="en-US" dirty="0" smtClean="0"/>
              <a:t>reduce the number of lines of policy code. Even with</a:t>
            </a:r>
          </a:p>
          <a:p>
            <a:endParaRPr lang="en-US" dirty="0" smtClean="0"/>
          </a:p>
          <a:p>
            <a:r>
              <a:rPr lang="en-US" dirty="0" smtClean="0"/>
              <a:t>such an approach, however, privacy remains a global con-</a:t>
            </a:r>
          </a:p>
          <a:p>
            <a:r>
              <a:rPr lang="en-US" dirty="0" err="1" smtClean="0"/>
              <a:t>cern</a:t>
            </a:r>
            <a:r>
              <a:rPr lang="en-US" dirty="0" smtClean="0"/>
              <a:t> and the programmer remains responsible for making</a:t>
            </a:r>
          </a:p>
          <a:p>
            <a:endParaRPr lang="en-US" dirty="0" smtClean="0"/>
          </a:p>
          <a:p>
            <a:r>
              <a:rPr lang="en-US" dirty="0" smtClean="0"/>
              <a:t>checks across the code base. In such a system, the trusted</a:t>
            </a:r>
          </a:p>
          <a:p>
            <a:endParaRPr lang="en-US" dirty="0" smtClean="0"/>
          </a:p>
          <a:p>
            <a:r>
              <a:rPr lang="en-US" dirty="0" smtClean="0"/>
              <a:t>base for the policy code must be the entire code base,</a:t>
            </a:r>
          </a:p>
          <a:p>
            <a:endParaRPr lang="en-US" dirty="0" smtClean="0"/>
          </a:p>
          <a:p>
            <a:r>
              <a:rPr lang="en-US" dirty="0" smtClean="0"/>
              <a:t>as opposed to in a </a:t>
            </a:r>
            <a:r>
              <a:rPr lang="en-US" dirty="0" err="1" smtClean="0"/>
              <a:t>Jelf</a:t>
            </a:r>
            <a:r>
              <a:rPr lang="en-US" dirty="0" smtClean="0"/>
              <a:t> system, where the trusted policy</a:t>
            </a:r>
          </a:p>
          <a:p>
            <a:endParaRPr lang="en-US" dirty="0" smtClean="0"/>
          </a:p>
          <a:p>
            <a:r>
              <a:rPr lang="en-US" dirty="0" smtClean="0"/>
              <a:t>code can be concentrated in one location.</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34</a:t>
            </a:fld>
            <a:endParaRPr lang="en-US"/>
          </a:p>
        </p:txBody>
      </p:sp>
    </p:spTree>
    <p:extLst>
      <p:ext uri="{BB962C8B-B14F-4D97-AF65-F5344CB8AC3E}">
        <p14:creationId xmlns:p14="http://schemas.microsoft.com/office/powerpoint/2010/main" val="3817311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We compare our implementation to the implementation</a:t>
            </a:r>
          </a:p>
          <a:p>
            <a:endParaRPr lang="en-US" dirty="0" smtClean="0"/>
          </a:p>
          <a:p>
            <a:r>
              <a:rPr lang="en-US" dirty="0" smtClean="0"/>
              <a:t>of </a:t>
            </a:r>
            <a:r>
              <a:rPr lang="en-US" dirty="0" err="1" smtClean="0"/>
              <a:t>HotCRP</a:t>
            </a:r>
            <a:r>
              <a:rPr lang="en-US" dirty="0" smtClean="0"/>
              <a:t>, a state-of-the-art conference management</a:t>
            </a:r>
          </a:p>
          <a:p>
            <a:endParaRPr lang="en-US" dirty="0" smtClean="0"/>
          </a:p>
          <a:p>
            <a:r>
              <a:rPr lang="en-US" dirty="0" smtClean="0"/>
              <a:t>system used for managing submissions and reviews to</a:t>
            </a:r>
          </a:p>
          <a:p>
            <a:endParaRPr lang="en-US" dirty="0" smtClean="0"/>
          </a:p>
          <a:p>
            <a:r>
              <a:rPr lang="en-US" dirty="0" smtClean="0"/>
              <a:t>academic conferences. </a:t>
            </a:r>
            <a:r>
              <a:rPr lang="en-US" dirty="0" err="1" smtClean="0"/>
              <a:t>HotCRP</a:t>
            </a:r>
            <a:r>
              <a:rPr lang="en-US" dirty="0" smtClean="0"/>
              <a:t> is an excellent example</a:t>
            </a:r>
          </a:p>
          <a:p>
            <a:endParaRPr lang="en-US" dirty="0" smtClean="0"/>
          </a:p>
          <a:p>
            <a:r>
              <a:rPr lang="en-US" dirty="0" smtClean="0"/>
              <a:t>of the “policy spaghetti” that </a:t>
            </a:r>
            <a:r>
              <a:rPr lang="en-US" dirty="0" err="1" smtClean="0"/>
              <a:t>Jelf’s</a:t>
            </a:r>
            <a:r>
              <a:rPr lang="en-US" dirty="0" smtClean="0"/>
              <a:t> design is intended</a:t>
            </a:r>
          </a:p>
          <a:p>
            <a:endParaRPr lang="en-US" dirty="0" smtClean="0"/>
          </a:p>
          <a:p>
            <a:r>
              <a:rPr lang="en-US" dirty="0" smtClean="0"/>
              <a:t>to mitigate. Policy code pervades the entire </a:t>
            </a:r>
            <a:r>
              <a:rPr lang="en-US" dirty="0" err="1" smtClean="0"/>
              <a:t>HotCRP</a:t>
            </a:r>
            <a:endParaRPr lang="en-US" dirty="0" smtClean="0"/>
          </a:p>
          <a:p>
            <a:endParaRPr lang="en-US" dirty="0" smtClean="0"/>
          </a:p>
          <a:p>
            <a:r>
              <a:rPr lang="en-US" dirty="0" smtClean="0"/>
              <a:t>codebase. Because the programmer needs to manage</a:t>
            </a:r>
          </a:p>
          <a:p>
            <a:endParaRPr lang="en-US" dirty="0" smtClean="0"/>
          </a:p>
          <a:p>
            <a:r>
              <a:rPr lang="en-US" dirty="0" smtClean="0"/>
              <a:t>policies and access checks, almost all of the PHP ﬁles</a:t>
            </a:r>
          </a:p>
          <a:p>
            <a:endParaRPr lang="en-US" dirty="0" smtClean="0"/>
          </a:p>
          <a:p>
            <a:r>
              <a:rPr lang="en-US" dirty="0" smtClean="0"/>
              <a:t>need to be policy-aware.</a:t>
            </a:r>
          </a:p>
          <a:p>
            <a:endParaRPr lang="en-US" dirty="0" smtClean="0"/>
          </a:p>
          <a:p>
            <a:r>
              <a:rPr lang="en-US" dirty="0" smtClean="0"/>
              <a:t>The anatomy of the </a:t>
            </a:r>
            <a:r>
              <a:rPr lang="en-US" dirty="0" err="1" smtClean="0"/>
              <a:t>HotCRP</a:t>
            </a:r>
            <a:r>
              <a:rPr lang="en-US" dirty="0" smtClean="0"/>
              <a:t> policy code is as </a:t>
            </a:r>
            <a:r>
              <a:rPr lang="en-US" dirty="0" err="1" smtClean="0"/>
              <a:t>fol</a:t>
            </a:r>
            <a:r>
              <a:rPr lang="en-US" dirty="0" smtClean="0"/>
              <a:t>-</a:t>
            </a:r>
          </a:p>
          <a:p>
            <a:r>
              <a:rPr lang="en-US" dirty="0" smtClean="0"/>
              <a:t>lows. The </a:t>
            </a:r>
            <a:r>
              <a:rPr lang="en-US" dirty="0" err="1" smtClean="0"/>
              <a:t>HotCRP</a:t>
            </a:r>
            <a:r>
              <a:rPr lang="en-US" dirty="0" smtClean="0"/>
              <a:t> policies are implemented in across</a:t>
            </a:r>
          </a:p>
          <a:p>
            <a:endParaRPr lang="en-US" dirty="0" smtClean="0"/>
          </a:p>
          <a:p>
            <a:r>
              <a:rPr lang="en-US" dirty="0" smtClean="0"/>
              <a:t>at least 24 of the 82 PHP ﬁles. Many policy functions</a:t>
            </a:r>
          </a:p>
          <a:p>
            <a:endParaRPr lang="en-US" dirty="0" smtClean="0"/>
          </a:p>
          <a:p>
            <a:r>
              <a:rPr lang="en-US" dirty="0" smtClean="0"/>
              <a:t>are contained in a single ﬁle </a:t>
            </a:r>
            <a:r>
              <a:rPr lang="en-US" dirty="0" err="1" smtClean="0"/>
              <a:t>contact.php</a:t>
            </a:r>
            <a:r>
              <a:rPr lang="en-US" dirty="0" smtClean="0"/>
              <a:t> that is 1779</a:t>
            </a:r>
          </a:p>
          <a:p>
            <a:endParaRPr lang="en-US" dirty="0" smtClean="0"/>
          </a:p>
          <a:p>
            <a:r>
              <a:rPr lang="en-US" dirty="0" smtClean="0"/>
              <a:t>lines long; this ﬁle corresponds to what a Jeeves policy</a:t>
            </a:r>
          </a:p>
          <a:p>
            <a:endParaRPr lang="en-US" dirty="0" smtClean="0"/>
          </a:p>
          <a:p>
            <a:r>
              <a:rPr lang="en-US" dirty="0" smtClean="0"/>
              <a:t>ﬁle may look like. These functions can be upwards of</a:t>
            </a:r>
          </a:p>
          <a:p>
            <a:endParaRPr lang="en-US" dirty="0" smtClean="0"/>
          </a:p>
          <a:p>
            <a:r>
              <a:rPr lang="en-US" dirty="0" smtClean="0"/>
              <a:t>100 lines of nested PHP conditionals. Other ﬁles call</a:t>
            </a:r>
          </a:p>
          <a:p>
            <a:endParaRPr lang="en-US" dirty="0" smtClean="0"/>
          </a:p>
          <a:p>
            <a:r>
              <a:rPr lang="en-US" dirty="0" smtClean="0"/>
              <a:t>these functions when determining what may be shown;</a:t>
            </a:r>
          </a:p>
          <a:p>
            <a:endParaRPr lang="en-US" dirty="0" smtClean="0"/>
          </a:p>
          <a:p>
            <a:r>
              <a:rPr lang="en-US" dirty="0" smtClean="0"/>
              <a:t>there are at least hundreds of such checks across the code</a:t>
            </a:r>
          </a:p>
          <a:p>
            <a:endParaRPr lang="en-US" dirty="0" smtClean="0"/>
          </a:p>
          <a:p>
            <a:r>
              <a:rPr lang="en-US" dirty="0" smtClean="0"/>
              <a:t>base. Besides the functions in </a:t>
            </a:r>
            <a:r>
              <a:rPr lang="en-US" dirty="0" err="1" smtClean="0"/>
              <a:t>contact.php</a:t>
            </a:r>
            <a:r>
              <a:rPr lang="en-US" dirty="0" smtClean="0"/>
              <a:t>, there are ad-</a:t>
            </a:r>
          </a:p>
          <a:p>
            <a:r>
              <a:rPr lang="en-US" dirty="0" err="1" smtClean="0"/>
              <a:t>ditional</a:t>
            </a:r>
            <a:r>
              <a:rPr lang="en-US" dirty="0" smtClean="0"/>
              <a:t> checks across the program. For instance, there</a:t>
            </a:r>
          </a:p>
          <a:p>
            <a:r>
              <a:rPr lang="en-US" dirty="0" smtClean="0"/>
              <a:t>are 191 occurrences of checks involving the </a:t>
            </a:r>
            <a:r>
              <a:rPr lang="en-US" dirty="0" err="1" smtClean="0"/>
              <a:t>privChair</a:t>
            </a:r>
            <a:r>
              <a:rPr lang="en-US" dirty="0" smtClean="0"/>
              <a:t> and</a:t>
            </a:r>
          </a:p>
          <a:p>
            <a:endParaRPr lang="en-US" dirty="0" smtClean="0"/>
          </a:p>
          <a:p>
            <a:r>
              <a:rPr lang="en-US" dirty="0" err="1" smtClean="0"/>
              <a:t>conﬂictType</a:t>
            </a:r>
            <a:r>
              <a:rPr lang="en-US" dirty="0" smtClean="0"/>
              <a:t> variables checking whether the viewer is the</a:t>
            </a:r>
          </a:p>
          <a:p>
            <a:endParaRPr lang="en-US" dirty="0" smtClean="0"/>
          </a:p>
          <a:p>
            <a:r>
              <a:rPr lang="en-US" dirty="0" smtClean="0"/>
              <a:t>PC chair or has the appropriate conﬂict status. There is</a:t>
            </a:r>
          </a:p>
          <a:p>
            <a:endParaRPr lang="en-US" dirty="0" smtClean="0"/>
          </a:p>
          <a:p>
            <a:r>
              <a:rPr lang="en-US" dirty="0" smtClean="0"/>
              <a:t>also a fair amount of policy code associated with SQL</a:t>
            </a:r>
          </a:p>
          <a:p>
            <a:endParaRPr lang="en-US" dirty="0" smtClean="0"/>
          </a:p>
          <a:p>
            <a:r>
              <a:rPr lang="en-US" dirty="0" smtClean="0"/>
              <a:t>queries: many SQL queries construct WHERE clauses</a:t>
            </a:r>
          </a:p>
          <a:p>
            <a:endParaRPr lang="en-US" dirty="0" smtClean="0"/>
          </a:p>
          <a:p>
            <a:r>
              <a:rPr lang="en-US" dirty="0" smtClean="0"/>
              <a:t>with conditions based on policies.</a:t>
            </a:r>
          </a:p>
          <a:p>
            <a:endParaRPr lang="en-US" dirty="0" smtClean="0"/>
          </a:p>
          <a:p>
            <a:r>
              <a:rPr lang="en-US" dirty="0" smtClean="0"/>
              <a:t>We show an estimated lower bound on the lines of</a:t>
            </a:r>
          </a:p>
          <a:p>
            <a:endParaRPr lang="en-US" dirty="0" smtClean="0"/>
          </a:p>
          <a:p>
            <a:r>
              <a:rPr lang="en-US" dirty="0" smtClean="0"/>
              <a:t>“policy code” in Table 4. We deﬁne policy code as code</a:t>
            </a:r>
          </a:p>
          <a:p>
            <a:endParaRPr lang="en-US" dirty="0" smtClean="0"/>
          </a:p>
          <a:p>
            <a:r>
              <a:rPr lang="en-US" dirty="0" smtClean="0"/>
              <a:t>involved in access checks or deﬁning functions used in</a:t>
            </a:r>
          </a:p>
          <a:p>
            <a:endParaRPr lang="en-US" dirty="0" smtClean="0"/>
          </a:p>
          <a:p>
            <a:r>
              <a:rPr lang="en-US" dirty="0" smtClean="0"/>
              <a:t>these checks. The numbers are an underestimate: we</a:t>
            </a:r>
          </a:p>
          <a:p>
            <a:endParaRPr lang="en-US" dirty="0" smtClean="0"/>
          </a:p>
          <a:p>
            <a:r>
              <a:rPr lang="en-US" dirty="0" smtClean="0"/>
              <a:t>counted the functions deﬁned in </a:t>
            </a:r>
            <a:r>
              <a:rPr lang="en-US" dirty="0" err="1" smtClean="0"/>
              <a:t>contact.php</a:t>
            </a:r>
            <a:r>
              <a:rPr lang="en-US" dirty="0" smtClean="0"/>
              <a:t>, their uses,</a:t>
            </a:r>
          </a:p>
          <a:p>
            <a:endParaRPr lang="en-US" dirty="0" smtClean="0"/>
          </a:p>
          <a:p>
            <a:r>
              <a:rPr lang="en-US" dirty="0" smtClean="0"/>
              <a:t>and the appearance of a few other variables known to be</a:t>
            </a:r>
          </a:p>
          <a:p>
            <a:endParaRPr lang="en-US" dirty="0" smtClean="0"/>
          </a:p>
          <a:p>
            <a:r>
              <a:rPr lang="en-US" dirty="0" smtClean="0"/>
              <a:t>used for access checks. We sampled a few hundred lines</a:t>
            </a:r>
          </a:p>
          <a:p>
            <a:endParaRPr lang="en-US" dirty="0" smtClean="0"/>
          </a:p>
          <a:p>
            <a:r>
              <a:rPr lang="en-US" dirty="0" smtClean="0"/>
              <a:t>of the code base to determine that dynamically-generated</a:t>
            </a:r>
          </a:p>
          <a:p>
            <a:endParaRPr lang="en-US" dirty="0" smtClean="0"/>
          </a:p>
          <a:p>
            <a:r>
              <a:rPr lang="en-US" dirty="0" smtClean="0"/>
              <a:t>SQL queries involving policy checks were interspersed</a:t>
            </a:r>
          </a:p>
          <a:p>
            <a:endParaRPr lang="en-US" dirty="0" smtClean="0"/>
          </a:p>
          <a:p>
            <a:r>
              <a:rPr lang="en-US" dirty="0" smtClean="0"/>
              <a:t>throughout the code. The policy code is at least 2,322 out</a:t>
            </a:r>
          </a:p>
          <a:p>
            <a:endParaRPr lang="en-US" dirty="0" smtClean="0"/>
          </a:p>
          <a:p>
            <a:r>
              <a:rPr lang="en-US" dirty="0" smtClean="0"/>
              <a:t>of 42,006 lines of code in </a:t>
            </a:r>
            <a:r>
              <a:rPr lang="en-US" dirty="0" err="1" smtClean="0"/>
              <a:t>HotCRP</a:t>
            </a:r>
            <a:r>
              <a:rPr lang="en-US" dirty="0" smtClean="0"/>
              <a:t>. This code includes</a:t>
            </a:r>
          </a:p>
          <a:p>
            <a:endParaRPr lang="en-US" dirty="0" smtClean="0"/>
          </a:p>
          <a:p>
            <a:r>
              <a:rPr lang="en-US" dirty="0" smtClean="0"/>
              <a:t>the 1,779 lines corresponding to </a:t>
            </a:r>
            <a:r>
              <a:rPr lang="en-US" dirty="0" err="1" smtClean="0"/>
              <a:t>contact.php</a:t>
            </a:r>
            <a:r>
              <a:rPr lang="en-US" dirty="0" smtClean="0"/>
              <a:t> and the over</a:t>
            </a:r>
          </a:p>
          <a:p>
            <a:endParaRPr lang="en-US" dirty="0" smtClean="0"/>
          </a:p>
          <a:p>
            <a:r>
              <a:rPr lang="en-US" dirty="0" smtClean="0"/>
              <a:t>500 calls to policy functions across 24 ﬁles.</a:t>
            </a:r>
          </a:p>
          <a:p>
            <a:endParaRPr lang="en-US" dirty="0" smtClean="0"/>
          </a:p>
          <a:p>
            <a:r>
              <a:rPr lang="en-US" dirty="0" smtClean="0"/>
              <a:t>Though </a:t>
            </a:r>
            <a:r>
              <a:rPr lang="en-US" dirty="0" err="1" smtClean="0"/>
              <a:t>HotCRP</a:t>
            </a:r>
            <a:r>
              <a:rPr lang="en-US" dirty="0" smtClean="0"/>
              <a:t> has many more features and more</a:t>
            </a:r>
          </a:p>
          <a:p>
            <a:endParaRPr lang="en-US" dirty="0" smtClean="0"/>
          </a:p>
          <a:p>
            <a:r>
              <a:rPr lang="en-US" dirty="0" smtClean="0"/>
              <a:t>complex policies than our </a:t>
            </a:r>
            <a:r>
              <a:rPr lang="en-US" dirty="0" err="1" smtClean="0"/>
              <a:t>Jelf</a:t>
            </a:r>
            <a:r>
              <a:rPr lang="en-US" dirty="0" smtClean="0"/>
              <a:t> conference management</a:t>
            </a:r>
          </a:p>
          <a:p>
            <a:endParaRPr lang="en-US" dirty="0" smtClean="0"/>
          </a:p>
          <a:p>
            <a:r>
              <a:rPr lang="en-US" dirty="0" smtClean="0"/>
              <a:t>system, the main take-away is that there is policy code</a:t>
            </a:r>
          </a:p>
          <a:p>
            <a:endParaRPr lang="en-US" dirty="0" smtClean="0"/>
          </a:p>
          <a:p>
            <a:r>
              <a:rPr lang="en-US" dirty="0" smtClean="0"/>
              <a:t>scattered across the code base. It is difﬁcult to even char-</a:t>
            </a:r>
          </a:p>
          <a:p>
            <a:r>
              <a:rPr lang="en-US" dirty="0" err="1" smtClean="0"/>
              <a:t>acterize</a:t>
            </a:r>
            <a:r>
              <a:rPr lang="en-US" dirty="0" smtClean="0"/>
              <a:t> what counts as “policy code” because it is so in-</a:t>
            </a:r>
          </a:p>
          <a:p>
            <a:r>
              <a:rPr lang="en-US" dirty="0" err="1" smtClean="0"/>
              <a:t>tertwined</a:t>
            </a:r>
            <a:r>
              <a:rPr lang="en-US" dirty="0" smtClean="0"/>
              <a:t> with functionality. Designing a privacy API on</a:t>
            </a:r>
          </a:p>
          <a:p>
            <a:endParaRPr lang="en-US" dirty="0" smtClean="0"/>
          </a:p>
          <a:p>
            <a:r>
              <a:rPr lang="en-US" dirty="0" smtClean="0"/>
              <a:t>top of the database could mitigate some of these issues,</a:t>
            </a:r>
          </a:p>
          <a:p>
            <a:endParaRPr lang="en-US" dirty="0" smtClean="0"/>
          </a:p>
          <a:p>
            <a:r>
              <a:rPr lang="en-US" dirty="0" smtClean="0"/>
              <a:t>and having a domain-speciﬁc privacy language could</a:t>
            </a:r>
          </a:p>
          <a:p>
            <a:endParaRPr lang="en-US" dirty="0" smtClean="0"/>
          </a:p>
          <a:p>
            <a:r>
              <a:rPr lang="en-US" dirty="0" smtClean="0"/>
              <a:t>reduce the number of lines of policy code. Even with</a:t>
            </a:r>
          </a:p>
          <a:p>
            <a:endParaRPr lang="en-US" dirty="0" smtClean="0"/>
          </a:p>
          <a:p>
            <a:r>
              <a:rPr lang="en-US" dirty="0" smtClean="0"/>
              <a:t>such an approach, however, privacy remains a global con-</a:t>
            </a:r>
          </a:p>
          <a:p>
            <a:r>
              <a:rPr lang="en-US" dirty="0" err="1" smtClean="0"/>
              <a:t>cern</a:t>
            </a:r>
            <a:r>
              <a:rPr lang="en-US" dirty="0" smtClean="0"/>
              <a:t> and the programmer remains responsible for making</a:t>
            </a:r>
          </a:p>
          <a:p>
            <a:endParaRPr lang="en-US" dirty="0" smtClean="0"/>
          </a:p>
          <a:p>
            <a:r>
              <a:rPr lang="en-US" dirty="0" smtClean="0"/>
              <a:t>checks across the code base. In such a system, the trusted</a:t>
            </a:r>
          </a:p>
          <a:p>
            <a:endParaRPr lang="en-US" dirty="0" smtClean="0"/>
          </a:p>
          <a:p>
            <a:r>
              <a:rPr lang="en-US" dirty="0" smtClean="0"/>
              <a:t>base for the policy code must be the entire code base,</a:t>
            </a:r>
          </a:p>
          <a:p>
            <a:endParaRPr lang="en-US" dirty="0" smtClean="0"/>
          </a:p>
          <a:p>
            <a:r>
              <a:rPr lang="en-US" dirty="0" smtClean="0"/>
              <a:t>as opposed to in a </a:t>
            </a:r>
            <a:r>
              <a:rPr lang="en-US" dirty="0" err="1" smtClean="0"/>
              <a:t>Jelf</a:t>
            </a:r>
            <a:r>
              <a:rPr lang="en-US" dirty="0" smtClean="0"/>
              <a:t> system, where the trusted policy</a:t>
            </a:r>
          </a:p>
          <a:p>
            <a:endParaRPr lang="en-US" dirty="0" smtClean="0"/>
          </a:p>
          <a:p>
            <a:r>
              <a:rPr lang="en-US" dirty="0" smtClean="0"/>
              <a:t>code can be concentrated in one location.</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35</a:t>
            </a:fld>
            <a:endParaRPr lang="en-US"/>
          </a:p>
        </p:txBody>
      </p:sp>
    </p:spTree>
    <p:extLst>
      <p:ext uri="{BB962C8B-B14F-4D97-AF65-F5344CB8AC3E}">
        <p14:creationId xmlns:p14="http://schemas.microsoft.com/office/powerpoint/2010/main" val="1072236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happy to talk more offline about case studies, including a conference management system that</a:t>
            </a:r>
            <a:r>
              <a:rPr lang="en-US" baseline="0" dirty="0" smtClean="0"/>
              <a:t> we’ve deployed to run the PLOOC 2014 workshop.</a:t>
            </a:r>
            <a:endParaRPr lang="en-US" dirty="0" smtClean="0"/>
          </a:p>
          <a:p>
            <a:endParaRPr lang="en-US" dirty="0" smtClean="0"/>
          </a:p>
          <a:p>
            <a:r>
              <a:rPr lang="en-US" dirty="0" smtClean="0"/>
              <a:t>TRANSITION: Now, a quick</a:t>
            </a:r>
            <a:r>
              <a:rPr lang="en-US" baseline="0" dirty="0" smtClean="0"/>
              <a:t> thank-you to our team.</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36</a:t>
            </a:fld>
            <a:endParaRPr lang="en-US"/>
          </a:p>
        </p:txBody>
      </p:sp>
    </p:spTree>
    <p:extLst>
      <p:ext uri="{BB962C8B-B14F-4D97-AF65-F5344CB8AC3E}">
        <p14:creationId xmlns:p14="http://schemas.microsoft.com/office/powerpoint/2010/main" val="1090929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My advisor Armando, our students, and our collaborators.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37</a:t>
            </a:fld>
            <a:endParaRPr lang="en-US"/>
          </a:p>
        </p:txBody>
      </p:sp>
    </p:spTree>
    <p:extLst>
      <p:ext uri="{BB962C8B-B14F-4D97-AF65-F5344CB8AC3E}">
        <p14:creationId xmlns:p14="http://schemas.microsoft.com/office/powerpoint/2010/main" val="318846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say the issue is “policy spaghetti.”</a:t>
            </a:r>
          </a:p>
          <a:p>
            <a:endParaRPr lang="en-US" baseline="0" dirty="0" smtClean="0"/>
          </a:p>
          <a:p>
            <a:r>
              <a:rPr lang="en-US" baseline="0" dirty="0" smtClean="0"/>
              <a:t>Privacy and security policies are distributed in an ad hoc manner across the program, making it difficult to write these programs in the first place. Verification is even more difficult.</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3</a:t>
            </a:fld>
            <a:endParaRPr lang="en-US"/>
          </a:p>
        </p:txBody>
      </p:sp>
    </p:spTree>
    <p:extLst>
      <p:ext uri="{BB962C8B-B14F-4D97-AF65-F5344CB8AC3E}">
        <p14:creationId xmlns:p14="http://schemas.microsoft.com/office/powerpoint/2010/main" val="70175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First of all, there are many</a:t>
            </a:r>
            <a:r>
              <a:rPr lang="en-US" baseline="0" dirty="0" smtClean="0"/>
              <a:t> points of failure.</a:t>
            </a:r>
            <a:endParaRPr lang="en-US" dirty="0" smtClean="0"/>
          </a:p>
          <a:p>
            <a:endParaRPr lang="en-US" dirty="0" smtClean="0"/>
          </a:p>
          <a:p>
            <a:r>
              <a:rPr lang="en-US" dirty="0" smtClean="0"/>
              <a:t>Let’s consider what has to happen</a:t>
            </a:r>
            <a:r>
              <a:rPr lang="en-US" baseline="0" dirty="0" smtClean="0"/>
              <a:t> to enforce a policy that only my  friends can see my GPS location.</a:t>
            </a:r>
          </a:p>
          <a:p>
            <a:endParaRPr lang="en-US" baseline="0" dirty="0" smtClean="0"/>
          </a:p>
          <a:p>
            <a:r>
              <a:rPr lang="en-US" baseline="0" dirty="0" smtClean="0"/>
              <a:t>Well, the programmer has to enforce this policy at all points where the location is used. Not just in the function that gets a user’s location, but in functions that find all users at some given location and the most popular locations among users.</a:t>
            </a:r>
          </a:p>
          <a:p>
            <a:endParaRPr lang="en-US" baseline="0" dirty="0" smtClean="0"/>
          </a:p>
          <a:p>
            <a:r>
              <a:rPr lang="en-US" baseline="0" dirty="0" smtClean="0"/>
              <a:t>TRANSITION: What’s worse is that the policies are getting more complex.</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4</a:t>
            </a:fld>
            <a:endParaRPr lang="en-US"/>
          </a:p>
        </p:txBody>
      </p:sp>
    </p:spTree>
    <p:extLst>
      <p:ext uri="{BB962C8B-B14F-4D97-AF65-F5344CB8AC3E}">
        <p14:creationId xmlns:p14="http://schemas.microsoft.com/office/powerpoint/2010/main" val="373663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baseline="0" dirty="0" smtClean="0"/>
              <a:t>For instance, we could have a policy that says only friends who are local can see my GPS location within the next five hours.</a:t>
            </a:r>
          </a:p>
          <a:p>
            <a:endParaRPr lang="en-US" baseline="0" dirty="0" smtClean="0"/>
          </a:p>
          <a:p>
            <a:r>
              <a:rPr lang="en-US" baseline="0" dirty="0" smtClean="0"/>
              <a:t>TRANSITION: Some people might say that developer education solve this problem.</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5</a:t>
            </a:fld>
            <a:endParaRPr lang="en-US"/>
          </a:p>
        </p:txBody>
      </p:sp>
    </p:spTree>
    <p:extLst>
      <p:ext uri="{BB962C8B-B14F-4D97-AF65-F5344CB8AC3E}">
        <p14:creationId xmlns:p14="http://schemas.microsoft.com/office/powerpoint/2010/main" val="357851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If we</a:t>
            </a:r>
            <a:r>
              <a:rPr lang="en-US" baseline="0" dirty="0" smtClean="0"/>
              <a:t> only have to worry about the policy and nothing else, it’s not that complicated.</a:t>
            </a:r>
          </a:p>
          <a:p>
            <a:endParaRPr lang="en-US" baseline="0" dirty="0" smtClean="0"/>
          </a:p>
          <a:p>
            <a:r>
              <a:rPr lang="en-US" baseline="0" dirty="0" smtClean="0"/>
              <a:t>Similarly, if we only had to worry about the other functionality without the policies, it’s also much simpler.</a:t>
            </a:r>
          </a:p>
          <a:p>
            <a:endParaRPr lang="en-US" baseline="0" dirty="0" smtClean="0"/>
          </a:p>
          <a:p>
            <a:r>
              <a:rPr lang="en-US" baseline="0" dirty="0" smtClean="0"/>
              <a:t>Now what we need is a way to put the policies back together with the functionality to get the right results.</a:t>
            </a:r>
          </a:p>
          <a:p>
            <a:endParaRPr lang="en-US" baseline="0" dirty="0" smtClean="0"/>
          </a:p>
          <a:p>
            <a:r>
              <a:rPr lang="en-US" baseline="0" dirty="0" smtClean="0"/>
              <a:t>A tricky part, though, is that handling sensitive values through computations involves integrating with the language semantics.</a:t>
            </a:r>
          </a:p>
          <a:p>
            <a:endParaRPr lang="en-US" baseline="0" dirty="0"/>
          </a:p>
          <a:p>
            <a:r>
              <a:rPr lang="en-US" baseline="0" dirty="0" smtClean="0"/>
              <a:t>TRANSITION: Because of this information flow issue, we propose a language-level approach.</a:t>
            </a:r>
          </a:p>
        </p:txBody>
      </p:sp>
      <p:sp>
        <p:nvSpPr>
          <p:cNvPr id="4" name="Slide Number Placeholder 3"/>
          <p:cNvSpPr>
            <a:spLocks noGrp="1"/>
          </p:cNvSpPr>
          <p:nvPr>
            <p:ph type="sldNum" sz="quarter" idx="10"/>
          </p:nvPr>
        </p:nvSpPr>
        <p:spPr/>
        <p:txBody>
          <a:bodyPr/>
          <a:lstStyle/>
          <a:p>
            <a:fld id="{E3DABC52-ECE7-40D3-BE89-39A07874231F}" type="slidenum">
              <a:rPr lang="en-US" smtClean="0"/>
              <a:t>6</a:t>
            </a:fld>
            <a:endParaRPr lang="en-US"/>
          </a:p>
        </p:txBody>
      </p:sp>
    </p:spTree>
    <p:extLst>
      <p:ext uri="{BB962C8B-B14F-4D97-AF65-F5344CB8AC3E}">
        <p14:creationId xmlns:p14="http://schemas.microsoft.com/office/powerpoint/2010/main" val="38414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If we</a:t>
            </a:r>
            <a:r>
              <a:rPr lang="en-US" baseline="0" dirty="0" smtClean="0"/>
              <a:t> only have to worry about the policy and nothing else, it’s not that complicated.</a:t>
            </a:r>
          </a:p>
          <a:p>
            <a:endParaRPr lang="en-US" baseline="0" dirty="0" smtClean="0"/>
          </a:p>
          <a:p>
            <a:r>
              <a:rPr lang="en-US" baseline="0" dirty="0" smtClean="0"/>
              <a:t>Similarly, if we only had to worry about the other functionality without the policies, it’s also much simpler.</a:t>
            </a:r>
          </a:p>
          <a:p>
            <a:endParaRPr lang="en-US" baseline="0" dirty="0" smtClean="0"/>
          </a:p>
          <a:p>
            <a:r>
              <a:rPr lang="en-US" baseline="0" dirty="0" smtClean="0"/>
              <a:t>Now what we need is a way to put the policies back together with the functionality to get the right results.</a:t>
            </a:r>
          </a:p>
          <a:p>
            <a:endParaRPr lang="en-US" baseline="0" dirty="0" smtClean="0"/>
          </a:p>
          <a:p>
            <a:r>
              <a:rPr lang="en-US" baseline="0" dirty="0" smtClean="0"/>
              <a:t>A tricky part, though, is that handling sensitive values through computations involves integrating with the language semantics.</a:t>
            </a:r>
          </a:p>
          <a:p>
            <a:endParaRPr lang="en-US" baseline="0" dirty="0"/>
          </a:p>
          <a:p>
            <a:r>
              <a:rPr lang="en-US" baseline="0" dirty="0" smtClean="0"/>
              <a:t>TRANSITION: Because of this information flow issue, we propose a language-level approach.</a:t>
            </a:r>
          </a:p>
        </p:txBody>
      </p:sp>
      <p:sp>
        <p:nvSpPr>
          <p:cNvPr id="4" name="Slide Number Placeholder 3"/>
          <p:cNvSpPr>
            <a:spLocks noGrp="1"/>
          </p:cNvSpPr>
          <p:nvPr>
            <p:ph type="sldNum" sz="quarter" idx="10"/>
          </p:nvPr>
        </p:nvSpPr>
        <p:spPr/>
        <p:txBody>
          <a:bodyPr/>
          <a:lstStyle/>
          <a:p>
            <a:fld id="{E3DABC52-ECE7-40D3-BE89-39A07874231F}" type="slidenum">
              <a:rPr lang="en-US" smtClean="0"/>
              <a:t>9</a:t>
            </a:fld>
            <a:endParaRPr lang="en-US"/>
          </a:p>
        </p:txBody>
      </p:sp>
    </p:spTree>
    <p:extLst>
      <p:ext uri="{BB962C8B-B14F-4D97-AF65-F5344CB8AC3E}">
        <p14:creationId xmlns:p14="http://schemas.microsoft.com/office/powerpoint/2010/main" val="384143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r>
              <a:rPr lang="en-US" baseline="0" dirty="0" smtClean="0"/>
              <a:t>This brings us to Jeeves, which has the goal of detangling information flow policies from other functionality.</a:t>
            </a:r>
          </a:p>
          <a:p>
            <a:endParaRPr lang="en-US" baseline="0" dirty="0" smtClean="0"/>
          </a:p>
          <a:p>
            <a:r>
              <a:rPr lang="en-US" baseline="0" dirty="0" smtClean="0"/>
              <a:t>The key idea in Jeeves is that the programmer can define different views of a piece of data. For instance, we might have a high-confidentiality value corresponding to an actual GPS location and a low-confidentiality value corresponding to the country. The programmer provides policies describing which output channels the high-confidentiality value may flow to.</a:t>
            </a:r>
          </a:p>
          <a:p>
            <a:endParaRPr lang="en-US" baseline="0" dirty="0" smtClean="0"/>
          </a:p>
          <a:p>
            <a:r>
              <a:rPr lang="en-US" baseline="0" dirty="0" smtClean="0"/>
              <a:t>The programmer can then write </a:t>
            </a:r>
            <a:r>
              <a:rPr lang="en-US" i="1" baseline="0" dirty="0" smtClean="0"/>
              <a:t>policy-agnostic programs</a:t>
            </a:r>
            <a:r>
              <a:rPr lang="en-US" i="0" baseline="0" dirty="0" smtClean="0"/>
              <a:t>  which are prepared for these different types of location inputs but don’t know the specific policies. The programmer may implement a function like </a:t>
            </a:r>
            <a:r>
              <a:rPr lang="en-US" i="0" baseline="0" dirty="0" err="1" smtClean="0"/>
              <a:t>findAllUsers</a:t>
            </a:r>
            <a:r>
              <a:rPr lang="en-US" i="0" baseline="0" dirty="0" smtClean="0"/>
              <a:t> simply by collecting the users with a given location.</a:t>
            </a:r>
            <a:endParaRPr lang="en-US" baseline="0" dirty="0" smtClean="0"/>
          </a:p>
          <a:p>
            <a:endParaRPr lang="en-US" baseline="0" dirty="0" smtClean="0"/>
          </a:p>
          <a:p>
            <a:r>
              <a:rPr lang="en-US" dirty="0" smtClean="0"/>
              <a:t>The</a:t>
            </a:r>
            <a:r>
              <a:rPr lang="en-US" baseline="0" dirty="0" smtClean="0"/>
              <a:t> Jeeves runtime simulates multiple simultaneous executions so that it is prepared to show the appropriate output depending on the output channel. For instance, Cindy, who is here with us, may be able to see that </a:t>
            </a:r>
            <a:r>
              <a:rPr lang="en-US" baseline="0" dirty="0" err="1" smtClean="0"/>
              <a:t>Ras</a:t>
            </a:r>
            <a:r>
              <a:rPr lang="en-US" baseline="0" dirty="0" smtClean="0"/>
              <a:t> and I are at the Dream Inn, while my </a:t>
            </a:r>
            <a:r>
              <a:rPr lang="en-US" baseline="0" dirty="0" err="1" smtClean="0"/>
              <a:t>groupmate</a:t>
            </a:r>
            <a:r>
              <a:rPr lang="en-US" baseline="0" dirty="0" smtClean="0"/>
              <a:t> </a:t>
            </a:r>
            <a:r>
              <a:rPr lang="en-US" baseline="0" dirty="0" err="1" smtClean="0"/>
              <a:t>Rishabh</a:t>
            </a:r>
            <a:r>
              <a:rPr lang="en-US" baseline="0" dirty="0" smtClean="0"/>
              <a:t>, who is back at MIT, sees only that he has no friends at this location.</a:t>
            </a:r>
            <a:endParaRPr lang="en-US" dirty="0" smtClean="0"/>
          </a:p>
          <a:p>
            <a:endParaRPr lang="en-US" dirty="0" smtClean="0"/>
          </a:p>
          <a:p>
            <a:r>
              <a:rPr lang="en-US" dirty="0" smtClean="0"/>
              <a:t>TRANSITION: In</a:t>
            </a:r>
            <a:r>
              <a:rPr lang="en-US" baseline="0" dirty="0" smtClean="0"/>
              <a:t> order to adapt this approach for web applications, we have been building a Jeeves web framework.</a:t>
            </a:r>
            <a:endParaRPr lang="en-US" dirty="0" smtClean="0"/>
          </a:p>
        </p:txBody>
      </p:sp>
      <p:sp>
        <p:nvSpPr>
          <p:cNvPr id="4" name="Slide Number Placeholder 3"/>
          <p:cNvSpPr>
            <a:spLocks noGrp="1"/>
          </p:cNvSpPr>
          <p:nvPr>
            <p:ph type="sldNum" sz="quarter" idx="10"/>
          </p:nvPr>
        </p:nvSpPr>
        <p:spPr/>
        <p:txBody>
          <a:bodyPr/>
          <a:lstStyle/>
          <a:p>
            <a:fld id="{E3DABC52-ECE7-40D3-BE89-39A07874231F}" type="slidenum">
              <a:rPr lang="en-US" smtClean="0"/>
              <a:t>10</a:t>
            </a:fld>
            <a:endParaRPr lang="en-US"/>
          </a:p>
        </p:txBody>
      </p:sp>
    </p:spTree>
    <p:extLst>
      <p:ext uri="{BB962C8B-B14F-4D97-AF65-F5344CB8AC3E}">
        <p14:creationId xmlns:p14="http://schemas.microsoft.com/office/powerpoint/2010/main" val="20702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First, the programmer can make labels that may be associated with sensitive values.</a:t>
            </a:r>
          </a:p>
          <a:p>
            <a:r>
              <a:rPr lang="en-US" baseline="0" dirty="0" smtClean="0"/>
              <a:t>Sensitive values have a high-confidentiality facet and a low-confidentiality facet, guarded by the label.</a:t>
            </a:r>
          </a:p>
          <a:p>
            <a:r>
              <a:rPr lang="en-US" baseline="0" dirty="0" smtClean="0"/>
              <a:t>If the label’s value is high, then the value acts as the high-confidentiality facet. Otherwise, the value acts as the low-confidentiality facet.</a:t>
            </a:r>
          </a:p>
          <a:p>
            <a:endParaRPr lang="en-US" baseline="0" dirty="0" smtClean="0"/>
          </a:p>
          <a:p>
            <a:r>
              <a:rPr lang="en-US" baseline="0" dirty="0" smtClean="0"/>
              <a:t>The runtime assigns values to the labels based on policies that the programmer provides.</a:t>
            </a:r>
          </a:p>
          <a:p>
            <a:r>
              <a:rPr lang="en-US" baseline="0" dirty="0" smtClean="0"/>
              <a:t>Policies take a label and a function describing restrictions on the label. The function takes an output channel and returns a predicate determining when the label is allowed to be high.</a:t>
            </a:r>
          </a:p>
          <a:p>
            <a:r>
              <a:rPr lang="en-US" baseline="0" dirty="0" smtClean="0"/>
              <a:t>The Jeeves runtime collects these policies to determine which views of sensitive values should be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Jeeves programmer can use sensitive interchangeably with other values.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instance, here we create a string “</a:t>
            </a:r>
            <a:r>
              <a:rPr lang="en-US" baseline="0" dirty="0" err="1" smtClean="0"/>
              <a:t>msg</a:t>
            </a:r>
            <a:r>
              <a:rPr lang="en-US" baseline="0" dirty="0" smtClean="0"/>
              <a:t>” that is the concatenation of the sensitive location with the string “Alice is at.”</a:t>
            </a:r>
          </a:p>
          <a:p>
            <a:endParaRPr lang="en-US" baseline="0" dirty="0" smtClean="0"/>
          </a:p>
          <a:p>
            <a:r>
              <a:rPr lang="en-US" baseline="0" dirty="0" err="1" smtClean="0"/>
              <a:t>Effectful</a:t>
            </a:r>
            <a:r>
              <a:rPr lang="en-US" baseline="0" dirty="0" smtClean="0"/>
              <a:t> computations such as print require a context to determine what the output should be.</a:t>
            </a:r>
          </a:p>
          <a:p>
            <a:r>
              <a:rPr lang="en-US" baseline="0" dirty="0" smtClean="0"/>
              <a:t>To evaluate this, the runtime finds an assignment for the labels that satisfies the policies and then uses this assignment to project out the appropriate result.</a:t>
            </a:r>
          </a:p>
          <a:p>
            <a:r>
              <a:rPr lang="en-US" baseline="0" dirty="0" smtClean="0"/>
              <a:t>Printing in the context of user </a:t>
            </a:r>
            <a:r>
              <a:rPr lang="en-US" baseline="0" dirty="0" err="1" smtClean="0"/>
              <a:t>alice</a:t>
            </a:r>
            <a:r>
              <a:rPr lang="en-US" baseline="0" dirty="0" smtClean="0"/>
              <a:t> should yield the string “Alice is at MIT,” while printing on the context of user bob should yield the string “Alice is at school.”</a:t>
            </a:r>
          </a:p>
          <a:p>
            <a:endParaRPr lang="en-US" baseline="0" dirty="0" smtClean="0"/>
          </a:p>
          <a:p>
            <a:r>
              <a:rPr lang="en-US" baseline="0" dirty="0" smtClean="0"/>
              <a:t>** QUESTIONS? ***</a:t>
            </a:r>
          </a:p>
          <a:p>
            <a:endParaRPr lang="en-US" baseline="0" dirty="0" smtClean="0"/>
          </a:p>
          <a:p>
            <a:r>
              <a:rPr lang="en-US" baseline="0" dirty="0" smtClean="0"/>
              <a:t>TRANSITION: Let’s take a closer look at policies.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11</a:t>
            </a:fld>
            <a:endParaRPr lang="en-US"/>
          </a:p>
        </p:txBody>
      </p:sp>
    </p:spTree>
    <p:extLst>
      <p:ext uri="{BB962C8B-B14F-4D97-AF65-F5344CB8AC3E}">
        <p14:creationId xmlns:p14="http://schemas.microsoft.com/office/powerpoint/2010/main" val="167416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419683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25113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F6EBA-4EBA-442C-8E7B-7713E57BDAC4}"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01619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F6EBA-4EBA-442C-8E7B-7713E57BDAC4}"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90776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F6EBA-4EBA-442C-8E7B-7713E57BDAC4}"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571561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F6EBA-4EBA-442C-8E7B-7713E57BDAC4}"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79067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F6EBA-4EBA-442C-8E7B-7713E57BDAC4}"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86715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6EBA-4EBA-442C-8E7B-7713E57BDAC4}"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4636805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4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6EBA-4EBA-442C-8E7B-7713E57BDAC4}"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30840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539258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769056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Helvetica" pitchFamily="34" charset="0"/>
                <a:cs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8" name="Footer Placeholder 7"/>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9" name="Slide Number Placeholder 8"/>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4" name="Footer Placeholder 3"/>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3" name="Footer Placeholder 2"/>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Helvetica" pitchFamily="34" charset="0"/>
                <a:cs typeface="Helvetica" pitchFamily="34" charset="0"/>
              </a:defRPr>
            </a:lvl1pPr>
            <a:lvl2pPr>
              <a:defRPr sz="2800">
                <a:latin typeface="Helvetica" pitchFamily="34" charset="0"/>
                <a:cs typeface="Helvetica" pitchFamily="34" charset="0"/>
              </a:defRPr>
            </a:lvl2pPr>
            <a:lvl3pPr>
              <a:defRPr sz="2400">
                <a:latin typeface="Helvetica" pitchFamily="34" charset="0"/>
                <a:cs typeface="Helvetica" pitchFamily="34" charset="0"/>
              </a:defRPr>
            </a:lvl3pPr>
            <a:lvl4pPr>
              <a:defRPr sz="2000">
                <a:latin typeface="Helvetica" pitchFamily="34" charset="0"/>
                <a:cs typeface="Helvetica" pitchFamily="34" charset="0"/>
              </a:defRPr>
            </a:lvl4pPr>
            <a:lvl5pPr>
              <a:defRPr sz="2000">
                <a:latin typeface="Helvetica" pitchFamily="34" charset="0"/>
                <a:cs typeface="Helvetic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elvetica" pitchFamily="34" charset="0"/>
                <a:cs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6EBA-4EBA-442C-8E7B-7713E57BDAC4}" type="datetimeFigureOut">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BBB1-C9BD-4CFC-9E1A-149625C0FB21}" type="slidenum">
              <a:rPr lang="en-US" smtClean="0"/>
              <a:t>‹#›</a:t>
            </a:fld>
            <a:endParaRPr lang="en-US"/>
          </a:p>
        </p:txBody>
      </p:sp>
    </p:spTree>
    <p:extLst>
      <p:ext uri="{BB962C8B-B14F-4D97-AF65-F5344CB8AC3E}">
        <p14:creationId xmlns:p14="http://schemas.microsoft.com/office/powerpoint/2010/main" val="410685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38.png"/><Relationship Id="rId4" Type="http://schemas.openxmlformats.org/officeDocument/2006/relationships/image" Target="../media/image1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8.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image" Target="../media/image18.jpeg"/><Relationship Id="rId12"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image" Target="../media/image24.jpeg"/><Relationship Id="rId5" Type="http://schemas.openxmlformats.org/officeDocument/2006/relationships/image" Target="../media/image20.jpeg"/><Relationship Id="rId10" Type="http://schemas.openxmlformats.org/officeDocument/2006/relationships/image" Target="../media/image23.jpeg"/><Relationship Id="rId4" Type="http://schemas.openxmlformats.org/officeDocument/2006/relationships/image" Target="../media/image16.jpeg"/><Relationship Id="rId9" Type="http://schemas.openxmlformats.org/officeDocument/2006/relationships/image" Target="../media/image22.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50.jpeg"/><Relationship Id="rId4" Type="http://schemas.openxmlformats.org/officeDocument/2006/relationships/image" Target="../media/image37.jpeg"/><Relationship Id="rId9" Type="http://schemas.openxmlformats.org/officeDocument/2006/relationships/image" Target="../media/image49.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4495800"/>
          </a:xfrm>
        </p:spPr>
        <p:txBody>
          <a:bodyPr>
            <a:noAutofit/>
          </a:bodyPr>
          <a:lstStyle/>
          <a:p>
            <a:r>
              <a:rPr lang="en-US" sz="6000" b="1" dirty="0" smtClean="0"/>
              <a:t>Automatically Enforcing </a:t>
            </a:r>
            <a:br>
              <a:rPr lang="en-US" sz="6000" b="1" dirty="0" smtClean="0"/>
            </a:br>
            <a:r>
              <a:rPr lang="en-US" sz="6000" b="1" dirty="0" smtClean="0"/>
              <a:t>Information Flow</a:t>
            </a:r>
            <a:endParaRPr lang="en-US" sz="6000" b="1" dirty="0"/>
          </a:p>
        </p:txBody>
      </p:sp>
      <p:sp>
        <p:nvSpPr>
          <p:cNvPr id="3" name="Subtitle 2"/>
          <p:cNvSpPr>
            <a:spLocks noGrp="1"/>
          </p:cNvSpPr>
          <p:nvPr>
            <p:ph type="subTitle" idx="1"/>
          </p:nvPr>
        </p:nvSpPr>
        <p:spPr>
          <a:xfrm>
            <a:off x="609600" y="4724400"/>
            <a:ext cx="7848600" cy="1447800"/>
          </a:xfrm>
        </p:spPr>
        <p:txBody>
          <a:bodyPr>
            <a:normAutofit fontScale="92500" lnSpcReduction="10000"/>
          </a:bodyPr>
          <a:lstStyle/>
          <a:p>
            <a:r>
              <a:rPr lang="en-US" sz="4800" b="1" dirty="0" smtClean="0">
                <a:solidFill>
                  <a:schemeClr val="tx1">
                    <a:lumMod val="65000"/>
                    <a:lumOff val="35000"/>
                  </a:schemeClr>
                </a:solidFill>
              </a:rPr>
              <a:t>Armando Solar-Lezama</a:t>
            </a:r>
          </a:p>
          <a:p>
            <a:r>
              <a:rPr lang="en-US" sz="4800" b="1" dirty="0" smtClean="0">
                <a:solidFill>
                  <a:schemeClr val="tx1">
                    <a:lumMod val="65000"/>
                    <a:lumOff val="35000"/>
                  </a:schemeClr>
                </a:solidFill>
              </a:rPr>
              <a:t>From work led by Jean Yang</a:t>
            </a:r>
            <a:endParaRPr lang="en-US" sz="2800" dirty="0" smtClean="0">
              <a:solidFill>
                <a:schemeClr val="tx1">
                  <a:lumMod val="50000"/>
                  <a:lumOff val="50000"/>
                </a:schemeClr>
              </a:solidFill>
            </a:endParaRPr>
          </a:p>
        </p:txBody>
      </p:sp>
      <p:pic>
        <p:nvPicPr>
          <p:cNvPr id="5124" name="Picture 4"/>
          <p:cNvPicPr>
            <a:picLocks noChangeAspect="1" noChangeArrowheads="1"/>
          </p:cNvPicPr>
          <p:nvPr/>
        </p:nvPicPr>
        <p:blipFill>
          <a:blip r:embed="rId3" cstate="print"/>
          <a:srcRect/>
          <a:stretch>
            <a:fillRect/>
          </a:stretch>
        </p:blipFill>
        <p:spPr bwMode="auto">
          <a:xfrm>
            <a:off x="7239000" y="6217254"/>
            <a:ext cx="954802" cy="56454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8229600" y="6172200"/>
            <a:ext cx="745067" cy="5693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57400" y="1033552"/>
            <a:ext cx="5029200" cy="1446550"/>
          </a:xfrm>
          <a:prstGeom prst="rect">
            <a:avLst/>
          </a:prstGeom>
          <a:noFill/>
        </p:spPr>
        <p:txBody>
          <a:bodyPr wrap="square" rtlCol="0">
            <a:spAutoFit/>
          </a:bodyPr>
          <a:lstStyle/>
          <a:p>
            <a:pPr algn="ctr"/>
            <a:r>
              <a:rPr lang="en-US" sz="8800" dirty="0" smtClean="0">
                <a:solidFill>
                  <a:schemeClr val="tx1">
                    <a:lumMod val="50000"/>
                    <a:lumOff val="50000"/>
                  </a:schemeClr>
                </a:solidFill>
                <a:latin typeface="Helvetica" pitchFamily="34" charset="0"/>
                <a:sym typeface="Symbol"/>
              </a:rPr>
              <a:t>   |   </a:t>
            </a:r>
            <a:endParaRPr lang="en-US" sz="8800" dirty="0">
              <a:solidFill>
                <a:schemeClr val="tx1">
                  <a:lumMod val="50000"/>
                  <a:lumOff val="50000"/>
                </a:schemeClr>
              </a:solidFill>
              <a:latin typeface="Helvetica" pitchFamily="34" charset="0"/>
            </a:endParaRPr>
          </a:p>
        </p:txBody>
      </p:sp>
      <p:sp>
        <p:nvSpPr>
          <p:cNvPr id="24" name="Rectangle 23"/>
          <p:cNvSpPr/>
          <p:nvPr/>
        </p:nvSpPr>
        <p:spPr>
          <a:xfrm>
            <a:off x="2590800" y="3048000"/>
            <a:ext cx="4038600" cy="685800"/>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err="1" smtClean="0">
                <a:solidFill>
                  <a:schemeClr val="tx1"/>
                </a:solidFill>
                <a:latin typeface="Courier New" pitchFamily="49" charset="0"/>
                <a:cs typeface="Courier New" pitchFamily="49" charset="0"/>
              </a:rPr>
              <a:t>findAllUsers</a:t>
            </a:r>
            <a:r>
              <a:rPr lang="en-US" sz="2000" dirty="0" smtClean="0">
                <a:solidFill>
                  <a:schemeClr val="tx1"/>
                </a:solidFill>
                <a:latin typeface="Courier New" pitchFamily="49" charset="0"/>
                <a:cs typeface="Courier New" pitchFamily="49" charset="0"/>
              </a:rPr>
              <a:t>(Cornell)</a:t>
            </a:r>
            <a:endParaRPr lang="en-US" sz="2000" dirty="0">
              <a:solidFill>
                <a:schemeClr val="tx1"/>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The Jeeves Language</a:t>
            </a:r>
            <a:endParaRPr lang="en-US" dirty="0"/>
          </a:p>
        </p:txBody>
      </p:sp>
      <p:sp>
        <p:nvSpPr>
          <p:cNvPr id="17" name="Down Arrow 16"/>
          <p:cNvSpPr/>
          <p:nvPr/>
        </p:nvSpPr>
        <p:spPr>
          <a:xfrm rot="2400657">
            <a:off x="3118801" y="4409798"/>
            <a:ext cx="418371" cy="6096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8" name="Down Arrow 17"/>
          <p:cNvSpPr/>
          <p:nvPr/>
        </p:nvSpPr>
        <p:spPr>
          <a:xfrm rot="19449904">
            <a:off x="5614980" y="4408172"/>
            <a:ext cx="418371" cy="6096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0" name="TextBox 19"/>
          <p:cNvSpPr txBox="1"/>
          <p:nvPr/>
        </p:nvSpPr>
        <p:spPr>
          <a:xfrm>
            <a:off x="5791200" y="1981200"/>
            <a:ext cx="1828800" cy="523220"/>
          </a:xfrm>
          <a:prstGeom prst="rect">
            <a:avLst/>
          </a:prstGeom>
          <a:noFill/>
        </p:spPr>
        <p:txBody>
          <a:bodyPr wrap="square" rtlCol="0">
            <a:spAutoFit/>
          </a:bodyPr>
          <a:lstStyle/>
          <a:p>
            <a:r>
              <a:rPr lang="en-US" sz="2800" i="1" dirty="0" smtClean="0">
                <a:solidFill>
                  <a:schemeClr val="tx1">
                    <a:lumMod val="50000"/>
                    <a:lumOff val="50000"/>
                  </a:schemeClr>
                </a:solidFill>
                <a:latin typeface="Helvetica" pitchFamily="34" charset="0"/>
              </a:rPr>
              <a:t>policies</a:t>
            </a:r>
            <a:endParaRPr lang="en-US" sz="2800" i="1" dirty="0">
              <a:solidFill>
                <a:schemeClr val="tx1">
                  <a:lumMod val="50000"/>
                  <a:lumOff val="50000"/>
                </a:schemeClr>
              </a:solidFill>
              <a:latin typeface="Helvetica" pitchFamily="34" charset="0"/>
            </a:endParaRPr>
          </a:p>
        </p:txBody>
      </p:sp>
      <p:pic>
        <p:nvPicPr>
          <p:cNvPr id="32" name="Picture 8" descr="https://encrypted-tbn2.gstatic.com/images?q=tbn:ANd9GcRUH1wPdyDsx6byOWO4KUH-CfXmFwqEN8Ws5sqQC3hg6ixOND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308" y="1558076"/>
            <a:ext cx="680092" cy="6980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people.csail.mit.edu/jeanyang/images/jeanyang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5061237"/>
            <a:ext cx="955961" cy="9542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people.csail.mit.edu/rishabh/website/wp-content/uploads/rishabh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886200"/>
            <a:ext cx="584765" cy="72032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476131" y="5131573"/>
            <a:ext cx="3429000" cy="830997"/>
          </a:xfrm>
          <a:prstGeom prst="rect">
            <a:avLst/>
          </a:prstGeom>
          <a:noFill/>
        </p:spPr>
        <p:txBody>
          <a:bodyPr wrap="square" rtlCol="0">
            <a:spAutoFit/>
          </a:bodyPr>
          <a:lstStyle/>
          <a:p>
            <a:r>
              <a:rPr lang="en-US" sz="2400" i="1" dirty="0" smtClean="0">
                <a:latin typeface="Helvetica" pitchFamily="34" charset="0"/>
                <a:sym typeface="Mathematica1"/>
              </a:rPr>
              <a:t>You have no friends in this location.</a:t>
            </a:r>
            <a:endParaRPr lang="en-US" sz="2400" i="1" dirty="0">
              <a:latin typeface="Helvetica" pitchFamily="34" charset="0"/>
            </a:endParaRPr>
          </a:p>
        </p:txBody>
      </p:sp>
      <p:sp>
        <p:nvSpPr>
          <p:cNvPr id="43" name="Down Arrow 42"/>
          <p:cNvSpPr/>
          <p:nvPr/>
        </p:nvSpPr>
        <p:spPr>
          <a:xfrm>
            <a:off x="4343400" y="2514600"/>
            <a:ext cx="418371" cy="445772"/>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4" name="Footer Placeholder 3"/>
          <p:cNvSpPr>
            <a:spLocks noGrp="1"/>
          </p:cNvSpPr>
          <p:nvPr>
            <p:ph type="ftr" sz="quarter" idx="11"/>
          </p:nvPr>
        </p:nvSpPr>
        <p:spPr>
          <a:xfrm>
            <a:off x="3124200" y="6356350"/>
            <a:ext cx="2895600" cy="365125"/>
          </a:xfrm>
        </p:spPr>
        <p:txBody>
          <a:bodyPr/>
          <a:lstStyle/>
          <a:p>
            <a:r>
              <a:rPr lang="en-US" dirty="0" smtClean="0"/>
              <a:t>Jean Yang / Jeeves</a:t>
            </a:r>
            <a:endParaRPr lang="en-US" dirty="0"/>
          </a:p>
        </p:txBody>
      </p:sp>
      <p:sp>
        <p:nvSpPr>
          <p:cNvPr id="45" name="Slide Number Placeholder 4"/>
          <p:cNvSpPr>
            <a:spLocks noGrp="1"/>
          </p:cNvSpPr>
          <p:nvPr>
            <p:ph type="sldNum" sz="quarter" idx="12"/>
          </p:nvPr>
        </p:nvSpPr>
        <p:spPr>
          <a:xfrm>
            <a:off x="6553200" y="6356350"/>
            <a:ext cx="2133600" cy="365125"/>
          </a:xfrm>
        </p:spPr>
        <p:txBody>
          <a:bodyPr/>
          <a:lstStyle/>
          <a:p>
            <a:fld id="{AE215CCB-3876-432A-9723-473B512A9DFC}" type="slidenum">
              <a:rPr lang="en-US" smtClean="0"/>
              <a:pPr/>
              <a:t>10</a:t>
            </a:fld>
            <a:endParaRPr lang="en-US" dirty="0"/>
          </a:p>
        </p:txBody>
      </p:sp>
      <p:pic>
        <p:nvPicPr>
          <p:cNvPr id="4" name="Picture 2" descr="https://www.jewishvirtuallibrary.org/jsource/images/us-map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1613996"/>
            <a:ext cx="951294" cy="5958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oto: Andrew My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066130"/>
            <a:ext cx="696216" cy="9493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s.cornell.edu/%7Eowen/images/beachgraffiti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3073" y="3903200"/>
            <a:ext cx="503652" cy="70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18" grpId="0" animBg="1"/>
      <p:bldP spid="20" grpId="0"/>
      <p:bldP spid="41"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80999" y="986135"/>
            <a:ext cx="8153401" cy="461665"/>
          </a:xfrm>
          <a:prstGeom prst="rect">
            <a:avLst/>
          </a:prstGeom>
        </p:spPr>
        <p:txBody>
          <a:bodyPr wrap="square">
            <a:spAutoFit/>
          </a:bodyPr>
          <a:lstStyle/>
          <a:p>
            <a:pPr marL="1588" indent="-1588"/>
            <a:r>
              <a:rPr lang="en-US" sz="2400" dirty="0" err="1" smtClean="0">
                <a:latin typeface="Helvetica" pitchFamily="34" charset="0"/>
                <a:cs typeface="Courier New" pitchFamily="49" charset="0"/>
              </a:rPr>
              <a:t>loc</a:t>
            </a:r>
            <a:r>
              <a:rPr lang="en-US" sz="2400" dirty="0" smtClean="0">
                <a:latin typeface="Helvetica" pitchFamily="34" charset="0"/>
                <a:cs typeface="Courier New" pitchFamily="49" charset="0"/>
              </a:rPr>
              <a:t> = </a:t>
            </a:r>
            <a:r>
              <a:rPr lang="en-US" sz="2400" dirty="0" err="1" smtClean="0">
                <a:latin typeface="Helvetica" pitchFamily="34" charset="0"/>
                <a:cs typeface="Courier New" pitchFamily="49" charset="0"/>
              </a:rPr>
              <a:t>mkSensitive</a:t>
            </a:r>
            <a:r>
              <a:rPr lang="en-US" sz="2400" dirty="0" smtClean="0">
                <a:latin typeface="Helvetica" pitchFamily="34" charset="0"/>
                <a:cs typeface="Courier New" pitchFamily="49" charset="0"/>
              </a:rPr>
              <a:t>(a, </a:t>
            </a:r>
            <a:r>
              <a:rPr lang="en-US" sz="2400" dirty="0" err="1" smtClean="0">
                <a:latin typeface="Helvetica" pitchFamily="34" charset="0"/>
                <a:sym typeface="Mathematica1"/>
              </a:rPr>
              <a:t>gpsCoords</a:t>
            </a:r>
            <a:r>
              <a:rPr lang="en-US" sz="2400" dirty="0" smtClean="0">
                <a:latin typeface="Helvetica" pitchFamily="34" charset="0"/>
                <a:sym typeface="Mathematica1"/>
              </a:rPr>
              <a:t>, country)</a:t>
            </a:r>
            <a:endParaRPr lang="en-US" sz="2400" i="1" baseline="-25000" dirty="0">
              <a:latin typeface="Helvetica" pitchFamily="34" charset="0"/>
            </a:endParaRPr>
          </a:p>
        </p:txBody>
      </p:sp>
      <p:sp>
        <p:nvSpPr>
          <p:cNvPr id="50" name="Rectangle 49"/>
          <p:cNvSpPr/>
          <p:nvPr/>
        </p:nvSpPr>
        <p:spPr>
          <a:xfrm>
            <a:off x="381000" y="605135"/>
            <a:ext cx="3657600" cy="461665"/>
          </a:xfrm>
          <a:prstGeom prst="rect">
            <a:avLst/>
          </a:prstGeom>
        </p:spPr>
        <p:txBody>
          <a:bodyPr wrap="square">
            <a:spAutoFit/>
          </a:bodyPr>
          <a:lstStyle/>
          <a:p>
            <a:pPr marL="1588" indent="-1588">
              <a:buNone/>
            </a:pPr>
            <a:r>
              <a:rPr lang="en-US" sz="2400" dirty="0" smtClean="0">
                <a:latin typeface="Helvetica" pitchFamily="34" charset="0"/>
                <a:cs typeface="Courier New" pitchFamily="49" charset="0"/>
              </a:rPr>
              <a:t>a = </a:t>
            </a:r>
            <a:r>
              <a:rPr lang="en-US" sz="2400" dirty="0" err="1" smtClean="0">
                <a:latin typeface="Helvetica" pitchFamily="34" charset="0"/>
                <a:cs typeface="Courier New" pitchFamily="49" charset="0"/>
              </a:rPr>
              <a:t>mkLabel</a:t>
            </a:r>
            <a:r>
              <a:rPr lang="en-US" sz="2400" dirty="0" smtClean="0">
                <a:latin typeface="Helvetica" pitchFamily="34" charset="0"/>
                <a:cs typeface="Courier New" pitchFamily="49" charset="0"/>
              </a:rPr>
              <a:t>()</a:t>
            </a:r>
            <a:endParaRPr lang="en-US" sz="2400" b="1" dirty="0" smtClean="0">
              <a:latin typeface="Helvetica" pitchFamily="34" charset="0"/>
              <a:cs typeface="Courier New" pitchFamily="49" charset="0"/>
            </a:endParaRPr>
          </a:p>
        </p:txBody>
      </p:sp>
      <p:sp>
        <p:nvSpPr>
          <p:cNvPr id="54" name="Rectangle 53"/>
          <p:cNvSpPr/>
          <p:nvPr/>
        </p:nvSpPr>
        <p:spPr>
          <a:xfrm>
            <a:off x="381000" y="4129206"/>
            <a:ext cx="6992170" cy="830997"/>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Core Functionality</a:t>
            </a:r>
          </a:p>
          <a:p>
            <a:pPr marL="1588" indent="-1588">
              <a:buNone/>
            </a:pP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 “Jean’s location is ” + </a:t>
            </a:r>
            <a:r>
              <a:rPr lang="en-US" sz="2400" dirty="0" err="1" smtClean="0">
                <a:latin typeface="Helvetica" pitchFamily="34" charset="0"/>
                <a:cs typeface="Courier New" pitchFamily="49" charset="0"/>
              </a:rPr>
              <a:t>asStr</a:t>
            </a:r>
            <a:r>
              <a:rPr lang="en-US" sz="2400" dirty="0" smtClean="0">
                <a:latin typeface="Helvetica" pitchFamily="34" charset="0"/>
                <a:cs typeface="Courier New" pitchFamily="49" charset="0"/>
              </a:rPr>
              <a:t>(</a:t>
            </a:r>
            <a:r>
              <a:rPr lang="en-US" sz="2400" dirty="0" err="1" smtClean="0">
                <a:latin typeface="Helvetica" pitchFamily="34" charset="0"/>
                <a:cs typeface="Courier New" pitchFamily="49" charset="0"/>
              </a:rPr>
              <a:t>loc</a:t>
            </a:r>
            <a:r>
              <a:rPr lang="en-US" sz="2400" dirty="0" smtClean="0">
                <a:latin typeface="Helvetica" pitchFamily="34" charset="0"/>
                <a:cs typeface="Courier New" pitchFamily="49" charset="0"/>
              </a:rPr>
              <a:t>)</a:t>
            </a:r>
          </a:p>
        </p:txBody>
      </p:sp>
      <p:sp>
        <p:nvSpPr>
          <p:cNvPr id="58" name="Rectangle 57"/>
          <p:cNvSpPr/>
          <p:nvPr/>
        </p:nvSpPr>
        <p:spPr>
          <a:xfrm>
            <a:off x="417870" y="5200471"/>
            <a:ext cx="8649930" cy="1200329"/>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Contextual Enforcement</a:t>
            </a:r>
          </a:p>
          <a:p>
            <a:pPr marL="1588" indent="-1588">
              <a:buNone/>
            </a:pPr>
            <a:r>
              <a:rPr lang="en-US" sz="2400" b="1" dirty="0" smtClean="0">
                <a:latin typeface="Helvetica" pitchFamily="34" charset="0"/>
                <a:cs typeface="Courier New" pitchFamily="49" charset="0"/>
              </a:rPr>
              <a:t>print</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owen</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a:t>
            </a:r>
            <a:r>
              <a:rPr lang="en-US" sz="2400" i="1" dirty="0" smtClean="0">
                <a:solidFill>
                  <a:schemeClr val="accent3">
                    <a:lumMod val="75000"/>
                  </a:schemeClr>
                </a:solidFill>
                <a:latin typeface="Helvetica" pitchFamily="34" charset="0"/>
                <a:cs typeface="Courier New" pitchFamily="49" charset="0"/>
              </a:rPr>
              <a:t>“Jean’s location is  N 42</a:t>
            </a:r>
            <a:r>
              <a:rPr lang="en-US" sz="2400" i="1" dirty="0" smtClean="0">
                <a:solidFill>
                  <a:schemeClr val="accent3">
                    <a:lumMod val="75000"/>
                  </a:schemeClr>
                </a:solidFill>
                <a:latin typeface="Helvetica" pitchFamily="34" charset="0"/>
                <a:cs typeface="Courier New" pitchFamily="49" charset="0"/>
                <a:sym typeface="Symbol"/>
              </a:rPr>
              <a:t></a:t>
            </a:r>
            <a:r>
              <a:rPr lang="en-US" sz="2400" i="1" dirty="0" smtClean="0">
                <a:solidFill>
                  <a:schemeClr val="accent3">
                    <a:lumMod val="75000"/>
                  </a:schemeClr>
                </a:solidFill>
                <a:latin typeface="Helvetica" pitchFamily="34" charset="0"/>
                <a:cs typeface="Courier New" pitchFamily="49" charset="0"/>
              </a:rPr>
              <a:t>, W 71</a:t>
            </a:r>
            <a:r>
              <a:rPr lang="en-US" sz="2400" i="1" dirty="0" smtClean="0">
                <a:solidFill>
                  <a:schemeClr val="accent3">
                    <a:lumMod val="75000"/>
                  </a:schemeClr>
                </a:solidFill>
                <a:latin typeface="Helvetica" pitchFamily="34" charset="0"/>
                <a:cs typeface="Courier New" pitchFamily="49" charset="0"/>
                <a:sym typeface="Symbol"/>
              </a:rPr>
              <a:t>.</a:t>
            </a:r>
            <a:r>
              <a:rPr lang="en-US" sz="2400" i="1" dirty="0" smtClean="0">
                <a:solidFill>
                  <a:schemeClr val="accent3">
                    <a:lumMod val="75000"/>
                  </a:schemeClr>
                </a:solidFill>
                <a:latin typeface="Helvetica" pitchFamily="34" charset="0"/>
                <a:cs typeface="Courier New" pitchFamily="49" charset="0"/>
              </a:rPr>
              <a:t>”</a:t>
            </a:r>
            <a:endParaRPr lang="en-US" sz="2800" i="1" dirty="0" smtClean="0">
              <a:solidFill>
                <a:schemeClr val="accent3">
                  <a:lumMod val="75000"/>
                </a:schemeClr>
              </a:solidFill>
              <a:latin typeface="Helvetica" pitchFamily="34" charset="0"/>
              <a:cs typeface="Courier New" pitchFamily="49" charset="0"/>
            </a:endParaRPr>
          </a:p>
          <a:p>
            <a:pPr marL="1588" indent="-1588">
              <a:buNone/>
            </a:pPr>
            <a:r>
              <a:rPr lang="en-US" sz="2400" b="1" dirty="0" smtClean="0">
                <a:latin typeface="Helvetica" pitchFamily="34" charset="0"/>
                <a:cs typeface="Courier New" pitchFamily="49" charset="0"/>
              </a:rPr>
              <a:t>print</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rishabh</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a:t>
            </a:r>
            <a:r>
              <a:rPr lang="en-US" sz="2400" i="1" dirty="0" smtClean="0">
                <a:solidFill>
                  <a:schemeClr val="accent3">
                    <a:lumMod val="75000"/>
                  </a:schemeClr>
                </a:solidFill>
                <a:latin typeface="Helvetica" pitchFamily="34" charset="0"/>
                <a:cs typeface="Courier New" pitchFamily="49" charset="0"/>
              </a:rPr>
              <a:t>“Jean’s location is in the United States.”</a:t>
            </a:r>
            <a:endParaRPr lang="en-US" sz="2800" b="1" dirty="0" smtClean="0">
              <a:solidFill>
                <a:schemeClr val="accent3">
                  <a:lumMod val="75000"/>
                </a:schemeClr>
              </a:solidFill>
              <a:latin typeface="Helvetica" pitchFamily="34" charset="0"/>
              <a:cs typeface="Courier New" pitchFamily="49" charset="0"/>
            </a:endParaRPr>
          </a:p>
        </p:txBody>
      </p:sp>
      <p:sp>
        <p:nvSpPr>
          <p:cNvPr id="71" name="TextBox 70"/>
          <p:cNvSpPr txBox="1"/>
          <p:nvPr/>
        </p:nvSpPr>
        <p:spPr>
          <a:xfrm>
            <a:off x="381000" y="2136338"/>
            <a:ext cx="6169742" cy="830997"/>
          </a:xfrm>
          <a:prstGeom prst="rect">
            <a:avLst/>
          </a:prstGeom>
          <a:noFill/>
        </p:spPr>
        <p:txBody>
          <a:bodyPr wrap="square" rtlCol="0">
            <a:spAutoFit/>
          </a:bodyPr>
          <a:lstStyle/>
          <a:p>
            <a:r>
              <a:rPr lang="en-US" sz="2400" b="1" dirty="0" smtClean="0">
                <a:solidFill>
                  <a:srgbClr val="C00000"/>
                </a:solidFill>
                <a:latin typeface="Helvetica" pitchFamily="34" charset="0"/>
                <a:sym typeface="Mathematica1"/>
              </a:rPr>
              <a:t>Policies</a:t>
            </a:r>
          </a:p>
          <a:p>
            <a:r>
              <a:rPr lang="en-US" sz="2400" b="1" dirty="0" smtClean="0">
                <a:latin typeface="Helvetica" pitchFamily="34" charset="0"/>
                <a:sym typeface="Mathematica1"/>
              </a:rPr>
              <a:t>restrict </a:t>
            </a:r>
            <a:r>
              <a:rPr lang="en-US" sz="2400" dirty="0" smtClean="0">
                <a:latin typeface="Helvetica" pitchFamily="34" charset="0"/>
                <a:sym typeface="Mathematica1"/>
              </a:rPr>
              <a:t>(a</a:t>
            </a:r>
            <a:r>
              <a:rPr lang="en-US" sz="2400" dirty="0">
                <a:latin typeface="Helvetica" pitchFamily="34" charset="0"/>
                <a:sym typeface="Mathematica1"/>
              </a:rPr>
              <a:t>,</a:t>
            </a:r>
            <a:r>
              <a:rPr lang="en-US" sz="2400" dirty="0" smtClean="0">
                <a:latin typeface="Helvetica" pitchFamily="34" charset="0"/>
                <a:sym typeface="Mathematica1"/>
              </a:rPr>
              <a:t> </a:t>
            </a:r>
            <a:r>
              <a:rPr lang="en-US" sz="2400" dirty="0" smtClean="0">
                <a:latin typeface="Symbol" pitchFamily="18" charset="2"/>
                <a:sym typeface="Mathematica1"/>
              </a:rPr>
              <a:t>l</a:t>
            </a:r>
            <a:r>
              <a:rPr lang="en-US" sz="2400" dirty="0" smtClean="0">
                <a:latin typeface="Helvetica" pitchFamily="34" charset="0"/>
                <a:sym typeface="Mathematica1"/>
              </a:rPr>
              <a:t>oc.(</a:t>
            </a:r>
            <a:r>
              <a:rPr lang="en-US" sz="2400" dirty="0" err="1" smtClean="0">
                <a:latin typeface="Helvetica" pitchFamily="34" charset="0"/>
                <a:sym typeface="Mathematica1"/>
              </a:rPr>
              <a:t>isNear</a:t>
            </a:r>
            <a:r>
              <a:rPr lang="en-US" sz="2400" dirty="0" smtClean="0">
                <a:latin typeface="Helvetica" pitchFamily="34" charset="0"/>
                <a:sym typeface="Mathematica1"/>
              </a:rPr>
              <a:t>(</a:t>
            </a:r>
            <a:r>
              <a:rPr lang="en-US" sz="2400" dirty="0" err="1" smtClean="0">
                <a:latin typeface="Helvetica" pitchFamily="34" charset="0"/>
                <a:sym typeface="Mathematica1"/>
              </a:rPr>
              <a:t>oc</a:t>
            </a:r>
            <a:r>
              <a:rPr lang="en-US" sz="2400" dirty="0" smtClean="0">
                <a:latin typeface="Helvetica" pitchFamily="34" charset="0"/>
                <a:sym typeface="Mathematica1"/>
              </a:rPr>
              <a:t>, jean))</a:t>
            </a:r>
            <a:endParaRPr lang="en-US" sz="2400" dirty="0">
              <a:latin typeface="Helvetica" pitchFamily="34" charset="0"/>
            </a:endParaRPr>
          </a:p>
        </p:txBody>
      </p:sp>
      <p:sp>
        <p:nvSpPr>
          <p:cNvPr id="23" name="TextBox 22"/>
          <p:cNvSpPr txBox="1"/>
          <p:nvPr/>
        </p:nvSpPr>
        <p:spPr>
          <a:xfrm>
            <a:off x="2667000" y="597932"/>
            <a:ext cx="2133600"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 </a:t>
            </a:r>
            <a:r>
              <a:rPr lang="en-US" sz="2400" b="1" dirty="0" smtClean="0">
                <a:solidFill>
                  <a:schemeClr val="accent3">
                    <a:lumMod val="75000"/>
                  </a:schemeClr>
                </a:solidFill>
                <a:latin typeface="Helvetica" pitchFamily="34" charset="0"/>
              </a:rPr>
              <a:t>low</a:t>
            </a:r>
            <a:r>
              <a:rPr lang="en-US" sz="2400" dirty="0" smtClean="0">
                <a:solidFill>
                  <a:schemeClr val="accent3">
                    <a:lumMod val="75000"/>
                  </a:schemeClr>
                </a:solidFill>
                <a:latin typeface="Helvetica" pitchFamily="34" charset="0"/>
              </a:rPr>
              <a:t>, </a:t>
            </a:r>
            <a:r>
              <a:rPr lang="en-US" sz="2400" b="1" dirty="0" smtClean="0">
                <a:solidFill>
                  <a:schemeClr val="accent3">
                    <a:lumMod val="75000"/>
                  </a:schemeClr>
                </a:solidFill>
                <a:latin typeface="Helvetica" pitchFamily="34" charset="0"/>
              </a:rPr>
              <a:t>high</a:t>
            </a:r>
            <a:r>
              <a:rPr lang="en-US" sz="2400" dirty="0" smtClean="0">
                <a:solidFill>
                  <a:schemeClr val="accent3">
                    <a:lumMod val="75000"/>
                  </a:schemeClr>
                </a:solidFill>
                <a:latin typeface="Helvetica" pitchFamily="34" charset="0"/>
              </a:rPr>
              <a:t> }</a:t>
            </a:r>
            <a:endParaRPr lang="en-US" sz="2400" dirty="0">
              <a:solidFill>
                <a:schemeClr val="accent3">
                  <a:lumMod val="75000"/>
                </a:schemeClr>
              </a:solidFill>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solidFill>
                  <a:schemeClr val="tx1"/>
                </a:solidFill>
              </a:rPr>
              <a:pPr/>
              <a:t>11</a:t>
            </a:fld>
            <a:endParaRPr lang="en-US" dirty="0">
              <a:solidFill>
                <a:schemeClr val="tx1"/>
              </a:solidFill>
            </a:endParaRPr>
          </a:p>
        </p:txBody>
      </p:sp>
      <p:sp>
        <p:nvSpPr>
          <p:cNvPr id="24" name="Rectangle 23"/>
          <p:cNvSpPr/>
          <p:nvPr/>
        </p:nvSpPr>
        <p:spPr>
          <a:xfrm>
            <a:off x="381000" y="221397"/>
            <a:ext cx="3657600" cy="461665"/>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Sensitive Values</a:t>
            </a:r>
          </a:p>
        </p:txBody>
      </p:sp>
      <p:sp>
        <p:nvSpPr>
          <p:cNvPr id="8" name="Footer Placeholder 7"/>
          <p:cNvSpPr>
            <a:spLocks noGrp="1"/>
          </p:cNvSpPr>
          <p:nvPr>
            <p:ph type="ftr" sz="quarter" idx="11"/>
          </p:nvPr>
        </p:nvSpPr>
        <p:spPr/>
        <p:txBody>
          <a:bodyPr/>
          <a:lstStyle/>
          <a:p>
            <a:r>
              <a:rPr lang="en-US" dirty="0" smtClean="0">
                <a:solidFill>
                  <a:schemeClr val="tx1"/>
                </a:solidFill>
              </a:rPr>
              <a:t>Jean Yang / Jeeves</a:t>
            </a:r>
            <a:endParaRPr lang="en-US" dirty="0">
              <a:solidFill>
                <a:schemeClr val="tx1"/>
              </a:solidFill>
            </a:endParaRPr>
          </a:p>
        </p:txBody>
      </p:sp>
      <p:sp>
        <p:nvSpPr>
          <p:cNvPr id="22" name="Oval 21"/>
          <p:cNvSpPr/>
          <p:nvPr/>
        </p:nvSpPr>
        <p:spPr>
          <a:xfrm>
            <a:off x="1639940" y="2583666"/>
            <a:ext cx="341260" cy="347686"/>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cxnSp>
        <p:nvCxnSpPr>
          <p:cNvPr id="25" name="Straight Connector 24"/>
          <p:cNvCxnSpPr>
            <a:stCxn id="22" idx="4"/>
          </p:cNvCxnSpPr>
          <p:nvPr/>
        </p:nvCxnSpPr>
        <p:spPr>
          <a:xfrm>
            <a:off x="1810570" y="2931352"/>
            <a:ext cx="0" cy="27178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19200" y="3122473"/>
            <a:ext cx="1447800"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Label.</a:t>
            </a:r>
            <a:endParaRPr lang="en-US" dirty="0">
              <a:solidFill>
                <a:schemeClr val="accent3">
                  <a:lumMod val="75000"/>
                </a:schemeClr>
              </a:solidFill>
              <a:latin typeface="Helvetica" pitchFamily="34" charset="0"/>
            </a:endParaRPr>
          </a:p>
        </p:txBody>
      </p:sp>
      <p:sp>
        <p:nvSpPr>
          <p:cNvPr id="32" name="Oval 31"/>
          <p:cNvSpPr/>
          <p:nvPr/>
        </p:nvSpPr>
        <p:spPr>
          <a:xfrm>
            <a:off x="2895600" y="1066800"/>
            <a:ext cx="341260" cy="347686"/>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cxnSp>
        <p:nvCxnSpPr>
          <p:cNvPr id="33" name="Straight Connector 32"/>
          <p:cNvCxnSpPr>
            <a:stCxn id="32" idx="4"/>
            <a:endCxn id="34" idx="0"/>
          </p:cNvCxnSpPr>
          <p:nvPr/>
        </p:nvCxnSpPr>
        <p:spPr>
          <a:xfrm>
            <a:off x="3066230" y="1414486"/>
            <a:ext cx="19870" cy="56224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62200" y="1976735"/>
            <a:ext cx="1447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Label</a:t>
            </a:r>
            <a:endParaRPr lang="en-US" dirty="0">
              <a:solidFill>
                <a:schemeClr val="accent3">
                  <a:lumMod val="75000"/>
                </a:schemeClr>
              </a:solidFill>
              <a:latin typeface="Helvetica" pitchFamily="34" charset="0"/>
            </a:endParaRPr>
          </a:p>
        </p:txBody>
      </p:sp>
      <p:cxnSp>
        <p:nvCxnSpPr>
          <p:cNvPr id="35" name="Straight Connector 34"/>
          <p:cNvCxnSpPr/>
          <p:nvPr/>
        </p:nvCxnSpPr>
        <p:spPr>
          <a:xfrm>
            <a:off x="2362200" y="2921968"/>
            <a:ext cx="0" cy="7428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50113" y="3588603"/>
            <a:ext cx="2378887"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Output channel</a:t>
            </a:r>
            <a:endParaRPr lang="en-US" dirty="0">
              <a:solidFill>
                <a:schemeClr val="accent3">
                  <a:lumMod val="75000"/>
                </a:schemeClr>
              </a:solidFill>
              <a:latin typeface="Helvetica" pitchFamily="34" charset="0"/>
            </a:endParaRPr>
          </a:p>
        </p:txBody>
      </p:sp>
      <p:sp>
        <p:nvSpPr>
          <p:cNvPr id="21" name="TextBox 20"/>
          <p:cNvSpPr txBox="1"/>
          <p:nvPr/>
        </p:nvSpPr>
        <p:spPr>
          <a:xfrm>
            <a:off x="2802713" y="3352800"/>
            <a:ext cx="2378887"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Policy</a:t>
            </a:r>
            <a:endParaRPr lang="en-US" dirty="0">
              <a:solidFill>
                <a:schemeClr val="accent3">
                  <a:lumMod val="75000"/>
                </a:schemeClr>
              </a:solidFill>
              <a:latin typeface="Helvetica" pitchFamily="34" charset="0"/>
            </a:endParaRPr>
          </a:p>
        </p:txBody>
      </p:sp>
      <p:cxnSp>
        <p:nvCxnSpPr>
          <p:cNvPr id="27" name="Straight Connector 26"/>
          <p:cNvCxnSpPr/>
          <p:nvPr/>
        </p:nvCxnSpPr>
        <p:spPr>
          <a:xfrm>
            <a:off x="3886200" y="1371600"/>
            <a:ext cx="0" cy="3182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19400" y="1671935"/>
            <a:ext cx="2209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High value</a:t>
            </a:r>
            <a:endParaRPr lang="en-US" dirty="0">
              <a:solidFill>
                <a:schemeClr val="accent3">
                  <a:lumMod val="75000"/>
                </a:schemeClr>
              </a:solidFill>
              <a:latin typeface="Helvetica" pitchFamily="34" charset="0"/>
            </a:endParaRPr>
          </a:p>
        </p:txBody>
      </p:sp>
      <p:cxnSp>
        <p:nvCxnSpPr>
          <p:cNvPr id="29" name="Straight Connector 28"/>
          <p:cNvCxnSpPr/>
          <p:nvPr/>
        </p:nvCxnSpPr>
        <p:spPr>
          <a:xfrm>
            <a:off x="5410200" y="1371600"/>
            <a:ext cx="0" cy="3182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43400" y="1671935"/>
            <a:ext cx="2209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Low value</a:t>
            </a:r>
            <a:endParaRPr lang="en-US" dirty="0">
              <a:solidFill>
                <a:schemeClr val="accent3">
                  <a:lumMod val="75000"/>
                </a:schemeClr>
              </a:solidFill>
              <a:latin typeface="Helvetica" pitchFamily="34" charset="0"/>
            </a:endParaRPr>
          </a:p>
        </p:txBody>
      </p:sp>
      <p:sp>
        <p:nvSpPr>
          <p:cNvPr id="2" name="Left Brace 1"/>
          <p:cNvSpPr/>
          <p:nvPr/>
        </p:nvSpPr>
        <p:spPr>
          <a:xfrm rot="16200000">
            <a:off x="3203564" y="1697791"/>
            <a:ext cx="436240" cy="2873777"/>
          </a:xfrm>
          <a:prstGeom prst="leftBrace">
            <a:avLst>
              <a:gd name="adj1" fmla="val 8333"/>
              <a:gd name="adj2" fmla="val 70310"/>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61678312"/>
      </p:ext>
    </p:extLst>
  </p:cSld>
  <p:clrMapOvr>
    <a:masterClrMapping/>
  </p:clrMapOvr>
  <mc:AlternateContent xmlns:mc="http://schemas.openxmlformats.org/markup-compatibility/2006" xmlns:p14="http://schemas.microsoft.com/office/powerpoint/2010/main">
    <mc:Choice Requires="p14">
      <p:transition spd="slow" p14:dur="2000" advTm="22434"/>
    </mc:Choice>
    <mc:Fallback xmlns="">
      <p:transition spd="slow" advTm="22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71" grpId="0"/>
      <p:bldP spid="23" grpId="0"/>
      <p:bldP spid="22" grpId="0" animBg="1"/>
      <p:bldP spid="26" grpId="0"/>
      <p:bldP spid="32" grpId="0" animBg="1"/>
      <p:bldP spid="34" grpId="0"/>
      <p:bldP spid="36" grpId="0"/>
      <p:bldP spid="21" grpId="0"/>
      <p:bldP spid="28" grpId="0"/>
      <p:bldP spid="3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Faceted Execution</a:t>
            </a:r>
            <a:endParaRPr lang="en-US" dirty="0"/>
          </a:p>
        </p:txBody>
      </p:sp>
      <p:sp>
        <p:nvSpPr>
          <p:cNvPr id="6" name="Oval 5"/>
          <p:cNvSpPr/>
          <p:nvPr/>
        </p:nvSpPr>
        <p:spPr>
          <a:xfrm>
            <a:off x="4254500" y="1600200"/>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a:t>
            </a:r>
          </a:p>
        </p:txBody>
      </p:sp>
      <p:cxnSp>
        <p:nvCxnSpPr>
          <p:cNvPr id="9" name="Straight Connector 8"/>
          <p:cNvCxnSpPr>
            <a:stCxn id="5" idx="0"/>
            <a:endCxn id="6" idx="5"/>
          </p:cNvCxnSpPr>
          <p:nvPr/>
        </p:nvCxnSpPr>
        <p:spPr>
          <a:xfrm flipH="1" flipV="1">
            <a:off x="4709785" y="2055485"/>
            <a:ext cx="2243465" cy="299089"/>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2" idx="0"/>
            <a:endCxn id="6" idx="3"/>
          </p:cNvCxnSpPr>
          <p:nvPr/>
        </p:nvCxnSpPr>
        <p:spPr>
          <a:xfrm flipV="1">
            <a:off x="2571750" y="2055485"/>
            <a:ext cx="1760865" cy="31386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E215CCB-3876-432A-9723-473B512A9DFC}"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dirty="0" smtClean="0"/>
              <a:t>Jean Yang / Jeeves</a:t>
            </a:r>
            <a:endParaRPr lang="en-US" dirty="0"/>
          </a:p>
        </p:txBody>
      </p:sp>
      <p:sp>
        <p:nvSpPr>
          <p:cNvPr id="5" name="Flowchart: Alternate Process 4"/>
          <p:cNvSpPr/>
          <p:nvPr/>
        </p:nvSpPr>
        <p:spPr>
          <a:xfrm>
            <a:off x="5219700" y="2354574"/>
            <a:ext cx="34671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a:t>
            </a:r>
            <a:r>
              <a:rPr lang="en-US" sz="2400" dirty="0" err="1" smtClean="0">
                <a:solidFill>
                  <a:schemeClr val="tx1"/>
                </a:solidFill>
                <a:latin typeface="Helvetica" pitchFamily="34" charset="0"/>
                <a:sym typeface="Symbol"/>
              </a:rPr>
              <a:t>gpsCoords</a:t>
            </a:r>
            <a:r>
              <a:rPr lang="en-US" sz="2400" dirty="0" smtClean="0">
                <a:solidFill>
                  <a:schemeClr val="tx1"/>
                </a:solidFill>
                <a:latin typeface="Helvetica" pitchFamily="34" charset="0"/>
                <a:sym typeface="Symbol"/>
              </a:rPr>
              <a:t>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country</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28" name="Down Arrow 27"/>
          <p:cNvSpPr/>
          <p:nvPr/>
        </p:nvSpPr>
        <p:spPr>
          <a:xfrm>
            <a:off x="4369529" y="2971799"/>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9" name="Flowchart: Alternate Process 28"/>
          <p:cNvSpPr/>
          <p:nvPr/>
        </p:nvSpPr>
        <p:spPr>
          <a:xfrm>
            <a:off x="1143000" y="3505199"/>
            <a:ext cx="67818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 “… </a:t>
            </a:r>
            <a:r>
              <a:rPr lang="en-US" sz="2400" dirty="0">
                <a:solidFill>
                  <a:schemeClr val="tx1"/>
                </a:solidFill>
                <a:latin typeface="Helvetica" pitchFamily="34" charset="0"/>
                <a:cs typeface="Courier New" pitchFamily="49" charset="0"/>
              </a:rPr>
              <a:t>N 42</a:t>
            </a:r>
            <a:r>
              <a:rPr lang="en-US" sz="2400" dirty="0">
                <a:solidFill>
                  <a:schemeClr val="tx1"/>
                </a:solidFill>
                <a:latin typeface="Helvetica" pitchFamily="34" charset="0"/>
                <a:cs typeface="Courier New" pitchFamily="49" charset="0"/>
                <a:sym typeface="Symbol"/>
              </a:rPr>
              <a:t></a:t>
            </a:r>
            <a:r>
              <a:rPr lang="en-US" sz="2400" dirty="0">
                <a:solidFill>
                  <a:schemeClr val="tx1"/>
                </a:solidFill>
                <a:latin typeface="Helvetica" pitchFamily="34" charset="0"/>
                <a:cs typeface="Courier New" pitchFamily="49" charset="0"/>
              </a:rPr>
              <a:t>, W 71</a:t>
            </a:r>
            <a:r>
              <a:rPr lang="en-US" sz="2400" dirty="0">
                <a:solidFill>
                  <a:schemeClr val="tx1"/>
                </a:solidFill>
                <a:latin typeface="Helvetica" pitchFamily="34" charset="0"/>
                <a:cs typeface="Courier New" pitchFamily="49" charset="0"/>
                <a:sym typeface="Symbol"/>
              </a:rPr>
              <a:t></a:t>
            </a:r>
            <a:r>
              <a:rPr lang="en-US" sz="2400" dirty="0" smtClean="0">
                <a:solidFill>
                  <a:schemeClr val="tx1"/>
                </a:solidFill>
                <a:latin typeface="Helvetica" pitchFamily="34" charset="0"/>
                <a:cs typeface="Courier New" pitchFamily="49" charset="0"/>
                <a:sym typeface="Symbol"/>
              </a:rPr>
              <a:t>.”</a:t>
            </a:r>
            <a:r>
              <a:rPr lang="en-US" sz="2400" dirty="0" smtClean="0">
                <a:solidFill>
                  <a:schemeClr val="tx1"/>
                </a:solidFill>
                <a:latin typeface="Helvetica" pitchFamily="34" charset="0"/>
                <a:sym typeface="Symbol"/>
              </a:rPr>
              <a:t>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 in the United States.”</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36" name="Down Arrow 35"/>
          <p:cNvSpPr/>
          <p:nvPr/>
        </p:nvSpPr>
        <p:spPr>
          <a:xfrm>
            <a:off x="4152900" y="4254500"/>
            <a:ext cx="838200" cy="711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7" name="TextBox 36"/>
          <p:cNvSpPr txBox="1"/>
          <p:nvPr/>
        </p:nvSpPr>
        <p:spPr>
          <a:xfrm>
            <a:off x="4495800" y="4330701"/>
            <a:ext cx="3048000" cy="830997"/>
          </a:xfrm>
          <a:prstGeom prst="rect">
            <a:avLst/>
          </a:prstGeom>
          <a:noFill/>
        </p:spPr>
        <p:txBody>
          <a:bodyPr wrap="square" rtlCol="0">
            <a:spAutoFit/>
          </a:bodyPr>
          <a:lstStyle/>
          <a:p>
            <a:pPr algn="ctr"/>
            <a:r>
              <a:rPr lang="en-US" sz="2400" dirty="0" smtClean="0">
                <a:latin typeface="Helvetica" pitchFamily="34" charset="0"/>
                <a:sym typeface="Mathematica1"/>
              </a:rPr>
              <a:t>print {</a:t>
            </a:r>
            <a:r>
              <a:rPr lang="en-US" sz="2400" dirty="0" err="1" smtClean="0">
                <a:latin typeface="Helvetica" pitchFamily="34" charset="0"/>
                <a:sym typeface="Mathematica1"/>
              </a:rPr>
              <a:t>rishabh</a:t>
            </a:r>
            <a:r>
              <a:rPr lang="en-US" sz="2400" dirty="0" smtClean="0">
                <a:latin typeface="Helvetica" pitchFamily="34" charset="0"/>
                <a:sym typeface="Mathematica1"/>
              </a:rPr>
              <a:t>}</a:t>
            </a:r>
            <a:endParaRPr lang="en-US" sz="2400" dirty="0"/>
          </a:p>
          <a:p>
            <a:pPr algn="ctr"/>
            <a:endParaRPr lang="en-US" sz="2400" dirty="0">
              <a:latin typeface="Helvetica" pitchFamily="34" charset="0"/>
            </a:endParaRPr>
          </a:p>
        </p:txBody>
      </p:sp>
      <p:sp>
        <p:nvSpPr>
          <p:cNvPr id="41" name="Flowchart: Alternate Process 40"/>
          <p:cNvSpPr/>
          <p:nvPr/>
        </p:nvSpPr>
        <p:spPr>
          <a:xfrm>
            <a:off x="1524000" y="5105401"/>
            <a:ext cx="61722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“Jean’s location is in the United States.”</a:t>
            </a:r>
            <a:endParaRPr lang="en-US" sz="2400" dirty="0">
              <a:solidFill>
                <a:schemeClr val="tx1"/>
              </a:solidFill>
            </a:endParaRPr>
          </a:p>
        </p:txBody>
      </p:sp>
      <p:sp>
        <p:nvSpPr>
          <p:cNvPr id="32" name="Flowchart: Alternate Process 31"/>
          <p:cNvSpPr/>
          <p:nvPr/>
        </p:nvSpPr>
        <p:spPr>
          <a:xfrm>
            <a:off x="1104900" y="2369346"/>
            <a:ext cx="29337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“Jean’s location is”</a:t>
            </a:r>
            <a:endParaRPr lang="en-US" sz="2400" dirty="0">
              <a:solidFill>
                <a:schemeClr val="tx1"/>
              </a:solidFill>
            </a:endParaRPr>
          </a:p>
        </p:txBody>
      </p:sp>
    </p:spTree>
    <p:custDataLst>
      <p:tags r:id="rId1"/>
    </p:custDataLst>
    <p:extLst>
      <p:ext uri="{BB962C8B-B14F-4D97-AF65-F5344CB8AC3E}">
        <p14:creationId xmlns:p14="http://schemas.microsoft.com/office/powerpoint/2010/main" val="1161232379"/>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6" grpId="0" animBg="1"/>
      <p:bldP spid="37" grpId="0"/>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13</a:t>
            </a:fld>
            <a:endParaRPr lang="en-US" dirty="0"/>
          </a:p>
        </p:txBody>
      </p:sp>
      <p:sp>
        <p:nvSpPr>
          <p:cNvPr id="6" name="TextBox 5"/>
          <p:cNvSpPr txBox="1"/>
          <p:nvPr/>
        </p:nvSpPr>
        <p:spPr>
          <a:xfrm>
            <a:off x="1487129" y="1600200"/>
            <a:ext cx="6169742" cy="461665"/>
          </a:xfrm>
          <a:prstGeom prst="rect">
            <a:avLst/>
          </a:prstGeom>
          <a:noFill/>
        </p:spPr>
        <p:txBody>
          <a:bodyPr wrap="square" rtlCol="0">
            <a:spAutoFit/>
          </a:bodyPr>
          <a:lstStyle/>
          <a:p>
            <a:pPr algn="ctr"/>
            <a:r>
              <a:rPr lang="en-US" sz="2400" b="1" dirty="0" smtClean="0">
                <a:latin typeface="Helvetica" pitchFamily="34" charset="0"/>
                <a:sym typeface="Mathematica1"/>
              </a:rPr>
              <a:t>restrict</a:t>
            </a:r>
            <a:r>
              <a:rPr lang="en-US" sz="2400" dirty="0" smtClean="0">
                <a:latin typeface="Helvetica" pitchFamily="34" charset="0"/>
                <a:sym typeface="Mathematica1"/>
              </a:rPr>
              <a:t>(a, </a:t>
            </a:r>
            <a:r>
              <a:rPr lang="en-US" sz="2400" dirty="0" err="1" smtClean="0">
                <a:latin typeface="Symbol" pitchFamily="18" charset="2"/>
                <a:sym typeface="Mathematica1"/>
              </a:rPr>
              <a:t>l</a:t>
            </a:r>
            <a:r>
              <a:rPr lang="en-US" sz="2400" dirty="0" err="1" smtClean="0">
                <a:latin typeface="Helvetica" pitchFamily="34" charset="0"/>
                <a:sym typeface="Mathematica1"/>
              </a:rPr>
              <a:t>oc.isNear</a:t>
            </a:r>
            <a:r>
              <a:rPr lang="en-US" sz="2400" dirty="0" smtClean="0">
                <a:latin typeface="Helvetica" pitchFamily="34" charset="0"/>
                <a:sym typeface="Mathematica1"/>
              </a:rPr>
              <a:t>(</a:t>
            </a:r>
            <a:r>
              <a:rPr lang="en-US" sz="2400" dirty="0" err="1" smtClean="0">
                <a:latin typeface="Helvetica" pitchFamily="34" charset="0"/>
                <a:sym typeface="Mathematica1"/>
              </a:rPr>
              <a:t>oc</a:t>
            </a:r>
            <a:r>
              <a:rPr lang="en-US" sz="2400" dirty="0" smtClean="0">
                <a:latin typeface="Helvetica" pitchFamily="34" charset="0"/>
                <a:sym typeface="Mathematica1"/>
              </a:rPr>
              <a:t>, jean))</a:t>
            </a:r>
            <a:endParaRPr lang="en-US" sz="2400" dirty="0">
              <a:latin typeface="Helvetica" pitchFamily="34" charset="0"/>
            </a:endParaRPr>
          </a:p>
        </p:txBody>
      </p:sp>
      <p:sp>
        <p:nvSpPr>
          <p:cNvPr id="12" name="Title 1"/>
          <p:cNvSpPr>
            <a:spLocks noGrp="1"/>
          </p:cNvSpPr>
          <p:nvPr>
            <p:ph type="title"/>
          </p:nvPr>
        </p:nvSpPr>
        <p:spPr>
          <a:xfrm>
            <a:off x="457200" y="274638"/>
            <a:ext cx="8229600" cy="1143000"/>
          </a:xfrm>
        </p:spPr>
        <p:txBody>
          <a:bodyPr/>
          <a:lstStyle/>
          <a:p>
            <a:r>
              <a:rPr lang="en-US" dirty="0" smtClean="0"/>
              <a:t>Jeeves Policies</a:t>
            </a:r>
            <a:endParaRPr lang="en-US" dirty="0"/>
          </a:p>
        </p:txBody>
      </p:sp>
      <p:sp>
        <p:nvSpPr>
          <p:cNvPr id="16" name="TextBox 15"/>
          <p:cNvSpPr txBox="1"/>
          <p:nvPr/>
        </p:nvSpPr>
        <p:spPr>
          <a:xfrm>
            <a:off x="1143000" y="2281535"/>
            <a:ext cx="7315200" cy="461665"/>
          </a:xfrm>
          <a:prstGeom prst="rect">
            <a:avLst/>
          </a:prstGeom>
          <a:noFill/>
        </p:spPr>
        <p:txBody>
          <a:bodyPr wrap="square" rtlCol="0">
            <a:spAutoFit/>
          </a:bodyPr>
          <a:lstStyle/>
          <a:p>
            <a:pPr algn="ctr"/>
            <a:r>
              <a:rPr lang="en-US" sz="2400" dirty="0">
                <a:latin typeface="Symbol" pitchFamily="18" charset="2"/>
                <a:sym typeface="Wingdings" panose="05000000000000000000" pitchFamily="2" charset="2"/>
              </a:rPr>
              <a:t>	</a:t>
            </a:r>
            <a:r>
              <a:rPr lang="en-US" sz="2400" dirty="0" smtClean="0">
                <a:latin typeface="Helvetica" pitchFamily="34" charset="0"/>
                <a:sym typeface="Symbol"/>
              </a:rPr>
              <a:t>a = high </a:t>
            </a:r>
            <a:r>
              <a:rPr lang="en-US" sz="2400" dirty="0">
                <a:latin typeface="Helvetica" pitchFamily="34" charset="0"/>
                <a:sym typeface="Symbol"/>
              </a:rPr>
              <a:t></a:t>
            </a:r>
            <a:r>
              <a:rPr lang="en-US" sz="2400" dirty="0" smtClean="0">
                <a:latin typeface="Helvetica" pitchFamily="34" charset="0"/>
                <a:sym typeface="Symbol"/>
              </a:rPr>
              <a:t> </a:t>
            </a:r>
            <a:r>
              <a:rPr lang="en-US" sz="2400" dirty="0" err="1" smtClean="0">
                <a:latin typeface="Helvetica" pitchFamily="34" charset="0"/>
                <a:sym typeface="Mathematica1"/>
              </a:rPr>
              <a:t>isNear</a:t>
            </a:r>
            <a:r>
              <a:rPr lang="en-US" sz="2400" dirty="0" smtClean="0">
                <a:latin typeface="Helvetica" pitchFamily="34" charset="0"/>
                <a:sym typeface="Mathematica1"/>
              </a:rPr>
              <a:t>(</a:t>
            </a:r>
            <a:r>
              <a:rPr lang="en-US" sz="2400" dirty="0" err="1" smtClean="0">
                <a:latin typeface="Helvetica" pitchFamily="34" charset="0"/>
                <a:sym typeface="Mathematica1"/>
              </a:rPr>
              <a:t>rishabh</a:t>
            </a:r>
            <a:r>
              <a:rPr lang="en-US" sz="2400" dirty="0" smtClean="0">
                <a:latin typeface="Helvetica" pitchFamily="34" charset="0"/>
                <a:sym typeface="Mathematica1"/>
              </a:rPr>
              <a:t>, jean)</a:t>
            </a:r>
            <a:endParaRPr lang="en-US" sz="2400" dirty="0" smtClean="0">
              <a:latin typeface="Helvetica" pitchFamily="34" charset="0"/>
            </a:endParaRPr>
          </a:p>
        </p:txBody>
      </p:sp>
      <p:sp>
        <p:nvSpPr>
          <p:cNvPr id="17" name="TextBox 16"/>
          <p:cNvSpPr txBox="1"/>
          <p:nvPr/>
        </p:nvSpPr>
        <p:spPr>
          <a:xfrm>
            <a:off x="609600" y="3986986"/>
            <a:ext cx="7848600" cy="2185214"/>
          </a:xfrm>
          <a:prstGeom prst="rect">
            <a:avLst/>
          </a:prstGeom>
          <a:noFill/>
        </p:spPr>
        <p:txBody>
          <a:bodyPr wrap="square" rtlCol="0">
            <a:spAutoFit/>
          </a:bodyPr>
          <a:lstStyle/>
          <a:p>
            <a:r>
              <a:rPr lang="en-US" sz="3600" b="1" dirty="0" smtClean="0">
                <a:latin typeface="Helvetica" pitchFamily="34" charset="0"/>
              </a:rPr>
              <a:t>Notes</a:t>
            </a:r>
            <a:endParaRPr lang="en-US" sz="2000" b="1" dirty="0" smtClean="0">
              <a:latin typeface="Helvetica" pitchFamily="34" charset="0"/>
            </a:endParaRPr>
          </a:p>
          <a:p>
            <a:pPr marL="342900" indent="-342900">
              <a:buFont typeface="Arial" panose="020B0604020202020204" pitchFamily="34" charset="0"/>
              <a:buChar char="•"/>
            </a:pPr>
            <a:r>
              <a:rPr lang="en-US" sz="2400" dirty="0" smtClean="0">
                <a:latin typeface="Helvetica" pitchFamily="34" charset="0"/>
              </a:rPr>
              <a:t>Policies may </a:t>
            </a:r>
            <a:r>
              <a:rPr lang="en-US" sz="2400" b="1" dirty="0" smtClean="0">
                <a:latin typeface="Helvetica" pitchFamily="34" charset="0"/>
              </a:rPr>
              <a:t>refer to sensitive values</a:t>
            </a:r>
            <a:r>
              <a:rPr lang="en-US" sz="2400" dirty="0" smtClean="0">
                <a:latin typeface="Helvetica" pitchFamily="34" charset="0"/>
              </a:rPr>
              <a:t>.</a:t>
            </a:r>
          </a:p>
          <a:p>
            <a:pPr marL="342900" indent="-342900">
              <a:buFont typeface="Arial" panose="020B0604020202020204" pitchFamily="34" charset="0"/>
              <a:buChar char="•"/>
            </a:pPr>
            <a:r>
              <a:rPr lang="en-US" sz="2400" dirty="0">
                <a:latin typeface="Helvetica" pitchFamily="34" charset="0"/>
              </a:rPr>
              <a:t>There is always a </a:t>
            </a:r>
            <a:r>
              <a:rPr lang="en-US" sz="2400" b="1" dirty="0">
                <a:latin typeface="Helvetica" pitchFamily="34" charset="0"/>
              </a:rPr>
              <a:t>consistent assignment</a:t>
            </a:r>
            <a:r>
              <a:rPr lang="en-US" sz="2400" dirty="0" smtClean="0">
                <a:latin typeface="Helvetica" pitchFamily="34" charset="0"/>
              </a:rPr>
              <a:t>.</a:t>
            </a:r>
          </a:p>
          <a:p>
            <a:pPr marL="342900" indent="-342900">
              <a:buFont typeface="Arial" panose="020B0604020202020204" pitchFamily="34" charset="0"/>
              <a:buChar char="•"/>
            </a:pPr>
            <a:r>
              <a:rPr lang="en-US" sz="2400" dirty="0" smtClean="0">
                <a:latin typeface="Helvetica" pitchFamily="34" charset="0"/>
              </a:rPr>
              <a:t>Notion of </a:t>
            </a:r>
            <a:r>
              <a:rPr lang="en-US" sz="2400" b="1" dirty="0" smtClean="0">
                <a:latin typeface="Helvetica" pitchFamily="34" charset="0"/>
              </a:rPr>
              <a:t>maximal functionality</a:t>
            </a:r>
            <a:r>
              <a:rPr lang="en-US" sz="2400" dirty="0" smtClean="0">
                <a:latin typeface="Helvetica" pitchFamily="34" charset="0"/>
              </a:rPr>
              <a:t>: if a label is allowed to be high, we set it to high.</a:t>
            </a:r>
            <a:endParaRPr lang="en-US" dirty="0">
              <a:latin typeface="Helvetica" pitchFamily="34" charset="0"/>
            </a:endParaRPr>
          </a:p>
        </p:txBody>
      </p:sp>
      <p:sp>
        <p:nvSpPr>
          <p:cNvPr id="9" name="TextBox 8"/>
          <p:cNvSpPr txBox="1"/>
          <p:nvPr/>
        </p:nvSpPr>
        <p:spPr>
          <a:xfrm>
            <a:off x="2971800" y="2738735"/>
            <a:ext cx="5181600" cy="461665"/>
          </a:xfrm>
          <a:prstGeom prst="rect">
            <a:avLst/>
          </a:prstGeom>
          <a:noFill/>
        </p:spPr>
        <p:txBody>
          <a:bodyPr wrap="square" rtlCol="0">
            <a:spAutoFit/>
          </a:bodyPr>
          <a:lstStyle/>
          <a:p>
            <a:r>
              <a:rPr lang="en-US" sz="2400" dirty="0" smtClean="0">
                <a:latin typeface="Helvetica" pitchFamily="34" charset="0"/>
                <a:sym typeface="Symbol"/>
              </a:rPr>
              <a:t>a = high </a:t>
            </a:r>
            <a:r>
              <a:rPr lang="en-US" sz="2400" dirty="0">
                <a:latin typeface="Helvetica" pitchFamily="34" charset="0"/>
                <a:sym typeface="Symbol"/>
              </a:rPr>
              <a:t></a:t>
            </a:r>
            <a:r>
              <a:rPr lang="en-US" sz="2400" dirty="0" smtClean="0">
                <a:latin typeface="Helvetica" pitchFamily="34" charset="0"/>
                <a:sym typeface="Symbol"/>
              </a:rPr>
              <a:t> </a:t>
            </a:r>
            <a:r>
              <a:rPr lang="en-US" sz="2400" dirty="0" smtClean="0">
                <a:latin typeface="Helvetica" pitchFamily="34" charset="0"/>
                <a:sym typeface="Mathematica1"/>
              </a:rPr>
              <a:t>false</a:t>
            </a:r>
            <a:endParaRPr lang="en-US" sz="2400" dirty="0" smtClean="0">
              <a:latin typeface="Helvetica" pitchFamily="34" charset="0"/>
            </a:endParaRPr>
          </a:p>
        </p:txBody>
      </p:sp>
      <p:cxnSp>
        <p:nvCxnSpPr>
          <p:cNvPr id="7" name="Straight Arrow Connector 6"/>
          <p:cNvCxnSpPr/>
          <p:nvPr/>
        </p:nvCxnSpPr>
        <p:spPr>
          <a:xfrm>
            <a:off x="2362200" y="2971800"/>
            <a:ext cx="6096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87129" y="2502932"/>
            <a:ext cx="1484671" cy="1166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87129" y="2133600"/>
            <a:ext cx="1484671" cy="369332"/>
          </a:xfrm>
          <a:prstGeom prst="rect">
            <a:avLst/>
          </a:prstGeom>
          <a:noFill/>
        </p:spPr>
        <p:txBody>
          <a:bodyPr wrap="square" rtlCol="0">
            <a:spAutoFit/>
          </a:bodyPr>
          <a:lstStyle/>
          <a:p>
            <a:r>
              <a:rPr lang="en-US" dirty="0" err="1" smtClean="0"/>
              <a:t>oc</a:t>
            </a:r>
            <a:r>
              <a:rPr lang="en-US" dirty="0" smtClean="0"/>
              <a:t> = </a:t>
            </a:r>
            <a:r>
              <a:rPr lang="en-US" dirty="0" err="1" smtClean="0"/>
              <a:t>rishabh</a:t>
            </a:r>
            <a:endParaRPr lang="en-US" dirty="0"/>
          </a:p>
        </p:txBody>
      </p:sp>
      <p:sp>
        <p:nvSpPr>
          <p:cNvPr id="15" name="TextBox 14"/>
          <p:cNvSpPr txBox="1"/>
          <p:nvPr/>
        </p:nvSpPr>
        <p:spPr>
          <a:xfrm>
            <a:off x="2971800" y="3195935"/>
            <a:ext cx="5181600" cy="461665"/>
          </a:xfrm>
          <a:prstGeom prst="rect">
            <a:avLst/>
          </a:prstGeom>
          <a:noFill/>
        </p:spPr>
        <p:txBody>
          <a:bodyPr wrap="square" rtlCol="0">
            <a:spAutoFit/>
          </a:bodyPr>
          <a:lstStyle/>
          <a:p>
            <a:r>
              <a:rPr lang="en-US" sz="2400" dirty="0" smtClean="0">
                <a:latin typeface="Helvetica" pitchFamily="34" charset="0"/>
                <a:sym typeface="Symbol"/>
              </a:rPr>
              <a:t>a = low</a:t>
            </a:r>
            <a:endParaRPr lang="en-US" sz="2400" dirty="0" smtClean="0">
              <a:latin typeface="Helvetica" pitchFamily="34" charset="0"/>
            </a:endParaRPr>
          </a:p>
        </p:txBody>
      </p:sp>
      <p:cxnSp>
        <p:nvCxnSpPr>
          <p:cNvPr id="18" name="Straight Arrow Connector 17"/>
          <p:cNvCxnSpPr/>
          <p:nvPr/>
        </p:nvCxnSpPr>
        <p:spPr>
          <a:xfrm>
            <a:off x="2362200" y="3429000"/>
            <a:ext cx="6096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9"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Conditionals</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14</a:t>
            </a:fld>
            <a:endParaRPr lang="en-US" dirty="0"/>
          </a:p>
        </p:txBody>
      </p:sp>
      <p:sp>
        <p:nvSpPr>
          <p:cNvPr id="16" name="TextBox 15"/>
          <p:cNvSpPr txBox="1"/>
          <p:nvPr/>
        </p:nvSpPr>
        <p:spPr>
          <a:xfrm>
            <a:off x="152400" y="1374879"/>
            <a:ext cx="2209800" cy="523220"/>
          </a:xfrm>
          <a:prstGeom prst="rect">
            <a:avLst/>
          </a:prstGeom>
          <a:noFill/>
        </p:spPr>
        <p:txBody>
          <a:bodyPr wrap="square" rtlCol="0">
            <a:spAutoFit/>
          </a:bodyPr>
          <a:lstStyle/>
          <a:p>
            <a:r>
              <a:rPr lang="en-US" sz="2800" dirty="0" smtClean="0"/>
              <a:t>[F-IF-SPLIT]</a:t>
            </a:r>
            <a:endParaRPr lang="en-US" sz="2800" dirty="0"/>
          </a:p>
        </p:txBody>
      </p:sp>
      <mc:AlternateContent xmlns:mc="http://schemas.openxmlformats.org/markup-compatibility/2006" xmlns:a14="http://schemas.microsoft.com/office/drawing/2010/main">
        <mc:Choice Requires="a14">
          <p:sp>
            <p:nvSpPr>
              <p:cNvPr id="17" name="TextBox 16"/>
              <p:cNvSpPr txBox="1"/>
              <p:nvPr/>
            </p:nvSpPr>
            <p:spPr>
              <a:xfrm>
                <a:off x="2536908" y="1440899"/>
                <a:ext cx="4123244"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b="0" i="1" smtClean="0">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𝐶</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𝑝𝑐</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 </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 ?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𝐻</m:t>
                              </m:r>
                            </m:sub>
                          </m:sSub>
                          <m:r>
                            <a:rPr lang="en-US" sz="2800" b="0" i="1" smtClean="0">
                              <a:latin typeface="Cambria Math" panose="02040503050406030204" pitchFamily="18" charset="0"/>
                              <a:ea typeface="Cambria Math" panose="02040503050406030204" pitchFamily="18" charset="0"/>
                            </a:rPr>
                            <m:t> :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𝐿</m:t>
                              </m:r>
                            </m:sub>
                          </m:sSub>
                        </m:e>
                      </m:d>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536908" y="1440899"/>
                <a:ext cx="4123244" cy="46410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667000" y="1905000"/>
                <a:ext cx="3914983" cy="430887"/>
              </a:xfrm>
              <a:prstGeom prst="rect">
                <a:avLst/>
              </a:prstGeom>
              <a:noFill/>
            </p:spPr>
            <p:txBody>
              <a:bodyPr wrap="none" lIns="0" tIns="0" rIns="0" bIns="0" rtlCol="0">
                <a:spAutoFit/>
              </a:bodyPr>
              <a:lstStyle/>
              <a:p>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𝐻</m:t>
                        </m:r>
                      </m:sub>
                    </m:sSub>
                    <m:r>
                      <a:rPr lang="en-US" sz="2800" b="0" i="1" smtClean="0">
                        <a:latin typeface="Cambria Math" panose="02040503050406030204" pitchFamily="18" charset="0"/>
                        <a:ea typeface="Cambria Math" panose="02040503050406030204" pitchFamily="18" charset="0"/>
                      </a:rPr>
                      <m:t>=</m:t>
                    </m:r>
                  </m:oMath>
                </a14:m>
                <a:r>
                  <a:rPr lang="en-US" sz="2800" dirty="0" smtClean="0"/>
                  <a:t>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m:rPr>
                            <m:nor/>
                          </m:rPr>
                          <a:rPr lang="en-US" sz="2800">
                            <a:latin typeface="Cambria Math" panose="02040503050406030204" pitchFamily="18" charset="0"/>
                            <a:ea typeface="Cambria Math" panose="02040503050406030204" pitchFamily="18" charset="0"/>
                          </a:rPr>
                          <m:t>if</m:t>
                        </m:r>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𝐻</m:t>
                            </m:r>
                          </m:sub>
                        </m:sSub>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then</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𝑇</m:t>
                        </m:r>
                      </m:sub>
                    </m:sSub>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else</m:t>
                    </m:r>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𝐸</m:t>
                        </m:r>
                      </m:sub>
                    </m:sSub>
                  </m:oMath>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667000" y="1905000"/>
                <a:ext cx="3914983" cy="43088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00670" y="2312313"/>
                <a:ext cx="3852530" cy="430887"/>
              </a:xfrm>
              <a:prstGeom prst="rect">
                <a:avLst/>
              </a:prstGeom>
              <a:noFill/>
            </p:spPr>
            <p:txBody>
              <a:bodyPr wrap="none" lIns="0" tIns="0" rIns="0" bIns="0" rtlCol="0">
                <a:spAutoFit/>
              </a:bodyPr>
              <a:lstStyle/>
              <a:p>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𝐿</m:t>
                        </m:r>
                      </m:sub>
                    </m:sSub>
                    <m:r>
                      <a:rPr lang="en-US" sz="2800" b="0" i="1" smtClean="0">
                        <a:latin typeface="Cambria Math" panose="02040503050406030204" pitchFamily="18" charset="0"/>
                        <a:ea typeface="Cambria Math" panose="02040503050406030204" pitchFamily="18" charset="0"/>
                      </a:rPr>
                      <m:t>=</m:t>
                    </m:r>
                  </m:oMath>
                </a14:m>
                <a:r>
                  <a:rPr lang="en-US" sz="2800" dirty="0" smtClean="0"/>
                  <a:t>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m:rPr>
                            <m:nor/>
                          </m:rPr>
                          <a:rPr lang="en-US" sz="2800">
                            <a:latin typeface="Cambria Math" panose="02040503050406030204" pitchFamily="18" charset="0"/>
                            <a:ea typeface="Cambria Math" panose="02040503050406030204" pitchFamily="18" charset="0"/>
                          </a:rPr>
                          <m:t>if</m:t>
                        </m:r>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𝐿</m:t>
                            </m:r>
                          </m:sub>
                        </m:sSub>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then</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𝑇</m:t>
                        </m:r>
                      </m:sub>
                    </m:sSub>
                    <m:r>
                      <a:rPr lang="en-US" sz="2800" i="1">
                        <a:latin typeface="Cambria Math" panose="02040503050406030204" pitchFamily="18" charset="0"/>
                        <a:ea typeface="Cambria Math" panose="02040503050406030204" pitchFamily="18" charset="0"/>
                      </a:rPr>
                      <m:t> </m:t>
                    </m:r>
                    <m:r>
                      <m:rPr>
                        <m:nor/>
                      </m:rPr>
                      <a:rPr lang="en-US" sz="2800">
                        <a:latin typeface="Cambria Math" panose="02040503050406030204" pitchFamily="18" charset="0"/>
                        <a:ea typeface="Cambria Math" panose="02040503050406030204" pitchFamily="18" charset="0"/>
                      </a:rPr>
                      <m:t>else</m:t>
                    </m:r>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𝐸</m:t>
                        </m:r>
                      </m:sub>
                    </m:sSub>
                  </m:oMath>
                </a14:m>
                <a:endParaRPr lang="en-US"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00670" y="2312313"/>
                <a:ext cx="3852530"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631549" y="2743200"/>
                <a:ext cx="3921651"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ea typeface="Cambria Math" panose="02040503050406030204" pitchFamily="18" charset="0"/>
                                </a:rPr>
                                <m:t>𝐻</m:t>
                              </m:r>
                            </m:sub>
                          </m:sSub>
                          <m:r>
                            <a:rPr lang="en-US" sz="2800" i="1">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ea typeface="Cambria Math" panose="02040503050406030204" pitchFamily="18" charset="0"/>
                                </a:rPr>
                                <m:t>𝐿</m:t>
                              </m:r>
                            </m:sub>
                          </m:sSub>
                        </m:e>
                      </m:d>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𝑝𝑐</m:t>
                          </m:r>
                        </m:sub>
                      </m:sSub>
                      <m:r>
                        <m:rPr>
                          <m:sty m:val="p"/>
                        </m:rPr>
                        <a:rPr lang="el-GR" sz="2800" i="1">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𝑉</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31549" y="2743200"/>
                <a:ext cx="3921651" cy="464101"/>
              </a:xfrm>
              <a:prstGeom prst="rect">
                <a:avLst/>
              </a:prstGeom>
              <a:blipFill rotWithShape="0">
                <a:blip r:embed="rId6"/>
                <a:stretch>
                  <a:fillRect/>
                </a:stretch>
              </a:blipFill>
            </p:spPr>
            <p:txBody>
              <a:bodyPr/>
              <a:lstStyle/>
              <a:p>
                <a:r>
                  <a:rPr lang="en-US">
                    <a:noFill/>
                  </a:rPr>
                  <a:t> </a:t>
                </a:r>
              </a:p>
            </p:txBody>
          </p:sp>
        </mc:Fallback>
      </mc:AlternateContent>
      <p:cxnSp>
        <p:nvCxnSpPr>
          <p:cNvPr id="21" name="Straight Connector 20"/>
          <p:cNvCxnSpPr/>
          <p:nvPr/>
        </p:nvCxnSpPr>
        <p:spPr>
          <a:xfrm>
            <a:off x="2209800" y="3220557"/>
            <a:ext cx="477560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209800" y="3269699"/>
                <a:ext cx="4838761"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nor/>
                            </m:rPr>
                            <a:rPr lang="en-US" sz="2800" b="0" i="0" smtClean="0">
                              <a:latin typeface="Cambria Math" panose="02040503050406030204" pitchFamily="18" charset="0"/>
                              <a:ea typeface="Cambria Math" panose="02040503050406030204" pitchFamily="18" charset="0"/>
                            </a:rPr>
                            <m:t>if</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𝐶</m:t>
                              </m:r>
                            </m:sub>
                          </m:sSub>
                          <m:r>
                            <a:rPr lang="en-US" sz="2800" b="0" i="1"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then</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𝑇</m:t>
                          </m:r>
                        </m:sub>
                      </m:sSub>
                      <m:r>
                        <a:rPr lang="en-US" sz="2800" b="0" i="1"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else</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𝐸</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𝑝𝑐</m:t>
                          </m:r>
                        </m:sub>
                      </m:sSub>
                      <m:r>
                        <m:rPr>
                          <m:sty m:val="p"/>
                        </m:rPr>
                        <a:rPr lang="el-GR" sz="2800" i="1">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𝑉</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209800" y="3269699"/>
                <a:ext cx="4838761" cy="464101"/>
              </a:xfrm>
              <a:prstGeom prst="rect">
                <a:avLst/>
              </a:prstGeom>
              <a:blipFill rotWithShape="0">
                <a:blip r:embed="rId7"/>
                <a:stretch>
                  <a:fillRect/>
                </a:stretch>
              </a:blipFill>
            </p:spPr>
            <p:txBody>
              <a:bodyPr/>
              <a:lstStyle/>
              <a:p>
                <a:r>
                  <a:rPr lang="en-US">
                    <a:noFill/>
                  </a:rPr>
                  <a:t> </a:t>
                </a:r>
              </a:p>
            </p:txBody>
          </p:sp>
        </mc:Fallback>
      </mc:AlternateContent>
      <p:sp>
        <p:nvSpPr>
          <p:cNvPr id="12" name="TextBox 11"/>
          <p:cNvSpPr txBox="1"/>
          <p:nvPr/>
        </p:nvSpPr>
        <p:spPr>
          <a:xfrm>
            <a:off x="152400" y="4041879"/>
            <a:ext cx="2209800" cy="523220"/>
          </a:xfrm>
          <a:prstGeom prst="rect">
            <a:avLst/>
          </a:prstGeom>
          <a:noFill/>
        </p:spPr>
        <p:txBody>
          <a:bodyPr wrap="square" rtlCol="0">
            <a:spAutoFit/>
          </a:bodyPr>
          <a:lstStyle/>
          <a:p>
            <a:r>
              <a:rPr lang="en-US" sz="2800" dirty="0" smtClean="0"/>
              <a:t>[F-SPLIT]</a:t>
            </a:r>
            <a:endParaRPr lang="en-US" sz="2800" dirty="0"/>
          </a:p>
        </p:txBody>
      </p:sp>
      <mc:AlternateContent xmlns:mc="http://schemas.openxmlformats.org/markup-compatibility/2006" xmlns:a14="http://schemas.microsoft.com/office/drawing/2010/main">
        <mc:Choice Requires="a14">
          <p:sp>
            <p:nvSpPr>
              <p:cNvPr id="13" name="TextBox 12"/>
              <p:cNvSpPr txBox="1"/>
              <p:nvPr/>
            </p:nvSpPr>
            <p:spPr>
              <a:xfrm>
                <a:off x="3159530" y="4107899"/>
                <a:ext cx="2860270" cy="440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𝑘</m:t>
                      </m:r>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𝑝𝑐</m:t>
                      </m:r>
                      <m:r>
                        <a:rPr lang="en-US" sz="2800" i="1" smtClean="0">
                          <a:latin typeface="Cambria Math" panose="02040503050406030204" pitchFamily="18" charset="0"/>
                          <a:ea typeface="Cambria Math" panose="02040503050406030204" pitchFamily="18" charset="0"/>
                        </a:rPr>
                        <m:t> </m:t>
                      </m:r>
                      <m:r>
                        <m:rPr>
                          <m:nor/>
                        </m:rPr>
                        <a:rPr lang="en-US" sz="2800" i="0">
                          <a:latin typeface="Cambria Math" panose="02040503050406030204" pitchFamily="18" charset="0"/>
                          <a:ea typeface="Cambria Math" panose="02040503050406030204" pitchFamily="18" charset="0"/>
                        </a:rPr>
                        <m:t>and</m:t>
                      </m:r>
                      <m:r>
                        <a:rPr lang="en-US" sz="2800" i="1">
                          <a:latin typeface="Cambria Math" panose="02040503050406030204" pitchFamily="18" charset="0"/>
                          <a:ea typeface="Cambria Math" panose="02040503050406030204" pitchFamily="18" charset="0"/>
                        </a:rPr>
                        <m:t> </m:t>
                      </m:r>
                      <m:acc>
                        <m:accPr>
                          <m:chr m:val="̅"/>
                          <m:ctrlPr>
                            <a:rPr lang="en-US" sz="280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𝑘</m:t>
                          </m:r>
                        </m:e>
                      </m:acc>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𝑝𝑐</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59530" y="4107899"/>
                <a:ext cx="2860270" cy="44037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971800" y="5410200"/>
                <a:ext cx="29703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ea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𝑉</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 </m:t>
                      </m:r>
                      <m:d>
                        <m:dPr>
                          <m:begChr m:val="⟨"/>
                          <m:endChr m:val="⟩"/>
                          <m:ctrlPr>
                            <a:rPr lang="en-US" sz="2800" b="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𝐻</m:t>
                              </m:r>
                            </m:sub>
                          </m:sSub>
                          <m:r>
                            <a:rPr lang="en-US" sz="2800" i="1">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𝐿</m:t>
                              </m:r>
                            </m:sub>
                          </m:sSub>
                        </m:e>
                      </m:d>
                    </m:oMath>
                  </m:oMathPara>
                </a14:m>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971800" y="5410200"/>
                <a:ext cx="2970300" cy="430887"/>
              </a:xfrm>
              <a:prstGeom prst="rect">
                <a:avLst/>
              </a:prstGeom>
              <a:blipFill rotWithShape="0">
                <a:blip r:embed="rId9"/>
                <a:stretch>
                  <a:fillRect/>
                </a:stretch>
              </a:blipFill>
            </p:spPr>
            <p:txBody>
              <a:bodyPr/>
              <a:lstStyle/>
              <a:p>
                <a:r>
                  <a:rPr lang="en-US">
                    <a:noFill/>
                  </a:rPr>
                  <a:t> </a:t>
                </a:r>
              </a:p>
            </p:txBody>
          </p:sp>
        </mc:Fallback>
      </mc:AlternateContent>
      <p:cxnSp>
        <p:nvCxnSpPr>
          <p:cNvPr id="24" name="Straight Connector 23"/>
          <p:cNvCxnSpPr/>
          <p:nvPr/>
        </p:nvCxnSpPr>
        <p:spPr>
          <a:xfrm>
            <a:off x="2209800" y="5887557"/>
            <a:ext cx="4775603"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2708878" y="5936699"/>
                <a:ext cx="3918509"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m:t>
                      </m:r>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𝑘</m:t>
                          </m:r>
                          <m:r>
                            <a:rPr lang="en-US" sz="2800" i="1">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ea typeface="Cambria Math" panose="02040503050406030204" pitchFamily="18" charset="0"/>
                                </a:rPr>
                                <m:t>𝐻</m:t>
                              </m:r>
                            </m:sub>
                          </m:sSub>
                          <m:r>
                            <a:rPr lang="en-US" sz="2800" i="1">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ea typeface="Cambria Math" panose="02040503050406030204" pitchFamily="18" charset="0"/>
                                </a:rPr>
                                <m:t>𝐿</m:t>
                              </m:r>
                            </m:sub>
                          </m:sSub>
                        </m:e>
                      </m:d>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𝑝𝑐</m:t>
                          </m:r>
                        </m:sub>
                      </m:sSub>
                      <m:sSub>
                        <m:sSubPr>
                          <m:ctrlPr>
                            <a:rPr lang="en-US" sz="2800" i="1">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𝑉</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708878" y="5936699"/>
                <a:ext cx="3918509" cy="46410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023005" y="4565099"/>
                <a:ext cx="3209405" cy="473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b="0" i="1" smtClean="0">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𝐻</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𝑝𝑐</m:t>
                          </m:r>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𝐻</m:t>
                          </m:r>
                        </m:sub>
                      </m:sSub>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023005" y="4565099"/>
                <a:ext cx="3209405" cy="473143"/>
              </a:xfrm>
              <a:prstGeom prst="rect">
                <a:avLst/>
              </a:prstGeom>
              <a:blipFill rotWithShape="0">
                <a:blip r:embed="rId11"/>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932043" y="5013257"/>
                <a:ext cx="3316357" cy="483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𝐿</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𝑝𝑐</m:t>
                          </m:r>
                          <m:r>
                            <a:rPr lang="en-US" sz="2800" b="0" i="1" smtClean="0">
                              <a:latin typeface="Cambria Math" panose="02040503050406030204" pitchFamily="18" charset="0"/>
                              <a:ea typeface="Cambria Math" panose="02040503050406030204" pitchFamily="18" charset="0"/>
                            </a:rPr>
                            <m:t> ∪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𝑘</m:t>
                              </m:r>
                            </m:e>
                          </m:acc>
                          <m:r>
                            <a:rPr lang="en-US" sz="2800" b="0" i="1" smtClean="0">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𝐿</m:t>
                          </m:r>
                        </m:sub>
                      </m:sSub>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2932043" y="5013257"/>
                <a:ext cx="3316357" cy="483466"/>
              </a:xfrm>
              <a:prstGeom prst="rect">
                <a:avLst/>
              </a:prstGeom>
              <a:blipFill rotWithShape="0">
                <a:blip r:embed="rId12"/>
                <a:stretch>
                  <a:fillRect/>
                </a:stretch>
              </a:blipFill>
            </p:spPr>
            <p:txBody>
              <a:bodyPr/>
              <a:lstStyle/>
              <a:p>
                <a:r>
                  <a:rPr lang="en-US">
                    <a:noFill/>
                  </a:rPr>
                  <a:t> </a:t>
                </a:r>
              </a:p>
            </p:txBody>
          </p:sp>
        </mc:Fallback>
      </mc:AlternateContent>
      <p:sp>
        <p:nvSpPr>
          <p:cNvPr id="3" name="TextBox 2"/>
          <p:cNvSpPr txBox="1"/>
          <p:nvPr/>
        </p:nvSpPr>
        <p:spPr>
          <a:xfrm>
            <a:off x="6553200" y="1447800"/>
            <a:ext cx="2362200" cy="369332"/>
          </a:xfrm>
          <a:prstGeom prst="rect">
            <a:avLst/>
          </a:prstGeom>
          <a:noFill/>
        </p:spPr>
        <p:txBody>
          <a:bodyPr wrap="square" rtlCol="0">
            <a:spAutoFit/>
          </a:bodyPr>
          <a:lstStyle/>
          <a:p>
            <a:r>
              <a:rPr lang="en-US" dirty="0" smtClean="0">
                <a:solidFill>
                  <a:schemeClr val="accent3">
                    <a:lumMod val="75000"/>
                  </a:schemeClr>
                </a:solidFill>
              </a:rPr>
              <a:t>Evaluate condition.</a:t>
            </a:r>
            <a:endParaRPr lang="en-US" dirty="0">
              <a:solidFill>
                <a:schemeClr val="accent3">
                  <a:lumMod val="75000"/>
                </a:schemeClr>
              </a:solidFill>
            </a:endParaRPr>
          </a:p>
        </p:txBody>
      </p:sp>
      <p:sp>
        <p:nvSpPr>
          <p:cNvPr id="28" name="TextBox 27"/>
          <p:cNvSpPr txBox="1"/>
          <p:nvPr/>
        </p:nvSpPr>
        <p:spPr>
          <a:xfrm>
            <a:off x="6553200" y="2020669"/>
            <a:ext cx="2362200" cy="646331"/>
          </a:xfrm>
          <a:prstGeom prst="rect">
            <a:avLst/>
          </a:prstGeom>
          <a:noFill/>
        </p:spPr>
        <p:txBody>
          <a:bodyPr wrap="square" rtlCol="0">
            <a:spAutoFit/>
          </a:bodyPr>
          <a:lstStyle/>
          <a:p>
            <a:r>
              <a:rPr lang="en-US" dirty="0" smtClean="0">
                <a:solidFill>
                  <a:schemeClr val="accent3">
                    <a:lumMod val="75000"/>
                  </a:schemeClr>
                </a:solidFill>
              </a:rPr>
              <a:t>Create conditionals with each facet.</a:t>
            </a:r>
            <a:endParaRPr lang="en-US" dirty="0">
              <a:solidFill>
                <a:schemeClr val="accent3">
                  <a:lumMod val="75000"/>
                </a:schemeClr>
              </a:solidFill>
            </a:endParaRPr>
          </a:p>
        </p:txBody>
      </p:sp>
      <p:sp>
        <p:nvSpPr>
          <p:cNvPr id="29" name="TextBox 28"/>
          <p:cNvSpPr txBox="1"/>
          <p:nvPr/>
        </p:nvSpPr>
        <p:spPr>
          <a:xfrm>
            <a:off x="6553200" y="2630269"/>
            <a:ext cx="2362200" cy="646331"/>
          </a:xfrm>
          <a:prstGeom prst="rect">
            <a:avLst/>
          </a:prstGeom>
          <a:noFill/>
        </p:spPr>
        <p:txBody>
          <a:bodyPr wrap="square" rtlCol="0">
            <a:spAutoFit/>
          </a:bodyPr>
          <a:lstStyle/>
          <a:p>
            <a:r>
              <a:rPr lang="en-US" dirty="0" smtClean="0">
                <a:solidFill>
                  <a:schemeClr val="accent3">
                    <a:lumMod val="75000"/>
                  </a:schemeClr>
                </a:solidFill>
              </a:rPr>
              <a:t>Evaluate faceted conditional.</a:t>
            </a:r>
          </a:p>
        </p:txBody>
      </p:sp>
      <p:sp>
        <p:nvSpPr>
          <p:cNvPr id="7" name="Rectangle 6"/>
          <p:cNvSpPr/>
          <p:nvPr/>
        </p:nvSpPr>
        <p:spPr>
          <a:xfrm>
            <a:off x="2536908" y="2743200"/>
            <a:ext cx="4016292" cy="46410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36908" y="5936699"/>
            <a:ext cx="4016292" cy="46410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63162" y="4572000"/>
            <a:ext cx="2423638" cy="923330"/>
          </a:xfrm>
          <a:prstGeom prst="rect">
            <a:avLst/>
          </a:prstGeom>
          <a:noFill/>
        </p:spPr>
        <p:txBody>
          <a:bodyPr wrap="square" rtlCol="0">
            <a:spAutoFit/>
          </a:bodyPr>
          <a:lstStyle/>
          <a:p>
            <a:r>
              <a:rPr lang="en-US" dirty="0" smtClean="0">
                <a:solidFill>
                  <a:schemeClr val="accent3">
                    <a:lumMod val="75000"/>
                  </a:schemeClr>
                </a:solidFill>
              </a:rPr>
              <a:t>Evaluate each branch under the appropriate assumption.</a:t>
            </a:r>
            <a:endParaRPr lang="en-US" dirty="0">
              <a:solidFill>
                <a:schemeClr val="accent3">
                  <a:lumMod val="75000"/>
                </a:schemeClr>
              </a:solidFill>
            </a:endParaRPr>
          </a:p>
        </p:txBody>
      </p:sp>
      <p:sp>
        <p:nvSpPr>
          <p:cNvPr id="31" name="TextBox 30"/>
          <p:cNvSpPr txBox="1"/>
          <p:nvPr/>
        </p:nvSpPr>
        <p:spPr>
          <a:xfrm>
            <a:off x="6263162" y="5498068"/>
            <a:ext cx="2423638" cy="369332"/>
          </a:xfrm>
          <a:prstGeom prst="rect">
            <a:avLst/>
          </a:prstGeom>
          <a:noFill/>
        </p:spPr>
        <p:txBody>
          <a:bodyPr wrap="square" rtlCol="0">
            <a:spAutoFit/>
          </a:bodyPr>
          <a:lstStyle/>
          <a:p>
            <a:r>
              <a:rPr lang="en-US" dirty="0" smtClean="0">
                <a:solidFill>
                  <a:schemeClr val="accent3">
                    <a:lumMod val="75000"/>
                  </a:schemeClr>
                </a:solidFill>
              </a:rPr>
              <a:t>Put results in a facet.</a:t>
            </a:r>
            <a:endParaRPr lang="en-US" dirty="0">
              <a:solidFill>
                <a:schemeClr val="accent3">
                  <a:lumMod val="75000"/>
                </a:schemeClr>
              </a:solidFill>
            </a:endParaRPr>
          </a:p>
        </p:txBody>
      </p:sp>
      <p:sp>
        <p:nvSpPr>
          <p:cNvPr id="9" name="Oval 8"/>
          <p:cNvSpPr/>
          <p:nvPr/>
        </p:nvSpPr>
        <p:spPr>
          <a:xfrm>
            <a:off x="5715000" y="3400900"/>
            <a:ext cx="457200" cy="420469"/>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800600" y="3745468"/>
            <a:ext cx="2362200" cy="369332"/>
          </a:xfrm>
          <a:prstGeom prst="rect">
            <a:avLst/>
          </a:prstGeom>
          <a:noFill/>
        </p:spPr>
        <p:txBody>
          <a:bodyPr wrap="square" rtlCol="0">
            <a:spAutoFit/>
          </a:bodyPr>
          <a:lstStyle/>
          <a:p>
            <a:pPr algn="ctr"/>
            <a:r>
              <a:rPr lang="en-US" dirty="0" smtClean="0">
                <a:solidFill>
                  <a:schemeClr val="accent3">
                    <a:lumMod val="75000"/>
                  </a:schemeClr>
                </a:solidFill>
              </a:rPr>
              <a:t>Current assumptions.</a:t>
            </a:r>
            <a:endParaRPr lang="en-US" dirty="0">
              <a:solidFill>
                <a:schemeClr val="accent3">
                  <a:lumMod val="75000"/>
                </a:schemeClr>
              </a:solidFill>
            </a:endParaRPr>
          </a:p>
        </p:txBody>
      </p:sp>
    </p:spTree>
    <p:extLst>
      <p:ext uri="{BB962C8B-B14F-4D97-AF65-F5344CB8AC3E}">
        <p14:creationId xmlns:p14="http://schemas.microsoft.com/office/powerpoint/2010/main" val="1229624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12" grpId="0"/>
      <p:bldP spid="13" grpId="0"/>
      <p:bldP spid="23" grpId="0"/>
      <p:bldP spid="25" grpId="0"/>
      <p:bldP spid="26" grpId="0"/>
      <p:bldP spid="27" grpId="0"/>
      <p:bldP spid="3" grpId="0"/>
      <p:bldP spid="28" grpId="0"/>
      <p:bldP spid="29" grpId="0"/>
      <p:bldP spid="7" grpId="0" animBg="1"/>
      <p:bldP spid="30" grpId="0" animBg="1"/>
      <p:bldP spid="8" grpId="0"/>
      <p:bldP spid="31" grpId="0"/>
      <p:bldP spid="9"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15</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3352800" y="1575665"/>
                <a:ext cx="2515689" cy="437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b="0" i="1" smtClean="0">
                          <a:latin typeface="Cambria Math" panose="02040503050406030204" pitchFamily="18" charset="0"/>
                          <a:ea typeface="Cambria Math" panose="02040503050406030204" pitchFamily="18" charset="0"/>
                        </a:rPr>
                        <m:t>Σ</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𝑜𝑐</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𝑜𝑐</m:t>
                          </m:r>
                        </m:sub>
                      </m:sSub>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352800" y="1575665"/>
                <a:ext cx="2515689" cy="437043"/>
              </a:xfrm>
              <a:prstGeom prst="rect">
                <a:avLst/>
              </a:prstGeom>
              <a:blipFill rotWithShape="0">
                <a:blip r:embed="rId2"/>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52800" y="2057400"/>
                <a:ext cx="2387897" cy="437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𝑟</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𝑟</m:t>
                          </m:r>
                        </m:sub>
                      </m:sSub>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352800" y="2057400"/>
                <a:ext cx="2387897" cy="437043"/>
              </a:xfrm>
              <a:prstGeom prst="rect">
                <a:avLst/>
              </a:prstGeom>
              <a:blipFill rotWithShape="0">
                <a:blip r:embed="rId3"/>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14400" y="2540913"/>
                <a:ext cx="7577331" cy="430887"/>
              </a:xfrm>
              <a:prstGeom prst="rect">
                <a:avLst/>
              </a:prstGeom>
              <a:noFill/>
            </p:spPr>
            <p:txBody>
              <a:bodyPr wrap="none" lIns="0" tIns="0" rIns="0" bIns="0" rtlCol="0">
                <a:spAutoFit/>
              </a:bodyPr>
              <a:lstStyle/>
              <a:p>
                <a14:m>
                  <m:oMath xmlns:m="http://schemas.openxmlformats.org/officeDocument/2006/math">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𝑛</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𝑐𝑙𝑜𝑠𝑒𝐾</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𝑙𝑎𝑏𝑒𝑙𝑠</m:t>
                    </m:r>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𝑜𝑐</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𝑙𝑎𝑏𝑒𝑙𝑠</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𝑟</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2</m:t>
                        </m:r>
                      </m:sub>
                    </m:sSub>
                  </m:oMath>
                </a14:m>
                <a:r>
                  <a:rPr lang="en-US" sz="2800" dirty="0" smtClean="0"/>
                  <a:t>)</a:t>
                </a:r>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914400" y="2540913"/>
                <a:ext cx="7577331" cy="430887"/>
              </a:xfrm>
              <a:prstGeom prst="rect">
                <a:avLst/>
              </a:prstGeom>
              <a:blipFill rotWithShape="0">
                <a:blip r:embed="rId4"/>
                <a:stretch>
                  <a:fillRect t="-25352" r="-483" b="-47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77989" y="3039816"/>
                <a:ext cx="4656211" cy="465384"/>
              </a:xfrm>
              <a:prstGeom prst="rect">
                <a:avLst/>
              </a:prstGeom>
              <a:noFill/>
            </p:spPr>
            <p:txBody>
              <a:bodyPr wrap="none" lIns="0" tIns="0" rIns="0" bIns="0" rtlCol="0">
                <a:spAutoFit/>
              </a:bodyPr>
              <a:lstStyle/>
              <a:p>
                <a14:m>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𝑡𝑟𝑢𝑒</m:t>
                    </m:r>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𝑓</m:t>
                        </m:r>
                      </m:sub>
                    </m:sSub>
                    <m:r>
                      <a:rPr lang="en-US" sz="2800" b="0" i="1" smtClean="0">
                        <a:latin typeface="Cambria Math" panose="02040503050406030204" pitchFamily="18" charset="0"/>
                        <a:ea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𝑓</m:t>
                        </m:r>
                      </m:sub>
                    </m:sSub>
                  </m:oMath>
                </a14:m>
                <a:r>
                  <a:rPr lang="en-US" sz="2800" dirty="0" smtClean="0"/>
                  <a:t>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i="1">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𝑛</m:t>
                        </m:r>
                      </m:sub>
                    </m:sSub>
                    <m:r>
                      <a:rPr lang="en-US" sz="2800" b="0" i="1" smtClean="0">
                        <a:latin typeface="Cambria Math" panose="02040503050406030204" pitchFamily="18" charset="0"/>
                        <a:ea typeface="Cambria Math" panose="02040503050406030204" pitchFamily="18" charset="0"/>
                      </a:rPr>
                      <m:t>)</m:t>
                    </m:r>
                  </m:oMath>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277989" y="3039816"/>
                <a:ext cx="4656211" cy="46538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48000" y="3505200"/>
                <a:ext cx="3246081"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𝑜𝑐</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m:t>
                          </m:r>
                        </m:e>
                        <m:sub>
                          <m:r>
                            <a:rPr lang="en-US" sz="2800" i="1">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m:rPr>
                              <m:sty m:val="p"/>
                            </m:rPr>
                            <a:rPr lang="el-GR" sz="2800" i="1">
                              <a:latin typeface="Cambria Math" panose="02040503050406030204" pitchFamily="18" charset="0"/>
                              <a:ea typeface="Cambria Math" panose="02040503050406030204" pitchFamily="18" charset="0"/>
                            </a:rPr>
                            <m:t>Σ</m:t>
                          </m:r>
                        </m:e>
                        <m:sub>
                          <m:r>
                            <a:rPr lang="en-US" sz="2800" b="0" i="1" smtClean="0">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𝑝</m:t>
                          </m:r>
                        </m:sub>
                      </m:sSub>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48000" y="3505200"/>
                <a:ext cx="3246081" cy="46410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6200" y="3962400"/>
                <a:ext cx="9000156" cy="494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ea typeface="Cambria Math" panose="02040503050406030204" pitchFamily="18" charset="0"/>
                        </a:rPr>
                        <m:t>pick</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𝑝𝑐</m:t>
                      </m:r>
                      <m:r>
                        <a:rPr lang="en-US" sz="2800" b="0" i="1"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such</m:t>
                      </m:r>
                      <m:r>
                        <m:rPr>
                          <m:nor/>
                        </m:rPr>
                        <a:rPr lang="en-US" sz="2800" b="0" i="0"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that</m:t>
                      </m:r>
                      <m:r>
                        <m:rPr>
                          <m:nor/>
                        </m:rPr>
                        <a:rPr lang="en-US" sz="2800" b="0" i="0"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𝑝𝑐</m:t>
                      </m:r>
                      <m:d>
                        <m:dPr>
                          <m:ctrlPr>
                            <a:rPr lang="en-US" sz="2800" b="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𝑜𝑐</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𝑜𝑐</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𝑝𝑐</m:t>
                      </m:r>
                      <m:d>
                        <m:dPr>
                          <m:ctrlPr>
                            <a:rPr lang="en-US" sz="2800" b="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𝑟</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𝑅</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𝑝𝑐</m:t>
                      </m:r>
                      <m:d>
                        <m:dPr>
                          <m:ctrlPr>
                            <a:rPr lang="en-US" sz="2800" b="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𝑉</m:t>
                              </m:r>
                            </m:e>
                            <m:sub>
                              <m:r>
                                <a:rPr lang="en-US" sz="2800" i="1">
                                  <a:latin typeface="Cambria Math" panose="02040503050406030204" pitchFamily="18" charset="0"/>
                                  <a:ea typeface="Cambria Math" panose="02040503050406030204" pitchFamily="18" charset="0"/>
                                </a:rPr>
                                <m:t>𝑝</m:t>
                              </m:r>
                            </m:sub>
                          </m:sSub>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𝑡𝑟𝑢𝑒</m:t>
                      </m:r>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6200" y="3962400"/>
                <a:ext cx="9000156" cy="494944"/>
              </a:xfrm>
              <a:prstGeom prst="rect">
                <a:avLst/>
              </a:prstGeom>
              <a:blipFill rotWithShape="0">
                <a:blip r:embed="rId7"/>
                <a:stretch>
                  <a:fillRect/>
                </a:stretch>
              </a:blipFill>
            </p:spPr>
            <p:txBody>
              <a:bodyPr/>
              <a:lstStyle/>
              <a:p>
                <a:r>
                  <a:rPr lang="en-US">
                    <a:noFill/>
                  </a:rPr>
                  <a:t> </a:t>
                </a:r>
              </a:p>
            </p:txBody>
          </p:sp>
        </mc:Fallback>
      </mc:AlternateContent>
      <p:cxnSp>
        <p:nvCxnSpPr>
          <p:cNvPr id="14" name="Straight Connector 13"/>
          <p:cNvCxnSpPr/>
          <p:nvPr/>
        </p:nvCxnSpPr>
        <p:spPr>
          <a:xfrm>
            <a:off x="304800" y="4458626"/>
            <a:ext cx="861325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2514600" y="4495800"/>
                <a:ext cx="4193777"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b="0" i="1" smtClean="0">
                          <a:latin typeface="Cambria Math" panose="02040503050406030204" pitchFamily="18" charset="0"/>
                          <a:ea typeface="Cambria Math" panose="02040503050406030204" pitchFamily="18" charset="0"/>
                        </a:rPr>
                        <m:t>Σ</m:t>
                      </m:r>
                      <m:r>
                        <m:rPr>
                          <m:nor/>
                        </m:rPr>
                        <a:rPr lang="en-US" sz="2800" b="0" i="0" smtClean="0">
                          <a:latin typeface="Cambria Math" panose="02040503050406030204" pitchFamily="18" charset="0"/>
                          <a:ea typeface="Cambria Math" panose="02040503050406030204" pitchFamily="18" charset="0"/>
                        </a:rPr>
                        <m:t>, </m:t>
                      </m:r>
                      <m:r>
                        <m:rPr>
                          <m:nor/>
                        </m:rPr>
                        <a:rPr lang="en-US" sz="2800" b="0" i="0" smtClean="0">
                          <a:latin typeface="Cambria Math" panose="02040503050406030204" pitchFamily="18" charset="0"/>
                          <a:ea typeface="Cambria Math" panose="02040503050406030204" pitchFamily="18" charset="0"/>
                        </a:rPr>
                        <m:t>print</m:t>
                      </m:r>
                      <m:r>
                        <m:rPr>
                          <m:nor/>
                        </m:rPr>
                        <a:rPr lang="en-US" sz="2800" b="0" i="0" smtClean="0">
                          <a:latin typeface="Cambria Math" panose="02040503050406030204" pitchFamily="18" charset="0"/>
                          <a:ea typeface="Cambria Math" panose="02040503050406030204" pitchFamily="18" charset="0"/>
                        </a:rPr>
                        <m:t> </m:t>
                      </m:r>
                      <m:d>
                        <m:dPr>
                          <m:begChr m:val="{"/>
                          <m:endChr m:val="}"/>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𝑜𝑐</m:t>
                              </m:r>
                            </m:sub>
                          </m:sSub>
                        </m:e>
                      </m:d>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b="0" i="1" smtClean="0">
                              <a:latin typeface="Cambria Math" panose="02040503050406030204" pitchFamily="18" charset="0"/>
                              <a:ea typeface="Cambria Math" panose="02040503050406030204" pitchFamily="18" charset="0"/>
                            </a:rPr>
                            <m:t>𝑟</m:t>
                          </m:r>
                        </m:sub>
                      </m:sSub>
                      <m:r>
                        <a:rPr lang="en-US" sz="2800" i="1">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𝑜𝑐</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𝑅</m:t>
                      </m:r>
                    </m:oMath>
                  </m:oMathPara>
                </a14:m>
                <a:endParaRPr lang="en-US"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14600" y="4495800"/>
                <a:ext cx="4193777" cy="464101"/>
              </a:xfrm>
              <a:prstGeom prst="rect">
                <a:avLst/>
              </a:prstGeom>
              <a:blipFill rotWithShape="0">
                <a:blip r:embed="rId8"/>
                <a:stretch>
                  <a:fillRect/>
                </a:stretch>
              </a:blipFill>
            </p:spPr>
            <p:txBody>
              <a:bodyPr/>
              <a:lstStyle/>
              <a:p>
                <a:r>
                  <a:rPr lang="en-US">
                    <a:noFill/>
                  </a:rPr>
                  <a:t> </a:t>
                </a:r>
              </a:p>
            </p:txBody>
          </p:sp>
        </mc:Fallback>
      </mc:AlternateContent>
      <p:sp>
        <p:nvSpPr>
          <p:cNvPr id="17" name="TextBox 16"/>
          <p:cNvSpPr txBox="1"/>
          <p:nvPr/>
        </p:nvSpPr>
        <p:spPr>
          <a:xfrm>
            <a:off x="228600" y="1524000"/>
            <a:ext cx="2209800" cy="523220"/>
          </a:xfrm>
          <a:prstGeom prst="rect">
            <a:avLst/>
          </a:prstGeom>
          <a:noFill/>
        </p:spPr>
        <p:txBody>
          <a:bodyPr wrap="square" rtlCol="0">
            <a:spAutoFit/>
          </a:bodyPr>
          <a:lstStyle/>
          <a:p>
            <a:r>
              <a:rPr lang="en-US" sz="2800" dirty="0" smtClean="0"/>
              <a:t>[F-PRINT]</a:t>
            </a:r>
            <a:endParaRPr lang="en-US" sz="2800" dirty="0"/>
          </a:p>
        </p:txBody>
      </p:sp>
      <p:sp>
        <p:nvSpPr>
          <p:cNvPr id="6" name="TextBox 5"/>
          <p:cNvSpPr txBox="1"/>
          <p:nvPr/>
        </p:nvSpPr>
        <p:spPr>
          <a:xfrm>
            <a:off x="5868489" y="1688068"/>
            <a:ext cx="3049566" cy="646331"/>
          </a:xfrm>
          <a:prstGeom prst="rect">
            <a:avLst/>
          </a:prstGeom>
          <a:noFill/>
        </p:spPr>
        <p:txBody>
          <a:bodyPr wrap="square" rtlCol="0">
            <a:spAutoFit/>
          </a:bodyPr>
          <a:lstStyle/>
          <a:p>
            <a:r>
              <a:rPr lang="en-US" dirty="0" smtClean="0">
                <a:solidFill>
                  <a:schemeClr val="accent3">
                    <a:lumMod val="75000"/>
                  </a:schemeClr>
                </a:solidFill>
              </a:rPr>
              <a:t>Evaluate output context and expression to print.</a:t>
            </a:r>
            <a:endParaRPr lang="en-US" dirty="0">
              <a:solidFill>
                <a:schemeClr val="accent3">
                  <a:lumMod val="75000"/>
                </a:schemeClr>
              </a:solidFill>
            </a:endParaRPr>
          </a:p>
        </p:txBody>
      </p:sp>
      <p:sp>
        <p:nvSpPr>
          <p:cNvPr id="18" name="TextBox 17"/>
          <p:cNvSpPr txBox="1"/>
          <p:nvPr/>
        </p:nvSpPr>
        <p:spPr>
          <a:xfrm>
            <a:off x="6934200" y="2895600"/>
            <a:ext cx="1982766" cy="646331"/>
          </a:xfrm>
          <a:prstGeom prst="rect">
            <a:avLst/>
          </a:prstGeom>
          <a:noFill/>
        </p:spPr>
        <p:txBody>
          <a:bodyPr wrap="square" rtlCol="0">
            <a:spAutoFit/>
          </a:bodyPr>
          <a:lstStyle/>
          <a:p>
            <a:r>
              <a:rPr lang="en-US" dirty="0" smtClean="0">
                <a:solidFill>
                  <a:schemeClr val="accent3">
                    <a:lumMod val="75000"/>
                  </a:schemeClr>
                </a:solidFill>
              </a:rPr>
              <a:t>Retrieve labels and policies.</a:t>
            </a:r>
            <a:endParaRPr lang="en-US" dirty="0">
              <a:solidFill>
                <a:schemeClr val="accent3">
                  <a:lumMod val="75000"/>
                </a:schemeClr>
              </a:solidFill>
            </a:endParaRPr>
          </a:p>
        </p:txBody>
      </p:sp>
      <p:sp>
        <p:nvSpPr>
          <p:cNvPr id="19" name="TextBox 18"/>
          <p:cNvSpPr txBox="1"/>
          <p:nvPr/>
        </p:nvSpPr>
        <p:spPr>
          <a:xfrm>
            <a:off x="6246834" y="3429000"/>
            <a:ext cx="2744766" cy="646331"/>
          </a:xfrm>
          <a:prstGeom prst="rect">
            <a:avLst/>
          </a:prstGeom>
          <a:noFill/>
        </p:spPr>
        <p:txBody>
          <a:bodyPr wrap="square" rtlCol="0">
            <a:spAutoFit/>
          </a:bodyPr>
          <a:lstStyle/>
          <a:p>
            <a:r>
              <a:rPr lang="en-US" dirty="0" smtClean="0">
                <a:solidFill>
                  <a:schemeClr val="accent3">
                    <a:lumMod val="75000"/>
                  </a:schemeClr>
                </a:solidFill>
              </a:rPr>
              <a:t>Evaluate policies applied to the output context.</a:t>
            </a:r>
            <a:endParaRPr lang="en-US" dirty="0">
              <a:solidFill>
                <a:schemeClr val="accent3">
                  <a:lumMod val="75000"/>
                </a:schemeClr>
              </a:solidFill>
            </a:endParaRPr>
          </a:p>
        </p:txBody>
      </p:sp>
      <p:sp>
        <p:nvSpPr>
          <p:cNvPr id="13" name="Rectangle 12"/>
          <p:cNvSpPr/>
          <p:nvPr/>
        </p:nvSpPr>
        <p:spPr>
          <a:xfrm>
            <a:off x="6708377" y="4038600"/>
            <a:ext cx="2283223" cy="4187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53200" y="5049724"/>
            <a:ext cx="2590799" cy="1477328"/>
          </a:xfrm>
          <a:prstGeom prst="rect">
            <a:avLst/>
          </a:prstGeom>
          <a:noFill/>
        </p:spPr>
        <p:txBody>
          <a:bodyPr wrap="square" rtlCol="0">
            <a:spAutoFit/>
          </a:bodyPr>
          <a:lstStyle/>
          <a:p>
            <a:r>
              <a:rPr lang="en-US" dirty="0" smtClean="0">
                <a:solidFill>
                  <a:schemeClr val="accent3">
                    <a:lumMod val="75000"/>
                  </a:schemeClr>
                </a:solidFill>
              </a:rPr>
              <a:t>Pick a label assignment that satisfies the policies and use this to project out the viewer and result.</a:t>
            </a:r>
            <a:endParaRPr lang="en-US" dirty="0">
              <a:solidFill>
                <a:schemeClr val="accent3">
                  <a:lumMod val="75000"/>
                </a:schemeClr>
              </a:solidFill>
            </a:endParaRPr>
          </a:p>
        </p:txBody>
      </p:sp>
      <p:cxnSp>
        <p:nvCxnSpPr>
          <p:cNvPr id="21" name="Straight Connector 20"/>
          <p:cNvCxnSpPr>
            <a:stCxn id="15" idx="0"/>
            <a:endCxn id="13" idx="2"/>
          </p:cNvCxnSpPr>
          <p:nvPr/>
        </p:nvCxnSpPr>
        <p:spPr>
          <a:xfrm flipV="1">
            <a:off x="7848600" y="4457344"/>
            <a:ext cx="1389" cy="59238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946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6" grpId="0"/>
      <p:bldP spid="18" grpId="0"/>
      <p:bldP spid="19" grpId="0"/>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16</a:t>
            </a:fld>
            <a:endParaRPr lang="en-US" dirty="0"/>
          </a:p>
        </p:txBody>
      </p:sp>
      <p:pic>
        <p:nvPicPr>
          <p:cNvPr id="4098" name="Picture 2" descr="http://i.huffpost.com/gen/1202870/thumbs/o-NSA-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4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Classical Security</a:t>
            </a:r>
            <a:endParaRPr lang="en-US" dirty="0"/>
          </a:p>
        </p:txBody>
      </p:sp>
      <p:sp>
        <p:nvSpPr>
          <p:cNvPr id="13" name="TextBox 12"/>
          <p:cNvSpPr txBox="1"/>
          <p:nvPr/>
        </p:nvSpPr>
        <p:spPr>
          <a:xfrm>
            <a:off x="3429000" y="1600200"/>
            <a:ext cx="2438400" cy="954107"/>
          </a:xfrm>
          <a:prstGeom prst="rect">
            <a:avLst/>
          </a:prstGeom>
          <a:noFill/>
        </p:spPr>
        <p:txBody>
          <a:bodyPr wrap="square" rtlCol="0">
            <a:spAutoFit/>
          </a:bodyPr>
          <a:lstStyle/>
          <a:p>
            <a:pPr algn="r"/>
            <a:r>
              <a:rPr lang="en-US" sz="2800" dirty="0" smtClean="0">
                <a:latin typeface="Helvetica" pitchFamily="34" charset="0"/>
              </a:rPr>
              <a:t>Level 3:</a:t>
            </a:r>
          </a:p>
          <a:p>
            <a:pPr algn="r"/>
            <a:r>
              <a:rPr lang="en-US" sz="2800" dirty="0" smtClean="0">
                <a:latin typeface="Helvetica" pitchFamily="34" charset="0"/>
              </a:rPr>
              <a:t>top secret.</a:t>
            </a:r>
          </a:p>
        </p:txBody>
      </p:sp>
      <p:sp>
        <p:nvSpPr>
          <p:cNvPr id="16" name="TextBox 15"/>
          <p:cNvSpPr txBox="1"/>
          <p:nvPr/>
        </p:nvSpPr>
        <p:spPr>
          <a:xfrm>
            <a:off x="2438400" y="3276600"/>
            <a:ext cx="3429000" cy="954107"/>
          </a:xfrm>
          <a:prstGeom prst="rect">
            <a:avLst/>
          </a:prstGeom>
          <a:noFill/>
        </p:spPr>
        <p:txBody>
          <a:bodyPr wrap="square" rtlCol="0">
            <a:spAutoFit/>
          </a:bodyPr>
          <a:lstStyle/>
          <a:p>
            <a:pPr algn="r"/>
            <a:r>
              <a:rPr lang="en-US" sz="2800" dirty="0" smtClean="0">
                <a:latin typeface="Helvetica" pitchFamily="34" charset="0"/>
              </a:rPr>
              <a:t>Level 2:</a:t>
            </a:r>
          </a:p>
          <a:p>
            <a:pPr algn="r"/>
            <a:r>
              <a:rPr lang="en-US" sz="2800" dirty="0" smtClean="0">
                <a:latin typeface="Helvetica" pitchFamily="34" charset="0"/>
              </a:rPr>
              <a:t>highly classified.</a:t>
            </a:r>
          </a:p>
        </p:txBody>
      </p:sp>
      <p:sp>
        <p:nvSpPr>
          <p:cNvPr id="17" name="TextBox 16"/>
          <p:cNvSpPr txBox="1"/>
          <p:nvPr/>
        </p:nvSpPr>
        <p:spPr>
          <a:xfrm>
            <a:off x="1143000" y="4989493"/>
            <a:ext cx="3810000" cy="954107"/>
          </a:xfrm>
          <a:prstGeom prst="rect">
            <a:avLst/>
          </a:prstGeom>
          <a:noFill/>
        </p:spPr>
        <p:txBody>
          <a:bodyPr wrap="square" rtlCol="0">
            <a:spAutoFit/>
          </a:bodyPr>
          <a:lstStyle/>
          <a:p>
            <a:pPr algn="r"/>
            <a:r>
              <a:rPr lang="en-US" sz="2800" dirty="0" smtClean="0">
                <a:latin typeface="Helvetica" pitchFamily="34" charset="0"/>
              </a:rPr>
              <a:t>Level 1:</a:t>
            </a:r>
          </a:p>
          <a:p>
            <a:pPr algn="r"/>
            <a:r>
              <a:rPr lang="en-US" sz="2800" dirty="0" smtClean="0">
                <a:latin typeface="Helvetica" pitchFamily="34" charset="0"/>
              </a:rPr>
              <a:t>privileged information.</a:t>
            </a:r>
          </a:p>
        </p:txBody>
      </p:sp>
      <p:sp>
        <p:nvSpPr>
          <p:cNvPr id="18" name="TextBox 17"/>
          <p:cNvSpPr txBox="1"/>
          <p:nvPr/>
        </p:nvSpPr>
        <p:spPr>
          <a:xfrm>
            <a:off x="762000" y="1600200"/>
            <a:ext cx="2667000" cy="954107"/>
          </a:xfrm>
          <a:prstGeom prst="rect">
            <a:avLst/>
          </a:prstGeom>
          <a:noFill/>
        </p:spPr>
        <p:txBody>
          <a:bodyPr wrap="square" rtlCol="0">
            <a:spAutoFit/>
          </a:bodyPr>
          <a:lstStyle/>
          <a:p>
            <a:r>
              <a:rPr lang="en-US" sz="2800" i="1" dirty="0" smtClean="0">
                <a:latin typeface="Helvetica" pitchFamily="34" charset="0"/>
              </a:rPr>
              <a:t>Lattice of access levels.</a:t>
            </a:r>
          </a:p>
        </p:txBody>
      </p:sp>
      <p:pic>
        <p:nvPicPr>
          <p:cNvPr id="15" name="Picture 2" descr="http://people.csail.mit.edu/jeanyang/images/jeanyang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989321"/>
            <a:ext cx="1239981" cy="12377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Yang Ta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161" y="4994644"/>
            <a:ext cx="1244039" cy="12440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icture of Junfeng Ya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3737" y="3200400"/>
            <a:ext cx="977663" cy="130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61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people.csail.mit.edu/jeanyang/images/jeanyang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89321"/>
            <a:ext cx="1239981" cy="12377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Yang Ta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161" y="4994644"/>
            <a:ext cx="1244039" cy="12440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icture of Junfeng Ya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737" y="3200400"/>
            <a:ext cx="977663" cy="13035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17</a:t>
            </a:fld>
            <a:endParaRPr lang="en-US" dirty="0"/>
          </a:p>
        </p:txBody>
      </p:sp>
      <p:pic>
        <p:nvPicPr>
          <p:cNvPr id="4098" name="Picture 2" descr="http://i.huffpost.com/gen/1202870/thumbs/o-NSA-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44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Classical Security</a:t>
            </a:r>
            <a:endParaRPr lang="en-US" dirty="0"/>
          </a:p>
        </p:txBody>
      </p:sp>
      <p:sp>
        <p:nvSpPr>
          <p:cNvPr id="18" name="TextBox 17"/>
          <p:cNvSpPr txBox="1"/>
          <p:nvPr/>
        </p:nvSpPr>
        <p:spPr>
          <a:xfrm>
            <a:off x="762000" y="5722203"/>
            <a:ext cx="4521200" cy="830997"/>
          </a:xfrm>
          <a:prstGeom prst="rect">
            <a:avLst/>
          </a:prstGeom>
          <a:noFill/>
        </p:spPr>
        <p:txBody>
          <a:bodyPr wrap="square" rtlCol="0">
            <a:spAutoFit/>
          </a:bodyPr>
          <a:lstStyle/>
          <a:p>
            <a:r>
              <a:rPr lang="en-US" sz="2400" i="1" dirty="0" smtClean="0">
                <a:latin typeface="Helvetica" pitchFamily="34" charset="0"/>
              </a:rPr>
              <a:t>Viewers must have access for the highest level.</a:t>
            </a:r>
          </a:p>
        </p:txBody>
      </p:sp>
      <p:sp>
        <p:nvSpPr>
          <p:cNvPr id="6" name="Multiply 5"/>
          <p:cNvSpPr/>
          <p:nvPr/>
        </p:nvSpPr>
        <p:spPr>
          <a:xfrm>
            <a:off x="6172200" y="3196175"/>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395913" y="5119880"/>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6781800" y="5105400"/>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toolkit.pellinstitute.org/wp-content/uploads/2009/12/analy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1528274"/>
            <a:ext cx="1114022" cy="833926"/>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2514600" y="2667000"/>
            <a:ext cx="418371"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17" name="Picture 8" descr="Use links below to sav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200400"/>
            <a:ext cx="2746428" cy="2079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8034" y="1524000"/>
            <a:ext cx="768566" cy="769441"/>
          </a:xfrm>
          <a:prstGeom prst="rect">
            <a:avLst/>
          </a:prstGeom>
          <a:noFill/>
        </p:spPr>
        <p:txBody>
          <a:bodyPr wrap="square" rtlCol="0">
            <a:spAutoFit/>
          </a:bodyPr>
          <a:lstStyle/>
          <a:p>
            <a:r>
              <a:rPr lang="en-US" sz="4400" dirty="0" smtClean="0"/>
              <a:t>+</a:t>
            </a:r>
            <a:endParaRPr lang="en-US" sz="4400" dirty="0"/>
          </a:p>
        </p:txBody>
      </p:sp>
      <p:sp>
        <p:nvSpPr>
          <p:cNvPr id="3" name="TextBox 2"/>
          <p:cNvSpPr txBox="1"/>
          <p:nvPr/>
        </p:nvSpPr>
        <p:spPr>
          <a:xfrm>
            <a:off x="1219200" y="2362200"/>
            <a:ext cx="1365034" cy="461665"/>
          </a:xfrm>
          <a:prstGeom prst="rect">
            <a:avLst/>
          </a:prstGeom>
          <a:noFill/>
        </p:spPr>
        <p:txBody>
          <a:bodyPr wrap="square" rtlCol="0">
            <a:spAutoFit/>
          </a:bodyPr>
          <a:lstStyle/>
          <a:p>
            <a:pPr algn="ctr"/>
            <a:r>
              <a:rPr lang="en-US" sz="2400" dirty="0" smtClean="0"/>
              <a:t>Level 3</a:t>
            </a:r>
            <a:endParaRPr lang="en-US" sz="2400" dirty="0"/>
          </a:p>
        </p:txBody>
      </p:sp>
      <p:sp>
        <p:nvSpPr>
          <p:cNvPr id="21" name="TextBox 20"/>
          <p:cNvSpPr txBox="1"/>
          <p:nvPr/>
        </p:nvSpPr>
        <p:spPr>
          <a:xfrm>
            <a:off x="2063966" y="5257800"/>
            <a:ext cx="1365034" cy="461665"/>
          </a:xfrm>
          <a:prstGeom prst="rect">
            <a:avLst/>
          </a:prstGeom>
          <a:noFill/>
        </p:spPr>
        <p:txBody>
          <a:bodyPr wrap="square" rtlCol="0">
            <a:spAutoFit/>
          </a:bodyPr>
          <a:lstStyle/>
          <a:p>
            <a:pPr algn="ctr"/>
            <a:r>
              <a:rPr lang="en-US" sz="2400" dirty="0" smtClean="0"/>
              <a:t>Level 3</a:t>
            </a:r>
            <a:endParaRPr lang="en-US" sz="2400" dirty="0"/>
          </a:p>
        </p:txBody>
      </p:sp>
      <p:pic>
        <p:nvPicPr>
          <p:cNvPr id="1026" name="Picture 2" descr="http://upload.wikimedia.org/wikipedia/commons/4/4a/In_the_style_of_Andy_Warho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6601" y="1506231"/>
            <a:ext cx="841428" cy="87801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54566" y="2362200"/>
            <a:ext cx="1365034" cy="461665"/>
          </a:xfrm>
          <a:prstGeom prst="rect">
            <a:avLst/>
          </a:prstGeom>
          <a:noFill/>
        </p:spPr>
        <p:txBody>
          <a:bodyPr wrap="square" rtlCol="0">
            <a:spAutoFit/>
          </a:bodyPr>
          <a:lstStyle/>
          <a:p>
            <a:pPr algn="ctr"/>
            <a:r>
              <a:rPr lang="en-US" sz="2400" dirty="0" smtClean="0"/>
              <a:t>Level 0</a:t>
            </a:r>
            <a:endParaRPr lang="en-US" sz="2400" dirty="0"/>
          </a:p>
        </p:txBody>
      </p:sp>
    </p:spTree>
    <p:extLst>
      <p:ext uri="{BB962C8B-B14F-4D97-AF65-F5344CB8AC3E}">
        <p14:creationId xmlns:p14="http://schemas.microsoft.com/office/powerpoint/2010/main" val="409375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1143000"/>
            <a:ext cx="5029200" cy="1446550"/>
          </a:xfrm>
          <a:prstGeom prst="rect">
            <a:avLst/>
          </a:prstGeom>
          <a:noFill/>
        </p:spPr>
        <p:txBody>
          <a:bodyPr wrap="square" rtlCol="0">
            <a:spAutoFit/>
          </a:bodyPr>
          <a:lstStyle/>
          <a:p>
            <a:pPr algn="ctr"/>
            <a:r>
              <a:rPr lang="en-US" sz="8800" dirty="0" smtClean="0">
                <a:latin typeface="Helvetica" pitchFamily="34" charset="0"/>
                <a:sym typeface="Symbol"/>
              </a:rPr>
              <a:t>   |   </a:t>
            </a:r>
            <a:endParaRPr lang="en-US" sz="8800" dirty="0">
              <a:latin typeface="Helvetica" pitchFamily="34" charset="0"/>
            </a:endParaRPr>
          </a:p>
        </p:txBody>
      </p:sp>
      <p:pic>
        <p:nvPicPr>
          <p:cNvPr id="23" name="Picture 8" descr="http://www.oasisanimalclinic.com/wp-content/uploads/2012/07/guaranteed-results-sta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6881"/>
            <a:ext cx="1612900" cy="12213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oolkit.pellinstitute.org/wp-content/uploads/2009/12/analy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722760"/>
            <a:ext cx="989870" cy="74098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18</a:t>
            </a:fld>
            <a:endParaRPr lang="en-US" dirty="0"/>
          </a:p>
        </p:txBody>
      </p:sp>
      <p:pic>
        <p:nvPicPr>
          <p:cNvPr id="4098" name="Picture 2" descr="http://i.huffpost.com/gen/1202870/thumbs/o-NSA-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761609"/>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Jeeves Security</a:t>
            </a:r>
            <a:endParaRPr lang="en-US" dirty="0"/>
          </a:p>
        </p:txBody>
      </p:sp>
      <p:sp>
        <p:nvSpPr>
          <p:cNvPr id="14" name="Down Arrow 13"/>
          <p:cNvSpPr/>
          <p:nvPr/>
        </p:nvSpPr>
        <p:spPr>
          <a:xfrm rot="2400657">
            <a:off x="3473228" y="2653946"/>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5" name="Down Arrow 14"/>
          <p:cNvSpPr/>
          <p:nvPr/>
        </p:nvSpPr>
        <p:spPr>
          <a:xfrm rot="19449904">
            <a:off x="5396649" y="2678428"/>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1" name="TextBox 20"/>
          <p:cNvSpPr txBox="1"/>
          <p:nvPr/>
        </p:nvSpPr>
        <p:spPr>
          <a:xfrm>
            <a:off x="4419600" y="2057400"/>
            <a:ext cx="685800" cy="646331"/>
          </a:xfrm>
          <a:prstGeom prst="rect">
            <a:avLst/>
          </a:prstGeom>
          <a:noFill/>
        </p:spPr>
        <p:txBody>
          <a:bodyPr wrap="square" rtlCol="0">
            <a:spAutoFit/>
          </a:bodyPr>
          <a:lstStyle/>
          <a:p>
            <a:r>
              <a:rPr lang="en-US" sz="3600" i="1" dirty="0" smtClean="0">
                <a:latin typeface="Helvetica" pitchFamily="34" charset="0"/>
              </a:rPr>
              <a:t>p</a:t>
            </a:r>
            <a:endParaRPr lang="en-US" sz="3600" i="1" dirty="0">
              <a:latin typeface="Helvetica" pitchFamily="34" charset="0"/>
            </a:endParaRPr>
          </a:p>
        </p:txBody>
      </p:sp>
      <p:pic>
        <p:nvPicPr>
          <p:cNvPr id="7176" name="Picture 8" descr="Use links below to sav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683368"/>
            <a:ext cx="2746428" cy="20798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70234" y="1524000"/>
            <a:ext cx="768566" cy="769441"/>
          </a:xfrm>
          <a:prstGeom prst="rect">
            <a:avLst/>
          </a:prstGeom>
          <a:noFill/>
        </p:spPr>
        <p:txBody>
          <a:bodyPr wrap="square" rtlCol="0">
            <a:spAutoFit/>
          </a:bodyPr>
          <a:lstStyle/>
          <a:p>
            <a:r>
              <a:rPr lang="en-US" sz="4400" dirty="0" smtClean="0"/>
              <a:t>+</a:t>
            </a:r>
            <a:endParaRPr lang="en-US" sz="4400" dirty="0"/>
          </a:p>
        </p:txBody>
      </p:sp>
      <p:pic>
        <p:nvPicPr>
          <p:cNvPr id="19" name="Picture 2" descr="http://upload.wikimedia.org/wikipedia/commons/4/4a/In_the_style_of_Andy_Warh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1506231"/>
            <a:ext cx="841428" cy="8780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s.123rf.com/400wm/400/400/dinozzz/dinozzz1202/dinozzz120200051/12484987-grunge-access-denied-rubber-stamp-vector-illustra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5838" y="1722760"/>
            <a:ext cx="1024892" cy="7156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se links below to sav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683369"/>
            <a:ext cx="2934537" cy="207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people.csail.mit.edu/jeanyang/images/jeanyang_phot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74537" y="4723277"/>
            <a:ext cx="617063" cy="6159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Yang Ta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96200" y="4730221"/>
            <a:ext cx="618761" cy="6187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icture of Junfeng Ya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69453" y="3894716"/>
            <a:ext cx="528820" cy="70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animBg="1"/>
      <p:bldP spid="15" grpId="0" animBg="1"/>
      <p:bldP spid="21"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smtClean="0"/>
              <a:t>Jeeves Non-Interference</a:t>
            </a:r>
            <a:br>
              <a:rPr lang="en-US" dirty="0" smtClean="0"/>
            </a:br>
            <a:r>
              <a:rPr lang="en-US" dirty="0" smtClean="0"/>
              <a:t>Theorem</a:t>
            </a:r>
            <a:endParaRPr lang="en-US" dirty="0"/>
          </a:p>
        </p:txBody>
      </p:sp>
      <p:sp>
        <p:nvSpPr>
          <p:cNvPr id="7" name="TextBox 6"/>
          <p:cNvSpPr txBox="1"/>
          <p:nvPr/>
        </p:nvSpPr>
        <p:spPr>
          <a:xfrm>
            <a:off x="3200399" y="2802791"/>
            <a:ext cx="2590801" cy="769441"/>
          </a:xfrm>
          <a:prstGeom prst="rect">
            <a:avLst/>
          </a:prstGeom>
          <a:noFill/>
        </p:spPr>
        <p:txBody>
          <a:bodyPr wrap="square" rtlCol="0">
            <a:spAutoFit/>
          </a:bodyPr>
          <a:lstStyle/>
          <a:p>
            <a:pPr algn="ctr"/>
            <a:r>
              <a:rPr lang="en-US" sz="4400" dirty="0" smtClean="0">
                <a:latin typeface="Helvetica" pitchFamily="34" charset="0"/>
                <a:sym typeface="Symbol"/>
              </a:rPr>
              <a:t> </a:t>
            </a:r>
            <a:r>
              <a:rPr lang="en-US" sz="4400" smtClean="0">
                <a:latin typeface="Helvetica" pitchFamily="34" charset="0"/>
                <a:sym typeface="Symbol"/>
              </a:rPr>
              <a:t> </a:t>
            </a:r>
            <a:r>
              <a:rPr lang="en-US" sz="4400" i="1" dirty="0">
                <a:latin typeface="Helvetica" pitchFamily="34" charset="0"/>
                <a:sym typeface="Symbol"/>
              </a:rPr>
              <a:t>H</a:t>
            </a:r>
            <a:r>
              <a:rPr lang="en-US" sz="4400" i="1" smtClean="0">
                <a:latin typeface="Helvetica" pitchFamily="34" charset="0"/>
                <a:sym typeface="Symbol"/>
              </a:rPr>
              <a:t> |</a:t>
            </a:r>
            <a:r>
              <a:rPr lang="en-US" sz="4400" smtClean="0">
                <a:latin typeface="Helvetica" pitchFamily="34" charset="0"/>
                <a:sym typeface="Symbol"/>
              </a:rPr>
              <a:t> </a:t>
            </a:r>
            <a:r>
              <a:rPr lang="en-US" sz="4400" i="1" dirty="0">
                <a:latin typeface="Helvetica" pitchFamily="34" charset="0"/>
                <a:sym typeface="Symbol"/>
              </a:rPr>
              <a:t>L</a:t>
            </a:r>
            <a:r>
              <a:rPr lang="en-US" sz="4400" i="1" smtClean="0">
                <a:latin typeface="Helvetica" pitchFamily="34" charset="0"/>
                <a:sym typeface="Symbol"/>
              </a:rPr>
              <a:t> </a:t>
            </a:r>
            <a:r>
              <a:rPr lang="en-US" sz="4400" dirty="0" smtClean="0">
                <a:latin typeface="Helvetica" pitchFamily="34" charset="0"/>
                <a:sym typeface="Symbol"/>
              </a:rPr>
              <a:t></a:t>
            </a:r>
            <a:r>
              <a:rPr lang="en-US" sz="4400" i="1" baseline="-25000" dirty="0" smtClean="0">
                <a:latin typeface="Helvetica" pitchFamily="34" charset="0"/>
                <a:sym typeface="Symbol"/>
              </a:rPr>
              <a:t>a</a:t>
            </a:r>
            <a:endParaRPr lang="en-US" sz="4400" i="1" baseline="-25000" dirty="0">
              <a:latin typeface="Helvetica" pitchFamily="34" charset="0"/>
            </a:endParaRPr>
          </a:p>
        </p:txBody>
      </p:sp>
      <p:sp>
        <p:nvSpPr>
          <p:cNvPr id="24" name="TextBox 23"/>
          <p:cNvSpPr txBox="1"/>
          <p:nvPr/>
        </p:nvSpPr>
        <p:spPr>
          <a:xfrm>
            <a:off x="513443" y="2306122"/>
            <a:ext cx="8097157" cy="584775"/>
          </a:xfrm>
          <a:prstGeom prst="rect">
            <a:avLst/>
          </a:prstGeom>
          <a:noFill/>
        </p:spPr>
        <p:txBody>
          <a:bodyPr wrap="square" rtlCol="0">
            <a:spAutoFit/>
          </a:bodyPr>
          <a:lstStyle/>
          <a:p>
            <a:r>
              <a:rPr lang="en-US" sz="3200" dirty="0" smtClean="0">
                <a:latin typeface="Helvetica" pitchFamily="34" charset="0"/>
              </a:rPr>
              <a:t>Given a </a:t>
            </a:r>
            <a:r>
              <a:rPr lang="en-US" sz="3200" b="1" dirty="0" smtClean="0">
                <a:latin typeface="Helvetica" pitchFamily="34" charset="0"/>
              </a:rPr>
              <a:t>sensitive value</a:t>
            </a:r>
            <a:endParaRPr lang="en-US" sz="3200" b="1" dirty="0">
              <a:latin typeface="Helvetica" pitchFamily="34" charset="0"/>
            </a:endParaRPr>
          </a:p>
        </p:txBody>
      </p:sp>
      <p:sp>
        <p:nvSpPr>
          <p:cNvPr id="15" name="TextBox 14"/>
          <p:cNvSpPr txBox="1"/>
          <p:nvPr/>
        </p:nvSpPr>
        <p:spPr>
          <a:xfrm>
            <a:off x="533400" y="3581400"/>
            <a:ext cx="8077200" cy="1569660"/>
          </a:xfrm>
          <a:prstGeom prst="rect">
            <a:avLst/>
          </a:prstGeom>
          <a:noFill/>
        </p:spPr>
        <p:txBody>
          <a:bodyPr wrap="square" rtlCol="0">
            <a:spAutoFit/>
          </a:bodyPr>
          <a:lstStyle/>
          <a:p>
            <a:r>
              <a:rPr lang="en-US" sz="3200" dirty="0" smtClean="0">
                <a:latin typeface="Helvetica" pitchFamily="34" charset="0"/>
              </a:rPr>
              <a:t>all </a:t>
            </a:r>
            <a:r>
              <a:rPr lang="en-US" sz="3200" dirty="0">
                <a:latin typeface="Helvetica" pitchFamily="34" charset="0"/>
              </a:rPr>
              <a:t>executions where </a:t>
            </a:r>
            <a:r>
              <a:rPr lang="en-US" sz="3200" i="1" dirty="0">
                <a:latin typeface="Helvetica" pitchFamily="34" charset="0"/>
              </a:rPr>
              <a:t>a</a:t>
            </a:r>
            <a:r>
              <a:rPr lang="en-US" sz="3200" dirty="0">
                <a:latin typeface="Helvetica" pitchFamily="34" charset="0"/>
              </a:rPr>
              <a:t> </a:t>
            </a:r>
            <a:r>
              <a:rPr lang="en-US" sz="3200" dirty="0" smtClean="0">
                <a:latin typeface="Helvetica" pitchFamily="34" charset="0"/>
              </a:rPr>
              <a:t>must be </a:t>
            </a:r>
            <a:r>
              <a:rPr lang="en-US" sz="3200" b="1" dirty="0">
                <a:latin typeface="Helvetica" pitchFamily="34" charset="0"/>
              </a:rPr>
              <a:t>low</a:t>
            </a:r>
            <a:r>
              <a:rPr lang="en-US" sz="3200" dirty="0">
                <a:latin typeface="Helvetica" pitchFamily="34" charset="0"/>
              </a:rPr>
              <a:t> produce equivalent outputs no matter the value of </a:t>
            </a:r>
            <a:r>
              <a:rPr lang="en-US" sz="3200" i="1" dirty="0">
                <a:latin typeface="Helvetica" pitchFamily="34" charset="0"/>
                <a:sym typeface="Symbol"/>
              </a:rPr>
              <a:t>H</a:t>
            </a:r>
            <a:r>
              <a:rPr lang="en-US" sz="3200" dirty="0" smtClean="0">
                <a:latin typeface="Helvetica" pitchFamily="34" charset="0"/>
              </a:rPr>
              <a:t>.</a:t>
            </a:r>
            <a:endParaRPr lang="en-US" sz="3200"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19</a:t>
            </a:fld>
            <a:endParaRPr lang="en-US" dirty="0"/>
          </a:p>
        </p:txBody>
      </p:sp>
      <p:sp>
        <p:nvSpPr>
          <p:cNvPr id="12" name="Footer Placeholder 11"/>
          <p:cNvSpPr>
            <a:spLocks noGrp="1"/>
          </p:cNvSpPr>
          <p:nvPr>
            <p:ph type="ftr" sz="quarter" idx="11"/>
          </p:nvPr>
        </p:nvSpPr>
        <p:spPr/>
        <p:txBody>
          <a:bodyPr/>
          <a:lstStyle/>
          <a:p>
            <a:r>
              <a:rPr lang="en-US" dirty="0" smtClean="0"/>
              <a:t>Jean Yang / Jeeves</a:t>
            </a:r>
            <a:endParaRPr lang="en-US" dirty="0"/>
          </a:p>
        </p:txBody>
      </p:sp>
      <p:sp>
        <p:nvSpPr>
          <p:cNvPr id="16" name="TextBox 15"/>
          <p:cNvSpPr txBox="1"/>
          <p:nvPr/>
        </p:nvSpPr>
        <p:spPr>
          <a:xfrm>
            <a:off x="5943600" y="2590800"/>
            <a:ext cx="3048000" cy="1015663"/>
          </a:xfrm>
          <a:prstGeom prst="rect">
            <a:avLst/>
          </a:prstGeom>
          <a:noFill/>
        </p:spPr>
        <p:txBody>
          <a:bodyPr wrap="square" rtlCol="0">
            <a:spAutoFit/>
          </a:bodyPr>
          <a:lstStyle/>
          <a:p>
            <a:r>
              <a:rPr lang="en-US" sz="2000" dirty="0" smtClean="0">
                <a:solidFill>
                  <a:srgbClr val="C00000"/>
                </a:solidFill>
                <a:latin typeface="Helvetica" pitchFamily="34" charset="0"/>
              </a:rPr>
              <a:t>Takes into account when label depends on sensitive values!</a:t>
            </a:r>
          </a:p>
        </p:txBody>
      </p:sp>
      <p:cxnSp>
        <p:nvCxnSpPr>
          <p:cNvPr id="17" name="Curved Connector 16"/>
          <p:cNvCxnSpPr/>
          <p:nvPr/>
        </p:nvCxnSpPr>
        <p:spPr>
          <a:xfrm>
            <a:off x="5181600" y="3098631"/>
            <a:ext cx="457200" cy="330369"/>
          </a:xfrm>
          <a:prstGeom prst="curvedConnector3">
            <a:avLst>
              <a:gd name="adj1" fmla="val 155555"/>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83886"/>
      </p:ext>
    </p:extLst>
  </p:cSld>
  <p:clrMapOvr>
    <a:masterClrMapping/>
  </p:clrMapOvr>
  <mc:AlternateContent xmlns:mc="http://schemas.openxmlformats.org/markup-compatibility/2006" xmlns:p14="http://schemas.microsoft.com/office/powerpoint/2010/main">
    <mc:Choice Requires="p14">
      <p:transition spd="slow" p14:dur="2000" advTm="28155"/>
    </mc:Choice>
    <mc:Fallback xmlns="">
      <p:transition spd="slow" advTm="28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a:t>
            </a:fld>
            <a:endParaRPr lang="en-US" dirty="0"/>
          </a:p>
        </p:txBody>
      </p:sp>
      <p:sp>
        <p:nvSpPr>
          <p:cNvPr id="6" name="Title 2"/>
          <p:cNvSpPr txBox="1">
            <a:spLocks/>
          </p:cNvSpPr>
          <p:nvPr/>
        </p:nvSpPr>
        <p:spPr>
          <a:xfrm>
            <a:off x="381000" y="274638"/>
            <a:ext cx="8458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solidFill>
                  <a:schemeClr val="tx1"/>
                </a:solidFill>
                <a:latin typeface="Helvetica" pitchFamily="34" charset="0"/>
                <a:ea typeface="+mj-ea"/>
                <a:cs typeface="Helvetica" pitchFamily="34" charset="0"/>
              </a:defRPr>
            </a:lvl1pPr>
          </a:lstStyle>
          <a:p>
            <a:r>
              <a:rPr lang="en-US" dirty="0" smtClean="0"/>
              <a:t>Information flow is hard to get right.</a:t>
            </a:r>
            <a:endParaRPr lang="en-US" dirty="0"/>
          </a:p>
        </p:txBody>
      </p:sp>
      <p:pic>
        <p:nvPicPr>
          <p:cNvPr id="7" name="Picture 6"/>
          <p:cNvPicPr>
            <a:picLocks noChangeAspect="1"/>
          </p:cNvPicPr>
          <p:nvPr/>
        </p:nvPicPr>
        <p:blipFill>
          <a:blip r:embed="rId3"/>
          <a:stretch>
            <a:fillRect/>
          </a:stretch>
        </p:blipFill>
        <p:spPr>
          <a:xfrm>
            <a:off x="672018" y="2057400"/>
            <a:ext cx="4482521" cy="979117"/>
          </a:xfrm>
          <a:prstGeom prst="rect">
            <a:avLst/>
          </a:prstGeom>
        </p:spPr>
      </p:pic>
      <p:pic>
        <p:nvPicPr>
          <p:cNvPr id="8" name="Picture 7"/>
          <p:cNvPicPr>
            <a:picLocks noChangeAspect="1"/>
          </p:cNvPicPr>
          <p:nvPr/>
        </p:nvPicPr>
        <p:blipFill>
          <a:blip r:embed="rId4"/>
          <a:stretch>
            <a:fillRect/>
          </a:stretch>
        </p:blipFill>
        <p:spPr>
          <a:xfrm rot="20770965">
            <a:off x="837153" y="3304955"/>
            <a:ext cx="5770679" cy="1180516"/>
          </a:xfrm>
          <a:prstGeom prst="rect">
            <a:avLst/>
          </a:prstGeom>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9179">
            <a:off x="4401069" y="4242805"/>
            <a:ext cx="4247361" cy="13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0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981200" y="3048000"/>
            <a:ext cx="3234899" cy="3234899"/>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706562"/>
          </a:xfrm>
        </p:spPr>
        <p:txBody>
          <a:bodyPr/>
          <a:lstStyle/>
          <a:p>
            <a:r>
              <a:rPr lang="en-US" dirty="0" smtClean="0"/>
              <a:t>Jeeves Non-Interference Theorem</a:t>
            </a:r>
            <a:endParaRPr lang="en-US" dirty="0"/>
          </a:p>
        </p:txBody>
      </p:sp>
      <p:sp>
        <p:nvSpPr>
          <p:cNvPr id="3" name="Slide Number Placeholder 2"/>
          <p:cNvSpPr>
            <a:spLocks noGrp="1"/>
          </p:cNvSpPr>
          <p:nvPr>
            <p:ph type="sldNum" sz="quarter" idx="12"/>
          </p:nvPr>
        </p:nvSpPr>
        <p:spPr/>
        <p:txBody>
          <a:bodyPr/>
          <a:lstStyle/>
          <a:p>
            <a:fld id="{AE215CCB-3876-432A-9723-473B512A9DFC}" type="slidenum">
              <a:rPr lang="en-US" smtClean="0"/>
              <a:pPr/>
              <a:t>20</a:t>
            </a:fld>
            <a:endParaRPr lang="en-US" dirty="0"/>
          </a:p>
        </p:txBody>
      </p:sp>
      <p:sp>
        <p:nvSpPr>
          <p:cNvPr id="12" name="Footer Placeholder 11"/>
          <p:cNvSpPr>
            <a:spLocks noGrp="1"/>
          </p:cNvSpPr>
          <p:nvPr>
            <p:ph type="ftr" sz="quarter" idx="11"/>
          </p:nvPr>
        </p:nvSpPr>
        <p:spPr/>
        <p:txBody>
          <a:bodyPr/>
          <a:lstStyle/>
          <a:p>
            <a:r>
              <a:rPr lang="en-US" dirty="0" smtClean="0"/>
              <a:t>Jean Yang / Jeeves</a:t>
            </a:r>
            <a:endParaRPr lang="en-US" dirty="0"/>
          </a:p>
        </p:txBody>
      </p:sp>
      <p:sp>
        <p:nvSpPr>
          <p:cNvPr id="5" name="TextBox 4"/>
          <p:cNvSpPr txBox="1"/>
          <p:nvPr/>
        </p:nvSpPr>
        <p:spPr>
          <a:xfrm>
            <a:off x="228600" y="2129135"/>
            <a:ext cx="6169742" cy="461665"/>
          </a:xfrm>
          <a:prstGeom prst="rect">
            <a:avLst/>
          </a:prstGeom>
          <a:noFill/>
        </p:spPr>
        <p:txBody>
          <a:bodyPr wrap="square" rtlCol="0">
            <a:spAutoFit/>
          </a:bodyPr>
          <a:lstStyle/>
          <a:p>
            <a:r>
              <a:rPr lang="en-US" sz="2400" b="1" dirty="0" smtClean="0">
                <a:latin typeface="Helvetica" pitchFamily="34" charset="0"/>
                <a:sym typeface="Mathematica1"/>
              </a:rPr>
              <a:t>restrict </a:t>
            </a:r>
            <a:r>
              <a:rPr lang="en-US" sz="2400" dirty="0" smtClean="0">
                <a:latin typeface="Helvetica" pitchFamily="34" charset="0"/>
                <a:sym typeface="Mathematica1"/>
              </a:rPr>
              <a:t>a: </a:t>
            </a:r>
            <a:r>
              <a:rPr lang="en-US" sz="2400" dirty="0" smtClean="0">
                <a:latin typeface="Symbol" pitchFamily="18" charset="2"/>
                <a:sym typeface="Mathematica1"/>
              </a:rPr>
              <a:t>l</a:t>
            </a:r>
            <a:r>
              <a:rPr lang="en-US" sz="2400" dirty="0" smtClean="0">
                <a:latin typeface="Helvetica" pitchFamily="34" charset="0"/>
                <a:sym typeface="Mathematica1"/>
              </a:rPr>
              <a:t>oc.(distance(</a:t>
            </a:r>
            <a:r>
              <a:rPr lang="en-US" sz="2400" dirty="0" err="1" smtClean="0">
                <a:latin typeface="Helvetica" pitchFamily="34" charset="0"/>
                <a:sym typeface="Mathematica1"/>
              </a:rPr>
              <a:t>oc</a:t>
            </a:r>
            <a:r>
              <a:rPr lang="en-US" sz="2400" dirty="0" smtClean="0">
                <a:latin typeface="Helvetica" pitchFamily="34" charset="0"/>
                <a:sym typeface="Mathematica1"/>
              </a:rPr>
              <a:t>, location) &lt; 25)</a:t>
            </a:r>
            <a:endParaRPr lang="en-US" sz="2400" dirty="0">
              <a:latin typeface="Helvetica" pitchFamily="34" charset="0"/>
            </a:endParaRPr>
          </a:p>
        </p:txBody>
      </p:sp>
      <p:sp>
        <p:nvSpPr>
          <p:cNvPr id="8" name="TextBox 7"/>
          <p:cNvSpPr txBox="1"/>
          <p:nvPr/>
        </p:nvSpPr>
        <p:spPr>
          <a:xfrm>
            <a:off x="1905000" y="3810000"/>
            <a:ext cx="1752600" cy="830997"/>
          </a:xfrm>
          <a:prstGeom prst="rect">
            <a:avLst/>
          </a:prstGeom>
          <a:noFill/>
        </p:spPr>
        <p:txBody>
          <a:bodyPr wrap="square" rtlCol="0">
            <a:spAutoFit/>
          </a:bodyPr>
          <a:lstStyle/>
          <a:p>
            <a:pPr algn="ctr"/>
            <a:r>
              <a:rPr lang="en-US" sz="2400" dirty="0" smtClean="0">
                <a:latin typeface="Helvetica" pitchFamily="34" charset="0"/>
                <a:sym typeface="Mathematica1"/>
              </a:rPr>
              <a:t>protected location</a:t>
            </a:r>
            <a:endParaRPr lang="en-US" sz="2400" dirty="0">
              <a:latin typeface="Helvetica" pitchFamily="34" charset="0"/>
            </a:endParaRPr>
          </a:p>
        </p:txBody>
      </p:sp>
      <p:sp>
        <p:nvSpPr>
          <p:cNvPr id="9" name="Oval 8"/>
          <p:cNvSpPr/>
          <p:nvPr/>
        </p:nvSpPr>
        <p:spPr>
          <a:xfrm>
            <a:off x="2667000" y="3657600"/>
            <a:ext cx="152400" cy="1524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724400"/>
            <a:ext cx="1752600" cy="461665"/>
          </a:xfrm>
          <a:prstGeom prst="rect">
            <a:avLst/>
          </a:prstGeom>
          <a:noFill/>
        </p:spPr>
        <p:txBody>
          <a:bodyPr wrap="square" rtlCol="0">
            <a:spAutoFit/>
          </a:bodyPr>
          <a:lstStyle/>
          <a:p>
            <a:pPr algn="ctr"/>
            <a:r>
              <a:rPr lang="en-US" sz="2400" dirty="0" smtClean="0">
                <a:latin typeface="Helvetica" pitchFamily="34" charset="0"/>
                <a:sym typeface="Mathematica1"/>
              </a:rPr>
              <a:t>viewer</a:t>
            </a:r>
            <a:endParaRPr lang="en-US" sz="2400" dirty="0">
              <a:latin typeface="Helvetica" pitchFamily="34" charset="0"/>
            </a:endParaRPr>
          </a:p>
        </p:txBody>
      </p:sp>
      <p:sp>
        <p:nvSpPr>
          <p:cNvPr id="13" name="TextBox 12"/>
          <p:cNvSpPr txBox="1"/>
          <p:nvPr/>
        </p:nvSpPr>
        <p:spPr>
          <a:xfrm>
            <a:off x="5410200" y="4114800"/>
            <a:ext cx="3429000" cy="830997"/>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sym typeface="Mathematica1"/>
              </a:rPr>
              <a:t>Viewer within radius:</a:t>
            </a:r>
          </a:p>
          <a:p>
            <a:r>
              <a:rPr lang="en-US" sz="2400" dirty="0" smtClean="0">
                <a:solidFill>
                  <a:schemeClr val="accent3">
                    <a:lumMod val="75000"/>
                  </a:schemeClr>
                </a:solidFill>
                <a:latin typeface="Helvetica" pitchFamily="34" charset="0"/>
                <a:sym typeface="Mathematica1"/>
              </a:rPr>
              <a:t>a is allowed to be </a:t>
            </a:r>
            <a:r>
              <a:rPr lang="en-US" sz="2400" b="1" dirty="0" smtClean="0">
                <a:solidFill>
                  <a:schemeClr val="accent3">
                    <a:lumMod val="75000"/>
                  </a:schemeClr>
                </a:solidFill>
                <a:latin typeface="Helvetica" pitchFamily="34" charset="0"/>
                <a:sym typeface="Mathematica1"/>
              </a:rPr>
              <a:t>high</a:t>
            </a:r>
            <a:r>
              <a:rPr lang="en-US" sz="2400" dirty="0" smtClean="0">
                <a:solidFill>
                  <a:schemeClr val="accent3">
                    <a:lumMod val="75000"/>
                  </a:schemeClr>
                </a:solidFill>
                <a:latin typeface="Helvetica" pitchFamily="34" charset="0"/>
                <a:sym typeface="Mathematica1"/>
              </a:rPr>
              <a:t>.</a:t>
            </a:r>
            <a:endParaRPr lang="en-US" sz="2400" dirty="0">
              <a:solidFill>
                <a:schemeClr val="accent3">
                  <a:lumMod val="75000"/>
                </a:schemeClr>
              </a:solidFill>
              <a:latin typeface="Helvetica" pitchFamily="34" charset="0"/>
            </a:endParaRPr>
          </a:p>
        </p:txBody>
      </p:sp>
      <p:pic>
        <p:nvPicPr>
          <p:cNvPr id="14"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389" y="4161998"/>
            <a:ext cx="662519" cy="66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01954"/>
      </p:ext>
    </p:extLst>
  </p:cSld>
  <p:clrMapOvr>
    <a:masterClrMapping/>
  </p:clrMapOvr>
  <mc:AlternateContent xmlns:mc="http://schemas.openxmlformats.org/markup-compatibility/2006" xmlns:p14="http://schemas.microsoft.com/office/powerpoint/2010/main">
    <mc:Choice Requires="p14">
      <p:transition spd="slow" p14:dur="2000" advTm="28155"/>
    </mc:Choice>
    <mc:Fallback xmlns="">
      <p:transition spd="slow" advTm="28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981200" y="3048000"/>
            <a:ext cx="3234899" cy="32348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1706562"/>
          </a:xfrm>
        </p:spPr>
        <p:txBody>
          <a:bodyPr/>
          <a:lstStyle/>
          <a:p>
            <a:r>
              <a:rPr lang="en-US" dirty="0" smtClean="0"/>
              <a:t>Jeeves Non-Interference</a:t>
            </a:r>
            <a:r>
              <a:rPr lang="en-US" smtClean="0"/>
              <a:t/>
            </a:r>
            <a:br>
              <a:rPr lang="en-US" smtClean="0"/>
            </a:br>
            <a:r>
              <a:rPr lang="en-US" smtClean="0"/>
              <a:t>Theorem</a:t>
            </a:r>
            <a:endParaRPr lang="en-US" dirty="0"/>
          </a:p>
        </p:txBody>
      </p:sp>
      <p:sp>
        <p:nvSpPr>
          <p:cNvPr id="3" name="Slide Number Placeholder 2"/>
          <p:cNvSpPr>
            <a:spLocks noGrp="1"/>
          </p:cNvSpPr>
          <p:nvPr>
            <p:ph type="sldNum" sz="quarter" idx="12"/>
          </p:nvPr>
        </p:nvSpPr>
        <p:spPr/>
        <p:txBody>
          <a:bodyPr/>
          <a:lstStyle/>
          <a:p>
            <a:fld id="{AE215CCB-3876-432A-9723-473B512A9DFC}" type="slidenum">
              <a:rPr lang="en-US" smtClean="0"/>
              <a:pPr/>
              <a:t>21</a:t>
            </a:fld>
            <a:endParaRPr lang="en-US" dirty="0"/>
          </a:p>
        </p:txBody>
      </p:sp>
      <p:sp>
        <p:nvSpPr>
          <p:cNvPr id="12" name="Footer Placeholder 11"/>
          <p:cNvSpPr>
            <a:spLocks noGrp="1"/>
          </p:cNvSpPr>
          <p:nvPr>
            <p:ph type="ftr" sz="quarter" idx="11"/>
          </p:nvPr>
        </p:nvSpPr>
        <p:spPr/>
        <p:txBody>
          <a:bodyPr/>
          <a:lstStyle/>
          <a:p>
            <a:r>
              <a:rPr lang="en-US" dirty="0" smtClean="0"/>
              <a:t>Jean Yang / Jeeves</a:t>
            </a:r>
            <a:endParaRPr lang="en-US" dirty="0"/>
          </a:p>
        </p:txBody>
      </p:sp>
      <p:sp>
        <p:nvSpPr>
          <p:cNvPr id="5" name="TextBox 4"/>
          <p:cNvSpPr txBox="1"/>
          <p:nvPr/>
        </p:nvSpPr>
        <p:spPr>
          <a:xfrm>
            <a:off x="228600" y="2129135"/>
            <a:ext cx="6169742" cy="461665"/>
          </a:xfrm>
          <a:prstGeom prst="rect">
            <a:avLst/>
          </a:prstGeom>
          <a:noFill/>
        </p:spPr>
        <p:txBody>
          <a:bodyPr wrap="square" rtlCol="0">
            <a:spAutoFit/>
          </a:bodyPr>
          <a:lstStyle/>
          <a:p>
            <a:r>
              <a:rPr lang="en-US" sz="2400" b="1" dirty="0" smtClean="0">
                <a:latin typeface="Helvetica" pitchFamily="34" charset="0"/>
                <a:sym typeface="Mathematica1"/>
              </a:rPr>
              <a:t>restrict </a:t>
            </a:r>
            <a:r>
              <a:rPr lang="en-US" sz="2400" dirty="0" smtClean="0">
                <a:latin typeface="Helvetica" pitchFamily="34" charset="0"/>
                <a:sym typeface="Mathematica1"/>
              </a:rPr>
              <a:t>a: </a:t>
            </a:r>
            <a:r>
              <a:rPr lang="en-US" sz="2400" dirty="0" smtClean="0">
                <a:latin typeface="Symbol" pitchFamily="18" charset="2"/>
                <a:sym typeface="Mathematica1"/>
              </a:rPr>
              <a:t>l</a:t>
            </a:r>
            <a:r>
              <a:rPr lang="en-US" sz="2400" dirty="0" smtClean="0">
                <a:latin typeface="Helvetica" pitchFamily="34" charset="0"/>
                <a:sym typeface="Mathematica1"/>
              </a:rPr>
              <a:t>oc.(distance(</a:t>
            </a:r>
            <a:r>
              <a:rPr lang="en-US" sz="2400" dirty="0" err="1" smtClean="0">
                <a:latin typeface="Helvetica" pitchFamily="34" charset="0"/>
                <a:sym typeface="Mathematica1"/>
              </a:rPr>
              <a:t>oc</a:t>
            </a:r>
            <a:r>
              <a:rPr lang="en-US" sz="2400" dirty="0" smtClean="0">
                <a:latin typeface="Helvetica" pitchFamily="34" charset="0"/>
                <a:sym typeface="Mathematica1"/>
              </a:rPr>
              <a:t>, location) &lt; 25)</a:t>
            </a:r>
            <a:endParaRPr lang="en-US" sz="2400" dirty="0">
              <a:latin typeface="Helvetica" pitchFamily="34" charset="0"/>
            </a:endParaRPr>
          </a:p>
        </p:txBody>
      </p:sp>
      <p:sp>
        <p:nvSpPr>
          <p:cNvPr id="9" name="Oval 8"/>
          <p:cNvSpPr/>
          <p:nvPr/>
        </p:nvSpPr>
        <p:spPr>
          <a:xfrm>
            <a:off x="1257300" y="5257800"/>
            <a:ext cx="152400" cy="1524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481935"/>
            <a:ext cx="1752600" cy="830997"/>
          </a:xfrm>
          <a:prstGeom prst="rect">
            <a:avLst/>
          </a:prstGeom>
          <a:noFill/>
        </p:spPr>
        <p:txBody>
          <a:bodyPr wrap="square" rtlCol="0">
            <a:spAutoFit/>
          </a:bodyPr>
          <a:lstStyle/>
          <a:p>
            <a:pPr algn="ctr"/>
            <a:r>
              <a:rPr lang="en-US" sz="2400" dirty="0" smtClean="0">
                <a:latin typeface="Helvetica" pitchFamily="34" charset="0"/>
                <a:sym typeface="Mathematica1"/>
              </a:rPr>
              <a:t>protected location</a:t>
            </a:r>
            <a:endParaRPr lang="en-US" sz="2400" dirty="0">
              <a:latin typeface="Helvetica" pitchFamily="34" charset="0"/>
            </a:endParaRPr>
          </a:p>
        </p:txBody>
      </p:sp>
      <p:sp>
        <p:nvSpPr>
          <p:cNvPr id="13" name="TextBox 12"/>
          <p:cNvSpPr txBox="1"/>
          <p:nvPr/>
        </p:nvSpPr>
        <p:spPr>
          <a:xfrm>
            <a:off x="5410200" y="3429000"/>
            <a:ext cx="3429000" cy="830997"/>
          </a:xfrm>
          <a:prstGeom prst="rect">
            <a:avLst/>
          </a:prstGeom>
          <a:noFill/>
        </p:spPr>
        <p:txBody>
          <a:bodyPr wrap="square" rtlCol="0">
            <a:spAutoFit/>
          </a:bodyPr>
          <a:lstStyle/>
          <a:p>
            <a:r>
              <a:rPr lang="en-US" sz="2400" dirty="0" smtClean="0">
                <a:solidFill>
                  <a:srgbClr val="C00000"/>
                </a:solidFill>
                <a:latin typeface="Helvetica" pitchFamily="34" charset="0"/>
                <a:sym typeface="Mathematica1"/>
              </a:rPr>
              <a:t>Viewer outside radius:</a:t>
            </a:r>
          </a:p>
          <a:p>
            <a:r>
              <a:rPr lang="en-US" sz="2400" dirty="0" smtClean="0">
                <a:solidFill>
                  <a:srgbClr val="C00000"/>
                </a:solidFill>
                <a:latin typeface="Helvetica" pitchFamily="34" charset="0"/>
                <a:sym typeface="Mathematica1"/>
              </a:rPr>
              <a:t>a must be </a:t>
            </a:r>
            <a:r>
              <a:rPr lang="en-US" sz="2400" b="1" dirty="0" smtClean="0">
                <a:solidFill>
                  <a:srgbClr val="C00000"/>
                </a:solidFill>
                <a:latin typeface="Helvetica" pitchFamily="34" charset="0"/>
                <a:sym typeface="Mathematica1"/>
              </a:rPr>
              <a:t>low</a:t>
            </a:r>
            <a:r>
              <a:rPr lang="en-US" sz="2400" dirty="0" smtClean="0">
                <a:solidFill>
                  <a:srgbClr val="C00000"/>
                </a:solidFill>
                <a:latin typeface="Helvetica" pitchFamily="34" charset="0"/>
                <a:sym typeface="Mathematica1"/>
              </a:rPr>
              <a:t>.</a:t>
            </a:r>
            <a:endParaRPr lang="en-US" sz="2400" dirty="0">
              <a:solidFill>
                <a:srgbClr val="C00000"/>
              </a:solidFill>
              <a:latin typeface="Helvetica" pitchFamily="34" charset="0"/>
            </a:endParaRPr>
          </a:p>
        </p:txBody>
      </p:sp>
      <p:sp>
        <p:nvSpPr>
          <p:cNvPr id="14" name="Oval 13"/>
          <p:cNvSpPr/>
          <p:nvPr/>
        </p:nvSpPr>
        <p:spPr>
          <a:xfrm>
            <a:off x="6477000" y="32766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81600" y="31242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 y="32004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58642" y="6325632"/>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9800" y="6325632"/>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44958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38300" y="36576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001000" y="28956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10200" y="4233208"/>
            <a:ext cx="3429000" cy="1569660"/>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sym typeface="Mathematica1"/>
              </a:rPr>
              <a:t>Viewer should not be able to distinguish actual location from any other of these points.</a:t>
            </a:r>
            <a:endParaRPr lang="en-US" sz="2400" dirty="0">
              <a:solidFill>
                <a:schemeClr val="accent3">
                  <a:lumMod val="75000"/>
                </a:schemeClr>
              </a:solidFill>
              <a:latin typeface="Helvetica" pitchFamily="34" charset="0"/>
            </a:endParaRPr>
          </a:p>
        </p:txBody>
      </p:sp>
      <p:pic>
        <p:nvPicPr>
          <p:cNvPr id="23" name="Picture 5" descr="C:\Users\jeanyang\AppData\Local\Microsoft\Windows\Temporary Internet Files\Content.IE5\0PWR2WQD\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389" y="4161998"/>
            <a:ext cx="662519" cy="6625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743200" y="4724400"/>
            <a:ext cx="1752600" cy="461665"/>
          </a:xfrm>
          <a:prstGeom prst="rect">
            <a:avLst/>
          </a:prstGeom>
          <a:noFill/>
        </p:spPr>
        <p:txBody>
          <a:bodyPr wrap="square" rtlCol="0">
            <a:spAutoFit/>
          </a:bodyPr>
          <a:lstStyle/>
          <a:p>
            <a:pPr algn="ctr"/>
            <a:r>
              <a:rPr lang="en-US" sz="2400" dirty="0" smtClean="0">
                <a:latin typeface="Helvetica" pitchFamily="34" charset="0"/>
                <a:sym typeface="Mathematica1"/>
              </a:rPr>
              <a:t>viewer</a:t>
            </a:r>
            <a:endParaRPr lang="en-US" sz="2400" dirty="0">
              <a:latin typeface="Helvetica" pitchFamily="34" charset="0"/>
            </a:endParaRPr>
          </a:p>
        </p:txBody>
      </p:sp>
    </p:spTree>
    <p:extLst>
      <p:ext uri="{BB962C8B-B14F-4D97-AF65-F5344CB8AC3E}">
        <p14:creationId xmlns:p14="http://schemas.microsoft.com/office/powerpoint/2010/main" val="3740368146"/>
      </p:ext>
    </p:extLst>
  </p:cSld>
  <p:clrMapOvr>
    <a:masterClrMapping/>
  </p:clrMapOvr>
  <mc:AlternateContent xmlns:mc="http://schemas.openxmlformats.org/markup-compatibility/2006" xmlns:p14="http://schemas.microsoft.com/office/powerpoint/2010/main">
    <mc:Choice Requires="p14">
      <p:transition spd="slow" p14:dur="2000" advTm="28155"/>
    </mc:Choice>
    <mc:Fallback xmlns="">
      <p:transition spd="slow" advTm="28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Python Jeeves and </a:t>
            </a:r>
            <a:r>
              <a:rPr lang="en-US" dirty="0" err="1" smtClean="0"/>
              <a:t>Jelf</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22</a:t>
            </a:fld>
            <a:endParaRPr lang="en-US" dirty="0"/>
          </a:p>
        </p:txBody>
      </p:sp>
    </p:spTree>
    <p:extLst>
      <p:ext uri="{BB962C8B-B14F-4D97-AF65-F5344CB8AC3E}">
        <p14:creationId xmlns:p14="http://schemas.microsoft.com/office/powerpoint/2010/main" val="4101652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own Arrow 50"/>
          <p:cNvSpPr/>
          <p:nvPr/>
        </p:nvSpPr>
        <p:spPr>
          <a:xfrm>
            <a:off x="6165486" y="3352801"/>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p:txBody>
          <a:bodyPr/>
          <a:lstStyle/>
          <a:p>
            <a:r>
              <a:rPr lang="en-US" dirty="0" smtClean="0"/>
              <a:t>Python Implementation</a:t>
            </a:r>
            <a:endParaRPr lang="en-US" dirty="0"/>
          </a:p>
        </p:txBody>
      </p:sp>
      <p:sp>
        <p:nvSpPr>
          <p:cNvPr id="16" name="TextBox 15"/>
          <p:cNvSpPr txBox="1"/>
          <p:nvPr/>
        </p:nvSpPr>
        <p:spPr>
          <a:xfrm>
            <a:off x="762000" y="1314271"/>
            <a:ext cx="4267200" cy="1200329"/>
          </a:xfrm>
          <a:prstGeom prst="rect">
            <a:avLst/>
          </a:prstGeom>
          <a:noFill/>
        </p:spPr>
        <p:txBody>
          <a:bodyPr wrap="square" rtlCol="0">
            <a:spAutoFit/>
          </a:bodyPr>
          <a:lstStyle/>
          <a:p>
            <a:r>
              <a:rPr lang="en-US" sz="2400" dirty="0" smtClean="0">
                <a:latin typeface="Helvetica" pitchFamily="34" charset="0"/>
                <a:sym typeface="Mathematica1"/>
              </a:rPr>
              <a:t>For faceted execution, overload operators and perform source transform.</a:t>
            </a:r>
            <a:endParaRPr lang="en-US" sz="2400" dirty="0">
              <a:latin typeface="Helvetica" pitchFamily="34" charset="0"/>
            </a:endParaRPr>
          </a:p>
        </p:txBody>
      </p:sp>
      <p:sp>
        <p:nvSpPr>
          <p:cNvPr id="53" name="Rectangle 52"/>
          <p:cNvSpPr/>
          <p:nvPr/>
        </p:nvSpPr>
        <p:spPr>
          <a:xfrm>
            <a:off x="5149486" y="3962401"/>
            <a:ext cx="2413000" cy="114299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Policy environment</a:t>
            </a:r>
            <a:endParaRPr lang="en-US" sz="2400" dirty="0">
              <a:solidFill>
                <a:schemeClr val="tx1"/>
              </a:solidFill>
              <a:latin typeface="Helvetica"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3155586" y="5267255"/>
            <a:ext cx="990600" cy="600075"/>
          </a:xfrm>
          <a:prstGeom prst="rect">
            <a:avLst/>
          </a:prstGeom>
          <a:noFill/>
          <a:ln w="9525">
            <a:noFill/>
            <a:miter lim="800000"/>
            <a:headEnd/>
            <a:tailEnd/>
          </a:ln>
        </p:spPr>
      </p:pic>
      <p:sp>
        <p:nvSpPr>
          <p:cNvPr id="67" name="TextBox 66"/>
          <p:cNvSpPr txBox="1"/>
          <p:nvPr/>
        </p:nvSpPr>
        <p:spPr>
          <a:xfrm>
            <a:off x="457200" y="5124271"/>
            <a:ext cx="2743200" cy="1200329"/>
          </a:xfrm>
          <a:prstGeom prst="rect">
            <a:avLst/>
          </a:prstGeom>
          <a:noFill/>
        </p:spPr>
        <p:txBody>
          <a:bodyPr wrap="square" rtlCol="0">
            <a:spAutoFit/>
          </a:bodyPr>
          <a:lstStyle/>
          <a:p>
            <a:r>
              <a:rPr lang="en-US" sz="2400" dirty="0" smtClean="0">
                <a:latin typeface="Helvetica" pitchFamily="34" charset="0"/>
                <a:sym typeface="Mathematica1"/>
              </a:rPr>
              <a:t>Use an SMT solver to check label assignments.</a:t>
            </a:r>
            <a:endParaRPr lang="en-US" sz="2400" dirty="0">
              <a:latin typeface="Helvetica" pitchFamily="34" charset="0"/>
            </a:endParaRPr>
          </a:p>
        </p:txBody>
      </p:sp>
      <p:sp>
        <p:nvSpPr>
          <p:cNvPr id="27" name="TextBox 26"/>
          <p:cNvSpPr txBox="1"/>
          <p:nvPr/>
        </p:nvSpPr>
        <p:spPr>
          <a:xfrm>
            <a:off x="4933586" y="5255500"/>
            <a:ext cx="2838814" cy="466702"/>
          </a:xfrm>
          <a:prstGeom prst="rect">
            <a:avLst/>
          </a:prstGeom>
          <a:noFill/>
        </p:spPr>
        <p:txBody>
          <a:bodyPr wrap="square" rtlCol="0">
            <a:spAutoFit/>
          </a:bodyPr>
          <a:lstStyle/>
          <a:p>
            <a:r>
              <a:rPr lang="en-US" sz="2400" b="1" dirty="0" smtClean="0">
                <a:latin typeface="Helvetica" pitchFamily="34" charset="0"/>
                <a:sym typeface="Mathematica1"/>
              </a:rPr>
              <a:t>print </a:t>
            </a:r>
            <a:r>
              <a:rPr lang="en-US" sz="2400" dirty="0" smtClean="0">
                <a:latin typeface="Helvetica" pitchFamily="34" charset="0"/>
                <a:sym typeface="Mathematica1"/>
              </a:rPr>
              <a:t>{</a:t>
            </a:r>
            <a:r>
              <a:rPr lang="en-US" sz="2400" dirty="0" err="1" smtClean="0">
                <a:latin typeface="Helvetica" pitchFamily="34" charset="0"/>
                <a:sym typeface="Mathematica1"/>
              </a:rPr>
              <a:t>rishabh</a:t>
            </a:r>
            <a:r>
              <a:rPr lang="en-US" sz="2400" dirty="0" smtClean="0">
                <a:latin typeface="Helvetica" pitchFamily="34" charset="0"/>
                <a:sym typeface="Mathematica1"/>
              </a:rPr>
              <a:t>} …</a:t>
            </a:r>
            <a:endParaRPr lang="en-US" sz="2400" b="1" dirty="0">
              <a:latin typeface="Helvetica" pitchFamily="34" charset="0"/>
            </a:endParaRPr>
          </a:p>
        </p:txBody>
      </p:sp>
      <p:sp>
        <p:nvSpPr>
          <p:cNvPr id="30" name="TextBox 29"/>
          <p:cNvSpPr txBox="1"/>
          <p:nvPr/>
        </p:nvSpPr>
        <p:spPr>
          <a:xfrm>
            <a:off x="5327286" y="2514601"/>
            <a:ext cx="1676400" cy="830997"/>
          </a:xfrm>
          <a:prstGeom prst="rect">
            <a:avLst/>
          </a:prstGeom>
          <a:noFill/>
        </p:spPr>
        <p:txBody>
          <a:bodyPr wrap="square" rtlCol="0">
            <a:spAutoFit/>
          </a:bodyPr>
          <a:lstStyle/>
          <a:p>
            <a:r>
              <a:rPr lang="en-US" sz="2400" b="1" dirty="0" err="1" smtClean="0">
                <a:latin typeface="Helvetica" pitchFamily="34" charset="0"/>
                <a:sym typeface="Mathematica1"/>
              </a:rPr>
              <a:t>mkLabel</a:t>
            </a:r>
            <a:endParaRPr lang="en-US" sz="2400" b="1" dirty="0" smtClean="0">
              <a:latin typeface="Helvetica" pitchFamily="34" charset="0"/>
              <a:sym typeface="Mathematica1"/>
            </a:endParaRPr>
          </a:p>
          <a:p>
            <a:r>
              <a:rPr lang="en-US" sz="2400" b="1" dirty="0" smtClean="0">
                <a:latin typeface="Helvetica" pitchFamily="34" charset="0"/>
                <a:sym typeface="Mathematica1"/>
              </a:rPr>
              <a:t>restrict</a:t>
            </a:r>
            <a:endParaRPr lang="en-US" sz="2400" b="1"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23</a:t>
            </a:fld>
            <a:endParaRPr lang="en-US" dirty="0"/>
          </a:p>
        </p:txBody>
      </p:sp>
      <p:sp>
        <p:nvSpPr>
          <p:cNvPr id="8" name="Footer Placeholder 7"/>
          <p:cNvSpPr>
            <a:spLocks noGrp="1"/>
          </p:cNvSpPr>
          <p:nvPr>
            <p:ph type="ftr" sz="quarter" idx="11"/>
          </p:nvPr>
        </p:nvSpPr>
        <p:spPr/>
        <p:txBody>
          <a:bodyPr/>
          <a:lstStyle/>
          <a:p>
            <a:r>
              <a:rPr lang="en-US" dirty="0" smtClean="0"/>
              <a:t>Jean Yang / Jeeves</a:t>
            </a:r>
            <a:endParaRPr lang="en-US" dirty="0"/>
          </a:p>
        </p:txBody>
      </p:sp>
      <p:sp>
        <p:nvSpPr>
          <p:cNvPr id="23" name="Oval 22"/>
          <p:cNvSpPr/>
          <p:nvPr/>
        </p:nvSpPr>
        <p:spPr>
          <a:xfrm>
            <a:off x="2888886" y="2514601"/>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a:t>
            </a:r>
          </a:p>
        </p:txBody>
      </p:sp>
      <p:cxnSp>
        <p:nvCxnSpPr>
          <p:cNvPr id="24" name="Straight Connector 23"/>
          <p:cNvCxnSpPr>
            <a:stCxn id="29" idx="0"/>
            <a:endCxn id="23" idx="3"/>
          </p:cNvCxnSpPr>
          <p:nvPr/>
        </p:nvCxnSpPr>
        <p:spPr>
          <a:xfrm flipV="1">
            <a:off x="2469786" y="2969886"/>
            <a:ext cx="497215" cy="45911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498486" y="3429001"/>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1</a:t>
            </a:r>
          </a:p>
        </p:txBody>
      </p:sp>
      <p:cxnSp>
        <p:nvCxnSpPr>
          <p:cNvPr id="28" name="Straight Connector 27"/>
          <p:cNvCxnSpPr>
            <a:stCxn id="25" idx="0"/>
            <a:endCxn id="23" idx="5"/>
          </p:cNvCxnSpPr>
          <p:nvPr/>
        </p:nvCxnSpPr>
        <p:spPr>
          <a:xfrm rot="16200000" flipV="1">
            <a:off x="3325122" y="2988936"/>
            <a:ext cx="459115" cy="42101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Flowchart: Alternate Process 28"/>
          <p:cNvSpPr/>
          <p:nvPr/>
        </p:nvSpPr>
        <p:spPr>
          <a:xfrm>
            <a:off x="1669686" y="3429002"/>
            <a:ext cx="16002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3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42</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35" name="TextBox 34"/>
          <p:cNvSpPr txBox="1"/>
          <p:nvPr/>
        </p:nvSpPr>
        <p:spPr>
          <a:xfrm>
            <a:off x="4749800" y="1314271"/>
            <a:ext cx="3022600" cy="830997"/>
          </a:xfrm>
          <a:prstGeom prst="rect">
            <a:avLst/>
          </a:prstGeom>
          <a:noFill/>
        </p:spPr>
        <p:txBody>
          <a:bodyPr wrap="square" rtlCol="0">
            <a:spAutoFit/>
          </a:bodyPr>
          <a:lstStyle/>
          <a:p>
            <a:r>
              <a:rPr lang="en-US" sz="2400" dirty="0" smtClean="0">
                <a:latin typeface="Helvetica" pitchFamily="34" charset="0"/>
                <a:sym typeface="Mathematica1"/>
              </a:rPr>
              <a:t>Store policies in runtime environment</a:t>
            </a:r>
            <a:endParaRPr lang="en-US" sz="2400" dirty="0">
              <a:latin typeface="Helvetica" pitchFamily="34" charset="0"/>
            </a:endParaRPr>
          </a:p>
        </p:txBody>
      </p:sp>
      <p:sp>
        <p:nvSpPr>
          <p:cNvPr id="48" name="Down Arrow 47"/>
          <p:cNvSpPr/>
          <p:nvPr/>
        </p:nvSpPr>
        <p:spPr>
          <a:xfrm>
            <a:off x="3003915" y="4038601"/>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9" name="Flowchart: Alternate Process 48"/>
          <p:cNvSpPr/>
          <p:nvPr/>
        </p:nvSpPr>
        <p:spPr>
          <a:xfrm>
            <a:off x="1898286" y="4572001"/>
            <a:ext cx="24384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a:t>
            </a:r>
            <a:r>
              <a:rPr lang="en-US" sz="2400" dirty="0">
                <a:solidFill>
                  <a:schemeClr val="tx1"/>
                </a:solidFill>
                <a:latin typeface="Helvetica" pitchFamily="34" charset="0"/>
                <a:sym typeface="Symbol"/>
              </a:rPr>
              <a:t>4</a:t>
            </a:r>
            <a:r>
              <a:rPr lang="en-US" sz="2400" dirty="0" smtClean="0">
                <a:solidFill>
                  <a:schemeClr val="tx1"/>
                </a:solidFill>
                <a:latin typeface="Helvetica" pitchFamily="34" charset="0"/>
                <a:sym typeface="Symbol"/>
              </a:rPr>
              <a:t>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43</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54" name="Down Arrow 53"/>
          <p:cNvSpPr/>
          <p:nvPr/>
        </p:nvSpPr>
        <p:spPr>
          <a:xfrm>
            <a:off x="4343400" y="5280512"/>
            <a:ext cx="489314" cy="510688"/>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56" name="Flowchart: Alternate Process 55"/>
          <p:cNvSpPr/>
          <p:nvPr/>
        </p:nvSpPr>
        <p:spPr>
          <a:xfrm>
            <a:off x="4038600" y="5836861"/>
            <a:ext cx="9906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43</a:t>
            </a:r>
            <a:endParaRPr lang="en-US" sz="2400" dirty="0">
              <a:solidFill>
                <a:schemeClr val="tx1"/>
              </a:solidFill>
            </a:endParaRPr>
          </a:p>
        </p:txBody>
      </p:sp>
    </p:spTree>
    <p:custDataLst>
      <p:tags r:id="rId1"/>
    </p:custDataLst>
    <p:extLst>
      <p:ext uri="{BB962C8B-B14F-4D97-AF65-F5344CB8AC3E}">
        <p14:creationId xmlns:p14="http://schemas.microsoft.com/office/powerpoint/2010/main" val="3838120076"/>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6" grpId="0"/>
      <p:bldP spid="53" grpId="0" animBg="1"/>
      <p:bldP spid="67" grpId="0"/>
      <p:bldP spid="27" grpId="0"/>
      <p:bldP spid="30" grpId="0"/>
      <p:bldP spid="23" grpId="0" animBg="1"/>
      <p:bldP spid="25" grpId="0" animBg="1"/>
      <p:bldP spid="29" grpId="0" animBg="1"/>
      <p:bldP spid="35" grpId="0"/>
      <p:bldP spid="48" grpId="0" animBg="1"/>
      <p:bldP spid="49" grpId="0" animBg="1"/>
      <p:bldP spid="54"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3200400" y="1447800"/>
            <a:ext cx="2743200" cy="2286000"/>
          </a:xfrm>
          <a:prstGeom prst="roundRect">
            <a:avLst/>
          </a:prstGeom>
          <a:solidFill>
            <a:srgbClr val="CCFFC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smtClean="0">
                <a:solidFill>
                  <a:srgbClr val="00B050"/>
                </a:solidFill>
                <a:latin typeface="Cordia New" panose="020B0304020202020204" pitchFamily="34" charset="-34"/>
                <a:cs typeface="Cordia New" panose="020B0304020202020204" pitchFamily="34" charset="-34"/>
              </a:rPr>
              <a:t>Jeeves runtime</a:t>
            </a:r>
            <a:endParaRPr lang="en-US" sz="3600" b="1" dirty="0">
              <a:solidFill>
                <a:srgbClr val="00B050"/>
              </a:solidFill>
              <a:latin typeface="Cordia New" panose="020B0304020202020204" pitchFamily="34" charset="-34"/>
              <a:cs typeface="Cordia New" panose="020B0304020202020204" pitchFamily="34" charset="-34"/>
            </a:endParaRPr>
          </a:p>
        </p:txBody>
      </p:sp>
      <p:sp>
        <p:nvSpPr>
          <p:cNvPr id="2" name="Title 1"/>
          <p:cNvSpPr>
            <a:spLocks noGrp="1"/>
          </p:cNvSpPr>
          <p:nvPr>
            <p:ph type="title"/>
          </p:nvPr>
        </p:nvSpPr>
        <p:spPr/>
        <p:txBody>
          <a:bodyPr/>
          <a:lstStyle/>
          <a:p>
            <a:r>
              <a:rPr lang="en-US" dirty="0" err="1" smtClean="0"/>
              <a:t>Jelf</a:t>
            </a:r>
            <a:r>
              <a:rPr lang="en-US" dirty="0" smtClean="0"/>
              <a:t> Web Framework</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24</a:t>
            </a:fld>
            <a:endParaRPr lang="en-US" dirty="0"/>
          </a:p>
        </p:txBody>
      </p:sp>
      <p:sp>
        <p:nvSpPr>
          <p:cNvPr id="3" name="Rounded Rectangle 2"/>
          <p:cNvSpPr/>
          <p:nvPr/>
        </p:nvSpPr>
        <p:spPr>
          <a:xfrm>
            <a:off x="3352800" y="2209800"/>
            <a:ext cx="2362200" cy="1333500"/>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dirty="0" smtClean="0">
                <a:solidFill>
                  <a:schemeClr val="tx1"/>
                </a:solidFill>
              </a:rPr>
              <a:t>Application</a:t>
            </a:r>
            <a:endParaRPr lang="en-US" sz="3200" dirty="0">
              <a:solidFill>
                <a:schemeClr val="tx1"/>
              </a:solidFill>
            </a:endParaRPr>
          </a:p>
        </p:txBody>
      </p:sp>
      <p:sp>
        <p:nvSpPr>
          <p:cNvPr id="8" name="Rounded Rectangle 7"/>
          <p:cNvSpPr/>
          <p:nvPr/>
        </p:nvSpPr>
        <p:spPr>
          <a:xfrm>
            <a:off x="609600" y="3962400"/>
            <a:ext cx="2362200" cy="914400"/>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Frontend</a:t>
            </a:r>
            <a:endParaRPr lang="en-US" sz="3200" dirty="0">
              <a:solidFill>
                <a:schemeClr val="tx1"/>
              </a:solidFill>
            </a:endParaRPr>
          </a:p>
        </p:txBody>
      </p:sp>
      <p:sp>
        <p:nvSpPr>
          <p:cNvPr id="9" name="Rounded Rectangle 8"/>
          <p:cNvSpPr/>
          <p:nvPr/>
        </p:nvSpPr>
        <p:spPr>
          <a:xfrm>
            <a:off x="6096000" y="3962400"/>
            <a:ext cx="2362200" cy="914400"/>
          </a:xfrm>
          <a:prstGeom prst="round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Database</a:t>
            </a:r>
            <a:endParaRPr lang="en-US" sz="3200" dirty="0">
              <a:solidFill>
                <a:schemeClr val="tx1"/>
              </a:solidFill>
            </a:endParaRPr>
          </a:p>
        </p:txBody>
      </p:sp>
      <p:cxnSp>
        <p:nvCxnSpPr>
          <p:cNvPr id="10" name="Straight Arrow Connector 9"/>
          <p:cNvCxnSpPr/>
          <p:nvPr/>
        </p:nvCxnSpPr>
        <p:spPr>
          <a:xfrm>
            <a:off x="2971800" y="4419600"/>
            <a:ext cx="31242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5000" y="3167861"/>
            <a:ext cx="914400" cy="79453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362200" y="2876550"/>
            <a:ext cx="990600" cy="10858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descr="http://img2.nairaland.com/attachments/693947_python-logo_png26f0333ad80ad765dabb1115dde489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392" y="2743200"/>
            <a:ext cx="2514600" cy="84932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6096000" y="4876800"/>
            <a:ext cx="2362200" cy="609600"/>
          </a:xfrm>
          <a:prstGeom prst="round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3">
                    <a:lumMod val="75000"/>
                  </a:schemeClr>
                </a:solidFill>
                <a:latin typeface="Courier New" panose="02070309020205020404" pitchFamily="49" charset="0"/>
                <a:cs typeface="Courier New" panose="02070309020205020404" pitchFamily="49" charset="0"/>
              </a:rPr>
              <a:t>@</a:t>
            </a:r>
            <a:r>
              <a:rPr lang="en-US" sz="2400" dirty="0" err="1" smtClean="0">
                <a:solidFill>
                  <a:schemeClr val="accent3">
                    <a:lumMod val="75000"/>
                  </a:schemeClr>
                </a:solidFill>
                <a:latin typeface="Courier New" panose="02070309020205020404" pitchFamily="49" charset="0"/>
                <a:cs typeface="Courier New" panose="02070309020205020404" pitchFamily="49" charset="0"/>
              </a:rPr>
              <a:t>jeeves</a:t>
            </a:r>
            <a:endParaRPr lang="en-US" sz="2400" dirty="0">
              <a:solidFill>
                <a:schemeClr val="accent3">
                  <a:lumMod val="75000"/>
                </a:schemeClr>
              </a:solidFill>
              <a:latin typeface="Courier New" panose="02070309020205020404" pitchFamily="49" charset="0"/>
              <a:cs typeface="Courier New" panose="02070309020205020404" pitchFamily="49" charset="0"/>
            </a:endParaRPr>
          </a:p>
        </p:txBody>
      </p:sp>
      <p:sp>
        <p:nvSpPr>
          <p:cNvPr id="35" name="Rounded Rectangle 34"/>
          <p:cNvSpPr/>
          <p:nvPr/>
        </p:nvSpPr>
        <p:spPr>
          <a:xfrm>
            <a:off x="609600" y="4876800"/>
            <a:ext cx="2362200" cy="609600"/>
          </a:xfrm>
          <a:prstGeom prst="roundRect">
            <a:avLst/>
          </a:prstGeom>
          <a:solidFill>
            <a:srgbClr val="CCFFC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B050"/>
                </a:solidFill>
                <a:latin typeface="Cordia New" panose="020B0304020202020204" pitchFamily="34" charset="-34"/>
                <a:cs typeface="Cordia New" panose="020B0304020202020204" pitchFamily="34" charset="-34"/>
              </a:rPr>
              <a:t>Viewer</a:t>
            </a:r>
            <a:endParaRPr lang="en-US" sz="3600" b="1" dirty="0">
              <a:solidFill>
                <a:srgbClr val="00B050"/>
              </a:solidFill>
              <a:latin typeface="Cordia New" panose="020B0304020202020204" pitchFamily="34" charset="-34"/>
              <a:cs typeface="Cordia New" panose="020B0304020202020204" pitchFamily="34" charset="-34"/>
            </a:endParaRPr>
          </a:p>
        </p:txBody>
      </p:sp>
      <p:sp>
        <p:nvSpPr>
          <p:cNvPr id="2055" name="Rectangle 2054"/>
          <p:cNvSpPr/>
          <p:nvPr/>
        </p:nvSpPr>
        <p:spPr>
          <a:xfrm>
            <a:off x="5492262" y="5662246"/>
            <a:ext cx="298938" cy="2813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TextBox 2055"/>
          <p:cNvSpPr txBox="1"/>
          <p:nvPr/>
        </p:nvSpPr>
        <p:spPr>
          <a:xfrm>
            <a:off x="5799992" y="5638800"/>
            <a:ext cx="3115408" cy="369332"/>
          </a:xfrm>
          <a:prstGeom prst="rect">
            <a:avLst/>
          </a:prstGeom>
          <a:noFill/>
        </p:spPr>
        <p:txBody>
          <a:bodyPr wrap="square" rtlCol="0">
            <a:spAutoFit/>
          </a:bodyPr>
          <a:lstStyle/>
          <a:p>
            <a:r>
              <a:rPr lang="en-US" dirty="0" smtClean="0"/>
              <a:t>Programmer is responsible</a:t>
            </a:r>
            <a:endParaRPr lang="en-US" dirty="0"/>
          </a:p>
        </p:txBody>
      </p:sp>
      <p:sp>
        <p:nvSpPr>
          <p:cNvPr id="43" name="Rectangle 42"/>
          <p:cNvSpPr/>
          <p:nvPr/>
        </p:nvSpPr>
        <p:spPr>
          <a:xfrm>
            <a:off x="5492262" y="6119446"/>
            <a:ext cx="298938" cy="281354"/>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791200" y="6031468"/>
            <a:ext cx="2810608" cy="369332"/>
          </a:xfrm>
          <a:prstGeom prst="rect">
            <a:avLst/>
          </a:prstGeom>
          <a:noFill/>
        </p:spPr>
        <p:txBody>
          <a:bodyPr wrap="square" rtlCol="0">
            <a:spAutoFit/>
          </a:bodyPr>
          <a:lstStyle/>
          <a:p>
            <a:r>
              <a:rPr lang="en-US" dirty="0" smtClean="0"/>
              <a:t>Framework is responsible</a:t>
            </a:r>
            <a:endParaRPr lang="en-US" dirty="0"/>
          </a:p>
        </p:txBody>
      </p:sp>
      <p:cxnSp>
        <p:nvCxnSpPr>
          <p:cNvPr id="50" name="Straight Arrow Connector 49"/>
          <p:cNvCxnSpPr>
            <a:stCxn id="9" idx="0"/>
          </p:cNvCxnSpPr>
          <p:nvPr/>
        </p:nvCxnSpPr>
        <p:spPr>
          <a:xfrm flipH="1" flipV="1">
            <a:off x="5715000" y="2590800"/>
            <a:ext cx="1562100" cy="1371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98671" y="2792870"/>
            <a:ext cx="1930929" cy="646331"/>
          </a:xfrm>
          <a:prstGeom prst="rect">
            <a:avLst/>
          </a:prstGeom>
          <a:noFill/>
        </p:spPr>
        <p:txBody>
          <a:bodyPr wrap="square" rtlCol="0">
            <a:spAutoFit/>
          </a:bodyPr>
          <a:lstStyle/>
          <a:p>
            <a:pPr algn="ctr"/>
            <a:r>
              <a:rPr lang="en-US" sz="3600" dirty="0" smtClean="0">
                <a:solidFill>
                  <a:srgbClr val="00B050"/>
                </a:solidFill>
                <a:latin typeface="Helvetica" pitchFamily="34" charset="0"/>
                <a:sym typeface="Symbol"/>
              </a:rPr>
              <a:t>   |   </a:t>
            </a:r>
            <a:endParaRPr lang="en-US" sz="3600" dirty="0">
              <a:solidFill>
                <a:srgbClr val="00B050"/>
              </a:solidFill>
              <a:latin typeface="Helvetica" pitchFamily="34" charset="0"/>
            </a:endParaRPr>
          </a:p>
        </p:txBody>
      </p:sp>
      <p:sp>
        <p:nvSpPr>
          <p:cNvPr id="55" name="TextBox 54"/>
          <p:cNvSpPr txBox="1"/>
          <p:nvPr/>
        </p:nvSpPr>
        <p:spPr>
          <a:xfrm>
            <a:off x="7772400" y="3105090"/>
            <a:ext cx="1295400" cy="400110"/>
          </a:xfrm>
          <a:prstGeom prst="rect">
            <a:avLst/>
          </a:prstGeom>
          <a:noFill/>
        </p:spPr>
        <p:txBody>
          <a:bodyPr wrap="square" rtlCol="0">
            <a:spAutoFit/>
          </a:bodyPr>
          <a:lstStyle/>
          <a:p>
            <a:r>
              <a:rPr lang="en-US" sz="2000" i="1" dirty="0" smtClean="0">
                <a:solidFill>
                  <a:srgbClr val="00B050"/>
                </a:solidFill>
                <a:latin typeface="Helvetica" pitchFamily="34" charset="0"/>
              </a:rPr>
              <a:t>policies</a:t>
            </a:r>
            <a:endParaRPr lang="en-US" sz="2000" i="1" dirty="0">
              <a:solidFill>
                <a:srgbClr val="00B050"/>
              </a:solidFill>
              <a:latin typeface="Helvetica" pitchFamily="34" charset="0"/>
            </a:endParaRPr>
          </a:p>
        </p:txBody>
      </p:sp>
      <p:sp>
        <p:nvSpPr>
          <p:cNvPr id="24" name="TextBox 23"/>
          <p:cNvSpPr txBox="1"/>
          <p:nvPr/>
        </p:nvSpPr>
        <p:spPr>
          <a:xfrm>
            <a:off x="3505200" y="4419600"/>
            <a:ext cx="2133600" cy="400110"/>
          </a:xfrm>
          <a:prstGeom prst="rect">
            <a:avLst/>
          </a:prstGeom>
          <a:noFill/>
        </p:spPr>
        <p:txBody>
          <a:bodyPr wrap="square" rtlCol="0">
            <a:spAutoFit/>
          </a:bodyPr>
          <a:lstStyle/>
          <a:p>
            <a:pPr algn="ctr"/>
            <a:r>
              <a:rPr lang="en-US" sz="2000" dirty="0" smtClean="0">
                <a:solidFill>
                  <a:srgbClr val="00B050"/>
                </a:solidFill>
                <a:latin typeface="Helvetica" pitchFamily="34" charset="0"/>
              </a:rPr>
              <a:t>Attach policies.</a:t>
            </a:r>
            <a:endParaRPr lang="en-US" sz="2000" dirty="0">
              <a:solidFill>
                <a:srgbClr val="00B050"/>
              </a:solidFill>
              <a:latin typeface="Helvetica" pitchFamily="34" charset="0"/>
            </a:endParaRPr>
          </a:p>
        </p:txBody>
      </p:sp>
      <p:sp>
        <p:nvSpPr>
          <p:cNvPr id="25" name="TextBox 24"/>
          <p:cNvSpPr txBox="1"/>
          <p:nvPr/>
        </p:nvSpPr>
        <p:spPr>
          <a:xfrm rot="18731592">
            <a:off x="1447386" y="2435576"/>
            <a:ext cx="1830018" cy="1015663"/>
          </a:xfrm>
          <a:prstGeom prst="rect">
            <a:avLst/>
          </a:prstGeom>
          <a:noFill/>
        </p:spPr>
        <p:txBody>
          <a:bodyPr wrap="square" rtlCol="0">
            <a:spAutoFit/>
          </a:bodyPr>
          <a:lstStyle/>
          <a:p>
            <a:pPr algn="ctr"/>
            <a:r>
              <a:rPr lang="en-US" sz="2000" dirty="0" smtClean="0">
                <a:solidFill>
                  <a:srgbClr val="00B050"/>
                </a:solidFill>
                <a:latin typeface="Helvetica" pitchFamily="34" charset="0"/>
              </a:rPr>
              <a:t>Project values based on viewer.</a:t>
            </a:r>
            <a:endParaRPr lang="en-US" sz="2000" dirty="0">
              <a:solidFill>
                <a:srgbClr val="00B050"/>
              </a:solidFill>
              <a:latin typeface="Helvetica" pitchFamily="34" charset="0"/>
            </a:endParaRPr>
          </a:p>
        </p:txBody>
      </p:sp>
    </p:spTree>
    <p:extLst>
      <p:ext uri="{BB962C8B-B14F-4D97-AF65-F5344CB8AC3E}">
        <p14:creationId xmlns:p14="http://schemas.microsoft.com/office/powerpoint/2010/main" val="34972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4" grpId="0" animBg="1"/>
      <p:bldP spid="35" grpId="0" animBg="1"/>
      <p:bldP spid="54" grpId="0"/>
      <p:bldP spid="55"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Schema Code</a:t>
            </a:r>
            <a:endParaRPr lang="en-US" dirty="0"/>
          </a:p>
        </p:txBody>
      </p:sp>
      <p:sp>
        <p:nvSpPr>
          <p:cNvPr id="3" name="Content Placeholder 2"/>
          <p:cNvSpPr>
            <a:spLocks noGrp="1"/>
          </p:cNvSpPr>
          <p:nvPr>
            <p:ph idx="1"/>
          </p:nvPr>
        </p:nvSpPr>
        <p:spPr>
          <a:xfrm>
            <a:off x="457200" y="1600201"/>
            <a:ext cx="8229600" cy="1219199"/>
          </a:xfrm>
        </p:spPr>
        <p:txBody>
          <a:bodyPr>
            <a:normAutofit fontScale="47500" lnSpcReduction="20000"/>
          </a:bodyPr>
          <a:lstStyle/>
          <a:p>
            <a:pPr marL="0" indent="0">
              <a:buNone/>
            </a:pPr>
            <a:r>
              <a:rPr lang="en-US" dirty="0" smtClean="0">
                <a:latin typeface="Courier New" panose="02070309020205020404" pitchFamily="49" charset="0"/>
                <a:cs typeface="Courier New" panose="02070309020205020404" pitchFamily="49" charset="0"/>
              </a:rPr>
              <a:t>class </a:t>
            </a:r>
            <a:r>
              <a:rPr lang="en-US" dirty="0" err="1" smtClean="0">
                <a:latin typeface="Courier New" panose="02070309020205020404" pitchFamily="49" charset="0"/>
                <a:cs typeface="Courier New" panose="02070309020205020404" pitchFamily="49" charset="0"/>
              </a:rPr>
              <a:t>UserProfile</a:t>
            </a:r>
            <a:r>
              <a:rPr lang="en-US" dirty="0" smtClean="0">
                <a:latin typeface="Courier New" panose="02070309020205020404" pitchFamily="49" charset="0"/>
                <a:cs typeface="Courier New" panose="02070309020205020404" pitchFamily="49" charset="0"/>
              </a:rPr>
              <a:t>(Model):</a:t>
            </a:r>
          </a:p>
          <a:p>
            <a:pPr marL="0"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username = </a:t>
            </a:r>
            <a:r>
              <a:rPr lang="en-US" dirty="0" err="1" smtClean="0">
                <a:latin typeface="Courier New" panose="02070309020205020404" pitchFamily="49" charset="0"/>
                <a:cs typeface="Courier New" panose="02070309020205020404" pitchFamily="49" charset="0"/>
              </a:rPr>
              <a:t>CharField</a:t>
            </a:r>
            <a:r>
              <a:rPr lang="en-US" dirty="0" smtClean="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location = </a:t>
            </a:r>
            <a:r>
              <a:rPr lang="en-US" dirty="0" err="1" smtClean="0">
                <a:latin typeface="Courier New" panose="02070309020205020404" pitchFamily="49" charset="0"/>
                <a:cs typeface="Courier New" panose="02070309020205020404" pitchFamily="49" charset="0"/>
              </a:rPr>
              <a:t>CharField</a:t>
            </a:r>
            <a:r>
              <a:rPr lang="en-US" dirty="0" smtClean="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rgbClr val="00B050"/>
                </a:solidFill>
                <a:latin typeface="Courier New" panose="02070309020205020404" pitchFamily="49" charset="0"/>
                <a:cs typeface="Courier New" panose="02070309020205020404" pitchFamily="49" charset="0"/>
              </a:rPr>
              <a:t># More fields here…</a:t>
            </a:r>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25</a:t>
            </a:fld>
            <a:endParaRPr lang="en-US" dirty="0"/>
          </a:p>
        </p:txBody>
      </p:sp>
      <p:sp>
        <p:nvSpPr>
          <p:cNvPr id="7" name="Content Placeholder 2"/>
          <p:cNvSpPr txBox="1">
            <a:spLocks/>
          </p:cNvSpPr>
          <p:nvPr/>
        </p:nvSpPr>
        <p:spPr>
          <a:xfrm>
            <a:off x="457200" y="2590800"/>
            <a:ext cx="8229600" cy="1447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900" dirty="0" smtClean="0">
              <a:latin typeface="Courier New" panose="02070309020205020404" pitchFamily="49" charset="0"/>
              <a:cs typeface="Courier New" panose="02070309020205020404" pitchFamily="49" charset="0"/>
            </a:endParaRPr>
          </a:p>
          <a:p>
            <a:pPr marL="0" indent="0">
              <a:buFont typeface="Arial" pitchFamily="34" charset="0"/>
              <a:buNone/>
            </a:pPr>
            <a:r>
              <a:rPr lang="en-US" sz="1900" dirty="0" smtClean="0">
                <a:latin typeface="Courier New" panose="02070309020205020404" pitchFamily="49" charset="0"/>
                <a:cs typeface="Courier New" panose="02070309020205020404" pitchFamily="49" charset="0"/>
              </a:rPr>
              <a:t>  </a:t>
            </a:r>
            <a:r>
              <a:rPr lang="en-US" sz="1900" dirty="0" smtClean="0">
                <a:solidFill>
                  <a:srgbClr val="0070C0"/>
                </a:solidFill>
                <a:latin typeface="Courier New" panose="02070309020205020404" pitchFamily="49" charset="0"/>
                <a:cs typeface="Courier New" panose="02070309020205020404" pitchFamily="49" charset="0"/>
              </a:rPr>
              <a:t>@</a:t>
            </a:r>
            <a:r>
              <a:rPr lang="en-US" sz="1900" dirty="0" err="1" smtClean="0">
                <a:solidFill>
                  <a:srgbClr val="0070C0"/>
                </a:solidFill>
                <a:latin typeface="Courier New" panose="02070309020205020404" pitchFamily="49" charset="0"/>
                <a:cs typeface="Courier New" panose="02070309020205020404" pitchFamily="49" charset="0"/>
              </a:rPr>
              <a:t>public_value</a:t>
            </a:r>
            <a:r>
              <a:rPr lang="en-US" sz="1900" dirty="0" smtClean="0">
                <a:solidFill>
                  <a:srgbClr val="0070C0"/>
                </a:solidFill>
                <a:latin typeface="Courier New" panose="02070309020205020404" pitchFamily="49" charset="0"/>
                <a:cs typeface="Courier New" panose="02070309020205020404" pitchFamily="49" charset="0"/>
              </a:rPr>
              <a:t>(“location”)</a:t>
            </a:r>
          </a:p>
          <a:p>
            <a:pPr marL="0" indent="0">
              <a:buFont typeface="Arial" pitchFamily="34" charset="0"/>
              <a:buNone/>
            </a:pPr>
            <a:r>
              <a:rPr lang="en-US" sz="1900" dirty="0" smtClean="0">
                <a:latin typeface="Courier New" panose="02070309020205020404" pitchFamily="49" charset="0"/>
                <a:cs typeface="Courier New" panose="02070309020205020404" pitchFamily="49" charset="0"/>
              </a:rPr>
              <a:t>  </a:t>
            </a:r>
            <a:r>
              <a:rPr lang="en-US" sz="1900" dirty="0" err="1" smtClean="0">
                <a:latin typeface="Courier New" panose="02070309020205020404" pitchFamily="49" charset="0"/>
                <a:cs typeface="Courier New" panose="02070309020205020404" pitchFamily="49" charset="0"/>
              </a:rPr>
              <a:t>def</a:t>
            </a:r>
            <a:r>
              <a:rPr lang="en-US" sz="1900" dirty="0" smtClean="0">
                <a:latin typeface="Courier New" panose="02070309020205020404" pitchFamily="49" charset="0"/>
                <a:cs typeface="Courier New" panose="02070309020205020404" pitchFamily="49" charset="0"/>
              </a:rPr>
              <a:t> </a:t>
            </a:r>
            <a:r>
              <a:rPr lang="en-US" sz="1900" dirty="0" err="1" smtClean="0">
                <a:latin typeface="Courier New" panose="02070309020205020404" pitchFamily="49" charset="0"/>
                <a:cs typeface="Courier New" panose="02070309020205020404" pitchFamily="49" charset="0"/>
              </a:rPr>
              <a:t>jeeves_get_public_location</a:t>
            </a:r>
            <a:r>
              <a:rPr lang="en-US" sz="1900" dirty="0" smtClean="0">
                <a:latin typeface="Courier New" panose="02070309020205020404" pitchFamily="49" charset="0"/>
                <a:cs typeface="Courier New" panose="02070309020205020404" pitchFamily="49" charset="0"/>
              </a:rPr>
              <a:t>(user):</a:t>
            </a:r>
          </a:p>
          <a:p>
            <a:pPr marL="0" indent="0">
              <a:buFont typeface="Arial" pitchFamily="34" charset="0"/>
              <a:buNone/>
            </a:pPr>
            <a:r>
              <a:rPr lang="en-US" sz="1900" dirty="0" smtClean="0">
                <a:latin typeface="Courier New" panose="02070309020205020404" pitchFamily="49" charset="0"/>
                <a:cs typeface="Courier New" panose="02070309020205020404" pitchFamily="49" charset="0"/>
              </a:rPr>
              <a:t>    return </a:t>
            </a:r>
            <a:r>
              <a:rPr lang="en-US" sz="1900" dirty="0" err="1" smtClean="0">
                <a:latin typeface="Courier New" panose="02070309020205020404" pitchFamily="49" charset="0"/>
                <a:cs typeface="Courier New" panose="02070309020205020404" pitchFamily="49" charset="0"/>
              </a:rPr>
              <a:t>getCountry</a:t>
            </a:r>
            <a:r>
              <a:rPr lang="en-US" sz="1900" dirty="0" smtClean="0">
                <a:latin typeface="Courier New" panose="02070309020205020404" pitchFamily="49" charset="0"/>
                <a:cs typeface="Courier New" panose="02070309020205020404" pitchFamily="49" charset="0"/>
              </a:rPr>
              <a:t>(</a:t>
            </a:r>
            <a:r>
              <a:rPr lang="en-US" sz="1900" dirty="0" err="1" smtClean="0">
                <a:latin typeface="Courier New" panose="02070309020205020404" pitchFamily="49" charset="0"/>
                <a:cs typeface="Courier New" panose="02070309020205020404" pitchFamily="49" charset="0"/>
              </a:rPr>
              <a:t>user.location</a:t>
            </a:r>
            <a:r>
              <a:rPr lang="en-US" sz="1900" dirty="0" smtClean="0">
                <a:latin typeface="Courier New" panose="02070309020205020404" pitchFamily="49" charset="0"/>
                <a:cs typeface="Courier New" panose="02070309020205020404" pitchFamily="49" charset="0"/>
              </a:rPr>
              <a:t>)</a:t>
            </a:r>
          </a:p>
        </p:txBody>
      </p:sp>
      <p:sp>
        <p:nvSpPr>
          <p:cNvPr id="8" name="Rectangle 7"/>
          <p:cNvSpPr/>
          <p:nvPr/>
        </p:nvSpPr>
        <p:spPr>
          <a:xfrm>
            <a:off x="457200" y="3962400"/>
            <a:ext cx="6400800" cy="1846659"/>
          </a:xfrm>
          <a:prstGeom prst="rect">
            <a:avLst/>
          </a:prstGeom>
        </p:spPr>
        <p:txBody>
          <a:bodyPr wrap="square">
            <a:spAutoFit/>
          </a:bodyPr>
          <a:lstStyle/>
          <a:p>
            <a:endParaRPr lang="en-US" sz="1900" dirty="0">
              <a:latin typeface="Courier New" panose="02070309020205020404" pitchFamily="49" charset="0"/>
              <a:cs typeface="Courier New" panose="02070309020205020404" pitchFamily="49" charset="0"/>
            </a:endParaRPr>
          </a:p>
          <a:p>
            <a:r>
              <a:rPr lang="en-US" sz="1900" dirty="0" smtClean="0">
                <a:latin typeface="Courier New" panose="02070309020205020404" pitchFamily="49" charset="0"/>
                <a:cs typeface="Courier New" panose="02070309020205020404" pitchFamily="49" charset="0"/>
              </a:rPr>
              <a:t>  </a:t>
            </a:r>
            <a:r>
              <a:rPr lang="en-US" sz="1900" dirty="0" smtClean="0">
                <a:solidFill>
                  <a:srgbClr val="0070C0"/>
                </a:solidFill>
                <a:latin typeface="Courier New" panose="02070309020205020404" pitchFamily="49" charset="0"/>
                <a:cs typeface="Courier New" panose="02070309020205020404" pitchFamily="49" charset="0"/>
              </a:rPr>
              <a:t>@</a:t>
            </a:r>
            <a:r>
              <a:rPr lang="en-US" sz="1900" dirty="0" err="1" smtClean="0">
                <a:solidFill>
                  <a:srgbClr val="0070C0"/>
                </a:solidFill>
                <a:latin typeface="Courier New" panose="02070309020205020404" pitchFamily="49" charset="0"/>
                <a:cs typeface="Courier New" panose="02070309020205020404" pitchFamily="49" charset="0"/>
              </a:rPr>
              <a:t>label_for</a:t>
            </a:r>
            <a:r>
              <a:rPr lang="en-US" sz="1900" dirty="0" smtClean="0">
                <a:solidFill>
                  <a:srgbClr val="0070C0"/>
                </a:solidFill>
                <a:latin typeface="Courier New" panose="02070309020205020404" pitchFamily="49" charset="0"/>
                <a:cs typeface="Courier New" panose="02070309020205020404" pitchFamily="49" charset="0"/>
              </a:rPr>
              <a:t>(“</a:t>
            </a:r>
            <a:r>
              <a:rPr lang="en-US" sz="1900" dirty="0" err="1" smtClean="0">
                <a:solidFill>
                  <a:srgbClr val="0070C0"/>
                </a:solidFill>
                <a:latin typeface="Courier New" panose="02070309020205020404" pitchFamily="49" charset="0"/>
                <a:cs typeface="Courier New" panose="02070309020205020404" pitchFamily="49" charset="0"/>
              </a:rPr>
              <a:t>lc</a:t>
            </a:r>
            <a:r>
              <a:rPr lang="en-US" sz="1900" dirty="0" smtClean="0">
                <a:solidFill>
                  <a:srgbClr val="0070C0"/>
                </a:solidFill>
                <a:latin typeface="Courier New" panose="02070309020205020404" pitchFamily="49" charset="0"/>
                <a:cs typeface="Courier New" panose="02070309020205020404" pitchFamily="49" charset="0"/>
              </a:rPr>
              <a:t>”, “location”)</a:t>
            </a:r>
          </a:p>
          <a:p>
            <a:r>
              <a:rPr lang="en-US" sz="1900" dirty="0" smtClean="0">
                <a:solidFill>
                  <a:srgbClr val="0070C0"/>
                </a:solidFill>
                <a:latin typeface="Courier New" panose="02070309020205020404" pitchFamily="49" charset="0"/>
                <a:cs typeface="Courier New" panose="02070309020205020404" pitchFamily="49" charset="0"/>
              </a:rPr>
              <a:t>  @</a:t>
            </a:r>
            <a:r>
              <a:rPr lang="en-US" sz="1900" dirty="0" err="1" smtClean="0">
                <a:solidFill>
                  <a:srgbClr val="0070C0"/>
                </a:solidFill>
                <a:latin typeface="Courier New" panose="02070309020205020404" pitchFamily="49" charset="0"/>
                <a:cs typeface="Courier New" panose="02070309020205020404" pitchFamily="49" charset="0"/>
              </a:rPr>
              <a:t>jeeves</a:t>
            </a:r>
            <a:endParaRPr lang="en-US" sz="1900" dirty="0" smtClean="0">
              <a:solidFill>
                <a:srgbClr val="0070C0"/>
              </a:solidFill>
              <a:latin typeface="Courier New" panose="02070309020205020404" pitchFamily="49" charset="0"/>
              <a:cs typeface="Courier New" panose="02070309020205020404" pitchFamily="49" charset="0"/>
            </a:endParaRPr>
          </a:p>
          <a:p>
            <a:r>
              <a:rPr lang="en-US" sz="1900" dirty="0" smtClean="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def</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jeeves_restrict_loc</a:t>
            </a:r>
            <a:r>
              <a:rPr lang="en-US" sz="1900" dirty="0">
                <a:latin typeface="Courier New" panose="02070309020205020404" pitchFamily="49" charset="0"/>
                <a:cs typeface="Courier New" panose="02070309020205020404" pitchFamily="49" charset="0"/>
              </a:rPr>
              <a:t>(user, </a:t>
            </a:r>
            <a:r>
              <a:rPr lang="en-US" sz="1900" dirty="0" err="1">
                <a:latin typeface="Courier New" panose="02070309020205020404" pitchFamily="49" charset="0"/>
                <a:cs typeface="Courier New" panose="02070309020205020404" pitchFamily="49" charset="0"/>
              </a:rPr>
              <a:t>ctxt</a:t>
            </a:r>
            <a:r>
              <a:rPr lang="en-US" sz="1900" dirty="0">
                <a:latin typeface="Courier New" panose="02070309020205020404" pitchFamily="49" charset="0"/>
                <a:cs typeface="Courier New" panose="02070309020205020404" pitchFamily="49" charset="0"/>
              </a:rPr>
              <a:t>):</a:t>
            </a:r>
          </a:p>
          <a:p>
            <a:r>
              <a:rPr lang="en-US" sz="1900" dirty="0">
                <a:latin typeface="Courier New" panose="02070309020205020404" pitchFamily="49" charset="0"/>
                <a:cs typeface="Courier New" panose="02070309020205020404" pitchFamily="49" charset="0"/>
              </a:rPr>
              <a:t>    return (</a:t>
            </a:r>
            <a:r>
              <a:rPr lang="en-US" sz="1900" dirty="0" err="1">
                <a:latin typeface="Courier New" panose="02070309020205020404" pitchFamily="49" charset="0"/>
                <a:cs typeface="Courier New" panose="02070309020205020404" pitchFamily="49" charset="0"/>
              </a:rPr>
              <a:t>user.isFriends</a:t>
            </a:r>
            <a:r>
              <a:rPr lang="en-US" sz="1900" dirty="0">
                <a:latin typeface="Courier New" panose="02070309020205020404" pitchFamily="49" charset="0"/>
                <a:cs typeface="Courier New" panose="02070309020205020404" pitchFamily="49" charset="0"/>
              </a:rPr>
              <a:t>(</a:t>
            </a:r>
            <a:r>
              <a:rPr lang="en-US" sz="1900" dirty="0" err="1">
                <a:latin typeface="Courier New" panose="02070309020205020404" pitchFamily="49" charset="0"/>
                <a:cs typeface="Courier New" panose="02070309020205020404" pitchFamily="49" charset="0"/>
              </a:rPr>
              <a:t>ctxt</a:t>
            </a:r>
            <a:r>
              <a:rPr lang="en-US" sz="1900" dirty="0">
                <a:latin typeface="Courier New" panose="02070309020205020404" pitchFamily="49" charset="0"/>
                <a:cs typeface="Courier New" panose="02070309020205020404" pitchFamily="49" charset="0"/>
              </a:rPr>
              <a:t>) and</a:t>
            </a:r>
          </a:p>
          <a:p>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user.location.isNear</a:t>
            </a:r>
            <a:r>
              <a:rPr lang="en-US" sz="1900" dirty="0">
                <a:latin typeface="Courier New" panose="02070309020205020404" pitchFamily="49" charset="0"/>
                <a:cs typeface="Courier New" panose="02070309020205020404" pitchFamily="49" charset="0"/>
              </a:rPr>
              <a:t>(</a:t>
            </a:r>
            <a:r>
              <a:rPr lang="en-US" sz="1900" dirty="0" err="1">
                <a:latin typeface="Courier New" panose="02070309020205020404" pitchFamily="49" charset="0"/>
                <a:cs typeface="Courier New" panose="02070309020205020404" pitchFamily="49" charset="0"/>
              </a:rPr>
              <a:t>ctxt.location</a:t>
            </a:r>
            <a:r>
              <a:rPr lang="en-US" sz="19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0288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Jelf</a:t>
            </a:r>
            <a:r>
              <a:rPr lang="en-US" dirty="0" smtClean="0"/>
              <a:t> DB Interaction</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26</a:t>
            </a:fld>
            <a:endParaRPr lang="en-US" dirty="0"/>
          </a:p>
        </p:txBody>
      </p:sp>
      <p:sp>
        <p:nvSpPr>
          <p:cNvPr id="7" name="TextBox 6"/>
          <p:cNvSpPr txBox="1"/>
          <p:nvPr/>
        </p:nvSpPr>
        <p:spPr>
          <a:xfrm>
            <a:off x="762000" y="1873250"/>
            <a:ext cx="2095510" cy="369332"/>
          </a:xfrm>
          <a:prstGeom prst="rect">
            <a:avLst/>
          </a:prstGeom>
          <a:noFill/>
        </p:spPr>
        <p:txBody>
          <a:bodyPr wrap="none" rtlCol="0">
            <a:spAutoFit/>
          </a:bodyPr>
          <a:lstStyle/>
          <a:p>
            <a:r>
              <a:rPr lang="en-US" dirty="0" smtClean="0"/>
              <a:t>Jeeves Application</a:t>
            </a:r>
            <a:endParaRPr lang="en-US" dirty="0"/>
          </a:p>
        </p:txBody>
      </p:sp>
      <p:sp>
        <p:nvSpPr>
          <p:cNvPr id="8" name="Flowchart: Magnetic Disk 7"/>
          <p:cNvSpPr/>
          <p:nvPr/>
        </p:nvSpPr>
        <p:spPr>
          <a:xfrm>
            <a:off x="6324600" y="2438400"/>
            <a:ext cx="2057400" cy="2971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96710" y="1900793"/>
            <a:ext cx="1172116" cy="369332"/>
          </a:xfrm>
          <a:prstGeom prst="rect">
            <a:avLst/>
          </a:prstGeom>
          <a:noFill/>
        </p:spPr>
        <p:txBody>
          <a:bodyPr wrap="none" rtlCol="0">
            <a:spAutoFit/>
          </a:bodyPr>
          <a:lstStyle/>
          <a:p>
            <a:r>
              <a:rPr lang="en-US" dirty="0" smtClean="0"/>
              <a:t>Database</a:t>
            </a:r>
            <a:endParaRPr lang="en-US" dirty="0"/>
          </a:p>
        </p:txBody>
      </p:sp>
      <p:grpSp>
        <p:nvGrpSpPr>
          <p:cNvPr id="19" name="Group 18"/>
          <p:cNvGrpSpPr/>
          <p:nvPr/>
        </p:nvGrpSpPr>
        <p:grpSpPr>
          <a:xfrm>
            <a:off x="762000" y="2438400"/>
            <a:ext cx="2667000" cy="2743200"/>
            <a:chOff x="762000" y="3048000"/>
            <a:chExt cx="2667000" cy="2743200"/>
          </a:xfrm>
        </p:grpSpPr>
        <p:sp>
          <p:nvSpPr>
            <p:cNvPr id="6" name="Flowchart: Process 5"/>
            <p:cNvSpPr/>
            <p:nvPr/>
          </p:nvSpPr>
          <p:spPr>
            <a:xfrm>
              <a:off x="762000" y="3048000"/>
              <a:ext cx="2667000" cy="2743200"/>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TextBox 9"/>
            <p:cNvSpPr txBox="1"/>
            <p:nvPr/>
          </p:nvSpPr>
          <p:spPr>
            <a:xfrm>
              <a:off x="777121" y="3142262"/>
              <a:ext cx="1851789" cy="369332"/>
            </a:xfrm>
            <a:prstGeom prst="rect">
              <a:avLst/>
            </a:prstGeom>
            <a:noFill/>
          </p:spPr>
          <p:txBody>
            <a:bodyPr wrap="none" rtlCol="0">
              <a:spAutoFit/>
            </a:bodyPr>
            <a:lstStyle/>
            <a:p>
              <a:r>
                <a:rPr lang="en-US" dirty="0" smtClean="0"/>
                <a:t>Application logic</a:t>
              </a:r>
              <a:endParaRPr lang="en-US" dirty="0"/>
            </a:p>
          </p:txBody>
        </p:sp>
      </p:grpSp>
      <p:sp>
        <p:nvSpPr>
          <p:cNvPr id="11" name="TextBox 10"/>
          <p:cNvSpPr txBox="1"/>
          <p:nvPr/>
        </p:nvSpPr>
        <p:spPr>
          <a:xfrm>
            <a:off x="3311057" y="1254462"/>
            <a:ext cx="1364476" cy="646331"/>
          </a:xfrm>
          <a:prstGeom prst="rect">
            <a:avLst/>
          </a:prstGeom>
          <a:noFill/>
        </p:spPr>
        <p:txBody>
          <a:bodyPr wrap="none" rtlCol="0">
            <a:spAutoFit/>
          </a:bodyPr>
          <a:lstStyle/>
          <a:p>
            <a:r>
              <a:rPr lang="en-US" sz="3600" dirty="0" smtClean="0"/>
              <a:t>Naive</a:t>
            </a:r>
            <a:endParaRPr lang="en-US" sz="3600" dirty="0"/>
          </a:p>
        </p:txBody>
      </p:sp>
      <p:sp>
        <p:nvSpPr>
          <p:cNvPr id="12" name="Left Arrow 11"/>
          <p:cNvSpPr/>
          <p:nvPr/>
        </p:nvSpPr>
        <p:spPr>
          <a:xfrm>
            <a:off x="4557590" y="3429000"/>
            <a:ext cx="1614609" cy="7267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Everything</a:t>
            </a:r>
            <a:endParaRPr lang="en-US" dirty="0"/>
          </a:p>
        </p:txBody>
      </p:sp>
      <p:sp>
        <p:nvSpPr>
          <p:cNvPr id="14" name="Rectangle 13"/>
          <p:cNvSpPr/>
          <p:nvPr/>
        </p:nvSpPr>
        <p:spPr>
          <a:xfrm>
            <a:off x="3505200" y="3254654"/>
            <a:ext cx="976190" cy="126440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Jelf</a:t>
            </a:r>
            <a:endParaRPr lang="en-US" dirty="0"/>
          </a:p>
        </p:txBody>
      </p:sp>
      <p:grpSp>
        <p:nvGrpSpPr>
          <p:cNvPr id="17" name="Group 16"/>
          <p:cNvGrpSpPr/>
          <p:nvPr/>
        </p:nvGrpSpPr>
        <p:grpSpPr>
          <a:xfrm>
            <a:off x="637261" y="4189136"/>
            <a:ext cx="2944139" cy="930018"/>
            <a:chOff x="865861" y="4798736"/>
            <a:chExt cx="2944139" cy="930018"/>
          </a:xfrm>
        </p:grpSpPr>
        <mc:AlternateContent xmlns:mc="http://schemas.openxmlformats.org/markup-compatibility/2006">
          <mc:Choice xmlns:a14="http://schemas.microsoft.com/office/drawing/2010/main" Requires="a14">
            <p:sp>
              <p:nvSpPr>
                <p:cNvPr id="15" name="TextBox 14"/>
                <p:cNvSpPr txBox="1"/>
                <p:nvPr/>
              </p:nvSpPr>
              <p:spPr>
                <a:xfrm>
                  <a:off x="865861" y="4798736"/>
                  <a:ext cx="2944139" cy="92333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5400" i="1" smtClean="0">
                                <a:latin typeface="Cambria Math" panose="02040503050406030204" pitchFamily="18" charset="0"/>
                              </a:rPr>
                            </m:ctrlPr>
                          </m:dPr>
                          <m:e>
                            <m:r>
                              <a:rPr lang="en-US" sz="5400" b="0" i="1" smtClean="0">
                                <a:latin typeface="Cambria Math" panose="02040503050406030204" pitchFamily="18" charset="0"/>
                              </a:rPr>
                              <m:t>  </m:t>
                            </m:r>
                            <m:m>
                              <m:mPr>
                                <m:mcs>
                                  <m:mc>
                                    <m:mcPr>
                                      <m:count m:val="2"/>
                                      <m:mcJc m:val="center"/>
                                    </m:mcPr>
                                  </m:mc>
                                </m:mcs>
                                <m:ctrlPr>
                                  <a:rPr lang="en-US" sz="5400" b="0" i="1" smtClean="0">
                                    <a:latin typeface="Cambria Math" panose="02040503050406030204" pitchFamily="18" charset="0"/>
                                  </a:rPr>
                                </m:ctrlPr>
                              </m:mPr>
                              <m:mr>
                                <m:e>
                                  <m:r>
                                    <m:rPr>
                                      <m:brk m:alnAt="7"/>
                                    </m:rPr>
                                    <a:rPr lang="en-US" sz="5400" b="0" i="1" smtClean="0">
                                      <a:latin typeface="Cambria Math" panose="02040503050406030204" pitchFamily="18" charset="0"/>
                                    </a:rPr>
                                    <m:t>𝑜</m:t>
                                  </m:r>
                                </m:e>
                                <m:e>
                                  <m:r>
                                    <a:rPr lang="en-US" sz="5400" b="0" i="1" smtClean="0">
                                      <a:latin typeface="Cambria Math" panose="02040503050406030204" pitchFamily="18" charset="0"/>
                                    </a:rPr>
                                    <m:t>𝑜</m:t>
                                  </m:r>
                                </m:e>
                              </m:mr>
                            </m:m>
                            <m:r>
                              <a:rPr lang="en-US" sz="5400" b="0" i="1" smtClean="0">
                                <a:latin typeface="Cambria Math" panose="02040503050406030204" pitchFamily="18" charset="0"/>
                              </a:rPr>
                              <m:t>  </m:t>
                            </m:r>
                          </m:e>
                        </m:d>
                      </m:oMath>
                    </m:oMathPara>
                  </a14:m>
                  <a:endParaRPr lang="en-US" sz="5400" dirty="0"/>
                </a:p>
              </p:txBody>
            </p:sp>
          </mc:Choice>
          <mc:Fallback>
            <p:sp>
              <p:nvSpPr>
                <p:cNvPr id="15" name="TextBox 14"/>
                <p:cNvSpPr txBox="1">
                  <a:spLocks noRot="1" noChangeAspect="1" noMove="1" noResize="1" noEditPoints="1" noAdjustHandles="1" noChangeArrowheads="1" noChangeShapeType="1" noTextEdit="1"/>
                </p:cNvSpPr>
                <p:nvPr/>
              </p:nvSpPr>
              <p:spPr>
                <a:xfrm>
                  <a:off x="865861" y="4798736"/>
                  <a:ext cx="2944139" cy="923330"/>
                </a:xfrm>
                <a:prstGeom prst="rect">
                  <a:avLst/>
                </a:prstGeom>
                <a:blipFill rotWithShape="0">
                  <a:blip r:embed="rId2"/>
                  <a:stretch>
                    <a:fillRect/>
                  </a:stretch>
                </a:blipFill>
              </p:spPr>
              <p:txBody>
                <a:bodyPr/>
                <a:lstStyle/>
                <a:p>
                  <a:r>
                    <a:rPr lang="en-US">
                      <a:noFill/>
                    </a:rPr>
                    <a:t> </a:t>
                  </a:r>
                </a:p>
              </p:txBody>
            </p:sp>
          </mc:Fallback>
        </mc:AlternateContent>
        <p:sp>
          <p:nvSpPr>
            <p:cNvPr id="13" name="Flowchart: Magnetic Disk 12"/>
            <p:cNvSpPr/>
            <p:nvPr/>
          </p:nvSpPr>
          <p:spPr>
            <a:xfrm>
              <a:off x="1476968" y="4890554"/>
              <a:ext cx="665574"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2524723" y="4883498"/>
              <a:ext cx="665574" cy="838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850812" y="3018063"/>
            <a:ext cx="2517036" cy="646331"/>
          </a:xfrm>
          <a:prstGeom prst="rect">
            <a:avLst/>
          </a:prstGeom>
          <a:noFill/>
        </p:spPr>
        <p:txBody>
          <a:bodyPr wrap="none" rtlCol="0">
            <a:spAutoFit/>
          </a:bodyPr>
          <a:lstStyle/>
          <a:p>
            <a:r>
              <a:rPr lang="en-US" dirty="0" smtClean="0"/>
              <a:t>Select * from Users</a:t>
            </a:r>
            <a:br>
              <a:rPr lang="en-US" dirty="0" smtClean="0"/>
            </a:br>
            <a:r>
              <a:rPr lang="en-US" dirty="0" smtClean="0"/>
              <a:t>with location = “02134”</a:t>
            </a:r>
            <a:endParaRPr lang="en-US" dirty="0"/>
          </a:p>
        </p:txBody>
      </p:sp>
      <p:sp>
        <p:nvSpPr>
          <p:cNvPr id="20" name="TextBox 19"/>
          <p:cNvSpPr txBox="1"/>
          <p:nvPr/>
        </p:nvSpPr>
        <p:spPr>
          <a:xfrm>
            <a:off x="2556681" y="5465206"/>
            <a:ext cx="4480714" cy="769441"/>
          </a:xfrm>
          <a:prstGeom prst="rect">
            <a:avLst/>
          </a:prstGeom>
          <a:noFill/>
        </p:spPr>
        <p:txBody>
          <a:bodyPr wrap="none" rtlCol="0">
            <a:spAutoFit/>
          </a:bodyPr>
          <a:lstStyle/>
          <a:p>
            <a:r>
              <a:rPr lang="en-US" sz="4400" dirty="0" smtClean="0">
                <a:solidFill>
                  <a:srgbClr val="C00000"/>
                </a:solidFill>
              </a:rPr>
              <a:t>This is very slow!</a:t>
            </a:r>
            <a:endParaRPr lang="en-US" sz="4400" dirty="0">
              <a:solidFill>
                <a:srgbClr val="C00000"/>
              </a:solidFill>
            </a:endParaRPr>
          </a:p>
        </p:txBody>
      </p:sp>
    </p:spTree>
    <p:extLst>
      <p:ext uri="{BB962C8B-B14F-4D97-AF65-F5344CB8AC3E}">
        <p14:creationId xmlns:p14="http://schemas.microsoft.com/office/powerpoint/2010/main" val="8798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P spid="12" grpId="0" animBg="1"/>
      <p:bldP spid="14" grpId="0" animBg="1"/>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Jelf</a:t>
            </a:r>
            <a:r>
              <a:rPr lang="en-US" dirty="0" smtClean="0"/>
              <a:t> DB Interaction</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27</a:t>
            </a:fld>
            <a:endParaRPr lang="en-US" dirty="0"/>
          </a:p>
        </p:txBody>
      </p:sp>
      <p:sp>
        <p:nvSpPr>
          <p:cNvPr id="6" name="Flowchart: Process 5"/>
          <p:cNvSpPr/>
          <p:nvPr/>
        </p:nvSpPr>
        <p:spPr>
          <a:xfrm>
            <a:off x="762000" y="2470150"/>
            <a:ext cx="2667000" cy="2743200"/>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p:cNvSpPr txBox="1"/>
          <p:nvPr/>
        </p:nvSpPr>
        <p:spPr>
          <a:xfrm>
            <a:off x="762000" y="1905000"/>
            <a:ext cx="2095510" cy="369332"/>
          </a:xfrm>
          <a:prstGeom prst="rect">
            <a:avLst/>
          </a:prstGeom>
          <a:noFill/>
        </p:spPr>
        <p:txBody>
          <a:bodyPr wrap="none" rtlCol="0">
            <a:spAutoFit/>
          </a:bodyPr>
          <a:lstStyle/>
          <a:p>
            <a:r>
              <a:rPr lang="en-US" dirty="0" smtClean="0"/>
              <a:t>Jeeves Application</a:t>
            </a:r>
            <a:endParaRPr lang="en-US" dirty="0"/>
          </a:p>
        </p:txBody>
      </p:sp>
      <p:sp>
        <p:nvSpPr>
          <p:cNvPr id="8" name="Flowchart: Magnetic Disk 7"/>
          <p:cNvSpPr/>
          <p:nvPr/>
        </p:nvSpPr>
        <p:spPr>
          <a:xfrm>
            <a:off x="6324600" y="2470150"/>
            <a:ext cx="2057400" cy="2971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96710" y="1932543"/>
            <a:ext cx="1172116" cy="369332"/>
          </a:xfrm>
          <a:prstGeom prst="rect">
            <a:avLst/>
          </a:prstGeom>
          <a:noFill/>
        </p:spPr>
        <p:txBody>
          <a:bodyPr wrap="none" rtlCol="0">
            <a:spAutoFit/>
          </a:bodyPr>
          <a:lstStyle/>
          <a:p>
            <a:r>
              <a:rPr lang="en-US" dirty="0" smtClean="0"/>
              <a:t>Database</a:t>
            </a:r>
            <a:endParaRPr lang="en-US" dirty="0"/>
          </a:p>
        </p:txBody>
      </p:sp>
      <p:sp>
        <p:nvSpPr>
          <p:cNvPr id="10" name="TextBox 9"/>
          <p:cNvSpPr txBox="1"/>
          <p:nvPr/>
        </p:nvSpPr>
        <p:spPr>
          <a:xfrm>
            <a:off x="808006" y="2508189"/>
            <a:ext cx="1851789" cy="369332"/>
          </a:xfrm>
          <a:prstGeom prst="rect">
            <a:avLst/>
          </a:prstGeom>
          <a:noFill/>
        </p:spPr>
        <p:txBody>
          <a:bodyPr wrap="none" rtlCol="0">
            <a:spAutoFit/>
          </a:bodyPr>
          <a:lstStyle/>
          <a:p>
            <a:r>
              <a:rPr lang="en-US" dirty="0" smtClean="0"/>
              <a:t>Application logic</a:t>
            </a:r>
            <a:endParaRPr lang="en-US" dirty="0"/>
          </a:p>
        </p:txBody>
      </p:sp>
      <p:sp>
        <p:nvSpPr>
          <p:cNvPr id="12" name="Left Arrow 11"/>
          <p:cNvSpPr/>
          <p:nvPr/>
        </p:nvSpPr>
        <p:spPr>
          <a:xfrm>
            <a:off x="4545170" y="4032867"/>
            <a:ext cx="1703230" cy="726798"/>
          </a:xfrm>
          <a:prstGeom prst="leftArrow">
            <a:avLst>
              <a:gd name="adj1" fmla="val 50000"/>
              <a:gd name="adj2" fmla="val 40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[Joe, 02134]</a:t>
            </a:r>
            <a:endParaRPr lang="en-US" dirty="0"/>
          </a:p>
        </p:txBody>
      </p:sp>
      <p:sp>
        <p:nvSpPr>
          <p:cNvPr id="14" name="Rectangle 13"/>
          <p:cNvSpPr/>
          <p:nvPr/>
        </p:nvSpPr>
        <p:spPr>
          <a:xfrm>
            <a:off x="3504645" y="3730198"/>
            <a:ext cx="976190" cy="126440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Jelf</a:t>
            </a:r>
            <a:endParaRPr lang="en-US" dirty="0"/>
          </a:p>
        </p:txBody>
      </p:sp>
      <mc:AlternateContent xmlns:mc="http://schemas.openxmlformats.org/markup-compatibility/2006">
        <mc:Choice xmlns:a14="http://schemas.microsoft.com/office/drawing/2010/main" Requires="a14">
          <p:sp>
            <p:nvSpPr>
              <p:cNvPr id="15" name="TextBox 14"/>
              <p:cNvSpPr txBox="1"/>
              <p:nvPr/>
            </p:nvSpPr>
            <p:spPr>
              <a:xfrm>
                <a:off x="672427" y="4127254"/>
                <a:ext cx="2664960" cy="400110"/>
              </a:xfrm>
              <a:prstGeom prst="rect">
                <a:avLst/>
              </a:prstGeom>
              <a:noFill/>
            </p:spPr>
            <p:txBody>
              <a:bodyPr wrap="none" rtlCol="0">
                <a:spAutoFit/>
              </a:bodyPr>
              <a:lstStyle/>
              <a:p>
                <a:r>
                  <a:rPr lang="en-US" sz="2000" dirty="0" smtClean="0"/>
                  <a:t>[Joe, </a:t>
                </a:r>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 "02134",</m:t>
                        </m:r>
                        <m:r>
                          <a:rPr lang="en-US" sz="2000" b="0" i="1" smtClean="0">
                            <a:latin typeface="Cambria Math" panose="02040503050406030204" pitchFamily="18" charset="0"/>
                          </a:rPr>
                          <m:t>𝑈𝑆𝐴</m:t>
                        </m:r>
                        <m:r>
                          <a:rPr lang="en-US" sz="2000" b="0" i="1" smtClean="0">
                            <a:latin typeface="Cambria Math" panose="02040503050406030204" pitchFamily="18" charset="0"/>
                          </a:rPr>
                          <m:t> </m:t>
                        </m:r>
                      </m:e>
                    </m:d>
                  </m:oMath>
                </a14:m>
                <a:r>
                  <a:rPr lang="en-US" sz="2000" dirty="0" smtClean="0"/>
                  <a:t>]</a:t>
                </a:r>
                <a:endParaRPr lang="en-US" sz="2000" dirty="0"/>
              </a:p>
            </p:txBody>
          </p:sp>
        </mc:Choice>
        <mc:Fallback>
          <p:sp>
            <p:nvSpPr>
              <p:cNvPr id="15" name="TextBox 14"/>
              <p:cNvSpPr txBox="1">
                <a:spLocks noRot="1" noChangeAspect="1" noMove="1" noResize="1" noEditPoints="1" noAdjustHandles="1" noChangeArrowheads="1" noChangeShapeType="1" noTextEdit="1"/>
              </p:cNvSpPr>
              <p:nvPr/>
            </p:nvSpPr>
            <p:spPr>
              <a:xfrm>
                <a:off x="672427" y="4127254"/>
                <a:ext cx="2664960" cy="400110"/>
              </a:xfrm>
              <a:prstGeom prst="rect">
                <a:avLst/>
              </a:prstGeom>
              <a:blipFill rotWithShape="0">
                <a:blip r:embed="rId2"/>
                <a:stretch>
                  <a:fillRect l="-2288" t="-6061" r="-1831" b="-27273"/>
                </a:stretch>
              </a:blipFill>
            </p:spPr>
            <p:txBody>
              <a:bodyPr/>
              <a:lstStyle/>
              <a:p>
                <a:r>
                  <a:rPr lang="en-US">
                    <a:noFill/>
                  </a:rPr>
                  <a:t> </a:t>
                </a:r>
              </a:p>
            </p:txBody>
          </p:sp>
        </mc:Fallback>
      </mc:AlternateContent>
      <p:grpSp>
        <p:nvGrpSpPr>
          <p:cNvPr id="19" name="Group 18"/>
          <p:cNvGrpSpPr/>
          <p:nvPr/>
        </p:nvGrpSpPr>
        <p:grpSpPr>
          <a:xfrm>
            <a:off x="3475006" y="2464372"/>
            <a:ext cx="2849594" cy="1333561"/>
            <a:chOff x="3475006" y="3042222"/>
            <a:chExt cx="2849594" cy="1333561"/>
          </a:xfrm>
        </p:grpSpPr>
        <p:sp>
          <p:nvSpPr>
            <p:cNvPr id="3" name="Right Arrow 2"/>
            <p:cNvSpPr/>
            <p:nvPr/>
          </p:nvSpPr>
          <p:spPr>
            <a:xfrm>
              <a:off x="3475006" y="3042222"/>
              <a:ext cx="2849594" cy="1333561"/>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TextBox 17"/>
            <p:cNvSpPr txBox="1"/>
            <p:nvPr/>
          </p:nvSpPr>
          <p:spPr>
            <a:xfrm>
              <a:off x="3617025" y="3388425"/>
              <a:ext cx="2512226" cy="646331"/>
            </a:xfrm>
            <a:prstGeom prst="rect">
              <a:avLst/>
            </a:prstGeom>
            <a:noFill/>
          </p:spPr>
          <p:txBody>
            <a:bodyPr wrap="none" rtlCol="0">
              <a:spAutoFit/>
            </a:bodyPr>
            <a:lstStyle/>
            <a:p>
              <a:r>
                <a:rPr lang="en-US" dirty="0" smtClean="0"/>
                <a:t>Select * from Users</a:t>
              </a:r>
              <a:br>
                <a:rPr lang="en-US" dirty="0" smtClean="0"/>
              </a:br>
              <a:r>
                <a:rPr lang="en-US" dirty="0" smtClean="0"/>
                <a:t>with location </a:t>
              </a:r>
              <a:r>
                <a:rPr lang="en-US" dirty="0"/>
                <a:t>= “02134</a:t>
              </a:r>
              <a:r>
                <a:rPr lang="en-US" dirty="0" smtClean="0"/>
                <a:t>”</a:t>
              </a:r>
              <a:endParaRPr lang="en-US" dirty="0"/>
            </a:p>
          </p:txBody>
        </p:sp>
      </p:grpSp>
      <p:sp>
        <p:nvSpPr>
          <p:cNvPr id="20" name="TextBox 19"/>
          <p:cNvSpPr txBox="1"/>
          <p:nvPr/>
        </p:nvSpPr>
        <p:spPr>
          <a:xfrm>
            <a:off x="1762599" y="5511896"/>
            <a:ext cx="6021200" cy="769441"/>
          </a:xfrm>
          <a:prstGeom prst="rect">
            <a:avLst/>
          </a:prstGeom>
          <a:noFill/>
        </p:spPr>
        <p:txBody>
          <a:bodyPr wrap="none" rtlCol="0">
            <a:spAutoFit/>
          </a:bodyPr>
          <a:lstStyle/>
          <a:p>
            <a:r>
              <a:rPr lang="en-US" sz="4400" dirty="0" smtClean="0">
                <a:solidFill>
                  <a:srgbClr val="C00000"/>
                </a:solidFill>
              </a:rPr>
              <a:t>This is very dangerous!</a:t>
            </a:r>
            <a:endParaRPr lang="en-US" sz="4400" dirty="0">
              <a:solidFill>
                <a:srgbClr val="C00000"/>
              </a:solidFill>
            </a:endParaRPr>
          </a:p>
        </p:txBody>
      </p:sp>
      <p:sp>
        <p:nvSpPr>
          <p:cNvPr id="21" name="Left Arrow 20"/>
          <p:cNvSpPr/>
          <p:nvPr/>
        </p:nvSpPr>
        <p:spPr>
          <a:xfrm>
            <a:off x="3388061" y="4227124"/>
            <a:ext cx="193339" cy="233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0"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Jelf</a:t>
            </a:r>
            <a:r>
              <a:rPr lang="en-US" dirty="0" smtClean="0"/>
              <a:t> DB Interaction</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28</a:t>
            </a:fld>
            <a:endParaRPr lang="en-US" dirty="0"/>
          </a:p>
        </p:txBody>
      </p:sp>
      <p:sp>
        <p:nvSpPr>
          <p:cNvPr id="6" name="Flowchart: Process 5"/>
          <p:cNvSpPr/>
          <p:nvPr/>
        </p:nvSpPr>
        <p:spPr>
          <a:xfrm>
            <a:off x="175307" y="2470150"/>
            <a:ext cx="2411807" cy="2743200"/>
          </a:xfrm>
          <a:prstGeom prst="flowChart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TextBox 6"/>
          <p:cNvSpPr txBox="1"/>
          <p:nvPr/>
        </p:nvSpPr>
        <p:spPr>
          <a:xfrm>
            <a:off x="432929" y="1905000"/>
            <a:ext cx="2095510" cy="369332"/>
          </a:xfrm>
          <a:prstGeom prst="rect">
            <a:avLst/>
          </a:prstGeom>
          <a:noFill/>
        </p:spPr>
        <p:txBody>
          <a:bodyPr wrap="none" rtlCol="0">
            <a:spAutoFit/>
          </a:bodyPr>
          <a:lstStyle/>
          <a:p>
            <a:r>
              <a:rPr lang="en-US" dirty="0" smtClean="0"/>
              <a:t>Jeeves Application</a:t>
            </a:r>
            <a:endParaRPr lang="en-US" dirty="0"/>
          </a:p>
        </p:txBody>
      </p:sp>
      <p:sp>
        <p:nvSpPr>
          <p:cNvPr id="9" name="TextBox 8"/>
          <p:cNvSpPr txBox="1"/>
          <p:nvPr/>
        </p:nvSpPr>
        <p:spPr>
          <a:xfrm>
            <a:off x="6058268" y="1988539"/>
            <a:ext cx="2069797" cy="369332"/>
          </a:xfrm>
          <a:prstGeom prst="rect">
            <a:avLst/>
          </a:prstGeom>
          <a:noFill/>
        </p:spPr>
        <p:txBody>
          <a:bodyPr wrap="none" rtlCol="0">
            <a:spAutoFit/>
          </a:bodyPr>
          <a:lstStyle/>
          <a:p>
            <a:r>
              <a:rPr lang="en-US" dirty="0" smtClean="0"/>
              <a:t>Faceted Database</a:t>
            </a:r>
            <a:endParaRPr lang="en-US" dirty="0"/>
          </a:p>
        </p:txBody>
      </p:sp>
      <p:sp>
        <p:nvSpPr>
          <p:cNvPr id="10" name="TextBox 9"/>
          <p:cNvSpPr txBox="1"/>
          <p:nvPr/>
        </p:nvSpPr>
        <p:spPr>
          <a:xfrm>
            <a:off x="478935" y="2508189"/>
            <a:ext cx="1851789" cy="369332"/>
          </a:xfrm>
          <a:prstGeom prst="rect">
            <a:avLst/>
          </a:prstGeom>
          <a:noFill/>
        </p:spPr>
        <p:txBody>
          <a:bodyPr wrap="none" rtlCol="0">
            <a:spAutoFit/>
          </a:bodyPr>
          <a:lstStyle/>
          <a:p>
            <a:r>
              <a:rPr lang="en-US" dirty="0" smtClean="0"/>
              <a:t>Application logic</a:t>
            </a:r>
            <a:endParaRPr lang="en-US" dirty="0"/>
          </a:p>
        </p:txBody>
      </p:sp>
      <p:sp>
        <p:nvSpPr>
          <p:cNvPr id="14" name="Rectangle 13"/>
          <p:cNvSpPr/>
          <p:nvPr/>
        </p:nvSpPr>
        <p:spPr>
          <a:xfrm>
            <a:off x="2761434" y="2450743"/>
            <a:ext cx="2017695" cy="228512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smtClean="0"/>
          </a:p>
          <a:p>
            <a:pPr algn="ctr"/>
            <a:endParaRPr lang="en-US" dirty="0"/>
          </a:p>
          <a:p>
            <a:pPr algn="ctr"/>
            <a:r>
              <a:rPr lang="en-US" dirty="0" err="1" smtClean="0"/>
              <a:t>Jelf</a:t>
            </a:r>
            <a:endParaRPr lang="en-US" dirty="0"/>
          </a:p>
        </p:txBody>
      </p:sp>
      <mc:AlternateContent xmlns:mc="http://schemas.openxmlformats.org/markup-compatibility/2006">
        <mc:Choice xmlns:a14="http://schemas.microsoft.com/office/drawing/2010/main" Requires="a14">
          <p:sp>
            <p:nvSpPr>
              <p:cNvPr id="15" name="TextBox 14"/>
              <p:cNvSpPr txBox="1"/>
              <p:nvPr/>
            </p:nvSpPr>
            <p:spPr>
              <a:xfrm>
                <a:off x="76200" y="4093573"/>
                <a:ext cx="248818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m:rPr>
                              <m:nor/>
                            </m:rPr>
                            <a:rPr lang="en-US" sz="2400" dirty="0"/>
                            <m:t>[</m:t>
                          </m:r>
                          <m:r>
                            <m:rPr>
                              <m:nor/>
                            </m:rPr>
                            <a:rPr lang="en-US" sz="2400" dirty="0"/>
                            <m:t>Joe</m:t>
                          </m:r>
                          <m:r>
                            <m:rPr>
                              <m:nor/>
                            </m:rPr>
                            <a:rPr lang="en-US" sz="2400" dirty="0"/>
                            <m:t>,</m:t>
                          </m:r>
                          <m:r>
                            <a:rPr lang="en-US" sz="2400" b="0" i="1" dirty="0" smtClean="0">
                              <a:latin typeface="Cambria Math" panose="02040503050406030204" pitchFamily="18" charset="0"/>
                            </a:rPr>
                            <m:t>0</m:t>
                          </m:r>
                          <m:r>
                            <m:rPr>
                              <m:nor/>
                            </m:rPr>
                            <a:rPr lang="en-US" sz="2400" b="0" i="0" dirty="0" smtClean="0">
                              <a:latin typeface="Cambria Math" panose="02040503050406030204" pitchFamily="18" charset="0"/>
                            </a:rPr>
                            <m:t>2134</m:t>
                          </m:r>
                          <m:r>
                            <m:rPr>
                              <m:nor/>
                            </m:rPr>
                            <a:rPr lang="en-US" sz="2400" dirty="0"/>
                            <m:t>]</m:t>
                          </m:r>
                          <m:r>
                            <a:rPr lang="en-US" sz="2400" b="0" i="1" smtClean="0">
                              <a:latin typeface="Cambria Math" panose="02040503050406030204" pitchFamily="18" charset="0"/>
                            </a:rPr>
                            <m:t>,[] </m:t>
                          </m:r>
                        </m:e>
                      </m:d>
                    </m:oMath>
                  </m:oMathPara>
                </a14:m>
                <a:endParaRPr lang="en-US" sz="2400" dirty="0"/>
              </a:p>
            </p:txBody>
          </p:sp>
        </mc:Choice>
        <mc:Fallback>
          <p:sp>
            <p:nvSpPr>
              <p:cNvPr id="15" name="TextBox 14"/>
              <p:cNvSpPr txBox="1">
                <a:spLocks noRot="1" noChangeAspect="1" noMove="1" noResize="1" noEditPoints="1" noAdjustHandles="1" noChangeArrowheads="1" noChangeShapeType="1" noTextEdit="1"/>
              </p:cNvSpPr>
              <p:nvPr/>
            </p:nvSpPr>
            <p:spPr>
              <a:xfrm>
                <a:off x="76200" y="4093573"/>
                <a:ext cx="2488182" cy="461665"/>
              </a:xfrm>
              <a:prstGeom prst="rect">
                <a:avLst/>
              </a:prstGeom>
              <a:blipFill rotWithShape="0">
                <a:blip r:embed="rId2"/>
                <a:stretch>
                  <a:fillRect b="-21333"/>
                </a:stretch>
              </a:blipFill>
            </p:spPr>
            <p:txBody>
              <a:bodyPr/>
              <a:lstStyle/>
              <a:p>
                <a:r>
                  <a:rPr lang="en-US">
                    <a:noFill/>
                  </a:rPr>
                  <a:t> </a:t>
                </a:r>
              </a:p>
            </p:txBody>
          </p:sp>
        </mc:Fallback>
      </mc:AlternateContent>
      <p:grpSp>
        <p:nvGrpSpPr>
          <p:cNvPr id="16" name="Group 15"/>
          <p:cNvGrpSpPr/>
          <p:nvPr/>
        </p:nvGrpSpPr>
        <p:grpSpPr>
          <a:xfrm>
            <a:off x="4953000" y="2838285"/>
            <a:ext cx="4147014" cy="2006930"/>
            <a:chOff x="4868883" y="3128560"/>
            <a:chExt cx="4147014" cy="2006930"/>
          </a:xfrm>
        </p:grpSpPr>
        <p:sp>
          <p:nvSpPr>
            <p:cNvPr id="8" name="Flowchart: Magnetic Disk 7"/>
            <p:cNvSpPr/>
            <p:nvPr/>
          </p:nvSpPr>
          <p:spPr>
            <a:xfrm>
              <a:off x="5310375" y="3186040"/>
              <a:ext cx="1371600" cy="19494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7202803" y="3186040"/>
              <a:ext cx="1371600" cy="19494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868883" y="3128560"/>
              <a:ext cx="380011" cy="2006930"/>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8635886" y="3128560"/>
              <a:ext cx="380011" cy="2006930"/>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43456" y="4119827"/>
              <a:ext cx="397866" cy="1015663"/>
            </a:xfrm>
            <a:prstGeom prst="rect">
              <a:avLst/>
            </a:prstGeom>
            <a:noFill/>
          </p:spPr>
          <p:txBody>
            <a:bodyPr wrap="none" rtlCol="0">
              <a:spAutoFit/>
            </a:bodyPr>
            <a:lstStyle/>
            <a:p>
              <a:r>
                <a:rPr lang="en-US" sz="6000" dirty="0" smtClean="0"/>
                <a:t>,</a:t>
              </a:r>
              <a:endParaRPr lang="en-US" sz="6000" dirty="0"/>
            </a:p>
          </p:txBody>
        </p:sp>
      </p:grpSp>
      <p:grpSp>
        <p:nvGrpSpPr>
          <p:cNvPr id="22" name="Group 21"/>
          <p:cNvGrpSpPr/>
          <p:nvPr/>
        </p:nvGrpSpPr>
        <p:grpSpPr>
          <a:xfrm>
            <a:off x="2781226" y="2450743"/>
            <a:ext cx="2037737" cy="1333561"/>
            <a:chOff x="3466257" y="3042222"/>
            <a:chExt cx="2895919" cy="1333561"/>
          </a:xfrm>
        </p:grpSpPr>
        <p:sp>
          <p:nvSpPr>
            <p:cNvPr id="23" name="Right Arrow 22"/>
            <p:cNvSpPr/>
            <p:nvPr/>
          </p:nvSpPr>
          <p:spPr>
            <a:xfrm>
              <a:off x="3475006" y="3042222"/>
              <a:ext cx="2849594" cy="1333561"/>
            </a:xfrm>
            <a:prstGeom prst="rightArrow">
              <a:avLst>
                <a:gd name="adj1" fmla="val 69591"/>
                <a:gd name="adj2" fmla="val 20614"/>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4" name="TextBox 23"/>
            <p:cNvSpPr txBox="1"/>
            <p:nvPr/>
          </p:nvSpPr>
          <p:spPr>
            <a:xfrm>
              <a:off x="3466257" y="3247251"/>
              <a:ext cx="2895919" cy="923330"/>
            </a:xfrm>
            <a:prstGeom prst="rect">
              <a:avLst/>
            </a:prstGeom>
            <a:noFill/>
          </p:spPr>
          <p:txBody>
            <a:bodyPr wrap="none" rtlCol="0">
              <a:spAutoFit/>
            </a:bodyPr>
            <a:lstStyle/>
            <a:p>
              <a:r>
                <a:rPr lang="en-US" dirty="0" smtClean="0"/>
                <a:t>Select * from </a:t>
              </a:r>
            </a:p>
            <a:p>
              <a:r>
                <a:rPr lang="en-US" dirty="0" smtClean="0"/>
                <a:t>Users with </a:t>
              </a:r>
            </a:p>
            <a:p>
              <a:r>
                <a:rPr lang="en-US" dirty="0"/>
                <a:t>location = “02134”</a:t>
              </a:r>
              <a:endParaRPr lang="en-US" dirty="0"/>
            </a:p>
          </p:txBody>
        </p:sp>
      </p:grpSp>
      <p:sp>
        <p:nvSpPr>
          <p:cNvPr id="25" name="Left Arrow 24"/>
          <p:cNvSpPr/>
          <p:nvPr/>
        </p:nvSpPr>
        <p:spPr>
          <a:xfrm>
            <a:off x="2591859" y="4123738"/>
            <a:ext cx="2187230" cy="5312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82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Representing a Faceted DB</a:t>
            </a:r>
            <a:endParaRPr lang="en-US" sz="4800"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29</a:t>
            </a:fld>
            <a:endParaRPr lang="en-US" dirty="0"/>
          </a:p>
        </p:txBody>
      </p:sp>
      <p:grpSp>
        <p:nvGrpSpPr>
          <p:cNvPr id="6" name="Group 5"/>
          <p:cNvGrpSpPr/>
          <p:nvPr/>
        </p:nvGrpSpPr>
        <p:grpSpPr>
          <a:xfrm>
            <a:off x="2209800" y="2286000"/>
            <a:ext cx="4147014" cy="2006930"/>
            <a:chOff x="4868883" y="3128560"/>
            <a:chExt cx="4147014" cy="2006930"/>
          </a:xfrm>
        </p:grpSpPr>
        <p:sp>
          <p:nvSpPr>
            <p:cNvPr id="7" name="Flowchart: Magnetic Disk 6"/>
            <p:cNvSpPr/>
            <p:nvPr/>
          </p:nvSpPr>
          <p:spPr>
            <a:xfrm>
              <a:off x="5310375" y="3186040"/>
              <a:ext cx="1371600" cy="19494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7202803" y="3186040"/>
              <a:ext cx="1371600" cy="19494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868883" y="3128560"/>
              <a:ext cx="380011" cy="2006930"/>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H="1">
              <a:off x="8635886" y="3128560"/>
              <a:ext cx="380011" cy="2006930"/>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43456" y="4119827"/>
              <a:ext cx="397866" cy="1015663"/>
            </a:xfrm>
            <a:prstGeom prst="rect">
              <a:avLst/>
            </a:prstGeom>
            <a:noFill/>
          </p:spPr>
          <p:txBody>
            <a:bodyPr wrap="none" rtlCol="0">
              <a:spAutoFit/>
            </a:bodyPr>
            <a:lstStyle/>
            <a:p>
              <a:r>
                <a:rPr lang="en-US" sz="6000" dirty="0" smtClean="0"/>
                <a:t>,</a:t>
              </a:r>
              <a:endParaRPr lang="en-US" sz="6000" dirty="0"/>
            </a:p>
          </p:txBody>
        </p:sp>
      </p:grpSp>
      <p:grpSp>
        <p:nvGrpSpPr>
          <p:cNvPr id="34" name="Group 33"/>
          <p:cNvGrpSpPr/>
          <p:nvPr/>
        </p:nvGrpSpPr>
        <p:grpSpPr>
          <a:xfrm>
            <a:off x="1323109" y="2808970"/>
            <a:ext cx="6934200" cy="1018470"/>
            <a:chOff x="304800" y="4406900"/>
            <a:chExt cx="6934200" cy="1018470"/>
          </a:xfrm>
        </p:grpSpPr>
        <p:sp>
          <p:nvSpPr>
            <p:cNvPr id="13" name="Flowchart: Magnetic Disk 12"/>
            <p:cNvSpPr/>
            <p:nvPr/>
          </p:nvSpPr>
          <p:spPr>
            <a:xfrm>
              <a:off x="1181102" y="4418697"/>
              <a:ext cx="732773" cy="9507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Flowchart: Magnetic Disk 13"/>
            <p:cNvSpPr/>
            <p:nvPr/>
          </p:nvSpPr>
          <p:spPr>
            <a:xfrm>
              <a:off x="2307961" y="4446731"/>
              <a:ext cx="732773" cy="9507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14"/>
            <p:cNvSpPr/>
            <p:nvPr/>
          </p:nvSpPr>
          <p:spPr>
            <a:xfrm>
              <a:off x="304800"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Freeform 15"/>
            <p:cNvSpPr/>
            <p:nvPr/>
          </p:nvSpPr>
          <p:spPr>
            <a:xfrm flipH="1">
              <a:off x="3073580"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p:cNvSpPr txBox="1"/>
            <p:nvPr/>
          </p:nvSpPr>
          <p:spPr>
            <a:xfrm>
              <a:off x="2062556" y="4902150"/>
              <a:ext cx="284052" cy="523220"/>
            </a:xfrm>
            <a:prstGeom prst="rect">
              <a:avLst/>
            </a:prstGeom>
            <a:noFill/>
          </p:spPr>
          <p:txBody>
            <a:bodyPr wrap="none" rtlCol="0">
              <a:spAutoFit/>
            </a:bodyPr>
            <a:lstStyle/>
            <a:p>
              <a:r>
                <a:rPr lang="en-US" sz="2800" dirty="0" smtClean="0"/>
                <a:t>,</a:t>
              </a:r>
              <a:endParaRPr lang="en-US" sz="2800" dirty="0"/>
            </a:p>
          </p:txBody>
        </p:sp>
        <p:sp>
          <p:nvSpPr>
            <p:cNvPr id="18" name="Freeform 17"/>
            <p:cNvSpPr/>
            <p:nvPr/>
          </p:nvSpPr>
          <p:spPr>
            <a:xfrm>
              <a:off x="474748"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Freeform 18"/>
            <p:cNvSpPr/>
            <p:nvPr/>
          </p:nvSpPr>
          <p:spPr>
            <a:xfrm>
              <a:off x="644695"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Freeform 19"/>
            <p:cNvSpPr/>
            <p:nvPr/>
          </p:nvSpPr>
          <p:spPr>
            <a:xfrm>
              <a:off x="814643"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Freeform 20"/>
            <p:cNvSpPr/>
            <p:nvPr/>
          </p:nvSpPr>
          <p:spPr>
            <a:xfrm>
              <a:off x="984590"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Freeform 21"/>
            <p:cNvSpPr/>
            <p:nvPr/>
          </p:nvSpPr>
          <p:spPr>
            <a:xfrm flipH="1">
              <a:off x="5659961"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Freeform 22"/>
            <p:cNvSpPr/>
            <p:nvPr/>
          </p:nvSpPr>
          <p:spPr>
            <a:xfrm flipH="1">
              <a:off x="6779034"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Freeform 23"/>
            <p:cNvSpPr/>
            <p:nvPr/>
          </p:nvSpPr>
          <p:spPr>
            <a:xfrm flipH="1">
              <a:off x="6913323"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Freeform 24"/>
            <p:cNvSpPr/>
            <p:nvPr/>
          </p:nvSpPr>
          <p:spPr>
            <a:xfrm flipH="1">
              <a:off x="7035980" y="4418697"/>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Flowchart: Magnetic Disk 25"/>
            <p:cNvSpPr/>
            <p:nvPr/>
          </p:nvSpPr>
          <p:spPr>
            <a:xfrm>
              <a:off x="3595241" y="4406900"/>
              <a:ext cx="732773" cy="9507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Flowchart: Magnetic Disk 26"/>
            <p:cNvSpPr/>
            <p:nvPr/>
          </p:nvSpPr>
          <p:spPr>
            <a:xfrm>
              <a:off x="4722099" y="4434934"/>
              <a:ext cx="732773" cy="95076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Freeform 27"/>
            <p:cNvSpPr/>
            <p:nvPr/>
          </p:nvSpPr>
          <p:spPr>
            <a:xfrm flipH="1">
              <a:off x="5487719" y="4406900"/>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p:cNvSpPr txBox="1"/>
            <p:nvPr/>
          </p:nvSpPr>
          <p:spPr>
            <a:xfrm>
              <a:off x="4476695" y="4890352"/>
              <a:ext cx="284052" cy="523220"/>
            </a:xfrm>
            <a:prstGeom prst="rect">
              <a:avLst/>
            </a:prstGeom>
            <a:noFill/>
          </p:spPr>
          <p:txBody>
            <a:bodyPr wrap="none" rtlCol="0">
              <a:spAutoFit/>
            </a:bodyPr>
            <a:lstStyle/>
            <a:p>
              <a:r>
                <a:rPr lang="en-US" sz="2800" dirty="0" smtClean="0"/>
                <a:t>,</a:t>
              </a:r>
              <a:endParaRPr lang="en-US" sz="2800" dirty="0"/>
            </a:p>
          </p:txBody>
        </p:sp>
        <p:sp>
          <p:nvSpPr>
            <p:cNvPr id="30" name="Freeform 29"/>
            <p:cNvSpPr/>
            <p:nvPr/>
          </p:nvSpPr>
          <p:spPr>
            <a:xfrm>
              <a:off x="3398729" y="4406900"/>
              <a:ext cx="203020" cy="978803"/>
            </a:xfrm>
            <a:custGeom>
              <a:avLst/>
              <a:gdLst>
                <a:gd name="connsiteX0" fmla="*/ 380011 w 380011"/>
                <a:gd name="connsiteY0" fmla="*/ 0 h 2006930"/>
                <a:gd name="connsiteX1" fmla="*/ 0 w 380011"/>
                <a:gd name="connsiteY1" fmla="*/ 1080655 h 2006930"/>
                <a:gd name="connsiteX2" fmla="*/ 368135 w 380011"/>
                <a:gd name="connsiteY2" fmla="*/ 2006930 h 2006930"/>
                <a:gd name="connsiteX3" fmla="*/ 368135 w 380011"/>
                <a:gd name="connsiteY3" fmla="*/ 2006930 h 2006930"/>
              </a:gdLst>
              <a:ahLst/>
              <a:cxnLst>
                <a:cxn ang="0">
                  <a:pos x="connsiteX0" y="connsiteY0"/>
                </a:cxn>
                <a:cxn ang="0">
                  <a:pos x="connsiteX1" y="connsiteY1"/>
                </a:cxn>
                <a:cxn ang="0">
                  <a:pos x="connsiteX2" y="connsiteY2"/>
                </a:cxn>
                <a:cxn ang="0">
                  <a:pos x="connsiteX3" y="connsiteY3"/>
                </a:cxn>
              </a:cxnLst>
              <a:rect l="l" t="t" r="r" b="b"/>
              <a:pathLst>
                <a:path w="380011" h="2006930">
                  <a:moveTo>
                    <a:pt x="380011" y="0"/>
                  </a:moveTo>
                  <a:lnTo>
                    <a:pt x="0" y="1080655"/>
                  </a:lnTo>
                  <a:lnTo>
                    <a:pt x="368135" y="2006930"/>
                  </a:lnTo>
                  <a:lnTo>
                    <a:pt x="368135" y="200693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TextBox 30"/>
            <p:cNvSpPr txBox="1"/>
            <p:nvPr/>
          </p:nvSpPr>
          <p:spPr>
            <a:xfrm>
              <a:off x="3235890" y="4901610"/>
              <a:ext cx="284052" cy="523220"/>
            </a:xfrm>
            <a:prstGeom prst="rect">
              <a:avLst/>
            </a:prstGeom>
            <a:noFill/>
          </p:spPr>
          <p:txBody>
            <a:bodyPr wrap="none" rtlCol="0">
              <a:spAutoFit/>
            </a:bodyPr>
            <a:lstStyle/>
            <a:p>
              <a:r>
                <a:rPr lang="en-US" sz="2800" dirty="0" smtClean="0"/>
                <a:t>,</a:t>
              </a:r>
              <a:endParaRPr lang="en-US" sz="2800" dirty="0"/>
            </a:p>
          </p:txBody>
        </p:sp>
        <p:sp>
          <p:nvSpPr>
            <p:cNvPr id="33" name="TextBox 32"/>
            <p:cNvSpPr txBox="1"/>
            <p:nvPr/>
          </p:nvSpPr>
          <p:spPr>
            <a:xfrm>
              <a:off x="6112638" y="4593116"/>
              <a:ext cx="543739" cy="523220"/>
            </a:xfrm>
            <a:prstGeom prst="rect">
              <a:avLst/>
            </a:prstGeom>
            <a:noFill/>
          </p:spPr>
          <p:txBody>
            <a:bodyPr wrap="none" rtlCol="0">
              <a:spAutoFit/>
            </a:bodyPr>
            <a:lstStyle/>
            <a:p>
              <a:r>
                <a:rPr lang="en-US" sz="2800" dirty="0" smtClean="0"/>
                <a:t>…</a:t>
              </a:r>
              <a:endParaRPr lang="en-US" sz="2800" dirty="0"/>
            </a:p>
          </p:txBody>
        </p:sp>
      </p:grpSp>
    </p:spTree>
    <p:extLst>
      <p:ext uri="{BB962C8B-B14F-4D97-AF65-F5344CB8AC3E}">
        <p14:creationId xmlns:p14="http://schemas.microsoft.com/office/powerpoint/2010/main" val="15696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a:t>
            </a:fld>
            <a:endParaRPr lang="en-US" dirty="0"/>
          </a:p>
        </p:txBody>
      </p:sp>
      <p:pic>
        <p:nvPicPr>
          <p:cNvPr id="1026" name="Picture 2" descr="http://ppcdn.500px.org/10237811/b73e03afef9f461001ab34625fa0787fc72fb9e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12"/>
            <a:ext cx="9144000" cy="7177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641068"/>
            <a:ext cx="7086600"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chemeClr val="bg1"/>
                </a:solidFill>
              </a:rPr>
              <a:t>http://500px.com/photo/10237811/tangled-wires-by-doug-mclean</a:t>
            </a:r>
          </a:p>
        </p:txBody>
      </p:sp>
    </p:spTree>
    <p:extLst>
      <p:ext uri="{BB962C8B-B14F-4D97-AF65-F5344CB8AC3E}">
        <p14:creationId xmlns:p14="http://schemas.microsoft.com/office/powerpoint/2010/main" val="2222715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Representing a Faceted DB</a:t>
            </a:r>
            <a:endParaRPr lang="en-US" sz="4800"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67064903"/>
              </p:ext>
            </p:extLst>
          </p:nvPr>
        </p:nvGraphicFramePr>
        <p:xfrm>
          <a:off x="3109356" y="2438400"/>
          <a:ext cx="2819400" cy="1854200"/>
        </p:xfrm>
        <a:graphic>
          <a:graphicData uri="http://schemas.openxmlformats.org/drawingml/2006/table">
            <a:tbl>
              <a:tblPr firstRow="1" bandRow="1">
                <a:tableStyleId>{F5AB1C69-6EDB-4FF4-983F-18BD219EF322}</a:tableStyleId>
              </a:tblPr>
              <a:tblGrid>
                <a:gridCol w="1409700"/>
                <a:gridCol w="1409700"/>
              </a:tblGrid>
              <a:tr h="370840">
                <a:tc>
                  <a:txBody>
                    <a:bodyPr/>
                    <a:lstStyle/>
                    <a:p>
                      <a:r>
                        <a:rPr lang="en-US" dirty="0" smtClean="0"/>
                        <a:t>User</a:t>
                      </a:r>
                      <a:endParaRPr lang="en-US" dirty="0"/>
                    </a:p>
                  </a:txBody>
                  <a:tcPr/>
                </a:tc>
                <a:tc>
                  <a:txBody>
                    <a:bodyPr/>
                    <a:lstStyle/>
                    <a:p>
                      <a:r>
                        <a:rPr lang="en-US" dirty="0" smtClean="0"/>
                        <a:t>Location</a:t>
                      </a:r>
                      <a:endParaRPr lang="en-US" dirty="0"/>
                    </a:p>
                  </a:txBody>
                  <a:tcPr/>
                </a:tc>
              </a:tr>
              <a:tr h="370840">
                <a:tc>
                  <a:txBody>
                    <a:bodyPr/>
                    <a:lstStyle/>
                    <a:p>
                      <a:r>
                        <a:rPr lang="en-US" dirty="0" smtClean="0"/>
                        <a:t>Joe</a:t>
                      </a:r>
                      <a:endParaRPr lang="en-US" dirty="0"/>
                    </a:p>
                  </a:txBody>
                  <a:tcPr/>
                </a:tc>
                <a:tc>
                  <a:txBody>
                    <a:bodyPr/>
                    <a:lstStyle/>
                    <a:p>
                      <a:r>
                        <a:rPr lang="en-US" dirty="0" smtClean="0"/>
                        <a:t>01234</a:t>
                      </a:r>
                      <a:endParaRPr lang="en-US" dirty="0"/>
                    </a:p>
                  </a:txBody>
                  <a:tcPr/>
                </a:tc>
              </a:tr>
              <a:tr h="370840">
                <a:tc>
                  <a:txBody>
                    <a:bodyPr/>
                    <a:lstStyle/>
                    <a:p>
                      <a:r>
                        <a:rPr lang="en-US" dirty="0" smtClean="0"/>
                        <a:t>Tim</a:t>
                      </a:r>
                      <a:endParaRPr lang="en-US" dirty="0"/>
                    </a:p>
                  </a:txBody>
                  <a:tcPr/>
                </a:tc>
                <a:tc>
                  <a:txBody>
                    <a:bodyPr/>
                    <a:lstStyle/>
                    <a:p>
                      <a:r>
                        <a:rPr lang="en-US" dirty="0" smtClean="0"/>
                        <a:t>02340</a:t>
                      </a:r>
                      <a:endParaRPr lang="en-US" dirty="0"/>
                    </a:p>
                  </a:txBody>
                  <a:tcPr/>
                </a:tc>
              </a:tr>
              <a:tr h="370840">
                <a:tc>
                  <a:txBody>
                    <a:bodyPr/>
                    <a:lstStyle/>
                    <a:p>
                      <a:r>
                        <a:rPr lang="en-US" dirty="0" smtClean="0"/>
                        <a:t>Evan</a:t>
                      </a:r>
                      <a:endParaRPr lang="en-US" dirty="0"/>
                    </a:p>
                  </a:txBody>
                  <a:tcPr/>
                </a:tc>
                <a:tc>
                  <a:txBody>
                    <a:bodyPr/>
                    <a:lstStyle/>
                    <a:p>
                      <a:r>
                        <a:rPr lang="en-US" dirty="0" smtClean="0"/>
                        <a:t>24456</a:t>
                      </a:r>
                      <a:endParaRPr lang="en-US" dirty="0"/>
                    </a:p>
                  </a:txBody>
                  <a:tcPr/>
                </a:tc>
              </a:tr>
              <a:tr h="370840">
                <a:tc>
                  <a:txBody>
                    <a:bodyPr/>
                    <a:lstStyle/>
                    <a:p>
                      <a:r>
                        <a:rPr lang="en-US" dirty="0" smtClean="0"/>
                        <a:t>Jill</a:t>
                      </a:r>
                      <a:endParaRPr lang="en-US" dirty="0"/>
                    </a:p>
                  </a:txBody>
                  <a:tcPr/>
                </a:tc>
                <a:tc>
                  <a:txBody>
                    <a:bodyPr/>
                    <a:lstStyle/>
                    <a:p>
                      <a:r>
                        <a:rPr lang="en-US" dirty="0" smtClean="0"/>
                        <a:t>01999</a:t>
                      </a:r>
                      <a:endParaRPr lang="en-US" dirty="0"/>
                    </a:p>
                  </a:txBody>
                  <a:tcPr/>
                </a:tc>
              </a:tr>
            </a:tbl>
          </a:graphicData>
        </a:graphic>
      </p:graphicFrame>
    </p:spTree>
    <p:extLst>
      <p:ext uri="{BB962C8B-B14F-4D97-AF65-F5344CB8AC3E}">
        <p14:creationId xmlns:p14="http://schemas.microsoft.com/office/powerpoint/2010/main" val="990876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Representing a Faceted DB</a:t>
            </a:r>
            <a:endParaRPr lang="en-US" sz="4800"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77715020"/>
              </p:ext>
            </p:extLst>
          </p:nvPr>
        </p:nvGraphicFramePr>
        <p:xfrm>
          <a:off x="1066800" y="2438400"/>
          <a:ext cx="2819400" cy="1854200"/>
        </p:xfrm>
        <a:graphic>
          <a:graphicData uri="http://schemas.openxmlformats.org/drawingml/2006/table">
            <a:tbl>
              <a:tblPr firstRow="1" bandRow="1">
                <a:tableStyleId>{F5AB1C69-6EDB-4FF4-983F-18BD219EF322}</a:tableStyleId>
              </a:tblPr>
              <a:tblGrid>
                <a:gridCol w="1409700"/>
                <a:gridCol w="1409700"/>
              </a:tblGrid>
              <a:tr h="370840">
                <a:tc>
                  <a:txBody>
                    <a:bodyPr/>
                    <a:lstStyle/>
                    <a:p>
                      <a:r>
                        <a:rPr lang="en-US" dirty="0" smtClean="0"/>
                        <a:t>User</a:t>
                      </a:r>
                      <a:endParaRPr lang="en-US" dirty="0"/>
                    </a:p>
                  </a:txBody>
                  <a:tcPr/>
                </a:tc>
                <a:tc>
                  <a:txBody>
                    <a:bodyPr/>
                    <a:lstStyle/>
                    <a:p>
                      <a:r>
                        <a:rPr lang="en-US" dirty="0" smtClean="0"/>
                        <a:t>Location</a:t>
                      </a:r>
                      <a:endParaRPr lang="en-US" dirty="0"/>
                    </a:p>
                  </a:txBody>
                  <a:tcPr/>
                </a:tc>
              </a:tr>
              <a:tr h="370840">
                <a:tc>
                  <a:txBody>
                    <a:bodyPr/>
                    <a:lstStyle/>
                    <a:p>
                      <a:r>
                        <a:rPr lang="en-US" dirty="0" smtClean="0"/>
                        <a:t>Joe</a:t>
                      </a:r>
                      <a:endParaRPr lang="en-US" dirty="0"/>
                    </a:p>
                  </a:txBody>
                  <a:tcPr/>
                </a:tc>
                <a:tc>
                  <a:txBody>
                    <a:bodyPr/>
                    <a:lstStyle/>
                    <a:p>
                      <a:r>
                        <a:rPr lang="en-US" dirty="0" smtClean="0"/>
                        <a:t>01234</a:t>
                      </a:r>
                      <a:endParaRPr lang="en-US" dirty="0"/>
                    </a:p>
                  </a:txBody>
                  <a:tcPr/>
                </a:tc>
              </a:tr>
              <a:tr h="370840">
                <a:tc>
                  <a:txBody>
                    <a:bodyPr/>
                    <a:lstStyle/>
                    <a:p>
                      <a:r>
                        <a:rPr lang="en-US" dirty="0" smtClean="0"/>
                        <a:t>Tim</a:t>
                      </a:r>
                      <a:endParaRPr lang="en-US" dirty="0"/>
                    </a:p>
                  </a:txBody>
                  <a:tcPr/>
                </a:tc>
                <a:tc>
                  <a:txBody>
                    <a:bodyPr/>
                    <a:lstStyle/>
                    <a:p>
                      <a:r>
                        <a:rPr lang="en-US" dirty="0" smtClean="0"/>
                        <a:t>02340</a:t>
                      </a:r>
                      <a:endParaRPr lang="en-US" dirty="0"/>
                    </a:p>
                  </a:txBody>
                  <a:tcPr/>
                </a:tc>
              </a:tr>
              <a:tr h="370840">
                <a:tc>
                  <a:txBody>
                    <a:bodyPr/>
                    <a:lstStyle/>
                    <a:p>
                      <a:r>
                        <a:rPr lang="en-US" dirty="0" smtClean="0"/>
                        <a:t>Evan</a:t>
                      </a:r>
                      <a:endParaRPr lang="en-US" dirty="0"/>
                    </a:p>
                  </a:txBody>
                  <a:tcPr/>
                </a:tc>
                <a:tc>
                  <a:txBody>
                    <a:bodyPr/>
                    <a:lstStyle/>
                    <a:p>
                      <a:r>
                        <a:rPr lang="en-US" dirty="0" smtClean="0"/>
                        <a:t>24456</a:t>
                      </a:r>
                      <a:endParaRPr lang="en-US" dirty="0"/>
                    </a:p>
                  </a:txBody>
                  <a:tcPr/>
                </a:tc>
              </a:tr>
              <a:tr h="370840">
                <a:tc>
                  <a:txBody>
                    <a:bodyPr/>
                    <a:lstStyle/>
                    <a:p>
                      <a:r>
                        <a:rPr lang="en-US" dirty="0" smtClean="0"/>
                        <a:t>Jill</a:t>
                      </a:r>
                      <a:endParaRPr lang="en-US" dirty="0"/>
                    </a:p>
                  </a:txBody>
                  <a:tcPr/>
                </a:tc>
                <a:tc>
                  <a:txBody>
                    <a:bodyPr/>
                    <a:lstStyle/>
                    <a:p>
                      <a:r>
                        <a:rPr lang="en-US" dirty="0" smtClean="0"/>
                        <a:t>01999</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05377938"/>
              </p:ext>
            </p:extLst>
          </p:nvPr>
        </p:nvGraphicFramePr>
        <p:xfrm>
          <a:off x="4648200" y="2057400"/>
          <a:ext cx="4038600" cy="2966720"/>
        </p:xfrm>
        <a:graphic>
          <a:graphicData uri="http://schemas.openxmlformats.org/drawingml/2006/table">
            <a:tbl>
              <a:tblPr firstRow="1" bandRow="1">
                <a:tableStyleId>{F5AB1C69-6EDB-4FF4-983F-18BD219EF322}</a:tableStyleId>
              </a:tblPr>
              <a:tblGrid>
                <a:gridCol w="1346200"/>
                <a:gridCol w="1346200"/>
                <a:gridCol w="1346200"/>
              </a:tblGrid>
              <a:tr h="370840">
                <a:tc>
                  <a:txBody>
                    <a:bodyPr/>
                    <a:lstStyle/>
                    <a:p>
                      <a:r>
                        <a:rPr lang="en-US" dirty="0" smtClean="0"/>
                        <a:t>Metadata</a:t>
                      </a:r>
                      <a:endParaRPr lang="en-US" dirty="0"/>
                    </a:p>
                  </a:txBody>
                  <a:tcPr/>
                </a:tc>
                <a:tc>
                  <a:txBody>
                    <a:bodyPr/>
                    <a:lstStyle/>
                    <a:p>
                      <a:r>
                        <a:rPr lang="en-US" dirty="0" smtClean="0"/>
                        <a:t>User</a:t>
                      </a:r>
                      <a:endParaRPr lang="en-US" dirty="0"/>
                    </a:p>
                  </a:txBody>
                  <a:tcPr/>
                </a:tc>
                <a:tc>
                  <a:txBody>
                    <a:bodyPr/>
                    <a:lstStyle/>
                    <a:p>
                      <a:r>
                        <a:rPr lang="en-US" dirty="0" smtClean="0"/>
                        <a:t>Location</a:t>
                      </a:r>
                      <a:endParaRPr lang="en-US" dirty="0"/>
                    </a:p>
                  </a:txBody>
                  <a:tcPr/>
                </a:tc>
              </a:tr>
              <a:tr h="370840">
                <a:tc>
                  <a:txBody>
                    <a:bodyPr/>
                    <a:lstStyle/>
                    <a:p>
                      <a:r>
                        <a:rPr lang="en-US" dirty="0" smtClean="0"/>
                        <a:t>L1,2,high</a:t>
                      </a:r>
                      <a:endParaRPr lang="en-US" dirty="0"/>
                    </a:p>
                  </a:txBody>
                  <a:tcPr/>
                </a:tc>
                <a:tc>
                  <a:txBody>
                    <a:bodyPr/>
                    <a:lstStyle/>
                    <a:p>
                      <a:r>
                        <a:rPr lang="en-US" dirty="0" smtClean="0"/>
                        <a:t>Joe</a:t>
                      </a:r>
                      <a:endParaRPr lang="en-US" dirty="0"/>
                    </a:p>
                  </a:txBody>
                  <a:tcPr/>
                </a:tc>
                <a:tc>
                  <a:txBody>
                    <a:bodyPr/>
                    <a:lstStyle/>
                    <a:p>
                      <a:r>
                        <a:rPr lang="en-US" dirty="0" smtClean="0"/>
                        <a:t>01234</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L1,2,low</a:t>
                      </a:r>
                    </a:p>
                  </a:txBody>
                  <a:tcPr/>
                </a:tc>
                <a:tc>
                  <a:txBody>
                    <a:bodyPr/>
                    <a:lstStyle/>
                    <a:p>
                      <a:r>
                        <a:rPr lang="en-US" dirty="0" smtClean="0"/>
                        <a:t>Joe</a:t>
                      </a:r>
                      <a:endParaRPr lang="en-US" dirty="0"/>
                    </a:p>
                  </a:txBody>
                  <a:tcPr/>
                </a:tc>
                <a:tc>
                  <a:txBody>
                    <a:bodyPr/>
                    <a:lstStyle/>
                    <a:p>
                      <a:r>
                        <a:rPr lang="en-US" dirty="0" smtClean="0"/>
                        <a:t>USA</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L2,3,high</a:t>
                      </a:r>
                    </a:p>
                  </a:txBody>
                  <a:tcPr/>
                </a:tc>
                <a:tc>
                  <a:txBody>
                    <a:bodyPr/>
                    <a:lstStyle/>
                    <a:p>
                      <a:r>
                        <a:rPr lang="en-US" dirty="0" smtClean="0"/>
                        <a:t>Tim</a:t>
                      </a:r>
                      <a:endParaRPr lang="en-US" dirty="0"/>
                    </a:p>
                  </a:txBody>
                  <a:tcPr/>
                </a:tc>
                <a:tc>
                  <a:txBody>
                    <a:bodyPr/>
                    <a:lstStyle/>
                    <a:p>
                      <a:r>
                        <a:rPr lang="en-US" dirty="0" smtClean="0"/>
                        <a:t>02340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L2,3,low</a:t>
                      </a:r>
                    </a:p>
                  </a:txBody>
                  <a:tcPr/>
                </a:tc>
                <a:tc>
                  <a:txBody>
                    <a:bodyPr/>
                    <a:lstStyle/>
                    <a:p>
                      <a:r>
                        <a:rPr lang="en-US" dirty="0" smtClean="0"/>
                        <a:t>Tim</a:t>
                      </a:r>
                      <a:endParaRPr lang="en-US" dirty="0"/>
                    </a:p>
                  </a:txBody>
                  <a:tcPr/>
                </a:tc>
                <a:tc>
                  <a:txBody>
                    <a:bodyPr/>
                    <a:lstStyle/>
                    <a:p>
                      <a:r>
                        <a:rPr lang="en-US" dirty="0" smtClean="0"/>
                        <a:t>USA</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L3,4,high</a:t>
                      </a:r>
                    </a:p>
                  </a:txBody>
                  <a:tcPr/>
                </a:tc>
                <a:tc>
                  <a:txBody>
                    <a:bodyPr/>
                    <a:lstStyle/>
                    <a:p>
                      <a:r>
                        <a:rPr lang="en-US" dirty="0" smtClean="0"/>
                        <a:t>Evan</a:t>
                      </a:r>
                      <a:endParaRPr lang="en-US" dirty="0"/>
                    </a:p>
                  </a:txBody>
                  <a:tcPr/>
                </a:tc>
                <a:tc>
                  <a:txBody>
                    <a:bodyPr/>
                    <a:lstStyle/>
                    <a:p>
                      <a:r>
                        <a:rPr lang="en-US" dirty="0" smtClean="0"/>
                        <a:t>24456</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L3,4,high</a:t>
                      </a:r>
                    </a:p>
                  </a:txBody>
                  <a:tcPr/>
                </a:tc>
                <a:tc>
                  <a:txBody>
                    <a:bodyPr/>
                    <a:lstStyle/>
                    <a:p>
                      <a:r>
                        <a:rPr lang="en-US" dirty="0" smtClean="0"/>
                        <a:t>Evan</a:t>
                      </a:r>
                      <a:endParaRPr lang="en-US" dirty="0"/>
                    </a:p>
                  </a:txBody>
                  <a:tcPr/>
                </a:tc>
                <a:tc>
                  <a:txBody>
                    <a:bodyPr/>
                    <a:lstStyle/>
                    <a:p>
                      <a:r>
                        <a:rPr lang="en-US" dirty="0" smtClean="0"/>
                        <a:t>USA</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L4,5,high</a:t>
                      </a:r>
                    </a:p>
                  </a:txBody>
                  <a:tcPr/>
                </a:tc>
                <a:tc>
                  <a:txBody>
                    <a:bodyPr/>
                    <a:lstStyle/>
                    <a:p>
                      <a:r>
                        <a:rPr lang="en-US" dirty="0" smtClean="0"/>
                        <a:t>Jill</a:t>
                      </a:r>
                      <a:endParaRPr lang="en-US" dirty="0"/>
                    </a:p>
                  </a:txBody>
                  <a:tcPr/>
                </a:tc>
                <a:tc>
                  <a:txBody>
                    <a:bodyPr/>
                    <a:lstStyle/>
                    <a:p>
                      <a:r>
                        <a:rPr lang="en-US" dirty="0" smtClean="0"/>
                        <a:t>01999</a:t>
                      </a:r>
                      <a:endParaRPr lang="en-US" dirty="0"/>
                    </a:p>
                  </a:txBody>
                  <a:tcPr/>
                </a:tc>
              </a:tr>
            </a:tbl>
          </a:graphicData>
        </a:graphic>
      </p:graphicFrame>
      <p:sp>
        <p:nvSpPr>
          <p:cNvPr id="8" name="TextBox 7"/>
          <p:cNvSpPr txBox="1"/>
          <p:nvPr/>
        </p:nvSpPr>
        <p:spPr>
          <a:xfrm>
            <a:off x="1447800" y="5410200"/>
            <a:ext cx="6022236" cy="461665"/>
          </a:xfrm>
          <a:prstGeom prst="rect">
            <a:avLst/>
          </a:prstGeom>
          <a:noFill/>
        </p:spPr>
        <p:txBody>
          <a:bodyPr wrap="square" rtlCol="0">
            <a:spAutoFit/>
          </a:bodyPr>
          <a:lstStyle/>
          <a:p>
            <a:r>
              <a:rPr lang="en-US" sz="2400" dirty="0" smtClean="0"/>
              <a:t>Select * from Users with location = “02134”</a:t>
            </a:r>
            <a:endParaRPr lang="en-US" sz="2400" dirty="0"/>
          </a:p>
        </p:txBody>
      </p:sp>
      <p:sp>
        <p:nvSpPr>
          <p:cNvPr id="9" name="Flowchart: Process 8"/>
          <p:cNvSpPr/>
          <p:nvPr/>
        </p:nvSpPr>
        <p:spPr>
          <a:xfrm>
            <a:off x="4419600" y="2819400"/>
            <a:ext cx="4419600" cy="2362200"/>
          </a:xfrm>
          <a:prstGeom prst="flowChartProcess">
            <a:avLst/>
          </a:prstGeom>
          <a:solidFill>
            <a:srgbClr val="FFFFFF">
              <a:alpha val="69804"/>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p:cNvSpPr txBox="1"/>
              <p:nvPr/>
            </p:nvSpPr>
            <p:spPr>
              <a:xfrm>
                <a:off x="3526670" y="5838218"/>
                <a:ext cx="248818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m:rPr>
                              <m:nor/>
                            </m:rPr>
                            <a:rPr lang="en-US" sz="2400" dirty="0"/>
                            <m:t>[</m:t>
                          </m:r>
                          <m:r>
                            <m:rPr>
                              <m:nor/>
                            </m:rPr>
                            <a:rPr lang="en-US" sz="2400" dirty="0"/>
                            <m:t>Joe</m:t>
                          </m:r>
                          <m:r>
                            <m:rPr>
                              <m:nor/>
                            </m:rPr>
                            <a:rPr lang="en-US" sz="2400" dirty="0"/>
                            <m:t>,</m:t>
                          </m:r>
                          <m:r>
                            <a:rPr lang="en-US" sz="2400" b="0" i="1" dirty="0" smtClean="0">
                              <a:latin typeface="Cambria Math" panose="02040503050406030204" pitchFamily="18" charset="0"/>
                            </a:rPr>
                            <m:t>0</m:t>
                          </m:r>
                          <m:r>
                            <m:rPr>
                              <m:nor/>
                            </m:rPr>
                            <a:rPr lang="en-US" sz="2400" b="0" i="0" dirty="0" smtClean="0">
                              <a:latin typeface="Cambria Math" panose="02040503050406030204" pitchFamily="18" charset="0"/>
                            </a:rPr>
                            <m:t>2134</m:t>
                          </m:r>
                          <m:r>
                            <m:rPr>
                              <m:nor/>
                            </m:rPr>
                            <a:rPr lang="en-US" sz="2400" dirty="0"/>
                            <m:t>]</m:t>
                          </m:r>
                          <m:r>
                            <a:rPr lang="en-US" sz="2400" b="0" i="1" smtClean="0">
                              <a:latin typeface="Cambria Math" panose="02040503050406030204" pitchFamily="18" charset="0"/>
                            </a:rPr>
                            <m:t>,[] </m:t>
                          </m:r>
                        </m:e>
                      </m:d>
                    </m:oMath>
                  </m:oMathPara>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3526670" y="5838218"/>
                <a:ext cx="2488182" cy="461665"/>
              </a:xfrm>
              <a:prstGeom prst="rect">
                <a:avLst/>
              </a:prstGeom>
              <a:blipFill rotWithShape="0">
                <a:blip r:embed="rId2"/>
                <a:stretch>
                  <a:fillRect b="-21333"/>
                </a:stretch>
              </a:blipFill>
            </p:spPr>
            <p:txBody>
              <a:bodyPr/>
              <a:lstStyle/>
              <a:p>
                <a:r>
                  <a:rPr lang="en-US">
                    <a:noFill/>
                  </a:rPr>
                  <a:t> </a:t>
                </a:r>
              </a:p>
            </p:txBody>
          </p:sp>
        </mc:Fallback>
      </mc:AlternateContent>
    </p:spTree>
    <p:extLst>
      <p:ext uri="{BB962C8B-B14F-4D97-AF65-F5344CB8AC3E}">
        <p14:creationId xmlns:p14="http://schemas.microsoft.com/office/powerpoint/2010/main" val="32604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Conference Management System</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1600200" y="1872343"/>
            <a:ext cx="6019800" cy="4299857"/>
          </a:xfrm>
          <a:prstGeom prst="rect">
            <a:avLst/>
          </a:prstGeom>
        </p:spPr>
      </p:pic>
      <p:sp>
        <p:nvSpPr>
          <p:cNvPr id="8" name="TextBox 7"/>
          <p:cNvSpPr txBox="1"/>
          <p:nvPr/>
        </p:nvSpPr>
        <p:spPr>
          <a:xfrm rot="20585874">
            <a:off x="986242" y="4136748"/>
            <a:ext cx="2334089" cy="1200329"/>
          </a:xfrm>
          <a:prstGeom prst="rect">
            <a:avLst/>
          </a:prstGeom>
          <a:noFill/>
        </p:spPr>
        <p:txBody>
          <a:bodyPr wrap="square" rtlCol="0">
            <a:spAutoFit/>
          </a:bodyPr>
          <a:lstStyle/>
          <a:p>
            <a:pPr algn="ctr"/>
            <a:r>
              <a:rPr lang="en-US" sz="2400" b="1" dirty="0" smtClean="0">
                <a:solidFill>
                  <a:srgbClr val="C00000"/>
                </a:solidFill>
              </a:rPr>
              <a:t>DEPLOYED FOR PLOOC 2014!</a:t>
            </a:r>
            <a:endParaRPr lang="en-US" sz="2400" b="1" dirty="0">
              <a:solidFill>
                <a:srgbClr val="C00000"/>
              </a:solidFill>
            </a:endParaRPr>
          </a:p>
        </p:txBody>
      </p:sp>
    </p:spTree>
    <p:extLst>
      <p:ext uri="{BB962C8B-B14F-4D97-AF65-F5344CB8AC3E}">
        <p14:creationId xmlns:p14="http://schemas.microsoft.com/office/powerpoint/2010/main" val="3260341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Jelf</a:t>
            </a:r>
            <a:r>
              <a:rPr lang="en-US" dirty="0" smtClean="0"/>
              <a:t> CMS Policy Code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6117038"/>
              </p:ext>
            </p:extLst>
          </p:nvPr>
        </p:nvGraphicFramePr>
        <p:xfrm>
          <a:off x="609601" y="1844040"/>
          <a:ext cx="8000999" cy="3108960"/>
        </p:xfrm>
        <a:graphic>
          <a:graphicData uri="http://schemas.openxmlformats.org/drawingml/2006/table">
            <a:tbl>
              <a:tblPr firstRow="1" bandRow="1">
                <a:tableStyleId>{5C22544A-7EE6-4342-B048-85BDC9FD1C3A}</a:tableStyleId>
              </a:tblPr>
              <a:tblGrid>
                <a:gridCol w="3352800"/>
                <a:gridCol w="2362199"/>
                <a:gridCol w="2286000"/>
              </a:tblGrid>
              <a:tr h="484698">
                <a:tc>
                  <a:txBody>
                    <a:bodyPr/>
                    <a:lstStyle/>
                    <a:p>
                      <a:r>
                        <a:rPr lang="en-US" sz="2800" dirty="0" smtClean="0">
                          <a:latin typeface="Helvetica" pitchFamily="34" charset="0"/>
                        </a:rPr>
                        <a:t>Language</a:t>
                      </a:r>
                      <a:endParaRPr lang="en-US" sz="2800" dirty="0">
                        <a:latin typeface="Helvetica" pitchFamily="34" charset="0"/>
                      </a:endParaRPr>
                    </a:p>
                  </a:txBody>
                  <a:tcPr/>
                </a:tc>
                <a:tc>
                  <a:txBody>
                    <a:bodyPr/>
                    <a:lstStyle/>
                    <a:p>
                      <a:pPr algn="r"/>
                      <a:r>
                        <a:rPr lang="en-US" sz="2800" dirty="0" smtClean="0">
                          <a:latin typeface="Helvetica" pitchFamily="34" charset="0"/>
                        </a:rPr>
                        <a:t>Total LOC</a:t>
                      </a:r>
                      <a:endParaRPr lang="en-US" sz="2800" dirty="0">
                        <a:latin typeface="Helvetica" pitchFamily="34" charset="0"/>
                      </a:endParaRPr>
                    </a:p>
                  </a:txBody>
                  <a:tcPr/>
                </a:tc>
                <a:tc>
                  <a:txBody>
                    <a:bodyPr/>
                    <a:lstStyle/>
                    <a:p>
                      <a:pPr algn="r"/>
                      <a:r>
                        <a:rPr lang="en-US" sz="2800" dirty="0" smtClean="0">
                          <a:latin typeface="Helvetica" pitchFamily="34" charset="0"/>
                        </a:rPr>
                        <a:t>Policy LOC</a:t>
                      </a:r>
                      <a:endParaRPr lang="en-US" sz="2800" dirty="0">
                        <a:latin typeface="Helvetica" pitchFamily="34" charset="0"/>
                      </a:endParaRPr>
                    </a:p>
                  </a:txBody>
                  <a:tcPr/>
                </a:tc>
              </a:tr>
              <a:tr h="484698">
                <a:tc>
                  <a:txBody>
                    <a:bodyPr/>
                    <a:lstStyle/>
                    <a:p>
                      <a:r>
                        <a:rPr lang="en-US" sz="2800" dirty="0" err="1" smtClean="0">
                          <a:solidFill>
                            <a:schemeClr val="accent3">
                              <a:lumMod val="75000"/>
                            </a:schemeClr>
                          </a:solidFill>
                          <a:latin typeface="Helvetica" pitchFamily="34" charset="0"/>
                        </a:rPr>
                        <a:t>Javascript</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1826</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Python</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1604</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131</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HTML</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897</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CSS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212</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b="1" dirty="0" smtClean="0">
                          <a:latin typeface="Helvetica" pitchFamily="34" charset="0"/>
                        </a:rPr>
                        <a:t>Total</a:t>
                      </a:r>
                      <a:endParaRPr lang="en-US" sz="2800" b="1" dirty="0">
                        <a:latin typeface="Helvetica" pitchFamily="34" charset="0"/>
                      </a:endParaRPr>
                    </a:p>
                  </a:txBody>
                  <a:tcPr/>
                </a:tc>
                <a:tc>
                  <a:txBody>
                    <a:bodyPr/>
                    <a:lstStyle/>
                    <a:p>
                      <a:pPr algn="r"/>
                      <a:r>
                        <a:rPr lang="en-US" sz="2800" b="1" dirty="0" smtClean="0">
                          <a:latin typeface="Helvetica" pitchFamily="34" charset="0"/>
                        </a:rPr>
                        <a:t>4539</a:t>
                      </a:r>
                      <a:endParaRPr lang="en-US" sz="2800" b="1" dirty="0">
                        <a:latin typeface="Helvetica" pitchFamily="34" charset="0"/>
                      </a:endParaRPr>
                    </a:p>
                  </a:txBody>
                  <a:tcPr/>
                </a:tc>
                <a:tc>
                  <a:txBody>
                    <a:bodyPr/>
                    <a:lstStyle/>
                    <a:p>
                      <a:pPr algn="r"/>
                      <a:r>
                        <a:rPr lang="en-US" sz="2800" b="1" dirty="0" smtClean="0">
                          <a:latin typeface="Helvetica" pitchFamily="34" charset="0"/>
                        </a:rPr>
                        <a:t>131</a:t>
                      </a:r>
                      <a:r>
                        <a:rPr lang="en-US" sz="2800" b="1" baseline="0" dirty="0" smtClean="0">
                          <a:latin typeface="Helvetica" pitchFamily="34" charset="0"/>
                        </a:rPr>
                        <a:t> (2.9%)</a:t>
                      </a:r>
                      <a:endParaRPr lang="en-US" sz="2800" b="1" dirty="0">
                        <a:latin typeface="Helvetica" pitchFamily="34" charset="0"/>
                      </a:endParaRPr>
                    </a:p>
                  </a:txBody>
                  <a:tcPr/>
                </a:tc>
              </a:tr>
            </a:tbl>
          </a:graphicData>
        </a:graphic>
      </p:graphicFrame>
      <p:sp>
        <p:nvSpPr>
          <p:cNvPr id="13" name="Slide Number Placeholder 12"/>
          <p:cNvSpPr>
            <a:spLocks noGrp="1"/>
          </p:cNvSpPr>
          <p:nvPr>
            <p:ph type="sldNum" sz="quarter" idx="12"/>
          </p:nvPr>
        </p:nvSpPr>
        <p:spPr/>
        <p:txBody>
          <a:bodyPr/>
          <a:lstStyle/>
          <a:p>
            <a:fld id="{AE215CCB-3876-432A-9723-473B512A9DFC}" type="slidenum">
              <a:rPr lang="en-US" smtClean="0"/>
              <a:pPr/>
              <a:t>33</a:t>
            </a:fld>
            <a:endParaRPr lang="en-US" dirty="0"/>
          </a:p>
        </p:txBody>
      </p:sp>
      <p:sp>
        <p:nvSpPr>
          <p:cNvPr id="19" name="Footer Placeholder 18"/>
          <p:cNvSpPr>
            <a:spLocks noGrp="1"/>
          </p:cNvSpPr>
          <p:nvPr>
            <p:ph type="ftr" sz="quarter" idx="11"/>
          </p:nvPr>
        </p:nvSpPr>
        <p:spPr/>
        <p:txBody>
          <a:bodyPr/>
          <a:lstStyle/>
          <a:p>
            <a:r>
              <a:rPr lang="en-US" dirty="0" smtClean="0"/>
              <a:t>Jean Yang / Jeeves</a:t>
            </a:r>
            <a:endParaRPr lang="en-US" dirty="0"/>
          </a:p>
        </p:txBody>
      </p:sp>
    </p:spTree>
    <p:custDataLst>
      <p:tags r:id="rId1"/>
    </p:custDataLst>
    <p:extLst>
      <p:ext uri="{BB962C8B-B14F-4D97-AF65-F5344CB8AC3E}">
        <p14:creationId xmlns:p14="http://schemas.microsoft.com/office/powerpoint/2010/main" val="448211236"/>
      </p:ext>
    </p:extLst>
  </p:cSld>
  <p:clrMapOvr>
    <a:masterClrMapping/>
  </p:clrMapOvr>
  <mc:AlternateContent xmlns:mc="http://schemas.openxmlformats.org/markup-compatibility/2006" xmlns:p14="http://schemas.microsoft.com/office/powerpoint/2010/main">
    <mc:Choice Requires="p14">
      <p:transition spd="slow" p14:dur="2000" advTm="45622"/>
    </mc:Choice>
    <mc:Fallback xmlns="">
      <p:transition spd="slow" advTm="4562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r>
              <a:rPr lang="en-US" dirty="0" err="1" smtClean="0"/>
              <a:t>HotCRP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9702089"/>
              </p:ext>
            </p:extLst>
          </p:nvPr>
        </p:nvGraphicFramePr>
        <p:xfrm>
          <a:off x="609601" y="1600200"/>
          <a:ext cx="8000999" cy="4145280"/>
        </p:xfrm>
        <a:graphic>
          <a:graphicData uri="http://schemas.openxmlformats.org/drawingml/2006/table">
            <a:tbl>
              <a:tblPr firstRow="1" bandRow="1">
                <a:tableStyleId>{5C22544A-7EE6-4342-B048-85BDC9FD1C3A}</a:tableStyleId>
              </a:tblPr>
              <a:tblGrid>
                <a:gridCol w="3352800"/>
                <a:gridCol w="2362199"/>
                <a:gridCol w="2286000"/>
              </a:tblGrid>
              <a:tr h="484698">
                <a:tc>
                  <a:txBody>
                    <a:bodyPr/>
                    <a:lstStyle/>
                    <a:p>
                      <a:r>
                        <a:rPr lang="en-US" sz="2800" dirty="0" smtClean="0">
                          <a:latin typeface="Helvetica" pitchFamily="34" charset="0"/>
                        </a:rPr>
                        <a:t>Language</a:t>
                      </a:r>
                      <a:endParaRPr lang="en-US" sz="2800" dirty="0">
                        <a:latin typeface="Helvetica" pitchFamily="34" charset="0"/>
                      </a:endParaRPr>
                    </a:p>
                  </a:txBody>
                  <a:tcPr/>
                </a:tc>
                <a:tc>
                  <a:txBody>
                    <a:bodyPr/>
                    <a:lstStyle/>
                    <a:p>
                      <a:pPr algn="r"/>
                      <a:r>
                        <a:rPr lang="en-US" sz="2800" dirty="0" smtClean="0">
                          <a:latin typeface="Helvetica" pitchFamily="34" charset="0"/>
                        </a:rPr>
                        <a:t>Total LOC</a:t>
                      </a:r>
                      <a:endParaRPr lang="en-US" sz="2800" dirty="0">
                        <a:latin typeface="Helvetica" pitchFamily="34" charset="0"/>
                      </a:endParaRPr>
                    </a:p>
                  </a:txBody>
                  <a:tcPr/>
                </a:tc>
                <a:tc>
                  <a:txBody>
                    <a:bodyPr/>
                    <a:lstStyle/>
                    <a:p>
                      <a:pPr algn="r"/>
                      <a:r>
                        <a:rPr lang="en-US" sz="2800" dirty="0" smtClean="0">
                          <a:latin typeface="Helvetica" pitchFamily="34" charset="0"/>
                        </a:rPr>
                        <a:t>Policy LOC</a:t>
                      </a:r>
                      <a:endParaRPr lang="en-US" sz="2800" dirty="0">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PHP</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34889</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&gt;2326</a:t>
                      </a:r>
                      <a:endParaRPr lang="en-US" sz="2800" dirty="0">
                        <a:solidFill>
                          <a:schemeClr val="accent3">
                            <a:lumMod val="75000"/>
                          </a:schemeClr>
                        </a:solidFill>
                        <a:latin typeface="Helvetica" pitchFamily="34" charset="0"/>
                      </a:endParaRPr>
                    </a:p>
                  </a:txBody>
                  <a:tcPr/>
                </a:tc>
              </a:tr>
              <a:tr h="484698">
                <a:tc>
                  <a:txBody>
                    <a:bodyPr/>
                    <a:lstStyle/>
                    <a:p>
                      <a:r>
                        <a:rPr lang="en-US" sz="2800" dirty="0" err="1" smtClean="0">
                          <a:solidFill>
                            <a:schemeClr val="accent3">
                              <a:lumMod val="75000"/>
                            </a:schemeClr>
                          </a:solidFill>
                          <a:latin typeface="Helvetica" pitchFamily="34" charset="0"/>
                        </a:rPr>
                        <a:t>Javascript</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2566</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CSS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2503</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Perl</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1422</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SQL</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389</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many</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C++</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237</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a:t>
                      </a:r>
                      <a:endParaRPr lang="en-US" sz="2800" dirty="0">
                        <a:solidFill>
                          <a:schemeClr val="accent3">
                            <a:lumMod val="75000"/>
                          </a:schemeClr>
                        </a:solidFill>
                        <a:latin typeface="Helvetica" pitchFamily="34" charset="0"/>
                      </a:endParaRPr>
                    </a:p>
                  </a:txBody>
                  <a:tcPr/>
                </a:tc>
              </a:tr>
              <a:tr h="484698">
                <a:tc>
                  <a:txBody>
                    <a:bodyPr/>
                    <a:lstStyle/>
                    <a:p>
                      <a:r>
                        <a:rPr lang="en-US" sz="2800" b="1" dirty="0" smtClean="0">
                          <a:latin typeface="Helvetica" pitchFamily="34" charset="0"/>
                        </a:rPr>
                        <a:t>Total</a:t>
                      </a:r>
                      <a:endParaRPr lang="en-US" sz="2800" b="1" dirty="0">
                        <a:latin typeface="Helvetica" pitchFamily="34" charset="0"/>
                      </a:endParaRPr>
                    </a:p>
                  </a:txBody>
                  <a:tcPr/>
                </a:tc>
                <a:tc>
                  <a:txBody>
                    <a:bodyPr/>
                    <a:lstStyle/>
                    <a:p>
                      <a:pPr algn="r"/>
                      <a:r>
                        <a:rPr lang="en-US" sz="2800" b="1" dirty="0" smtClean="0">
                          <a:latin typeface="Helvetica" pitchFamily="34" charset="0"/>
                        </a:rPr>
                        <a:t>42006</a:t>
                      </a:r>
                      <a:endParaRPr lang="en-US" sz="2800" b="1" dirty="0">
                        <a:latin typeface="Helvetica" pitchFamily="34" charset="0"/>
                      </a:endParaRPr>
                    </a:p>
                  </a:txBody>
                  <a:tcPr/>
                </a:tc>
                <a:tc>
                  <a:txBody>
                    <a:bodyPr/>
                    <a:lstStyle/>
                    <a:p>
                      <a:pPr algn="r"/>
                      <a:r>
                        <a:rPr lang="en-US" sz="2800" b="1" dirty="0" smtClean="0">
                          <a:latin typeface="Helvetica" pitchFamily="34" charset="0"/>
                        </a:rPr>
                        <a:t>2322</a:t>
                      </a:r>
                      <a:r>
                        <a:rPr lang="en-US" sz="2800" b="1" baseline="0" dirty="0" smtClean="0">
                          <a:latin typeface="Helvetica" pitchFamily="34" charset="0"/>
                        </a:rPr>
                        <a:t> (5.5%)</a:t>
                      </a:r>
                      <a:endParaRPr lang="en-US" sz="2800" b="1" dirty="0">
                        <a:latin typeface="Helvetica" pitchFamily="34" charset="0"/>
                      </a:endParaRPr>
                    </a:p>
                  </a:txBody>
                  <a:tcPr/>
                </a:tc>
              </a:tr>
            </a:tbl>
          </a:graphicData>
        </a:graphic>
      </p:graphicFrame>
      <p:sp>
        <p:nvSpPr>
          <p:cNvPr id="13" name="Slide Number Placeholder 12"/>
          <p:cNvSpPr>
            <a:spLocks noGrp="1"/>
          </p:cNvSpPr>
          <p:nvPr>
            <p:ph type="sldNum" sz="quarter" idx="12"/>
          </p:nvPr>
        </p:nvSpPr>
        <p:spPr/>
        <p:txBody>
          <a:bodyPr/>
          <a:lstStyle/>
          <a:p>
            <a:fld id="{AE215CCB-3876-432A-9723-473B512A9DFC}" type="slidenum">
              <a:rPr lang="en-US" smtClean="0"/>
              <a:pPr/>
              <a:t>34</a:t>
            </a:fld>
            <a:endParaRPr lang="en-US" dirty="0"/>
          </a:p>
        </p:txBody>
      </p:sp>
      <p:sp>
        <p:nvSpPr>
          <p:cNvPr id="19" name="Footer Placeholder 18"/>
          <p:cNvSpPr>
            <a:spLocks noGrp="1"/>
          </p:cNvSpPr>
          <p:nvPr>
            <p:ph type="ftr" sz="quarter" idx="11"/>
          </p:nvPr>
        </p:nvSpPr>
        <p:spPr/>
        <p:txBody>
          <a:bodyPr/>
          <a:lstStyle/>
          <a:p>
            <a:r>
              <a:rPr lang="en-US" dirty="0" smtClean="0"/>
              <a:t>Jean Yang / Jeeves</a:t>
            </a:r>
            <a:endParaRPr lang="en-US" dirty="0"/>
          </a:p>
        </p:txBody>
      </p:sp>
    </p:spTree>
    <p:custDataLst>
      <p:tags r:id="rId1"/>
    </p:custDataLst>
    <p:extLst>
      <p:ext uri="{BB962C8B-B14F-4D97-AF65-F5344CB8AC3E}">
        <p14:creationId xmlns:p14="http://schemas.microsoft.com/office/powerpoint/2010/main" val="2203482816"/>
      </p:ext>
    </p:extLst>
  </p:cSld>
  <p:clrMapOvr>
    <a:masterClrMapping/>
  </p:clrMapOvr>
  <mc:AlternateContent xmlns:mc="http://schemas.openxmlformats.org/markup-compatibility/2006" xmlns:p14="http://schemas.microsoft.com/office/powerpoint/2010/main">
    <mc:Choice Requires="p14">
      <p:transition spd="slow" p14:dur="2000" advTm="45622"/>
    </mc:Choice>
    <mc:Fallback xmlns="">
      <p:transition spd="slow" advTm="4562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Jelf</a:t>
            </a:r>
            <a:r>
              <a:rPr lang="en-US" dirty="0" smtClean="0"/>
              <a:t> Running Times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4510055"/>
              </p:ext>
            </p:extLst>
          </p:nvPr>
        </p:nvGraphicFramePr>
        <p:xfrm>
          <a:off x="609601" y="1905000"/>
          <a:ext cx="8000999" cy="2590800"/>
        </p:xfrm>
        <a:graphic>
          <a:graphicData uri="http://schemas.openxmlformats.org/drawingml/2006/table">
            <a:tbl>
              <a:tblPr firstRow="1" bandRow="1">
                <a:tableStyleId>{5C22544A-7EE6-4342-B048-85BDC9FD1C3A}</a:tableStyleId>
              </a:tblPr>
              <a:tblGrid>
                <a:gridCol w="3352800"/>
                <a:gridCol w="2362199"/>
                <a:gridCol w="2286000"/>
              </a:tblGrid>
              <a:tr h="484698">
                <a:tc>
                  <a:txBody>
                    <a:bodyPr/>
                    <a:lstStyle/>
                    <a:p>
                      <a:r>
                        <a:rPr lang="en-US" sz="2800" dirty="0" smtClean="0">
                          <a:latin typeface="Helvetica" pitchFamily="34" charset="0"/>
                        </a:rPr>
                        <a:t>Action</a:t>
                      </a:r>
                      <a:endParaRPr lang="en-US" sz="2800" dirty="0">
                        <a:latin typeface="Helvetica" pitchFamily="34" charset="0"/>
                      </a:endParaRPr>
                    </a:p>
                  </a:txBody>
                  <a:tcPr/>
                </a:tc>
                <a:tc>
                  <a:txBody>
                    <a:bodyPr/>
                    <a:lstStyle/>
                    <a:p>
                      <a:pPr algn="r"/>
                      <a:r>
                        <a:rPr lang="en-US" sz="2800" dirty="0" smtClean="0">
                          <a:latin typeface="Helvetica" pitchFamily="34" charset="0"/>
                        </a:rPr>
                        <a:t>Hard-coded</a:t>
                      </a:r>
                      <a:r>
                        <a:rPr lang="en-US" sz="2800" baseline="0" dirty="0" smtClean="0">
                          <a:latin typeface="Helvetica" pitchFamily="34" charset="0"/>
                        </a:rPr>
                        <a:t> </a:t>
                      </a:r>
                      <a:endParaRPr lang="en-US" sz="2800" dirty="0">
                        <a:latin typeface="Helvetica" pitchFamily="34" charset="0"/>
                      </a:endParaRPr>
                    </a:p>
                  </a:txBody>
                  <a:tcPr/>
                </a:tc>
                <a:tc>
                  <a:txBody>
                    <a:bodyPr/>
                    <a:lstStyle/>
                    <a:p>
                      <a:pPr algn="r"/>
                      <a:r>
                        <a:rPr lang="en-US" sz="2800" dirty="0" err="1" smtClean="0">
                          <a:latin typeface="Helvetica" pitchFamily="34" charset="0"/>
                        </a:rPr>
                        <a:t>Jelf</a:t>
                      </a:r>
                      <a:endParaRPr lang="en-US" sz="2800" dirty="0">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Showing</a:t>
                      </a:r>
                      <a:r>
                        <a:rPr lang="en-US" sz="2800" baseline="0" dirty="0" smtClean="0">
                          <a:solidFill>
                            <a:schemeClr val="accent3">
                              <a:lumMod val="75000"/>
                            </a:schemeClr>
                          </a:solidFill>
                          <a:latin typeface="Helvetica" pitchFamily="34" charset="0"/>
                        </a:rPr>
                        <a:t> all papers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0.05s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0.48s</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Submitting</a:t>
                      </a:r>
                      <a:r>
                        <a:rPr lang="en-US" sz="2800" baseline="0" dirty="0" smtClean="0">
                          <a:solidFill>
                            <a:schemeClr val="accent3">
                              <a:lumMod val="75000"/>
                            </a:schemeClr>
                          </a:solidFill>
                          <a:latin typeface="Helvetica" pitchFamily="34" charset="0"/>
                        </a:rPr>
                        <a:t> a paper</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0.07s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0.19s</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Viewing a paper</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0.07s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0.15s</a:t>
                      </a:r>
                      <a:endParaRPr lang="en-US" sz="2800" dirty="0">
                        <a:solidFill>
                          <a:schemeClr val="accent3">
                            <a:lumMod val="75000"/>
                          </a:schemeClr>
                        </a:solidFill>
                        <a:latin typeface="Helvetica" pitchFamily="34" charset="0"/>
                      </a:endParaRPr>
                    </a:p>
                  </a:txBody>
                  <a:tcPr/>
                </a:tc>
              </a:tr>
              <a:tr h="484698">
                <a:tc>
                  <a:txBody>
                    <a:bodyPr/>
                    <a:lstStyle/>
                    <a:p>
                      <a:r>
                        <a:rPr lang="en-US" sz="2800" dirty="0" smtClean="0">
                          <a:solidFill>
                            <a:schemeClr val="accent3">
                              <a:lumMod val="75000"/>
                            </a:schemeClr>
                          </a:solidFill>
                          <a:latin typeface="Helvetica" pitchFamily="34" charset="0"/>
                        </a:rPr>
                        <a:t>Submitting a review</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0.05s</a:t>
                      </a:r>
                      <a:endParaRPr lang="en-US" sz="2800" dirty="0">
                        <a:solidFill>
                          <a:schemeClr val="accent3">
                            <a:lumMod val="75000"/>
                          </a:schemeClr>
                        </a:solidFill>
                        <a:latin typeface="Helvetica" pitchFamily="34" charset="0"/>
                      </a:endParaRPr>
                    </a:p>
                  </a:txBody>
                  <a:tcPr/>
                </a:tc>
                <a:tc>
                  <a:txBody>
                    <a:bodyPr/>
                    <a:lstStyle/>
                    <a:p>
                      <a:pPr algn="r"/>
                      <a:r>
                        <a:rPr lang="en-US" sz="2800" dirty="0" smtClean="0">
                          <a:solidFill>
                            <a:schemeClr val="accent3">
                              <a:lumMod val="75000"/>
                            </a:schemeClr>
                          </a:solidFill>
                          <a:latin typeface="Helvetica" pitchFamily="34" charset="0"/>
                        </a:rPr>
                        <a:t>0.15s</a:t>
                      </a:r>
                      <a:endParaRPr lang="en-US" sz="2800" dirty="0">
                        <a:solidFill>
                          <a:schemeClr val="accent3">
                            <a:lumMod val="75000"/>
                          </a:schemeClr>
                        </a:solidFill>
                        <a:latin typeface="Helvetica" pitchFamily="34" charset="0"/>
                      </a:endParaRPr>
                    </a:p>
                  </a:txBody>
                  <a:tcPr/>
                </a:tc>
              </a:tr>
            </a:tbl>
          </a:graphicData>
        </a:graphic>
      </p:graphicFrame>
      <p:sp>
        <p:nvSpPr>
          <p:cNvPr id="13" name="Slide Number Placeholder 12"/>
          <p:cNvSpPr>
            <a:spLocks noGrp="1"/>
          </p:cNvSpPr>
          <p:nvPr>
            <p:ph type="sldNum" sz="quarter" idx="12"/>
          </p:nvPr>
        </p:nvSpPr>
        <p:spPr/>
        <p:txBody>
          <a:bodyPr/>
          <a:lstStyle/>
          <a:p>
            <a:fld id="{AE215CCB-3876-432A-9723-473B512A9DFC}" type="slidenum">
              <a:rPr lang="en-US" smtClean="0"/>
              <a:pPr/>
              <a:t>35</a:t>
            </a:fld>
            <a:endParaRPr lang="en-US" dirty="0"/>
          </a:p>
        </p:txBody>
      </p:sp>
      <p:sp>
        <p:nvSpPr>
          <p:cNvPr id="19" name="Footer Placeholder 18"/>
          <p:cNvSpPr>
            <a:spLocks noGrp="1"/>
          </p:cNvSpPr>
          <p:nvPr>
            <p:ph type="ftr" sz="quarter" idx="11"/>
          </p:nvPr>
        </p:nvSpPr>
        <p:spPr/>
        <p:txBody>
          <a:bodyPr/>
          <a:lstStyle/>
          <a:p>
            <a:r>
              <a:rPr lang="en-US" dirty="0" smtClean="0"/>
              <a:t>Jean Yang / Jeeves</a:t>
            </a:r>
            <a:endParaRPr lang="en-US" dirty="0"/>
          </a:p>
        </p:txBody>
      </p:sp>
    </p:spTree>
    <p:custDataLst>
      <p:tags r:id="rId1"/>
    </p:custDataLst>
    <p:extLst>
      <p:ext uri="{BB962C8B-B14F-4D97-AF65-F5344CB8AC3E}">
        <p14:creationId xmlns:p14="http://schemas.microsoft.com/office/powerpoint/2010/main" val="2106350063"/>
      </p:ext>
    </p:extLst>
  </p:cSld>
  <p:clrMapOvr>
    <a:masterClrMapping/>
  </p:clrMapOvr>
  <mc:AlternateContent xmlns:mc="http://schemas.openxmlformats.org/markup-compatibility/2006" xmlns:p14="http://schemas.microsoft.com/office/powerpoint/2010/main">
    <mc:Choice Requires="p14">
      <p:transition spd="slow" p14:dur="2000" advTm="45622"/>
    </mc:Choice>
    <mc:Fallback xmlns="">
      <p:transition spd="slow" advTm="4562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36</a:t>
            </a:fld>
            <a:endParaRPr lang="en-US" dirty="0"/>
          </a:p>
        </p:txBody>
      </p:sp>
      <p:pic>
        <p:nvPicPr>
          <p:cNvPr id="8196" name="Picture 4" descr="http://www.hatboro-horsham.org/cms/lib2/PA01000027/Centricity/Domain/571/Back%20to%20School%20Clip%20Art/CHALKBOARD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362200"/>
            <a:ext cx="1650318" cy="12527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9600" y="3873724"/>
            <a:ext cx="2514600" cy="461665"/>
          </a:xfrm>
          <a:prstGeom prst="rect">
            <a:avLst/>
          </a:prstGeom>
          <a:noFill/>
        </p:spPr>
        <p:txBody>
          <a:bodyPr wrap="square" rtlCol="0">
            <a:spAutoFit/>
          </a:bodyPr>
          <a:lstStyle/>
          <a:p>
            <a:pPr algn="ctr"/>
            <a:r>
              <a:rPr lang="en-US" sz="2400" dirty="0" smtClean="0"/>
              <a:t>Course manager</a:t>
            </a:r>
            <a:endParaRPr lang="en-US" sz="2400" dirty="0"/>
          </a:p>
        </p:txBody>
      </p:sp>
      <p:pic>
        <p:nvPicPr>
          <p:cNvPr id="8198" name="Picture 6" descr="http://creationrevolution.com/wp-content/uploads/2010/11/cell-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362200"/>
            <a:ext cx="1398215" cy="12752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8400" y="3877352"/>
            <a:ext cx="2133600" cy="830997"/>
          </a:xfrm>
          <a:prstGeom prst="rect">
            <a:avLst/>
          </a:prstGeom>
          <a:noFill/>
        </p:spPr>
        <p:txBody>
          <a:bodyPr wrap="square" rtlCol="0">
            <a:spAutoFit/>
          </a:bodyPr>
          <a:lstStyle/>
          <a:p>
            <a:pPr algn="ctr"/>
            <a:r>
              <a:rPr lang="en-US" sz="2400" dirty="0" smtClean="0"/>
              <a:t>Protein signaling</a:t>
            </a:r>
            <a:endParaRPr lang="en-US" sz="2400" dirty="0"/>
          </a:p>
        </p:txBody>
      </p:sp>
      <p:sp>
        <p:nvSpPr>
          <p:cNvPr id="3" name="Title 2"/>
          <p:cNvSpPr>
            <a:spLocks noGrp="1"/>
          </p:cNvSpPr>
          <p:nvPr>
            <p:ph type="title"/>
          </p:nvPr>
        </p:nvSpPr>
        <p:spPr/>
        <p:txBody>
          <a:bodyPr/>
          <a:lstStyle/>
          <a:p>
            <a:r>
              <a:rPr lang="en-US" dirty="0" smtClean="0"/>
              <a:t>Ongoing Case Studies</a:t>
            </a:r>
            <a:endParaRPr lang="en-US" dirty="0"/>
          </a:p>
        </p:txBody>
      </p:sp>
      <p:sp>
        <p:nvSpPr>
          <p:cNvPr id="13" name="TextBox 12"/>
          <p:cNvSpPr txBox="1"/>
          <p:nvPr/>
        </p:nvSpPr>
        <p:spPr>
          <a:xfrm>
            <a:off x="3352800" y="3893403"/>
            <a:ext cx="2514600" cy="830997"/>
          </a:xfrm>
          <a:prstGeom prst="rect">
            <a:avLst/>
          </a:prstGeom>
          <a:noFill/>
        </p:spPr>
        <p:txBody>
          <a:bodyPr wrap="square" rtlCol="0">
            <a:spAutoFit/>
          </a:bodyPr>
          <a:lstStyle/>
          <a:p>
            <a:pPr algn="ctr"/>
            <a:r>
              <a:rPr lang="en-US" sz="2400" dirty="0" smtClean="0"/>
              <a:t>Medical records (HIPAA)</a:t>
            </a:r>
            <a:endParaRPr lang="en-US" sz="2400" dirty="0"/>
          </a:p>
        </p:txBody>
      </p:sp>
      <p:sp>
        <p:nvSpPr>
          <p:cNvPr id="2" name="Cross 1"/>
          <p:cNvSpPr/>
          <p:nvPr/>
        </p:nvSpPr>
        <p:spPr>
          <a:xfrm>
            <a:off x="3886200" y="2381879"/>
            <a:ext cx="1345518" cy="1252796"/>
          </a:xfrm>
          <a:prstGeom prst="plus">
            <a:avLst>
              <a:gd name="adj" fmla="val 3003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675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7717" y="3962401"/>
            <a:ext cx="1753483"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6" name="Rectangle 25"/>
          <p:cNvSpPr/>
          <p:nvPr/>
        </p:nvSpPr>
        <p:spPr>
          <a:xfrm>
            <a:off x="4741762" y="1905000"/>
            <a:ext cx="1744762"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3" name="Rectangle 22"/>
          <p:cNvSpPr/>
          <p:nvPr/>
        </p:nvSpPr>
        <p:spPr>
          <a:xfrm>
            <a:off x="6637238" y="1905000"/>
            <a:ext cx="2278162"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pitchFamily="34" charset="0"/>
            </a:endParaRPr>
          </a:p>
        </p:txBody>
      </p:sp>
      <p:sp>
        <p:nvSpPr>
          <p:cNvPr id="3" name="Rectangle 2"/>
          <p:cNvSpPr/>
          <p:nvPr/>
        </p:nvSpPr>
        <p:spPr>
          <a:xfrm>
            <a:off x="2505958" y="457200"/>
            <a:ext cx="4047242" cy="838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8" name="Rectangle 7"/>
          <p:cNvSpPr/>
          <p:nvPr/>
        </p:nvSpPr>
        <p:spPr>
          <a:xfrm>
            <a:off x="228600" y="1066801"/>
            <a:ext cx="1753483" cy="228600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p:txBody>
          <a:bodyPr/>
          <a:lstStyle/>
          <a:p>
            <a:r>
              <a:rPr lang="en-US" dirty="0" smtClean="0"/>
              <a:t>Jeeves Team</a:t>
            </a:r>
            <a:endParaRPr lang="en-US" dirty="0"/>
          </a:p>
        </p:txBody>
      </p:sp>
      <p:sp>
        <p:nvSpPr>
          <p:cNvPr id="4" name="Footer Placeholder 3"/>
          <p:cNvSpPr>
            <a:spLocks noGrp="1"/>
          </p:cNvSpPr>
          <p:nvPr>
            <p:ph type="ftr" sz="quarter" idx="11"/>
          </p:nvPr>
        </p:nvSpPr>
        <p:spPr/>
        <p:txBody>
          <a:bodyPr/>
          <a:lstStyle/>
          <a:p>
            <a:r>
              <a:rPr lang="en-US" dirty="0"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37</a:t>
            </a:fld>
            <a:endParaRPr lang="en-US" dirty="0"/>
          </a:p>
        </p:txBody>
      </p:sp>
      <p:sp>
        <p:nvSpPr>
          <p:cNvPr id="7" name="TextBox 6"/>
          <p:cNvSpPr txBox="1"/>
          <p:nvPr/>
        </p:nvSpPr>
        <p:spPr>
          <a:xfrm>
            <a:off x="228601" y="2837021"/>
            <a:ext cx="1753482" cy="400110"/>
          </a:xfrm>
          <a:prstGeom prst="rect">
            <a:avLst/>
          </a:prstGeom>
          <a:noFill/>
        </p:spPr>
        <p:txBody>
          <a:bodyPr wrap="square" rtlCol="0">
            <a:spAutoFit/>
          </a:bodyPr>
          <a:lstStyle/>
          <a:p>
            <a:pPr algn="ctr"/>
            <a:r>
              <a:rPr lang="en-US" sz="2000" dirty="0" smtClean="0">
                <a:latin typeface="Helvetica" pitchFamily="34" charset="0"/>
              </a:rPr>
              <a:t>Jean Yang</a:t>
            </a:r>
            <a:endParaRPr lang="en-US" sz="2000" dirty="0" smtClean="0">
              <a:latin typeface="Helvetica" pitchFamily="34" charset="0"/>
            </a:endParaRPr>
          </a:p>
        </p:txBody>
      </p:sp>
      <p:pic>
        <p:nvPicPr>
          <p:cNvPr id="2050" name="Picture 2" descr="http://4.bp.blogspot.com/-t_Calq4ZHzg/TwTrCgVnpLI/AAAAAAAAACA/FVT9YLDFv6A/s220/IMG_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3609"/>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934200" y="3656110"/>
            <a:ext cx="1719703" cy="707886"/>
          </a:xfrm>
          <a:prstGeom prst="rect">
            <a:avLst/>
          </a:prstGeom>
          <a:noFill/>
        </p:spPr>
        <p:txBody>
          <a:bodyPr wrap="square" rtlCol="0">
            <a:spAutoFit/>
          </a:bodyPr>
          <a:lstStyle/>
          <a:p>
            <a:pPr algn="ctr"/>
            <a:r>
              <a:rPr lang="en-US" sz="2000" dirty="0" smtClean="0">
                <a:latin typeface="Helvetica" pitchFamily="34" charset="0"/>
              </a:rPr>
              <a:t>Thomas Austin</a:t>
            </a:r>
          </a:p>
        </p:txBody>
      </p:sp>
      <p:pic>
        <p:nvPicPr>
          <p:cNvPr id="2052" name="Picture 4" descr="mug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651" y="2006393"/>
            <a:ext cx="1333501" cy="16002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724400" y="3675220"/>
            <a:ext cx="1719703" cy="707886"/>
          </a:xfrm>
          <a:prstGeom prst="rect">
            <a:avLst/>
          </a:prstGeom>
          <a:noFill/>
        </p:spPr>
        <p:txBody>
          <a:bodyPr wrap="square" rtlCol="0">
            <a:spAutoFit/>
          </a:bodyPr>
          <a:lstStyle/>
          <a:p>
            <a:pPr algn="ctr"/>
            <a:r>
              <a:rPr lang="en-US" sz="2000" dirty="0" smtClean="0">
                <a:latin typeface="Helvetica" pitchFamily="34" charset="0"/>
              </a:rPr>
              <a:t>Cormac Flanagan</a:t>
            </a:r>
          </a:p>
        </p:txBody>
      </p:sp>
      <p:sp>
        <p:nvSpPr>
          <p:cNvPr id="15" name="Rectangle 14"/>
          <p:cNvSpPr/>
          <p:nvPr/>
        </p:nvSpPr>
        <p:spPr>
          <a:xfrm>
            <a:off x="2218441" y="1922622"/>
            <a:ext cx="1753483"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7" name="TextBox 16"/>
          <p:cNvSpPr txBox="1"/>
          <p:nvPr/>
        </p:nvSpPr>
        <p:spPr>
          <a:xfrm>
            <a:off x="2218442" y="3692842"/>
            <a:ext cx="1753482" cy="707886"/>
          </a:xfrm>
          <a:prstGeom prst="rect">
            <a:avLst/>
          </a:prstGeom>
          <a:noFill/>
        </p:spPr>
        <p:txBody>
          <a:bodyPr wrap="square" rtlCol="0">
            <a:spAutoFit/>
          </a:bodyPr>
          <a:lstStyle/>
          <a:p>
            <a:pPr algn="ctr"/>
            <a:r>
              <a:rPr lang="en-US" sz="2000" dirty="0" smtClean="0">
                <a:latin typeface="Helvetica" pitchFamily="34" charset="0"/>
              </a:rPr>
              <a:t>Travis</a:t>
            </a:r>
          </a:p>
          <a:p>
            <a:pPr algn="ctr"/>
            <a:r>
              <a:rPr lang="en-US" sz="2000" dirty="0" err="1" smtClean="0">
                <a:latin typeface="Helvetica" pitchFamily="34" charset="0"/>
              </a:rPr>
              <a:t>Hance</a:t>
            </a:r>
            <a:endParaRPr lang="en-US" sz="2000" dirty="0" smtClean="0">
              <a:latin typeface="Helvetica"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2304" y="2036206"/>
            <a:ext cx="1592102" cy="158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27718" y="5732621"/>
            <a:ext cx="1753482" cy="707886"/>
          </a:xfrm>
          <a:prstGeom prst="rect">
            <a:avLst/>
          </a:prstGeom>
          <a:noFill/>
        </p:spPr>
        <p:txBody>
          <a:bodyPr wrap="square" rtlCol="0">
            <a:spAutoFit/>
          </a:bodyPr>
          <a:lstStyle/>
          <a:p>
            <a:pPr algn="ctr"/>
            <a:r>
              <a:rPr lang="en-US" sz="2000" dirty="0" smtClean="0">
                <a:latin typeface="Helvetica" pitchFamily="34" charset="0"/>
              </a:rPr>
              <a:t>Benjamin</a:t>
            </a:r>
          </a:p>
          <a:p>
            <a:pPr algn="ctr"/>
            <a:r>
              <a:rPr lang="en-US" sz="2000" dirty="0" err="1" smtClean="0">
                <a:latin typeface="Helvetica" pitchFamily="34" charset="0"/>
              </a:rPr>
              <a:t>Shaibu</a:t>
            </a:r>
            <a:endParaRPr lang="en-US" sz="2000" dirty="0" smtClean="0">
              <a:latin typeface="Helvetica" pitchFamily="34" charset="0"/>
            </a:endParaRPr>
          </a:p>
        </p:txBody>
      </p:sp>
      <p:pic>
        <p:nvPicPr>
          <p:cNvPr id="4102" name="Picture 6" descr="https://si0.twimg.com/profile_images/516698775/csai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524" y="4699159"/>
            <a:ext cx="18716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cipp.ucsc.edu/%7Ehaber/webpage/uc-santa-cruz-banana-slug-sm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727655"/>
            <a:ext cx="1889999"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mail-attachment.googleusercontent.com/attachment/u/0/?ui=2&amp;ik=12e2ec763f&amp;view=att&amp;th=1419fbc8dcd5e5d2&amp;attid=0.1&amp;disp=inline&amp;realattid=f_hml8nyna0&amp;safe=1&amp;zw&amp;saduie=AG9B_P-A0rpwHqkaQIlUW0HxNsWw&amp;sadet=1381529623101&amp;sads=YqXUaPeg6PlA9aZ9V2z_Pl8Deo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mail-attachment.googleusercontent.com/attachment/u/0/?ui=2&amp;ik=12e2ec763f&amp;view=att&amp;th=1419fbc8dcd5e5d2&amp;attid=0.1&amp;disp=inline&amp;realattid=f_hml8nyna0&amp;safe=1&amp;zw&amp;saduie=AG9B_P-A0rpwHqkaQIlUW0HxNsWw&amp;sadet=1381529623101&amp;sads=YqXUaPeg6PlA9aZ9V2z_Pl8Deo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184" y="4066611"/>
            <a:ext cx="1263416" cy="1568379"/>
          </a:xfrm>
          <a:prstGeom prst="rect">
            <a:avLst/>
          </a:prstGeom>
        </p:spPr>
      </p:pic>
      <p:pic>
        <p:nvPicPr>
          <p:cNvPr id="11" name="Picture 2" descr="http://collegefootballzealots.com/images/stories/SJSU%20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2792" y="4800600"/>
            <a:ext cx="2196884" cy="1335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eople.csail.mit.edu/jeanyang/images/jeanyang_phot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640" y="1136749"/>
            <a:ext cx="1605723" cy="16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2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sz="4600" dirty="0"/>
              <a:t>Many </a:t>
            </a:r>
            <a:r>
              <a:rPr lang="en-US" sz="4600" dirty="0" smtClean="0"/>
              <a:t>possible points </a:t>
            </a:r>
            <a:r>
              <a:rPr lang="en-US" sz="4600" dirty="0"/>
              <a:t>of failure.</a:t>
            </a:r>
          </a:p>
        </p:txBody>
      </p:sp>
      <p:sp>
        <p:nvSpPr>
          <p:cNvPr id="12" name="Rectangle 11"/>
          <p:cNvSpPr/>
          <p:nvPr/>
        </p:nvSpPr>
        <p:spPr>
          <a:xfrm>
            <a:off x="381000" y="2367905"/>
            <a:ext cx="3952875" cy="3664595"/>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sp>
        <p:nvSpPr>
          <p:cNvPr id="13" name="Rectangle 12"/>
          <p:cNvSpPr/>
          <p:nvPr/>
        </p:nvSpPr>
        <p:spPr>
          <a:xfrm>
            <a:off x="4810125" y="2367905"/>
            <a:ext cx="3810000" cy="3664595"/>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
        <p:nvSpPr>
          <p:cNvPr id="14" name="TextBox 13"/>
          <p:cNvSpPr txBox="1"/>
          <p:nvPr/>
        </p:nvSpPr>
        <p:spPr>
          <a:xfrm>
            <a:off x="4953000" y="3175000"/>
            <a:ext cx="2809875"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getLocation</a:t>
            </a:r>
            <a:r>
              <a:rPr lang="en-US" sz="2000" b="1" dirty="0">
                <a:solidFill>
                  <a:schemeClr val="tx2"/>
                </a:solidFill>
                <a:latin typeface="Courier New" pitchFamily="49" charset="0"/>
                <a:cs typeface="Courier New" pitchFamily="49" charset="0"/>
              </a:rPr>
              <a:t>(user)</a:t>
            </a:r>
          </a:p>
        </p:txBody>
      </p:sp>
      <p:sp>
        <p:nvSpPr>
          <p:cNvPr id="15" name="TextBox 14"/>
          <p:cNvSpPr txBox="1"/>
          <p:nvPr/>
        </p:nvSpPr>
        <p:spPr>
          <a:xfrm>
            <a:off x="4953000" y="4148188"/>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findAllUsers</a:t>
            </a:r>
            <a:r>
              <a:rPr lang="en-US" sz="2000" b="1" dirty="0">
                <a:solidFill>
                  <a:schemeClr val="tx2"/>
                </a:solidFill>
                <a:latin typeface="Courier New" pitchFamily="49" charset="0"/>
                <a:cs typeface="Courier New" pitchFamily="49" charset="0"/>
              </a:rPr>
              <a:t>(location)</a:t>
            </a:r>
          </a:p>
        </p:txBody>
      </p:sp>
      <p:sp>
        <p:nvSpPr>
          <p:cNvPr id="16" name="TextBox 15"/>
          <p:cNvSpPr txBox="1"/>
          <p:nvPr/>
        </p:nvSpPr>
        <p:spPr>
          <a:xfrm>
            <a:off x="4953000" y="5037188"/>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findTopLocations</a:t>
            </a:r>
            <a:r>
              <a:rPr lang="en-US" sz="2000" b="1" dirty="0">
                <a:solidFill>
                  <a:schemeClr val="tx2"/>
                </a:solidFill>
                <a:latin typeface="Courier New" pitchFamily="49" charset="0"/>
                <a:cs typeface="Courier New" pitchFamily="49" charset="0"/>
              </a:rPr>
              <a:t>()</a:t>
            </a:r>
          </a:p>
        </p:txBody>
      </p:sp>
      <p:pic>
        <p:nvPicPr>
          <p:cNvPr id="17"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343400"/>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18" name="Line Callout 1 17"/>
          <p:cNvSpPr/>
          <p:nvPr/>
        </p:nvSpPr>
        <p:spPr>
          <a:xfrm>
            <a:off x="1987351" y="2912495"/>
            <a:ext cx="2128243" cy="2231006"/>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20" name="TextBox 19"/>
          <p:cNvSpPr txBox="1"/>
          <p:nvPr/>
        </p:nvSpPr>
        <p:spPr>
          <a:xfrm>
            <a:off x="476250" y="1651000"/>
            <a:ext cx="3810000" cy="495520"/>
          </a:xfrm>
          <a:prstGeom prst="rect">
            <a:avLst/>
          </a:prstGeom>
          <a:noFill/>
        </p:spPr>
        <p:txBody>
          <a:bodyPr wrap="square" lIns="64008" tIns="32004" rIns="64008" bIns="32004" rtlCol="0">
            <a:spAutoFit/>
          </a:bodyPr>
          <a:lstStyle/>
          <a:p>
            <a:pPr algn="ctr"/>
            <a:r>
              <a:rPr lang="en-US" sz="2800" b="1" dirty="0"/>
              <a:t>Desired Policy</a:t>
            </a:r>
          </a:p>
        </p:txBody>
      </p:sp>
      <p:sp>
        <p:nvSpPr>
          <p:cNvPr id="23" name="Line Callout 1 22"/>
          <p:cNvSpPr/>
          <p:nvPr/>
        </p:nvSpPr>
        <p:spPr>
          <a:xfrm>
            <a:off x="7429500" y="2633267"/>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
        <p:nvSpPr>
          <p:cNvPr id="24" name="TextBox 23"/>
          <p:cNvSpPr txBox="1"/>
          <p:nvPr/>
        </p:nvSpPr>
        <p:spPr>
          <a:xfrm>
            <a:off x="4810125" y="1651000"/>
            <a:ext cx="3810000" cy="495520"/>
          </a:xfrm>
          <a:prstGeom prst="rect">
            <a:avLst/>
          </a:prstGeom>
          <a:noFill/>
        </p:spPr>
        <p:txBody>
          <a:bodyPr wrap="square" lIns="64008" tIns="32004" rIns="64008" bIns="32004" rtlCol="0">
            <a:spAutoFit/>
          </a:bodyPr>
          <a:lstStyle/>
          <a:p>
            <a:pPr algn="ctr"/>
            <a:r>
              <a:rPr lang="en-US" sz="2800" b="1" dirty="0"/>
              <a:t>Implementation</a:t>
            </a:r>
          </a:p>
        </p:txBody>
      </p:sp>
      <p:sp>
        <p:nvSpPr>
          <p:cNvPr id="25" name="Line Callout 1 24"/>
          <p:cNvSpPr/>
          <p:nvPr/>
        </p:nvSpPr>
        <p:spPr>
          <a:xfrm>
            <a:off x="7429500" y="3632545"/>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
        <p:nvSpPr>
          <p:cNvPr id="26" name="Line Callout 1 25"/>
          <p:cNvSpPr/>
          <p:nvPr/>
        </p:nvSpPr>
        <p:spPr>
          <a:xfrm>
            <a:off x="7429500" y="4585045"/>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Tree>
    <p:extLst>
      <p:ext uri="{BB962C8B-B14F-4D97-AF65-F5344CB8AC3E}">
        <p14:creationId xmlns:p14="http://schemas.microsoft.com/office/powerpoint/2010/main" val="1037832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sz="4600" dirty="0"/>
              <a:t>Increasingly complex policies.</a:t>
            </a:r>
          </a:p>
        </p:txBody>
      </p:sp>
      <p:sp>
        <p:nvSpPr>
          <p:cNvPr id="19" name="Rectangle 18"/>
          <p:cNvSpPr/>
          <p:nvPr/>
        </p:nvSpPr>
        <p:spPr>
          <a:xfrm>
            <a:off x="2524125" y="2367905"/>
            <a:ext cx="3952875" cy="3664595"/>
          </a:xfrm>
          <a:prstGeom prst="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pic>
        <p:nvPicPr>
          <p:cNvPr id="21"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343400"/>
            <a:ext cx="1238250" cy="1184453"/>
          </a:xfrm>
          <a:prstGeom prst="rect">
            <a:avLst/>
          </a:prstGeom>
          <a:noFill/>
          <a:extLst>
            <a:ext uri="{909E8E84-426E-40DD-AFC4-6F175D3DCCD1}">
              <a14:hiddenFill xmlns:a14="http://schemas.microsoft.com/office/drawing/2010/main">
                <a:solidFill>
                  <a:srgbClr val="FFFFFF"/>
                </a:solidFill>
              </a14:hiddenFill>
            </a:ext>
          </a:extLst>
        </p:spPr>
      </p:pic>
      <p:sp>
        <p:nvSpPr>
          <p:cNvPr id="22" name="Line Callout 1 21"/>
          <p:cNvSpPr/>
          <p:nvPr/>
        </p:nvSpPr>
        <p:spPr>
          <a:xfrm>
            <a:off x="4130476" y="2912495"/>
            <a:ext cx="2128243" cy="2231006"/>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27" name="TextBox 26"/>
          <p:cNvSpPr txBox="1"/>
          <p:nvPr/>
        </p:nvSpPr>
        <p:spPr>
          <a:xfrm>
            <a:off x="2619375" y="1651000"/>
            <a:ext cx="3810000" cy="495520"/>
          </a:xfrm>
          <a:prstGeom prst="rect">
            <a:avLst/>
          </a:prstGeom>
          <a:noFill/>
        </p:spPr>
        <p:txBody>
          <a:bodyPr wrap="square" lIns="64008" tIns="32004" rIns="64008" bIns="32004" rtlCol="0">
            <a:spAutoFit/>
          </a:bodyPr>
          <a:lstStyle/>
          <a:p>
            <a:pPr algn="ctr"/>
            <a:r>
              <a:rPr lang="en-US" sz="2800" b="1" dirty="0"/>
              <a:t>Desired Policy</a:t>
            </a:r>
          </a:p>
        </p:txBody>
      </p:sp>
      <p:sp>
        <p:nvSpPr>
          <p:cNvPr id="3" name="TextBox 2"/>
          <p:cNvSpPr txBox="1"/>
          <p:nvPr/>
        </p:nvSpPr>
        <p:spPr>
          <a:xfrm>
            <a:off x="6572250" y="3302001"/>
            <a:ext cx="1857375" cy="834074"/>
          </a:xfrm>
          <a:prstGeom prst="rect">
            <a:avLst/>
          </a:prstGeom>
          <a:noFill/>
        </p:spPr>
        <p:txBody>
          <a:bodyPr wrap="square" lIns="64008" tIns="32004" rIns="64008" bIns="32004" rtlCol="0">
            <a:spAutoFit/>
          </a:bodyPr>
          <a:lstStyle/>
          <a:p>
            <a:r>
              <a:rPr lang="en-US" sz="2500" i="1" dirty="0">
                <a:solidFill>
                  <a:schemeClr val="tx2"/>
                </a:solidFill>
              </a:rPr>
              <a:t>who are local</a:t>
            </a:r>
          </a:p>
        </p:txBody>
      </p:sp>
      <p:sp>
        <p:nvSpPr>
          <p:cNvPr id="28" name="TextBox 27"/>
          <p:cNvSpPr txBox="1"/>
          <p:nvPr/>
        </p:nvSpPr>
        <p:spPr>
          <a:xfrm>
            <a:off x="6619875" y="4191001"/>
            <a:ext cx="2428875" cy="834074"/>
          </a:xfrm>
          <a:prstGeom prst="rect">
            <a:avLst/>
          </a:prstGeom>
          <a:noFill/>
        </p:spPr>
        <p:txBody>
          <a:bodyPr wrap="square" lIns="64008" tIns="32004" rIns="64008" bIns="32004" rtlCol="0">
            <a:spAutoFit/>
          </a:bodyPr>
          <a:lstStyle/>
          <a:p>
            <a:r>
              <a:rPr lang="en-US" sz="2500" i="1" dirty="0">
                <a:solidFill>
                  <a:schemeClr val="tx2"/>
                </a:solidFill>
              </a:rPr>
              <a:t>within next five hours</a:t>
            </a:r>
          </a:p>
        </p:txBody>
      </p:sp>
      <p:cxnSp>
        <p:nvCxnSpPr>
          <p:cNvPr id="5" name="Straight Connector 4"/>
          <p:cNvCxnSpPr>
            <a:stCxn id="3" idx="1"/>
          </p:cNvCxnSpPr>
          <p:nvPr/>
        </p:nvCxnSpPr>
        <p:spPr>
          <a:xfrm flipH="1">
            <a:off x="6143626" y="3719038"/>
            <a:ext cx="428624"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857875" y="4508499"/>
            <a:ext cx="714375" cy="2"/>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24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939405"/>
            <a:ext cx="3952875" cy="2857500"/>
          </a:xfrm>
          <a:prstGeom prst="rect">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pic>
        <p:nvPicPr>
          <p:cNvPr id="15"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343400"/>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7139" y="88900"/>
            <a:ext cx="8494316" cy="1498600"/>
          </a:xfrm>
        </p:spPr>
        <p:txBody>
          <a:bodyPr>
            <a:normAutofit/>
          </a:bodyPr>
          <a:lstStyle/>
          <a:p>
            <a:r>
              <a:rPr lang="en-US" sz="4000" dirty="0" smtClean="0"/>
              <a:t>Jeeves Goal: </a:t>
            </a:r>
            <a:br>
              <a:rPr lang="en-US" sz="4000" dirty="0" smtClean="0"/>
            </a:br>
            <a:r>
              <a:rPr lang="en-US" sz="4000" dirty="0" smtClean="0"/>
              <a:t>Separate Policy and Functionality</a:t>
            </a:r>
            <a:endParaRPr lang="en-US" sz="4000" dirty="0"/>
          </a:p>
        </p:txBody>
      </p:sp>
      <p:sp>
        <p:nvSpPr>
          <p:cNvPr id="4" name="Rectangle 3"/>
          <p:cNvSpPr/>
          <p:nvPr/>
        </p:nvSpPr>
        <p:spPr>
          <a:xfrm>
            <a:off x="4810125" y="2939405"/>
            <a:ext cx="3810000" cy="2857500"/>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
        <p:nvSpPr>
          <p:cNvPr id="6" name="TextBox 5"/>
          <p:cNvSpPr txBox="1"/>
          <p:nvPr/>
        </p:nvSpPr>
        <p:spPr>
          <a:xfrm>
            <a:off x="4953000" y="3383905"/>
            <a:ext cx="2809875"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getLocation</a:t>
            </a:r>
            <a:r>
              <a:rPr lang="en-US" sz="2000" b="1" dirty="0">
                <a:solidFill>
                  <a:schemeClr val="tx2"/>
                </a:solidFill>
                <a:latin typeface="Courier New" pitchFamily="49" charset="0"/>
                <a:cs typeface="Courier New" pitchFamily="49" charset="0"/>
              </a:rPr>
              <a:t>(user)</a:t>
            </a:r>
          </a:p>
        </p:txBody>
      </p:sp>
      <p:sp>
        <p:nvSpPr>
          <p:cNvPr id="7" name="TextBox 6"/>
          <p:cNvSpPr txBox="1"/>
          <p:nvPr/>
        </p:nvSpPr>
        <p:spPr>
          <a:xfrm>
            <a:off x="4953000" y="4103093"/>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findAllUsers</a:t>
            </a:r>
            <a:r>
              <a:rPr lang="en-US" sz="2000" b="1" dirty="0">
                <a:solidFill>
                  <a:schemeClr val="tx2"/>
                </a:solidFill>
                <a:latin typeface="Courier New" pitchFamily="49" charset="0"/>
                <a:cs typeface="Courier New" pitchFamily="49" charset="0"/>
              </a:rPr>
              <a:t>(location)</a:t>
            </a:r>
          </a:p>
        </p:txBody>
      </p:sp>
      <p:sp>
        <p:nvSpPr>
          <p:cNvPr id="8" name="TextBox 7"/>
          <p:cNvSpPr txBox="1"/>
          <p:nvPr/>
        </p:nvSpPr>
        <p:spPr>
          <a:xfrm>
            <a:off x="4953000" y="4865093"/>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findTopLocations</a:t>
            </a:r>
            <a:r>
              <a:rPr lang="en-US" sz="2000" b="1" dirty="0">
                <a:solidFill>
                  <a:schemeClr val="tx2"/>
                </a:solidFill>
                <a:latin typeface="Courier New" pitchFamily="49" charset="0"/>
                <a:cs typeface="Courier New" pitchFamily="49" charset="0"/>
              </a:rPr>
              <a:t>()</a:t>
            </a:r>
          </a:p>
        </p:txBody>
      </p:sp>
      <p:sp>
        <p:nvSpPr>
          <p:cNvPr id="11" name="AutoShape 6" descr="http://www.clker.com/cliparts/W/0/g/a/W/E/map-pin-red.svg"/>
          <p:cNvSpPr>
            <a:spLocks noChangeAspect="1" noChangeArrowheads="1"/>
          </p:cNvSpPr>
          <p:nvPr/>
        </p:nvSpPr>
        <p:spPr bwMode="auto">
          <a:xfrm>
            <a:off x="192485" y="-2043907"/>
            <a:ext cx="4065984" cy="4532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008" tIns="32004" rIns="64008" bIns="32004" numCol="1" anchor="t" anchorCtr="0" compatLnSpc="1">
            <a:prstTxWarp prst="textNoShape">
              <a:avLst/>
            </a:prstTxWarp>
          </a:bodyPr>
          <a:lstStyle/>
          <a:p>
            <a:endParaRPr lang="en-US"/>
          </a:p>
        </p:txBody>
      </p:sp>
      <p:sp>
        <p:nvSpPr>
          <p:cNvPr id="12" name="Line Callout 1 11"/>
          <p:cNvSpPr/>
          <p:nvPr/>
        </p:nvSpPr>
        <p:spPr>
          <a:xfrm>
            <a:off x="1987351" y="3210127"/>
            <a:ext cx="2128243" cy="1951778"/>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16" name="TextBox 15"/>
          <p:cNvSpPr txBox="1"/>
          <p:nvPr/>
        </p:nvSpPr>
        <p:spPr>
          <a:xfrm>
            <a:off x="380999" y="2222500"/>
            <a:ext cx="3952875" cy="495520"/>
          </a:xfrm>
          <a:prstGeom prst="rect">
            <a:avLst/>
          </a:prstGeom>
          <a:noFill/>
        </p:spPr>
        <p:txBody>
          <a:bodyPr wrap="square" lIns="64008" tIns="32004" rIns="64008" bIns="32004" rtlCol="0">
            <a:spAutoFit/>
          </a:bodyPr>
          <a:lstStyle/>
          <a:p>
            <a:pPr algn="ctr"/>
            <a:r>
              <a:rPr lang="en-US" sz="2800" b="1" dirty="0"/>
              <a:t>Policy Implementation</a:t>
            </a:r>
          </a:p>
        </p:txBody>
      </p:sp>
      <p:sp>
        <p:nvSpPr>
          <p:cNvPr id="17" name="TextBox 16"/>
          <p:cNvSpPr txBox="1"/>
          <p:nvPr/>
        </p:nvSpPr>
        <p:spPr>
          <a:xfrm>
            <a:off x="4810125" y="2222500"/>
            <a:ext cx="3810000" cy="495520"/>
          </a:xfrm>
          <a:prstGeom prst="rect">
            <a:avLst/>
          </a:prstGeom>
          <a:noFill/>
        </p:spPr>
        <p:txBody>
          <a:bodyPr wrap="square" lIns="64008" tIns="32004" rIns="64008" bIns="32004" rtlCol="0">
            <a:spAutoFit/>
          </a:bodyPr>
          <a:lstStyle/>
          <a:p>
            <a:pPr algn="ctr"/>
            <a:r>
              <a:rPr lang="en-US" sz="2800" b="1" dirty="0"/>
              <a:t>Other Implementation</a:t>
            </a:r>
          </a:p>
        </p:txBody>
      </p:sp>
      <p:sp>
        <p:nvSpPr>
          <p:cNvPr id="13" name="Rectangle 12"/>
          <p:cNvSpPr/>
          <p:nvPr/>
        </p:nvSpPr>
        <p:spPr>
          <a:xfrm>
            <a:off x="4962525" y="3962400"/>
            <a:ext cx="3514725" cy="1447800"/>
          </a:xfrm>
          <a:prstGeom prst="rect">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Tree>
    <p:extLst>
      <p:ext uri="{BB962C8B-B14F-4D97-AF65-F5344CB8AC3E}">
        <p14:creationId xmlns:p14="http://schemas.microsoft.com/office/powerpoint/2010/main" val="10090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p:bldP spid="12" grpId="0" animBg="1"/>
      <p:bldP spid="16" grpId="0"/>
      <p:bldP spid="1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74674" y="3617030"/>
            <a:ext cx="3657600" cy="1605201"/>
            <a:chOff x="2774674" y="3617030"/>
            <a:chExt cx="3657600" cy="1605201"/>
          </a:xfrm>
        </p:grpSpPr>
        <p:sp>
          <p:nvSpPr>
            <p:cNvPr id="7" name="Rectangle 6"/>
            <p:cNvSpPr/>
            <p:nvPr/>
          </p:nvSpPr>
          <p:spPr>
            <a:xfrm>
              <a:off x="2774674" y="3617030"/>
              <a:ext cx="3657600" cy="16052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8" name="TextBox 7"/>
            <p:cNvSpPr txBox="1"/>
            <p:nvPr/>
          </p:nvSpPr>
          <p:spPr>
            <a:xfrm>
              <a:off x="2829815" y="3617030"/>
              <a:ext cx="1143262" cy="461665"/>
            </a:xfrm>
            <a:prstGeom prst="rect">
              <a:avLst/>
            </a:prstGeom>
            <a:noFill/>
          </p:spPr>
          <p:txBody>
            <a:bodyPr wrap="none" rtlCol="0">
              <a:spAutoFit/>
            </a:bodyPr>
            <a:lstStyle/>
            <a:p>
              <a:r>
                <a:rPr lang="en-US" sz="2400" dirty="0" smtClean="0">
                  <a:solidFill>
                    <a:schemeClr val="tx1">
                      <a:lumMod val="95000"/>
                      <a:lumOff val="5000"/>
                    </a:schemeClr>
                  </a:solidFill>
                </a:rPr>
                <a:t>Python</a:t>
              </a:r>
              <a:endParaRPr lang="en-US" sz="2400" dirty="0">
                <a:solidFill>
                  <a:schemeClr val="tx1">
                    <a:lumMod val="95000"/>
                    <a:lumOff val="5000"/>
                  </a:schemeClr>
                </a:solidFill>
              </a:endParaRPr>
            </a:p>
          </p:txBody>
        </p:sp>
      </p:grpSp>
      <p:sp>
        <p:nvSpPr>
          <p:cNvPr id="12" name="Title 11"/>
          <p:cNvSpPr>
            <a:spLocks noGrp="1"/>
          </p:cNvSpPr>
          <p:nvPr>
            <p:ph type="title"/>
          </p:nvPr>
        </p:nvSpPr>
        <p:spPr/>
        <p:txBody>
          <a:bodyPr/>
          <a:lstStyle/>
          <a:p>
            <a:r>
              <a:rPr lang="en-US" dirty="0" smtClean="0"/>
              <a:t>Jeeves for Web Applications</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7</a:t>
            </a:fld>
            <a:endParaRPr lang="en-US" dirty="0"/>
          </a:p>
        </p:txBody>
      </p:sp>
      <p:sp>
        <p:nvSpPr>
          <p:cNvPr id="6" name="Rectangle 5"/>
          <p:cNvSpPr/>
          <p:nvPr/>
        </p:nvSpPr>
        <p:spPr>
          <a:xfrm>
            <a:off x="4737966" y="4419630"/>
            <a:ext cx="1416326" cy="5476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Jeeves</a:t>
            </a:r>
            <a:endParaRPr lang="en-US" sz="2400" dirty="0"/>
          </a:p>
        </p:txBody>
      </p:sp>
      <p:sp>
        <p:nvSpPr>
          <p:cNvPr id="9" name="Rectangle 8"/>
          <p:cNvSpPr/>
          <p:nvPr/>
        </p:nvSpPr>
        <p:spPr>
          <a:xfrm>
            <a:off x="2774674" y="1729785"/>
            <a:ext cx="3657600" cy="16052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 name="TextBox 9"/>
          <p:cNvSpPr txBox="1"/>
          <p:nvPr/>
        </p:nvSpPr>
        <p:spPr>
          <a:xfrm>
            <a:off x="2829815" y="1781982"/>
            <a:ext cx="1162498" cy="461665"/>
          </a:xfrm>
          <a:prstGeom prst="rect">
            <a:avLst/>
          </a:prstGeom>
          <a:noFill/>
        </p:spPr>
        <p:txBody>
          <a:bodyPr wrap="none" rtlCol="0">
            <a:spAutoFit/>
          </a:bodyPr>
          <a:lstStyle/>
          <a:p>
            <a:r>
              <a:rPr lang="en-US" sz="2400" dirty="0" err="1" smtClean="0">
                <a:solidFill>
                  <a:schemeClr val="tx1">
                    <a:lumMod val="95000"/>
                    <a:lumOff val="5000"/>
                  </a:schemeClr>
                </a:solidFill>
              </a:rPr>
              <a:t>Django</a:t>
            </a:r>
            <a:endParaRPr lang="en-US" sz="2400" dirty="0">
              <a:solidFill>
                <a:schemeClr val="tx1">
                  <a:lumMod val="95000"/>
                  <a:lumOff val="5000"/>
                </a:schemeClr>
              </a:solidFill>
            </a:endParaRPr>
          </a:p>
        </p:txBody>
      </p:sp>
      <p:sp>
        <p:nvSpPr>
          <p:cNvPr id="11" name="TextBox 10"/>
          <p:cNvSpPr txBox="1"/>
          <p:nvPr/>
        </p:nvSpPr>
        <p:spPr>
          <a:xfrm>
            <a:off x="3846086" y="1789064"/>
            <a:ext cx="2169184" cy="461665"/>
          </a:xfrm>
          <a:prstGeom prst="rect">
            <a:avLst/>
          </a:prstGeom>
          <a:noFill/>
        </p:spPr>
        <p:txBody>
          <a:bodyPr wrap="none" rtlCol="0">
            <a:spAutoFit/>
          </a:bodyPr>
          <a:lstStyle/>
          <a:p>
            <a:r>
              <a:rPr lang="en-US" sz="2400" dirty="0" smtClean="0">
                <a:solidFill>
                  <a:schemeClr val="tx1">
                    <a:lumMod val="95000"/>
                    <a:lumOff val="5000"/>
                  </a:schemeClr>
                </a:solidFill>
              </a:rPr>
              <a:t>+Jeeves = </a:t>
            </a:r>
            <a:r>
              <a:rPr lang="en-US" sz="2400" dirty="0" err="1" smtClean="0">
                <a:solidFill>
                  <a:schemeClr val="tx1">
                    <a:lumMod val="95000"/>
                    <a:lumOff val="5000"/>
                  </a:schemeClr>
                </a:solidFill>
              </a:rPr>
              <a:t>Jelf</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6068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t>
            </a:r>
            <a:r>
              <a:rPr lang="en-US" dirty="0" err="1" smtClean="0"/>
              <a:t>jeeves</a:t>
            </a:r>
            <a:r>
              <a:rPr lang="en-US" dirty="0" smtClean="0"/>
              <a:t> language</a:t>
            </a:r>
            <a:endParaRPr lang="en-US" dirty="0"/>
          </a:p>
        </p:txBody>
      </p:sp>
      <p:sp>
        <p:nvSpPr>
          <p:cNvPr id="6" name="Text Placeholder 5"/>
          <p:cNvSpPr>
            <a:spLocks noGrp="1"/>
          </p:cNvSpPr>
          <p:nvPr>
            <p:ph type="body"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Jean Yang / Jeeves</a:t>
            </a:r>
            <a:endParaRPr lang="en-US" dirty="0"/>
          </a:p>
        </p:txBody>
      </p:sp>
      <p:sp>
        <p:nvSpPr>
          <p:cNvPr id="4" name="Slide Number Placeholder 3"/>
          <p:cNvSpPr>
            <a:spLocks noGrp="1"/>
          </p:cNvSpPr>
          <p:nvPr>
            <p:ph type="sldNum" sz="quarter" idx="12"/>
          </p:nvPr>
        </p:nvSpPr>
        <p:spPr/>
        <p:txBody>
          <a:bodyPr/>
          <a:lstStyle/>
          <a:p>
            <a:fld id="{AE215CCB-3876-432A-9723-473B512A9DFC}" type="slidenum">
              <a:rPr lang="en-US" smtClean="0"/>
              <a:pPr/>
              <a:t>8</a:t>
            </a:fld>
            <a:endParaRPr lang="en-US" dirty="0"/>
          </a:p>
        </p:txBody>
      </p:sp>
    </p:spTree>
    <p:extLst>
      <p:ext uri="{BB962C8B-B14F-4D97-AF65-F5344CB8AC3E}">
        <p14:creationId xmlns:p14="http://schemas.microsoft.com/office/powerpoint/2010/main" val="2031324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05073"/>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310" y="-127001"/>
            <a:ext cx="8494316" cy="3066405"/>
          </a:xfrm>
        </p:spPr>
        <p:txBody>
          <a:bodyPr>
            <a:normAutofit/>
          </a:bodyPr>
          <a:lstStyle/>
          <a:p>
            <a:r>
              <a:rPr lang="en-US" sz="4600" dirty="0" smtClean="0"/>
              <a:t>In Jeeves, associate policies with data for automatic enforcement.</a:t>
            </a:r>
            <a:endParaRPr lang="en-US" sz="4600" dirty="0"/>
          </a:p>
        </p:txBody>
      </p:sp>
      <p:sp>
        <p:nvSpPr>
          <p:cNvPr id="11" name="AutoShape 6" descr="http://www.clker.com/cliparts/W/0/g/a/W/E/map-pin-red.svg"/>
          <p:cNvSpPr>
            <a:spLocks noChangeAspect="1" noChangeArrowheads="1"/>
          </p:cNvSpPr>
          <p:nvPr/>
        </p:nvSpPr>
        <p:spPr bwMode="auto">
          <a:xfrm>
            <a:off x="192485" y="-2043907"/>
            <a:ext cx="4065984" cy="4532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008" tIns="32004" rIns="64008" bIns="32004" numCol="1" anchor="t" anchorCtr="0" compatLnSpc="1">
            <a:prstTxWarp prst="textNoShape">
              <a:avLst/>
            </a:prstTxWarp>
          </a:bodyPr>
          <a:lstStyle/>
          <a:p>
            <a:endParaRPr lang="en-US"/>
          </a:p>
        </p:txBody>
      </p:sp>
      <p:sp>
        <p:nvSpPr>
          <p:cNvPr id="12" name="Line Callout 1 11"/>
          <p:cNvSpPr/>
          <p:nvPr/>
        </p:nvSpPr>
        <p:spPr>
          <a:xfrm>
            <a:off x="4301926" y="2971800"/>
            <a:ext cx="2128243" cy="1951778"/>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9" name="TextBox 8"/>
          <p:cNvSpPr txBox="1"/>
          <p:nvPr/>
        </p:nvSpPr>
        <p:spPr>
          <a:xfrm>
            <a:off x="2743200" y="5277427"/>
            <a:ext cx="1238250" cy="523220"/>
          </a:xfrm>
          <a:prstGeom prst="rect">
            <a:avLst/>
          </a:prstGeom>
          <a:noFill/>
        </p:spPr>
        <p:txBody>
          <a:bodyPr wrap="square" rtlCol="0">
            <a:spAutoFit/>
          </a:bodyPr>
          <a:lstStyle/>
          <a:p>
            <a:pPr algn="ctr"/>
            <a:r>
              <a:rPr lang="en-US" sz="2800" dirty="0" smtClean="0"/>
              <a:t>data</a:t>
            </a:r>
            <a:endParaRPr lang="en-US" sz="2800" dirty="0"/>
          </a:p>
        </p:txBody>
      </p:sp>
      <p:sp>
        <p:nvSpPr>
          <p:cNvPr id="18" name="TextBox 17"/>
          <p:cNvSpPr txBox="1"/>
          <p:nvPr/>
        </p:nvSpPr>
        <p:spPr>
          <a:xfrm>
            <a:off x="4552950" y="4953000"/>
            <a:ext cx="1695450" cy="523220"/>
          </a:xfrm>
          <a:prstGeom prst="rect">
            <a:avLst/>
          </a:prstGeom>
          <a:noFill/>
        </p:spPr>
        <p:txBody>
          <a:bodyPr wrap="square" rtlCol="0">
            <a:spAutoFit/>
          </a:bodyPr>
          <a:lstStyle/>
          <a:p>
            <a:pPr algn="ctr"/>
            <a:r>
              <a:rPr lang="en-US" sz="2800" dirty="0" smtClean="0"/>
              <a:t>policy</a:t>
            </a:r>
            <a:endParaRPr lang="en-US" sz="2800" dirty="0"/>
          </a:p>
        </p:txBody>
      </p:sp>
    </p:spTree>
    <p:extLst>
      <p:ext uri="{BB962C8B-B14F-4D97-AF65-F5344CB8AC3E}">
        <p14:creationId xmlns:p14="http://schemas.microsoft.com/office/powerpoint/2010/main" val="13411574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7.2|3"/>
</p:tagLst>
</file>

<file path=ppt/tags/tag2.xml><?xml version="1.0" encoding="utf-8"?>
<p:tagLst xmlns:a="http://schemas.openxmlformats.org/drawingml/2006/main" xmlns:r="http://schemas.openxmlformats.org/officeDocument/2006/relationships" xmlns:p="http://schemas.openxmlformats.org/presentationml/2006/main">
  <p:tag name="TIMING" val="|22.5"/>
</p:tagLst>
</file>

<file path=ppt/tags/tag3.xml><?xml version="1.0" encoding="utf-8"?>
<p:tagLst xmlns:a="http://schemas.openxmlformats.org/drawingml/2006/main" xmlns:r="http://schemas.openxmlformats.org/officeDocument/2006/relationships" xmlns:p="http://schemas.openxmlformats.org/presentationml/2006/main">
  <p:tag name="TIMING" val="|22.5"/>
</p:tagLst>
</file>

<file path=ppt/tags/tag4.xml><?xml version="1.0" encoding="utf-8"?>
<p:tagLst xmlns:a="http://schemas.openxmlformats.org/drawingml/2006/main" xmlns:r="http://schemas.openxmlformats.org/officeDocument/2006/relationships" xmlns:p="http://schemas.openxmlformats.org/presentationml/2006/main">
  <p:tag name="TIMING" val="|6|15.5"/>
</p:tagLst>
</file>

<file path=ppt/tags/tag5.xml><?xml version="1.0" encoding="utf-8"?>
<p:tagLst xmlns:a="http://schemas.openxmlformats.org/drawingml/2006/main" xmlns:r="http://schemas.openxmlformats.org/officeDocument/2006/relationships" xmlns:p="http://schemas.openxmlformats.org/presentationml/2006/main">
  <p:tag name="TIMING" val="|6|15.5"/>
</p:tagLst>
</file>

<file path=ppt/tags/tag6.xml><?xml version="1.0" encoding="utf-8"?>
<p:tagLst xmlns:a="http://schemas.openxmlformats.org/drawingml/2006/main" xmlns:r="http://schemas.openxmlformats.org/officeDocument/2006/relationships" xmlns:p="http://schemas.openxmlformats.org/presentationml/2006/main">
  <p:tag name="TIMING" val="|6|15.5"/>
</p:tagLst>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53020</TotalTime>
  <Words>4531</Words>
  <Application>Microsoft Office PowerPoint</Application>
  <PresentationFormat>On-screen Show (4:3)</PresentationFormat>
  <Paragraphs>800</Paragraphs>
  <Slides>37</Slides>
  <Notes>27</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Calibri</vt:lpstr>
      <vt:lpstr>Cambria Math</vt:lpstr>
      <vt:lpstr>Cordia New</vt:lpstr>
      <vt:lpstr>Courier New</vt:lpstr>
      <vt:lpstr>Helvetica</vt:lpstr>
      <vt:lpstr>Mathematica1</vt:lpstr>
      <vt:lpstr>Symbol</vt:lpstr>
      <vt:lpstr>Wingdings</vt:lpstr>
      <vt:lpstr>Office Theme</vt:lpstr>
      <vt:lpstr>Custom Design</vt:lpstr>
      <vt:lpstr>Automatically Enforcing  Information Flow</vt:lpstr>
      <vt:lpstr>PowerPoint Presentation</vt:lpstr>
      <vt:lpstr>PowerPoint Presentation</vt:lpstr>
      <vt:lpstr>Many possible points of failure.</vt:lpstr>
      <vt:lpstr>Increasingly complex policies.</vt:lpstr>
      <vt:lpstr>Jeeves Goal:  Separate Policy and Functionality</vt:lpstr>
      <vt:lpstr>Jeeves for Web Applications</vt:lpstr>
      <vt:lpstr>The jeeves language</vt:lpstr>
      <vt:lpstr>In Jeeves, associate policies with data for automatic enforcement.</vt:lpstr>
      <vt:lpstr>The Jeeves Language</vt:lpstr>
      <vt:lpstr>PowerPoint Presentation</vt:lpstr>
      <vt:lpstr>Faceted Execution</vt:lpstr>
      <vt:lpstr>Jeeves Policies</vt:lpstr>
      <vt:lpstr>Evaluating Conditionals</vt:lpstr>
      <vt:lpstr>Side Effects</vt:lpstr>
      <vt:lpstr>Classical Security</vt:lpstr>
      <vt:lpstr>Classical Security</vt:lpstr>
      <vt:lpstr>Jeeves Security</vt:lpstr>
      <vt:lpstr>Jeeves Non-Interference Theorem</vt:lpstr>
      <vt:lpstr>Jeeves Non-Interference Theorem</vt:lpstr>
      <vt:lpstr>Jeeves Non-Interference Theorem</vt:lpstr>
      <vt:lpstr>Python Jeeves and Jelf</vt:lpstr>
      <vt:lpstr>Python Implementation</vt:lpstr>
      <vt:lpstr>Jelf Web Framework</vt:lpstr>
      <vt:lpstr>Sample Schema Code</vt:lpstr>
      <vt:lpstr>Jelf DB Interaction</vt:lpstr>
      <vt:lpstr>Jelf DB Interaction</vt:lpstr>
      <vt:lpstr>Jelf DB Interaction</vt:lpstr>
      <vt:lpstr>Representing a Faceted DB</vt:lpstr>
      <vt:lpstr>Representing a Faceted DB</vt:lpstr>
      <vt:lpstr>Representing a Faceted DB</vt:lpstr>
      <vt:lpstr>Case study: Conference Management System</vt:lpstr>
      <vt:lpstr>Jelf CMS Policy Code</vt:lpstr>
      <vt:lpstr>Comparison: HotCRP</vt:lpstr>
      <vt:lpstr>Jelf Running Times</vt:lpstr>
      <vt:lpstr>Ongoing Case Studies</vt:lpstr>
      <vt:lpstr>Jeeves Team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UStudy</dc:creator>
  <cp:lastModifiedBy>Armando Solar-Lezama</cp:lastModifiedBy>
  <cp:revision>6496</cp:revision>
  <cp:lastPrinted>2012-03-27T23:02:42Z</cp:lastPrinted>
  <dcterms:created xsi:type="dcterms:W3CDTF">2011-07-19T18:15:25Z</dcterms:created>
  <dcterms:modified xsi:type="dcterms:W3CDTF">2014-10-02T11:56:43Z</dcterms:modified>
</cp:coreProperties>
</file>