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47"/>
  </p:notesMasterIdLst>
  <p:sldIdLst>
    <p:sldId id="256" r:id="rId3"/>
    <p:sldId id="341" r:id="rId4"/>
    <p:sldId id="361" r:id="rId5"/>
    <p:sldId id="268" r:id="rId6"/>
    <p:sldId id="433" r:id="rId7"/>
    <p:sldId id="434" r:id="rId8"/>
    <p:sldId id="422" r:id="rId9"/>
    <p:sldId id="423" r:id="rId10"/>
    <p:sldId id="286" r:id="rId11"/>
    <p:sldId id="285" r:id="rId12"/>
    <p:sldId id="467" r:id="rId13"/>
    <p:sldId id="427" r:id="rId14"/>
    <p:sldId id="432" r:id="rId15"/>
    <p:sldId id="369" r:id="rId16"/>
    <p:sldId id="389" r:id="rId17"/>
    <p:sldId id="436" r:id="rId18"/>
    <p:sldId id="454" r:id="rId19"/>
    <p:sldId id="455" r:id="rId20"/>
    <p:sldId id="456" r:id="rId21"/>
    <p:sldId id="305" r:id="rId22"/>
    <p:sldId id="390" r:id="rId23"/>
    <p:sldId id="468" r:id="rId24"/>
    <p:sldId id="469" r:id="rId25"/>
    <p:sldId id="453" r:id="rId26"/>
    <p:sldId id="307" r:id="rId27"/>
    <p:sldId id="381" r:id="rId28"/>
    <p:sldId id="470" r:id="rId29"/>
    <p:sldId id="471" r:id="rId30"/>
    <p:sldId id="382" r:id="rId31"/>
    <p:sldId id="319" r:id="rId32"/>
    <p:sldId id="322" r:id="rId33"/>
    <p:sldId id="321" r:id="rId34"/>
    <p:sldId id="323" r:id="rId35"/>
    <p:sldId id="459" r:id="rId36"/>
    <p:sldId id="457" r:id="rId37"/>
    <p:sldId id="458" r:id="rId38"/>
    <p:sldId id="460" r:id="rId39"/>
    <p:sldId id="461" r:id="rId40"/>
    <p:sldId id="462" r:id="rId41"/>
    <p:sldId id="439" r:id="rId42"/>
    <p:sldId id="440" r:id="rId43"/>
    <p:sldId id="449" r:id="rId44"/>
    <p:sldId id="339" r:id="rId45"/>
    <p:sldId id="47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habh.iit@gmail.com" initials="r" lastIdx="1" clrIdx="0">
    <p:extLst>
      <p:ext uri="{19B8F6BF-5375-455C-9EA6-DF929625EA0E}">
        <p15:presenceInfo xmlns:p15="http://schemas.microsoft.com/office/powerpoint/2012/main" userId="afcadd2075b95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33"/>
    <a:srgbClr val="0D9776"/>
    <a:srgbClr val="FFFF65"/>
    <a:srgbClr val="A8D92F"/>
    <a:srgbClr val="D0F321"/>
    <a:srgbClr val="FFFFAF"/>
    <a:srgbClr val="68F2D1"/>
    <a:srgbClr val="12D4A6"/>
    <a:srgbClr val="BAB36E"/>
    <a:srgbClr val="A2E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1" autoAdjust="0"/>
    <p:restoredTop sz="58636" autoAdjust="0"/>
  </p:normalViewPr>
  <p:slideViewPr>
    <p:cSldViewPr snapToGrid="0">
      <p:cViewPr varScale="1">
        <p:scale>
          <a:sx n="54" d="100"/>
          <a:sy n="54" d="100"/>
        </p:scale>
        <p:origin x="1920"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ishabh\Desktop\pldi_autograder_talk_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AvgTime(s)</c:v>
                </c:pt>
              </c:strCache>
            </c:strRef>
          </c:tx>
          <c:spPr>
            <a:solidFill>
              <a:schemeClr val="accent1"/>
            </a:solidFill>
            <a:ln>
              <a:noFill/>
            </a:ln>
            <a:effectLst/>
          </c:spPr>
          <c:invertIfNegative val="0"/>
          <c:cat>
            <c:strRef>
              <c:f>Sheet2!$A$2:$A$14</c:f>
              <c:strCache>
                <c:ptCount val="13"/>
                <c:pt idx="0">
                  <c:v>prodBySum-6.00</c:v>
                </c:pt>
                <c:pt idx="1">
                  <c:v>oddTuples-6.00</c:v>
                </c:pt>
                <c:pt idx="2">
                  <c:v>compDeriv-6.00</c:v>
                </c:pt>
                <c:pt idx="3">
                  <c:v>evalPoly-6.00</c:v>
                </c:pt>
                <c:pt idx="4">
                  <c:v>compBal-stdin-6.00</c:v>
                </c:pt>
                <c:pt idx="5">
                  <c:v>compDeriv-6.00x</c:v>
                </c:pt>
                <c:pt idx="6">
                  <c:v>evalPoly-6.00x</c:v>
                </c:pt>
                <c:pt idx="7">
                  <c:v>oddTuples-6.00x</c:v>
                </c:pt>
                <c:pt idx="8">
                  <c:v>iterPower-6.00x</c:v>
                </c:pt>
                <c:pt idx="9">
                  <c:v>recurPower-6.00x</c:v>
                </c:pt>
                <c:pt idx="10">
                  <c:v>iterGCD-6.00x</c:v>
                </c:pt>
                <c:pt idx="11">
                  <c:v>hangman1-6.00x</c:v>
                </c:pt>
                <c:pt idx="12">
                  <c:v>hangman2-6.00x</c:v>
                </c:pt>
              </c:strCache>
            </c:strRef>
          </c:cat>
          <c:val>
            <c:numRef>
              <c:f>Sheet2!$B$2:$B$14</c:f>
              <c:numCache>
                <c:formatCode>General</c:formatCode>
                <c:ptCount val="13"/>
                <c:pt idx="0">
                  <c:v>2.4900000000000002</c:v>
                </c:pt>
                <c:pt idx="1">
                  <c:v>2.65</c:v>
                </c:pt>
                <c:pt idx="2">
                  <c:v>12.95</c:v>
                </c:pt>
                <c:pt idx="3">
                  <c:v>3.35</c:v>
                </c:pt>
                <c:pt idx="4">
                  <c:v>29.57</c:v>
                </c:pt>
                <c:pt idx="5">
                  <c:v>12.42</c:v>
                </c:pt>
                <c:pt idx="6">
                  <c:v>4.78</c:v>
                </c:pt>
                <c:pt idx="7">
                  <c:v>4.1399999999999997</c:v>
                </c:pt>
                <c:pt idx="8">
                  <c:v>3.58</c:v>
                </c:pt>
                <c:pt idx="9">
                  <c:v>10.59</c:v>
                </c:pt>
                <c:pt idx="10">
                  <c:v>17.13</c:v>
                </c:pt>
                <c:pt idx="11">
                  <c:v>9.08</c:v>
                </c:pt>
                <c:pt idx="12">
                  <c:v>22.09</c:v>
                </c:pt>
              </c:numCache>
            </c:numRef>
          </c:val>
        </c:ser>
        <c:dLbls>
          <c:showLegendKey val="0"/>
          <c:showVal val="0"/>
          <c:showCatName val="0"/>
          <c:showSerName val="0"/>
          <c:showPercent val="0"/>
          <c:showBubbleSize val="0"/>
        </c:dLbls>
        <c:gapWidth val="219"/>
        <c:overlap val="-27"/>
        <c:axId val="321493784"/>
        <c:axId val="321489080"/>
      </c:barChart>
      <c:catAx>
        <c:axId val="32149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1489080"/>
        <c:crosses val="autoZero"/>
        <c:auto val="1"/>
        <c:lblAlgn val="ctr"/>
        <c:lblOffset val="100"/>
        <c:noMultiLvlLbl val="0"/>
      </c:catAx>
      <c:valAx>
        <c:axId val="321489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a:t>Time (in 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1493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321490256"/>
        <c:axId val="321491040"/>
      </c:barChart>
      <c:catAx>
        <c:axId val="32149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1491040"/>
        <c:crosses val="autoZero"/>
        <c:auto val="1"/>
        <c:lblAlgn val="ctr"/>
        <c:lblOffset val="100"/>
        <c:noMultiLvlLbl val="0"/>
      </c:catAx>
      <c:valAx>
        <c:axId val="32149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149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221966496"/>
        <c:axId val="221969240"/>
      </c:barChart>
      <c:catAx>
        <c:axId val="2219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1969240"/>
        <c:crosses val="autoZero"/>
        <c:auto val="1"/>
        <c:lblAlgn val="ctr"/>
        <c:lblOffset val="100"/>
        <c:noMultiLvlLbl val="0"/>
      </c:catAx>
      <c:valAx>
        <c:axId val="22196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196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318796704"/>
        <c:axId val="223556640"/>
      </c:barChart>
      <c:catAx>
        <c:axId val="31879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556640"/>
        <c:crosses val="autoZero"/>
        <c:auto val="1"/>
        <c:lblAlgn val="ctr"/>
        <c:lblOffset val="100"/>
        <c:noMultiLvlLbl val="0"/>
      </c:catAx>
      <c:valAx>
        <c:axId val="223556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879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Percentage</c:v>
                </c:pt>
              </c:strCache>
            </c:strRef>
          </c:tx>
          <c:spPr>
            <a:solidFill>
              <a:schemeClr val="accent1"/>
            </a:solidFill>
            <a:ln>
              <a:noFill/>
            </a:ln>
            <a:effectLst/>
          </c:spPr>
          <c:invertIfNegative val="0"/>
          <c:cat>
            <c:strRef>
              <c:f>Sheet3!$A$2:$A$14</c:f>
              <c:strCache>
                <c:ptCount val="13"/>
                <c:pt idx="0">
                  <c:v>evalPoly-6.00x</c:v>
                </c:pt>
                <c:pt idx="1">
                  <c:v>compBal-stdin-6.00</c:v>
                </c:pt>
                <c:pt idx="2">
                  <c:v>hangman2-6.00x</c:v>
                </c:pt>
                <c:pt idx="3">
                  <c:v>evalPoly-6.00</c:v>
                </c:pt>
                <c:pt idx="4">
                  <c:v>hangman1-6.00x</c:v>
                </c:pt>
                <c:pt idx="5">
                  <c:v>oddTuples-6.00x</c:v>
                </c:pt>
                <c:pt idx="6">
                  <c:v>oddTuples-6.00</c:v>
                </c:pt>
                <c:pt idx="7">
                  <c:v>iterPower-6.00x</c:v>
                </c:pt>
                <c:pt idx="8">
                  <c:v>iterGCD-6.00x</c:v>
                </c:pt>
                <c:pt idx="9">
                  <c:v>recurPower-6.00x</c:v>
                </c:pt>
                <c:pt idx="10">
                  <c:v>prodBySum-6.00</c:v>
                </c:pt>
                <c:pt idx="11">
                  <c:v>compDeriv-6.00x</c:v>
                </c:pt>
                <c:pt idx="12">
                  <c:v>compDeriv-6.00</c:v>
                </c:pt>
              </c:strCache>
            </c:strRef>
          </c:cat>
          <c:val>
            <c:numRef>
              <c:f>Sheet3!$B$2:$B$14</c:f>
              <c:numCache>
                <c:formatCode>0.00%</c:formatCode>
                <c:ptCount val="13"/>
                <c:pt idx="0">
                  <c:v>0.30869999999999997</c:v>
                </c:pt>
                <c:pt idx="1">
                  <c:v>0.32690000000000002</c:v>
                </c:pt>
                <c:pt idx="2">
                  <c:v>0.44950000000000001</c:v>
                </c:pt>
                <c:pt idx="3">
                  <c:v>0.46150000000000002</c:v>
                </c:pt>
                <c:pt idx="4">
                  <c:v>0.48720000000000002</c:v>
                </c:pt>
                <c:pt idx="5">
                  <c:v>0.48970000000000002</c:v>
                </c:pt>
                <c:pt idx="6">
                  <c:v>0.53779999999999994</c:v>
                </c:pt>
                <c:pt idx="7">
                  <c:v>0.58889999999999998</c:v>
                </c:pt>
                <c:pt idx="8">
                  <c:v>0.68669999999999998</c:v>
                </c:pt>
                <c:pt idx="9">
                  <c:v>0.77300000000000002</c:v>
                </c:pt>
                <c:pt idx="10">
                  <c:v>0.81340000000000001</c:v>
                </c:pt>
                <c:pt idx="11">
                  <c:v>0.82030000000000003</c:v>
                </c:pt>
                <c:pt idx="12">
                  <c:v>0.85440000000000005</c:v>
                </c:pt>
              </c:numCache>
            </c:numRef>
          </c:val>
        </c:ser>
        <c:dLbls>
          <c:showLegendKey val="0"/>
          <c:showVal val="0"/>
          <c:showCatName val="0"/>
          <c:showSerName val="0"/>
          <c:showPercent val="0"/>
          <c:showBubbleSize val="0"/>
        </c:dLbls>
        <c:gapWidth val="219"/>
        <c:overlap val="-27"/>
        <c:axId val="223348776"/>
        <c:axId val="223346424"/>
      </c:barChart>
      <c:catAx>
        <c:axId val="22334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346424"/>
        <c:crosses val="autoZero"/>
        <c:auto val="1"/>
        <c:lblAlgn val="ctr"/>
        <c:lblOffset val="100"/>
        <c:noMultiLvlLbl val="0"/>
      </c:catAx>
      <c:valAx>
        <c:axId val="223346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Feedback  Percentage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3348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3E540D66-EC7D-42A1-B701-C7B532E09226}" type="presOf" srcId="{B46DB6B8-7768-4B14-BF7E-4527BC6D5A96}" destId="{B8EB80B9-BD02-4C08-8646-CBA8B06A01F9}" srcOrd="0" destOrd="0" presId="urn:microsoft.com/office/officeart/2005/8/layout/process1"/>
    <dgm:cxn modelId="{537542CA-E94D-4798-A948-6232C48689BB}" type="presOf" srcId="{439D14C7-C3FA-4496-AEB8-D55BACEE61C5}" destId="{4A0EB39F-EA83-4681-9A17-3CDA9399AFB2}" srcOrd="0"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4A01BD18-9D1F-4CB7-A95C-87431669E1C1}" type="presOf" srcId="{4A517C42-31C3-44C1-A176-A7F141000FEA}" destId="{9D51B58C-F0AE-4255-A0D5-F46BA0990E96}" srcOrd="0" destOrd="0" presId="urn:microsoft.com/office/officeart/2005/8/layout/process1"/>
    <dgm:cxn modelId="{E5D55987-72F3-402B-A4F0-CA02DDC35B70}" type="presOf" srcId="{3BFC6CCA-6BE7-4452-A137-ECA64AFD74FA}" destId="{C4A144CA-712E-465E-9104-69087095A724}" srcOrd="0"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3830F5FC-6F09-4412-89FB-EC15AF60659A}" type="presOf" srcId="{3BFC6CCA-6BE7-4452-A137-ECA64AFD74FA}" destId="{22B5353D-45A2-4239-BDA7-B36DE32AE63C}" srcOrd="1" destOrd="0" presId="urn:microsoft.com/office/officeart/2005/8/layout/process1"/>
    <dgm:cxn modelId="{EF8BA0ED-215A-4B96-B5FC-515D62C09DAD}" type="presOf" srcId="{09372B7C-6E30-4894-A780-BFCBF2C417C7}" destId="{446D8731-771D-4F68-83BF-D8FA7AE4FB39}"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6ECA63D3-BD5B-4AD5-8D19-7E472ED83634}" type="presOf" srcId="{CA7CBC30-428A-4CBC-8947-5075D6334DCF}" destId="{EFD90D94-C906-4A13-9E14-22AE4E64916F}" srcOrd="1"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6285C653-A6B7-4401-B885-E83D9F22C37B}" type="presOf" srcId="{CA7CBC30-428A-4CBC-8947-5075D6334DCF}" destId="{B3E95CDC-D4A1-4938-B0F5-D7330D6F5086}" srcOrd="0" destOrd="0" presId="urn:microsoft.com/office/officeart/2005/8/layout/process1"/>
    <dgm:cxn modelId="{52ECDEEF-54CC-4094-8ED7-2A169688B438}" type="presOf" srcId="{09372B7C-6E30-4894-A780-BFCBF2C417C7}" destId="{B839F1E1-ED5A-4153-B71E-DA9065809D8D}" srcOrd="1" destOrd="0" presId="urn:microsoft.com/office/officeart/2005/8/layout/process1"/>
    <dgm:cxn modelId="{360A6F35-CF8B-4666-8050-799CA5EB5539}" type="presOf" srcId="{FF508477-506E-4015-8026-90FA93DEF1FC}" destId="{B0513E09-EF43-42BB-B12D-37B4ADF21E58}" srcOrd="0" destOrd="0" presId="urn:microsoft.com/office/officeart/2005/8/layout/process1"/>
    <dgm:cxn modelId="{F6B4B30D-65C7-41A9-AF54-478E35E6401B}" type="presOf" srcId="{07CA21B2-F972-4325-BCC1-8D952B480EA3}" destId="{70AC05A4-BC33-44CB-BA87-E2B76DACF46D}" srcOrd="0" destOrd="0" presId="urn:microsoft.com/office/officeart/2005/8/layout/process1"/>
    <dgm:cxn modelId="{11BADF5C-8D41-4411-9E38-C154ED9BF2E6}" type="presParOf" srcId="{B8EB80B9-BD02-4C08-8646-CBA8B06A01F9}" destId="{B0513E09-EF43-42BB-B12D-37B4ADF21E58}" srcOrd="0" destOrd="0" presId="urn:microsoft.com/office/officeart/2005/8/layout/process1"/>
    <dgm:cxn modelId="{742F9EB9-FC16-417D-8223-5926D53BADC1}" type="presParOf" srcId="{B8EB80B9-BD02-4C08-8646-CBA8B06A01F9}" destId="{C4A144CA-712E-465E-9104-69087095A724}" srcOrd="1" destOrd="0" presId="urn:microsoft.com/office/officeart/2005/8/layout/process1"/>
    <dgm:cxn modelId="{8628051D-56CC-446B-A6EB-CD4CE8C62C04}" type="presParOf" srcId="{C4A144CA-712E-465E-9104-69087095A724}" destId="{22B5353D-45A2-4239-BDA7-B36DE32AE63C}" srcOrd="0" destOrd="0" presId="urn:microsoft.com/office/officeart/2005/8/layout/process1"/>
    <dgm:cxn modelId="{D9EB463E-2478-4070-9C61-8F12DCEB0904}" type="presParOf" srcId="{B8EB80B9-BD02-4C08-8646-CBA8B06A01F9}" destId="{70AC05A4-BC33-44CB-BA87-E2B76DACF46D}" srcOrd="2" destOrd="0" presId="urn:microsoft.com/office/officeart/2005/8/layout/process1"/>
    <dgm:cxn modelId="{C1F6F612-46F3-47F1-91D4-91FDB1A3FB46}" type="presParOf" srcId="{B8EB80B9-BD02-4C08-8646-CBA8B06A01F9}" destId="{B3E95CDC-D4A1-4938-B0F5-D7330D6F5086}" srcOrd="3" destOrd="0" presId="urn:microsoft.com/office/officeart/2005/8/layout/process1"/>
    <dgm:cxn modelId="{E13F530C-4334-4683-ADFA-E0A75A79602E}" type="presParOf" srcId="{B3E95CDC-D4A1-4938-B0F5-D7330D6F5086}" destId="{EFD90D94-C906-4A13-9E14-22AE4E64916F}" srcOrd="0" destOrd="0" presId="urn:microsoft.com/office/officeart/2005/8/layout/process1"/>
    <dgm:cxn modelId="{DA163711-AFD6-4382-8898-81FB6C043B1A}" type="presParOf" srcId="{B8EB80B9-BD02-4C08-8646-CBA8B06A01F9}" destId="{4A0EB39F-EA83-4681-9A17-3CDA9399AFB2}" srcOrd="4" destOrd="0" presId="urn:microsoft.com/office/officeart/2005/8/layout/process1"/>
    <dgm:cxn modelId="{49089D98-8A62-47B6-BECB-8FF1681D9BFB}" type="presParOf" srcId="{B8EB80B9-BD02-4C08-8646-CBA8B06A01F9}" destId="{446D8731-771D-4F68-83BF-D8FA7AE4FB39}" srcOrd="5" destOrd="0" presId="urn:microsoft.com/office/officeart/2005/8/layout/process1"/>
    <dgm:cxn modelId="{C05C4826-152C-4ECA-9356-FD21B975FDE9}" type="presParOf" srcId="{446D8731-771D-4F68-83BF-D8FA7AE4FB39}" destId="{B839F1E1-ED5A-4153-B71E-DA9065809D8D}" srcOrd="0" destOrd="0" presId="urn:microsoft.com/office/officeart/2005/8/layout/process1"/>
    <dgm:cxn modelId="{BE32C5A9-1BF6-46AB-B6B6-FC4BF3190D1A}"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6250D93B-D26A-4307-AAF8-B7943A7CF3FF}" srcId="{B46DB6B8-7768-4B14-BF7E-4527BC6D5A96}" destId="{4A517C42-31C3-44C1-A176-A7F141000FEA}" srcOrd="3" destOrd="0" parTransId="{594AD643-6619-451B-8324-2654CAB86C42}" sibTransId="{996A27C5-975C-4B2E-A7A4-9FA34A2ABAFA}"/>
    <dgm:cxn modelId="{1ACD6F6A-3223-4B06-8D43-5D0EFD304CB2}" type="presOf" srcId="{439D14C7-C3FA-4496-AEB8-D55BACEE61C5}" destId="{4A0EB39F-EA83-4681-9A17-3CDA9399AFB2}" srcOrd="0" destOrd="0" presId="urn:microsoft.com/office/officeart/2005/8/layout/process1"/>
    <dgm:cxn modelId="{F17DB0A1-4477-49C2-8D10-AC37B90DA3F2}" type="presOf" srcId="{3BFC6CCA-6BE7-4452-A137-ECA64AFD74FA}" destId="{22B5353D-45A2-4239-BDA7-B36DE32AE63C}" srcOrd="1"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9F3A3AF8-D7C6-419D-93B2-0BB5CEF08C27}" type="presOf" srcId="{CA7CBC30-428A-4CBC-8947-5075D6334DCF}" destId="{B3E95CDC-D4A1-4938-B0F5-D7330D6F5086}" srcOrd="0" destOrd="0" presId="urn:microsoft.com/office/officeart/2005/8/layout/process1"/>
    <dgm:cxn modelId="{8D3FE3C7-9084-4A6D-8ED0-C4717332C5B2}" type="presOf" srcId="{3BFC6CCA-6BE7-4452-A137-ECA64AFD74FA}" destId="{C4A144CA-712E-465E-9104-69087095A724}" srcOrd="0" destOrd="0" presId="urn:microsoft.com/office/officeart/2005/8/layout/process1"/>
    <dgm:cxn modelId="{4A532E8C-FEF0-4121-AC42-8A70F97E353E}" type="presOf" srcId="{B46DB6B8-7768-4B14-BF7E-4527BC6D5A96}" destId="{B8EB80B9-BD02-4C08-8646-CBA8B06A01F9}" srcOrd="0" destOrd="0" presId="urn:microsoft.com/office/officeart/2005/8/layout/process1"/>
    <dgm:cxn modelId="{DFB7FC0B-00CF-4D6B-86CC-26EE4ECC4ADD}" type="presOf" srcId="{CA7CBC30-428A-4CBC-8947-5075D6334DCF}" destId="{EFD90D94-C906-4A13-9E14-22AE4E64916F}" srcOrd="1" destOrd="0" presId="urn:microsoft.com/office/officeart/2005/8/layout/process1"/>
    <dgm:cxn modelId="{B57E762C-FADD-4EE3-980F-112AECFBC8B4}" type="presOf" srcId="{FF508477-506E-4015-8026-90FA93DEF1FC}" destId="{B0513E09-EF43-42BB-B12D-37B4ADF21E58}" srcOrd="0" destOrd="0" presId="urn:microsoft.com/office/officeart/2005/8/layout/process1"/>
    <dgm:cxn modelId="{449382F5-6311-4C30-8419-65D39EDC3491}" type="presOf" srcId="{09372B7C-6E30-4894-A780-BFCBF2C417C7}" destId="{446D8731-771D-4F68-83BF-D8FA7AE4FB39}" srcOrd="0" destOrd="0" presId="urn:microsoft.com/office/officeart/2005/8/layout/process1"/>
    <dgm:cxn modelId="{23686835-B883-44AC-97C6-8D6A08F654C2}" type="presOf" srcId="{09372B7C-6E30-4894-A780-BFCBF2C417C7}" destId="{B839F1E1-ED5A-4153-B71E-DA9065809D8D}" srcOrd="1" destOrd="0" presId="urn:microsoft.com/office/officeart/2005/8/layout/process1"/>
    <dgm:cxn modelId="{1668E066-35A9-46B8-AA90-29B07855B753}" type="presOf" srcId="{4A517C42-31C3-44C1-A176-A7F141000FEA}" destId="{9D51B58C-F0AE-4255-A0D5-F46BA0990E96}" srcOrd="0"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E4097314-BBE7-4B1A-9689-3F87379F07C9}" srcId="{B46DB6B8-7768-4B14-BF7E-4527BC6D5A96}" destId="{FF508477-506E-4015-8026-90FA93DEF1FC}" srcOrd="0" destOrd="0" parTransId="{29B67F12-36C4-465C-9CD8-9BF83A21C68C}" sibTransId="{3BFC6CCA-6BE7-4452-A137-ECA64AFD74FA}"/>
    <dgm:cxn modelId="{AABD6211-B9D0-4134-B5CC-FBFA88E9A016}" type="presOf" srcId="{07CA21B2-F972-4325-BCC1-8D952B480EA3}" destId="{70AC05A4-BC33-44CB-BA87-E2B76DACF46D}" srcOrd="0" destOrd="0" presId="urn:microsoft.com/office/officeart/2005/8/layout/process1"/>
    <dgm:cxn modelId="{C7AF7154-7CF5-485A-B23B-41494D991704}" type="presParOf" srcId="{B8EB80B9-BD02-4C08-8646-CBA8B06A01F9}" destId="{B0513E09-EF43-42BB-B12D-37B4ADF21E58}" srcOrd="0" destOrd="0" presId="urn:microsoft.com/office/officeart/2005/8/layout/process1"/>
    <dgm:cxn modelId="{D788CD2A-B1B8-48A9-AF3F-D9C43CFD2D04}" type="presParOf" srcId="{B8EB80B9-BD02-4C08-8646-CBA8B06A01F9}" destId="{C4A144CA-712E-465E-9104-69087095A724}" srcOrd="1" destOrd="0" presId="urn:microsoft.com/office/officeart/2005/8/layout/process1"/>
    <dgm:cxn modelId="{2F36281E-9F5E-4D94-989E-9C38689CD235}" type="presParOf" srcId="{C4A144CA-712E-465E-9104-69087095A724}" destId="{22B5353D-45A2-4239-BDA7-B36DE32AE63C}" srcOrd="0" destOrd="0" presId="urn:microsoft.com/office/officeart/2005/8/layout/process1"/>
    <dgm:cxn modelId="{489D7690-2EAD-4534-86AF-AC36E8104FC5}" type="presParOf" srcId="{B8EB80B9-BD02-4C08-8646-CBA8B06A01F9}" destId="{70AC05A4-BC33-44CB-BA87-E2B76DACF46D}" srcOrd="2" destOrd="0" presId="urn:microsoft.com/office/officeart/2005/8/layout/process1"/>
    <dgm:cxn modelId="{5499FD16-A2B8-4BAD-B3D0-526BC53444CF}" type="presParOf" srcId="{B8EB80B9-BD02-4C08-8646-CBA8B06A01F9}" destId="{B3E95CDC-D4A1-4938-B0F5-D7330D6F5086}" srcOrd="3" destOrd="0" presId="urn:microsoft.com/office/officeart/2005/8/layout/process1"/>
    <dgm:cxn modelId="{FCDE9DC1-5CA2-4251-B568-9C32CEA76B56}" type="presParOf" srcId="{B3E95CDC-D4A1-4938-B0F5-D7330D6F5086}" destId="{EFD90D94-C906-4A13-9E14-22AE4E64916F}" srcOrd="0" destOrd="0" presId="urn:microsoft.com/office/officeart/2005/8/layout/process1"/>
    <dgm:cxn modelId="{90D2A514-8C0E-448D-843C-9445DB9177B5}" type="presParOf" srcId="{B8EB80B9-BD02-4C08-8646-CBA8B06A01F9}" destId="{4A0EB39F-EA83-4681-9A17-3CDA9399AFB2}" srcOrd="4" destOrd="0" presId="urn:microsoft.com/office/officeart/2005/8/layout/process1"/>
    <dgm:cxn modelId="{045450E7-335B-4AA9-AC72-A537C0F59E3A}" type="presParOf" srcId="{B8EB80B9-BD02-4C08-8646-CBA8B06A01F9}" destId="{446D8731-771D-4F68-83BF-D8FA7AE4FB39}" srcOrd="5" destOrd="0" presId="urn:microsoft.com/office/officeart/2005/8/layout/process1"/>
    <dgm:cxn modelId="{B117A0A3-E48E-4D40-B95A-EF6D2542FF8D}" type="presParOf" srcId="{446D8731-771D-4F68-83BF-D8FA7AE4FB39}" destId="{B839F1E1-ED5A-4153-B71E-DA9065809D8D}" srcOrd="0" destOrd="0" presId="urn:microsoft.com/office/officeart/2005/8/layout/process1"/>
    <dgm:cxn modelId="{E3FA1FD4-AD06-430C-9303-C5DB2DE8D8CB}"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C54FE251-D116-467A-8FCA-25B361808CB5}" srcId="{B46DB6B8-7768-4B14-BF7E-4527BC6D5A96}" destId="{07CA21B2-F972-4325-BCC1-8D952B480EA3}" srcOrd="1" destOrd="0" parTransId="{EBD946B2-5814-42DE-9B79-60FC7B9191A6}" sibTransId="{CA7CBC30-428A-4CBC-8947-5075D6334DCF}"/>
    <dgm:cxn modelId="{EF943D4A-32F8-469A-924A-3E374475A1D0}" type="presOf" srcId="{4A517C42-31C3-44C1-A176-A7F141000FEA}" destId="{9D51B58C-F0AE-4255-A0D5-F46BA0990E96}" srcOrd="0" destOrd="0" presId="urn:microsoft.com/office/officeart/2005/8/layout/process1"/>
    <dgm:cxn modelId="{485B975E-F20A-4BE5-9872-31D28AEE52B8}" type="presOf" srcId="{3BFC6CCA-6BE7-4452-A137-ECA64AFD74FA}" destId="{C4A144CA-712E-465E-9104-69087095A724}" srcOrd="0" destOrd="0" presId="urn:microsoft.com/office/officeart/2005/8/layout/process1"/>
    <dgm:cxn modelId="{CE1B0461-E999-4516-83A2-8B327FF57197}" type="presOf" srcId="{CA7CBC30-428A-4CBC-8947-5075D6334DCF}" destId="{B3E95CDC-D4A1-4938-B0F5-D7330D6F5086}" srcOrd="0" destOrd="0" presId="urn:microsoft.com/office/officeart/2005/8/layout/process1"/>
    <dgm:cxn modelId="{E7C17427-8477-48EF-AEE0-4F43CC139399}" type="presOf" srcId="{09372B7C-6E30-4894-A780-BFCBF2C417C7}" destId="{B839F1E1-ED5A-4153-B71E-DA9065809D8D}" srcOrd="1"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4B338E39-54CE-4266-B983-754DABE5AD94}" type="presOf" srcId="{B46DB6B8-7768-4B14-BF7E-4527BC6D5A96}" destId="{B8EB80B9-BD02-4C08-8646-CBA8B06A01F9}"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D8B5E877-31EA-4FD1-8C88-047A298C34C0}" type="presOf" srcId="{FF508477-506E-4015-8026-90FA93DEF1FC}" destId="{B0513E09-EF43-42BB-B12D-37B4ADF21E58}" srcOrd="0" destOrd="0" presId="urn:microsoft.com/office/officeart/2005/8/layout/process1"/>
    <dgm:cxn modelId="{1B7F5EB6-6BB3-4FD6-A8BB-F059EDA70C29}" type="presOf" srcId="{CA7CBC30-428A-4CBC-8947-5075D6334DCF}" destId="{EFD90D94-C906-4A13-9E14-22AE4E64916F}" srcOrd="1" destOrd="0" presId="urn:microsoft.com/office/officeart/2005/8/layout/process1"/>
    <dgm:cxn modelId="{E4F0F4DF-B217-4F22-9BEE-7D4C8F885610}" type="presOf" srcId="{07CA21B2-F972-4325-BCC1-8D952B480EA3}" destId="{70AC05A4-BC33-44CB-BA87-E2B76DACF46D}" srcOrd="0" destOrd="0" presId="urn:microsoft.com/office/officeart/2005/8/layout/process1"/>
    <dgm:cxn modelId="{3627E4CF-F436-4C2E-B9F4-502EBB96E30E}" type="presOf" srcId="{09372B7C-6E30-4894-A780-BFCBF2C417C7}" destId="{446D8731-771D-4F68-83BF-D8FA7AE4FB39}"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3564F1C7-4A04-4DC2-825B-E4F180DA189F}" type="presOf" srcId="{3BFC6CCA-6BE7-4452-A137-ECA64AFD74FA}" destId="{22B5353D-45A2-4239-BDA7-B36DE32AE63C}" srcOrd="1" destOrd="0" presId="urn:microsoft.com/office/officeart/2005/8/layout/process1"/>
    <dgm:cxn modelId="{7CDFF03A-4B0B-4119-B362-75E2514E625B}" type="presOf" srcId="{439D14C7-C3FA-4496-AEB8-D55BACEE61C5}" destId="{4A0EB39F-EA83-4681-9A17-3CDA9399AFB2}" srcOrd="0" destOrd="0" presId="urn:microsoft.com/office/officeart/2005/8/layout/process1"/>
    <dgm:cxn modelId="{842A2A57-BD29-41B7-88DD-A0984E3829B2}" type="presParOf" srcId="{B8EB80B9-BD02-4C08-8646-CBA8B06A01F9}" destId="{B0513E09-EF43-42BB-B12D-37B4ADF21E58}" srcOrd="0" destOrd="0" presId="urn:microsoft.com/office/officeart/2005/8/layout/process1"/>
    <dgm:cxn modelId="{295FDF7C-D2F5-45D3-BFEF-AE4E6D01C92A}" type="presParOf" srcId="{B8EB80B9-BD02-4C08-8646-CBA8B06A01F9}" destId="{C4A144CA-712E-465E-9104-69087095A724}" srcOrd="1" destOrd="0" presId="urn:microsoft.com/office/officeart/2005/8/layout/process1"/>
    <dgm:cxn modelId="{6C831D81-5FD7-47E1-8794-9AB89A94AF08}" type="presParOf" srcId="{C4A144CA-712E-465E-9104-69087095A724}" destId="{22B5353D-45A2-4239-BDA7-B36DE32AE63C}" srcOrd="0" destOrd="0" presId="urn:microsoft.com/office/officeart/2005/8/layout/process1"/>
    <dgm:cxn modelId="{51B221A2-0265-49C3-92CC-A9E17ADBE5A5}" type="presParOf" srcId="{B8EB80B9-BD02-4C08-8646-CBA8B06A01F9}" destId="{70AC05A4-BC33-44CB-BA87-E2B76DACF46D}" srcOrd="2" destOrd="0" presId="urn:microsoft.com/office/officeart/2005/8/layout/process1"/>
    <dgm:cxn modelId="{AD191CB9-41D2-42A5-8D5B-14AECFB546D7}" type="presParOf" srcId="{B8EB80B9-BD02-4C08-8646-CBA8B06A01F9}" destId="{B3E95CDC-D4A1-4938-B0F5-D7330D6F5086}" srcOrd="3" destOrd="0" presId="urn:microsoft.com/office/officeart/2005/8/layout/process1"/>
    <dgm:cxn modelId="{929E8984-822B-4669-A582-AC7480218BAF}" type="presParOf" srcId="{B3E95CDC-D4A1-4938-B0F5-D7330D6F5086}" destId="{EFD90D94-C906-4A13-9E14-22AE4E64916F}" srcOrd="0" destOrd="0" presId="urn:microsoft.com/office/officeart/2005/8/layout/process1"/>
    <dgm:cxn modelId="{C08CF734-FD88-4196-BE87-A0013AB40616}" type="presParOf" srcId="{B8EB80B9-BD02-4C08-8646-CBA8B06A01F9}" destId="{4A0EB39F-EA83-4681-9A17-3CDA9399AFB2}" srcOrd="4" destOrd="0" presId="urn:microsoft.com/office/officeart/2005/8/layout/process1"/>
    <dgm:cxn modelId="{DC85D45B-3980-4399-9C6C-3629F248F9A4}" type="presParOf" srcId="{B8EB80B9-BD02-4C08-8646-CBA8B06A01F9}" destId="{446D8731-771D-4F68-83BF-D8FA7AE4FB39}" srcOrd="5" destOrd="0" presId="urn:microsoft.com/office/officeart/2005/8/layout/process1"/>
    <dgm:cxn modelId="{FF19EE61-21CA-4806-A6E4-BD99932F5AD3}" type="presParOf" srcId="{446D8731-771D-4F68-83BF-D8FA7AE4FB39}" destId="{B839F1E1-ED5A-4153-B71E-DA9065809D8D}" srcOrd="0" destOrd="0" presId="urn:microsoft.com/office/officeart/2005/8/layout/process1"/>
    <dgm:cxn modelId="{7896BB3A-E84A-445A-A690-C6F7B1D91AF4}"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C54FE251-D116-467A-8FCA-25B361808CB5}" srcId="{B46DB6B8-7768-4B14-BF7E-4527BC6D5A96}" destId="{07CA21B2-F972-4325-BCC1-8D952B480EA3}" srcOrd="1" destOrd="0" parTransId="{EBD946B2-5814-42DE-9B79-60FC7B9191A6}" sibTransId="{CA7CBC30-428A-4CBC-8947-5075D6334DCF}"/>
    <dgm:cxn modelId="{51C9DB4A-691E-4F6B-A728-6569E4D91BA0}" type="presOf" srcId="{B46DB6B8-7768-4B14-BF7E-4527BC6D5A96}" destId="{B8EB80B9-BD02-4C08-8646-CBA8B06A01F9}" srcOrd="0" destOrd="0" presId="urn:microsoft.com/office/officeart/2005/8/layout/process1"/>
    <dgm:cxn modelId="{39C67945-2C2F-45AD-8244-93C282A376E5}" type="presOf" srcId="{09372B7C-6E30-4894-A780-BFCBF2C417C7}" destId="{B839F1E1-ED5A-4153-B71E-DA9065809D8D}" srcOrd="1" destOrd="0" presId="urn:microsoft.com/office/officeart/2005/8/layout/process1"/>
    <dgm:cxn modelId="{A7C57826-70FF-4AD8-A03B-8E53B9495A94}" type="presOf" srcId="{CA7CBC30-428A-4CBC-8947-5075D6334DCF}" destId="{EFD90D94-C906-4A13-9E14-22AE4E64916F}" srcOrd="1" destOrd="0" presId="urn:microsoft.com/office/officeart/2005/8/layout/process1"/>
    <dgm:cxn modelId="{9225AA31-ECCA-482F-A1DA-DEF0BD7E4140}" type="presOf" srcId="{3BFC6CCA-6BE7-4452-A137-ECA64AFD74FA}" destId="{C4A144CA-712E-465E-9104-69087095A724}" srcOrd="0" destOrd="0" presId="urn:microsoft.com/office/officeart/2005/8/layout/process1"/>
    <dgm:cxn modelId="{E4097314-BBE7-4B1A-9689-3F87379F07C9}" srcId="{B46DB6B8-7768-4B14-BF7E-4527BC6D5A96}" destId="{FF508477-506E-4015-8026-90FA93DEF1FC}" srcOrd="0" destOrd="0" parTransId="{29B67F12-36C4-465C-9CD8-9BF83A21C68C}" sibTransId="{3BFC6CCA-6BE7-4452-A137-ECA64AFD74FA}"/>
    <dgm:cxn modelId="{6250D93B-D26A-4307-AAF8-B7943A7CF3FF}" srcId="{B46DB6B8-7768-4B14-BF7E-4527BC6D5A96}" destId="{4A517C42-31C3-44C1-A176-A7F141000FEA}" srcOrd="3" destOrd="0" parTransId="{594AD643-6619-451B-8324-2654CAB86C42}" sibTransId="{996A27C5-975C-4B2E-A7A4-9FA34A2ABAFA}"/>
    <dgm:cxn modelId="{07B29508-6D6F-477C-9278-1BCA2ACBA91E}" type="presOf" srcId="{FF508477-506E-4015-8026-90FA93DEF1FC}" destId="{B0513E09-EF43-42BB-B12D-37B4ADF21E58}" srcOrd="0" destOrd="0" presId="urn:microsoft.com/office/officeart/2005/8/layout/process1"/>
    <dgm:cxn modelId="{4C90CC8B-E68C-4C1A-97B7-7A86BD838AC1}" type="presOf" srcId="{3BFC6CCA-6BE7-4452-A137-ECA64AFD74FA}" destId="{22B5353D-45A2-4239-BDA7-B36DE32AE63C}" srcOrd="1" destOrd="0" presId="urn:microsoft.com/office/officeart/2005/8/layout/process1"/>
    <dgm:cxn modelId="{8523C3FB-D4AB-4832-9A3D-3D5F58BA6CF1}" type="presOf" srcId="{439D14C7-C3FA-4496-AEB8-D55BACEE61C5}" destId="{4A0EB39F-EA83-4681-9A17-3CDA9399AFB2}" srcOrd="0" destOrd="0" presId="urn:microsoft.com/office/officeart/2005/8/layout/process1"/>
    <dgm:cxn modelId="{F567C1D7-56DD-4D61-B4D9-91A49D492BF3}" type="presOf" srcId="{09372B7C-6E30-4894-A780-BFCBF2C417C7}" destId="{446D8731-771D-4F68-83BF-D8FA7AE4FB39}" srcOrd="0" destOrd="0" presId="urn:microsoft.com/office/officeart/2005/8/layout/process1"/>
    <dgm:cxn modelId="{A69C4F06-A3C8-4DE9-AADA-D3FA7B064299}" type="presOf" srcId="{07CA21B2-F972-4325-BCC1-8D952B480EA3}" destId="{70AC05A4-BC33-44CB-BA87-E2B76DACF46D}"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71C82A8C-174A-4AE9-AAFC-1B6EF5E71B62}" type="presOf" srcId="{4A517C42-31C3-44C1-A176-A7F141000FEA}" destId="{9D51B58C-F0AE-4255-A0D5-F46BA0990E96}" srcOrd="0" destOrd="0" presId="urn:microsoft.com/office/officeart/2005/8/layout/process1"/>
    <dgm:cxn modelId="{F46015D0-FD71-47D2-BA8A-8C9F92CB60AA}" type="presOf" srcId="{CA7CBC30-428A-4CBC-8947-5075D6334DCF}" destId="{B3E95CDC-D4A1-4938-B0F5-D7330D6F5086}" srcOrd="0" destOrd="0" presId="urn:microsoft.com/office/officeart/2005/8/layout/process1"/>
    <dgm:cxn modelId="{29520179-BBA0-468E-BD7C-35E35033F75F}" type="presParOf" srcId="{B8EB80B9-BD02-4C08-8646-CBA8B06A01F9}" destId="{B0513E09-EF43-42BB-B12D-37B4ADF21E58}" srcOrd="0" destOrd="0" presId="urn:microsoft.com/office/officeart/2005/8/layout/process1"/>
    <dgm:cxn modelId="{41177737-FB12-4C34-AB29-F1F6BF3947AD}" type="presParOf" srcId="{B8EB80B9-BD02-4C08-8646-CBA8B06A01F9}" destId="{C4A144CA-712E-465E-9104-69087095A724}" srcOrd="1" destOrd="0" presId="urn:microsoft.com/office/officeart/2005/8/layout/process1"/>
    <dgm:cxn modelId="{FE0C69A9-8A31-40D8-A17C-DFB0B789A9BE}" type="presParOf" srcId="{C4A144CA-712E-465E-9104-69087095A724}" destId="{22B5353D-45A2-4239-BDA7-B36DE32AE63C}" srcOrd="0" destOrd="0" presId="urn:microsoft.com/office/officeart/2005/8/layout/process1"/>
    <dgm:cxn modelId="{8E2ECEA7-1A4D-4211-8B56-8ABF655EBAE9}" type="presParOf" srcId="{B8EB80B9-BD02-4C08-8646-CBA8B06A01F9}" destId="{70AC05A4-BC33-44CB-BA87-E2B76DACF46D}" srcOrd="2" destOrd="0" presId="urn:microsoft.com/office/officeart/2005/8/layout/process1"/>
    <dgm:cxn modelId="{FA9E10A1-FB8E-4CF1-9F4E-9FE32B06194D}" type="presParOf" srcId="{B8EB80B9-BD02-4C08-8646-CBA8B06A01F9}" destId="{B3E95CDC-D4A1-4938-B0F5-D7330D6F5086}" srcOrd="3" destOrd="0" presId="urn:microsoft.com/office/officeart/2005/8/layout/process1"/>
    <dgm:cxn modelId="{5B1E3C2F-C309-414D-8E19-6F0A0A3E5550}" type="presParOf" srcId="{B3E95CDC-D4A1-4938-B0F5-D7330D6F5086}" destId="{EFD90D94-C906-4A13-9E14-22AE4E64916F}" srcOrd="0" destOrd="0" presId="urn:microsoft.com/office/officeart/2005/8/layout/process1"/>
    <dgm:cxn modelId="{A81BA52B-88EC-4E56-98B5-DFC51F0911E7}" type="presParOf" srcId="{B8EB80B9-BD02-4C08-8646-CBA8B06A01F9}" destId="{4A0EB39F-EA83-4681-9A17-3CDA9399AFB2}" srcOrd="4" destOrd="0" presId="urn:microsoft.com/office/officeart/2005/8/layout/process1"/>
    <dgm:cxn modelId="{71116A19-338A-4EC0-9850-047EF9901F26}" type="presParOf" srcId="{B8EB80B9-BD02-4C08-8646-CBA8B06A01F9}" destId="{446D8731-771D-4F68-83BF-D8FA7AE4FB39}" srcOrd="5" destOrd="0" presId="urn:microsoft.com/office/officeart/2005/8/layout/process1"/>
    <dgm:cxn modelId="{6720FC1F-D334-4CBC-9CBC-0BE6CFC9F57B}" type="presParOf" srcId="{446D8731-771D-4F68-83BF-D8FA7AE4FB39}" destId="{B839F1E1-ED5A-4153-B71E-DA9065809D8D}" srcOrd="0" destOrd="0" presId="urn:microsoft.com/office/officeart/2005/8/layout/process1"/>
    <dgm:cxn modelId="{B5D5F7FB-BA83-4D3F-A71D-A7FDFC010166}"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DB6B8-7768-4B14-BF7E-4527BC6D5A96}" type="doc">
      <dgm:prSet loTypeId="urn:microsoft.com/office/officeart/2005/8/layout/process1" loCatId="process" qsTypeId="urn:microsoft.com/office/officeart/2005/8/quickstyle/simple3" qsCatId="simple" csTypeId="urn:microsoft.com/office/officeart/2005/8/colors/accent6_2" csCatId="accent6" phldr="1"/>
      <dgm:spPr/>
    </dgm:pt>
    <dgm:pt modelId="{FF508477-506E-4015-8026-90FA93DEF1FC}">
      <dgm:prSet phldrT="[Text]"/>
      <dgm:spPr/>
      <dgm:t>
        <a:bodyPr/>
        <a:lstStyle/>
        <a:p>
          <a:r>
            <a:rPr lang="en-US" dirty="0" smtClean="0">
              <a:latin typeface="Gill Sans MT" panose="020B0502020104020203" pitchFamily="34" charset="0"/>
            </a:rPr>
            <a:t>Rewriter</a:t>
          </a:r>
          <a:endParaRPr lang="en-US" dirty="0">
            <a:latin typeface="Gill Sans MT" panose="020B0502020104020203" pitchFamily="34" charset="0"/>
          </a:endParaRPr>
        </a:p>
      </dgm:t>
    </dgm:pt>
    <dgm:pt modelId="{29B67F12-36C4-465C-9CD8-9BF83A21C68C}" type="parTrans" cxnId="{E4097314-BBE7-4B1A-9689-3F87379F07C9}">
      <dgm:prSet/>
      <dgm:spPr/>
      <dgm:t>
        <a:bodyPr/>
        <a:lstStyle/>
        <a:p>
          <a:endParaRPr lang="en-US"/>
        </a:p>
      </dgm:t>
    </dgm:pt>
    <dgm:pt modelId="{3BFC6CCA-6BE7-4452-A137-ECA64AFD74FA}" type="sibTrans" cxnId="{E4097314-BBE7-4B1A-9689-3F87379F07C9}">
      <dgm:prSet/>
      <dgm:spPr>
        <a:ln>
          <a:solidFill>
            <a:schemeClr val="tx1"/>
          </a:solidFill>
        </a:ln>
      </dgm:spPr>
      <dgm:t>
        <a:bodyPr/>
        <a:lstStyle/>
        <a:p>
          <a:endParaRPr lang="en-US"/>
        </a:p>
      </dgm:t>
    </dgm:pt>
    <dgm:pt modelId="{07CA21B2-F972-4325-BCC1-8D952B480EA3}">
      <dgm:prSet phldrT="[Text]"/>
      <dgm:spPr/>
      <dgm:t>
        <a:bodyPr/>
        <a:lstStyle/>
        <a:p>
          <a:r>
            <a:rPr lang="en-US" dirty="0" smtClean="0">
              <a:latin typeface="Gill Sans MT" panose="020B0502020104020203" pitchFamily="34" charset="0"/>
            </a:rPr>
            <a:t>Translator</a:t>
          </a:r>
          <a:endParaRPr lang="en-US" dirty="0">
            <a:latin typeface="Gill Sans MT" panose="020B0502020104020203" pitchFamily="34" charset="0"/>
          </a:endParaRPr>
        </a:p>
      </dgm:t>
    </dgm:pt>
    <dgm:pt modelId="{EBD946B2-5814-42DE-9B79-60FC7B9191A6}" type="parTrans" cxnId="{C54FE251-D116-467A-8FCA-25B361808CB5}">
      <dgm:prSet/>
      <dgm:spPr/>
      <dgm:t>
        <a:bodyPr/>
        <a:lstStyle/>
        <a:p>
          <a:endParaRPr lang="en-US"/>
        </a:p>
      </dgm:t>
    </dgm:pt>
    <dgm:pt modelId="{CA7CBC30-428A-4CBC-8947-5075D6334DCF}" type="sibTrans" cxnId="{C54FE251-D116-467A-8FCA-25B361808CB5}">
      <dgm:prSet/>
      <dgm:spPr>
        <a:ln>
          <a:solidFill>
            <a:schemeClr val="tx1"/>
          </a:solidFill>
        </a:ln>
      </dgm:spPr>
      <dgm:t>
        <a:bodyPr/>
        <a:lstStyle/>
        <a:p>
          <a:endParaRPr lang="en-US"/>
        </a:p>
      </dgm:t>
    </dgm:pt>
    <dgm:pt modelId="{439D14C7-C3FA-4496-AEB8-D55BACEE61C5}">
      <dgm:prSet phldrT="[Text]"/>
      <dgm:spPr/>
      <dgm:t>
        <a:bodyPr/>
        <a:lstStyle/>
        <a:p>
          <a:r>
            <a:rPr lang="en-US" dirty="0" smtClean="0">
              <a:latin typeface="Gill Sans MT" panose="020B0502020104020203" pitchFamily="34" charset="0"/>
            </a:rPr>
            <a:t>Solver</a:t>
          </a:r>
          <a:endParaRPr lang="en-US" dirty="0">
            <a:latin typeface="Gill Sans MT" panose="020B0502020104020203" pitchFamily="34" charset="0"/>
          </a:endParaRPr>
        </a:p>
      </dgm:t>
    </dgm:pt>
    <dgm:pt modelId="{8A912DDD-00AD-41EF-A3A5-A4FA3D542CBF}" type="parTrans" cxnId="{088D89C4-741E-4312-8BA7-FE1BC98E84DD}">
      <dgm:prSet/>
      <dgm:spPr/>
      <dgm:t>
        <a:bodyPr/>
        <a:lstStyle/>
        <a:p>
          <a:endParaRPr lang="en-US"/>
        </a:p>
      </dgm:t>
    </dgm:pt>
    <dgm:pt modelId="{09372B7C-6E30-4894-A780-BFCBF2C417C7}" type="sibTrans" cxnId="{088D89C4-741E-4312-8BA7-FE1BC98E84DD}">
      <dgm:prSet/>
      <dgm:spPr>
        <a:ln>
          <a:solidFill>
            <a:schemeClr val="tx1"/>
          </a:solidFill>
        </a:ln>
      </dgm:spPr>
      <dgm:t>
        <a:bodyPr/>
        <a:lstStyle/>
        <a:p>
          <a:endParaRPr lang="en-US"/>
        </a:p>
      </dgm:t>
    </dgm:pt>
    <dgm:pt modelId="{4A517C42-31C3-44C1-A176-A7F141000FEA}">
      <dgm:prSet phldrT="[Text]"/>
      <dgm:spPr>
        <a:gradFill flip="none" rotWithShape="0">
          <a:gsLst>
            <a:gs pos="46896">
              <a:srgbClr val="E98613"/>
            </a:gs>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dgm:spPr>
      <dgm:t>
        <a:bodyPr/>
        <a:lstStyle/>
        <a:p>
          <a:r>
            <a:rPr lang="en-US" dirty="0" smtClean="0">
              <a:latin typeface="Gill Sans MT" panose="020B0502020104020203" pitchFamily="34" charset="0"/>
            </a:rPr>
            <a:t>Feedback</a:t>
          </a:r>
          <a:endParaRPr lang="en-US" dirty="0">
            <a:latin typeface="Gill Sans MT" panose="020B0502020104020203" pitchFamily="34" charset="0"/>
          </a:endParaRPr>
        </a:p>
      </dgm:t>
    </dgm:pt>
    <dgm:pt modelId="{594AD643-6619-451B-8324-2654CAB86C42}" type="parTrans" cxnId="{6250D93B-D26A-4307-AAF8-B7943A7CF3FF}">
      <dgm:prSet/>
      <dgm:spPr/>
      <dgm:t>
        <a:bodyPr/>
        <a:lstStyle/>
        <a:p>
          <a:endParaRPr lang="en-US"/>
        </a:p>
      </dgm:t>
    </dgm:pt>
    <dgm:pt modelId="{996A27C5-975C-4B2E-A7A4-9FA34A2ABAFA}" type="sibTrans" cxnId="{6250D93B-D26A-4307-AAF8-B7943A7CF3FF}">
      <dgm:prSet/>
      <dgm:spPr/>
      <dgm:t>
        <a:bodyPr/>
        <a:lstStyle/>
        <a:p>
          <a:endParaRPr lang="en-US"/>
        </a:p>
      </dgm:t>
    </dgm:pt>
    <dgm:pt modelId="{B8EB80B9-BD02-4C08-8646-CBA8B06A01F9}" type="pres">
      <dgm:prSet presAssocID="{B46DB6B8-7768-4B14-BF7E-4527BC6D5A96}" presName="Name0" presStyleCnt="0">
        <dgm:presLayoutVars>
          <dgm:dir/>
          <dgm:resizeHandles val="exact"/>
        </dgm:presLayoutVars>
      </dgm:prSet>
      <dgm:spPr/>
    </dgm:pt>
    <dgm:pt modelId="{B0513E09-EF43-42BB-B12D-37B4ADF21E58}" type="pres">
      <dgm:prSet presAssocID="{FF508477-506E-4015-8026-90FA93DEF1FC}" presName="node" presStyleLbl="node1" presStyleIdx="0" presStyleCnt="4">
        <dgm:presLayoutVars>
          <dgm:bulletEnabled val="1"/>
        </dgm:presLayoutVars>
      </dgm:prSet>
      <dgm:spPr/>
      <dgm:t>
        <a:bodyPr/>
        <a:lstStyle/>
        <a:p>
          <a:endParaRPr lang="en-US"/>
        </a:p>
      </dgm:t>
    </dgm:pt>
    <dgm:pt modelId="{C4A144CA-712E-465E-9104-69087095A724}" type="pres">
      <dgm:prSet presAssocID="{3BFC6CCA-6BE7-4452-A137-ECA64AFD74FA}" presName="sibTrans" presStyleLbl="sibTrans2D1" presStyleIdx="0" presStyleCnt="3" custLinFactNeighborX="-13140" custLinFactNeighborY="8988"/>
      <dgm:spPr/>
      <dgm:t>
        <a:bodyPr/>
        <a:lstStyle/>
        <a:p>
          <a:endParaRPr lang="en-US"/>
        </a:p>
      </dgm:t>
    </dgm:pt>
    <dgm:pt modelId="{22B5353D-45A2-4239-BDA7-B36DE32AE63C}" type="pres">
      <dgm:prSet presAssocID="{3BFC6CCA-6BE7-4452-A137-ECA64AFD74FA}" presName="connectorText" presStyleLbl="sibTrans2D1" presStyleIdx="0" presStyleCnt="3"/>
      <dgm:spPr/>
      <dgm:t>
        <a:bodyPr/>
        <a:lstStyle/>
        <a:p>
          <a:endParaRPr lang="en-US"/>
        </a:p>
      </dgm:t>
    </dgm:pt>
    <dgm:pt modelId="{70AC05A4-BC33-44CB-BA87-E2B76DACF46D}" type="pres">
      <dgm:prSet presAssocID="{07CA21B2-F972-4325-BCC1-8D952B480EA3}" presName="node" presStyleLbl="node1" presStyleIdx="1" presStyleCnt="4">
        <dgm:presLayoutVars>
          <dgm:bulletEnabled val="1"/>
        </dgm:presLayoutVars>
      </dgm:prSet>
      <dgm:spPr/>
      <dgm:t>
        <a:bodyPr/>
        <a:lstStyle/>
        <a:p>
          <a:endParaRPr lang="en-US"/>
        </a:p>
      </dgm:t>
    </dgm:pt>
    <dgm:pt modelId="{B3E95CDC-D4A1-4938-B0F5-D7330D6F5086}" type="pres">
      <dgm:prSet presAssocID="{CA7CBC30-428A-4CBC-8947-5075D6334DCF}" presName="sibTrans" presStyleLbl="sibTrans2D1" presStyleIdx="1" presStyleCnt="3"/>
      <dgm:spPr/>
      <dgm:t>
        <a:bodyPr/>
        <a:lstStyle/>
        <a:p>
          <a:endParaRPr lang="en-US"/>
        </a:p>
      </dgm:t>
    </dgm:pt>
    <dgm:pt modelId="{EFD90D94-C906-4A13-9E14-22AE4E64916F}" type="pres">
      <dgm:prSet presAssocID="{CA7CBC30-428A-4CBC-8947-5075D6334DCF}" presName="connectorText" presStyleLbl="sibTrans2D1" presStyleIdx="1" presStyleCnt="3"/>
      <dgm:spPr/>
      <dgm:t>
        <a:bodyPr/>
        <a:lstStyle/>
        <a:p>
          <a:endParaRPr lang="en-US"/>
        </a:p>
      </dgm:t>
    </dgm:pt>
    <dgm:pt modelId="{4A0EB39F-EA83-4681-9A17-3CDA9399AFB2}" type="pres">
      <dgm:prSet presAssocID="{439D14C7-C3FA-4496-AEB8-D55BACEE61C5}" presName="node" presStyleLbl="node1" presStyleIdx="2" presStyleCnt="4">
        <dgm:presLayoutVars>
          <dgm:bulletEnabled val="1"/>
        </dgm:presLayoutVars>
      </dgm:prSet>
      <dgm:spPr/>
      <dgm:t>
        <a:bodyPr/>
        <a:lstStyle/>
        <a:p>
          <a:endParaRPr lang="en-US"/>
        </a:p>
      </dgm:t>
    </dgm:pt>
    <dgm:pt modelId="{446D8731-771D-4F68-83BF-D8FA7AE4FB39}" type="pres">
      <dgm:prSet presAssocID="{09372B7C-6E30-4894-A780-BFCBF2C417C7}" presName="sibTrans" presStyleLbl="sibTrans2D1" presStyleIdx="2" presStyleCnt="3"/>
      <dgm:spPr/>
      <dgm:t>
        <a:bodyPr/>
        <a:lstStyle/>
        <a:p>
          <a:endParaRPr lang="en-US"/>
        </a:p>
      </dgm:t>
    </dgm:pt>
    <dgm:pt modelId="{B839F1E1-ED5A-4153-B71E-DA9065809D8D}" type="pres">
      <dgm:prSet presAssocID="{09372B7C-6E30-4894-A780-BFCBF2C417C7}" presName="connectorText" presStyleLbl="sibTrans2D1" presStyleIdx="2" presStyleCnt="3"/>
      <dgm:spPr/>
      <dgm:t>
        <a:bodyPr/>
        <a:lstStyle/>
        <a:p>
          <a:endParaRPr lang="en-US"/>
        </a:p>
      </dgm:t>
    </dgm:pt>
    <dgm:pt modelId="{9D51B58C-F0AE-4255-A0D5-F46BA0990E96}" type="pres">
      <dgm:prSet presAssocID="{4A517C42-31C3-44C1-A176-A7F141000FEA}" presName="node" presStyleLbl="node1" presStyleIdx="3" presStyleCnt="4">
        <dgm:presLayoutVars>
          <dgm:bulletEnabled val="1"/>
        </dgm:presLayoutVars>
      </dgm:prSet>
      <dgm:spPr/>
      <dgm:t>
        <a:bodyPr/>
        <a:lstStyle/>
        <a:p>
          <a:endParaRPr lang="en-US"/>
        </a:p>
      </dgm:t>
    </dgm:pt>
  </dgm:ptLst>
  <dgm:cxnLst>
    <dgm:cxn modelId="{1BE9F826-BA0E-4308-BE22-735B97FE3072}" type="presOf" srcId="{09372B7C-6E30-4894-A780-BFCBF2C417C7}" destId="{446D8731-771D-4F68-83BF-D8FA7AE4FB39}" srcOrd="0" destOrd="0" presId="urn:microsoft.com/office/officeart/2005/8/layout/process1"/>
    <dgm:cxn modelId="{2C4BED0D-1254-45FD-AAA3-8F3E8D96ADB7}" type="presOf" srcId="{09372B7C-6E30-4894-A780-BFCBF2C417C7}" destId="{B839F1E1-ED5A-4153-B71E-DA9065809D8D}" srcOrd="1" destOrd="0" presId="urn:microsoft.com/office/officeart/2005/8/layout/process1"/>
    <dgm:cxn modelId="{C54FE251-D116-467A-8FCA-25B361808CB5}" srcId="{B46DB6B8-7768-4B14-BF7E-4527BC6D5A96}" destId="{07CA21B2-F972-4325-BCC1-8D952B480EA3}" srcOrd="1" destOrd="0" parTransId="{EBD946B2-5814-42DE-9B79-60FC7B9191A6}" sibTransId="{CA7CBC30-428A-4CBC-8947-5075D6334DCF}"/>
    <dgm:cxn modelId="{5339D2AE-7564-4C35-A42C-37D0CE55260D}" type="presOf" srcId="{B46DB6B8-7768-4B14-BF7E-4527BC6D5A96}" destId="{B8EB80B9-BD02-4C08-8646-CBA8B06A01F9}" srcOrd="0" destOrd="0" presId="urn:microsoft.com/office/officeart/2005/8/layout/process1"/>
    <dgm:cxn modelId="{815966CC-442B-46C7-83FF-584F66C75914}" type="presOf" srcId="{CA7CBC30-428A-4CBC-8947-5075D6334DCF}" destId="{EFD90D94-C906-4A13-9E14-22AE4E64916F}" srcOrd="1" destOrd="0" presId="urn:microsoft.com/office/officeart/2005/8/layout/process1"/>
    <dgm:cxn modelId="{A7C6A1F0-5BA8-45FE-AEEB-BBA6597D9621}" type="presOf" srcId="{439D14C7-C3FA-4496-AEB8-D55BACEE61C5}" destId="{4A0EB39F-EA83-4681-9A17-3CDA9399AFB2}" srcOrd="0" destOrd="0" presId="urn:microsoft.com/office/officeart/2005/8/layout/process1"/>
    <dgm:cxn modelId="{DD4AAEA3-D79E-4EBF-A63B-2E7AC92200B9}" type="presOf" srcId="{CA7CBC30-428A-4CBC-8947-5075D6334DCF}" destId="{B3E95CDC-D4A1-4938-B0F5-D7330D6F5086}" srcOrd="0" destOrd="0" presId="urn:microsoft.com/office/officeart/2005/8/layout/process1"/>
    <dgm:cxn modelId="{6250D93B-D26A-4307-AAF8-B7943A7CF3FF}" srcId="{B46DB6B8-7768-4B14-BF7E-4527BC6D5A96}" destId="{4A517C42-31C3-44C1-A176-A7F141000FEA}" srcOrd="3" destOrd="0" parTransId="{594AD643-6619-451B-8324-2654CAB86C42}" sibTransId="{996A27C5-975C-4B2E-A7A4-9FA34A2ABAFA}"/>
    <dgm:cxn modelId="{E4097314-BBE7-4B1A-9689-3F87379F07C9}" srcId="{B46DB6B8-7768-4B14-BF7E-4527BC6D5A96}" destId="{FF508477-506E-4015-8026-90FA93DEF1FC}" srcOrd="0" destOrd="0" parTransId="{29B67F12-36C4-465C-9CD8-9BF83A21C68C}" sibTransId="{3BFC6CCA-6BE7-4452-A137-ECA64AFD74FA}"/>
    <dgm:cxn modelId="{1FDC5FBB-507F-48A0-90B0-92336BD41634}" type="presOf" srcId="{FF508477-506E-4015-8026-90FA93DEF1FC}" destId="{B0513E09-EF43-42BB-B12D-37B4ADF21E58}" srcOrd="0" destOrd="0" presId="urn:microsoft.com/office/officeart/2005/8/layout/process1"/>
    <dgm:cxn modelId="{47BEA550-2737-4503-A0EE-08F60290ED01}" type="presOf" srcId="{3BFC6CCA-6BE7-4452-A137-ECA64AFD74FA}" destId="{C4A144CA-712E-465E-9104-69087095A724}" srcOrd="0" destOrd="0" presId="urn:microsoft.com/office/officeart/2005/8/layout/process1"/>
    <dgm:cxn modelId="{CC626D9A-8CAF-4013-AC66-C91F9770EFBB}" type="presOf" srcId="{07CA21B2-F972-4325-BCC1-8D952B480EA3}" destId="{70AC05A4-BC33-44CB-BA87-E2B76DACF46D}" srcOrd="0" destOrd="0" presId="urn:microsoft.com/office/officeart/2005/8/layout/process1"/>
    <dgm:cxn modelId="{088D89C4-741E-4312-8BA7-FE1BC98E84DD}" srcId="{B46DB6B8-7768-4B14-BF7E-4527BC6D5A96}" destId="{439D14C7-C3FA-4496-AEB8-D55BACEE61C5}" srcOrd="2" destOrd="0" parTransId="{8A912DDD-00AD-41EF-A3A5-A4FA3D542CBF}" sibTransId="{09372B7C-6E30-4894-A780-BFCBF2C417C7}"/>
    <dgm:cxn modelId="{8A5D9981-ECFB-4873-BC3E-6DCA28D752A9}" type="presOf" srcId="{4A517C42-31C3-44C1-A176-A7F141000FEA}" destId="{9D51B58C-F0AE-4255-A0D5-F46BA0990E96}" srcOrd="0" destOrd="0" presId="urn:microsoft.com/office/officeart/2005/8/layout/process1"/>
    <dgm:cxn modelId="{640F2D8B-D593-4871-8B71-E5FC0F2AC5FE}" type="presOf" srcId="{3BFC6CCA-6BE7-4452-A137-ECA64AFD74FA}" destId="{22B5353D-45A2-4239-BDA7-B36DE32AE63C}" srcOrd="1" destOrd="0" presId="urn:microsoft.com/office/officeart/2005/8/layout/process1"/>
    <dgm:cxn modelId="{060F0FE9-9EDA-4B73-BB0C-EE5D099F5D09}" type="presParOf" srcId="{B8EB80B9-BD02-4C08-8646-CBA8B06A01F9}" destId="{B0513E09-EF43-42BB-B12D-37B4ADF21E58}" srcOrd="0" destOrd="0" presId="urn:microsoft.com/office/officeart/2005/8/layout/process1"/>
    <dgm:cxn modelId="{9D9FECF4-943F-4440-BFE6-103F6BD3B4BD}" type="presParOf" srcId="{B8EB80B9-BD02-4C08-8646-CBA8B06A01F9}" destId="{C4A144CA-712E-465E-9104-69087095A724}" srcOrd="1" destOrd="0" presId="urn:microsoft.com/office/officeart/2005/8/layout/process1"/>
    <dgm:cxn modelId="{A35A378E-2FEB-4379-8EF7-3D493AD8DBB6}" type="presParOf" srcId="{C4A144CA-712E-465E-9104-69087095A724}" destId="{22B5353D-45A2-4239-BDA7-B36DE32AE63C}" srcOrd="0" destOrd="0" presId="urn:microsoft.com/office/officeart/2005/8/layout/process1"/>
    <dgm:cxn modelId="{F864A91E-A2B8-4B77-B437-A1091585FC14}" type="presParOf" srcId="{B8EB80B9-BD02-4C08-8646-CBA8B06A01F9}" destId="{70AC05A4-BC33-44CB-BA87-E2B76DACF46D}" srcOrd="2" destOrd="0" presId="urn:microsoft.com/office/officeart/2005/8/layout/process1"/>
    <dgm:cxn modelId="{CAFFB3D5-ECB8-41DB-8C91-2F09ED70ECBC}" type="presParOf" srcId="{B8EB80B9-BD02-4C08-8646-CBA8B06A01F9}" destId="{B3E95CDC-D4A1-4938-B0F5-D7330D6F5086}" srcOrd="3" destOrd="0" presId="urn:microsoft.com/office/officeart/2005/8/layout/process1"/>
    <dgm:cxn modelId="{F757AB60-17A1-49D3-AC01-E5C8925AB113}" type="presParOf" srcId="{B3E95CDC-D4A1-4938-B0F5-D7330D6F5086}" destId="{EFD90D94-C906-4A13-9E14-22AE4E64916F}" srcOrd="0" destOrd="0" presId="urn:microsoft.com/office/officeart/2005/8/layout/process1"/>
    <dgm:cxn modelId="{37577F96-6C95-4C5B-8E53-D34AFE111A8D}" type="presParOf" srcId="{B8EB80B9-BD02-4C08-8646-CBA8B06A01F9}" destId="{4A0EB39F-EA83-4681-9A17-3CDA9399AFB2}" srcOrd="4" destOrd="0" presId="urn:microsoft.com/office/officeart/2005/8/layout/process1"/>
    <dgm:cxn modelId="{3BBD2EBE-C61B-4D42-BAE2-46897339465B}" type="presParOf" srcId="{B8EB80B9-BD02-4C08-8646-CBA8B06A01F9}" destId="{446D8731-771D-4F68-83BF-D8FA7AE4FB39}" srcOrd="5" destOrd="0" presId="urn:microsoft.com/office/officeart/2005/8/layout/process1"/>
    <dgm:cxn modelId="{0FC3527B-B3D4-4DE9-8CE5-AB4F16A6A89F}" type="presParOf" srcId="{446D8731-771D-4F68-83BF-D8FA7AE4FB39}" destId="{B839F1E1-ED5A-4153-B71E-DA9065809D8D}" srcOrd="0" destOrd="0" presId="urn:microsoft.com/office/officeart/2005/8/layout/process1"/>
    <dgm:cxn modelId="{A5FD4893-ED60-4AB3-9D9B-C412847314AB}" type="presParOf" srcId="{B8EB80B9-BD02-4C08-8646-CBA8B06A01F9}" destId="{9D51B58C-F0AE-4255-A0D5-F46BA0990E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flip="none" rotWithShape="0">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13E09-EF43-42BB-B12D-37B4ADF21E58}">
      <dsp:nvSpPr>
        <dsp:cNvPr id="0" name=""/>
        <dsp:cNvSpPr/>
      </dsp:nvSpPr>
      <dsp:spPr>
        <a:xfrm>
          <a:off x="4415"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Rewriter</a:t>
          </a:r>
          <a:endParaRPr lang="en-US" sz="3100" kern="1200" dirty="0">
            <a:latin typeface="Gill Sans MT" panose="020B0502020104020203" pitchFamily="34" charset="0"/>
          </a:endParaRPr>
        </a:p>
      </dsp:txBody>
      <dsp:txXfrm>
        <a:off x="38341" y="2483041"/>
        <a:ext cx="1862688" cy="1090472"/>
      </dsp:txXfrm>
    </dsp:sp>
    <dsp:sp modelId="{C4A144CA-712E-465E-9104-69087095A724}">
      <dsp:nvSpPr>
        <dsp:cNvPr id="0" name=""/>
        <dsp:cNvSpPr/>
      </dsp:nvSpPr>
      <dsp:spPr>
        <a:xfrm>
          <a:off x="2074231" y="2831922"/>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74231" y="2927677"/>
        <a:ext cx="286492" cy="287264"/>
      </dsp:txXfrm>
    </dsp:sp>
    <dsp:sp modelId="{70AC05A4-BC33-44CB-BA87-E2B76DACF46D}">
      <dsp:nvSpPr>
        <dsp:cNvPr id="0" name=""/>
        <dsp:cNvSpPr/>
      </dsp:nvSpPr>
      <dsp:spPr>
        <a:xfrm>
          <a:off x="2707172"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Translator</a:t>
          </a:r>
          <a:endParaRPr lang="en-US" sz="3100" kern="1200" dirty="0">
            <a:latin typeface="Gill Sans MT" panose="020B0502020104020203" pitchFamily="34" charset="0"/>
          </a:endParaRPr>
        </a:p>
      </dsp:txBody>
      <dsp:txXfrm>
        <a:off x="2741098" y="2483041"/>
        <a:ext cx="1862688" cy="1090472"/>
      </dsp:txXfrm>
    </dsp:sp>
    <dsp:sp modelId="{B3E95CDC-D4A1-4938-B0F5-D7330D6F5086}">
      <dsp:nvSpPr>
        <dsp:cNvPr id="0" name=""/>
        <dsp:cNvSpPr/>
      </dsp:nvSpPr>
      <dsp:spPr>
        <a:xfrm>
          <a:off x="4830766"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0766" y="2884645"/>
        <a:ext cx="286492" cy="287264"/>
      </dsp:txXfrm>
    </dsp:sp>
    <dsp:sp modelId="{4A0EB39F-EA83-4681-9A17-3CDA9399AFB2}">
      <dsp:nvSpPr>
        <dsp:cNvPr id="0" name=""/>
        <dsp:cNvSpPr/>
      </dsp:nvSpPr>
      <dsp:spPr>
        <a:xfrm>
          <a:off x="5409929" y="2449115"/>
          <a:ext cx="1930540" cy="115832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Solver</a:t>
          </a:r>
          <a:endParaRPr lang="en-US" sz="3100" kern="1200" dirty="0">
            <a:latin typeface="Gill Sans MT" panose="020B0502020104020203" pitchFamily="34" charset="0"/>
          </a:endParaRPr>
        </a:p>
      </dsp:txBody>
      <dsp:txXfrm>
        <a:off x="5443855" y="2483041"/>
        <a:ext cx="1862688" cy="1090472"/>
      </dsp:txXfrm>
    </dsp:sp>
    <dsp:sp modelId="{446D8731-771D-4F68-83BF-D8FA7AE4FB39}">
      <dsp:nvSpPr>
        <dsp:cNvPr id="0" name=""/>
        <dsp:cNvSpPr/>
      </dsp:nvSpPr>
      <dsp:spPr>
        <a:xfrm>
          <a:off x="7533523" y="2788890"/>
          <a:ext cx="409274" cy="478774"/>
        </a:xfrm>
        <a:prstGeom prst="rightArrow">
          <a:avLst>
            <a:gd name="adj1" fmla="val 60000"/>
            <a:gd name="adj2" fmla="val 50000"/>
          </a:avLst>
        </a:prstGeom>
        <a:gradFill rotWithShape="0">
          <a:gsLst>
            <a:gs pos="0">
              <a:schemeClr val="accent6">
                <a:tint val="60000"/>
                <a:hueOff val="0"/>
                <a:satOff val="0"/>
                <a:lumOff val="0"/>
                <a:alphaOff val="0"/>
                <a:tint val="65000"/>
                <a:shade val="92000"/>
                <a:satMod val="130000"/>
              </a:schemeClr>
            </a:gs>
            <a:gs pos="45000">
              <a:schemeClr val="accent6">
                <a:tint val="60000"/>
                <a:hueOff val="0"/>
                <a:satOff val="0"/>
                <a:lumOff val="0"/>
                <a:alphaOff val="0"/>
                <a:tint val="60000"/>
                <a:shade val="99000"/>
                <a:satMod val="120000"/>
              </a:schemeClr>
            </a:gs>
            <a:gs pos="100000">
              <a:schemeClr val="accent6">
                <a:tint val="60000"/>
                <a:hueOff val="0"/>
                <a:satOff val="0"/>
                <a:lumOff val="0"/>
                <a:alphaOff val="0"/>
                <a:tint val="55000"/>
                <a:satMod val="140000"/>
              </a:schemeClr>
            </a:gs>
          </a:gsLst>
          <a:path path="circle">
            <a:fillToRect l="100000" t="100000" r="100000" b="100000"/>
          </a:path>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533523" y="2884645"/>
        <a:ext cx="286492" cy="287264"/>
      </dsp:txXfrm>
    </dsp:sp>
    <dsp:sp modelId="{9D51B58C-F0AE-4255-A0D5-F46BA0990E96}">
      <dsp:nvSpPr>
        <dsp:cNvPr id="0" name=""/>
        <dsp:cNvSpPr/>
      </dsp:nvSpPr>
      <dsp:spPr>
        <a:xfrm>
          <a:off x="8112685" y="2449115"/>
          <a:ext cx="1930540" cy="1158324"/>
        </a:xfrm>
        <a:prstGeom prst="roundRect">
          <a:avLst>
            <a:gd name="adj" fmla="val 10000"/>
          </a:avLst>
        </a:prstGeom>
        <a:gradFill flip="none" rotWithShape="0">
          <a:gsLst>
            <a:gs pos="46896">
              <a:srgbClr val="E98613"/>
            </a:gs>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Gill Sans MT" panose="020B0502020104020203" pitchFamily="34" charset="0"/>
            </a:rPr>
            <a:t>Feedback</a:t>
          </a:r>
          <a:endParaRPr lang="en-US" sz="3100" kern="1200" dirty="0">
            <a:latin typeface="Gill Sans MT" panose="020B0502020104020203" pitchFamily="34" charset="0"/>
          </a:endParaRPr>
        </a:p>
      </dsp:txBody>
      <dsp:txXfrm>
        <a:off x="8146611" y="2483041"/>
        <a:ext cx="1862688" cy="1090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8-09T11:23:35.644"/>
    </inkml:context>
    <inkml:brush xml:id="br0">
      <inkml:brushProperty name="width" value="0.10583" units="cm"/>
      <inkml:brushProperty name="height" value="0.10583" units="cm"/>
      <inkml:brushProperty name="color" value="#900000"/>
    </inkml:brush>
  </inkml:definitions>
  <inkml:trace contextRef="#ctx0" brushRef="#br0">21903 16570 8,'0'0'32,"-9"-2"-10,9 2-6,0 0-4,0 0-3,0 0-2,0 0 0,0 0-2,0 0-1,0 0 0,0 0-1,0 0 1,0 0 0,0 0 0,0 0-1,0 0 0,0 0 0,0 0 0,8 2-1,-8-2 0,0 0 0,0 0-1,0 0 1,10 5-1,-10-5 1,13 4-1,-4 0 1,0-1 1,4 3-2,1 3 0,5 4 1,0 5-1,5 1 0,1 7 0,5 4 1,2 3 0,-1 5 0,3 6 0,-3-1 0,-4 4 1,-1-3 0,-4 3-1,-6-5-1,-6 3 0,-3-7-2,-3-2 0,-4-36 0,1 62-1,-1-62-1,-3 42 2,3-42-1,0 0 0,0 0 3,0 0-1,0 0 0,0 0 0,0 0 1,0 0-1,0 0 0,0 0 0,0 0 0,0 0 1,0 0-1,0 0 2,0 0-2,0 0 1,0 0 2,14-43-1,-14 43-1,0 0 1,0 0 1,0 0-3,12-52 1,-12 52-1,0 0 1,4-36-1,-2 12 0,1-9 1,0-12-3,5-17 1,8-15 0,9-19 0,13-9-1,15-18 0,15 6 0,13-5 0,15 8 2,12 5 0,7 12 0,5 7 0,1 11 0,0 7-1,-7 8 1,-7 9-1,-18 9 0,-15 14-6,-26 2-12,-9 24-9,-35-8-7,-4 14-11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07.68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0 4421 7,'0'0'5,"0"0"-1,0 0 0,0 0-1,0 0-1,0 0 0,0 0 0,0 0 1,0 0 1,0 0 1,0 0 1,0 0 0,0 0 1,16-22 0,-16 22-1,0 0-1,27-18 0,-27 18 0,28-24-2,-8 10 0,5 3 0,8-11-1,7 4 0,7-9 0,13-6 0,14-10 0,8-2 0,7-15 0,9-5 1,11-11-1,11 2 1,8-11-1,13 2 0,10-11 0,16-6 0,11-8 0,11 3-2,6-7 2,17-4-1,10-7 0,3-4 1,2-5-1,6-4 1,12-8-1,6 1 0,4-7 1,-1 1-1,8-1 0,1 2 0,-1 7-1,-6 5 1,-13 4-1,5 4 1,-5-3-1,-5 5 0,-14 3 0,-6 0 0,-11 7 0,-9 4 1,-13 14-1,-25 11 0,-27 20-1,-30 15 1,-19 16-1,-28 9-2,-14 19-5,-42 8-21,7-19-8,-7 19 0</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09.599"/>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221 1276 14,'-7'-42'13,"-6"-17"-2,8-8-1,-6-18-2,3-9-2,-2-15-1,2 1-1,-3-12-1,4 6-2,-6 2 1,-1 9 0,-3 13 0,1 21 0,-6 16 1,6 19-2,0 16 0,16 18-1,-22 20-1,13 12-5,12 14-4,-3-1-9,0-3-9</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0.34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133 1810 10,'0'0'18,"0"0"-4,0 0-5,0 0-1,0 0-2,-14-16 0,14 16-2,-6-37 1,4 7 1,-7-26-1,4-8 0,-8-23-1,8-14-1,-10-20 0,11-11 0,-5-9-2,6-2 1,1 0 0,-2 11-1,2 13 0,2 14 0,-1 20 0,-5 21-1,-1 19 0,3 11 0,-1 18-1,5 16 0,0 0-1,-17-15 0,17 15-1,0 0 1,2-23 0,0 3-2,5 3 1,-1-6-3,-6 23-6,11-38-5,-11 38-12,18-4 0</inkml:trace>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1.146"/>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262 2099 19,'-4'-58'13,"4"-1"0,-9-15 0,5 10-3,-14-17-1,7 5-1,-14-18-4,7 2 2,-8-26-2,2-9 0,-5-14-1,9-7 1,-1-6-1,6 8 0,2 5-2,10 14 0,-3 15 0,4 25 0,2 18-1,0 19 0,-3 12 0,-1 10-1,-1 12 1,5 16-1,0 0-1,0 0 0,0 0-2,-9 27-3,23 6-6,-5 1-19,9-3 1</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1.860"/>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288 2235 14,'0'-40'13,"-3"-16"-2,-1-6-2,-5-19-1,4-1 0,-6-21-1,-2-2 0,-9-23-1,-1-4 1,-8-27-2,9-6 2,-7-18-3,7 4 0,-2 2-1,10 18-1,-3 18 0,7 27-2,0 29 1,3 27-2,2 27 0,5 31-2,-2 22-3,-4 7-8,19 22-18,4 12 0</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2.649"/>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40 1875 27,'-7'-40'19,"-4"-30"-3,11-6-2,-14-46-1,16-8-3,-11-34-5,10-12 1,3-17-3,7 12-2,-2 3 0,2 21 0,-2 29 0,0 28 0,0 30 1,-5 21-2,-4 23 1,0 26-1,-2-19 0,2 19-1,0 0 0,0 0-1,0 0-4,0 0-5,0 0-9,-2 29-12,2-29 0</inkml:trace>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3.43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15 2087 4,'0'-47'26,"-4"-5"-6,-3-24-4,9-4-4,-8-34-1,12-5-4,-6-33-1,9-11-3,-4-27 1,12-9-1,-3 4-1,4 12 0,-7 19 0,0 23-1,-3 34 0,-12 35-1,2 39-1,2 33 0,-18 18 0,11 13-2,8 18-3,1-15-3,20 8-11,7-15-11,2-15 0</inkml:trace>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4.18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18 2053 10,'-2'-22'14,"2"22"-2,-2-16-1,2 16-1,-5-18-1,5 18-2,-6-22 0,6 22 0,-2-38 0,8 15-1,-8-26-1,7-2 0,-5-23 0,9-15-2,-1-32 0,6-22-1,-3-32 0,11-17 0,0-7-2,7-5 1,-6 14-1,5 22 0,-6 39 0,-4 39 0,-6 50-1,-12 40 0,11 36-3,-13 15-5,17 21-11,-4-7-14,3-16 2</inkml:trace>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5.038"/>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24 990 5,'0'0'11,"0"0"0,0 0-1,0 0-1,-18-7 1,18 7 0,-3-40-1,6 14-1,-10-19 1,14-2-2,-12-32-1,12-3-1,-1-21 0,6-5-2,-1-1-1,4 6-1,-4 14 0,3 12-1,-5 28-1,-2 23 0,-7 26-2,13 15-2,-6 17-1,-7-10 0,10 11-3,-10-33-9,9 25-13,-9-25-1</inkml:trace>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1:15.86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1 669 13,'-2'-17'13,"2"17"0,0-20-3,0 20 1,0-23-2,0 23-1,2-44 0,3 17 0,-8-14-2,10-1-1,-7-16 1,7-1-2,-3-8-1,3 7-1,-3-2 0,1 10-1,-3 7-1,-2 10 0,7 17-1,-7 18-1,-2 26-9,-12 13-21,1 10 0,6 6-1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1.67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0 51 5,'11'-22'13,"-11"22"0,13-16-3,-13 16-1,0 0-2,18-13-1,-18 13-2,0 0-1,17 11-2,-17-11 1,30 25-2,-6-9 2,3 4-2,8 4 2,-1 5-2,5 1 1,-1 5 0,7 6 0,-1 5 1,8 1-2,-1 7 3,6 2-1,6 6 0,10 4 0,5-2 0,4 6-1,1 1 0,6 7 1,2 1-1,6 3 0,-3 1-1,-1 7 1,5 1-1,5 1 1,10-2 0,7 1 0,4-4 0,5 1 0,11-8 1,5-6 0,4-2-1,9 3 1,-9-5-1,9 1 0,-7 1 0,5 0 0,-10 13 0,4 9-2,-2 6 2,-5 9-2,4 4 2,2 10-2,4 4 2,-4 7-2,9-9 0,0-2 1,4 0 0,-2-4 0,-4-5 0,-7-4-1,0-5 1,-13 6 0,-8-3 0,-16 1 2,-10-8-2,-8-1 2,-12-14-2,2-1 2,-17-14-1,2-8-1,-2-5 1,1-9-1,-9-11 2,-2-5-2,-8-6 1,-6-6-1,-8-1 1,-8-5 0,-7-10-1,-20-5 1,24 9-1,-24-9 1,0 0-1,0 0 0,0 0 0,14 7 0,-14-7 0,0 0 0,17 6-1,-17-6 0,18 3-1,-18-3-4,31-18-16,-15-3-13,-1-10-2</inkml:trace>
</inkml:ink>
</file>

<file path=ppt/ink/ink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42.94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0 3466 16,'0'0'10,"0"0"0,0 0-1,20-25 0,-20 25-1,0 0-1,22-15-1,-22 15 0,0 0 0,7-20-1,-7 20-1,0 0 0,27-21-2,-14 4 1,9 1 0,3-9-1,8-1 1,1-4-1,14-1 0,-1-9 0,7 4 0,5-9 0,4 3 0,10-7 0,10 2-1,7-7 1,9 0 0,12-4-1,9-7 2,13-8-1,10-1 0,12-9-1,21-8 1,6-12-1,12-5 1,4-8-2,13 2 0,14-3 1,4-8 1,6-2-1,-6 2 0,9-9 1,5 1-2,3-1 2,-8 0-1,-13 7 0,-7 11-2,-24 13 2,-15 15-1,-29 17 1,-28 17-1,-27 16 0,-23 13 0,-21 8 0,-18 8 0,-10 4 0,-23 5 0,17-4 0,-17 4 0,0 0 0,0 0 0,0 0 0,0 0 0,0 0 0,0 0 0,0-21-1,0 21 1,0 0-2,-4-26 3,4 26-3,-7-18 3,7 18-3,0 0 3,0 0-2,-7-22 1,7 22 0,0 0-1,0 0 1,0 0 0,16-1 0,-16 1-1,0 0 2,0 0-1,22-11 0,-22 11 0,22-20 0,-8 4 0,8-3 0,-2 0 0,5-7 0,4 5 0,-3-1 0,1 2 0,-3 4 0,-6 1 0,-18 15 0,29-18 0,-29 18 0,16-5 0,-16 5 0,0 0 0,17 2-1,-17-2 1,0 0 0,0 0 0,18 7 0,-18-7 1,0 0-1,0 0 0,0 0 0,0 0 1,0 0-1,0 0 0,0 0 0,0 0 0,0 0-2,0 0-1,0 0-4,0 0-16,0 0-9,-35 21-6,6-8 2</inkml:trace>
</inkml:ink>
</file>

<file path=ppt/ink/ink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1.439"/>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5 9 7,'0'0'15,"0"0"-2,-7-18-3,7 18-2,0 0-3,0 0-2,0 0 0,0 0-2,0 0 0,0 0 1,0 0-1,0 0 0,0 0 1,0 0 0,0 0 0,0 0 1,0 0 0,0 0 0,0 0 0,0 0-1,7 25 0,0 4 0,2 7-1,6 11 0,3 7 0,-2 10-1,1 3 0,4 5 1,-6 0-1,7-3 1,-8-7-1,3-4 1,-1-10 0,4-6 0,-5-9-1,-1-6 1,4-11-1,-18-16-1,28 22-2,-28-22-6,18 9-11,-18-9-11,0 0-1</inkml:trace>
</inkml:ink>
</file>

<file path=ppt/ink/ink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2.497"/>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18 53 23,'0'0'19,"0"0"-3,0 0-1,0 0-5,0 0 0,0 0-5,0 0-1,0 0-1,0 0-1,0 0-1,-9-17 0,9 17-1,0 0 0,-2-16 0,2 16 1,0 0-1,0 0 0,-6-20 1,6 20 0,0 0 0,0 0 0,0 0 0,0 0 0,0 0 0,0 0 0,0 0-1,-9 18 1,11 0 0,5 6-1,-1 12 1,3 7-1,0 14 0,4 4 0,3 6 0,0 4 0,1 1 1,6 0-1,1 1 0,0 4 0,-1 5 0,4 10 1,-1 0 0,3 2 0,-2-1-1,-1 1 1,-5-6 0,1-10-1,-2-15 1,-3-14-1,-3-13 0,-3-12-1,-11-24 1,20 4 0,-13-26-2,-3-2-1,-6-14-3,11 13-8,-12-8-17,-1 4-3,4 13 0</inkml:trace>
</inkml:ink>
</file>

<file path=ppt/ink/ink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3.301"/>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 0 8,'0'0'17,"0"0"-3,-4 20-2,4-20-1,0 0-1,0 0-2,0 0 0,0 0-2,0 0-3,0 0 0,0 0-1,0 0-1,0 0-1,0 0 1,0 0 0,0 0 0,0 0 0,0 0 0,-2 22 0,2-22 0,9 34-1,-1-8 2,4 15-3,7 8 2,2 16-1,1 13 0,40 114 1,-27-82 0,-3 13-1,1 6 1,1-1 0,-1 4 0,0-3-1,0-12 1,-4-8 0,-2-14 0,0-22-1,-1-23 0,-3-21-1,-3-27 0,-2-16-2,-8-22-6,6 1-18,-5-1-6,-15 2 0</inkml:trace>
</inkml:ink>
</file>

<file path=ppt/ink/ink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4.18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14-11 14,'0'0'19,"0"0"-1,-16 0-4,16 0-2,0 0-2,0 0-3,0 0-2,0 0 0,0 0-2,-4 31 1,6-15-2,7 13 1,-1 6-1,10 17-2,-6 6 1,10 16 0,2 13-1,-2 12 0,5 14 1,-2 11-2,1 3 1,-1 3 1,1 2-1,-1-7 1,2-4-1,-3-14 1,0-7-1,-3-15 1,1-11 0,-5-13-1,1-10-1,-2-11 1,-5-11-2,-11-29 0,22 29-3,-22-29-4,0 0-10,14-28-49</inkml:trace>
</inkml:ink>
</file>

<file path=ppt/ink/ink2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5.07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11-3 4,'0'0'9,"0"0"0,0 0-1,0 0 1,0 0 1,0 0-1,0 0 1,0 0 0,-16-9 0,16 9-2,4 18-1,3 3-2,-7 8-2,11 15 0,0 12-1,5 18-2,6 18 1,3 20-1,6 15 0,4 12 0,3 12 0,2 0 0,0 5 1,2-6 0,-8-20 0,-1-12-1,0-24 0,-4-25 0,0-24-1,-8-21 0,3-21-2,-15-25-5,11 8-10,-14-13-16,-12-6 0</inkml:trace>
</inkml:ink>
</file>

<file path=ppt/ink/ink2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6.041"/>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-9-9 5,'0'0'10,"0"0"-1,0 0-2,0 0-1,-8-20-2,8 20-1,0 0 0,0 0 1,0 0 1,0 0 2,0 0 0,0 0 0,0 0 2,20 25-2,-20-7-1,17 22-1,-5 7-2,10 18 0,9 13-2,2 23-1,9 17 1,1 10-1,8 19 0,-2 5-1,0 0 1,-2-2 0,-1-11 0,-6-10 1,-7-12-1,-1-17 1,-6-17-1,-5-13 1,-1-15-1,8 26 2,-21-54-2,0-11 0,-7-16-1,0 0-3,0 0-5,0 0-22,-9-23-2,-7-2-1</inkml:trace>
</inkml:ink>
</file>

<file path=ppt/ink/ink2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6.983"/>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0 0 9,'0'0'25,"0"0"-6,-7 16-3,7-16-5,0 0-1,0 18-4,7-1-1,-7-17-1,9 39-1,-2-8 0,6 14 0,2 11-1,8 15 0,-1 18-2,2 15 2,7 19-2,5 13 0,0 9 0,2 7-1,4 0 1,-2 0-1,4-8 1,-4-8-1,-2-11 1,-3-15 0,-3-16-1,-8-23 0,3-17 0,-12-23 0,-15-31-3,0 0-2,21-16-15,-26-8-12,-6-9 0</inkml:trace>
</inkml:ink>
</file>

<file path=ppt/ink/ink2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7.797"/>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13-4 13,'0'0'19,"0"0"-4,0 0 6,-22 2-14,22-2 0,0 0 0,0 0-2,0 0 1,0 16-1,0-16-1,0 0 0,7 25-1,2-5-1,-2 7 0,10 11-1,-1 4 1,11 16-2,2 11 1,4 17-1,5 16 0,4 13 0,7 10 0,0 4-2,0 14 2,0 0 0,-1-1-1,-3-13 0,-5-8 1,-4-16-2,-7-16 2,-7-17-1,2-18-2,-13-21-1,1-6-1,-12-27-1,10 22-18,-10-22 4,0 0-10</inkml:trace>
</inkml:ink>
</file>

<file path=ppt/ink/ink2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8.676"/>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-3 0 26,'0'0'21,"0"0"-4,2 18-2,-2-18-2,0 16-4,0-16-3,6 24 0,-6-24-3,9 34 0,-2-14 0,4 7-2,2 4 0,7 10-1,-4 10 0,11 9 0,-3 12 0,7 13 0,3 16 0,35 136-1,-29-112 1,0 5 0,0-1-1,2-10 0,-6-12 0,1-18 0,-6-19-1,-2-17 0,-4-19-2,-5-18-2,-20-16-5,20-25-16,-18 9-6,-6-10-1</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5.956"/>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17 0 3,'0'20'8,"0"-4"-1,3 11-1,-3 6-1,2 8-2,-4 10-1,2 11-1,-1 6-1,-1 3 1,-2 10-1,-3 3 0,3-9 0,2 3 0,2-4 1,2-8-1,2-9 0,-2-6 0,3-15 0,2-10-1,-7-26-4,22 14-9</inkml:trace>
</inkml:ink>
</file>

<file path=ppt/ink/ink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2:59.62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0 0 5,'0'0'14,"0"0"-1,7 18-1,-7-18 0,0 0 9,0 0-12,0 0-2,0 0-2,0 0-2,0 0 0,0 0-2,0 0 1,0 0 0,0 0-1,0 0 0,0 0 1,0 0-1,0 23 0,0-23 1,6 31-1,-1-4 1,6 9-1,5 15 0,4 16 0,2 18 0,9 13-1,0 12 0,3 11 0,6 4-1,-3 3 1,-3 3-1,-1-5 1,0-10 0,-4-6 0,-2-10 0,0-19-1,-3-6 1,-2-23-2,1-12 0,-23-40-6,55-11-55,-51-29 28</inkml:trace>
</inkml:ink>
</file>

<file path=ppt/ink/ink3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00.610"/>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6 0 27,'0'0'14,"0"0"0,0 0 0,-8 16-1,16-1-2,-8-15-4,-6 25-1,6-25-2,7 33 0,-3-15-1,11 9 0,-1 2-1,8 11 1,0 1-2,7 14 1,2 3-1,5 8 1,-3 3-2,-1 2 1,-4 1-1,1-1 0,-2-4-1,-2-8 1,1-4 0,-8-8-1,4-8 1,-8-2-1,6-12 0,-7-5 1,0 0 0,-13-20 0,14 25-1,-14-25 0,8 16-1,-8-16-3,0 0-13,0 0-17,0 0 0</inkml:trace>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28.508"/>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357-16 14,'13'-18'15,"-13"18"-2,0 0-2,0 0-3,0 0-1,0 0-1,0 0-1,0 0-1,0 0 0,0 0 0,0 0-1,0 25-1,0-25 1,-2 31-1,-1-11 0,3 7 1,-4-3-2,0 3 1,3-4 0,-1 4 0,-2-1 0,4 1-1,-7 2 1,7 7 0,-2 2-1,0 9 0,-1 4 0,-1 8 0,-1 3 1,-3 12-1,-1 6 0,2 5 0,-4 5 1,0 11-1,-2 4 0,8 4 0,-2 7 0,5 7 1,-4-2-1,8 9 1,-4 0-1,2 8 0,-1 1 0,-1 4 0,-4-2 0,-1 0-2,2-5 1,1-4-1,4-6 1,0-6-1,5-4 1,-1-4-1,2-6 1,1 3 1,0-1-2,-3 5 0,-4 1 1,-2 3 0,0 4 0,2-3 0,-4 3 0,3 4 0,-5 2 0,-1-3 1,0 1-1,5 4 0,-9-1 0,-2 4 0,-1 7 0,-6 2-1,0 2 1,0 4-1,-2 1 2,0 1-1,2-3 1,6 4-1,3-3 1,5-4-1,4-6 1,4 1-1,4-10 1,-5-1-1,7-10 1,-5-12-1,1-13 1,-4-12-1,2-15 1,-2-11 0,0-8-1,0-10 1,-2-6-1,2 5 0,-7 1 0,7 2 1,-8 4-1,8-1 1,-7 4-1,4-3 1,-3-2-1,2-6 1,3-7-1,-1-3 1,-2-1-1,1-3 1,3-2-1,0-1 0,0-17 0,0 25 1,0-25-1,0 18 0,0-18 0,0 0-2,0 0-1,-10-24-3,10 24-16,0-37-11,0 9-5,-7-8 0</inkml:trace>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36.38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1228-2 10,'0'0'16,"0"0"-2,-20-4-3,20 4-2,0 0-2,0 0-2,0 0-1,0 0 1,0 0 0,0 0 0,0 0-1,0 0 1,0 0 0,0 0 0,0 0-2,0 0 0,0 0 0,0 0-2,0 0 0,0 0-1,0 0 1,0 0-1,0 0 1,-24 9 0,8-7 1,-13 1-1,-9 1 1,-13 0-1,-16-3 1,-10 1-1,-15-2 0,-5-2 0,-8 2 0,1-1-1,6 1 1,6 1-1,10 1 0,22 2 1,9 1-1,20-1 0,31-4 0,0 0 1,-5 16-1,21-10 0,2-3 0,0-1 0,2 0 0,-3 0 0,-17-2 0,16-2-1,-16 2 1,0 0 0,0 0-1,0 0 1,0 0 0,0 0 0,0 0-1,-18-11 1,18 11 0,-22-9 0,6 5 0,-6-1 0,2 1 0,-4-1 1,1 1-1,1-1 0,6 5-1,16 0 0,-17 2-3,17-2-6,0 0-21,18 9-4,-1-4 2</inkml:trace>
</inkml:ink>
</file>

<file path=ppt/ink/ink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37.504"/>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2034 11 9,'0'0'7,"0"0"0,19 7 0,-19-7-2,0 0 0,14-6-1,-14 6 1,0 0 1,22-1 0,-22 1 0,0 0 1,0 0 0,20-6 0,-20 6-2,0 0 0,0 0-1,0 0 1,0 0-1,0 0 0,0 0-1,0 0 0,0 0 0,0 0 0,0 0-2,-20-5 1,-24 10 1,8-1-1,-9-1 0,-17 3-1,-9-1 1,-18-3 1,-20 2-2,-13-3-1,-11 3 1,-10-2-1,-6 1 1,4-3-1,1 2 0,8 2 0,10 0 0,14-1-1,8-1 1,-59 7-1,103-5 0,10-3-1,21 3 0,11-4 0,18 0-1,0 0-3,37 4-13,-16-4-15,8-2 0,2 4 1</inkml:trace>
</inkml:ink>
</file>

<file path=ppt/ink/ink3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38.739"/>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2202-1 17,'0'0'10,"0"0"0,0 0 0,0 0 0,16 9-1,-16-9-1,0 0-1,0 0 1,0 0-2,0 0 0,0 0 0,0 0-2,0 0-1,0 0-1,0 0 0,0 0-1,0 0 0,0 0 1,-16 3 0,16-3 0,-22 8 0,-1-12 0,-6 11 1,-17-9-1,-7 8 1,-17-3-2,-12 10 1,-16-4-1,-13 2-1,-11 5 1,-9-3-1,-7 1 0,4 1 0,-1-6 0,10-4 0,12 1 0,11-4 0,15 1 0,16-1-1,8 2 1,10 1-1,4 2 1,5-1-1,-1 3 0,3-2 0,0 0 0,-36 1 0,46-7 1,1-1 0,9-1 1,4-1 0,18 2 0,0 0-1,0 0 0,0 0-1,0 0-1,25-2-4,-25 2-4,31 2-16,-15 0-9,-16-2 1</inkml:trace>
</inkml:ink>
</file>

<file path=ppt/ink/ink3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39.770"/>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2444-4 11,'0'0'13,"0"0"-1,0 0-2,0 0 0,0 0-2,0 0-1,0 0-1,0 0 0,-16-6 1,16 6 0,0 0-1,0 0-1,0 0 0,0 0-1,0 0-2,0 0 1,0 0-2,0 0 0,0 0 1,-28 9-1,28-9 0,-29 9 0,4-5 1,-1 3-1,-15-1 1,-12 1-1,-18 0 1,-16 0-1,-19 1 0,-15 1 0,-23-2-1,-10 0 1,-10-1-1,-9-1 0,-3-1 0,-2-3 0,6 1 0,12 2-1,-109 3 0,167 0 0,24-1 0,29 3 0,18 0 0,31-9-1,-17 16-1,17-16-1,0 0-2,22 24-7,-22-24-16,0 0-4,0 0 0</inkml:trace>
</inkml:ink>
</file>

<file path=ppt/ink/ink3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0.817"/>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2752 2 1,'0'0'9,"0"0"-2,0 0-1,0 0-1,0 0 1,0 0-2,0 0 1,0 0 0,0 0 0,17-4 1,-17 4 0,0 0 0,0 0 1,0 0 7,0 0-9,0 0 0,-20-2-1,20 2-1,-31 4 0,5-2-1,-6 5 0,-8-3-1,-8 5 1,-13-2-1,-7 4 0,-21-4 0,-7 4 0,-20 0 0,-13 0-1,-15-4 1,-10 0-1,-10 0 0,-3-1 1,5-1-1,-1 1 0,10-3 0,10 4-1,10 6 1,6-2-1,20 2 1,7-1-1,12 3 0,19-6-1,11 3 1,13-4 1,19-3-1,26-5 1,-18 4 0,18-4 0,20-4-6,24-7-20,-15 8-7,-4-5 0</inkml:trace>
</inkml:ink>
</file>

<file path=ppt/ink/ink3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2.008"/>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2796 0 9,'0'0'11,"0"0"1,0 0-1,0 0-1,0 0-1,0 0-1,0 0-1,0 0 1,0 0-2,0 0-1,0 0 0,0 0-1,0 0 0,0 0 0,0 0 0,-27 9-1,2-6 0,-3 5 0,-13-3-1,-12 4-1,-14-2 0,-21 4 1,-19-2-2,-22 0 1,-20-1-1,-22-3 1,-16-1-1,-11-1 0,-9-1 1,7 2-1,-171 10 1,219-3-1,21 2 1,24 3-1,21 6 0,15-4-1,22 0 1,13-4-1,2-5 1,12-3-1,0-4 0,22-2 0,-27-11 0,27 11 1,-22-18-1,22 18-2,-11-20-5,11 20-17,18 2-10,-18-2 1</inkml:trace>
</inkml:ink>
</file>

<file path=ppt/ink/ink3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3.207"/>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2514 104 13,'0'0'11,"0"0"-4,0 0-3,0 0-2,0 0 1,0 0 1,0 0 0,0 0 2,0 0 0,0 0 0,0 0 0,0 0 0,0 0-1,0 0 0,0 0-2,0 0-2,0 0 2,0 0-2,-18-11 2,-2 15-1,-19-6 1,-8 6-1,-26-6 2,-19 4-1,-34-8-1,-23 3 2,-32-10-2,-21 4 0,-14-6-1,-2 3 1,1-5-2,18 8 1,-139-7-1,214 18 0,31 5 0,23 8-1,20-3-1,23 8 0,11-9-2,18 9 0,-2-20-1,18 20 1,-18-20-2,31 2-1,-31-2-3,31-11-10,-13 9-10,-18 2-1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6.61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2 121 4,'0'0'9,"0"0"-3,-11-16-4,11 16-1,0 0-1,0 0-1,0 0 1,0 0 0,22-9 0,-22 9 1,18-11 0,-18 11 0,24-20 0,-24 20 1,25-29 0,-14 13 1,-11 16 1,15-23 1,-15 23 1,0 0 1,0 0 0,0 0 0,0 0 0,0 0 0,0 0-1,0 0-2,0 0-2,2 29 0,-4 3-1,-2 8-1,1 21 1,-3 14-2,4 17 2,-5 20-1,0 13 0,-2 9 1,-2 3-1,2 1 0,0-12 0,-1-8 0,5-20-1,1-17-3,1-30-3,15-21-18,-12-30-4,19-23-1</inkml:trace>
</inkml:ink>
</file>

<file path=ppt/ink/ink4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4.322"/>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2524-2 20,'0'0'12,"0"0"0,0 0-1,0 0-1,-17-8-2,-6 19 5,3 0-8,-15 0-1,-5 4-1,-12-1 0,-8 6-1,-19-7 0,-15-1-1,-24-3 0,-20-3 0,-26-8-1,-16-4 0,-18-3-1,-5 0 1,-3 4 0,8 0-1,13 5 1,25 3-1,31 4 0,25 4 0,37 7-1,22-1-2,32 2-2,13-19-7,20 22-7,7-4-12</inkml:trace>
</inkml:ink>
</file>

<file path=ppt/ink/ink4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5.311"/>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2034 35 8,'0'0'21,"0"0"-1,0 0-3,0 0-6,0 0-3,0 0-4,0 0 0,-17 7 0,1-7-1,-6 3 0,-16-3 1,-6 6-2,-19-10 1,-15 8-1,-24-8-1,-16 4 0,-26-5 0,-14 1-1,-14-3 0,-5 0 1,-164-2-1,192 7 0,22 2 0,27 2 0,25 1-1,22 10 0,21-6-3,19 10 0,13-17-3,0 27-6,0-27-13,24 12-8</inkml:trace>
</inkml:ink>
</file>

<file path=ppt/ink/ink4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3:46.19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2212 13 6,'0'0'11,"0"0"1,0 0-1,-18-2-1,18 2-1,-27 4 0,27-4-1,-26 5-1,26-5 1,-32 2-2,6 6 0,-14-8-1,-5 3-1,-20-3-1,-12 6 0,-19-6-1,-13 1 0,-22-2-1,-13-1-1,-19-5 0,-10-3 0,-8 3 0,8 0-1,8 7 1,16-4-2,25 4 1,22 6-1,33 8-2,20-1-2,33 12-3,-1-17-10,17-8-15,20 21 0</inkml:trace>
</inkml:ink>
</file>

<file path=ppt/ink/ink4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4:23.521"/>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4343 162 13,'-4'-21'12,"4"21"-1,-2-25-3,2 25 0,-5-19-3,5 19 1,0 0-2,0 0 0,-9-15 0,9 15 0,0 0 0,0 0 1,0 0-2,0 0 1,-16-5 0,16 5 0,0 0-1,-16-7 0,16 7 0,-19-11-1,19 11 0,-22-9-1,22 9 0,-21-6 0,21 6 0,-16-4 0,16 4 0,0 0 0,-18-7 1,18 7-1,0 0 1,-23-7-1,5 4 1,2 3-1,-7 1 0,2 3-1,-11 1 1,0 2-1,-4 3 0,4-1 0,-3-2 0,-2-3 1,1-3-1,4-1 1,-2-1 0,-1-1 0,1-2-1,-5 6 1,-2 2-1,-2 3 1,-3 1-1,-4 6 0,-1-2 0,-8 6 0,2-5 0,-1 3 1,-3-6 0,-1 3-1,0-3 2,-6 4-2,2 2 2,1 3-2,-1 0 2,7 3-2,-5-1 1,4 3-1,-2-1 0,3-2 0,0 1 0,-1-1 0,-1-2 0,3 0 0,-10 2 0,2 0 1,-6-2-1,-1 2 0,1 3 0,-5 2 0,4 0-1,-1 4 1,1 3 0,0-2 0,2 2 0,0 5 1,1 0-1,-2-1 0,-1 6 0,-2 0 0,2 4 0,0 5 0,-5 4-1,2 4 2,-1 1-1,1 2 0,4 1 1,4-2-1,6 2 0,1-3 1,10-5-1,6-2 0,6-4 0,4 0 0,1-1 0,6 1 0,5-1 0,1-1 0,4 1 0,2 1 0,2 0 0,2 2 0,3-1 1,4 4-2,1 1 2,2-1-2,0-4 2,4 4-2,2-1 2,-1 3-1,1-5 0,1 7 0,-1 2 1,1 10-1,-5 4 0,2 5 1,-6 3-1,-1 4 0,-4 8 0,-2 4 0,-3-4-1,-2 1 1,2-4 0,2-4-1,-3-5 1,14-1 1,-1-11-1,4-5 0,3-5 0,6-7 1,-1-2-1,1-2 0,3 0 0,0-1 1,1-1-1,1 6-2,1 2 3,1-1-2,2 6 1,-1-2-1,1 0 2,1 2-2,-3-2 1,0 1 1,-2 3-1,3 4 0,-3 1-1,0 3 2,5-1-2,6-4 1,5-4 0,7-3 0,7-9 0,4-5 0,9-6 0,5-5 0,3-2 0,-5-1 0,-2-3 1,-1 3-1,0 0 1,-8-2-1,-1 3 1,-6-3 0,-1-3 0,5-1-1,-4-5 0,-3-1 0,0-6 0,2-3 0,-2-1 0,-2-1 0,-4 1 0,-6 0 1,3 1-1,-4 2 0,1 4 0,-1-2 0,2 3 0,-1-1 0,-1-2 0,6 3 0,-2-3 0,4-2 0,-3 2 0,3-2 0,1 2 0,-1 1 0,3 6 0,0 0 0,-1 0 0,1-2 0,-1 0 0,4-2 0,1-3 1,7-7-1,0-3 0,3-4 0,0-2 1,2-3-1,2 3 0,0 0 0,0 1 1,-4 1-1,1-2 0,1 2 0,2-4 0,1-1 0,1-3 0,1 2 0,-5-2 0,4 1 0,0 0 1,-6 2-1,2-1 0,-7 1 0,4 0 0,-3-2 0,1 0 1,0 2-1,-4 0 0,-1-1 0,3 3 0,-4-1 0,-3 3 0,0 1 1,3-4-1,-3-3 0,5-3 0,0-4 0,2-2 0,2 4 1,0-7-1,-6 2 0,6 1 0,-5 2 0,-3 2 0,-1-2 0,-2 0 0,2-1 0,-2-3 0,2-4 0,5-2 0,1-4 0,2 0 1,2-1-2,-1-1 2,1 2-2,-1 2 0,2-3 1,-4 1-1,2 0 1,-6-1-1,7-2 0,-4-2 0,2-2 1,1-3 0,-5 3-1,3 0 2,-2 1-1,-2-3 0,-3 1 0,0-2 0,-2-1 0,2 1 1,-4 0-1,1-2 0,4-3 0,-3-4 0,4 0 0,-6 0 1,6-3-1,-2-2 0,2 0 0,3-5-1,-1 1 2,-2-1-2,1 1 2,1 3-1,-3 1 0,-2-2 0,0 3 1,0 5-1,-5-1 0,-1 0 1,-4-3-1,-3 1 0,1 0 0,-5 1 1,2-4-1,-7-5 1,3 1-1,-5 4 0,2-2 0,0-1 1,3-4-1,-7 3 0,1-1 2,1 3-1,-6 2-1,1 0 1,-4 3-1,-5-1 1,0 5-1,-2 0 1,-4 2-1,0-3 0,-3 1 0,-2-2 1,1 1-1,-5-3 0,2 0 0,-1-3 0,0 0 0,1 0 1,-3 6-1,-1-7 0,3 5 0,-4-4 0,0 3 1,0 1-1,-3 3 1,-3-1-1,-1 1 1,2 2-2,-4 0 2,4 8 0,-4 0-1,5-5 1,-1 4-1,3-6 0,-3 2 0,5-7 1,-2-1-1,-5 1 0,3-3 1,-1-1-1,-2 3 0,-2-1 1,-4 2-1,3 1 0,-4 0 0,3 1 0,-4-1 0,2-5-1,-1 4 1,-4-1 0,1 1-1,-3 4 1,-5 1 0,2 2 0,-4 2 0,-1 3 1,1-1-1,2-4 0,2 2 0,-2-6 0,4-3 0,-2-1 1,-2-1-1,0 1 0,2 1 0,2 3 1,-2 6-1,1 2 0,-1 3 0,2 2 1,3 1-1,4 4 0,0 0 0,1 2 1,-1-4-1,2 7 0,3 0 0,0 1-1,0 1 1,4 3 0,-1 0 0,1 4-1,3 2 1,0-1-1,2 1 1,16 10 0,-26-21 0,26 21 0,-25-22 1,25 22-1,-27-25 0,8 15 0,3 5 0,0-1 0,-1 3 0,-1 1 0,0 0 0,0 2 0,-5 0-1,4-3 1,3-2 0,-6 1 0,6-3 0,-5 2 0,3 0 0,1 0 0,-1 1 0,0 3 0,18 1 0,-25 0 0,25 0 1,-19 0-1,19 0 0,-18-4 0,18 4 0,0 0 0,0 0 0,-22-5 1,22 5-1,0 0 0,-26-2 0,26 2 0,-20 0 0,20 0 0,-23 0 0,23 0 0,-27 0 0,11 2 0,16-2 0,-26 2 0,26-2 0,-30 5 0,12-3 0,18-2 0,-30 5 0,30-5 0,-20 5 0,20-5 0,0 0 0,-14 3 0,14-3 0,0 0 0,0 0 0,0 0 0,0 0-1,0 0 1,0 0-2,0 20-4,0-20-13,23 13-6,-23-13-8,16-7-4</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7.18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137 0 13,'0'0'25,"0"0"-3,0 0-6,-11 29-5,11-29-4,0 0-3,-14 23-1,14-23-1,0 40 0,7-4-1,-5 13 0,5 16 0,-5 17-1,-2 15 1,-2 21-1,-7 16 1,-4 9-1,-5 3 0,-2-1 1,-4-4-1,6-16-1,0-20-2,13-17-5,-4-39-9,12-29-14,19-23-1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7.791"/>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110 0 17,'0'0'20,"-2"17"-5,2-17-4,0 0-4,0 0-3,0 0-2,0 0 0,-6 20-1,6-20 1,4 19 0,-2 3 1,3 18-1,-5 12 0,2 19 1,-4 14-1,-1 22 0,-5 7-1,-3 20 0,-3 5-1,-2 5 0,1 3 1,-1-4-2,1-9 0,2-18 0,12-13-3,-5-29-2,15-22-5,4-21-19,-2-49 0</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8.463"/>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188 0 22,'0'0'22,"0"0"-4,0 0-3,0 0-1,0 0-5,0 0-2,-2 27-2,-5-11-3,3 10 0,-5 15 0,0 19-2,-3 16 1,1 18-1,-2 18 0,-2 18 0,-3 15 0,2 0 0,1-1-1,-5-6-1,11-13 1,-5-20-2,14-13-2,-11-34-5,23-13-8,-4-20-14,-8-25 0</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9.163"/>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173 0 8,'0'0'16,"0"0"-4,0 0-1,0 0-2,0 0-1,0 0 0,0 0 0,-13 22 0,13-4-2,-9 0-2,5 11 0,-5-2-3,0 6 1,-2 9-2,0 6 1,0 7-1,-1 8 0,-1 9 0,-2 4 1,6 7-1,0 6 1,2 7 0,0-2-2,5 4 2,-2-2-2,4-1 1,4-4 0,-2-8 0,-1-7-1,-1-9 0,0-4 2,-5-8-1,3-10 0,-1-7 0,-3-6 0,2-3 0,1-7-1,3-4-3,0-18-7,0-16-21,11-2 0</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4-11T05:00:19.765"/>
    </inkml:context>
    <inkml:brush xml:id="br0">
      <inkml:brushProperty name="width" value="0.06667" units="cm"/>
      <inkml:brushProperty name="height" value="0.06667" units="cm"/>
      <inkml:brushProperty name="color" value="#215968"/>
      <inkml:brushProperty name="fitToCurve" value="1"/>
    </inkml:brush>
  </inkml:definitions>
  <inkml:trace contextRef="#ctx0" brushRef="#br0">95 0 11,'0'0'24,"0"0"-4,0 0-5,0 0-5,0 0-2,0 0-2,2 31-3,-2-31 0,-2 43-2,-2-15 2,1 19-2,-1 7 1,0 25-1,-5 10 0,4 18 1,-8 10-2,2 17 0,0 4 0,4-1 0,0-7-1,0-12 1,-1-19-1,7-21-2,8-14-4,-5-30-26,-2-34 0,14-18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9AE4-FA63-4CED-8BF1-C26DE387CF5E}" type="datetimeFigureOut">
              <a:rPr lang="en-US" smtClean="0"/>
              <a:t>7/15/2013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CCB2-E765-4000-9A4F-160FC069C9B7}" type="slidenum">
              <a:rPr lang="en-US" smtClean="0"/>
              <a:t>‹#›</a:t>
            </a:fld>
            <a:endParaRPr lang="en-US"/>
          </a:p>
        </p:txBody>
      </p:sp>
    </p:spTree>
    <p:extLst>
      <p:ext uri="{BB962C8B-B14F-4D97-AF65-F5344CB8AC3E}">
        <p14:creationId xmlns:p14="http://schemas.microsoft.com/office/powerpoint/2010/main" val="167035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work I am presenting today is really work by my student </a:t>
            </a:r>
            <a:r>
              <a:rPr lang="en-US" baseline="0" dirty="0" err="1" smtClean="0"/>
              <a:t>Rishabh</a:t>
            </a:r>
            <a:r>
              <a:rPr lang="en-US" baseline="0" dirty="0" smtClean="0"/>
              <a:t> Singh in collaboration with </a:t>
            </a:r>
            <a:r>
              <a:rPr lang="en-US" baseline="0" dirty="0" err="1" smtClean="0"/>
              <a:t>Sumit</a:t>
            </a:r>
            <a:r>
              <a:rPr lang="en-US" baseline="0" dirty="0" smtClean="0"/>
              <a:t> </a:t>
            </a:r>
            <a:r>
              <a:rPr lang="en-US" baseline="0" dirty="0" err="1" smtClean="0"/>
              <a:t>Gulwani</a:t>
            </a:r>
            <a:r>
              <a:rPr lang="en-US" baseline="0" dirty="0" smtClean="0"/>
              <a:t> and I. </a:t>
            </a:r>
          </a:p>
          <a:p>
            <a:r>
              <a:rPr lang="en-US" baseline="0" dirty="0" smtClean="0"/>
              <a:t>The goal of our project is to automatically provide meaningful feedback to students working on introductory programming assignments. </a:t>
            </a:r>
          </a:p>
          <a:p>
            <a:r>
              <a:rPr lang="en-US" baseline="0" dirty="0" smtClean="0"/>
              <a:t>So how is this feedback provided today? </a:t>
            </a:r>
          </a:p>
        </p:txBody>
      </p:sp>
      <p:sp>
        <p:nvSpPr>
          <p:cNvPr id="4" name="Slide Number Placeholder 3"/>
          <p:cNvSpPr>
            <a:spLocks noGrp="1"/>
          </p:cNvSpPr>
          <p:nvPr>
            <p:ph type="sldNum" sz="quarter" idx="10"/>
          </p:nvPr>
        </p:nvSpPr>
        <p:spPr/>
        <p:txBody>
          <a:bodyPr/>
          <a:lstStyle/>
          <a:p>
            <a:fld id="{5E4DCCB2-E765-4000-9A4F-160FC069C9B7}" type="slidenum">
              <a:rPr lang="en-US" smtClean="0"/>
              <a:t>1</a:t>
            </a:fld>
            <a:endParaRPr lang="en-US"/>
          </a:p>
        </p:txBody>
      </p:sp>
    </p:spTree>
    <p:extLst>
      <p:ext uri="{BB962C8B-B14F-4D97-AF65-F5344CB8AC3E}">
        <p14:creationId xmlns:p14="http://schemas.microsoft.com/office/powerpoint/2010/main" val="362995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18</a:t>
            </a:fld>
            <a:endParaRPr lang="en-US"/>
          </a:p>
        </p:txBody>
      </p:sp>
    </p:spTree>
    <p:extLst>
      <p:ext uri="{BB962C8B-B14F-4D97-AF65-F5344CB8AC3E}">
        <p14:creationId xmlns:p14="http://schemas.microsoft.com/office/powerpoint/2010/main" val="232476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19</a:t>
            </a:fld>
            <a:endParaRPr lang="en-US"/>
          </a:p>
        </p:txBody>
      </p:sp>
    </p:spTree>
    <p:extLst>
      <p:ext uri="{BB962C8B-B14F-4D97-AF65-F5344CB8AC3E}">
        <p14:creationId xmlns:p14="http://schemas.microsoft.com/office/powerpoint/2010/main" val="341545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DCCB2-E765-4000-9A4F-160FC069C9B7}" type="slidenum">
              <a:rPr lang="en-US" smtClean="0"/>
              <a:t>20</a:t>
            </a:fld>
            <a:endParaRPr lang="en-US"/>
          </a:p>
        </p:txBody>
      </p:sp>
    </p:spTree>
    <p:extLst>
      <p:ext uri="{BB962C8B-B14F-4D97-AF65-F5344CB8AC3E}">
        <p14:creationId xmlns:p14="http://schemas.microsoft.com/office/powerpoint/2010/main" val="215765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35</a:t>
            </a:fld>
            <a:endParaRPr lang="en-US"/>
          </a:p>
        </p:txBody>
      </p:sp>
    </p:spTree>
    <p:extLst>
      <p:ext uri="{BB962C8B-B14F-4D97-AF65-F5344CB8AC3E}">
        <p14:creationId xmlns:p14="http://schemas.microsoft.com/office/powerpoint/2010/main" val="318593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36</a:t>
            </a:fld>
            <a:endParaRPr lang="en-US"/>
          </a:p>
        </p:txBody>
      </p:sp>
    </p:spTree>
    <p:extLst>
      <p:ext uri="{BB962C8B-B14F-4D97-AF65-F5344CB8AC3E}">
        <p14:creationId xmlns:p14="http://schemas.microsoft.com/office/powerpoint/2010/main" val="188764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37</a:t>
            </a:fld>
            <a:endParaRPr lang="en-US"/>
          </a:p>
        </p:txBody>
      </p:sp>
    </p:spTree>
    <p:extLst>
      <p:ext uri="{BB962C8B-B14F-4D97-AF65-F5344CB8AC3E}">
        <p14:creationId xmlns:p14="http://schemas.microsoft.com/office/powerpoint/2010/main" val="191837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38</a:t>
            </a:fld>
            <a:endParaRPr lang="en-US"/>
          </a:p>
        </p:txBody>
      </p:sp>
    </p:spTree>
    <p:extLst>
      <p:ext uri="{BB962C8B-B14F-4D97-AF65-F5344CB8AC3E}">
        <p14:creationId xmlns:p14="http://schemas.microsoft.com/office/powerpoint/2010/main" val="312525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39</a:t>
            </a:fld>
            <a:endParaRPr lang="en-US"/>
          </a:p>
        </p:txBody>
      </p:sp>
    </p:spTree>
    <p:extLst>
      <p:ext uri="{BB962C8B-B14F-4D97-AF65-F5344CB8AC3E}">
        <p14:creationId xmlns:p14="http://schemas.microsoft.com/office/powerpoint/2010/main" val="273864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basic</a:t>
            </a:r>
            <a:r>
              <a:rPr lang="en-US" baseline="0" dirty="0" smtClean="0"/>
              <a:t> approaches used today to provide feedback. </a:t>
            </a:r>
          </a:p>
          <a:p>
            <a:r>
              <a:rPr lang="en-US" baseline="0" dirty="0" smtClean="0"/>
              <a:t>a) You can run the student’s program on a set of </a:t>
            </a:r>
            <a:r>
              <a:rPr lang="en-US" baseline="0" dirty="0" err="1" smtClean="0"/>
              <a:t>testcases</a:t>
            </a:r>
            <a:r>
              <a:rPr lang="en-US" baseline="0" dirty="0" smtClean="0"/>
              <a:t> and tell the students which ones she failed. </a:t>
            </a:r>
          </a:p>
          <a:p>
            <a:r>
              <a:rPr lang="en-US" baseline="0" dirty="0" smtClean="0"/>
              <a:t>and b) You can get a group of </a:t>
            </a:r>
            <a:r>
              <a:rPr lang="en-US" baseline="0" dirty="0" err="1" smtClean="0"/>
              <a:t>Tas</a:t>
            </a:r>
            <a:r>
              <a:rPr lang="en-US" baseline="0" dirty="0" smtClean="0"/>
              <a:t> to stare at the solutions and try to figure out what the student was trying to do. </a:t>
            </a:r>
          </a:p>
          <a:p>
            <a:endParaRPr lang="en-US" baseline="0" dirty="0" smtClean="0"/>
          </a:p>
          <a:p>
            <a:r>
              <a:rPr lang="en-US" baseline="0" dirty="0" smtClean="0"/>
              <a:t>The problem with the first approach is quite simply that students hate it. In an introductory programming course, students just don’t have the debugging skills to go from failing </a:t>
            </a:r>
            <a:r>
              <a:rPr lang="en-US" baseline="0" dirty="0" err="1" smtClean="0"/>
              <a:t>testcases</a:t>
            </a:r>
            <a:r>
              <a:rPr lang="en-US" baseline="0" dirty="0" smtClean="0"/>
              <a:t> to root causes. Even when you try to use the second approach, it’s easy for </a:t>
            </a:r>
            <a:r>
              <a:rPr lang="en-US" baseline="0" dirty="0" err="1" smtClean="0"/>
              <a:t>Tas</a:t>
            </a:r>
            <a:r>
              <a:rPr lang="en-US" baseline="0" dirty="0" smtClean="0"/>
              <a:t> to fall back on the test based grading, then students really hate it.</a:t>
            </a:r>
            <a:endParaRPr lang="en-US" dirty="0" smtClean="0"/>
          </a:p>
        </p:txBody>
      </p:sp>
      <p:sp>
        <p:nvSpPr>
          <p:cNvPr id="4" name="Slide Number Placeholder 3"/>
          <p:cNvSpPr>
            <a:spLocks noGrp="1"/>
          </p:cNvSpPr>
          <p:nvPr>
            <p:ph type="sldNum" sz="quarter" idx="10"/>
          </p:nvPr>
        </p:nvSpPr>
        <p:spPr/>
        <p:txBody>
          <a:bodyPr/>
          <a:lstStyle/>
          <a:p>
            <a:fld id="{5E4DCCB2-E765-4000-9A4F-160FC069C9B7}" type="slidenum">
              <a:rPr lang="en-US" smtClean="0"/>
              <a:t>2</a:t>
            </a:fld>
            <a:endParaRPr lang="en-US"/>
          </a:p>
        </p:txBody>
      </p:sp>
    </p:spTree>
    <p:extLst>
      <p:ext uri="{BB962C8B-B14F-4D97-AF65-F5344CB8AC3E}">
        <p14:creationId xmlns:p14="http://schemas.microsoft.com/office/powerpoint/2010/main" val="314242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really want to know what was wrong with their solution. They want to feel like their grade reflects their effort, and they want it today! </a:t>
            </a:r>
          </a:p>
          <a:p>
            <a:endParaRPr lang="en-US" baseline="0" dirty="0" smtClean="0"/>
          </a:p>
          <a:p>
            <a:r>
              <a:rPr lang="en-US" baseline="0" dirty="0" smtClean="0"/>
              <a:t>This is already a problem with traditional courses but it gets even worse in the world of MOOCs.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4DCCB2-E765-4000-9A4F-160FC069C9B7}" type="slidenum">
              <a:rPr lang="en-US" smtClean="0"/>
              <a:t>3</a:t>
            </a:fld>
            <a:endParaRPr lang="en-US"/>
          </a:p>
        </p:txBody>
      </p:sp>
    </p:spTree>
    <p:extLst>
      <p:ext uri="{BB962C8B-B14F-4D97-AF65-F5344CB8AC3E}">
        <p14:creationId xmlns:p14="http://schemas.microsoft.com/office/powerpoint/2010/main" val="54766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are trying to teach programming to the world tens of thousands of students at a time, we need technology to help with this feedback problem.</a:t>
            </a:r>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5E4DCCB2-E765-4000-9A4F-160FC069C9B7}" type="slidenum">
              <a:rPr lang="en-US" smtClean="0"/>
              <a:t>4</a:t>
            </a:fld>
            <a:endParaRPr lang="en-US"/>
          </a:p>
        </p:txBody>
      </p:sp>
    </p:spTree>
    <p:extLst>
      <p:ext uri="{BB962C8B-B14F-4D97-AF65-F5344CB8AC3E}">
        <p14:creationId xmlns:p14="http://schemas.microsoft.com/office/powerpoint/2010/main" val="51325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look at what happens today. Today while grading TAs or teacher first write some reference solution, and after going over a few student solutions, TAs and teacher construct a grading rubric consisting of common errors students are making and how many marks are to be deducted for each of these mistakes. After this, TAs spend hours and hours in the process of applying the rubric to student attemps to grade and provide feedback.</a:t>
            </a:r>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5</a:t>
            </a:fld>
            <a:endParaRPr lang="en-US"/>
          </a:p>
        </p:txBody>
      </p:sp>
    </p:spTree>
    <p:extLst>
      <p:ext uri="{BB962C8B-B14F-4D97-AF65-F5344CB8AC3E}">
        <p14:creationId xmlns:p14="http://schemas.microsoft.com/office/powerpoint/2010/main" val="370657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a:t>
            </a:r>
            <a:r>
              <a:rPr lang="en-US" baseline="0" smtClean="0"/>
              <a:t> work, we want to automate this process keeping a similar interface.</a:t>
            </a:r>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6</a:t>
            </a:fld>
            <a:endParaRPr lang="en-US"/>
          </a:p>
        </p:txBody>
      </p:sp>
    </p:spTree>
    <p:extLst>
      <p:ext uri="{BB962C8B-B14F-4D97-AF65-F5344CB8AC3E}">
        <p14:creationId xmlns:p14="http://schemas.microsoft.com/office/powerpoint/2010/main" val="99184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9</a:t>
            </a:fld>
            <a:endParaRPr lang="en-US"/>
          </a:p>
        </p:txBody>
      </p:sp>
    </p:spTree>
    <p:extLst>
      <p:ext uri="{BB962C8B-B14F-4D97-AF65-F5344CB8AC3E}">
        <p14:creationId xmlns:p14="http://schemas.microsoft.com/office/powerpoint/2010/main" val="282230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16</a:t>
            </a:fld>
            <a:endParaRPr lang="en-US"/>
          </a:p>
        </p:txBody>
      </p:sp>
    </p:spTree>
    <p:extLst>
      <p:ext uri="{BB962C8B-B14F-4D97-AF65-F5344CB8AC3E}">
        <p14:creationId xmlns:p14="http://schemas.microsoft.com/office/powerpoint/2010/main" val="389339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DCCB2-E765-4000-9A4F-160FC069C9B7}" type="slidenum">
              <a:rPr lang="en-US" smtClean="0"/>
              <a:t>17</a:t>
            </a:fld>
            <a:endParaRPr lang="en-US"/>
          </a:p>
        </p:txBody>
      </p:sp>
    </p:spTree>
    <p:extLst>
      <p:ext uri="{BB962C8B-B14F-4D97-AF65-F5344CB8AC3E}">
        <p14:creationId xmlns:p14="http://schemas.microsoft.com/office/powerpoint/2010/main" val="198213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4400" y="6324600"/>
            <a:ext cx="2540000" cy="381000"/>
          </a:xfrm>
          <a:prstGeom prst="rect">
            <a:avLst/>
          </a:prstGeom>
        </p:spPr>
        <p:txBody>
          <a:bodyPr/>
          <a:lstStyle>
            <a:lvl1pPr>
              <a:defRPr/>
            </a:lvl1pPr>
          </a:lstStyle>
          <a:p>
            <a:pPr defTabSz="914400" fontAlgn="base">
              <a:spcBef>
                <a:spcPct val="50000"/>
              </a:spcBef>
              <a:spcAft>
                <a:spcPct val="0"/>
              </a:spcAft>
              <a:defRPr/>
            </a:pPr>
            <a:r>
              <a:rPr lang="en-US" sz="2000" smtClean="0">
                <a:solidFill>
                  <a:srgbClr val="000000"/>
                </a:solidFill>
                <a:latin typeface="Comic Sans MS" pitchFamily="66" charset="0"/>
              </a:rPr>
              <a:t>3/30/2009</a:t>
            </a:r>
            <a:endParaRPr lang="en-US" sz="2000" dirty="0">
              <a:solidFill>
                <a:srgbClr val="000000"/>
              </a:solidFill>
              <a:latin typeface="Comic Sans MS" pitchFamily="66" charset="0"/>
            </a:endParaRPr>
          </a:p>
        </p:txBody>
      </p:sp>
      <p:sp>
        <p:nvSpPr>
          <p:cNvPr id="5" name="Rectangle 6"/>
          <p:cNvSpPr>
            <a:spLocks noGrp="1" noChangeArrowheads="1"/>
          </p:cNvSpPr>
          <p:nvPr>
            <p:ph type="sldNum" sz="quarter" idx="11"/>
          </p:nvPr>
        </p:nvSpPr>
        <p:spPr>
          <a:xfrm>
            <a:off x="9554129" y="6324600"/>
            <a:ext cx="2540000" cy="381000"/>
          </a:xfrm>
          <a:prstGeom prst="rect">
            <a:avLst/>
          </a:prstGeom>
        </p:spPr>
        <p:txBody>
          <a:bodyPr/>
          <a:lstStyle>
            <a:lvl1pPr>
              <a:defRPr/>
            </a:lvl1pPr>
          </a:lstStyle>
          <a:p>
            <a:pPr defTabSz="914400" fontAlgn="base">
              <a:spcBef>
                <a:spcPct val="50000"/>
              </a:spcBef>
              <a:spcAft>
                <a:spcPct val="0"/>
              </a:spcAft>
              <a:defRPr/>
            </a:pPr>
            <a:fld id="{1099E645-D355-4FDE-B443-868FCDFF59F7}" type="slidenum">
              <a:rPr lang="en-US" sz="2000" smtClean="0">
                <a:solidFill>
                  <a:srgbClr val="000000"/>
                </a:solidFill>
                <a:latin typeface="Comic Sans MS" pitchFamily="66" charset="0"/>
              </a:rPr>
              <a:pPr defTabSz="914400" fontAlgn="base">
                <a:spcBef>
                  <a:spcPct val="50000"/>
                </a:spcBef>
                <a:spcAft>
                  <a:spcPct val="0"/>
                </a:spcAft>
                <a:defRPr/>
              </a:pPr>
              <a:t>‹#›</a:t>
            </a:fld>
            <a:endParaRPr lang="en-US" sz="2000" dirty="0">
              <a:solidFill>
                <a:srgbClr val="000000"/>
              </a:solidFill>
              <a:latin typeface="Comic Sans MS" pitchFamily="66" charset="0"/>
            </a:endParaRPr>
          </a:p>
        </p:txBody>
      </p:sp>
    </p:spTree>
    <p:extLst>
      <p:ext uri="{BB962C8B-B14F-4D97-AF65-F5344CB8AC3E}">
        <p14:creationId xmlns:p14="http://schemas.microsoft.com/office/powerpoint/2010/main" val="362768089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67091"/>
            <a:ext cx="10363200" cy="5029200"/>
          </a:xfrm>
        </p:spPr>
        <p:txBody>
          <a:bodyPr/>
          <a:lstStyle>
            <a:lvl1pPr>
              <a:defRPr sz="1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16625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7/15/2013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7/15/2013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7/15/2013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ill Sans MT" panose="020B05020201040202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MT" panose="020B05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MT" panose="020B05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MT" panose="020B05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914400" y="1143000"/>
            <a:ext cx="10363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508000" y="914400"/>
            <a:ext cx="11159067" cy="0"/>
          </a:xfrm>
          <a:prstGeom prst="line">
            <a:avLst/>
          </a:prstGeom>
          <a:noFill/>
          <a:ln w="50800">
            <a:solidFill>
              <a:srgbClr val="008080"/>
            </a:solidFill>
            <a:round/>
            <a:headEnd type="none" w="sm" len="sm"/>
            <a:tailEnd type="none" w="sm" len="sm"/>
          </a:ln>
          <a:effectLst/>
        </p:spPr>
        <p:txBody>
          <a:bodyPr wrap="none" anchor="ctr"/>
          <a:lstStyle/>
          <a:p>
            <a:pPr defTabSz="914400" fontAlgn="base">
              <a:spcBef>
                <a:spcPct val="50000"/>
              </a:spcBef>
              <a:spcAft>
                <a:spcPct val="0"/>
              </a:spcAft>
              <a:defRPr/>
            </a:pPr>
            <a:endParaRPr lang="en-US" sz="2000">
              <a:solidFill>
                <a:srgbClr val="000000"/>
              </a:solidFill>
              <a:latin typeface="Comic Sans MS" pitchFamily="66" charset="0"/>
            </a:endParaRPr>
          </a:p>
        </p:txBody>
      </p:sp>
    </p:spTree>
    <p:extLst>
      <p:ext uri="{BB962C8B-B14F-4D97-AF65-F5344CB8AC3E}">
        <p14:creationId xmlns:p14="http://schemas.microsoft.com/office/powerpoint/2010/main" val="1868687939"/>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bit.ly/179jFjo"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6" Type="http://schemas.openxmlformats.org/officeDocument/2006/relationships/customXml" Target="../ink/ink7.xml"/><Relationship Id="rId21" Type="http://schemas.openxmlformats.org/officeDocument/2006/relationships/image" Target="../media/image34.emf"/><Relationship Id="rId34" Type="http://schemas.openxmlformats.org/officeDocument/2006/relationships/customXml" Target="../ink/ink11.xml"/><Relationship Id="rId42" Type="http://schemas.openxmlformats.org/officeDocument/2006/relationships/customXml" Target="../ink/ink15.xml"/><Relationship Id="rId47" Type="http://schemas.openxmlformats.org/officeDocument/2006/relationships/image" Target="../media/image47.emf"/><Relationship Id="rId50" Type="http://schemas.openxmlformats.org/officeDocument/2006/relationships/customXml" Target="../ink/ink19.xml"/><Relationship Id="rId55" Type="http://schemas.openxmlformats.org/officeDocument/2006/relationships/image" Target="../media/image51.emf"/><Relationship Id="rId63" Type="http://schemas.openxmlformats.org/officeDocument/2006/relationships/image" Target="../media/image55.emf"/><Relationship Id="rId68" Type="http://schemas.openxmlformats.org/officeDocument/2006/relationships/customXml" Target="../ink/ink28.xml"/><Relationship Id="rId76" Type="http://schemas.openxmlformats.org/officeDocument/2006/relationships/customXml" Target="../ink/ink32.xml"/><Relationship Id="rId84" Type="http://schemas.openxmlformats.org/officeDocument/2006/relationships/customXml" Target="../ink/ink36.xml"/><Relationship Id="rId89" Type="http://schemas.openxmlformats.org/officeDocument/2006/relationships/image" Target="../media/image68.emf"/><Relationship Id="rId97" Type="http://schemas.openxmlformats.org/officeDocument/2006/relationships/image" Target="../media/image72.emf"/><Relationship Id="rId7" Type="http://schemas.openxmlformats.org/officeDocument/2006/relationships/image" Target="../media/image24.png"/><Relationship Id="rId71" Type="http://schemas.openxmlformats.org/officeDocument/2006/relationships/image" Target="../media/image59.emf"/><Relationship Id="rId92" Type="http://schemas.openxmlformats.org/officeDocument/2006/relationships/customXml" Target="../ink/ink40.xml"/><Relationship Id="rId2" Type="http://schemas.openxmlformats.org/officeDocument/2006/relationships/image" Target="../media/image19.png"/><Relationship Id="rId16" Type="http://schemas.openxmlformats.org/officeDocument/2006/relationships/customXml" Target="../ink/ink2.xml"/><Relationship Id="rId29" Type="http://schemas.openxmlformats.org/officeDocument/2006/relationships/image" Target="../media/image38.emf"/><Relationship Id="rId11" Type="http://schemas.openxmlformats.org/officeDocument/2006/relationships/image" Target="../media/image28.png"/><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image" Target="../media/image42.emf"/><Relationship Id="rId40" Type="http://schemas.openxmlformats.org/officeDocument/2006/relationships/customXml" Target="../ink/ink14.xml"/><Relationship Id="rId45" Type="http://schemas.openxmlformats.org/officeDocument/2006/relationships/image" Target="../media/image46.emf"/><Relationship Id="rId53" Type="http://schemas.openxmlformats.org/officeDocument/2006/relationships/image" Target="../media/image50.emf"/><Relationship Id="rId58" Type="http://schemas.openxmlformats.org/officeDocument/2006/relationships/customXml" Target="../ink/ink23.xml"/><Relationship Id="rId66" Type="http://schemas.openxmlformats.org/officeDocument/2006/relationships/customXml" Target="../ink/ink27.xml"/><Relationship Id="rId74" Type="http://schemas.openxmlformats.org/officeDocument/2006/relationships/customXml" Target="../ink/ink31.xml"/><Relationship Id="rId79" Type="http://schemas.openxmlformats.org/officeDocument/2006/relationships/image" Target="../media/image63.emf"/><Relationship Id="rId87" Type="http://schemas.openxmlformats.org/officeDocument/2006/relationships/image" Target="../media/image67.emf"/><Relationship Id="rId5" Type="http://schemas.openxmlformats.org/officeDocument/2006/relationships/image" Target="../media/image22.png"/><Relationship Id="rId61" Type="http://schemas.openxmlformats.org/officeDocument/2006/relationships/image" Target="../media/image54.emf"/><Relationship Id="rId82" Type="http://schemas.openxmlformats.org/officeDocument/2006/relationships/customXml" Target="../ink/ink35.xml"/><Relationship Id="rId90" Type="http://schemas.openxmlformats.org/officeDocument/2006/relationships/customXml" Target="../ink/ink39.xml"/><Relationship Id="rId95" Type="http://schemas.openxmlformats.org/officeDocument/2006/relationships/image" Target="../media/image71.emf"/><Relationship Id="rId19" Type="http://schemas.openxmlformats.org/officeDocument/2006/relationships/image" Target="../media/image33.emf"/><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37.emf"/><Relationship Id="rId30" Type="http://schemas.openxmlformats.org/officeDocument/2006/relationships/customXml" Target="../ink/ink9.xml"/><Relationship Id="rId35" Type="http://schemas.openxmlformats.org/officeDocument/2006/relationships/image" Target="../media/image41.emf"/><Relationship Id="rId43" Type="http://schemas.openxmlformats.org/officeDocument/2006/relationships/image" Target="../media/image45.emf"/><Relationship Id="rId48" Type="http://schemas.openxmlformats.org/officeDocument/2006/relationships/customXml" Target="../ink/ink18.xml"/><Relationship Id="rId56" Type="http://schemas.openxmlformats.org/officeDocument/2006/relationships/customXml" Target="../ink/ink22.xml"/><Relationship Id="rId64" Type="http://schemas.openxmlformats.org/officeDocument/2006/relationships/customXml" Target="../ink/ink26.xml"/><Relationship Id="rId69" Type="http://schemas.openxmlformats.org/officeDocument/2006/relationships/image" Target="../media/image58.emf"/><Relationship Id="rId77" Type="http://schemas.openxmlformats.org/officeDocument/2006/relationships/image" Target="../media/image62.emf"/><Relationship Id="rId8" Type="http://schemas.openxmlformats.org/officeDocument/2006/relationships/image" Target="../media/image25.png"/><Relationship Id="rId51" Type="http://schemas.openxmlformats.org/officeDocument/2006/relationships/image" Target="../media/image49.emf"/><Relationship Id="rId72" Type="http://schemas.openxmlformats.org/officeDocument/2006/relationships/customXml" Target="../ink/ink30.xml"/><Relationship Id="rId80" Type="http://schemas.openxmlformats.org/officeDocument/2006/relationships/customXml" Target="../ink/ink34.xml"/><Relationship Id="rId85" Type="http://schemas.openxmlformats.org/officeDocument/2006/relationships/image" Target="../media/image66.emf"/><Relationship Id="rId93" Type="http://schemas.openxmlformats.org/officeDocument/2006/relationships/image" Target="../media/image70.emf"/><Relationship Id="rId98" Type="http://schemas.openxmlformats.org/officeDocument/2006/relationships/customXml" Target="../ink/ink43.xml"/><Relationship Id="rId3" Type="http://schemas.openxmlformats.org/officeDocument/2006/relationships/image" Target="../media/image20.png"/><Relationship Id="rId12" Type="http://schemas.openxmlformats.org/officeDocument/2006/relationships/image" Target="../media/image29.png"/><Relationship Id="rId17" Type="http://schemas.openxmlformats.org/officeDocument/2006/relationships/image" Target="../media/image32.emf"/><Relationship Id="rId25" Type="http://schemas.openxmlformats.org/officeDocument/2006/relationships/image" Target="../media/image36.emf"/><Relationship Id="rId33" Type="http://schemas.openxmlformats.org/officeDocument/2006/relationships/image" Target="../media/image40.emf"/><Relationship Id="rId38" Type="http://schemas.openxmlformats.org/officeDocument/2006/relationships/customXml" Target="../ink/ink13.xml"/><Relationship Id="rId46" Type="http://schemas.openxmlformats.org/officeDocument/2006/relationships/customXml" Target="../ink/ink17.xml"/><Relationship Id="rId59" Type="http://schemas.openxmlformats.org/officeDocument/2006/relationships/image" Target="../media/image53.emf"/><Relationship Id="rId67" Type="http://schemas.openxmlformats.org/officeDocument/2006/relationships/image" Target="../media/image57.emf"/><Relationship Id="rId20" Type="http://schemas.openxmlformats.org/officeDocument/2006/relationships/customXml" Target="../ink/ink4.xml"/><Relationship Id="rId41" Type="http://schemas.openxmlformats.org/officeDocument/2006/relationships/image" Target="../media/image44.emf"/><Relationship Id="rId54" Type="http://schemas.openxmlformats.org/officeDocument/2006/relationships/customXml" Target="../ink/ink21.xml"/><Relationship Id="rId62" Type="http://schemas.openxmlformats.org/officeDocument/2006/relationships/customXml" Target="../ink/ink25.xml"/><Relationship Id="rId70" Type="http://schemas.openxmlformats.org/officeDocument/2006/relationships/customXml" Target="../ink/ink29.xml"/><Relationship Id="rId75" Type="http://schemas.openxmlformats.org/officeDocument/2006/relationships/image" Target="../media/image61.emf"/><Relationship Id="rId83" Type="http://schemas.openxmlformats.org/officeDocument/2006/relationships/image" Target="../media/image65.emf"/><Relationship Id="rId88" Type="http://schemas.openxmlformats.org/officeDocument/2006/relationships/customXml" Target="../ink/ink38.xml"/><Relationship Id="rId91" Type="http://schemas.openxmlformats.org/officeDocument/2006/relationships/image" Target="../media/image69.emf"/><Relationship Id="rId96" Type="http://schemas.openxmlformats.org/officeDocument/2006/relationships/customXml" Target="../ink/ink42.xml"/><Relationship Id="rId1" Type="http://schemas.openxmlformats.org/officeDocument/2006/relationships/slideLayout" Target="../slideLayouts/slideLayout6.xml"/><Relationship Id="rId6" Type="http://schemas.openxmlformats.org/officeDocument/2006/relationships/image" Target="../media/image23.png"/><Relationship Id="rId15" Type="http://schemas.openxmlformats.org/officeDocument/2006/relationships/image" Target="../media/image31.emf"/><Relationship Id="rId23" Type="http://schemas.openxmlformats.org/officeDocument/2006/relationships/image" Target="../media/image35.emf"/><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48.emf"/><Relationship Id="rId57" Type="http://schemas.openxmlformats.org/officeDocument/2006/relationships/image" Target="../media/image52.emf"/><Relationship Id="rId10" Type="http://schemas.openxmlformats.org/officeDocument/2006/relationships/image" Target="../media/image27.png"/><Relationship Id="rId31" Type="http://schemas.openxmlformats.org/officeDocument/2006/relationships/image" Target="../media/image39.emf"/><Relationship Id="rId44" Type="http://schemas.openxmlformats.org/officeDocument/2006/relationships/customXml" Target="../ink/ink16.xml"/><Relationship Id="rId52" Type="http://schemas.openxmlformats.org/officeDocument/2006/relationships/customXml" Target="../ink/ink20.xml"/><Relationship Id="rId60" Type="http://schemas.openxmlformats.org/officeDocument/2006/relationships/customXml" Target="../ink/ink24.xml"/><Relationship Id="rId65" Type="http://schemas.openxmlformats.org/officeDocument/2006/relationships/image" Target="../media/image56.emf"/><Relationship Id="rId73" Type="http://schemas.openxmlformats.org/officeDocument/2006/relationships/image" Target="../media/image60.emf"/><Relationship Id="rId78" Type="http://schemas.openxmlformats.org/officeDocument/2006/relationships/customXml" Target="../ink/ink33.xml"/><Relationship Id="rId81" Type="http://schemas.openxmlformats.org/officeDocument/2006/relationships/image" Target="../media/image64.emf"/><Relationship Id="rId86" Type="http://schemas.openxmlformats.org/officeDocument/2006/relationships/customXml" Target="../ink/ink37.xml"/><Relationship Id="rId94" Type="http://schemas.openxmlformats.org/officeDocument/2006/relationships/customXml" Target="../ink/ink41.xml"/><Relationship Id="rId99" Type="http://schemas.openxmlformats.org/officeDocument/2006/relationships/image" Target="../media/image73.emf"/><Relationship Id="rId4" Type="http://schemas.openxmlformats.org/officeDocument/2006/relationships/image" Target="../media/image21.png"/><Relationship Id="rId9"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customXml" Target="../ink/ink3.xml"/><Relationship Id="rId39"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70241"/>
            <a:ext cx="10058400" cy="3566160"/>
          </a:xfrm>
        </p:spPr>
        <p:txBody>
          <a:bodyPr>
            <a:normAutofit/>
          </a:bodyPr>
          <a:lstStyle/>
          <a:p>
            <a:r>
              <a:rPr lang="en-US" sz="11500" dirty="0" smtClean="0">
                <a:latin typeface="Gill Sans MT" panose="020B0502020104020203" pitchFamily="34" charset="0"/>
              </a:rPr>
              <a:t> </a:t>
            </a:r>
            <a:r>
              <a:rPr lang="en-US" sz="11500" dirty="0" err="1" smtClean="0">
                <a:latin typeface="Gill Sans MT" panose="020B0502020104020203" pitchFamily="34" charset="0"/>
              </a:rPr>
              <a:t>Autograder</a:t>
            </a:r>
            <a:endParaRPr lang="en-US" sz="13800" dirty="0">
              <a:latin typeface="Gill Sans MT" panose="020B0502020104020203" pitchFamily="34" charset="0"/>
            </a:endParaRPr>
          </a:p>
        </p:txBody>
      </p:sp>
      <p:sp>
        <p:nvSpPr>
          <p:cNvPr id="3" name="Subtitle 2"/>
          <p:cNvSpPr>
            <a:spLocks noGrp="1"/>
          </p:cNvSpPr>
          <p:nvPr>
            <p:ph type="subTitle" idx="1"/>
          </p:nvPr>
        </p:nvSpPr>
        <p:spPr>
          <a:xfrm>
            <a:off x="1043601" y="4551329"/>
            <a:ext cx="10058400" cy="1143000"/>
          </a:xfrm>
        </p:spPr>
        <p:txBody>
          <a:bodyPr>
            <a:normAutofit/>
          </a:bodyPr>
          <a:lstStyle/>
          <a:p>
            <a:r>
              <a:rPr lang="en-US" dirty="0" smtClean="0">
                <a:latin typeface="Gill Sans MT" panose="020B0502020104020203" pitchFamily="34" charset="0"/>
              </a:rPr>
              <a:t>Rishabh Singh, </a:t>
            </a:r>
            <a:r>
              <a:rPr lang="en-US" dirty="0" err="1" smtClean="0">
                <a:latin typeface="Gill Sans MT" panose="020B0502020104020203" pitchFamily="34" charset="0"/>
              </a:rPr>
              <a:t>Sumit</a:t>
            </a:r>
            <a:r>
              <a:rPr lang="en-US" dirty="0" smtClean="0">
                <a:latin typeface="Gill Sans MT" panose="020B0502020104020203" pitchFamily="34" charset="0"/>
              </a:rPr>
              <a:t> </a:t>
            </a:r>
            <a:r>
              <a:rPr lang="en-US" dirty="0" err="1" smtClean="0">
                <a:latin typeface="Gill Sans MT" panose="020B0502020104020203" pitchFamily="34" charset="0"/>
              </a:rPr>
              <a:t>gulwani</a:t>
            </a:r>
            <a:r>
              <a:rPr lang="en-US" dirty="0" smtClean="0">
                <a:latin typeface="Gill Sans MT" panose="020B0502020104020203" pitchFamily="34" charset="0"/>
              </a:rPr>
              <a:t>, </a:t>
            </a:r>
            <a:r>
              <a:rPr lang="en-US" dirty="0" smtClean="0">
                <a:solidFill>
                  <a:schemeClr val="accent1">
                    <a:lumMod val="75000"/>
                  </a:schemeClr>
                </a:solidFill>
                <a:latin typeface="Gill Sans MT" panose="020B0502020104020203" pitchFamily="34" charset="0"/>
              </a:rPr>
              <a:t>Armando solar-</a:t>
            </a:r>
            <a:r>
              <a:rPr lang="en-US" dirty="0" err="1" smtClean="0">
                <a:solidFill>
                  <a:schemeClr val="accent1">
                    <a:lumMod val="75000"/>
                  </a:schemeClr>
                </a:solidFill>
                <a:latin typeface="Gill Sans MT" panose="020B0502020104020203" pitchFamily="34" charset="0"/>
              </a:rPr>
              <a:t>lezama</a:t>
            </a:r>
            <a:endParaRPr lang="en-US" dirty="0">
              <a:solidFill>
                <a:schemeClr val="accent1">
                  <a:lumMod val="75000"/>
                </a:schemeClr>
              </a:solidFill>
              <a:latin typeface="Gill Sans MT" panose="020B0502020104020203" pitchFamily="34" charset="0"/>
            </a:endParaRPr>
          </a:p>
        </p:txBody>
      </p:sp>
      <p:pic>
        <p:nvPicPr>
          <p:cNvPr id="4" name="Picture 2" descr="mit_csai_top"/>
          <p:cNvPicPr>
            <a:picLocks noChangeAspect="1" noChangeArrowheads="1"/>
          </p:cNvPicPr>
          <p:nvPr/>
        </p:nvPicPr>
        <p:blipFill>
          <a:blip r:embed="rId3" cstate="print"/>
          <a:srcRect l="71862"/>
          <a:stretch>
            <a:fillRect/>
          </a:stretch>
        </p:blipFill>
        <p:spPr bwMode="auto">
          <a:xfrm>
            <a:off x="9647681" y="5143054"/>
            <a:ext cx="1793226" cy="1102549"/>
          </a:xfrm>
          <a:prstGeom prst="rect">
            <a:avLst/>
          </a:prstGeom>
          <a:noFill/>
          <a:ln w="9525">
            <a:noFill/>
            <a:miter lim="800000"/>
            <a:headEnd/>
            <a:tailEnd/>
          </a:ln>
        </p:spPr>
      </p:pic>
      <p:pic>
        <p:nvPicPr>
          <p:cNvPr id="5" name="Picture 2" descr="mit_csai_top"/>
          <p:cNvPicPr>
            <a:picLocks noChangeAspect="1" noChangeArrowheads="1"/>
          </p:cNvPicPr>
          <p:nvPr/>
        </p:nvPicPr>
        <p:blipFill>
          <a:blip r:embed="rId3" cstate="print"/>
          <a:srcRect t="17308" r="49430" b="43750"/>
          <a:stretch>
            <a:fillRect/>
          </a:stretch>
        </p:blipFill>
        <p:spPr bwMode="auto">
          <a:xfrm>
            <a:off x="419524" y="5503342"/>
            <a:ext cx="5147733" cy="685800"/>
          </a:xfrm>
          <a:prstGeom prst="rect">
            <a:avLst/>
          </a:prstGeom>
          <a:noFill/>
          <a:ln w="9525">
            <a:noFill/>
            <a:miter lim="800000"/>
            <a:headEnd/>
            <a:tailEnd/>
          </a:ln>
        </p:spPr>
      </p:pic>
      <p:pic>
        <p:nvPicPr>
          <p:cNvPr id="6" name="Picture 2" descr="http://www.cs.stevens.edu/%7Eghua/ghimage/Microsoft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801" y="5365890"/>
            <a:ext cx="2892781" cy="6568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4357"/>
          <p:cNvGrpSpPr>
            <a:grpSpLocks/>
          </p:cNvGrpSpPr>
          <p:nvPr/>
        </p:nvGrpSpPr>
        <p:grpSpPr bwMode="auto">
          <a:xfrm>
            <a:off x="8600730" y="2284628"/>
            <a:ext cx="1785299" cy="2215992"/>
            <a:chOff x="19245742" y="20167290"/>
            <a:chExt cx="3200349" cy="4196116"/>
          </a:xfrm>
        </p:grpSpPr>
        <p:sp>
          <p:nvSpPr>
            <p:cNvPr id="8" name="Rectangle 7"/>
            <p:cNvSpPr/>
            <p:nvPr/>
          </p:nvSpPr>
          <p:spPr>
            <a:xfrm>
              <a:off x="19245742" y="20167290"/>
              <a:ext cx="2253448" cy="4196116"/>
            </a:xfrm>
            <a:prstGeom prst="rect">
              <a:avLst/>
            </a:prstGeom>
            <a:noFill/>
            <a:ln>
              <a:noFill/>
            </a:ln>
            <a:effectLst>
              <a:outerShdw blurRad="50800" dist="38100" dir="13500000" algn="br" rotWithShape="0">
                <a:prstClr val="black">
                  <a:alpha val="40000"/>
                </a:prstClr>
              </a:outerShdw>
              <a:softEdge rad="63500"/>
            </a:effectLst>
            <a:scene3d>
              <a:camera prst="perspectiveRight"/>
              <a:lightRig rig="threePt" dir="t"/>
            </a:scene3d>
            <a:sp3d>
              <a:bevelT/>
            </a:sp3d>
          </p:spPr>
          <p:txBody>
            <a:bodyPr wrap="none">
              <a:spAutoFit/>
            </a:bodyPr>
            <a:lstStyle/>
            <a:p>
              <a:pPr algn="ctr" eaLnBrk="1" hangingPunct="1">
                <a:defRPr/>
              </a:pPr>
              <a:r>
                <a:rPr lang="en-US" sz="13800" b="1" dirty="0">
                  <a:ln w="22225">
                    <a:solidFill>
                      <a:schemeClr val="accent2"/>
                    </a:solidFill>
                    <a:prstDash val="solid"/>
                  </a:ln>
                  <a:solidFill>
                    <a:schemeClr val="accent2">
                      <a:lumMod val="40000"/>
                      <a:lumOff val="60000"/>
                    </a:schemeClr>
                  </a:solidFill>
                </a:rPr>
                <a:t>A</a:t>
              </a:r>
              <a:endParaRPr lang="en-US" sz="7200" b="1" dirty="0">
                <a:ln w="22225">
                  <a:solidFill>
                    <a:schemeClr val="accent2"/>
                  </a:solidFill>
                  <a:prstDash val="solid"/>
                </a:ln>
                <a:solidFill>
                  <a:schemeClr val="accent2">
                    <a:lumMod val="40000"/>
                    <a:lumOff val="60000"/>
                  </a:schemeClr>
                </a:solidFill>
              </a:endParaRPr>
            </a:p>
          </p:txBody>
        </p:sp>
        <p:sp>
          <p:nvSpPr>
            <p:cNvPr id="9" name="Rectangle 8"/>
            <p:cNvSpPr/>
            <p:nvPr/>
          </p:nvSpPr>
          <p:spPr>
            <a:xfrm>
              <a:off x="20517355" y="20702134"/>
              <a:ext cx="1928736" cy="3351063"/>
            </a:xfrm>
            <a:prstGeom prst="rect">
              <a:avLst/>
            </a:prstGeom>
            <a:noFill/>
            <a:ln>
              <a:noFill/>
            </a:ln>
            <a:effectLst>
              <a:outerShdw blurRad="50800" dist="38100" dir="13500000" algn="br" rotWithShape="0">
                <a:prstClr val="black">
                  <a:alpha val="40000"/>
                </a:prstClr>
              </a:outerShdw>
              <a:softEdge rad="63500"/>
            </a:effectLst>
            <a:scene3d>
              <a:camera prst="obliqueTopLeft"/>
              <a:lightRig rig="threePt" dir="t"/>
            </a:scene3d>
            <a:sp3d>
              <a:bevelT/>
            </a:sp3d>
          </p:spPr>
          <p:txBody>
            <a:bodyPr wrap="none">
              <a:spAutoFit/>
            </a:bodyPr>
            <a:lstStyle/>
            <a:p>
              <a:pPr algn="ctr" eaLnBrk="1" hangingPunct="1">
                <a:defRPr/>
              </a:pPr>
              <a:r>
                <a:rPr lang="en-US" sz="10900" b="1" dirty="0">
                  <a:ln w="22225">
                    <a:solidFill>
                      <a:schemeClr val="accent2"/>
                    </a:solidFill>
                    <a:prstDash val="solid"/>
                  </a:ln>
                  <a:solidFill>
                    <a:schemeClr val="accent2">
                      <a:lumMod val="40000"/>
                      <a:lumOff val="60000"/>
                    </a:schemeClr>
                  </a:solidFill>
                </a:rPr>
                <a:t>G</a:t>
              </a:r>
              <a:endParaRPr lang="en-US" sz="8800" b="1" dirty="0">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12248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Teacher’s solution</a:t>
            </a:r>
            <a:endParaRPr lang="en-US" b="1" dirty="0">
              <a:cs typeface="Segoe UI Light" panose="020B0502040204020203" pitchFamily="34" charset="0"/>
            </a:endParaRPr>
          </a:p>
        </p:txBody>
      </p:sp>
      <p:sp>
        <p:nvSpPr>
          <p:cNvPr id="7" name="Rectangle 3"/>
          <p:cNvSpPr>
            <a:spLocks noGrp="1" noChangeArrowheads="1"/>
          </p:cNvSpPr>
          <p:nvPr>
            <p:ph sz="half" idx="1"/>
          </p:nvPr>
        </p:nvSpPr>
        <p:spPr bwMode="auto">
          <a:xfrm>
            <a:off x="2233404" y="2240463"/>
            <a:ext cx="72731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None/>
              <a:tabLst/>
            </a:pPr>
            <a:r>
              <a:rPr kumimoji="0" lang="en-US" sz="28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result = </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lvl="0" indent="0" eaLnBrk="0" fontAlgn="t" hangingPunct="0">
              <a:lnSpc>
                <a:spcPct val="100000"/>
              </a:lnSpc>
              <a:spcBef>
                <a:spcPct val="0"/>
              </a:spcBef>
              <a:spcAft>
                <a:spcPct val="0"/>
              </a:spcAft>
              <a:buClrTx/>
              <a:buSzTx/>
              <a:buNone/>
            </a:pPr>
            <a:r>
              <a:rPr lang="en-US" sz="2800">
                <a:solidFill>
                  <a:schemeClr val="tx1"/>
                </a:solidFill>
                <a:latin typeface="Courier New" panose="02070309020205020404" pitchFamily="49" charset="0"/>
                <a:cs typeface="Courier New" panose="02070309020205020404" pitchFamily="49" charset="0"/>
              </a:rPr>
              <a:t>    </a:t>
            </a:r>
            <a:r>
              <a:rPr lang="en-US" sz="2800" b="1">
                <a:solidFill>
                  <a:srgbClr val="FF7700"/>
                </a:solidFill>
                <a:latin typeface="Courier New" panose="02070309020205020404" pitchFamily="49" charset="0"/>
                <a:cs typeface="Courier New" panose="02070309020205020404" pitchFamily="49" charset="0"/>
              </a:rPr>
              <a:t>if</a:t>
            </a:r>
            <a:r>
              <a:rPr lang="en-US" sz="2800">
                <a:solidFill>
                  <a:schemeClr val="tx1"/>
                </a:solidFill>
                <a:latin typeface="Courier New" panose="02070309020205020404" pitchFamily="49" charset="0"/>
                <a:cs typeface="Courier New" panose="02070309020205020404" pitchFamily="49" charset="0"/>
              </a:rPr>
              <a:t> </a:t>
            </a:r>
            <a:r>
              <a:rPr lang="en-US" sz="2800">
                <a:solidFill>
                  <a:srgbClr val="008000"/>
                </a:solidFill>
                <a:latin typeface="Courier New" panose="02070309020205020404" pitchFamily="49" charset="0"/>
                <a:cs typeface="Courier New" panose="02070309020205020404" pitchFamily="49" charset="0"/>
              </a:rPr>
              <a:t>len</a:t>
            </a:r>
            <a:r>
              <a:rPr lang="en-US" sz="2800">
                <a:solidFill>
                  <a:srgbClr val="000000"/>
                </a:solidFill>
                <a:latin typeface="Courier New" panose="02070309020205020404" pitchFamily="49" charset="0"/>
                <a:cs typeface="Courier New" panose="02070309020205020404" pitchFamily="49" charset="0"/>
              </a:rPr>
              <a:t>(</a:t>
            </a:r>
            <a:r>
              <a:rPr lang="en-US" sz="2800">
                <a:solidFill>
                  <a:schemeClr val="tx1"/>
                </a:solidFill>
                <a:latin typeface="Courier New" panose="02070309020205020404" pitchFamily="49" charset="0"/>
                <a:cs typeface="Courier New" panose="02070309020205020404" pitchFamily="49" charset="0"/>
              </a:rPr>
              <a:t>poly</a:t>
            </a:r>
            <a:r>
              <a:rPr lang="en-US" sz="2800">
                <a:solidFill>
                  <a:srgbClr val="000000"/>
                </a:solidFill>
                <a:latin typeface="Courier New" panose="02070309020205020404" pitchFamily="49" charset="0"/>
                <a:cs typeface="Courier New" panose="02070309020205020404" pitchFamily="49" charset="0"/>
              </a:rPr>
              <a:t>)</a:t>
            </a:r>
            <a:r>
              <a:rPr lang="en-US" sz="2800">
                <a:solidFill>
                  <a:schemeClr val="tx1"/>
                </a:solidFill>
                <a:latin typeface="Courier New" panose="02070309020205020404" pitchFamily="49" charset="0"/>
                <a:cs typeface="Courier New" panose="02070309020205020404" pitchFamily="49" charset="0"/>
              </a:rPr>
              <a:t> == </a:t>
            </a:r>
            <a:r>
              <a:rPr lang="en-US" sz="2800">
                <a:solidFill>
                  <a:srgbClr val="FF4500"/>
                </a:solidFill>
                <a:latin typeface="Courier New" panose="02070309020205020404" pitchFamily="49" charset="0"/>
                <a:cs typeface="Courier New" panose="02070309020205020404" pitchFamily="49" charset="0"/>
              </a:rPr>
              <a:t>1</a:t>
            </a:r>
            <a:r>
              <a:rPr lang="en-US" sz="2800">
                <a:solidFill>
                  <a:schemeClr val="tx1"/>
                </a:solidFill>
                <a:latin typeface="Courier New" panose="02070309020205020404" pitchFamily="49" charset="0"/>
                <a:cs typeface="Courier New" panose="02070309020205020404" pitchFamily="49" charset="0"/>
              </a:rPr>
              <a:t>:</a:t>
            </a:r>
          </a:p>
          <a:p>
            <a:pPr marL="0" lvl="0" indent="0" eaLnBrk="0" fontAlgn="t" hangingPunct="0">
              <a:lnSpc>
                <a:spcPct val="100000"/>
              </a:lnSpc>
              <a:spcBef>
                <a:spcPct val="0"/>
              </a:spcBef>
              <a:spcAft>
                <a:spcPct val="0"/>
              </a:spcAft>
              <a:buClrTx/>
              <a:buSzTx/>
              <a:buNone/>
            </a:pPr>
            <a:r>
              <a:rPr lang="en-US" sz="2800">
                <a:solidFill>
                  <a:schemeClr val="tx1"/>
                </a:solidFill>
                <a:latin typeface="Courier New" panose="02070309020205020404" pitchFamily="49" charset="0"/>
                <a:cs typeface="Courier New" panose="02070309020205020404" pitchFamily="49" charset="0"/>
              </a:rPr>
              <a:t>        </a:t>
            </a:r>
            <a:r>
              <a:rPr lang="en-US" sz="2800" b="1">
                <a:solidFill>
                  <a:srgbClr val="FF7700"/>
                </a:solidFill>
                <a:latin typeface="Courier New" panose="02070309020205020404" pitchFamily="49" charset="0"/>
                <a:cs typeface="Courier New" panose="02070309020205020404" pitchFamily="49" charset="0"/>
              </a:rPr>
              <a:t>return</a:t>
            </a:r>
            <a:r>
              <a:rPr lang="en-US" sz="2800">
                <a:solidFill>
                  <a:schemeClr val="tx1"/>
                </a:solidFill>
                <a:latin typeface="Courier New" panose="02070309020205020404" pitchFamily="49" charset="0"/>
                <a:cs typeface="Courier New" panose="02070309020205020404" pitchFamily="49" charset="0"/>
              </a:rPr>
              <a:t> </a:t>
            </a:r>
            <a:r>
              <a:rPr lang="en-US" sz="2800" smtClean="0">
                <a:solidFill>
                  <a:schemeClr val="tx1"/>
                </a:solidFill>
                <a:latin typeface="Courier New" panose="02070309020205020404" pitchFamily="49" charset="0"/>
                <a:cs typeface="Courier New" panose="02070309020205020404" pitchFamily="49" charset="0"/>
              </a:rPr>
              <a:t>[0]</a:t>
            </a:r>
            <a:endParaRPr lang="en-US" sz="2800">
              <a:solidFill>
                <a:schemeClr val="tx1"/>
              </a:solidFill>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cs typeface="Courier New" panose="02070309020205020404" pitchFamily="49" charset="0"/>
              </a:rPr>
              <a:t>in</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28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(1, </a:t>
            </a:r>
            <a:r>
              <a:rPr kumimoji="0" lang="en-US" sz="28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28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result += </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poly</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i</a:t>
            </a:r>
            <a:r>
              <a:rPr kumimoji="0" lang="en-US" sz="28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result</a:t>
            </a:r>
            <a:endPar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buNone/>
              <a:tabLst/>
            </a:pPr>
            <a:r>
              <a:rPr kumimoji="0" lang="en-US" sz="28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8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95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Demo: </a:t>
            </a:r>
            <a:r>
              <a:rPr lang="en-US" b="1" dirty="0">
                <a:hlinkClick r:id="rId2"/>
              </a:rPr>
              <a:t>http://</a:t>
            </a:r>
            <a:r>
              <a:rPr lang="en-US" b="1" dirty="0" smtClean="0">
                <a:hlinkClick r:id="rId2"/>
              </a:rPr>
              <a:t>bit.ly/179jFjo</a:t>
            </a:r>
            <a:r>
              <a:rPr lang="en-US" b="1" dirty="0" smtClean="0"/>
              <a:t> </a:t>
            </a:r>
            <a:endParaRPr lang="en-US" dirty="0"/>
          </a:p>
        </p:txBody>
      </p:sp>
    </p:spTree>
    <p:extLst>
      <p:ext uri="{BB962C8B-B14F-4D97-AF65-F5344CB8AC3E}">
        <p14:creationId xmlns:p14="http://schemas.microsoft.com/office/powerpoint/2010/main" val="111096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287" y="2920082"/>
            <a:ext cx="7448595" cy="548640"/>
          </a:xfrm>
          <a:prstGeom prst="rect">
            <a:avLst/>
          </a:prstGeom>
          <a:solidFill>
            <a:srgbClr val="FFFF65"/>
          </a:solidFill>
          <a:ln>
            <a:noFill/>
          </a:ln>
        </p:spPr>
        <p:txBody>
          <a:bodyPr wrap="square" rtlCol="0">
            <a:spAutoFit/>
          </a:bodyPr>
          <a:lstStyle/>
          <a:p>
            <a:endParaRPr lang="en-US"/>
          </a:p>
        </p:txBody>
      </p:sp>
      <p:sp>
        <p:nvSpPr>
          <p:cNvPr id="3" name="Content Placeholder 2"/>
          <p:cNvSpPr>
            <a:spLocks noGrp="1"/>
          </p:cNvSpPr>
          <p:nvPr>
            <p:ph idx="1"/>
          </p:nvPr>
        </p:nvSpPr>
        <p:spPr>
          <a:xfrm>
            <a:off x="1097280" y="2216075"/>
            <a:ext cx="8401722" cy="2807746"/>
          </a:xfrm>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return a </a:t>
            </a:r>
            <a:r>
              <a:rPr lang="en-US" sz="3200" dirty="0" smtClean="0">
                <a:latin typeface="Courier New" panose="02070309020205020404" pitchFamily="49" charset="0"/>
                <a:cs typeface="Courier New" panose="02070309020205020404" pitchFamily="49" charset="0"/>
                <a:sym typeface="Wingdings" panose="05000000000000000000" pitchFamily="2" charset="2"/>
              </a:rPr>
              <a:t> </a:t>
            </a:r>
            <a:r>
              <a:rPr lang="en-US" sz="3200" smtClean="0">
                <a:latin typeface="Courier New" panose="02070309020205020404" pitchFamily="49" charset="0"/>
                <a:cs typeface="Courier New" panose="02070309020205020404" pitchFamily="49" charset="0"/>
                <a:sym typeface="Wingdings" panose="05000000000000000000" pitchFamily="2" charset="2"/>
              </a:rPr>
              <a:t>return {[0],?a}</a:t>
            </a:r>
            <a:endParaRPr lang="en-US" sz="3200" dirty="0" smtClean="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range(a</a:t>
            </a:r>
            <a:r>
              <a:rPr lang="en-US" sz="3200" baseline="-25000" dirty="0" smtClean="0">
                <a:latin typeface="Courier New" panose="02070309020205020404" pitchFamily="49" charset="0"/>
                <a:cs typeface="Courier New" panose="02070309020205020404" pitchFamily="49" charset="0"/>
              </a:rPr>
              <a:t>1</a:t>
            </a:r>
            <a:r>
              <a:rPr lang="en-US" sz="3200" dirty="0" smtClean="0">
                <a:latin typeface="Courier New" panose="02070309020205020404" pitchFamily="49" charset="0"/>
                <a:cs typeface="Courier New" panose="02070309020205020404" pitchFamily="49" charset="0"/>
              </a:rPr>
              <a:t>, a</a:t>
            </a:r>
            <a:r>
              <a:rPr lang="en-US" sz="3200" baseline="-25000" dirty="0" smtClean="0">
                <a:latin typeface="Courier New" panose="02070309020205020404" pitchFamily="49" charset="0"/>
                <a:cs typeface="Courier New" panose="02070309020205020404" pitchFamily="49" charset="0"/>
              </a:rPr>
              <a:t>2</a:t>
            </a:r>
            <a:r>
              <a:rPr lang="en-US" sz="3200" dirty="0" smtClean="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sym typeface="Wingdings" panose="05000000000000000000" pitchFamily="2" charset="2"/>
              </a:rPr>
              <a:t> range(a</a:t>
            </a:r>
            <a:r>
              <a:rPr lang="en-US" sz="3200" baseline="-25000" dirty="0" smtClean="0">
                <a:latin typeface="Courier New" panose="02070309020205020404" pitchFamily="49" charset="0"/>
                <a:cs typeface="Courier New" panose="02070309020205020404" pitchFamily="49" charset="0"/>
                <a:sym typeface="Wingdings" panose="05000000000000000000" pitchFamily="2" charset="2"/>
              </a:rPr>
              <a:t>1</a:t>
            </a:r>
            <a:r>
              <a:rPr lang="en-US" sz="3200" dirty="0" smtClean="0">
                <a:latin typeface="Courier New" panose="02070309020205020404" pitchFamily="49" charset="0"/>
                <a:cs typeface="Courier New" panose="02070309020205020404" pitchFamily="49" charset="0"/>
                <a:sym typeface="Wingdings" panose="05000000000000000000" pitchFamily="2" charset="2"/>
              </a:rPr>
              <a:t>+1,a</a:t>
            </a:r>
            <a:r>
              <a:rPr lang="en-US" sz="3200" baseline="-25000" dirty="0" smtClean="0">
                <a:latin typeface="Courier New" panose="02070309020205020404" pitchFamily="49" charset="0"/>
                <a:cs typeface="Courier New" panose="02070309020205020404" pitchFamily="49" charset="0"/>
                <a:sym typeface="Wingdings" panose="05000000000000000000" pitchFamily="2" charset="2"/>
              </a:rPr>
              <a:t>2</a:t>
            </a:r>
            <a:r>
              <a:rPr lang="en-US" sz="3200" dirty="0" smtClean="0">
                <a:latin typeface="Courier New" panose="02070309020205020404" pitchFamily="49" charset="0"/>
                <a:cs typeface="Courier New" panose="02070309020205020404" pitchFamily="49" charset="0"/>
                <a:sym typeface="Wingdings" panose="05000000000000000000" pitchFamily="2" charset="2"/>
              </a:rPr>
              <a:t>)</a:t>
            </a:r>
            <a:endParaRPr lang="en-US" sz="3200" dirty="0" smtClean="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sz="3200" dirty="0" smtClean="0">
                <a:latin typeface="Courier New" panose="02070309020205020404" pitchFamily="49" charset="0"/>
                <a:cs typeface="Courier New" panose="02070309020205020404" pitchFamily="49" charset="0"/>
              </a:rPr>
              <a:t> a</a:t>
            </a:r>
            <a:r>
              <a:rPr lang="en-US" sz="3200" baseline="-25000" dirty="0" smtClean="0">
                <a:latin typeface="Courier New" panose="02070309020205020404" pitchFamily="49" charset="0"/>
                <a:cs typeface="Courier New" panose="02070309020205020404" pitchFamily="49" charset="0"/>
              </a:rPr>
              <a:t>0</a:t>
            </a:r>
            <a:r>
              <a:rPr lang="en-US" sz="3200" dirty="0" smtClean="0">
                <a:latin typeface="Courier New" panose="02070309020205020404" pitchFamily="49" charset="0"/>
                <a:cs typeface="Courier New" panose="02070309020205020404" pitchFamily="49" charset="0"/>
              </a:rPr>
              <a:t> == a</a:t>
            </a:r>
            <a:r>
              <a:rPr lang="en-US" sz="3200" baseline="-25000" dirty="0" smtClean="0">
                <a:latin typeface="Courier New" panose="02070309020205020404" pitchFamily="49" charset="0"/>
                <a:cs typeface="Courier New" panose="02070309020205020404" pitchFamily="49" charset="0"/>
              </a:rPr>
              <a:t>1</a:t>
            </a:r>
            <a:r>
              <a:rPr lang="en-US" sz="3200" dirty="0" smtClean="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sym typeface="Wingdings" panose="05000000000000000000" pitchFamily="2" charset="2"/>
              </a:rPr>
              <a:t> False</a:t>
            </a:r>
            <a:endParaRPr lang="en-US" sz="3200" dirty="0">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p:txBody>
          <a:bodyPr/>
          <a:lstStyle/>
          <a:p>
            <a:r>
              <a:rPr lang="en-US" b="1" dirty="0" smtClean="0">
                <a:cs typeface="Segoe UI Light" panose="020B0502040204020203" pitchFamily="34" charset="0"/>
              </a:rPr>
              <a:t>Simplified Error Model</a:t>
            </a:r>
            <a:endParaRPr lang="en-US" b="1" dirty="0">
              <a:cs typeface="Segoe UI Light" panose="020B0502040204020203" pitchFamily="34" charset="0"/>
            </a:endParaRPr>
          </a:p>
        </p:txBody>
      </p:sp>
    </p:spTree>
    <p:extLst>
      <p:ext uri="{BB962C8B-B14F-4D97-AF65-F5344CB8AC3E}">
        <p14:creationId xmlns:p14="http://schemas.microsoft.com/office/powerpoint/2010/main" val="239697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758952"/>
            <a:ext cx="11094721" cy="3566160"/>
          </a:xfrm>
        </p:spPr>
        <p:txBody>
          <a:bodyPr/>
          <a:lstStyle/>
          <a:p>
            <a:r>
              <a:rPr lang="en-US" b="1" smtClean="0"/>
              <a:t>Autograder Algorithm</a:t>
            </a:r>
            <a:endParaRPr lang="en-US" dirty="0"/>
          </a:p>
        </p:txBody>
      </p:sp>
    </p:spTree>
    <p:extLst>
      <p:ext uri="{BB962C8B-B14F-4D97-AF65-F5344CB8AC3E}">
        <p14:creationId xmlns:p14="http://schemas.microsoft.com/office/powerpoint/2010/main" val="162757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000796998"/>
              </p:ext>
            </p:extLst>
          </p:nvPr>
        </p:nvGraphicFramePr>
        <p:xfrm>
          <a:off x="75303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a:t>
            </a:r>
            <a:endParaRPr lang="en-US" sz="6000" b="1" dirty="0">
              <a:latin typeface="Gill Sans MT" panose="020B0502020104020203" pitchFamily="34" charset="0"/>
            </a:endParaRPr>
          </a:p>
        </p:txBody>
      </p:sp>
      <p:sp>
        <p:nvSpPr>
          <p:cNvPr id="2" name="Double Wave 1"/>
          <p:cNvSpPr/>
          <p:nvPr/>
        </p:nvSpPr>
        <p:spPr>
          <a:xfrm rot="5400000">
            <a:off x="207322"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6202" y="4178807"/>
            <a:ext cx="769209" cy="584775"/>
          </a:xfrm>
          <a:prstGeom prst="rect">
            <a:avLst/>
          </a:prstGeom>
          <a:noFill/>
        </p:spPr>
        <p:txBody>
          <a:bodyPr wrap="square" rtlCol="0">
            <a:spAutoFit/>
          </a:bodyPr>
          <a:lstStyle/>
          <a:p>
            <a:r>
              <a:rPr lang="en-US" sz="3200" b="1" smtClean="0">
                <a:latin typeface="Gill Sans MT" panose="020B0502020104020203" pitchFamily="34" charset="0"/>
              </a:rPr>
              <a:t>.py</a:t>
            </a:r>
            <a:endParaRPr lang="en-US" sz="3200" b="1">
              <a:latin typeface="Gill Sans MT" panose="020B0502020104020203" pitchFamily="34" charset="0"/>
            </a:endParaRPr>
          </a:p>
        </p:txBody>
      </p:sp>
      <p:sp>
        <p:nvSpPr>
          <p:cNvPr id="12" name="Double Wave 11"/>
          <p:cNvSpPr/>
          <p:nvPr/>
        </p:nvSpPr>
        <p:spPr>
          <a:xfrm rot="5400000">
            <a:off x="3094233"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070362" y="4187950"/>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70362" y="4187950"/>
                <a:ext cx="1049622" cy="584775"/>
              </a:xfrm>
              <a:prstGeom prst="rect">
                <a:avLst/>
              </a:prstGeom>
              <a:blipFill rotWithShape="0">
                <a:blip r:embed="rId7"/>
                <a:stretch>
                  <a:fillRect l="-15116" t="-14583" b="-32292"/>
                </a:stretch>
              </a:blipFill>
            </p:spPr>
            <p:txBody>
              <a:bodyPr/>
              <a:lstStyle/>
              <a:p>
                <a:r>
                  <a:rPr lang="en-US">
                    <a:noFill/>
                  </a:rPr>
                  <a:t> </a:t>
                </a:r>
              </a:p>
            </p:txBody>
          </p:sp>
        </mc:Fallback>
      </mc:AlternateContent>
      <p:sp>
        <p:nvSpPr>
          <p:cNvPr id="14" name="Double Wave 13"/>
          <p:cNvSpPr/>
          <p:nvPr/>
        </p:nvSpPr>
        <p:spPr>
          <a:xfrm rot="5400000">
            <a:off x="5852217"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11097"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
        <p:nvSpPr>
          <p:cNvPr id="16" name="Double Wave 15"/>
          <p:cNvSpPr/>
          <p:nvPr/>
        </p:nvSpPr>
        <p:spPr>
          <a:xfrm rot="5400000">
            <a:off x="8598921"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56762"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
        <p:nvSpPr>
          <p:cNvPr id="18" name="Double Wave 17"/>
          <p:cNvSpPr/>
          <p:nvPr/>
        </p:nvSpPr>
        <p:spPr>
          <a:xfrm rot="5400000">
            <a:off x="10832093"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890973" y="4083683"/>
            <a:ext cx="769209" cy="1077218"/>
          </a:xfrm>
          <a:prstGeom prst="rect">
            <a:avLst/>
          </a:prstGeom>
          <a:noFill/>
        </p:spPr>
        <p:txBody>
          <a:bodyPr wrap="square" rtlCol="0">
            <a:spAutoFit/>
          </a:bodyPr>
          <a:lstStyle/>
          <a:p>
            <a:r>
              <a:rPr lang="en-US" sz="3200" b="1" smtClean="0">
                <a:latin typeface="Gill Sans MT" panose="020B0502020104020203" pitchFamily="34" charset="0"/>
              </a:rPr>
              <a:t>----</a:t>
            </a:r>
          </a:p>
          <a:p>
            <a:r>
              <a:rPr lang="en-US" sz="3200" b="1" smtClean="0">
                <a:latin typeface="Gill Sans MT" panose="020B0502020104020203" pitchFamily="34" charset="0"/>
              </a:rPr>
              <a:t>----</a:t>
            </a:r>
            <a:endParaRPr lang="en-US" sz="3200" b="1">
              <a:latin typeface="Gill Sans MT" panose="020B0502020104020203" pitchFamily="34" charset="0"/>
            </a:endParaRPr>
          </a:p>
        </p:txBody>
      </p:sp>
    </p:spTree>
    <p:extLst>
      <p:ext uri="{BB962C8B-B14F-4D97-AF65-F5344CB8AC3E}">
        <p14:creationId xmlns:p14="http://schemas.microsoft.com/office/powerpoint/2010/main" val="20204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3" grpId="0"/>
      <p:bldP spid="14" grpId="0" animBg="1"/>
      <p:bldP spid="15" grpId="0"/>
      <p:bldP spid="16"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703122337"/>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dirty="0" smtClean="0">
                <a:latin typeface="Gill Sans MT" panose="020B0502020104020203" pitchFamily="34" charset="0"/>
              </a:rPr>
              <a:t>Algorithm: Rewriter</a:t>
            </a:r>
            <a:endParaRPr lang="en-US" sz="6000" b="1" dirty="0">
              <a:latin typeface="Gill Sans MT" panose="020B0502020104020203" pitchFamily="34" charset="0"/>
            </a:endParaRPr>
          </a:p>
        </p:txBody>
      </p:sp>
      <p:sp>
        <p:nvSpPr>
          <p:cNvPr id="4" name="Double Wave 3"/>
          <p:cNvSpPr/>
          <p:nvPr/>
        </p:nvSpPr>
        <p:spPr>
          <a:xfrm rot="5400000">
            <a:off x="722592" y="426511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4896" y="4206237"/>
            <a:ext cx="769209" cy="584775"/>
          </a:xfrm>
          <a:prstGeom prst="rect">
            <a:avLst/>
          </a:prstGeom>
          <a:noFill/>
        </p:spPr>
        <p:txBody>
          <a:bodyPr wrap="square" rtlCol="0">
            <a:spAutoFit/>
          </a:bodyPr>
          <a:lstStyle/>
          <a:p>
            <a:r>
              <a:rPr lang="en-US" sz="3200" b="1" smtClean="0">
                <a:latin typeface="Gill Sans MT" panose="020B0502020104020203" pitchFamily="34" charset="0"/>
              </a:rPr>
              <a:t>.py</a:t>
            </a:r>
            <a:endParaRPr lang="en-US" sz="3200" b="1">
              <a:latin typeface="Gill Sans MT" panose="020B0502020104020203" pitchFamily="34" charset="0"/>
            </a:endParaRPr>
          </a:p>
        </p:txBody>
      </p:sp>
      <p:sp>
        <p:nvSpPr>
          <p:cNvPr id="6" name="Double Wave 5"/>
          <p:cNvSpPr/>
          <p:nvPr/>
        </p:nvSpPr>
        <p:spPr>
          <a:xfrm rot="5400000">
            <a:off x="3624585" y="4200656"/>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600714" y="4215381"/>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0714" y="4215381"/>
                <a:ext cx="1049622" cy="584775"/>
              </a:xfrm>
              <a:prstGeom prst="rect">
                <a:avLst/>
              </a:prstGeom>
              <a:blipFill rotWithShape="0">
                <a:blip r:embed="rId7"/>
                <a:stretch>
                  <a:fillRect l="-15116" t="-13542" b="-32292"/>
                </a:stretch>
              </a:blipFill>
            </p:spPr>
            <p:txBody>
              <a:bodyPr/>
              <a:lstStyle/>
              <a:p>
                <a:r>
                  <a:rPr lang="en-US">
                    <a:noFill/>
                  </a:rPr>
                  <a:t> </a:t>
                </a:r>
              </a:p>
            </p:txBody>
          </p:sp>
        </mc:Fallback>
      </mc:AlternateContent>
    </p:spTree>
    <p:extLst>
      <p:ext uri="{BB962C8B-B14F-4D97-AF65-F5344CB8AC3E}">
        <p14:creationId xmlns:p14="http://schemas.microsoft.com/office/powerpoint/2010/main" val="114580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cs typeface="Segoe UI Light" panose="020B0502040204020203" pitchFamily="34" charset="0"/>
              </a:rPr>
              <a:t>Rewriting using Error Model</a:t>
            </a:r>
            <a:endParaRPr lang="en-US" b="1" dirty="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2099534" y="3631249"/>
            <a:ext cx="7992932"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772568" y="3402487"/>
              <a:ext cx="319683"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6327648" y="4787531"/>
            <a:ext cx="3708698" cy="707886"/>
          </a:xfrm>
          <a:prstGeom prst="rect">
            <a:avLst/>
          </a:prstGeom>
          <a:noFill/>
        </p:spPr>
        <p:txBody>
          <a:bodyPr wrap="square" rtlCol="0">
            <a:spAutoFit/>
          </a:bodyPr>
          <a:lstStyle/>
          <a:p>
            <a:r>
              <a:rPr lang="en-US" sz="4000">
                <a:latin typeface="Gill Sans MT" panose="020B0502020104020203" pitchFamily="34" charset="0"/>
              </a:rPr>
              <a:t>d</a:t>
            </a:r>
            <a:r>
              <a:rPr lang="en-US" sz="4000" smtClean="0">
                <a:latin typeface="Gill Sans MT" panose="020B0502020104020203" pitchFamily="34" charset="0"/>
              </a:rPr>
              <a:t>efault choice</a:t>
            </a:r>
            <a:endParaRPr lang="en-US" sz="4000">
              <a:latin typeface="Gill Sans MT" panose="020B0502020104020203" pitchFamily="34" charset="0"/>
            </a:endParaRPr>
          </a:p>
        </p:txBody>
      </p:sp>
      <p:cxnSp>
        <p:nvCxnSpPr>
          <p:cNvPr id="17" name="Curved Connector 16"/>
          <p:cNvCxnSpPr>
            <a:stCxn id="7" idx="1"/>
            <a:endCxn id="13" idx="2"/>
          </p:cNvCxnSpPr>
          <p:nvPr/>
        </p:nvCxnSpPr>
        <p:spPr>
          <a:xfrm rot="10800000">
            <a:off x="4734084" y="4525554"/>
            <a:ext cx="1593564" cy="615921"/>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0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cs typeface="Segoe UI Light" panose="020B0502040204020203" pitchFamily="34" charset="0"/>
              </a:rPr>
              <a:t>Rewriting using Error Model</a:t>
            </a:r>
            <a:endParaRPr lang="en-US" b="1" dirty="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2099534" y="3631249"/>
            <a:ext cx="7992932"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772568" y="3402487"/>
              <a:ext cx="319683"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6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cs typeface="Segoe UI Light" panose="020B0502040204020203" pitchFamily="34" charset="0"/>
              </a:rPr>
              <a:t>Rewriting using Error Model</a:t>
            </a:r>
            <a:endParaRPr lang="en-US" b="1" dirty="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786384" y="3631249"/>
            <a:ext cx="10643616" cy="1015663"/>
            <a:chOff x="6013526" y="3040415"/>
            <a:chExt cx="5821680" cy="1015663"/>
          </a:xfrm>
        </p:grpSpPr>
        <p:sp>
          <p:nvSpPr>
            <p:cNvPr id="9" name="Rectangle 2"/>
            <p:cNvSpPr>
              <a:spLocks noChangeArrowheads="1"/>
            </p:cNvSpPr>
            <p:nvPr/>
          </p:nvSpPr>
          <p:spPr bwMode="auto">
            <a:xfrm>
              <a:off x="6013526" y="3040415"/>
              <a:ext cx="58216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 poly+1}</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235217" y="3429770"/>
              <a:ext cx="261540"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70448" y="3112031"/>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661958" y="4029897"/>
            <a:ext cx="1311610" cy="532232"/>
          </a:xfrm>
          <a:prstGeom prst="rect">
            <a:avLst/>
          </a:prstGeom>
          <a:noFill/>
          <a:ln w="38100">
            <a:solidFill>
              <a:schemeClr val="accent6">
                <a:shade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28589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b="1" dirty="0" smtClean="0">
                <a:cs typeface="Segoe UI Light" panose="020B0502040204020203" pitchFamily="34" charset="0"/>
              </a:rPr>
              <a:t>Rewriting using Error Model</a:t>
            </a:r>
            <a:endParaRPr lang="en-US" b="1" dirty="0">
              <a:cs typeface="Segoe UI Light" panose="020B0502040204020203" pitchFamily="34" charset="0"/>
            </a:endParaRPr>
          </a:p>
        </p:txBody>
      </p:sp>
      <p:sp>
        <p:nvSpPr>
          <p:cNvPr id="3" name="TextBox 2"/>
          <p:cNvSpPr txBox="1"/>
          <p:nvPr/>
        </p:nvSpPr>
        <p:spPr>
          <a:xfrm>
            <a:off x="0" y="5672025"/>
            <a:ext cx="12192000" cy="1200329"/>
          </a:xfrm>
          <a:prstGeom prst="rect">
            <a:avLst/>
          </a:prstGeom>
          <a:solidFill>
            <a:srgbClr val="CF5823"/>
          </a:solidFill>
        </p:spPr>
        <p:txBody>
          <a:bodyPr wrap="square" rtlCol="0">
            <a:spAutoFit/>
          </a:bodyPr>
          <a:lstStyle/>
          <a:p>
            <a:endParaRPr lang="en-US" dirty="0" smtClean="0"/>
          </a:p>
          <a:p>
            <a:endParaRPr lang="en-US" dirty="0"/>
          </a:p>
          <a:p>
            <a:endParaRPr lang="en-US" dirty="0" smtClean="0"/>
          </a:p>
          <a:p>
            <a:endParaRPr lang="en-US" dirty="0"/>
          </a:p>
        </p:txBody>
      </p:sp>
      <p:sp>
        <p:nvSpPr>
          <p:cNvPr id="8" name="Rectangle 2"/>
          <p:cNvSpPr>
            <a:spLocks noChangeArrowheads="1"/>
          </p:cNvSpPr>
          <p:nvPr/>
        </p:nvSpPr>
        <p:spPr bwMode="auto">
          <a:xfrm>
            <a:off x="1804596" y="2174489"/>
            <a:ext cx="74173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tabLst/>
            </a:pP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a:t>
            </a:r>
            <a:r>
              <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endParaRPr kumimoji="0" 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0" name="Title 1"/>
          <p:cNvSpPr txBox="1">
            <a:spLocks/>
          </p:cNvSpPr>
          <p:nvPr/>
        </p:nvSpPr>
        <p:spPr bwMode="auto">
          <a:xfrm>
            <a:off x="1039368" y="5759880"/>
            <a:ext cx="10113264" cy="822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a:lstStyle>
          <a:p>
            <a:pPr defTabSz="914400"/>
            <a:r>
              <a:rPr lang="en-US" sz="4800" kern="0" smtClean="0">
                <a:solidFill>
                  <a:schemeClr val="bg1"/>
                </a:solidFill>
                <a:latin typeface="Courier New" panose="02070309020205020404" pitchFamily="49" charset="0"/>
                <a:cs typeface="Courier New" panose="02070309020205020404" pitchFamily="49" charset="0"/>
              </a:rPr>
              <a:t>a </a:t>
            </a:r>
            <a:r>
              <a:rPr lang="en-US" sz="4800" kern="0" smtClean="0">
                <a:solidFill>
                  <a:schemeClr val="bg1"/>
                </a:solidFill>
                <a:latin typeface="Courier New" panose="02070309020205020404" pitchFamily="49" charset="0"/>
                <a:cs typeface="Courier New" panose="02070309020205020404" pitchFamily="49" charset="0"/>
                <a:sym typeface="Wingdings" panose="05000000000000000000" pitchFamily="2" charset="2"/>
              </a:rPr>
              <a:t> a+1</a:t>
            </a:r>
            <a:endParaRPr lang="en-US" sz="4800" kern="0" dirty="0">
              <a:solidFill>
                <a:schemeClr val="bg1"/>
              </a:solidFill>
              <a:latin typeface="Courier New" panose="02070309020205020404" pitchFamily="49" charset="0"/>
              <a:cs typeface="Courier New" panose="02070309020205020404" pitchFamily="49" charset="0"/>
            </a:endParaRPr>
          </a:p>
        </p:txBody>
      </p:sp>
      <p:grpSp>
        <p:nvGrpSpPr>
          <p:cNvPr id="5" name="Group 4"/>
          <p:cNvGrpSpPr/>
          <p:nvPr/>
        </p:nvGrpSpPr>
        <p:grpSpPr>
          <a:xfrm>
            <a:off x="768096" y="3751295"/>
            <a:ext cx="11119104" cy="1631216"/>
            <a:chOff x="6013526" y="2732639"/>
            <a:chExt cx="6081755" cy="1631216"/>
          </a:xfrm>
        </p:grpSpPr>
        <p:sp>
          <p:nvSpPr>
            <p:cNvPr id="9" name="Rectangle 2"/>
            <p:cNvSpPr>
              <a:spLocks noChangeArrowheads="1"/>
            </p:cNvSpPr>
            <p:nvPr/>
          </p:nvSpPr>
          <p:spPr bwMode="auto">
            <a:xfrm>
              <a:off x="6013526" y="2732639"/>
              <a:ext cx="608175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a:p>
              <a:pPr lvl="0" defTabSz="914400" eaLnBrk="0" fontAlgn="t" hangingPunct="0">
                <a:spcBef>
                  <a:spcPct val="0"/>
                </a:spcBef>
                <a:spcAft>
                  <a:spcPct val="0"/>
                </a:spcAft>
              </a:pP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range</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rgbClr val="FF4500"/>
                  </a:solidFill>
                  <a:effectLst/>
                  <a:latin typeface="Courier New" panose="02070309020205020404" pitchFamily="49" charset="0"/>
                  <a:cs typeface="Courier New" panose="02070309020205020404" pitchFamily="49" charset="0"/>
                </a:rPr>
                <a:t>0 ,1</a:t>
              </a:r>
              <a:r>
                <a:rPr kumimoji="0" lang="en-US" sz="4000" b="0" i="0" u="none" strike="noStrike" cap="none" normalizeH="0" baseline="0" smtClean="0">
                  <a:ln>
                    <a:noFill/>
                  </a:ln>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 {</a:t>
              </a:r>
              <a:r>
                <a:rPr kumimoji="0" lang="en-US" sz="4000" b="0" i="0" u="none" strike="noStrike" cap="none" normalizeH="0" baseline="0" smtClean="0">
                  <a:ln>
                    <a:noFill/>
                  </a:ln>
                  <a:solidFill>
                    <a:srgbClr val="008000"/>
                  </a:solidFill>
                  <a:effectLst/>
                  <a:latin typeface="Courier New" panose="02070309020205020404" pitchFamily="49" charset="0"/>
                  <a:cs typeface="Courier New" panose="02070309020205020404" pitchFamily="49" charset="0"/>
                </a:rPr>
                <a:t>len</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a:t>
              </a:r>
              <a:r>
                <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poly, poly+1}</a:t>
              </a:r>
              <a:r>
                <a:rPr kumimoji="0" lang="en-US" sz="4000" b="0" i="0" u="none" strike="noStrike" cap="none" normalizeH="0" baseline="0" smtClean="0">
                  <a:ln>
                    <a:noFill/>
                  </a:ln>
                  <a:solidFill>
                    <a:srgbClr val="000000"/>
                  </a:solidFill>
                  <a:effectLst/>
                  <a:latin typeface="Courier New" panose="02070309020205020404" pitchFamily="49" charset="0"/>
                  <a:cs typeface="Courier New" panose="02070309020205020404" pitchFamily="49" charset="0"/>
                </a:rPr>
                <a:t>), </a:t>
              </a:r>
              <a:r>
                <a:rPr lang="en-US" sz="4000">
                  <a:solidFill>
                    <a:srgbClr val="008000"/>
                  </a:solidFill>
                  <a:latin typeface="Courier New" panose="02070309020205020404" pitchFamily="49" charset="0"/>
                  <a:cs typeface="Courier New" panose="02070309020205020404" pitchFamily="49" charset="0"/>
                </a:rPr>
                <a:t>len</a:t>
              </a:r>
              <a:r>
                <a:rPr lang="en-US" sz="4000">
                  <a:solidFill>
                    <a:srgbClr val="000000"/>
                  </a:solidFill>
                  <a:latin typeface="Courier New" panose="02070309020205020404" pitchFamily="49" charset="0"/>
                  <a:cs typeface="Courier New" panose="02070309020205020404" pitchFamily="49" charset="0"/>
                </a:rPr>
                <a:t>({</a:t>
              </a:r>
              <a:r>
                <a:rPr lang="en-US" sz="4000">
                  <a:latin typeface="Courier New" panose="02070309020205020404" pitchFamily="49" charset="0"/>
                  <a:cs typeface="Courier New" panose="02070309020205020404" pitchFamily="49" charset="0"/>
                </a:rPr>
                <a:t>poly, poly+1</a:t>
              </a:r>
              <a:r>
                <a:rPr lang="en-US" sz="4000" smtClean="0">
                  <a:latin typeface="Courier New" panose="02070309020205020404" pitchFamily="49" charset="0"/>
                  <a:cs typeface="Courier New" panose="02070309020205020404" pitchFamily="49" charset="0"/>
                </a:rPr>
                <a:t>}</a:t>
              </a:r>
              <a:r>
                <a:rPr lang="en-US" sz="4000" smtClean="0">
                  <a:solidFill>
                    <a:srgbClr val="000000"/>
                  </a:solidFill>
                  <a:latin typeface="Courier New" panose="02070309020205020404" pitchFamily="49" charset="0"/>
                  <a:cs typeface="Courier New" panose="02070309020205020404" pitchFamily="49" charset="0"/>
                </a:rPr>
                <a:t>)+1})</a:t>
              </a:r>
              <a:endParaRPr kumimoji="0" lang="en-US" sz="4000" b="0"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p:txBody>
        </p:sp>
        <p:sp>
          <p:nvSpPr>
            <p:cNvPr id="13" name="TextBox 12"/>
            <p:cNvSpPr txBox="1"/>
            <p:nvPr/>
          </p:nvSpPr>
          <p:spPr>
            <a:xfrm>
              <a:off x="7201223" y="3111719"/>
              <a:ext cx="261540" cy="532232"/>
            </a:xfrm>
            <a:prstGeom prst="rect">
              <a:avLst/>
            </a:prstGeom>
            <a:noFill/>
            <a:ln w="38100">
              <a:solidFill>
                <a:schemeClr val="accent6">
                  <a:shade val="50000"/>
                </a:schemeClr>
              </a:solidFill>
            </a:ln>
          </p:spPr>
          <p:txBody>
            <a:bodyPr wrap="square" rtlCol="0">
              <a:spAutoFit/>
            </a:bodyPr>
            <a:lstStyle/>
            <a:p>
              <a:endParaRPr lang="en-US" dirty="0"/>
            </a:p>
          </p:txBody>
        </p:sp>
      </p:grpSp>
      <p:sp>
        <p:nvSpPr>
          <p:cNvPr id="6" name="Down Arrow 5"/>
          <p:cNvSpPr/>
          <p:nvPr/>
        </p:nvSpPr>
        <p:spPr>
          <a:xfrm>
            <a:off x="5867400" y="3092947"/>
            <a:ext cx="457200" cy="7092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6912864" y="4170166"/>
            <a:ext cx="1311610" cy="532232"/>
          </a:xfrm>
          <a:prstGeom prst="rect">
            <a:avLst/>
          </a:prstGeom>
          <a:noFill/>
          <a:ln w="38100">
            <a:solidFill>
              <a:schemeClr val="accent6">
                <a:shade val="50000"/>
              </a:schemeClr>
            </a:solidFill>
          </a:ln>
        </p:spPr>
        <p:txBody>
          <a:bodyPr wrap="square" rtlCol="0">
            <a:spAutoFit/>
          </a:bodyPr>
          <a:lstStyle/>
          <a:p>
            <a:endParaRPr lang="en-US" dirty="0"/>
          </a:p>
        </p:txBody>
      </p:sp>
      <p:sp>
        <p:nvSpPr>
          <p:cNvPr id="12" name="TextBox 11"/>
          <p:cNvSpPr txBox="1"/>
          <p:nvPr/>
        </p:nvSpPr>
        <p:spPr>
          <a:xfrm>
            <a:off x="2369076" y="4777640"/>
            <a:ext cx="1270236" cy="532232"/>
          </a:xfrm>
          <a:prstGeom prst="rect">
            <a:avLst/>
          </a:prstGeom>
          <a:noFill/>
          <a:ln w="38100">
            <a:solidFill>
              <a:schemeClr val="accent6">
                <a:shade val="50000"/>
              </a:schemeClr>
            </a:solidFill>
          </a:ln>
        </p:spPr>
        <p:txBody>
          <a:bodyPr wrap="square" rtlCol="0">
            <a:spAutoFit/>
          </a:bodyPr>
          <a:lstStyle/>
          <a:p>
            <a:endParaRPr lang="en-US" dirty="0"/>
          </a:p>
        </p:txBody>
      </p:sp>
      <p:sp>
        <p:nvSpPr>
          <p:cNvPr id="14" name="TextBox 13"/>
          <p:cNvSpPr txBox="1"/>
          <p:nvPr/>
        </p:nvSpPr>
        <p:spPr>
          <a:xfrm>
            <a:off x="5421906" y="4091709"/>
            <a:ext cx="5861790" cy="685931"/>
          </a:xfrm>
          <a:prstGeom prst="rect">
            <a:avLst/>
          </a:prstGeom>
          <a:noFill/>
          <a:ln w="38100">
            <a:solidFill>
              <a:schemeClr val="accent6">
                <a:shade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13085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r>
              <a:rPr lang="en-US" sz="5000" dirty="0" smtClean="0"/>
              <a:t>Feedback on Programming Assignments</a:t>
            </a:r>
            <a:endParaRPr lang="en-US" sz="5000" dirty="0"/>
          </a:p>
        </p:txBody>
      </p:sp>
      <p:sp>
        <p:nvSpPr>
          <p:cNvPr id="4" name="TextBox 3"/>
          <p:cNvSpPr txBox="1"/>
          <p:nvPr/>
        </p:nvSpPr>
        <p:spPr>
          <a:xfrm>
            <a:off x="1039368" y="884826"/>
            <a:ext cx="10695815"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Test-cases based feedback</a:t>
            </a:r>
          </a:p>
          <a:p>
            <a:pPr marL="742950" lvl="1"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Hard to relate failing inputs to errors</a:t>
            </a:r>
          </a:p>
          <a:p>
            <a:pPr marL="285750" indent="-285750">
              <a:buFont typeface="Arial" panose="020B0604020202020204" pitchFamily="34" charset="0"/>
              <a:buChar char="•"/>
            </a:pPr>
            <a:endParaRPr lang="en-US" sz="3600" dirty="0" smtClean="0">
              <a:solidFill>
                <a:srgbClr val="000000"/>
              </a:solidFill>
              <a:latin typeface="Gill Sans MT" panose="020B0502020104020203" pitchFamily="34" charset="0"/>
              <a:cs typeface="Segoe UI Light" panose="020B0502040204020203" pitchFamily="34" charset="0"/>
            </a:endParaRPr>
          </a:p>
          <a:p>
            <a:pPr marL="285750"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Manual feedback by TAs</a:t>
            </a:r>
          </a:p>
          <a:p>
            <a:pPr marL="742950" lvl="1" indent="-285750">
              <a:buFont typeface="Arial" panose="020B0604020202020204" pitchFamily="34" charset="0"/>
              <a:buChar char="•"/>
            </a:pPr>
            <a:r>
              <a:rPr lang="en-US" sz="3600" dirty="0" smtClean="0">
                <a:solidFill>
                  <a:srgbClr val="000000"/>
                </a:solidFill>
                <a:latin typeface="Gill Sans MT" panose="020B0502020104020203" pitchFamily="34" charset="0"/>
                <a:cs typeface="Segoe UI Light" panose="020B0502040204020203" pitchFamily="34" charset="0"/>
              </a:rPr>
              <a:t>Time consuming and error prone</a:t>
            </a:r>
            <a:endParaRPr lang="en-US" sz="3600" dirty="0">
              <a:solidFill>
                <a:srgbClr val="000000"/>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26477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1097280" y="286604"/>
                <a:ext cx="10058400" cy="1187242"/>
              </a:xfrm>
            </p:spPr>
            <p:txBody>
              <a:bodyPr>
                <a:noAutofit/>
              </a:bodyPr>
              <a:lstStyle/>
              <a:p>
                <a:r>
                  <a:rPr lang="en-US" b="1" dirty="0" smtClean="0">
                    <a:cs typeface="Segoe UI Light" panose="020B0502040204020203" pitchFamily="34" charset="0"/>
                  </a:rPr>
                  <a:t>Rewriting using Error Model (</a:t>
                </a:r>
                <a14:m>
                  <m:oMath xmlns:m="http://schemas.openxmlformats.org/officeDocument/2006/math">
                    <m:acc>
                      <m:accPr>
                        <m:chr m:val="̃"/>
                        <m:ctrlPr>
                          <a:rPr lang="en-US" b="1" i="1" smtClean="0">
                            <a:latin typeface="Cambria Math" panose="02040503050406030204" pitchFamily="18" charset="0"/>
                            <a:cs typeface="Segoe UI Light" panose="020B0502040204020203" pitchFamily="34" charset="0"/>
                          </a:rPr>
                        </m:ctrlPr>
                      </m:accPr>
                      <m:e>
                        <m:r>
                          <a:rPr lang="en-US" b="1" i="1" smtClean="0">
                            <a:latin typeface="Cambria Math" panose="02040503050406030204" pitchFamily="18" charset="0"/>
                            <a:cs typeface="Segoe UI Light" panose="020B0502040204020203" pitchFamily="34" charset="0"/>
                          </a:rPr>
                          <m:t>𝑷𝒚</m:t>
                        </m:r>
                      </m:e>
                    </m:acc>
                  </m:oMath>
                </a14:m>
                <a:r>
                  <a:rPr lang="en-US" b="1" dirty="0" smtClean="0">
                    <a:cs typeface="Segoe UI Light" panose="020B0502040204020203" pitchFamily="34" charset="0"/>
                  </a:rPr>
                  <a:t>)</a:t>
                </a:r>
                <a:endParaRPr lang="en-US" b="1" dirty="0">
                  <a:cs typeface="Segoe UI Light" panose="020B0502040204020203" pitchFamily="34" charset="0"/>
                </a:endParaRPr>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1097280" y="286604"/>
                <a:ext cx="10058400" cy="1187242"/>
              </a:xfrm>
              <a:blipFill rotWithShape="0">
                <a:blip r:embed="rId4"/>
                <a:stretch>
                  <a:fillRect l="-2727" b="-27692"/>
                </a:stretch>
              </a:blipFill>
            </p:spPr>
            <p:txBody>
              <a:bodyPr/>
              <a:lstStyle/>
              <a:p>
                <a:r>
                  <a:rPr lang="en-US">
                    <a:noFill/>
                  </a:rPr>
                  <a:t> </a:t>
                </a:r>
              </a:p>
            </p:txBody>
          </p:sp>
        </mc:Fallback>
      </mc:AlternateContent>
      <p:grpSp>
        <p:nvGrpSpPr>
          <p:cNvPr id="3" name="Group 2"/>
          <p:cNvGrpSpPr/>
          <p:nvPr/>
        </p:nvGrpSpPr>
        <p:grpSpPr>
          <a:xfrm>
            <a:off x="95026" y="1473845"/>
            <a:ext cx="5821680" cy="4708981"/>
            <a:chOff x="3205778" y="1505729"/>
            <a:chExt cx="5821680" cy="4708981"/>
          </a:xfrm>
        </p:grpSpPr>
        <p:sp>
          <p:nvSpPr>
            <p:cNvPr id="9" name="Rectangle 2"/>
            <p:cNvSpPr>
              <a:spLocks noChangeArrowheads="1"/>
            </p:cNvSpPr>
            <p:nvPr/>
          </p:nvSpPr>
          <p:spPr bwMode="auto">
            <a:xfrm>
              <a:off x="3205778" y="1505729"/>
              <a:ext cx="582168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 False</a:t>
              </a:r>
              <a:r>
                <a:rPr kumimoji="0" lang="en-US" sz="20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0,1</a:t>
              </a:r>
              <a:r>
                <a:rPr kumimoji="0" lang="en-US" sz="2000" b="0" i="0" u="none" strike="noStrike" cap="none" normalizeH="0" baseline="0" dirty="0" smtClean="0">
                  <a:ln>
                    <a:noFill/>
                  </a:ln>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20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0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a:t>
              </a:r>
            </a:p>
          </p:txBody>
        </p:sp>
        <p:sp>
          <p:nvSpPr>
            <p:cNvPr id="2" name="TextBox 1"/>
            <p:cNvSpPr txBox="1"/>
            <p:nvPr/>
          </p:nvSpPr>
          <p:spPr>
            <a:xfrm>
              <a:off x="5090611" y="5828818"/>
              <a:ext cx="845366" cy="345321"/>
            </a:xfrm>
            <a:prstGeom prst="rect">
              <a:avLst/>
            </a:prstGeom>
            <a:noFill/>
            <a:ln>
              <a:solidFill>
                <a:schemeClr val="accent6">
                  <a:shade val="50000"/>
                </a:schemeClr>
              </a:solidFill>
            </a:ln>
          </p:spPr>
          <p:txBody>
            <a:bodyPr wrap="square" rtlCol="0">
              <a:spAutoFit/>
            </a:bodyPr>
            <a:lstStyle/>
            <a:p>
              <a:endParaRPr lang="en-US" dirty="0"/>
            </a:p>
          </p:txBody>
        </p:sp>
        <p:sp>
          <p:nvSpPr>
            <p:cNvPr id="11" name="TextBox 10"/>
            <p:cNvSpPr txBox="1"/>
            <p:nvPr/>
          </p:nvSpPr>
          <p:spPr>
            <a:xfrm>
              <a:off x="4668814" y="2765311"/>
              <a:ext cx="2151530" cy="365760"/>
            </a:xfrm>
            <a:prstGeom prst="rect">
              <a:avLst/>
            </a:prstGeom>
            <a:noFill/>
            <a:ln>
              <a:solidFill>
                <a:schemeClr val="accent6">
                  <a:shade val="50000"/>
                </a:schemeClr>
              </a:solidFill>
            </a:ln>
          </p:spPr>
          <p:txBody>
            <a:bodyPr wrap="square" rtlCol="0">
              <a:spAutoFit/>
            </a:bodyPr>
            <a:lstStyle/>
            <a:p>
              <a:endParaRPr lang="en-US" dirty="0"/>
            </a:p>
          </p:txBody>
        </p:sp>
        <p:sp>
          <p:nvSpPr>
            <p:cNvPr id="12" name="TextBox 11"/>
            <p:cNvSpPr txBox="1"/>
            <p:nvPr/>
          </p:nvSpPr>
          <p:spPr>
            <a:xfrm>
              <a:off x="5755337" y="3411542"/>
              <a:ext cx="742281" cy="303541"/>
            </a:xfrm>
            <a:prstGeom prst="rect">
              <a:avLst/>
            </a:prstGeom>
            <a:noFill/>
            <a:ln>
              <a:solidFill>
                <a:schemeClr val="accent6">
                  <a:shade val="50000"/>
                </a:schemeClr>
              </a:solidFill>
            </a:ln>
          </p:spPr>
          <p:txBody>
            <a:bodyPr wrap="square" rtlCol="0">
              <a:spAutoFit/>
            </a:bodyPr>
            <a:lstStyle/>
            <a:p>
              <a:endParaRPr lang="en-US" dirty="0"/>
            </a:p>
          </p:txBody>
        </p:sp>
        <p:sp>
          <p:nvSpPr>
            <p:cNvPr id="13" name="TextBox 12"/>
            <p:cNvSpPr txBox="1"/>
            <p:nvPr/>
          </p:nvSpPr>
          <p:spPr>
            <a:xfrm>
              <a:off x="6302644" y="4034414"/>
              <a:ext cx="281036" cy="236372"/>
            </a:xfrm>
            <a:prstGeom prst="rect">
              <a:avLst/>
            </a:prstGeom>
            <a:noFill/>
            <a:ln>
              <a:solidFill>
                <a:schemeClr val="accent6">
                  <a:shade val="50000"/>
                </a:schemeClr>
              </a:solidFill>
            </a:ln>
          </p:spPr>
          <p:txBody>
            <a:bodyPr wrap="square" rtlCol="0">
              <a:spAutoFit/>
            </a:bodyPr>
            <a:lstStyle/>
            <a:p>
              <a:endParaRPr lang="en-US" dirty="0"/>
            </a:p>
          </p:txBody>
        </p:sp>
      </p:grpSp>
      <p:sp>
        <p:nvSpPr>
          <p:cNvPr id="5" name="TextBox 4"/>
          <p:cNvSpPr txBox="1"/>
          <p:nvPr/>
        </p:nvSpPr>
        <p:spPr>
          <a:xfrm>
            <a:off x="6046811" y="2733427"/>
            <a:ext cx="5857803" cy="2308324"/>
          </a:xfrm>
          <a:prstGeom prst="rect">
            <a:avLst/>
          </a:prstGeom>
          <a:noFill/>
        </p:spPr>
        <p:txBody>
          <a:bodyPr wrap="square" rtlCol="0">
            <a:spAutoFit/>
          </a:bodyPr>
          <a:lstStyle/>
          <a:p>
            <a:r>
              <a:rPr lang="en-US" sz="3600" dirty="0" smtClean="0">
                <a:latin typeface="Gill Sans MT" panose="020B0502020104020203" pitchFamily="34" charset="0"/>
                <a:cs typeface="Segoe UI Light" panose="020B0502040204020203" pitchFamily="34" charset="0"/>
              </a:rPr>
              <a:t>Problem: Find a program that </a:t>
            </a:r>
            <a:r>
              <a:rPr lang="en-US" sz="3600" b="1" dirty="0" smtClean="0">
                <a:solidFill>
                  <a:schemeClr val="bg2">
                    <a:lumMod val="50000"/>
                  </a:schemeClr>
                </a:solidFill>
                <a:latin typeface="Gill Sans MT" panose="020B0502020104020203" pitchFamily="34" charset="0"/>
                <a:cs typeface="Segoe UI Light" panose="020B0502040204020203" pitchFamily="34" charset="0"/>
              </a:rPr>
              <a:t>minimizes cost metric</a:t>
            </a:r>
            <a:r>
              <a:rPr lang="en-US" sz="3600" dirty="0" smtClean="0">
                <a:solidFill>
                  <a:schemeClr val="bg2">
                    <a:lumMod val="50000"/>
                  </a:schemeClr>
                </a:solidFill>
                <a:latin typeface="Gill Sans MT" panose="020B0502020104020203" pitchFamily="34" charset="0"/>
                <a:cs typeface="Segoe UI Light" panose="020B0502040204020203" pitchFamily="34" charset="0"/>
              </a:rPr>
              <a:t> </a:t>
            </a:r>
            <a:r>
              <a:rPr lang="en-US" sz="3600" dirty="0" smtClean="0">
                <a:latin typeface="Gill Sans MT" panose="020B0502020104020203" pitchFamily="34" charset="0"/>
                <a:cs typeface="Segoe UI Light" panose="020B0502040204020203" pitchFamily="34" charset="0"/>
              </a:rPr>
              <a:t>and is </a:t>
            </a:r>
            <a:r>
              <a:rPr lang="en-US" sz="3600" b="1" dirty="0" smtClean="0">
                <a:solidFill>
                  <a:schemeClr val="bg2">
                    <a:lumMod val="50000"/>
                  </a:schemeClr>
                </a:solidFill>
                <a:latin typeface="Gill Sans MT" panose="020B0502020104020203" pitchFamily="34" charset="0"/>
                <a:cs typeface="Segoe UI Light" panose="020B0502040204020203" pitchFamily="34" charset="0"/>
              </a:rPr>
              <a:t>functionally equivalent </a:t>
            </a:r>
            <a:r>
              <a:rPr lang="en-US" sz="3600" dirty="0" smtClean="0">
                <a:latin typeface="Gill Sans MT" panose="020B0502020104020203" pitchFamily="34" charset="0"/>
                <a:cs typeface="Segoe UI Light" panose="020B0502040204020203" pitchFamily="34" charset="0"/>
              </a:rPr>
              <a:t>with teacher’s solution</a:t>
            </a:r>
            <a:endParaRPr lang="en-US" sz="3600" dirty="0">
              <a:latin typeface="Gill Sans MT" panose="020B0502020104020203" pitchFamily="34" charset="0"/>
              <a:cs typeface="Segoe UI Light" panose="020B0502040204020203" pitchFamily="34" charset="0"/>
            </a:endParaRPr>
          </a:p>
        </p:txBody>
      </p:sp>
    </p:spTree>
    <p:custDataLst>
      <p:tags r:id="rId1"/>
    </p:custDataLst>
    <p:extLst>
      <p:ext uri="{BB962C8B-B14F-4D97-AF65-F5344CB8AC3E}">
        <p14:creationId xmlns:p14="http://schemas.microsoft.com/office/powerpoint/2010/main" val="23199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983574771"/>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Translator</a:t>
            </a:r>
            <a:endParaRPr lang="en-US" sz="6000" b="1" dirty="0">
              <a:latin typeface="Gill Sans MT" panose="020B0502020104020203" pitchFamily="34" charset="0"/>
            </a:endParaRPr>
          </a:p>
        </p:txBody>
      </p:sp>
      <p:sp>
        <p:nvSpPr>
          <p:cNvPr id="4" name="Double Wave 3"/>
          <p:cNvSpPr/>
          <p:nvPr/>
        </p:nvSpPr>
        <p:spPr>
          <a:xfrm rot="5400000">
            <a:off x="3569721"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545850" y="4187950"/>
                <a:ext cx="1049622" cy="584775"/>
              </a:xfrm>
              <a:prstGeom prst="rect">
                <a:avLst/>
              </a:prstGeom>
              <a:noFill/>
            </p:spPr>
            <p:txBody>
              <a:bodyPr wrap="square" rtlCol="0">
                <a:spAutoFit/>
              </a:bodyPr>
              <a:lstStyle/>
              <a:p>
                <a:r>
                  <a:rPr lang="en-US" sz="3200" b="1" smtClean="0">
                    <a:latin typeface="Gill Sans MT" panose="020B0502020104020203" pitchFamily="34" charset="0"/>
                  </a:rPr>
                  <a:t>.</a:t>
                </a:r>
                <a:r>
                  <a:rPr lang="en-US" sz="3200">
                    <a:cs typeface="Segoe UI Light" panose="020B0502040204020203" pitchFamily="34" charset="0"/>
                  </a:rPr>
                  <a:t> </a:t>
                </a:r>
                <a14:m>
                  <m:oMath xmlns:m="http://schemas.openxmlformats.org/officeDocument/2006/math">
                    <m:acc>
                      <m:accPr>
                        <m:chr m:val="̃"/>
                        <m:ctrlPr>
                          <a:rPr lang="en-US" sz="3200" b="0" i="1" smtClean="0">
                            <a:latin typeface="Cambria Math" panose="02040503050406030204" pitchFamily="18" charset="0"/>
                            <a:cs typeface="Segoe UI Light" panose="020B0502040204020203" pitchFamily="34" charset="0"/>
                          </a:rPr>
                        </m:ctrlPr>
                      </m:accPr>
                      <m:e>
                        <m:r>
                          <a:rPr lang="en-US" sz="3200" b="1" i="1" smtClean="0">
                            <a:latin typeface="Cambria Math" panose="02040503050406030204" pitchFamily="18" charset="0"/>
                            <a:cs typeface="Segoe UI Light" panose="020B0502040204020203" pitchFamily="34" charset="0"/>
                          </a:rPr>
                          <m:t>𝒑𝒚</m:t>
                        </m:r>
                      </m:e>
                    </m:acc>
                  </m:oMath>
                </a14:m>
                <a:endParaRPr lang="en-US" sz="3200" b="1">
                  <a:latin typeface="Gill Sans MT" panose="020B05020201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45850" y="4187950"/>
                <a:ext cx="1049622" cy="584775"/>
              </a:xfrm>
              <a:prstGeom prst="rect">
                <a:avLst/>
              </a:prstGeom>
              <a:blipFill rotWithShape="0">
                <a:blip r:embed="rId7"/>
                <a:stretch>
                  <a:fillRect l="-15116" t="-14583" b="-32292"/>
                </a:stretch>
              </a:blipFill>
            </p:spPr>
            <p:txBody>
              <a:bodyPr/>
              <a:lstStyle/>
              <a:p>
                <a:r>
                  <a:rPr lang="en-US">
                    <a:noFill/>
                  </a:rPr>
                  <a:t> </a:t>
                </a:r>
              </a:p>
            </p:txBody>
          </p:sp>
        </mc:Fallback>
      </mc:AlternateContent>
      <p:sp>
        <p:nvSpPr>
          <p:cNvPr id="6" name="Double Wave 5"/>
          <p:cNvSpPr/>
          <p:nvPr/>
        </p:nvSpPr>
        <p:spPr>
          <a:xfrm rot="5400000">
            <a:off x="6327705"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86585"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Tree>
    <p:extLst>
      <p:ext uri="{BB962C8B-B14F-4D97-AF65-F5344CB8AC3E}">
        <p14:creationId xmlns:p14="http://schemas.microsoft.com/office/powerpoint/2010/main" val="74137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A Synthesis Primer</a:t>
            </a:r>
            <a:endParaRPr lang="en-US" b="1" dirty="0">
              <a:cs typeface="Segoe UI Light" panose="020B0502040204020203"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291772" y="2094364"/>
                <a:ext cx="8978900" cy="4038600"/>
              </a:xfrm>
            </p:spPr>
            <p:txBody>
              <a:bodyPr>
                <a:normAutofit/>
              </a:bodyPr>
              <a:lstStyle/>
              <a:p>
                <a:r>
                  <a:rPr lang="en-US" sz="2800" dirty="0" smtClean="0"/>
                  <a:t>The Synthesis problem as a doubly quantified constraint</a:t>
                </a:r>
              </a:p>
              <a:p>
                <a:pPr lvl="1"/>
                <a:endParaRPr lang="en-US" sz="2400" dirty="0"/>
              </a:p>
              <a:p>
                <a:pPr marL="457200" lvl="1" indent="0">
                  <a:buNone/>
                </a:pPr>
                <a14:m>
                  <m:oMathPara xmlns:m="http://schemas.openxmlformats.org/officeDocument/2006/math">
                    <m:oMathParaPr>
                      <m:jc m:val="centerGroup"/>
                    </m:oMathParaPr>
                    <m:oMath xmlns:m="http://schemas.openxmlformats.org/officeDocument/2006/math">
                      <m:r>
                        <a:rPr lang="en-US" sz="4000" i="1">
                          <a:latin typeface="Cambria Math"/>
                        </a:rPr>
                        <m:t>∃ </m:t>
                      </m:r>
                      <m:r>
                        <a:rPr lang="en-US" sz="4000" i="1">
                          <a:latin typeface="Cambria Math"/>
                        </a:rPr>
                        <m:t>𝑃</m:t>
                      </m:r>
                      <m:r>
                        <a:rPr lang="en-US" sz="4000" i="1">
                          <a:latin typeface="Cambria Math"/>
                        </a:rPr>
                        <m:t> ∀ </m:t>
                      </m:r>
                      <m:r>
                        <a:rPr lang="en-US" sz="4000" i="1">
                          <a:latin typeface="Cambria Math"/>
                        </a:rPr>
                        <m:t>𝑖𝑛</m:t>
                      </m:r>
                      <m:r>
                        <a:rPr lang="en-US" sz="4000" i="1">
                          <a:latin typeface="Cambria Math"/>
                        </a:rPr>
                        <m:t>   </m:t>
                      </m:r>
                      <m:d>
                        <m:dPr>
                          <m:ctrlPr>
                            <a:rPr lang="en-US" sz="4000" i="1">
                              <a:latin typeface="Cambria Math" panose="02040503050406030204" pitchFamily="18" charset="0"/>
                            </a:rPr>
                          </m:ctrlPr>
                        </m:dPr>
                        <m:e>
                          <m:r>
                            <a:rPr lang="en-US" sz="4000" i="1">
                              <a:latin typeface="Cambria Math"/>
                            </a:rPr>
                            <m:t>𝑖𝑛</m:t>
                          </m:r>
                          <m:r>
                            <a:rPr lang="en-US" sz="4000" i="1">
                              <a:latin typeface="Cambria Math"/>
                            </a:rPr>
                            <m:t>, </m:t>
                          </m:r>
                          <m:r>
                            <a:rPr lang="en-US" sz="4000" i="1">
                              <a:latin typeface="Cambria Math"/>
                            </a:rPr>
                            <m:t>𝑃</m:t>
                          </m:r>
                          <m:r>
                            <a:rPr lang="en-US" sz="4000" i="1">
                              <a:latin typeface="Cambria Math"/>
                            </a:rPr>
                            <m:t>⊨</m:t>
                          </m:r>
                          <m:r>
                            <a:rPr lang="en-US" sz="4000" i="1">
                              <a:latin typeface="Cambria Math"/>
                              <a:ea typeface="Cambria Math"/>
                            </a:rPr>
                            <m:t>𝑆𝑝𝑒𝑐</m:t>
                          </m:r>
                        </m:e>
                      </m:d>
                    </m:oMath>
                  </m:oMathPara>
                </a14:m>
                <a:endParaRPr lang="en-US" sz="4000" dirty="0"/>
              </a:p>
              <a:p>
                <a:pPr marL="457200" lvl="1" indent="0">
                  <a:buNone/>
                </a:pPr>
                <a:endParaRPr lang="en-US" sz="2000" dirty="0"/>
              </a:p>
              <a:p>
                <a:pPr lvl="1"/>
                <a:r>
                  <a:rPr lang="en-US" sz="2800" dirty="0" smtClean="0"/>
                  <a:t>What does it mean to quantify over programs?</a:t>
                </a: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291772" y="2094364"/>
                <a:ext cx="8978900" cy="4038600"/>
              </a:xfrm>
              <a:blipFill rotWithShape="0">
                <a:blip r:embed="rId2"/>
                <a:stretch>
                  <a:fillRect l="-1358" t="-2719"/>
                </a:stretch>
              </a:blipFill>
            </p:spPr>
            <p:txBody>
              <a:bodyPr/>
              <a:lstStyle/>
              <a:p>
                <a:r>
                  <a:rPr lang="en-US">
                    <a:noFill/>
                  </a:rPr>
                  <a:t> </a:t>
                </a:r>
              </a:p>
            </p:txBody>
          </p:sp>
        </mc:Fallback>
      </mc:AlternateContent>
      <p:sp>
        <p:nvSpPr>
          <p:cNvPr id="8" name="Oval 7"/>
          <p:cNvSpPr/>
          <p:nvPr/>
        </p:nvSpPr>
        <p:spPr bwMode="auto">
          <a:xfrm>
            <a:off x="2900297" y="2915873"/>
            <a:ext cx="838200" cy="533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Consolas" pitchFamily="49" charset="0"/>
            </a:endParaRPr>
          </a:p>
        </p:txBody>
      </p:sp>
    </p:spTree>
    <p:extLst>
      <p:ext uri="{BB962C8B-B14F-4D97-AF65-F5344CB8AC3E}">
        <p14:creationId xmlns:p14="http://schemas.microsoft.com/office/powerpoint/2010/main" val="4098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Quantifying over programs</a:t>
            </a:r>
            <a:endParaRPr lang="en-US" b="1" dirty="0">
              <a:cs typeface="Segoe UI Light" panose="020B0502040204020203"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097280" y="1737360"/>
                <a:ext cx="8991600" cy="4611687"/>
              </a:xfrm>
            </p:spPr>
            <p:txBody>
              <a:bodyPr>
                <a:normAutofit/>
              </a:bodyPr>
              <a:lstStyle/>
              <a:p>
                <a:pPr>
                  <a:lnSpc>
                    <a:spcPct val="120000"/>
                  </a:lnSpc>
                </a:pPr>
                <a:r>
                  <a:rPr lang="en-US" sz="2400" dirty="0" smtClean="0"/>
                  <a:t>Synthesis as curve fitting</a:t>
                </a:r>
              </a:p>
              <a:p>
                <a:pPr lvl="1"/>
                <a:endParaRPr lang="en-US" sz="2000" dirty="0"/>
              </a:p>
              <a:p>
                <a:r>
                  <a:rPr lang="en-US" sz="2400" dirty="0" smtClean="0"/>
                  <a:t>It’s hard to do curve fitting with arbitrary curves</a:t>
                </a:r>
              </a:p>
              <a:p>
                <a:pPr lvl="1">
                  <a:lnSpc>
                    <a:spcPct val="170000"/>
                  </a:lnSpc>
                </a:pPr>
                <a:r>
                  <a:rPr lang="en-US" sz="2000" dirty="0" smtClean="0"/>
                  <a:t>Instead, people use </a:t>
                </a:r>
                <a:r>
                  <a:rPr lang="en-US" sz="2000" i="1" dirty="0" smtClean="0"/>
                  <a:t>parameterized</a:t>
                </a:r>
                <a:r>
                  <a:rPr lang="en-US" sz="2000" dirty="0" smtClean="0"/>
                  <a:t> families of curves</a:t>
                </a:r>
              </a:p>
              <a:p>
                <a:pPr lvl="1">
                  <a:lnSpc>
                    <a:spcPct val="170000"/>
                  </a:lnSpc>
                </a:pPr>
                <a:r>
                  <a:rPr lang="en-US" sz="2000" dirty="0" smtClean="0"/>
                  <a:t>Quantify over parameters instead of over functions</a:t>
                </a:r>
              </a:p>
              <a:p>
                <a:pPr marL="182880" lvl="1" indent="0">
                  <a:buNone/>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b="0" i="1" smtClean="0">
                          <a:latin typeface="Cambria Math"/>
                        </a:rPr>
                        <m:t>𝑐</m:t>
                      </m:r>
                      <m:r>
                        <a:rPr lang="en-US" sz="3200" i="1">
                          <a:latin typeface="Cambria Math"/>
                        </a:rPr>
                        <m:t> ∀ </m:t>
                      </m:r>
                      <m:r>
                        <a:rPr lang="en-US" sz="3200" i="1">
                          <a:latin typeface="Cambria Math"/>
                        </a:rPr>
                        <m:t>𝑖𝑛</m:t>
                      </m:r>
                      <m:r>
                        <a:rPr lang="en-US" sz="3200" i="1">
                          <a:latin typeface="Cambria Math"/>
                        </a:rPr>
                        <m:t>   </m:t>
                      </m:r>
                      <m:d>
                        <m:dPr>
                          <m:ctrlPr>
                            <a:rPr lang="en-US" sz="3200" i="1">
                              <a:latin typeface="Cambria Math" panose="02040503050406030204" pitchFamily="18" charset="0"/>
                            </a:rPr>
                          </m:ctrlPr>
                        </m:dPr>
                        <m:e>
                          <m:r>
                            <a:rPr lang="en-US" sz="3200" i="1">
                              <a:latin typeface="Cambria Math"/>
                            </a:rPr>
                            <m:t>𝑖𝑛</m:t>
                          </m:r>
                          <m:r>
                            <a:rPr lang="en-US" sz="3200" i="1">
                              <a:latin typeface="Cambria Math"/>
                            </a:rPr>
                            <m:t>, </m:t>
                          </m:r>
                          <m:r>
                            <a:rPr lang="en-US" sz="3200" b="0" i="1" smtClean="0">
                              <a:latin typeface="Cambria Math"/>
                            </a:rPr>
                            <m:t>𝑃</m:t>
                          </m:r>
                          <m:r>
                            <a:rPr lang="en-US" sz="3200" b="0" i="1" smtClean="0">
                              <a:latin typeface="Cambria Math"/>
                            </a:rPr>
                            <m:t>[</m:t>
                          </m:r>
                          <m:r>
                            <a:rPr lang="en-US" sz="3200" b="0" i="1" smtClean="0">
                              <a:latin typeface="Cambria Math"/>
                            </a:rPr>
                            <m:t>𝑐</m:t>
                          </m:r>
                          <m:r>
                            <a:rPr lang="en-US" sz="3200" b="0" i="1" smtClean="0">
                              <a:latin typeface="Cambria Math"/>
                            </a:rPr>
                            <m:t>]⊨</m:t>
                          </m:r>
                          <m:r>
                            <a:rPr lang="en-US" sz="3200" i="1">
                              <a:latin typeface="Cambria Math"/>
                              <a:ea typeface="Cambria Math"/>
                            </a:rPr>
                            <m:t>𝑆𝑝𝑒𝑐</m:t>
                          </m:r>
                        </m:e>
                      </m:d>
                    </m:oMath>
                  </m:oMathPara>
                </a14:m>
                <a:endParaRPr lang="en-US" sz="3200" dirty="0"/>
              </a:p>
              <a:p>
                <a:r>
                  <a:rPr lang="en-US" dirty="0" smtClean="0"/>
                  <a:t>Key idea: </a:t>
                </a:r>
              </a:p>
              <a:p>
                <a:pPr marL="182880" lvl="1" indent="0">
                  <a:buNone/>
                </a:pPr>
                <a:r>
                  <a:rPr lang="en-US" dirty="0" smtClean="0"/>
                  <a:t>Let user define parameterized functions with partial programs</a:t>
                </a:r>
              </a:p>
              <a:p>
                <a:pPr lvl="1"/>
                <a:endParaRPr lang="en-US" sz="2000"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097280" y="1737360"/>
                <a:ext cx="8991600" cy="4611687"/>
              </a:xfrm>
              <a:blipFill rotWithShape="0">
                <a:blip r:embed="rId2"/>
                <a:stretch>
                  <a:fillRect l="-1017" t="-264"/>
                </a:stretch>
              </a:blipFill>
            </p:spPr>
            <p:txBody>
              <a:bodyPr/>
              <a:lstStyle/>
              <a:p>
                <a:r>
                  <a:rPr lang="en-US">
                    <a:noFill/>
                  </a:rPr>
                  <a:t> </a:t>
                </a:r>
              </a:p>
            </p:txBody>
          </p:sp>
        </mc:Fallback>
      </mc:AlternateContent>
    </p:spTree>
    <p:extLst>
      <p:ext uri="{BB962C8B-B14F-4D97-AF65-F5344CB8AC3E}">
        <p14:creationId xmlns:p14="http://schemas.microsoft.com/office/powerpoint/2010/main" val="14074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286603"/>
            <a:ext cx="11466286" cy="1450757"/>
          </a:xfrm>
        </p:spPr>
        <p:txBody>
          <a:bodyPr/>
          <a:lstStyle/>
          <a:p>
            <a:r>
              <a:rPr lang="en-US" b="1" dirty="0" smtClean="0">
                <a:cs typeface="Segoe UI Light" panose="020B0502040204020203" pitchFamily="34" charset="0"/>
              </a:rPr>
              <a:t>Sketch </a:t>
            </a:r>
            <a:r>
              <a:rPr lang="en-US" sz="4400" b="1" dirty="0" smtClean="0">
                <a:cs typeface="Segoe UI Light" panose="020B0502040204020203" pitchFamily="34" charset="0"/>
              </a:rPr>
              <a:t>[Solar-Lezama et al. ASPLOS06]</a:t>
            </a:r>
            <a:endParaRPr lang="en-US" sz="4400" b="1" dirty="0">
              <a:cs typeface="Segoe UI Light" panose="020B0502040204020203" pitchFamily="34" charset="0"/>
            </a:endParaRPr>
          </a:p>
        </p:txBody>
      </p:sp>
      <p:sp>
        <p:nvSpPr>
          <p:cNvPr id="5" name="Rectangle 1"/>
          <p:cNvSpPr>
            <a:spLocks noChangeArrowheads="1"/>
          </p:cNvSpPr>
          <p:nvPr/>
        </p:nvSpPr>
        <p:spPr bwMode="auto">
          <a:xfrm>
            <a:off x="292608" y="2387689"/>
            <a:ext cx="583387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FF"/>
                </a:solidFill>
                <a:effectLst/>
                <a:latin typeface="Courier New" panose="02070309020205020404" pitchFamily="49" charset="0"/>
              </a:rPr>
              <a:t>void</a:t>
            </a:r>
            <a:r>
              <a:rPr kumimoji="0" lang="en-US" sz="2800" b="0" i="0" u="none" strike="noStrike" cap="none" normalizeH="0" baseline="0" dirty="0" smtClean="0">
                <a:ln>
                  <a:noFill/>
                </a:ln>
                <a:solidFill>
                  <a:schemeClr val="tx1"/>
                </a:solidFill>
                <a:effectLst/>
                <a:latin typeface="Courier New" panose="02070309020205020404" pitchFamily="49" charset="0"/>
              </a:rPr>
              <a:t> main</a:t>
            </a:r>
            <a:r>
              <a:rPr kumimoji="0" lang="en-US" sz="2800" b="0" i="0" u="none" strike="noStrike" cap="none" normalizeH="0" baseline="0" dirty="0" smtClean="0">
                <a:ln>
                  <a:noFill/>
                </a:ln>
                <a:solidFill>
                  <a:srgbClr val="008000"/>
                </a:solidFill>
                <a:effectLst/>
                <a:latin typeface="Courier New" panose="02070309020205020404" pitchFamily="49" charset="0"/>
              </a:rPr>
              <a:t>(</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00DD"/>
                </a:solidFill>
                <a:effectLst/>
                <a:latin typeface="Courier New" panose="02070309020205020404" pitchFamily="49" charset="0"/>
              </a:rPr>
              <a:t>assert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6126480" y="2387688"/>
            <a:ext cx="583387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FF"/>
                </a:solidFill>
                <a:effectLst/>
                <a:latin typeface="Courier New" panose="02070309020205020404" pitchFamily="49" charset="0"/>
              </a:rPr>
              <a:t>void</a:t>
            </a:r>
            <a:r>
              <a:rPr kumimoji="0" lang="en-US" sz="2800" b="0" i="0" u="none" strike="noStrike" cap="none" normalizeH="0" baseline="0" dirty="0" smtClean="0">
                <a:ln>
                  <a:noFill/>
                </a:ln>
                <a:solidFill>
                  <a:schemeClr val="tx1"/>
                </a:solidFill>
                <a:effectLst/>
                <a:latin typeface="Courier New" panose="02070309020205020404" pitchFamily="49" charset="0"/>
              </a:rPr>
              <a:t> main</a:t>
            </a:r>
            <a:r>
              <a:rPr kumimoji="0" lang="en-US" sz="2800" b="0" i="0" u="none" strike="noStrike" cap="none" normalizeH="0" baseline="0" dirty="0" smtClean="0">
                <a:ln>
                  <a:noFill/>
                </a:ln>
                <a:solidFill>
                  <a:srgbClr val="008000"/>
                </a:solidFill>
                <a:effectLst/>
                <a:latin typeface="Courier New" panose="02070309020205020404" pitchFamily="49" charset="0"/>
              </a:rPr>
              <a:t>(</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rgbClr val="0000FF"/>
                </a:solidFill>
                <a:effectLst/>
                <a:latin typeface="Courier New" panose="02070309020205020404" pitchFamily="49" charset="0"/>
              </a:rPr>
              <a:t>int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lang="en-US" sz="2800" b="1" dirty="0">
                <a:solidFill>
                  <a:srgbClr val="008080"/>
                </a:solidFill>
                <a:latin typeface="Courier New" panose="02070309020205020404" pitchFamily="49" charset="0"/>
              </a:rPr>
              <a:t>2</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00DD"/>
                </a:solidFill>
                <a:effectLst/>
                <a:latin typeface="Courier New" panose="02070309020205020404" pitchFamily="49" charset="0"/>
              </a:rPr>
              <a:t>assert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00008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k </a:t>
            </a:r>
            <a:r>
              <a:rPr kumimoji="0" lang="en-US" sz="2800" b="0" i="0" u="none" strike="noStrike" cap="none" normalizeH="0" baseline="0" dirty="0" smtClean="0">
                <a:ln>
                  <a:noFill/>
                </a:ln>
                <a:solidFill>
                  <a:srgbClr val="00004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a:t>
            </a:r>
            <a:r>
              <a:rPr kumimoji="0" lang="en-US" sz="2800" b="0" i="0" u="none" strike="noStrike" cap="none" normalizeH="0" baseline="0" dirty="0" smtClean="0">
                <a:ln>
                  <a:noFill/>
                </a:ln>
                <a:solidFill>
                  <a:srgbClr val="00808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8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85114" y="5130896"/>
            <a:ext cx="11049160" cy="830997"/>
          </a:xfrm>
          <a:prstGeom prst="rect">
            <a:avLst/>
          </a:prstGeom>
          <a:noFill/>
        </p:spPr>
        <p:txBody>
          <a:bodyPr wrap="square" rtlCol="0">
            <a:spAutoFit/>
          </a:bodyPr>
          <a:lstStyle/>
          <a:p>
            <a:pPr algn="ctr"/>
            <a:r>
              <a:rPr lang="en-US" sz="4800" smtClean="0">
                <a:latin typeface="Gill Sans MT" panose="020B0502020104020203" pitchFamily="34" charset="0"/>
              </a:rPr>
              <a:t>Statically typed C-like </a:t>
            </a:r>
            <a:r>
              <a:rPr lang="en-US" sz="4800" dirty="0" smtClean="0">
                <a:latin typeface="Gill Sans MT" panose="020B0502020104020203" pitchFamily="34" charset="0"/>
              </a:rPr>
              <a:t>language with holes</a:t>
            </a:r>
            <a:endParaRPr lang="en-US" sz="4800" dirty="0">
              <a:latin typeface="Gill Sans MT" panose="020B0502020104020203" pitchFamily="34" charset="0"/>
            </a:endParaRPr>
          </a:p>
        </p:txBody>
      </p:sp>
    </p:spTree>
    <p:custDataLst>
      <p:tags r:id="rId1"/>
    </p:custDataLst>
    <p:extLst>
      <p:ext uri="{BB962C8B-B14F-4D97-AF65-F5344CB8AC3E}">
        <p14:creationId xmlns:p14="http://schemas.microsoft.com/office/powerpoint/2010/main" val="408089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acc>
                      <m:accPr>
                        <m:chr m:val="̃"/>
                        <m:ctrlPr>
                          <a:rPr lang="en-US" i="1">
                            <a:latin typeface="Cambria Math" panose="02040503050406030204" pitchFamily="18" charset="0"/>
                            <a:cs typeface="Segoe UI Light" panose="020B0502040204020203" pitchFamily="34" charset="0"/>
                          </a:rPr>
                        </m:ctrlPr>
                      </m:accPr>
                      <m:e>
                        <m:r>
                          <a:rPr lang="en-US" i="1">
                            <a:latin typeface="Cambria Math" panose="02040503050406030204" pitchFamily="18" charset="0"/>
                            <a:cs typeface="Segoe UI Light" panose="020B0502040204020203" pitchFamily="34" charset="0"/>
                          </a:rPr>
                          <m:t>𝑃𝑦</m:t>
                        </m:r>
                      </m:e>
                    </m:acc>
                  </m:oMath>
                </a14:m>
                <a:r>
                  <a:rPr lang="en-US" dirty="0" smtClean="0">
                    <a:cs typeface="Segoe UI Light" panose="020B0502040204020203" pitchFamily="34" charset="0"/>
                  </a:rPr>
                  <a:t> </a:t>
                </a:r>
                <a:r>
                  <a:rPr lang="en-US" b="1" dirty="0" smtClean="0">
                    <a:cs typeface="Segoe UI Light" panose="020B0502040204020203" pitchFamily="34" charset="0"/>
                  </a:rPr>
                  <a:t>Translation </a:t>
                </a:r>
                <a:r>
                  <a:rPr lang="en-US" b="1" dirty="0">
                    <a:cs typeface="Segoe UI Light" panose="020B0502040204020203" pitchFamily="34" charset="0"/>
                  </a:rPr>
                  <a:t>t</a:t>
                </a:r>
                <a:r>
                  <a:rPr lang="en-US" b="1" dirty="0" smtClean="0">
                    <a:cs typeface="Segoe UI Light" panose="020B0502040204020203" pitchFamily="34" charset="0"/>
                  </a:rPr>
                  <a:t>o Sketch</a:t>
                </a:r>
                <a:endParaRPr lang="en-US" b="1" dirty="0">
                  <a:cs typeface="Segoe UI Light" panose="020B0502040204020203"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22689"/>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marL="0" indent="0">
              <a:buNone/>
            </a:pPr>
            <a:r>
              <a:rPr lang="en-US" sz="4000" dirty="0" smtClean="0">
                <a:latin typeface="Gill Sans MT" panose="020B0502020104020203" pitchFamily="34" charset="0"/>
                <a:cs typeface="Segoe UI Light" panose="020B0502040204020203" pitchFamily="34" charset="0"/>
              </a:rPr>
              <a:t>(1) </a:t>
            </a:r>
            <a:r>
              <a:rPr lang="en-US" sz="4000" dirty="0" smtClean="0">
                <a:cs typeface="Segoe UI Light" panose="020B0502040204020203" pitchFamily="34" charset="0"/>
              </a:rPr>
              <a:t>Handling</a:t>
            </a:r>
            <a:r>
              <a:rPr lang="en-US" sz="4000" dirty="0" smtClean="0">
                <a:latin typeface="Gill Sans MT" panose="020B0502020104020203" pitchFamily="34" charset="0"/>
                <a:cs typeface="Segoe UI Light" panose="020B0502040204020203" pitchFamily="34" charset="0"/>
              </a:rPr>
              <a:t> python’s dynamic types</a:t>
            </a:r>
          </a:p>
          <a:p>
            <a:pPr>
              <a:buFont typeface="Arial" panose="020B0604020202020204" pitchFamily="34" charset="0"/>
              <a:buChar char="•"/>
            </a:pPr>
            <a:endParaRPr lang="en-US" sz="4000" dirty="0" smtClean="0">
              <a:latin typeface="Segoe UI Light" panose="020B0502040204020203" pitchFamily="34" charset="0"/>
              <a:cs typeface="Segoe UI Light" panose="020B0502040204020203" pitchFamily="34" charset="0"/>
            </a:endParaRPr>
          </a:p>
          <a:p>
            <a:pPr marL="0" indent="0">
              <a:buNone/>
            </a:pPr>
            <a:r>
              <a:rPr lang="en-US" sz="4000" dirty="0" smtClean="0">
                <a:latin typeface="Gill Sans MT" panose="020B0502020104020203" pitchFamily="34" charset="0"/>
                <a:cs typeface="Segoe UI Light" panose="020B0502040204020203" pitchFamily="34" charset="0"/>
              </a:rPr>
              <a:t>(2) Translation of expression choices</a:t>
            </a:r>
            <a:endParaRPr lang="en-US" sz="4000" dirty="0">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45606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024108663"/>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Solver</a:t>
            </a:r>
            <a:endParaRPr lang="en-US" sz="6000" b="1" dirty="0">
              <a:latin typeface="Gill Sans MT" panose="020B0502020104020203" pitchFamily="34" charset="0"/>
            </a:endParaRPr>
          </a:p>
        </p:txBody>
      </p:sp>
      <p:sp>
        <p:nvSpPr>
          <p:cNvPr id="4" name="Double Wave 3"/>
          <p:cNvSpPr/>
          <p:nvPr/>
        </p:nvSpPr>
        <p:spPr>
          <a:xfrm rot="5400000">
            <a:off x="6364281"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23161" y="4178807"/>
            <a:ext cx="769209" cy="584775"/>
          </a:xfrm>
          <a:prstGeom prst="rect">
            <a:avLst/>
          </a:prstGeom>
          <a:noFill/>
        </p:spPr>
        <p:txBody>
          <a:bodyPr wrap="square" rtlCol="0">
            <a:spAutoFit/>
          </a:bodyPr>
          <a:lstStyle/>
          <a:p>
            <a:r>
              <a:rPr lang="en-US" sz="3200" b="1" smtClean="0">
                <a:latin typeface="Gill Sans MT" panose="020B0502020104020203" pitchFamily="34" charset="0"/>
              </a:rPr>
              <a:t>.sk</a:t>
            </a:r>
            <a:endParaRPr lang="en-US" sz="3200" b="1">
              <a:latin typeface="Gill Sans MT" panose="020B0502020104020203" pitchFamily="34" charset="0"/>
            </a:endParaRPr>
          </a:p>
        </p:txBody>
      </p:sp>
      <p:sp>
        <p:nvSpPr>
          <p:cNvPr id="6" name="Double Wave 5"/>
          <p:cNvSpPr/>
          <p:nvPr/>
        </p:nvSpPr>
        <p:spPr>
          <a:xfrm rot="5400000">
            <a:off x="9110985"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68826"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Tree>
    <p:extLst>
      <p:ext uri="{BB962C8B-B14F-4D97-AF65-F5344CB8AC3E}">
        <p14:creationId xmlns:p14="http://schemas.microsoft.com/office/powerpoint/2010/main" val="168596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764577" y="3556008"/>
            <a:ext cx="3768726" cy="1600200"/>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7086600" y="4231628"/>
            <a:ext cx="3146332" cy="695980"/>
          </a:xfrm>
          <a:prstGeom prst="roundRect">
            <a:avLst/>
          </a:prstGeom>
          <a:solidFill>
            <a:srgbClr val="FFFF99">
              <a:alpha val="22000"/>
            </a:srgbClr>
          </a:solidFill>
          <a:ln w="1905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Insert your favorite </a:t>
            </a:r>
          </a:p>
          <a:p>
            <a:pPr algn="ctr"/>
            <a:r>
              <a:rPr lang="en-US" dirty="0">
                <a:solidFill>
                  <a:schemeClr val="tx2">
                    <a:lumMod val="50000"/>
                  </a:schemeClr>
                </a:solidFill>
              </a:rPr>
              <a:t>checker here</a:t>
            </a:r>
          </a:p>
        </p:txBody>
      </p:sp>
      <p:sp>
        <p:nvSpPr>
          <p:cNvPr id="18" name="Rounded Rectangle 17"/>
          <p:cNvSpPr/>
          <p:nvPr/>
        </p:nvSpPr>
        <p:spPr>
          <a:xfrm>
            <a:off x="3015552" y="5643224"/>
            <a:ext cx="938025" cy="655984"/>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1"/>
          <p:cNvSpPr/>
          <p:nvPr/>
        </p:nvSpPr>
        <p:spPr>
          <a:xfrm>
            <a:off x="1600200" y="3556008"/>
            <a:ext cx="3768726" cy="1600200"/>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CEGIS Synthesis algorithm</a:t>
            </a:r>
            <a:endParaRPr lang="en-US" b="1" dirty="0"/>
          </a:p>
        </p:txBody>
      </p:sp>
      <mc:AlternateContent xmlns:mc="http://schemas.openxmlformats.org/markup-compatibility/2006" xmlns:a14="http://schemas.microsoft.com/office/drawing/2010/main">
        <mc:Choice Requires="a14">
          <p:sp>
            <p:nvSpPr>
              <p:cNvPr id="4" name="TextBox 3"/>
              <p:cNvSpPr txBox="1"/>
              <p:nvPr/>
            </p:nvSpPr>
            <p:spPr>
              <a:xfrm>
                <a:off x="2968814" y="5691745"/>
                <a:ext cx="1031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a:solidFill>
                            <a:srgbClr val="FFFFFF"/>
                          </a:solidFill>
                          <a:latin typeface="Cambria Math"/>
                        </a:rPr>
                        <m:t>{</m:t>
                      </m:r>
                      <m:r>
                        <a:rPr lang="en-US" sz="2800" b="1" i="1" dirty="0">
                          <a:solidFill>
                            <a:srgbClr val="FFFFFF"/>
                          </a:solidFill>
                          <a:latin typeface="Cambria Math"/>
                        </a:rPr>
                        <m:t>𝒊</m:t>
                      </m:r>
                      <m:sSub>
                        <m:sSubPr>
                          <m:ctrlPr>
                            <a:rPr lang="en-US" sz="2800" b="1" i="1" dirty="0">
                              <a:solidFill>
                                <a:srgbClr val="FFFFFF"/>
                              </a:solidFill>
                              <a:latin typeface="Cambria Math" panose="02040503050406030204" pitchFamily="18" charset="0"/>
                            </a:rPr>
                          </m:ctrlPr>
                        </m:sSubPr>
                        <m:e>
                          <m:r>
                            <a:rPr lang="en-US" sz="2800" b="1" i="1" dirty="0">
                              <a:solidFill>
                                <a:srgbClr val="FFFFFF"/>
                              </a:solidFill>
                              <a:latin typeface="Cambria Math"/>
                            </a:rPr>
                            <m:t>𝒏</m:t>
                          </m:r>
                        </m:e>
                        <m:sub>
                          <m:r>
                            <a:rPr lang="en-US" sz="2800" b="1" i="1" dirty="0">
                              <a:solidFill>
                                <a:srgbClr val="FFFFFF"/>
                              </a:solidFill>
                              <a:latin typeface="Cambria Math"/>
                            </a:rPr>
                            <m:t>𝒊</m:t>
                          </m:r>
                        </m:sub>
                      </m:sSub>
                      <m:r>
                        <a:rPr lang="en-US" sz="2800" b="1" i="1" dirty="0">
                          <a:solidFill>
                            <a:srgbClr val="FFFFFF"/>
                          </a:solidFill>
                          <a:latin typeface="Cambria Math"/>
                        </a:rPr>
                        <m:t>}</m:t>
                      </m:r>
                    </m:oMath>
                  </m:oMathPara>
                </a14:m>
                <a:endParaRPr lang="en-US" sz="2800" b="1" dirty="0">
                  <a:solidFill>
                    <a:srgbClr val="FFFF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68814" y="5691745"/>
                <a:ext cx="1031501"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93111" y="4343119"/>
                <a:ext cx="35829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𝒔</m:t>
                      </m:r>
                      <m:r>
                        <a:rPr lang="en-US" sz="2400" b="1" i="1" dirty="0">
                          <a:solidFill>
                            <a:srgbClr val="FFFFFF"/>
                          </a:solidFill>
                          <a:latin typeface="Cambria Math"/>
                        </a:rPr>
                        <m:t>.</m:t>
                      </m:r>
                      <m:r>
                        <a:rPr lang="en-US" sz="2400" b="1" i="1" dirty="0">
                          <a:solidFill>
                            <a:srgbClr val="FFFFFF"/>
                          </a:solidFill>
                          <a:latin typeface="Cambria Math"/>
                        </a:rPr>
                        <m:t>𝒕</m:t>
                      </m:r>
                      <m:r>
                        <a:rPr lang="en-US" sz="2400" b="1" i="1" dirty="0">
                          <a:solidFill>
                            <a:srgbClr val="FFFFFF"/>
                          </a:solidFill>
                          <a:latin typeface="Cambria Math"/>
                        </a:rPr>
                        <m:t>.  </m:t>
                      </m:r>
                      <m:r>
                        <a:rPr lang="en-US" sz="2400" b="1" i="1" dirty="0">
                          <a:solidFill>
                            <a:srgbClr val="FFFFFF"/>
                          </a:solidFill>
                          <a:latin typeface="Cambria Math"/>
                        </a:rPr>
                        <m:t>𝑪𝒐𝒓𝒓𝒆𝒄𝒕</m:t>
                      </m:r>
                      <m:r>
                        <a:rPr lang="en-US" sz="2400" b="1" i="1" dirty="0">
                          <a:solidFill>
                            <a:srgbClr val="FFFFFF"/>
                          </a:solidFill>
                          <a:latin typeface="Cambria Math"/>
                        </a:rPr>
                        <m:t>(</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𝑷</m:t>
                          </m:r>
                        </m:e>
                        <m:sub>
                          <m:r>
                            <a:rPr lang="en-US" sz="2400" b="1" i="1" dirty="0">
                              <a:solidFill>
                                <a:srgbClr val="FFFFFF"/>
                              </a:solidFill>
                              <a:latin typeface="Cambria Math"/>
                            </a:rPr>
                            <m:t>𝒄</m:t>
                          </m:r>
                        </m:sub>
                      </m:sSub>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𝒊</m:t>
                          </m:r>
                        </m:sub>
                      </m:sSub>
                      <m:r>
                        <a:rPr lang="en-US" sz="2400" b="1" i="1" dirty="0">
                          <a:solidFill>
                            <a:srgbClr val="FFFFFF"/>
                          </a:solidFill>
                          <a:latin typeface="Cambria Math"/>
                        </a:rPr>
                        <m:t>)</m:t>
                      </m:r>
                    </m:oMath>
                  </m:oMathPara>
                </a14:m>
                <a:endParaRPr lang="en-US" b="1" dirty="0">
                  <a:solidFill>
                    <a:srgbClr val="FFFF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93111" y="4343119"/>
                <a:ext cx="3582904" cy="461665"/>
              </a:xfrm>
              <a:prstGeom prst="rect">
                <a:avLst/>
              </a:prstGeom>
              <a:blipFill rotWithShape="0">
                <a:blip r:embed="rId3"/>
                <a:stretch>
                  <a:fillRect b="-17105"/>
                </a:stretch>
              </a:blipFill>
            </p:spPr>
            <p:txBody>
              <a:bodyPr/>
              <a:lstStyle/>
              <a:p>
                <a:r>
                  <a:rPr lang="en-US">
                    <a:noFill/>
                  </a:rPr>
                  <a:t> </a:t>
                </a:r>
              </a:p>
            </p:txBody>
          </p:sp>
        </mc:Fallback>
      </mc:AlternateContent>
      <p:cxnSp>
        <p:nvCxnSpPr>
          <p:cNvPr id="7" name="Straight Arrow Connector 6"/>
          <p:cNvCxnSpPr>
            <a:stCxn id="12" idx="3"/>
          </p:cNvCxnSpPr>
          <p:nvPr/>
        </p:nvCxnSpPr>
        <p:spPr>
          <a:xfrm>
            <a:off x="5368927" y="4356108"/>
            <a:ext cx="1395651" cy="8284"/>
          </a:xfrm>
          <a:prstGeom prst="straightConnector1">
            <a:avLst/>
          </a:prstGeom>
          <a:ln w="57150">
            <a:solidFill>
              <a:schemeClr val="accent3"/>
            </a:solidFill>
            <a:tailEnd type="arrow"/>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677026" y="4318009"/>
                <a:ext cx="39692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a:solidFill>
                            <a:srgbClr val="FFFFFF"/>
                          </a:solidFill>
                          <a:latin typeface="Cambria Math"/>
                        </a:rPr>
                        <m:t>∃</m:t>
                      </m:r>
                      <m:r>
                        <a:rPr lang="en-US" sz="2400" b="1" i="1" dirty="0">
                          <a:solidFill>
                            <a:srgbClr val="FFFFFF"/>
                          </a:solidFill>
                          <a:latin typeface="Cambria Math"/>
                        </a:rPr>
                        <m:t>𝒊𝒏</m:t>
                      </m:r>
                      <m:r>
                        <a:rPr lang="en-US" sz="2400" b="1" i="1" dirty="0">
                          <a:solidFill>
                            <a:srgbClr val="FFFFFF"/>
                          </a:solidFill>
                          <a:latin typeface="Cambria Math"/>
                        </a:rPr>
                        <m:t>  </m:t>
                      </m:r>
                      <m:r>
                        <a:rPr lang="en-US" sz="2400" b="1" i="1" dirty="0">
                          <a:solidFill>
                            <a:srgbClr val="FFFFFF"/>
                          </a:solidFill>
                          <a:latin typeface="Cambria Math"/>
                        </a:rPr>
                        <m:t>𝒔</m:t>
                      </m:r>
                      <m:r>
                        <a:rPr lang="en-US" sz="2400" b="1" i="1" dirty="0">
                          <a:solidFill>
                            <a:srgbClr val="FFFFFF"/>
                          </a:solidFill>
                          <a:latin typeface="Cambria Math"/>
                        </a:rPr>
                        <m:t>.</m:t>
                      </m:r>
                      <m:r>
                        <a:rPr lang="en-US" sz="2400" b="1" i="1" dirty="0">
                          <a:solidFill>
                            <a:srgbClr val="FFFFFF"/>
                          </a:solidFill>
                          <a:latin typeface="Cambria Math"/>
                        </a:rPr>
                        <m:t>𝒕</m:t>
                      </m:r>
                      <m:r>
                        <a:rPr lang="en-US" sz="2400" b="1" i="1" dirty="0">
                          <a:solidFill>
                            <a:srgbClr val="FFFFFF"/>
                          </a:solidFill>
                          <a:latin typeface="Cambria Math"/>
                        </a:rPr>
                        <m:t>.  ¬</m:t>
                      </m:r>
                      <m:r>
                        <a:rPr lang="en-US" sz="2400" b="1" i="1" dirty="0">
                          <a:solidFill>
                            <a:srgbClr val="FFFFFF"/>
                          </a:solidFill>
                          <a:latin typeface="Cambria Math"/>
                        </a:rPr>
                        <m:t>𝑪𝒐𝒓𝒓𝒆𝒄𝒕</m:t>
                      </m:r>
                      <m:r>
                        <a:rPr lang="en-US" sz="2400" b="1" i="1" dirty="0">
                          <a:solidFill>
                            <a:srgbClr val="FFFFFF"/>
                          </a:solidFill>
                          <a:latin typeface="Cambria Math"/>
                        </a:rPr>
                        <m:t>(</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𝑷</m:t>
                          </m:r>
                        </m:e>
                        <m:sub>
                          <m:r>
                            <a:rPr lang="en-US" sz="2400" b="1" i="1" dirty="0">
                              <a:solidFill>
                                <a:srgbClr val="FFFFFF"/>
                              </a:solidFill>
                              <a:latin typeface="Cambria Math"/>
                            </a:rPr>
                            <m:t>𝒄</m:t>
                          </m:r>
                        </m:sub>
                      </m:sSub>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𝒊</m:t>
                          </m:r>
                        </m:sub>
                      </m:sSub>
                      <m:r>
                        <a:rPr lang="en-US" sz="2400" b="1" i="1" dirty="0">
                          <a:solidFill>
                            <a:srgbClr val="FFFFFF"/>
                          </a:solidFill>
                          <a:latin typeface="Cambria Math"/>
                        </a:rPr>
                        <m:t>)</m:t>
                      </m:r>
                    </m:oMath>
                  </m:oMathPara>
                </a14:m>
                <a:endParaRPr lang="en-US" b="1" dirty="0">
                  <a:solidFill>
                    <a:srgbClr val="FFFF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677026" y="4318009"/>
                <a:ext cx="3969228" cy="461665"/>
              </a:xfrm>
              <a:prstGeom prst="rect">
                <a:avLst/>
              </a:prstGeom>
              <a:blipFill rotWithShape="0">
                <a:blip r:embed="rId4"/>
                <a:stretch>
                  <a:fillRect b="-17105"/>
                </a:stretch>
              </a:blipFill>
            </p:spPr>
            <p:txBody>
              <a:bodyPr/>
              <a:lstStyle/>
              <a:p>
                <a:r>
                  <a:rPr lang="en-US">
                    <a:noFill/>
                  </a:rPr>
                  <a:t> </a:t>
                </a:r>
              </a:p>
            </p:txBody>
          </p:sp>
        </mc:Fallback>
      </mc:AlternateContent>
      <p:sp>
        <p:nvSpPr>
          <p:cNvPr id="9" name="TextBox 8"/>
          <p:cNvSpPr txBox="1"/>
          <p:nvPr/>
        </p:nvSpPr>
        <p:spPr>
          <a:xfrm>
            <a:off x="2632408" y="3606808"/>
            <a:ext cx="1704313" cy="523220"/>
          </a:xfrm>
          <a:prstGeom prst="rect">
            <a:avLst/>
          </a:prstGeom>
          <a:noFill/>
        </p:spPr>
        <p:txBody>
          <a:bodyPr wrap="none" rtlCol="0">
            <a:spAutoFit/>
          </a:bodyPr>
          <a:lstStyle/>
          <a:p>
            <a:r>
              <a:rPr lang="en-US" sz="2800" dirty="0">
                <a:solidFill>
                  <a:srgbClr val="FFFF99"/>
                </a:solidFill>
                <a:latin typeface="+mj-lt"/>
              </a:rPr>
              <a:t>Synthesize</a:t>
            </a:r>
          </a:p>
        </p:txBody>
      </p:sp>
      <p:sp>
        <p:nvSpPr>
          <p:cNvPr id="10" name="TextBox 9"/>
          <p:cNvSpPr txBox="1"/>
          <p:nvPr/>
        </p:nvSpPr>
        <p:spPr>
          <a:xfrm>
            <a:off x="8099752" y="3606808"/>
            <a:ext cx="1051891" cy="523220"/>
          </a:xfrm>
          <a:prstGeom prst="rect">
            <a:avLst/>
          </a:prstGeom>
          <a:noFill/>
        </p:spPr>
        <p:txBody>
          <a:bodyPr wrap="none" rtlCol="0">
            <a:spAutoFit/>
          </a:bodyPr>
          <a:lstStyle/>
          <a:p>
            <a:r>
              <a:rPr lang="en-US" sz="2800" dirty="0">
                <a:solidFill>
                  <a:srgbClr val="FFFF99"/>
                </a:solidFill>
                <a:latin typeface="+mj-lt"/>
              </a:rPr>
              <a:t>Check</a:t>
            </a:r>
          </a:p>
        </p:txBody>
      </p:sp>
      <mc:AlternateContent xmlns:mc="http://schemas.openxmlformats.org/markup-compatibility/2006" xmlns:a14="http://schemas.microsoft.com/office/drawing/2010/main">
        <mc:Choice Requires="a14">
          <p:sp>
            <p:nvSpPr>
              <p:cNvPr id="17" name="TextBox 16"/>
              <p:cNvSpPr txBox="1"/>
              <p:nvPr/>
            </p:nvSpPr>
            <p:spPr>
              <a:xfrm>
                <a:off x="5825339" y="3771334"/>
                <a:ext cx="4828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a:solidFill>
                            <a:schemeClr val="accent3">
                              <a:lumMod val="75000"/>
                            </a:schemeClr>
                          </a:solidFill>
                          <a:latin typeface="Cambria Math"/>
                        </a:rPr>
                        <m:t>𝒄</m:t>
                      </m:r>
                    </m:oMath>
                  </m:oMathPara>
                </a14:m>
                <a:endParaRPr lang="en-US" sz="3200" dirty="0">
                  <a:solidFill>
                    <a:schemeClr val="accent3">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825339" y="3771334"/>
                <a:ext cx="482824" cy="584775"/>
              </a:xfrm>
              <a:prstGeom prst="rect">
                <a:avLst/>
              </a:prstGeom>
              <a:blipFill rotWithShape="0">
                <a:blip r:embed="rId5"/>
                <a:stretch>
                  <a:fillRect/>
                </a:stretch>
              </a:blipFill>
            </p:spPr>
            <p:txBody>
              <a:bodyPr/>
              <a:lstStyle/>
              <a:p>
                <a:r>
                  <a:rPr lang="en-US">
                    <a:noFill/>
                  </a:rPr>
                  <a:t> </a:t>
                </a:r>
              </a:p>
            </p:txBody>
          </p:sp>
        </mc:Fallback>
      </mc:AlternateContent>
      <p:cxnSp>
        <p:nvCxnSpPr>
          <p:cNvPr id="22" name="Elbow Connector 21"/>
          <p:cNvCxnSpPr>
            <a:stCxn id="13" idx="2"/>
            <a:endCxn id="4" idx="3"/>
          </p:cNvCxnSpPr>
          <p:nvPr/>
        </p:nvCxnSpPr>
        <p:spPr>
          <a:xfrm rot="5400000">
            <a:off x="5926055" y="3230468"/>
            <a:ext cx="797147" cy="4648626"/>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Elbow Connector 24"/>
          <p:cNvCxnSpPr>
            <a:stCxn id="18" idx="0"/>
            <a:endCxn id="12" idx="2"/>
          </p:cNvCxnSpPr>
          <p:nvPr/>
        </p:nvCxnSpPr>
        <p:spPr>
          <a:xfrm rot="16200000" flipV="1">
            <a:off x="3241056" y="5399716"/>
            <a:ext cx="487016" cy="1"/>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5782580" y="5384809"/>
                <a:ext cx="69442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a:solidFill>
                            <a:schemeClr val="accent3">
                              <a:lumMod val="75000"/>
                            </a:schemeClr>
                          </a:solidFill>
                          <a:latin typeface="Cambria Math"/>
                        </a:rPr>
                        <m:t>𝒊𝒏</m:t>
                      </m:r>
                    </m:oMath>
                  </m:oMathPara>
                </a14:m>
                <a:endParaRPr lang="en-US" sz="3200" dirty="0">
                  <a:solidFill>
                    <a:schemeClr val="accent3">
                      <a:lumMod val="75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782580" y="5384809"/>
                <a:ext cx="694421" cy="58477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77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CEGIS</a:t>
            </a:r>
            <a:endParaRPr lang="en-US" b="1" dirty="0">
              <a:cs typeface="Segoe UI Light" panose="020B0502040204020203"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473146" y="1750959"/>
                <a:ext cx="15156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𝑸</m:t>
                      </m:r>
                      <m:r>
                        <a:rPr lang="en-US" sz="2800" b="1" i="1">
                          <a:latin typeface="Cambria Math"/>
                        </a:rPr>
                        <m:t>(</m:t>
                      </m:r>
                      <m:r>
                        <a:rPr lang="en-US" sz="2800" b="1" i="1">
                          <a:latin typeface="Cambria Math"/>
                        </a:rPr>
                        <m:t>𝒄</m:t>
                      </m:r>
                      <m:r>
                        <a:rPr lang="en-US" sz="2800" b="1" i="1">
                          <a:latin typeface="Cambria Math"/>
                        </a:rPr>
                        <m:t>, </m:t>
                      </m:r>
                      <m:r>
                        <a:rPr lang="en-US" sz="2800" b="1" i="1">
                          <a:latin typeface="Cambria Math"/>
                        </a:rPr>
                        <m:t>𝒊𝒏</m:t>
                      </m:r>
                      <m:r>
                        <a:rPr lang="en-US" sz="2800" b="1" i="1">
                          <a:latin typeface="Cambria Math"/>
                        </a:rPr>
                        <m:t>)</m:t>
                      </m:r>
                    </m:oMath>
                  </m:oMathPara>
                </a14:m>
                <a:endParaRPr lang="en-US" sz="28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2473146" y="1750959"/>
                <a:ext cx="1515671"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p:cNvSpPr txBox="1"/>
              <p:nvPr/>
            </p:nvSpPr>
            <p:spPr>
              <a:xfrm>
                <a:off x="2968814" y="5708748"/>
                <a:ext cx="1031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a:solidFill>
                            <a:srgbClr val="FFFFFF"/>
                          </a:solidFill>
                          <a:latin typeface="Cambria Math"/>
                        </a:rPr>
                        <m:t>{</m:t>
                      </m:r>
                      <m:r>
                        <a:rPr lang="en-US" sz="2800" b="1" i="1" dirty="0">
                          <a:solidFill>
                            <a:srgbClr val="FFFFFF"/>
                          </a:solidFill>
                          <a:latin typeface="Cambria Math"/>
                        </a:rPr>
                        <m:t>𝒊</m:t>
                      </m:r>
                      <m:sSub>
                        <m:sSubPr>
                          <m:ctrlPr>
                            <a:rPr lang="en-US" sz="2800" b="1" i="1" dirty="0">
                              <a:solidFill>
                                <a:srgbClr val="FFFFFF"/>
                              </a:solidFill>
                              <a:latin typeface="Cambria Math" panose="02040503050406030204" pitchFamily="18" charset="0"/>
                            </a:rPr>
                          </m:ctrlPr>
                        </m:sSubPr>
                        <m:e>
                          <m:r>
                            <a:rPr lang="en-US" sz="2800" b="1" i="1" dirty="0">
                              <a:solidFill>
                                <a:srgbClr val="FFFFFF"/>
                              </a:solidFill>
                              <a:latin typeface="Cambria Math"/>
                            </a:rPr>
                            <m:t>𝒏</m:t>
                          </m:r>
                        </m:e>
                        <m:sub>
                          <m:r>
                            <a:rPr lang="en-US" sz="2800" b="1" i="1" dirty="0">
                              <a:solidFill>
                                <a:srgbClr val="FFFFFF"/>
                              </a:solidFill>
                              <a:latin typeface="Cambria Math"/>
                            </a:rPr>
                            <m:t>𝒊</m:t>
                          </m:r>
                        </m:sub>
                      </m:sSub>
                      <m:r>
                        <a:rPr lang="en-US" sz="2800" b="1" i="1" dirty="0">
                          <a:solidFill>
                            <a:srgbClr val="FFFFFF"/>
                          </a:solidFill>
                          <a:latin typeface="Cambria Math"/>
                        </a:rPr>
                        <m:t>}</m:t>
                      </m:r>
                    </m:oMath>
                  </m:oMathPara>
                </a14:m>
                <a:endParaRPr lang="en-US" sz="2800" b="1" dirty="0">
                  <a:solidFill>
                    <a:srgbClr val="FFFFFF"/>
                  </a:solidFill>
                </a:endParaRPr>
              </a:p>
            </p:txBody>
          </p:sp>
        </mc:Choice>
        <mc:Fallback xmlns="">
          <p:sp>
            <p:nvSpPr>
              <p:cNvPr id="147" name="TextBox 146"/>
              <p:cNvSpPr txBox="1">
                <a:spLocks noRot="1" noChangeAspect="1" noMove="1" noResize="1" noEditPoints="1" noAdjustHandles="1" noChangeArrowheads="1" noChangeShapeType="1" noTextEdit="1"/>
              </p:cNvSpPr>
              <p:nvPr/>
            </p:nvSpPr>
            <p:spPr>
              <a:xfrm>
                <a:off x="2968814" y="5708748"/>
                <a:ext cx="1031501" cy="523220"/>
              </a:xfrm>
              <a:prstGeom prst="rect">
                <a:avLst/>
              </a:prstGeom>
              <a:blipFill rotWithShape="0">
                <a:blip r:embed="rId3"/>
                <a:stretch>
                  <a:fillRect/>
                </a:stretch>
              </a:blipFill>
            </p:spPr>
            <p:txBody>
              <a:bodyPr/>
              <a:lstStyle/>
              <a:p>
                <a:r>
                  <a:rPr lang="en-US">
                    <a:noFill/>
                  </a:rPr>
                  <a:t> </a:t>
                </a:r>
              </a:p>
            </p:txBody>
          </p:sp>
        </mc:Fallback>
      </mc:AlternateContent>
      <p:grpSp>
        <p:nvGrpSpPr>
          <p:cNvPr id="10" name="Group 9"/>
          <p:cNvGrpSpPr/>
          <p:nvPr/>
        </p:nvGrpSpPr>
        <p:grpSpPr>
          <a:xfrm>
            <a:off x="1600201" y="2958059"/>
            <a:ext cx="8933103" cy="3358153"/>
            <a:chOff x="76200" y="3306394"/>
            <a:chExt cx="8933103" cy="3358153"/>
          </a:xfrm>
        </p:grpSpPr>
        <p:sp>
          <p:nvSpPr>
            <p:cNvPr id="143" name="Rounded Rectangle 142"/>
            <p:cNvSpPr/>
            <p:nvPr/>
          </p:nvSpPr>
          <p:spPr>
            <a:xfrm>
              <a:off x="5240577" y="3505200"/>
              <a:ext cx="3768726" cy="1600200"/>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5" name="Rounded Rectangle 144"/>
            <p:cNvSpPr/>
            <p:nvPr/>
          </p:nvSpPr>
          <p:spPr>
            <a:xfrm>
              <a:off x="1491551" y="6008563"/>
              <a:ext cx="938025" cy="655984"/>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6" name="Rounded Rectangle 145"/>
            <p:cNvSpPr/>
            <p:nvPr/>
          </p:nvSpPr>
          <p:spPr>
            <a:xfrm>
              <a:off x="76200" y="3306394"/>
              <a:ext cx="3768726" cy="2215153"/>
            </a:xfrm>
            <a:prstGeom prst="roundRect">
              <a:avLst/>
            </a:prstGeom>
            <a:solidFill>
              <a:srgbClr val="207E73"/>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9" name="Straight Arrow Connector 148"/>
            <p:cNvCxnSpPr>
              <a:stCxn id="146" idx="3"/>
            </p:cNvCxnSpPr>
            <p:nvPr/>
          </p:nvCxnSpPr>
          <p:spPr>
            <a:xfrm>
              <a:off x="3844926" y="4413971"/>
              <a:ext cx="1395651" cy="57004"/>
            </a:xfrm>
            <a:prstGeom prst="straightConnector1">
              <a:avLst/>
            </a:prstGeom>
            <a:ln w="57150">
              <a:solidFill>
                <a:schemeClr val="accent3"/>
              </a:solidFill>
              <a:tailEnd type="arrow"/>
            </a:ln>
          </p:spPr>
          <p:style>
            <a:lnRef idx="3">
              <a:schemeClr val="accent4"/>
            </a:lnRef>
            <a:fillRef idx="0">
              <a:schemeClr val="accent4"/>
            </a:fillRef>
            <a:effectRef idx="2">
              <a:schemeClr val="accent4"/>
            </a:effectRef>
            <a:fontRef idx="minor">
              <a:schemeClr val="tx1"/>
            </a:fontRef>
          </p:style>
        </p:cxnSp>
        <p:sp>
          <p:nvSpPr>
            <p:cNvPr id="150" name="TextBox 149"/>
            <p:cNvSpPr txBox="1"/>
            <p:nvPr/>
          </p:nvSpPr>
          <p:spPr>
            <a:xfrm>
              <a:off x="1108407" y="3429000"/>
              <a:ext cx="1704313" cy="523220"/>
            </a:xfrm>
            <a:prstGeom prst="rect">
              <a:avLst/>
            </a:prstGeom>
            <a:noFill/>
          </p:spPr>
          <p:txBody>
            <a:bodyPr wrap="none" rtlCol="0">
              <a:spAutoFit/>
            </a:bodyPr>
            <a:lstStyle/>
            <a:p>
              <a:r>
                <a:rPr lang="en-US" sz="2800" dirty="0">
                  <a:solidFill>
                    <a:srgbClr val="FFFF99"/>
                  </a:solidFill>
                  <a:latin typeface="+mj-lt"/>
                </a:rPr>
                <a:t>Synthesize</a:t>
              </a:r>
            </a:p>
          </p:txBody>
        </p:sp>
        <p:sp>
          <p:nvSpPr>
            <p:cNvPr id="151" name="TextBox 150"/>
            <p:cNvSpPr txBox="1"/>
            <p:nvPr/>
          </p:nvSpPr>
          <p:spPr>
            <a:xfrm>
              <a:off x="6575751" y="3667347"/>
              <a:ext cx="1051891" cy="523220"/>
            </a:xfrm>
            <a:prstGeom prst="rect">
              <a:avLst/>
            </a:prstGeom>
            <a:noFill/>
          </p:spPr>
          <p:txBody>
            <a:bodyPr wrap="none" rtlCol="0">
              <a:spAutoFit/>
            </a:bodyPr>
            <a:lstStyle/>
            <a:p>
              <a:r>
                <a:rPr lang="en-US" sz="2800" dirty="0">
                  <a:solidFill>
                    <a:srgbClr val="FFFF99"/>
                  </a:solidFill>
                  <a:latin typeface="+mj-lt"/>
                </a:rPr>
                <a:t>Check</a:t>
              </a:r>
            </a:p>
          </p:txBody>
        </p:sp>
        <mc:AlternateContent xmlns:mc="http://schemas.openxmlformats.org/markup-compatibility/2006" xmlns:a14="http://schemas.microsoft.com/office/drawing/2010/main">
          <mc:Choice Requires="a14">
            <p:sp>
              <p:nvSpPr>
                <p:cNvPr id="152" name="TextBox 151"/>
                <p:cNvSpPr txBox="1"/>
                <p:nvPr/>
              </p:nvSpPr>
              <p:spPr>
                <a:xfrm>
                  <a:off x="4301339" y="3886200"/>
                  <a:ext cx="48282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a:solidFill>
                              <a:schemeClr val="accent3">
                                <a:lumMod val="75000"/>
                              </a:schemeClr>
                            </a:solidFill>
                            <a:latin typeface="Cambria Math"/>
                          </a:rPr>
                          <m:t>𝒄</m:t>
                        </m:r>
                      </m:oMath>
                    </m:oMathPara>
                  </a14:m>
                  <a:endParaRPr lang="en-US" sz="3200" dirty="0">
                    <a:solidFill>
                      <a:schemeClr val="accent3">
                        <a:lumMod val="75000"/>
                      </a:schemeClr>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4301339" y="3886200"/>
                  <a:ext cx="482824" cy="584775"/>
                </a:xfrm>
                <a:prstGeom prst="rect">
                  <a:avLst/>
                </a:prstGeom>
                <a:blipFill rotWithShape="0">
                  <a:blip r:embed="rId4"/>
                  <a:stretch>
                    <a:fillRect/>
                  </a:stretch>
                </a:blipFill>
              </p:spPr>
              <p:txBody>
                <a:bodyPr/>
                <a:lstStyle/>
                <a:p>
                  <a:r>
                    <a:rPr lang="en-US">
                      <a:noFill/>
                    </a:rPr>
                    <a:t> </a:t>
                  </a:r>
                </a:p>
              </p:txBody>
            </p:sp>
          </mc:Fallback>
        </mc:AlternateContent>
        <p:cxnSp>
          <p:nvCxnSpPr>
            <p:cNvPr id="153" name="Elbow Connector 152"/>
            <p:cNvCxnSpPr>
              <a:stCxn id="143" idx="2"/>
              <a:endCxn id="147" idx="3"/>
            </p:cNvCxnSpPr>
            <p:nvPr/>
          </p:nvCxnSpPr>
          <p:spPr>
            <a:xfrm rot="5400000">
              <a:off x="4201238" y="3380476"/>
              <a:ext cx="1198779" cy="4648626"/>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4" name="Elbow Connector 153"/>
            <p:cNvCxnSpPr>
              <a:stCxn id="145" idx="0"/>
              <a:endCxn id="146" idx="2"/>
            </p:cNvCxnSpPr>
            <p:nvPr/>
          </p:nvCxnSpPr>
          <p:spPr>
            <a:xfrm rot="16200000" flipV="1">
              <a:off x="1717056" y="5765054"/>
              <a:ext cx="487016" cy="1"/>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55" name="TextBox 154"/>
                <p:cNvSpPr txBox="1"/>
                <p:nvPr/>
              </p:nvSpPr>
              <p:spPr>
                <a:xfrm>
                  <a:off x="4258579" y="5750147"/>
                  <a:ext cx="69442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dirty="0">
                            <a:solidFill>
                              <a:schemeClr val="accent3">
                                <a:lumMod val="75000"/>
                              </a:schemeClr>
                            </a:solidFill>
                            <a:latin typeface="Cambria Math"/>
                          </a:rPr>
                          <m:t>𝒊𝒏</m:t>
                        </m:r>
                      </m:oMath>
                    </m:oMathPara>
                  </a14:m>
                  <a:endParaRPr lang="en-US" sz="3200" dirty="0">
                    <a:solidFill>
                      <a:schemeClr val="accent3">
                        <a:lumMod val="75000"/>
                      </a:schemeClr>
                    </a:solidFill>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4258579" y="5750147"/>
                  <a:ext cx="694421" cy="584775"/>
                </a:xfrm>
                <a:prstGeom prst="rect">
                  <a:avLst/>
                </a:prstGeom>
                <a:blipFill rotWithShape="0">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6" name="TextBox 155"/>
              <p:cNvSpPr txBox="1"/>
              <p:nvPr/>
            </p:nvSpPr>
            <p:spPr>
              <a:xfrm>
                <a:off x="7772401" y="3766465"/>
                <a:ext cx="1902957"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m:t>
                        </m:r>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𝟏</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56" name="TextBox 155"/>
              <p:cNvSpPr txBox="1">
                <a:spLocks noRot="1" noChangeAspect="1" noMove="1" noResize="1" noEditPoints="1" noAdjustHandles="1" noChangeArrowheads="1" noChangeShapeType="1" noTextEdit="1"/>
              </p:cNvSpPr>
              <p:nvPr/>
            </p:nvSpPr>
            <p:spPr>
              <a:xfrm>
                <a:off x="7772401" y="3766465"/>
                <a:ext cx="1902957" cy="453137"/>
              </a:xfrm>
              <a:prstGeom prst="rect">
                <a:avLst/>
              </a:prstGeom>
              <a:blipFill rotWithShape="0">
                <a:blip r:embed="rId6"/>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3314700" y="3669503"/>
                <a:ext cx="1673728"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𝟏</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60" name="TextBox 159"/>
              <p:cNvSpPr txBox="1">
                <a:spLocks noRot="1" noChangeAspect="1" noMove="1" noResize="1" noEditPoints="1" noAdjustHandles="1" noChangeArrowheads="1" noChangeShapeType="1" noTextEdit="1"/>
              </p:cNvSpPr>
              <p:nvPr/>
            </p:nvSpPr>
            <p:spPr>
              <a:xfrm>
                <a:off x="3314700" y="3669503"/>
                <a:ext cx="1673728" cy="453137"/>
              </a:xfrm>
              <a:prstGeom prst="rect">
                <a:avLst/>
              </a:prstGeom>
              <a:blipFill rotWithShape="0">
                <a:blip r:embed="rId7"/>
                <a:stretch>
                  <a:fillRect l="-255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7772401" y="3766465"/>
                <a:ext cx="1902957"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m:t>
                        </m:r>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𝟐</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61" name="TextBox 160"/>
              <p:cNvSpPr txBox="1">
                <a:spLocks noRot="1" noChangeAspect="1" noMove="1" noResize="1" noEditPoints="1" noAdjustHandles="1" noChangeArrowheads="1" noChangeShapeType="1" noTextEdit="1"/>
              </p:cNvSpPr>
              <p:nvPr/>
            </p:nvSpPr>
            <p:spPr>
              <a:xfrm>
                <a:off x="7772401" y="3766465"/>
                <a:ext cx="1902957" cy="453137"/>
              </a:xfrm>
              <a:prstGeom prst="rect">
                <a:avLst/>
              </a:prstGeom>
              <a:blipFill rotWithShape="0">
                <a:blip r:embed="rId8"/>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1713108" y="4115961"/>
                <a:ext cx="1673728"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𝟐</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62" name="TextBox 161"/>
              <p:cNvSpPr txBox="1">
                <a:spLocks noRot="1" noChangeAspect="1" noMove="1" noResize="1" noEditPoints="1" noAdjustHandles="1" noChangeArrowheads="1" noChangeShapeType="1" noTextEdit="1"/>
              </p:cNvSpPr>
              <p:nvPr/>
            </p:nvSpPr>
            <p:spPr>
              <a:xfrm>
                <a:off x="1713108" y="4115961"/>
                <a:ext cx="1673728" cy="453137"/>
              </a:xfrm>
              <a:prstGeom prst="rect">
                <a:avLst/>
              </a:prstGeom>
              <a:blipFill rotWithShape="0">
                <a:blip r:embed="rId9"/>
                <a:stretch>
                  <a:fillRect l="-254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7772401" y="3770528"/>
                <a:ext cx="1902957"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m:t>
                        </m:r>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𝟑</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63" name="TextBox 162"/>
              <p:cNvSpPr txBox="1">
                <a:spLocks noRot="1" noChangeAspect="1" noMove="1" noResize="1" noEditPoints="1" noAdjustHandles="1" noChangeArrowheads="1" noChangeShapeType="1" noTextEdit="1"/>
              </p:cNvSpPr>
              <p:nvPr/>
            </p:nvSpPr>
            <p:spPr>
              <a:xfrm>
                <a:off x="7772401" y="3770528"/>
                <a:ext cx="1902957" cy="453137"/>
              </a:xfrm>
              <a:prstGeom prst="rect">
                <a:avLst/>
              </a:prstGeom>
              <a:blipFill rotWithShape="0">
                <a:blip r:embed="rId10"/>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314700" y="4071265"/>
                <a:ext cx="1673728"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𝟑</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66" name="TextBox 165"/>
              <p:cNvSpPr txBox="1">
                <a:spLocks noRot="1" noChangeAspect="1" noMove="1" noResize="1" noEditPoints="1" noAdjustHandles="1" noChangeArrowheads="1" noChangeShapeType="1" noTextEdit="1"/>
              </p:cNvSpPr>
              <p:nvPr/>
            </p:nvSpPr>
            <p:spPr>
              <a:xfrm>
                <a:off x="3314700" y="4071265"/>
                <a:ext cx="1673728" cy="453137"/>
              </a:xfrm>
              <a:prstGeom prst="rect">
                <a:avLst/>
              </a:prstGeom>
              <a:blipFill rotWithShape="0">
                <a:blip r:embed="rId11"/>
                <a:stretch>
                  <a:fillRect l="-255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p:cNvSpPr txBox="1"/>
              <p:nvPr/>
            </p:nvSpPr>
            <p:spPr>
              <a:xfrm>
                <a:off x="1713108" y="3669503"/>
                <a:ext cx="1673728"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𝟎</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148" name="TextBox 147"/>
              <p:cNvSpPr txBox="1">
                <a:spLocks noRot="1" noChangeAspect="1" noMove="1" noResize="1" noEditPoints="1" noAdjustHandles="1" noChangeArrowheads="1" noChangeShapeType="1" noTextEdit="1"/>
              </p:cNvSpPr>
              <p:nvPr/>
            </p:nvSpPr>
            <p:spPr>
              <a:xfrm>
                <a:off x="1713108" y="3669503"/>
                <a:ext cx="1673728" cy="453137"/>
              </a:xfrm>
              <a:prstGeom prst="rect">
                <a:avLst/>
              </a:prstGeom>
              <a:blipFill rotWithShape="0">
                <a:blip r:embed="rId12"/>
                <a:stretch>
                  <a:fillRect l="-254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772401" y="3770528"/>
                <a:ext cx="1902957" cy="453137"/>
              </a:xfrm>
              <a:prstGeom prst="rect">
                <a:avLst/>
              </a:prstGeom>
              <a:noFill/>
            </p:spPr>
            <p:txBody>
              <a:bodyPr wrap="none" rtlCol="0">
                <a:spAutoFit/>
              </a:bodyPr>
              <a:lstStyle/>
              <a:p>
                <a14:m>
                  <m:oMath xmlns:m="http://schemas.openxmlformats.org/officeDocument/2006/math">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m:t>
                        </m:r>
                        <m:r>
                          <a:rPr lang="en-US" sz="2400" b="1" i="1" dirty="0">
                            <a:solidFill>
                              <a:srgbClr val="FFFFFF"/>
                            </a:solidFill>
                            <a:latin typeface="Cambria Math"/>
                          </a:rPr>
                          <m:t>𝑸</m:t>
                        </m:r>
                      </m:e>
                      <m:sub/>
                    </m:sSub>
                    <m:r>
                      <a:rPr lang="en-US" sz="2400" b="1" i="1" dirty="0">
                        <a:solidFill>
                          <a:srgbClr val="FFFFFF"/>
                        </a:solidFill>
                        <a:latin typeface="Cambria Math"/>
                      </a:rPr>
                      <m:t>(</m:t>
                    </m:r>
                    <m:r>
                      <a:rPr lang="en-US" sz="2400" b="1" i="1" dirty="0">
                        <a:solidFill>
                          <a:srgbClr val="FFFFFF"/>
                        </a:solidFill>
                        <a:latin typeface="Cambria Math"/>
                      </a:rPr>
                      <m:t>𝒄</m:t>
                    </m:r>
                    <m:r>
                      <a:rPr lang="en-US" sz="2400" b="1" i="1" dirty="0">
                        <a:solidFill>
                          <a:srgbClr val="FFFFFF"/>
                        </a:solidFill>
                        <a:latin typeface="Cambria Math"/>
                      </a:rPr>
                      <m:t>, </m:t>
                    </m:r>
                    <m:r>
                      <a:rPr lang="en-US" sz="2400" b="1" i="1" dirty="0">
                        <a:solidFill>
                          <a:srgbClr val="FFFFFF"/>
                        </a:solidFill>
                        <a:latin typeface="Cambria Math"/>
                      </a:rPr>
                      <m:t>𝒊</m:t>
                    </m:r>
                    <m:sSub>
                      <m:sSubPr>
                        <m:ctrlPr>
                          <a:rPr lang="en-US" sz="2400" b="1" i="1" dirty="0">
                            <a:solidFill>
                              <a:srgbClr val="FFFFFF"/>
                            </a:solidFill>
                            <a:latin typeface="Cambria Math" panose="02040503050406030204" pitchFamily="18" charset="0"/>
                          </a:rPr>
                        </m:ctrlPr>
                      </m:sSubPr>
                      <m:e>
                        <m:r>
                          <a:rPr lang="en-US" sz="2400" b="1" i="1" dirty="0">
                            <a:solidFill>
                              <a:srgbClr val="FFFFFF"/>
                            </a:solidFill>
                            <a:latin typeface="Cambria Math"/>
                          </a:rPr>
                          <m:t>𝒏</m:t>
                        </m:r>
                      </m:e>
                      <m:sub>
                        <m:r>
                          <a:rPr lang="en-US" sz="2400" b="1" i="1" dirty="0">
                            <a:solidFill>
                              <a:srgbClr val="FFFFFF"/>
                            </a:solidFill>
                            <a:latin typeface="Cambria Math"/>
                          </a:rPr>
                          <m:t>𝟒</m:t>
                        </m:r>
                      </m:sub>
                    </m:sSub>
                    <m:r>
                      <a:rPr lang="en-US" sz="2400" b="1" i="1" dirty="0">
                        <a:solidFill>
                          <a:srgbClr val="FFFFFF"/>
                        </a:solidFill>
                        <a:latin typeface="Cambria Math"/>
                      </a:rPr>
                      <m:t>)</m:t>
                    </m:r>
                  </m:oMath>
                </a14:m>
                <a:r>
                  <a:rPr lang="en-US" b="1" dirty="0">
                    <a:solidFill>
                      <a:srgbClr val="FFFFFF"/>
                    </a:solidFill>
                  </a:rPr>
                  <a:t> </a:t>
                </a:r>
              </a:p>
            </p:txBody>
          </p:sp>
        </mc:Choice>
        <mc:Fallback xmlns="">
          <p:sp>
            <p:nvSpPr>
              <p:cNvPr id="98" name="TextBox 97"/>
              <p:cNvSpPr txBox="1">
                <a:spLocks noRot="1" noChangeAspect="1" noMove="1" noResize="1" noEditPoints="1" noAdjustHandles="1" noChangeArrowheads="1" noChangeShapeType="1" noTextEdit="1"/>
              </p:cNvSpPr>
              <p:nvPr/>
            </p:nvSpPr>
            <p:spPr>
              <a:xfrm>
                <a:off x="7772401" y="3770528"/>
                <a:ext cx="1902957" cy="453137"/>
              </a:xfrm>
              <a:prstGeom prst="rect">
                <a:avLst/>
              </a:prstGeom>
              <a:blipFill rotWithShape="0">
                <a:blip r:embed="rId13"/>
                <a:stretch>
                  <a:fillRect b="-2162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9736251" y="3918864"/>
              <a:ext cx="689253" cy="628006"/>
            </p14:xfrm>
          </p:contentPart>
        </mc:Choice>
        <mc:Fallback xmlns="">
          <p:pic>
            <p:nvPicPr>
              <p:cNvPr id="13" name="Ink 12"/>
              <p:cNvPicPr/>
              <p:nvPr/>
            </p:nvPicPr>
            <p:blipFill>
              <a:blip r:embed="rId15"/>
              <a:stretch>
                <a:fillRect/>
              </a:stretch>
            </p:blipFill>
            <p:spPr>
              <a:xfrm>
                <a:off x="9714296" y="3903020"/>
                <a:ext cx="729564" cy="670497"/>
              </a:xfrm>
              <a:prstGeom prst="rect">
                <a:avLst/>
              </a:prstGeom>
            </p:spPr>
          </p:pic>
        </mc:Fallback>
      </mc:AlternateContent>
      <p:cxnSp>
        <p:nvCxnSpPr>
          <p:cNvPr id="7" name="Curved Connector 6"/>
          <p:cNvCxnSpPr>
            <a:stCxn id="146" idx="0"/>
          </p:cNvCxnSpPr>
          <p:nvPr/>
        </p:nvCxnSpPr>
        <p:spPr>
          <a:xfrm rot="5400000" flipH="1" flipV="1">
            <a:off x="3670537" y="1751797"/>
            <a:ext cx="1020288" cy="1392237"/>
          </a:xfrm>
          <a:prstGeom prst="curvedConnector2">
            <a:avLst/>
          </a:prstGeom>
          <a:ln w="240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216922" y="728530"/>
            <a:ext cx="2513880" cy="1845360"/>
            <a:chOff x="3692922" y="1076866"/>
            <a:chExt cx="2513880" cy="1845360"/>
          </a:xfrm>
        </p:grpSpPr>
        <mc:AlternateContent xmlns:mc="http://schemas.openxmlformats.org/markup-compatibility/2006" xmlns:p14="http://schemas.microsoft.com/office/powerpoint/2010/main">
          <mc:Choice Requires="p14">
            <p:contentPart p14:bwMode="auto" r:id="rId16">
              <p14:nvContentPartPr>
                <p14:cNvPr id="30" name="Ink 29"/>
                <p14:cNvContentPartPr/>
                <p14:nvPr/>
              </p14:nvContentPartPr>
              <p14:xfrm>
                <a:off x="3692922" y="1076866"/>
                <a:ext cx="2513880" cy="1845360"/>
              </p14:xfrm>
            </p:contentPart>
          </mc:Choice>
          <mc:Fallback xmlns="">
            <p:pic>
              <p:nvPicPr>
                <p:cNvPr id="30" name="Ink 29"/>
                <p:cNvPicPr/>
                <p:nvPr/>
              </p:nvPicPr>
              <p:blipFill>
                <a:blip r:embed="rId17"/>
                <a:stretch>
                  <a:fillRect/>
                </a:stretch>
              </p:blipFill>
              <p:spPr>
                <a:xfrm>
                  <a:off x="3689682" y="1068946"/>
                  <a:ext cx="2521800" cy="186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p14:cNvContentPartPr/>
                <p14:nvPr/>
              </p14:nvContentPartPr>
              <p14:xfrm>
                <a:off x="4383042" y="1332106"/>
                <a:ext cx="15480" cy="371520"/>
              </p14:xfrm>
            </p:contentPart>
          </mc:Choice>
          <mc:Fallback xmlns="">
            <p:pic>
              <p:nvPicPr>
                <p:cNvPr id="38" name="Ink 37"/>
                <p:cNvPicPr/>
                <p:nvPr/>
              </p:nvPicPr>
              <p:blipFill>
                <a:blip r:embed="rId19"/>
                <a:stretch>
                  <a:fillRect/>
                </a:stretch>
              </p:blipFill>
              <p:spPr>
                <a:xfrm>
                  <a:off x="4377282" y="1328866"/>
                  <a:ext cx="255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4565562" y="1310506"/>
                <a:ext cx="38520" cy="524880"/>
              </p14:xfrm>
            </p:contentPart>
          </mc:Choice>
          <mc:Fallback xmlns="">
            <p:pic>
              <p:nvPicPr>
                <p:cNvPr id="41" name="Ink 40"/>
                <p:cNvPicPr/>
                <p:nvPr/>
              </p:nvPicPr>
              <p:blipFill>
                <a:blip r:embed="rId21"/>
                <a:stretch>
                  <a:fillRect/>
                </a:stretch>
              </p:blipFill>
              <p:spPr>
                <a:xfrm>
                  <a:off x="4560882" y="1300786"/>
                  <a:ext cx="5292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2" name="Ink 41"/>
                <p14:cNvContentPartPr/>
                <p14:nvPr/>
              </p14:nvContentPartPr>
              <p14:xfrm>
                <a:off x="4810722" y="1359466"/>
                <a:ext cx="49680" cy="585720"/>
              </p14:xfrm>
            </p:contentPart>
          </mc:Choice>
          <mc:Fallback xmlns="">
            <p:pic>
              <p:nvPicPr>
                <p:cNvPr id="42" name="Ink 41"/>
                <p:cNvPicPr/>
                <p:nvPr/>
              </p:nvPicPr>
              <p:blipFill>
                <a:blip r:embed="rId23"/>
                <a:stretch>
                  <a:fillRect/>
                </a:stretch>
              </p:blipFill>
              <p:spPr>
                <a:xfrm>
                  <a:off x="4802144" y="1351186"/>
                  <a:ext cx="66478"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p14:cNvContentPartPr/>
                <p14:nvPr/>
              </p14:nvContentPartPr>
              <p14:xfrm>
                <a:off x="5029962" y="1432906"/>
                <a:ext cx="41400" cy="626760"/>
              </p14:xfrm>
            </p:contentPart>
          </mc:Choice>
          <mc:Fallback xmlns="">
            <p:pic>
              <p:nvPicPr>
                <p:cNvPr id="44" name="Ink 43"/>
                <p:cNvPicPr/>
                <p:nvPr/>
              </p:nvPicPr>
              <p:blipFill>
                <a:blip r:embed="rId25"/>
                <a:stretch>
                  <a:fillRect/>
                </a:stretch>
              </p:blipFill>
              <p:spPr>
                <a:xfrm>
                  <a:off x="5020962" y="1427146"/>
                  <a:ext cx="601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p14:cNvContentPartPr/>
                <p14:nvPr/>
              </p14:nvContentPartPr>
              <p14:xfrm>
                <a:off x="5235882" y="1509946"/>
                <a:ext cx="68040" cy="577800"/>
              </p14:xfrm>
            </p:contentPart>
          </mc:Choice>
          <mc:Fallback xmlns="">
            <p:pic>
              <p:nvPicPr>
                <p:cNvPr id="45" name="Ink 44"/>
                <p:cNvPicPr/>
                <p:nvPr/>
              </p:nvPicPr>
              <p:blipFill>
                <a:blip r:embed="rId27"/>
                <a:stretch>
                  <a:fillRect/>
                </a:stretch>
              </p:blipFill>
              <p:spPr>
                <a:xfrm>
                  <a:off x="5226162" y="1499506"/>
                  <a:ext cx="882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p14:cNvContentPartPr/>
                <p14:nvPr/>
              </p14:nvContentPartPr>
              <p14:xfrm>
                <a:off x="5450802" y="1654306"/>
                <a:ext cx="62640" cy="631800"/>
              </p14:xfrm>
            </p:contentPart>
          </mc:Choice>
          <mc:Fallback xmlns="">
            <p:pic>
              <p:nvPicPr>
                <p:cNvPr id="53" name="Ink 52"/>
                <p:cNvPicPr/>
                <p:nvPr/>
              </p:nvPicPr>
              <p:blipFill>
                <a:blip r:embed="rId29"/>
                <a:stretch>
                  <a:fillRect/>
                </a:stretch>
              </p:blipFill>
              <p:spPr>
                <a:xfrm>
                  <a:off x="5440362" y="1645666"/>
                  <a:ext cx="8172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Ink 53"/>
                <p14:cNvContentPartPr/>
                <p14:nvPr/>
              </p14:nvContentPartPr>
              <p14:xfrm>
                <a:off x="5563122" y="2012506"/>
                <a:ext cx="34560" cy="538920"/>
              </p14:xfrm>
            </p:contentPart>
          </mc:Choice>
          <mc:Fallback xmlns="">
            <p:pic>
              <p:nvPicPr>
                <p:cNvPr id="54" name="Ink 53"/>
                <p:cNvPicPr/>
                <p:nvPr/>
              </p:nvPicPr>
              <p:blipFill>
                <a:blip r:embed="rId31"/>
                <a:stretch>
                  <a:fillRect/>
                </a:stretch>
              </p:blipFill>
              <p:spPr>
                <a:xfrm>
                  <a:off x="5552790" y="2002786"/>
                  <a:ext cx="54868" cy="556200"/>
                </a:xfrm>
                <a:prstGeom prst="rect">
                  <a:avLst/>
                </a:prstGeom>
              </p:spPr>
            </p:pic>
          </mc:Fallback>
        </mc:AlternateContent>
      </p:grpSp>
      <p:grpSp>
        <p:nvGrpSpPr>
          <p:cNvPr id="93" name="Group 92"/>
          <p:cNvGrpSpPr/>
          <p:nvPr/>
        </p:nvGrpSpPr>
        <p:grpSpPr>
          <a:xfrm>
            <a:off x="4901202" y="759850"/>
            <a:ext cx="2796480" cy="1591920"/>
            <a:chOff x="3377202" y="1108186"/>
            <a:chExt cx="2796480" cy="1591920"/>
          </a:xfrm>
        </p:grpSpPr>
        <mc:AlternateContent xmlns:mc="http://schemas.openxmlformats.org/markup-compatibility/2006" xmlns:p14="http://schemas.microsoft.com/office/powerpoint/2010/main">
          <mc:Choice Requires="p14">
            <p:contentPart p14:bwMode="auto" r:id="rId32">
              <p14:nvContentPartPr>
                <p14:cNvPr id="58" name="Ink 57"/>
                <p14:cNvContentPartPr/>
                <p14:nvPr/>
              </p14:nvContentPartPr>
              <p14:xfrm>
                <a:off x="3377202" y="1108186"/>
                <a:ext cx="2796480" cy="1591920"/>
              </p14:xfrm>
            </p:contentPart>
          </mc:Choice>
          <mc:Fallback xmlns="">
            <p:pic>
              <p:nvPicPr>
                <p:cNvPr id="58" name="Ink 57"/>
                <p:cNvPicPr/>
                <p:nvPr/>
              </p:nvPicPr>
              <p:blipFill>
                <a:blip r:embed="rId33"/>
                <a:stretch>
                  <a:fillRect/>
                </a:stretch>
              </p:blipFill>
              <p:spPr>
                <a:xfrm>
                  <a:off x="3370002" y="1100266"/>
                  <a:ext cx="2813760" cy="160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0" name="Ink 59"/>
                <p14:cNvContentPartPr/>
                <p14:nvPr/>
              </p14:nvContentPartPr>
              <p14:xfrm>
                <a:off x="3561162" y="2054626"/>
                <a:ext cx="79920" cy="459720"/>
              </p14:xfrm>
            </p:contentPart>
          </mc:Choice>
          <mc:Fallback xmlns="">
            <p:pic>
              <p:nvPicPr>
                <p:cNvPr id="60" name="Ink 59"/>
                <p:cNvPicPr/>
                <p:nvPr/>
              </p:nvPicPr>
              <p:blipFill>
                <a:blip r:embed="rId35"/>
                <a:stretch>
                  <a:fillRect/>
                </a:stretch>
              </p:blipFill>
              <p:spPr>
                <a:xfrm>
                  <a:off x="3552522" y="2045266"/>
                  <a:ext cx="9252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Ink 65"/>
                <p14:cNvContentPartPr/>
                <p14:nvPr/>
              </p14:nvContentPartPr>
              <p14:xfrm>
                <a:off x="3724962" y="1760866"/>
                <a:ext cx="48240" cy="651960"/>
              </p14:xfrm>
            </p:contentPart>
          </mc:Choice>
          <mc:Fallback xmlns="">
            <p:pic>
              <p:nvPicPr>
                <p:cNvPr id="66" name="Ink 65"/>
                <p:cNvPicPr/>
                <p:nvPr/>
              </p:nvPicPr>
              <p:blipFill>
                <a:blip r:embed="rId37"/>
                <a:stretch>
                  <a:fillRect/>
                </a:stretch>
              </p:blipFill>
              <p:spPr>
                <a:xfrm>
                  <a:off x="3714162" y="1754746"/>
                  <a:ext cx="6660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8" name="Ink 67"/>
                <p14:cNvContentPartPr/>
                <p14:nvPr/>
              </p14:nvContentPartPr>
              <p14:xfrm>
                <a:off x="3834402" y="1566826"/>
                <a:ext cx="94680" cy="756000"/>
              </p14:xfrm>
            </p:contentPart>
          </mc:Choice>
          <mc:Fallback xmlns="">
            <p:pic>
              <p:nvPicPr>
                <p:cNvPr id="68" name="Ink 67"/>
                <p:cNvPicPr/>
                <p:nvPr/>
              </p:nvPicPr>
              <p:blipFill>
                <a:blip r:embed="rId39"/>
                <a:stretch>
                  <a:fillRect/>
                </a:stretch>
              </p:blipFill>
              <p:spPr>
                <a:xfrm>
                  <a:off x="3823962" y="1555306"/>
                  <a:ext cx="10980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0" name="Ink 69"/>
                <p14:cNvContentPartPr/>
                <p14:nvPr/>
              </p14:nvContentPartPr>
              <p14:xfrm>
                <a:off x="3986322" y="1469266"/>
                <a:ext cx="103680" cy="804960"/>
              </p14:xfrm>
            </p:contentPart>
          </mc:Choice>
          <mc:Fallback xmlns="">
            <p:pic>
              <p:nvPicPr>
                <p:cNvPr id="70" name="Ink 69"/>
                <p:cNvPicPr/>
                <p:nvPr/>
              </p:nvPicPr>
              <p:blipFill>
                <a:blip r:embed="rId41"/>
                <a:stretch>
                  <a:fillRect/>
                </a:stretch>
              </p:blipFill>
              <p:spPr>
                <a:xfrm>
                  <a:off x="3976602" y="1458106"/>
                  <a:ext cx="11844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Ink 71"/>
                <p14:cNvContentPartPr/>
                <p14:nvPr/>
              </p14:nvContentPartPr>
              <p14:xfrm>
                <a:off x="4232562" y="1420306"/>
                <a:ext cx="26640" cy="675360"/>
              </p14:xfrm>
            </p:contentPart>
          </mc:Choice>
          <mc:Fallback xmlns="">
            <p:pic>
              <p:nvPicPr>
                <p:cNvPr id="72" name="Ink 71"/>
                <p:cNvPicPr/>
                <p:nvPr/>
              </p:nvPicPr>
              <p:blipFill>
                <a:blip r:embed="rId43"/>
                <a:stretch>
                  <a:fillRect/>
                </a:stretch>
              </p:blipFill>
              <p:spPr>
                <a:xfrm>
                  <a:off x="4222122" y="1408786"/>
                  <a:ext cx="4860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4" name="Ink 73"/>
                <p14:cNvContentPartPr/>
                <p14:nvPr/>
              </p14:nvContentPartPr>
              <p14:xfrm>
                <a:off x="4458282" y="1260466"/>
                <a:ext cx="55440" cy="751680"/>
              </p14:xfrm>
            </p:contentPart>
          </mc:Choice>
          <mc:Fallback xmlns="">
            <p:pic>
              <p:nvPicPr>
                <p:cNvPr id="74" name="Ink 73"/>
                <p:cNvPicPr/>
                <p:nvPr/>
              </p:nvPicPr>
              <p:blipFill>
                <a:blip r:embed="rId45"/>
                <a:stretch>
                  <a:fillRect/>
                </a:stretch>
              </p:blipFill>
              <p:spPr>
                <a:xfrm>
                  <a:off x="4448922" y="1248946"/>
                  <a:ext cx="6912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6" name="Ink 75"/>
                <p14:cNvContentPartPr/>
                <p14:nvPr/>
              </p14:nvContentPartPr>
              <p14:xfrm>
                <a:off x="4651602" y="1206466"/>
                <a:ext cx="100080" cy="739440"/>
              </p14:xfrm>
            </p:contentPart>
          </mc:Choice>
          <mc:Fallback xmlns="">
            <p:pic>
              <p:nvPicPr>
                <p:cNvPr id="76" name="Ink 75"/>
                <p:cNvPicPr/>
                <p:nvPr/>
              </p:nvPicPr>
              <p:blipFill>
                <a:blip r:embed="rId47"/>
                <a:stretch>
                  <a:fillRect/>
                </a:stretch>
              </p:blipFill>
              <p:spPr>
                <a:xfrm>
                  <a:off x="4641882" y="1194586"/>
                  <a:ext cx="11484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8" name="Ink 77"/>
                <p14:cNvContentPartPr/>
                <p14:nvPr/>
              </p14:nvContentPartPr>
              <p14:xfrm>
                <a:off x="4925202" y="1419226"/>
                <a:ext cx="47880" cy="356760"/>
              </p14:xfrm>
            </p:contentPart>
          </mc:Choice>
          <mc:Fallback xmlns="">
            <p:pic>
              <p:nvPicPr>
                <p:cNvPr id="78" name="Ink 77"/>
                <p:cNvPicPr/>
                <p:nvPr/>
              </p:nvPicPr>
              <p:blipFill>
                <a:blip r:embed="rId49"/>
                <a:stretch>
                  <a:fillRect/>
                </a:stretch>
              </p:blipFill>
              <p:spPr>
                <a:xfrm>
                  <a:off x="4915482" y="1407706"/>
                  <a:ext cx="637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1" name="Ink 80"/>
                <p14:cNvContentPartPr/>
                <p14:nvPr/>
              </p14:nvContentPartPr>
              <p14:xfrm>
                <a:off x="5168562" y="1413106"/>
                <a:ext cx="16560" cy="241200"/>
              </p14:xfrm>
            </p:contentPart>
          </mc:Choice>
          <mc:Fallback xmlns="">
            <p:pic>
              <p:nvPicPr>
                <p:cNvPr id="81" name="Ink 80"/>
                <p:cNvPicPr/>
                <p:nvPr/>
              </p:nvPicPr>
              <p:blipFill>
                <a:blip r:embed="rId51"/>
                <a:stretch>
                  <a:fillRect/>
                </a:stretch>
              </p:blipFill>
              <p:spPr>
                <a:xfrm>
                  <a:off x="5159922" y="1401586"/>
                  <a:ext cx="36720" cy="256680"/>
                </a:xfrm>
                <a:prstGeom prst="rect">
                  <a:avLst/>
                </a:prstGeom>
              </p:spPr>
            </p:pic>
          </mc:Fallback>
        </mc:AlternateContent>
      </p:grpSp>
      <p:grpSp>
        <p:nvGrpSpPr>
          <p:cNvPr id="173" name="Group 172"/>
          <p:cNvGrpSpPr/>
          <p:nvPr/>
        </p:nvGrpSpPr>
        <p:grpSpPr>
          <a:xfrm>
            <a:off x="5168682" y="1613410"/>
            <a:ext cx="2169720" cy="1518840"/>
            <a:chOff x="3644682" y="1961746"/>
            <a:chExt cx="2169720" cy="1518840"/>
          </a:xfrm>
        </p:grpSpPr>
        <mc:AlternateContent xmlns:mc="http://schemas.openxmlformats.org/markup-compatibility/2006" xmlns:p14="http://schemas.microsoft.com/office/powerpoint/2010/main">
          <mc:Choice Requires="p14">
            <p:contentPart p14:bwMode="auto" r:id="rId52">
              <p14:nvContentPartPr>
                <p14:cNvPr id="129" name="Ink 128"/>
                <p14:cNvContentPartPr/>
                <p14:nvPr/>
              </p14:nvContentPartPr>
              <p14:xfrm>
                <a:off x="3644682" y="1961746"/>
                <a:ext cx="2169720" cy="1248120"/>
              </p14:xfrm>
            </p:contentPart>
          </mc:Choice>
          <mc:Fallback xmlns="">
            <p:pic>
              <p:nvPicPr>
                <p:cNvPr id="129" name="Ink 128"/>
                <p:cNvPicPr/>
                <p:nvPr/>
              </p:nvPicPr>
              <p:blipFill>
                <a:blip r:embed="rId53"/>
                <a:stretch>
                  <a:fillRect/>
                </a:stretch>
              </p:blipFill>
              <p:spPr>
                <a:xfrm>
                  <a:off x="3638562" y="1948066"/>
                  <a:ext cx="2189520" cy="1267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4" name="Ink 133"/>
                <p14:cNvContentPartPr/>
                <p14:nvPr/>
              </p14:nvContentPartPr>
              <p14:xfrm>
                <a:off x="3986322" y="3005746"/>
                <a:ext cx="110160" cy="303840"/>
              </p14:xfrm>
            </p:contentPart>
          </mc:Choice>
          <mc:Fallback xmlns="">
            <p:pic>
              <p:nvPicPr>
                <p:cNvPr id="134" name="Ink 133"/>
                <p:cNvPicPr/>
                <p:nvPr/>
              </p:nvPicPr>
              <p:blipFill>
                <a:blip r:embed="rId55"/>
                <a:stretch>
                  <a:fillRect/>
                </a:stretch>
              </p:blipFill>
              <p:spPr>
                <a:xfrm>
                  <a:off x="3976962" y="2996386"/>
                  <a:ext cx="1274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6" name="Ink 135"/>
                <p14:cNvContentPartPr/>
                <p14:nvPr/>
              </p14:nvContentPartPr>
              <p14:xfrm>
                <a:off x="4122402" y="2874706"/>
                <a:ext cx="165960" cy="568440"/>
              </p14:xfrm>
            </p:contentPart>
          </mc:Choice>
          <mc:Fallback xmlns="">
            <p:pic>
              <p:nvPicPr>
                <p:cNvPr id="136" name="Ink 135"/>
                <p:cNvPicPr/>
                <p:nvPr/>
              </p:nvPicPr>
              <p:blipFill>
                <a:blip r:embed="rId57"/>
                <a:stretch>
                  <a:fillRect/>
                </a:stretch>
              </p:blipFill>
              <p:spPr>
                <a:xfrm>
                  <a:off x="4110882" y="2863546"/>
                  <a:ext cx="18756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8" name="Ink 137"/>
                <p14:cNvContentPartPr/>
                <p14:nvPr/>
              </p14:nvContentPartPr>
              <p14:xfrm>
                <a:off x="4253442" y="2849866"/>
                <a:ext cx="211320" cy="630720"/>
              </p14:xfrm>
            </p:contentPart>
          </mc:Choice>
          <mc:Fallback xmlns="">
            <p:pic>
              <p:nvPicPr>
                <p:cNvPr id="138" name="Ink 137"/>
                <p:cNvPicPr/>
                <p:nvPr/>
              </p:nvPicPr>
              <p:blipFill>
                <a:blip r:embed="rId59"/>
                <a:stretch>
                  <a:fillRect/>
                </a:stretch>
              </p:blipFill>
              <p:spPr>
                <a:xfrm>
                  <a:off x="4242642" y="2844109"/>
                  <a:ext cx="228240" cy="64763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0" name="Ink 139"/>
                <p14:cNvContentPartPr/>
                <p14:nvPr/>
              </p14:nvContentPartPr>
              <p14:xfrm>
                <a:off x="4467642" y="2738626"/>
                <a:ext cx="174240" cy="682200"/>
              </p14:xfrm>
            </p:contentPart>
          </mc:Choice>
          <mc:Fallback xmlns="">
            <p:pic>
              <p:nvPicPr>
                <p:cNvPr id="140" name="Ink 139"/>
                <p:cNvPicPr/>
                <p:nvPr/>
              </p:nvPicPr>
              <p:blipFill>
                <a:blip r:embed="rId61"/>
                <a:stretch>
                  <a:fillRect/>
                </a:stretch>
              </p:blipFill>
              <p:spPr>
                <a:xfrm>
                  <a:off x="4456842" y="2728186"/>
                  <a:ext cx="19116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2" name="Ink 141"/>
                <p14:cNvContentPartPr/>
                <p14:nvPr/>
              </p14:nvContentPartPr>
              <p14:xfrm>
                <a:off x="4619202" y="2652586"/>
                <a:ext cx="196200" cy="645120"/>
              </p14:xfrm>
            </p:contentPart>
          </mc:Choice>
          <mc:Fallback xmlns="">
            <p:pic>
              <p:nvPicPr>
                <p:cNvPr id="142" name="Ink 141"/>
                <p:cNvPicPr/>
                <p:nvPr/>
              </p:nvPicPr>
              <p:blipFill>
                <a:blip r:embed="rId63"/>
                <a:stretch>
                  <a:fillRect/>
                </a:stretch>
              </p:blipFill>
              <p:spPr>
                <a:xfrm>
                  <a:off x="4609482" y="2642866"/>
                  <a:ext cx="21312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7" name="Ink 156"/>
                <p14:cNvContentPartPr/>
                <p14:nvPr/>
              </p14:nvContentPartPr>
              <p14:xfrm>
                <a:off x="4765362" y="2579866"/>
                <a:ext cx="236520" cy="719640"/>
              </p14:xfrm>
            </p:contentPart>
          </mc:Choice>
          <mc:Fallback xmlns="">
            <p:pic>
              <p:nvPicPr>
                <p:cNvPr id="157" name="Ink 156"/>
                <p:cNvPicPr/>
                <p:nvPr/>
              </p:nvPicPr>
              <p:blipFill>
                <a:blip r:embed="rId65"/>
                <a:stretch>
                  <a:fillRect/>
                </a:stretch>
              </p:blipFill>
              <p:spPr>
                <a:xfrm>
                  <a:off x="4756362" y="2570866"/>
                  <a:ext cx="25668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9" name="Ink 158"/>
                <p14:cNvContentPartPr/>
                <p14:nvPr/>
              </p14:nvContentPartPr>
              <p14:xfrm>
                <a:off x="4942482" y="2484106"/>
                <a:ext cx="219600" cy="757440"/>
              </p14:xfrm>
            </p:contentPart>
          </mc:Choice>
          <mc:Fallback xmlns="">
            <p:pic>
              <p:nvPicPr>
                <p:cNvPr id="159" name="Ink 158"/>
                <p:cNvPicPr/>
                <p:nvPr/>
              </p:nvPicPr>
              <p:blipFill>
                <a:blip r:embed="rId67"/>
                <a:stretch>
                  <a:fillRect/>
                </a:stretch>
              </p:blipFill>
              <p:spPr>
                <a:xfrm>
                  <a:off x="4932762" y="2477266"/>
                  <a:ext cx="23796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5" name="Ink 164"/>
                <p14:cNvContentPartPr/>
                <p14:nvPr/>
              </p14:nvContentPartPr>
              <p14:xfrm>
                <a:off x="5118522" y="2359186"/>
                <a:ext cx="248400" cy="695160"/>
              </p14:xfrm>
            </p:contentPart>
          </mc:Choice>
          <mc:Fallback xmlns="">
            <p:pic>
              <p:nvPicPr>
                <p:cNvPr id="165" name="Ink 164"/>
                <p:cNvPicPr/>
                <p:nvPr/>
              </p:nvPicPr>
              <p:blipFill>
                <a:blip r:embed="rId69"/>
                <a:stretch>
                  <a:fillRect/>
                </a:stretch>
              </p:blipFill>
              <p:spPr>
                <a:xfrm>
                  <a:off x="5107722" y="2349826"/>
                  <a:ext cx="267480" cy="712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8" name="Ink 167"/>
                <p14:cNvContentPartPr/>
                <p14:nvPr/>
              </p14:nvContentPartPr>
              <p14:xfrm>
                <a:off x="5289522" y="2300506"/>
                <a:ext cx="225000" cy="605160"/>
              </p14:xfrm>
            </p:contentPart>
          </mc:Choice>
          <mc:Fallback xmlns="">
            <p:pic>
              <p:nvPicPr>
                <p:cNvPr id="168" name="Ink 167"/>
                <p:cNvPicPr/>
                <p:nvPr/>
              </p:nvPicPr>
              <p:blipFill>
                <a:blip r:embed="rId71"/>
                <a:stretch>
                  <a:fillRect/>
                </a:stretch>
              </p:blipFill>
              <p:spPr>
                <a:xfrm>
                  <a:off x="5279802" y="2292946"/>
                  <a:ext cx="2415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0" name="Ink 169"/>
                <p14:cNvContentPartPr/>
                <p14:nvPr/>
              </p14:nvContentPartPr>
              <p14:xfrm>
                <a:off x="5411562" y="2198266"/>
                <a:ext cx="204840" cy="630000"/>
              </p14:xfrm>
            </p:contentPart>
          </mc:Choice>
          <mc:Fallback xmlns="">
            <p:pic>
              <p:nvPicPr>
                <p:cNvPr id="170" name="Ink 169"/>
                <p:cNvPicPr/>
                <p:nvPr/>
              </p:nvPicPr>
              <p:blipFill>
                <a:blip r:embed="rId73"/>
                <a:stretch>
                  <a:fillRect/>
                </a:stretch>
              </p:blipFill>
              <p:spPr>
                <a:xfrm>
                  <a:off x="5402922" y="2192866"/>
                  <a:ext cx="2181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2" name="Ink 171"/>
                <p14:cNvContentPartPr/>
                <p14:nvPr/>
              </p14:nvContentPartPr>
              <p14:xfrm>
                <a:off x="5564562" y="2125186"/>
                <a:ext cx="181080" cy="402120"/>
              </p14:xfrm>
            </p:contentPart>
          </mc:Choice>
          <mc:Fallback xmlns="">
            <p:pic>
              <p:nvPicPr>
                <p:cNvPr id="172" name="Ink 171"/>
                <p:cNvPicPr/>
                <p:nvPr/>
              </p:nvPicPr>
              <p:blipFill>
                <a:blip r:embed="rId75"/>
                <a:stretch>
                  <a:fillRect/>
                </a:stretch>
              </p:blipFill>
              <p:spPr>
                <a:xfrm>
                  <a:off x="5554482" y="2117266"/>
                  <a:ext cx="203040" cy="421920"/>
                </a:xfrm>
                <a:prstGeom prst="rect">
                  <a:avLst/>
                </a:prstGeom>
              </p:spPr>
            </p:pic>
          </mc:Fallback>
        </mc:AlternateContent>
      </p:grpSp>
      <p:grpSp>
        <p:nvGrpSpPr>
          <p:cNvPr id="202" name="Group 201"/>
          <p:cNvGrpSpPr/>
          <p:nvPr/>
        </p:nvGrpSpPr>
        <p:grpSpPr>
          <a:xfrm>
            <a:off x="4879602" y="641770"/>
            <a:ext cx="1070280" cy="2989080"/>
            <a:chOff x="3355602" y="990106"/>
            <a:chExt cx="1070280" cy="2989080"/>
          </a:xfrm>
        </p:grpSpPr>
        <mc:AlternateContent xmlns:mc="http://schemas.openxmlformats.org/markup-compatibility/2006" xmlns:p14="http://schemas.microsoft.com/office/powerpoint/2010/main">
          <mc:Choice Requires="p14">
            <p:contentPart p14:bwMode="auto" r:id="rId76">
              <p14:nvContentPartPr>
                <p14:cNvPr id="175" name="Ink 174"/>
                <p14:cNvContentPartPr/>
                <p14:nvPr/>
              </p14:nvContentPartPr>
              <p14:xfrm>
                <a:off x="4293762" y="990106"/>
                <a:ext cx="132120" cy="2989080"/>
              </p14:xfrm>
            </p:contentPart>
          </mc:Choice>
          <mc:Fallback xmlns="">
            <p:pic>
              <p:nvPicPr>
                <p:cNvPr id="175" name="Ink 174"/>
                <p:cNvPicPr/>
                <p:nvPr/>
              </p:nvPicPr>
              <p:blipFill>
                <a:blip r:embed="rId77"/>
                <a:stretch>
                  <a:fillRect/>
                </a:stretch>
              </p:blipFill>
              <p:spPr>
                <a:xfrm>
                  <a:off x="4282962" y="980386"/>
                  <a:ext cx="153000" cy="301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7" name="Ink 176"/>
                <p14:cNvContentPartPr/>
                <p14:nvPr/>
              </p14:nvContentPartPr>
              <p14:xfrm>
                <a:off x="3924762" y="1477546"/>
                <a:ext cx="442440" cy="21960"/>
              </p14:xfrm>
            </p:contentPart>
          </mc:Choice>
          <mc:Fallback xmlns="">
            <p:pic>
              <p:nvPicPr>
                <p:cNvPr id="177" name="Ink 176"/>
                <p:cNvPicPr/>
                <p:nvPr/>
              </p:nvPicPr>
              <p:blipFill>
                <a:blip r:embed="rId79"/>
                <a:stretch>
                  <a:fillRect/>
                </a:stretch>
              </p:blipFill>
              <p:spPr>
                <a:xfrm>
                  <a:off x="3912522" y="1466026"/>
                  <a:ext cx="460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9" name="Ink 178"/>
                <p14:cNvContentPartPr/>
                <p14:nvPr/>
              </p14:nvContentPartPr>
              <p14:xfrm>
                <a:off x="3611562" y="1646746"/>
                <a:ext cx="749520" cy="27360"/>
              </p14:xfrm>
            </p:contentPart>
          </mc:Choice>
          <mc:Fallback xmlns="">
            <p:pic>
              <p:nvPicPr>
                <p:cNvPr id="179" name="Ink 178"/>
                <p:cNvPicPr/>
                <p:nvPr/>
              </p:nvPicPr>
              <p:blipFill>
                <a:blip r:embed="rId81"/>
                <a:stretch>
                  <a:fillRect/>
                </a:stretch>
              </p:blipFill>
              <p:spPr>
                <a:xfrm>
                  <a:off x="3598962" y="1634506"/>
                  <a:ext cx="774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81" name="Ink 180"/>
                <p14:cNvContentPartPr/>
                <p14:nvPr/>
              </p14:nvContentPartPr>
              <p14:xfrm>
                <a:off x="3584562" y="1783186"/>
                <a:ext cx="788760" cy="72360"/>
              </p14:xfrm>
            </p:contentPart>
          </mc:Choice>
          <mc:Fallback xmlns="">
            <p:pic>
              <p:nvPicPr>
                <p:cNvPr id="181" name="Ink 180"/>
                <p:cNvPicPr/>
                <p:nvPr/>
              </p:nvPicPr>
              <p:blipFill>
                <a:blip r:embed="rId83"/>
                <a:stretch>
                  <a:fillRect/>
                </a:stretch>
              </p:blipFill>
              <p:spPr>
                <a:xfrm>
                  <a:off x="3571602" y="1774906"/>
                  <a:ext cx="813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83" name="Ink 182"/>
                <p14:cNvContentPartPr/>
                <p14:nvPr/>
              </p14:nvContentPartPr>
              <p14:xfrm>
                <a:off x="3483762" y="1917106"/>
                <a:ext cx="880200" cy="64080"/>
              </p14:xfrm>
            </p:contentPart>
          </mc:Choice>
          <mc:Fallback xmlns="">
            <p:pic>
              <p:nvPicPr>
                <p:cNvPr id="183" name="Ink 182"/>
                <p:cNvPicPr/>
                <p:nvPr/>
              </p:nvPicPr>
              <p:blipFill>
                <a:blip r:embed="rId85"/>
                <a:stretch>
                  <a:fillRect/>
                </a:stretch>
              </p:blipFill>
              <p:spPr>
                <a:xfrm>
                  <a:off x="3471522" y="1905226"/>
                  <a:ext cx="901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5" name="Ink 184"/>
                <p14:cNvContentPartPr/>
                <p14:nvPr/>
              </p14:nvContentPartPr>
              <p14:xfrm>
                <a:off x="3374682" y="2067946"/>
                <a:ext cx="987840" cy="82440"/>
              </p14:xfrm>
            </p:contentPart>
          </mc:Choice>
          <mc:Fallback xmlns="">
            <p:pic>
              <p:nvPicPr>
                <p:cNvPr id="185" name="Ink 184"/>
                <p:cNvPicPr/>
                <p:nvPr/>
              </p:nvPicPr>
              <p:blipFill>
                <a:blip r:embed="rId87"/>
                <a:stretch>
                  <a:fillRect/>
                </a:stretch>
              </p:blipFill>
              <p:spPr>
                <a:xfrm>
                  <a:off x="3363522" y="2057146"/>
                  <a:ext cx="100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7" name="Ink 186"/>
                <p14:cNvContentPartPr/>
                <p14:nvPr/>
              </p14:nvContentPartPr>
              <p14:xfrm>
                <a:off x="3355602" y="2242546"/>
                <a:ext cx="1006920" cy="86400"/>
              </p14:xfrm>
            </p:contentPart>
          </mc:Choice>
          <mc:Fallback xmlns="">
            <p:pic>
              <p:nvPicPr>
                <p:cNvPr id="187" name="Ink 186"/>
                <p:cNvPicPr/>
                <p:nvPr/>
              </p:nvPicPr>
              <p:blipFill>
                <a:blip r:embed="rId89"/>
                <a:stretch>
                  <a:fillRect/>
                </a:stretch>
              </p:blipFill>
              <p:spPr>
                <a:xfrm>
                  <a:off x="3344082" y="2231386"/>
                  <a:ext cx="1029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9" name="Ink 188"/>
                <p14:cNvContentPartPr/>
                <p14:nvPr/>
              </p14:nvContentPartPr>
              <p14:xfrm>
                <a:off x="3473682" y="2429026"/>
                <a:ext cx="905400" cy="38880"/>
              </p14:xfrm>
            </p:contentPart>
          </mc:Choice>
          <mc:Fallback xmlns="">
            <p:pic>
              <p:nvPicPr>
                <p:cNvPr id="189" name="Ink 188"/>
                <p:cNvPicPr/>
                <p:nvPr/>
              </p:nvPicPr>
              <p:blipFill>
                <a:blip r:embed="rId91"/>
                <a:stretch>
                  <a:fillRect/>
                </a:stretch>
              </p:blipFill>
              <p:spPr>
                <a:xfrm>
                  <a:off x="3462522" y="2417146"/>
                  <a:ext cx="926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1" name="Ink 190"/>
                <p14:cNvContentPartPr/>
                <p14:nvPr/>
              </p14:nvContentPartPr>
              <p14:xfrm>
                <a:off x="3477282" y="2665906"/>
                <a:ext cx="909000" cy="69120"/>
              </p14:xfrm>
            </p:contentPart>
          </mc:Choice>
          <mc:Fallback xmlns="">
            <p:pic>
              <p:nvPicPr>
                <p:cNvPr id="191" name="Ink 190"/>
                <p:cNvPicPr/>
                <p:nvPr/>
              </p:nvPicPr>
              <p:blipFill>
                <a:blip r:embed="rId93"/>
                <a:stretch>
                  <a:fillRect/>
                </a:stretch>
              </p:blipFill>
              <p:spPr>
                <a:xfrm>
                  <a:off x="3467922" y="2657626"/>
                  <a:ext cx="925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3" name="Ink 192"/>
                <p14:cNvContentPartPr/>
                <p14:nvPr/>
              </p14:nvContentPartPr>
              <p14:xfrm>
                <a:off x="3632082" y="2850586"/>
                <a:ext cx="732600" cy="34200"/>
              </p14:xfrm>
            </p:contentPart>
          </mc:Choice>
          <mc:Fallback xmlns="">
            <p:pic>
              <p:nvPicPr>
                <p:cNvPr id="193" name="Ink 192"/>
                <p:cNvPicPr/>
                <p:nvPr/>
              </p:nvPicPr>
              <p:blipFill>
                <a:blip r:embed="rId95"/>
                <a:stretch>
                  <a:fillRect/>
                </a:stretch>
              </p:blipFill>
              <p:spPr>
                <a:xfrm>
                  <a:off x="3621282" y="2839542"/>
                  <a:ext cx="753120" cy="50231"/>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5" name="Ink 194"/>
                <p14:cNvContentPartPr/>
                <p14:nvPr/>
              </p14:nvContentPartPr>
              <p14:xfrm>
                <a:off x="3583482" y="3036706"/>
                <a:ext cx="796680" cy="32400"/>
              </p14:xfrm>
            </p:contentPart>
          </mc:Choice>
          <mc:Fallback xmlns="">
            <p:pic>
              <p:nvPicPr>
                <p:cNvPr id="195" name="Ink 194"/>
                <p:cNvPicPr/>
                <p:nvPr/>
              </p:nvPicPr>
              <p:blipFill>
                <a:blip r:embed="rId97"/>
                <a:stretch>
                  <a:fillRect/>
                </a:stretch>
              </p:blipFill>
              <p:spPr>
                <a:xfrm>
                  <a:off x="3574842" y="3025186"/>
                  <a:ext cx="811080" cy="47520"/>
                </a:xfrm>
                <a:prstGeom prst="rect">
                  <a:avLst/>
                </a:prstGeom>
              </p:spPr>
            </p:pic>
          </mc:Fallback>
        </mc:AlternateContent>
        <p:cxnSp>
          <p:nvCxnSpPr>
            <p:cNvPr id="198" name="Straight Connector 197"/>
            <p:cNvCxnSpPr/>
            <p:nvPr/>
          </p:nvCxnSpPr>
          <p:spPr>
            <a:xfrm rot="10800000">
              <a:off x="3615840" y="3365640"/>
              <a:ext cx="677160" cy="0"/>
            </a:xfrm>
            <a:prstGeom prst="line">
              <a:avLst/>
            </a:prstGeom>
            <a:ln w="240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3765960" y="3426120"/>
              <a:ext cx="559800" cy="0"/>
            </a:xfrm>
            <a:prstGeom prst="line">
              <a:avLst/>
            </a:prstGeom>
            <a:ln w="240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8">
            <p14:nvContentPartPr>
              <p14:cNvPr id="203" name="Ink 202"/>
              <p14:cNvContentPartPr/>
              <p14:nvPr/>
            </p14:nvContentPartPr>
            <p14:xfrm>
              <a:off x="4876800" y="881410"/>
              <a:ext cx="2430282" cy="2275454"/>
            </p14:xfrm>
          </p:contentPart>
        </mc:Choice>
        <mc:Fallback xmlns="">
          <p:pic>
            <p:nvPicPr>
              <p:cNvPr id="203" name="Ink 202"/>
              <p:cNvPicPr/>
              <p:nvPr/>
            </p:nvPicPr>
            <p:blipFill>
              <a:blip r:embed="rId99"/>
              <a:stretch>
                <a:fillRect/>
              </a:stretch>
            </p:blipFill>
            <p:spPr>
              <a:xfrm>
                <a:off x="4862758" y="865211"/>
                <a:ext cx="2459445" cy="2306053"/>
              </a:xfrm>
              <a:prstGeom prst="rect">
                <a:avLst/>
              </a:prstGeom>
            </p:spPr>
          </p:pic>
        </mc:Fallback>
      </mc:AlternateContent>
      <p:sp>
        <p:nvSpPr>
          <p:cNvPr id="206" name="Oval 205"/>
          <p:cNvSpPr/>
          <p:nvPr/>
        </p:nvSpPr>
        <p:spPr>
          <a:xfrm>
            <a:off x="5478421" y="1547258"/>
            <a:ext cx="134159"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7" name="Oval 206"/>
          <p:cNvSpPr/>
          <p:nvPr/>
        </p:nvSpPr>
        <p:spPr>
          <a:xfrm>
            <a:off x="5486401" y="2242464"/>
            <a:ext cx="134159"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8" name="Oval 207"/>
          <p:cNvSpPr/>
          <p:nvPr/>
        </p:nvSpPr>
        <p:spPr>
          <a:xfrm>
            <a:off x="6400801" y="2471064"/>
            <a:ext cx="134159"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9" name="Oval 208"/>
          <p:cNvSpPr/>
          <p:nvPr/>
        </p:nvSpPr>
        <p:spPr>
          <a:xfrm>
            <a:off x="6172201" y="1861464"/>
            <a:ext cx="134159"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61"/>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6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6" grpId="0"/>
      <p:bldP spid="156" grpId="1"/>
      <p:bldP spid="160" grpId="0"/>
      <p:bldP spid="161" grpId="0"/>
      <p:bldP spid="161" grpId="1"/>
      <p:bldP spid="162" grpId="0"/>
      <p:bldP spid="163" grpId="0"/>
      <p:bldP spid="163" grpId="1"/>
      <p:bldP spid="166" grpId="0"/>
      <p:bldP spid="148" grpId="0"/>
      <p:bldP spid="98" grpId="0"/>
      <p:bldP spid="206" grpId="0" animBg="1"/>
      <p:bldP spid="207" grpId="0" animBg="1"/>
      <p:bldP spid="208" grpId="0" animBg="1"/>
      <p:bldP spid="2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083642816"/>
              </p:ext>
            </p:extLst>
          </p:nvPr>
        </p:nvGraphicFramePr>
        <p:xfrm>
          <a:off x="1301675" y="801445"/>
          <a:ext cx="10047642" cy="6056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Algorithm: </a:t>
            </a:r>
            <a:r>
              <a:rPr lang="en-US" sz="6000" b="1" dirty="0" smtClean="0">
                <a:latin typeface="Gill Sans MT" panose="020B0502020104020203" pitchFamily="34" charset="0"/>
              </a:rPr>
              <a:t>Feedback</a:t>
            </a:r>
            <a:endParaRPr lang="en-US" sz="6000" b="1" dirty="0">
              <a:latin typeface="Gill Sans MT" panose="020B0502020104020203" pitchFamily="34" charset="0"/>
            </a:endParaRPr>
          </a:p>
        </p:txBody>
      </p:sp>
      <p:sp>
        <p:nvSpPr>
          <p:cNvPr id="4" name="Double Wave 3"/>
          <p:cNvSpPr/>
          <p:nvPr/>
        </p:nvSpPr>
        <p:spPr>
          <a:xfrm rot="5400000">
            <a:off x="8946393" y="4173225"/>
            <a:ext cx="886968" cy="898134"/>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04234" y="4178807"/>
            <a:ext cx="1026150" cy="584775"/>
          </a:xfrm>
          <a:prstGeom prst="rect">
            <a:avLst/>
          </a:prstGeom>
          <a:noFill/>
        </p:spPr>
        <p:txBody>
          <a:bodyPr wrap="square" rtlCol="0">
            <a:spAutoFit/>
          </a:bodyPr>
          <a:lstStyle/>
          <a:p>
            <a:r>
              <a:rPr lang="en-US" sz="3200" b="1" smtClean="0">
                <a:latin typeface="Gill Sans MT" panose="020B0502020104020203" pitchFamily="34" charset="0"/>
              </a:rPr>
              <a:t>.out</a:t>
            </a:r>
            <a:endParaRPr lang="en-US" sz="3200" b="1">
              <a:latin typeface="Gill Sans MT" panose="020B0502020104020203" pitchFamily="34" charset="0"/>
            </a:endParaRPr>
          </a:p>
        </p:txBody>
      </p:sp>
      <p:sp>
        <p:nvSpPr>
          <p:cNvPr id="6" name="Double Wave 5"/>
          <p:cNvSpPr/>
          <p:nvPr/>
        </p:nvSpPr>
        <p:spPr>
          <a:xfrm rot="5400000">
            <a:off x="11179565" y="4237688"/>
            <a:ext cx="886968" cy="769208"/>
          </a:xfrm>
          <a:prstGeom prst="double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238445" y="4083683"/>
            <a:ext cx="769209" cy="1077218"/>
          </a:xfrm>
          <a:prstGeom prst="rect">
            <a:avLst/>
          </a:prstGeom>
          <a:noFill/>
        </p:spPr>
        <p:txBody>
          <a:bodyPr wrap="square" rtlCol="0">
            <a:spAutoFit/>
          </a:bodyPr>
          <a:lstStyle/>
          <a:p>
            <a:r>
              <a:rPr lang="en-US" sz="3200" b="1" smtClean="0">
                <a:latin typeface="Gill Sans MT" panose="020B0502020104020203" pitchFamily="34" charset="0"/>
              </a:rPr>
              <a:t>----</a:t>
            </a:r>
          </a:p>
          <a:p>
            <a:r>
              <a:rPr lang="en-US" sz="3200" b="1" smtClean="0">
                <a:latin typeface="Gill Sans MT" panose="020B0502020104020203" pitchFamily="34" charset="0"/>
              </a:rPr>
              <a:t>----</a:t>
            </a:r>
            <a:endParaRPr lang="en-US" sz="3200" b="1">
              <a:latin typeface="Gill Sans MT" panose="020B0502020104020203" pitchFamily="34" charset="0"/>
            </a:endParaRPr>
          </a:p>
        </p:txBody>
      </p:sp>
    </p:spTree>
    <p:extLst>
      <p:ext uri="{BB962C8B-B14F-4D97-AF65-F5344CB8AC3E}">
        <p14:creationId xmlns:p14="http://schemas.microsoft.com/office/powerpoint/2010/main" val="59115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9368" y="5461419"/>
            <a:ext cx="10113264" cy="822960"/>
          </a:xfrm>
        </p:spPr>
        <p:txBody>
          <a:bodyPr/>
          <a:lstStyle/>
          <a:p>
            <a:pPr algn="ctr"/>
            <a:r>
              <a:rPr lang="en-US" sz="5000" dirty="0" smtClean="0"/>
              <a:t>Student Feedback</a:t>
            </a:r>
            <a:endParaRPr lang="en-US" sz="5000" dirty="0"/>
          </a:p>
        </p:txBody>
      </p:sp>
      <p:sp>
        <p:nvSpPr>
          <p:cNvPr id="6" name="Rectangle 5"/>
          <p:cNvSpPr/>
          <p:nvPr/>
        </p:nvSpPr>
        <p:spPr>
          <a:xfrm>
            <a:off x="617838" y="1015473"/>
            <a:ext cx="10956324" cy="2862322"/>
          </a:xfrm>
          <a:prstGeom prst="rect">
            <a:avLst/>
          </a:prstGeom>
        </p:spPr>
        <p:txBody>
          <a:bodyPr wrap="square">
            <a:spAutoFit/>
          </a:bodyPr>
          <a:lstStyle/>
          <a:p>
            <a:pPr algn="ctr"/>
            <a:r>
              <a:rPr lang="en-US" sz="3600" i="1" dirty="0">
                <a:latin typeface="Gill Sans MT" panose="020B0502020104020203" pitchFamily="34" charset="0"/>
              </a:rPr>
              <a:t>"Not only did it take </a:t>
            </a:r>
            <a:r>
              <a:rPr lang="en-US" sz="3600" b="1" i="1" dirty="0">
                <a:solidFill>
                  <a:srgbClr val="00B0F0"/>
                </a:solidFill>
                <a:latin typeface="Gill Sans MT" panose="020B0502020104020203" pitchFamily="34" charset="0"/>
              </a:rPr>
              <a:t>1-2 weeks </a:t>
            </a:r>
            <a:r>
              <a:rPr lang="en-US" sz="3600" i="1" dirty="0">
                <a:latin typeface="Gill Sans MT" panose="020B0502020104020203" pitchFamily="34" charset="0"/>
              </a:rPr>
              <a:t>to grade </a:t>
            </a:r>
            <a:r>
              <a:rPr lang="en-US" sz="3600" i="1" dirty="0" smtClean="0">
                <a:latin typeface="Gill Sans MT" panose="020B0502020104020203" pitchFamily="34" charset="0"/>
              </a:rPr>
              <a:t>problem, </a:t>
            </a:r>
            <a:r>
              <a:rPr lang="en-US" sz="3600" i="1" dirty="0">
                <a:latin typeface="Gill Sans MT" panose="020B0502020104020203" pitchFamily="34" charset="0"/>
              </a:rPr>
              <a:t>but the comments were </a:t>
            </a:r>
            <a:r>
              <a:rPr lang="en-US" sz="3600" b="1" i="1" dirty="0">
                <a:solidFill>
                  <a:srgbClr val="00B0F0"/>
                </a:solidFill>
                <a:latin typeface="Gill Sans MT" panose="020B0502020104020203" pitchFamily="34" charset="0"/>
              </a:rPr>
              <a:t>entirely unhelpful </a:t>
            </a:r>
            <a:r>
              <a:rPr lang="en-US" sz="3600" i="1" dirty="0">
                <a:latin typeface="Gill Sans MT" panose="020B0502020104020203" pitchFamily="34" charset="0"/>
              </a:rPr>
              <a:t>in actually helping us fix our errors</a:t>
            </a:r>
            <a:r>
              <a:rPr lang="en-US" sz="3600" i="1" dirty="0" smtClean="0">
                <a:latin typeface="Gill Sans MT" panose="020B0502020104020203" pitchFamily="34" charset="0"/>
              </a:rPr>
              <a:t>. …. Apparently </a:t>
            </a:r>
            <a:r>
              <a:rPr lang="en-US" sz="3600" i="1" dirty="0">
                <a:latin typeface="Gill Sans MT" panose="020B0502020104020203" pitchFamily="34" charset="0"/>
              </a:rPr>
              <a:t>they don't read the code -- they just ran their tests and docked points mercilessly. What if I just had </a:t>
            </a:r>
            <a:r>
              <a:rPr lang="en-US" sz="3600" b="1" i="1" dirty="0">
                <a:solidFill>
                  <a:srgbClr val="00B0F0"/>
                </a:solidFill>
                <a:latin typeface="Gill Sans MT" panose="020B0502020104020203" pitchFamily="34" charset="0"/>
              </a:rPr>
              <a:t>a simple typo</a:t>
            </a:r>
            <a:r>
              <a:rPr lang="en-US" sz="3600" i="1" dirty="0">
                <a:latin typeface="Gill Sans MT" panose="020B0502020104020203" pitchFamily="34" charset="0"/>
              </a:rPr>
              <a:t>, but my </a:t>
            </a:r>
            <a:r>
              <a:rPr lang="en-US" sz="3600" b="1" i="1" dirty="0">
                <a:solidFill>
                  <a:srgbClr val="00B0F0"/>
                </a:solidFill>
                <a:latin typeface="Gill Sans MT" panose="020B0502020104020203" pitchFamily="34" charset="0"/>
              </a:rPr>
              <a:t>algorithm was fine</a:t>
            </a:r>
            <a:r>
              <a:rPr lang="en-US" sz="3600" i="1" dirty="0">
                <a:latin typeface="Gill Sans MT" panose="020B0502020104020203" pitchFamily="34" charset="0"/>
              </a:rPr>
              <a:t>? </a:t>
            </a:r>
            <a:r>
              <a:rPr lang="en-US" sz="3600" i="1" dirty="0" smtClean="0">
                <a:latin typeface="Gill Sans MT" panose="020B0502020104020203" pitchFamily="34" charset="0"/>
              </a:rPr>
              <a:t>...."</a:t>
            </a:r>
            <a:endParaRPr lang="en-US" sz="3600" i="1" dirty="0">
              <a:latin typeface="Gill Sans MT" panose="020B0502020104020203" pitchFamily="34" charset="0"/>
            </a:endParaRPr>
          </a:p>
        </p:txBody>
      </p:sp>
    </p:spTree>
    <p:extLst>
      <p:ext uri="{BB962C8B-B14F-4D97-AF65-F5344CB8AC3E}">
        <p14:creationId xmlns:p14="http://schemas.microsoft.com/office/powerpoint/2010/main" val="275486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Feedback Generation</a:t>
            </a:r>
            <a:endParaRPr lang="en-US" b="1" dirty="0">
              <a:cs typeface="Segoe UI Light" panose="020B0502040204020203" pitchFamily="34" charset="0"/>
            </a:endParaRPr>
          </a:p>
        </p:txBody>
      </p:sp>
      <p:sp>
        <p:nvSpPr>
          <p:cNvPr id="3" name="Content Placeholder 2"/>
          <p:cNvSpPr>
            <a:spLocks noGrp="1"/>
          </p:cNvSpPr>
          <p:nvPr>
            <p:ph idx="1"/>
          </p:nvPr>
        </p:nvSpPr>
        <p:spPr>
          <a:xfrm>
            <a:off x="728472" y="1937174"/>
            <a:ext cx="10735056" cy="4023360"/>
          </a:xfrm>
        </p:spPr>
        <p:txBody>
          <a:bodyPr>
            <a:normAutofit/>
          </a:bodyPr>
          <a:lstStyle/>
          <a:p>
            <a:pPr marL="0" indent="0">
              <a:buNone/>
            </a:pPr>
            <a:r>
              <a:rPr lang="en-US" sz="3600" dirty="0" smtClean="0">
                <a:latin typeface="Segoe UI Light" panose="020B0502040204020203" pitchFamily="34" charset="0"/>
                <a:cs typeface="Segoe UI Light" panose="020B0502040204020203" pitchFamily="34" charset="0"/>
              </a:rPr>
              <a:t> </a:t>
            </a:r>
          </a:p>
          <a:p>
            <a:pPr marL="0" indent="0">
              <a:buNone/>
            </a:pPr>
            <a:r>
              <a:rPr lang="en-US" sz="3600" dirty="0" smtClean="0">
                <a:cs typeface="Segoe UI Light" panose="020B0502040204020203" pitchFamily="34" charset="0"/>
              </a:rPr>
              <a:t>Correction rules associated with </a:t>
            </a:r>
            <a:r>
              <a:rPr lang="en-US" sz="3600" b="1" dirty="0" smtClean="0">
                <a:solidFill>
                  <a:schemeClr val="bg2">
                    <a:lumMod val="50000"/>
                  </a:schemeClr>
                </a:solidFill>
                <a:cs typeface="Segoe UI Light" panose="020B0502040204020203" pitchFamily="34" charset="0"/>
              </a:rPr>
              <a:t>Feedback Template</a:t>
            </a:r>
          </a:p>
          <a:p>
            <a:pPr>
              <a:buFont typeface="Arial" panose="020B0604020202020204" pitchFamily="34" charset="0"/>
              <a:buChar char="•"/>
            </a:pPr>
            <a:endParaRPr lang="en-US" sz="3600" dirty="0" smtClean="0">
              <a:cs typeface="Segoe UI Light" panose="020B0502040204020203" pitchFamily="34" charset="0"/>
            </a:endParaRPr>
          </a:p>
          <a:p>
            <a:pPr marL="0" indent="0">
              <a:buNone/>
            </a:pPr>
            <a:r>
              <a:rPr lang="en-US" sz="3600" b="1" dirty="0" smtClean="0">
                <a:solidFill>
                  <a:schemeClr val="bg2">
                    <a:lumMod val="50000"/>
                  </a:schemeClr>
                </a:solidFill>
                <a:cs typeface="Segoe UI Light" panose="020B0502040204020203" pitchFamily="34" charset="0"/>
              </a:rPr>
              <a:t>Extract synthesizer choices </a:t>
            </a:r>
            <a:r>
              <a:rPr lang="en-US" sz="3600" dirty="0" smtClean="0">
                <a:cs typeface="Segoe UI Light" panose="020B0502040204020203" pitchFamily="34" charset="0"/>
              </a:rPr>
              <a:t>to fill templates</a:t>
            </a:r>
            <a:endParaRPr lang="en-US" sz="3600" dirty="0">
              <a:cs typeface="Segoe UI Light" panose="020B0502040204020203" pitchFamily="34" charset="0"/>
            </a:endParaRPr>
          </a:p>
        </p:txBody>
      </p:sp>
    </p:spTree>
    <p:extLst>
      <p:ext uri="{BB962C8B-B14F-4D97-AF65-F5344CB8AC3E}">
        <p14:creationId xmlns:p14="http://schemas.microsoft.com/office/powerpoint/2010/main" val="40399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Evaluation</a:t>
            </a:r>
            <a:endParaRPr lang="en-US" b="1" dirty="0"/>
          </a:p>
        </p:txBody>
      </p:sp>
    </p:spTree>
    <p:extLst>
      <p:ext uri="{BB962C8B-B14F-4D97-AF65-F5344CB8AC3E}">
        <p14:creationId xmlns:p14="http://schemas.microsoft.com/office/powerpoint/2010/main" val="159553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cs typeface="Segoe UI Light" panose="020B0502040204020203" pitchFamily="34" charset="0"/>
              </a:rPr>
              <a:t>Autograder</a:t>
            </a:r>
            <a:r>
              <a:rPr lang="en-US" b="1" dirty="0" smtClean="0">
                <a:cs typeface="Segoe UI Light" panose="020B0502040204020203" pitchFamily="34" charset="0"/>
              </a:rPr>
              <a:t> Tool for Python</a:t>
            </a:r>
            <a:endParaRPr lang="en-US" b="1" dirty="0">
              <a:cs typeface="Segoe UI Light" panose="020B0502040204020203" pitchFamily="34" charset="0"/>
            </a:endParaRPr>
          </a:p>
        </p:txBody>
      </p:sp>
      <p:sp>
        <p:nvSpPr>
          <p:cNvPr id="3" name="Content Placeholder 2"/>
          <p:cNvSpPr>
            <a:spLocks noGrp="1"/>
          </p:cNvSpPr>
          <p:nvPr>
            <p:ph idx="1"/>
          </p:nvPr>
        </p:nvSpPr>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p>
          <a:p>
            <a:pPr marL="0" indent="0">
              <a:buNone/>
            </a:pPr>
            <a:r>
              <a:rPr lang="en-US" sz="4000" smtClean="0">
                <a:cs typeface="Segoe UI Light" panose="020B0502040204020203" pitchFamily="34" charset="0"/>
              </a:rPr>
              <a:t>Currently supports:</a:t>
            </a:r>
            <a:endParaRPr lang="en-US" sz="4000" dirty="0" smtClean="0">
              <a:cs typeface="Segoe UI Light" panose="020B0502040204020203" pitchFamily="34" charset="0"/>
            </a:endParaRPr>
          </a:p>
          <a:p>
            <a:pPr marL="201168" lvl="1" indent="0">
              <a:buNone/>
            </a:pPr>
            <a:endParaRPr lang="en-US" sz="3200" dirty="0" smtClean="0">
              <a:cs typeface="Segoe UI Light" panose="020B0502040204020203" pitchFamily="34" charset="0"/>
            </a:endParaRPr>
          </a:p>
          <a:p>
            <a:pPr marL="201168" lvl="1" indent="0">
              <a:buNone/>
            </a:pPr>
            <a:r>
              <a:rPr lang="en-US" sz="3200" dirty="0" smtClean="0">
                <a:cs typeface="Segoe UI Light" panose="020B0502040204020203" pitchFamily="34" charset="0"/>
              </a:rPr>
              <a:t>- Integers, </a:t>
            </a:r>
            <a:r>
              <a:rPr lang="en-US" sz="3200" dirty="0" err="1" smtClean="0">
                <a:cs typeface="Segoe UI Light" panose="020B0502040204020203" pitchFamily="34" charset="0"/>
              </a:rPr>
              <a:t>Bool</a:t>
            </a:r>
            <a:r>
              <a:rPr lang="en-US" sz="3200" dirty="0" smtClean="0">
                <a:cs typeface="Segoe UI Light" panose="020B0502040204020203" pitchFamily="34" charset="0"/>
              </a:rPr>
              <a:t>, Strings, Lists, Dictionary, Tuples</a:t>
            </a:r>
          </a:p>
          <a:p>
            <a:pPr marL="201168" lvl="1" indent="0">
              <a:buNone/>
            </a:pPr>
            <a:endParaRPr lang="en-US" sz="3200" dirty="0" smtClean="0">
              <a:cs typeface="Segoe UI Light" panose="020B0502040204020203" pitchFamily="34" charset="0"/>
            </a:endParaRPr>
          </a:p>
          <a:p>
            <a:pPr marL="201168" lvl="1" indent="0">
              <a:buNone/>
            </a:pPr>
            <a:r>
              <a:rPr lang="en-US" sz="3200" dirty="0" smtClean="0">
                <a:cs typeface="Segoe UI Light" panose="020B0502040204020203" pitchFamily="34" charset="0"/>
              </a:rPr>
              <a:t>- Closures</a:t>
            </a:r>
            <a:r>
              <a:rPr lang="en-US" sz="3200" smtClean="0">
                <a:cs typeface="Segoe UI Light" panose="020B0502040204020203" pitchFamily="34" charset="0"/>
              </a:rPr>
              <a:t>, limited higher-order fn, </a:t>
            </a:r>
            <a:r>
              <a:rPr lang="en-US" sz="3200" dirty="0" smtClean="0">
                <a:cs typeface="Segoe UI Light" panose="020B0502040204020203" pitchFamily="34" charset="0"/>
              </a:rPr>
              <a:t>list comprehensions</a:t>
            </a:r>
          </a:p>
          <a:p>
            <a:pPr marL="0" indent="0">
              <a:buNone/>
            </a:pPr>
            <a:endParaRPr lang="en-US"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5579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Segoe UI Light" panose="020B0502040204020203" pitchFamily="34" charset="0"/>
              </a:rPr>
              <a:t>Benchmarks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153808"/>
            <a:ext cx="10671586" cy="4023360"/>
          </a:xfrm>
        </p:spPr>
        <p:txBody>
          <a:bodyPr>
            <a:normAutofit/>
          </a:bodyPr>
          <a:lstStyle/>
          <a:p>
            <a:pPr marL="0" indent="0">
              <a:buNone/>
            </a:pPr>
            <a:r>
              <a:rPr lang="en-US" sz="4000" dirty="0" smtClean="0">
                <a:latin typeface="Segoe UI Light" panose="020B0502040204020203" pitchFamily="34" charset="0"/>
                <a:cs typeface="Segoe UI Light" panose="020B0502040204020203" pitchFamily="34" charset="0"/>
              </a:rPr>
              <a:t>  </a:t>
            </a:r>
            <a:r>
              <a:rPr lang="en-US" sz="4000" dirty="0" smtClean="0">
                <a:cs typeface="Segoe UI Light" panose="020B0502040204020203" pitchFamily="34" charset="0"/>
              </a:rPr>
              <a:t>Exercises from first five weeks of 6.00x and 6.00</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err="1" smtClean="0">
                <a:solidFill>
                  <a:schemeClr val="bg2">
                    <a:lumMod val="50000"/>
                  </a:schemeClr>
                </a:solidFill>
                <a:cs typeface="Segoe UI Light" panose="020B0502040204020203" pitchFamily="34" charset="0"/>
              </a:rPr>
              <a:t>int</a:t>
            </a:r>
            <a:r>
              <a:rPr lang="en-US" sz="3000" dirty="0" smtClean="0">
                <a:cs typeface="Segoe UI Light" panose="020B0502040204020203" pitchFamily="34" charset="0"/>
              </a:rPr>
              <a:t>: </a:t>
            </a:r>
            <a:r>
              <a:rPr lang="en-US" sz="3000" dirty="0" err="1" smtClean="0">
                <a:cs typeface="Segoe UI Light" panose="020B0502040204020203" pitchFamily="34" charset="0"/>
              </a:rPr>
              <a:t>prodBySum</a:t>
            </a:r>
            <a:r>
              <a:rPr lang="en-US" sz="3000" dirty="0" smtClean="0">
                <a:cs typeface="Segoe UI Light" panose="020B0502040204020203" pitchFamily="34" charset="0"/>
              </a:rPr>
              <a:t>, </a:t>
            </a:r>
            <a:r>
              <a:rPr lang="en-US" sz="3000" dirty="0" err="1" smtClean="0">
                <a:cs typeface="Segoe UI Light" panose="020B0502040204020203" pitchFamily="34" charset="0"/>
              </a:rPr>
              <a:t>compBal</a:t>
            </a:r>
            <a:r>
              <a:rPr lang="en-US" sz="3000" dirty="0" smtClean="0">
                <a:cs typeface="Segoe UI Light" panose="020B0502040204020203" pitchFamily="34" charset="0"/>
              </a:rPr>
              <a:t>, </a:t>
            </a:r>
            <a:r>
              <a:rPr lang="en-US" sz="3000" dirty="0" err="1" smtClean="0">
                <a:cs typeface="Segoe UI Light" panose="020B0502040204020203" pitchFamily="34" charset="0"/>
              </a:rPr>
              <a:t>iterPower</a:t>
            </a:r>
            <a:r>
              <a:rPr lang="en-US" sz="3000" dirty="0" smtClean="0">
                <a:cs typeface="Segoe UI Light" panose="020B0502040204020203" pitchFamily="34" charset="0"/>
              </a:rPr>
              <a:t>, </a:t>
            </a:r>
            <a:r>
              <a:rPr lang="en-US" sz="3000" dirty="0" err="1" smtClean="0">
                <a:cs typeface="Segoe UI Light" panose="020B0502040204020203" pitchFamily="34" charset="0"/>
              </a:rPr>
              <a:t>recurPower</a:t>
            </a:r>
            <a:r>
              <a:rPr lang="en-US" sz="3000" dirty="0" smtClean="0">
                <a:cs typeface="Segoe UI Light" panose="020B0502040204020203" pitchFamily="34" charset="0"/>
              </a:rPr>
              <a:t>, </a:t>
            </a:r>
            <a:r>
              <a:rPr lang="en-US" sz="3000" dirty="0" err="1" smtClean="0">
                <a:cs typeface="Segoe UI Light" panose="020B0502040204020203" pitchFamily="34" charset="0"/>
              </a:rPr>
              <a:t>iterGCD</a:t>
            </a:r>
            <a:r>
              <a:rPr lang="en-US" sz="3000" dirty="0" smtClean="0">
                <a:cs typeface="Segoe UI Light" panose="020B0502040204020203" pitchFamily="34" charset="0"/>
              </a:rPr>
              <a:t> </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tuple</a:t>
            </a:r>
            <a:r>
              <a:rPr lang="en-US" sz="3000" dirty="0" smtClean="0">
                <a:solidFill>
                  <a:schemeClr val="tx1"/>
                </a:solidFill>
                <a:cs typeface="Segoe UI Light" panose="020B0502040204020203" pitchFamily="34" charset="0"/>
              </a:rPr>
              <a:t>:</a:t>
            </a:r>
            <a:r>
              <a:rPr lang="en-US" sz="3000" dirty="0" smtClean="0">
                <a:solidFill>
                  <a:schemeClr val="bg2">
                    <a:lumMod val="50000"/>
                  </a:schemeClr>
                </a:solidFill>
                <a:cs typeface="Segoe UI Light" panose="020B0502040204020203" pitchFamily="34" charset="0"/>
              </a:rPr>
              <a:t> </a:t>
            </a:r>
            <a:r>
              <a:rPr lang="en-US" sz="3000" dirty="0" err="1" smtClean="0">
                <a:cs typeface="Segoe UI Light" panose="020B0502040204020203" pitchFamily="34" charset="0"/>
              </a:rPr>
              <a:t>oddTuple</a:t>
            </a:r>
            <a:endParaRPr lang="en-US" sz="3000" dirty="0" smtClean="0">
              <a:cs typeface="Segoe UI Light" panose="020B0502040204020203" pitchFamily="34" charset="0"/>
            </a:endParaRPr>
          </a:p>
          <a:p>
            <a:pPr marL="0" indent="0">
              <a:buNone/>
            </a:pP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list</a:t>
            </a:r>
            <a:r>
              <a:rPr lang="en-US" sz="3000" dirty="0" smtClean="0">
                <a:cs typeface="Segoe UI Light" panose="020B0502040204020203" pitchFamily="34" charset="0"/>
              </a:rPr>
              <a:t>: </a:t>
            </a:r>
            <a:r>
              <a:rPr lang="en-US" sz="3000" dirty="0" err="1" smtClean="0">
                <a:cs typeface="Segoe UI Light" panose="020B0502040204020203" pitchFamily="34" charset="0"/>
              </a:rPr>
              <a:t>compDeriv</a:t>
            </a:r>
            <a:r>
              <a:rPr lang="en-US" sz="3000" dirty="0" smtClean="0">
                <a:cs typeface="Segoe UI Light" panose="020B0502040204020203" pitchFamily="34" charset="0"/>
              </a:rPr>
              <a:t>, </a:t>
            </a:r>
            <a:r>
              <a:rPr lang="en-US" sz="3000" dirty="0" err="1" smtClean="0">
                <a:cs typeface="Segoe UI Light" panose="020B0502040204020203" pitchFamily="34" charset="0"/>
              </a:rPr>
              <a:t>evalPoly</a:t>
            </a:r>
            <a:r>
              <a:rPr lang="en-US" sz="3000" dirty="0" smtClean="0">
                <a:cs typeface="Segoe UI Light" panose="020B0502040204020203" pitchFamily="34" charset="0"/>
              </a:rPr>
              <a:t> </a:t>
            </a:r>
          </a:p>
          <a:p>
            <a:pPr marL="0" indent="0">
              <a:buNone/>
            </a:pPr>
            <a:r>
              <a:rPr lang="en-US" sz="3000" dirty="0">
                <a:cs typeface="Segoe UI Light" panose="020B0502040204020203" pitchFamily="34" charset="0"/>
              </a:rPr>
              <a:t>  </a:t>
            </a:r>
            <a:r>
              <a:rPr lang="en-US" sz="3000" dirty="0" smtClean="0">
                <a:cs typeface="Segoe UI Light" panose="020B0502040204020203" pitchFamily="34" charset="0"/>
              </a:rPr>
              <a:t> </a:t>
            </a:r>
            <a:r>
              <a:rPr lang="en-US" sz="3000" b="1" dirty="0" smtClean="0">
                <a:solidFill>
                  <a:schemeClr val="bg2">
                    <a:lumMod val="50000"/>
                  </a:schemeClr>
                </a:solidFill>
                <a:cs typeface="Segoe UI Light" panose="020B0502040204020203" pitchFamily="34" charset="0"/>
              </a:rPr>
              <a:t>string</a:t>
            </a:r>
            <a:r>
              <a:rPr lang="en-US" sz="3000" dirty="0" smtClean="0">
                <a:cs typeface="Segoe UI Light" panose="020B0502040204020203" pitchFamily="34" charset="0"/>
              </a:rPr>
              <a:t>: hangman1</a:t>
            </a:r>
            <a:r>
              <a:rPr lang="en-US" sz="3000" smtClean="0">
                <a:cs typeface="Segoe UI Light" panose="020B0502040204020203" pitchFamily="34" charset="0"/>
              </a:rPr>
              <a:t>, hangman2</a:t>
            </a:r>
          </a:p>
          <a:p>
            <a:pPr marL="0" indent="0">
              <a:buNone/>
            </a:pPr>
            <a:r>
              <a:rPr lang="en-US" sz="3000">
                <a:cs typeface="Segoe UI Light" panose="020B0502040204020203" pitchFamily="34" charset="0"/>
              </a:rPr>
              <a:t> </a:t>
            </a:r>
            <a:r>
              <a:rPr lang="en-US" sz="3000" smtClean="0">
                <a:cs typeface="Segoe UI Light" panose="020B0502040204020203" pitchFamily="34" charset="0"/>
              </a:rPr>
              <a:t>  </a:t>
            </a:r>
            <a:r>
              <a:rPr lang="en-US" sz="3000" b="1" smtClean="0">
                <a:solidFill>
                  <a:schemeClr val="bg2">
                    <a:lumMod val="50000"/>
                  </a:schemeClr>
                </a:solidFill>
                <a:cs typeface="Segoe UI Light" panose="020B0502040204020203" pitchFamily="34" charset="0"/>
              </a:rPr>
              <a:t>arrays(C#): </a:t>
            </a:r>
            <a:r>
              <a:rPr lang="en-US" sz="3000" smtClean="0">
                <a:cs typeface="Segoe UI Light" panose="020B0502040204020203" pitchFamily="34" charset="0"/>
              </a:rPr>
              <a:t>APCS dynamic programming (</a:t>
            </a:r>
            <a:r>
              <a:rPr lang="en-US" sz="3000" b="1" smtClean="0">
                <a:cs typeface="Segoe UI Light" panose="020B0502040204020203" pitchFamily="34" charset="0"/>
              </a:rPr>
              <a:t>Pex4Fun</a:t>
            </a:r>
            <a:r>
              <a:rPr lang="en-US" sz="3000" smtClean="0">
                <a:cs typeface="Segoe UI Light" panose="020B0502040204020203" pitchFamily="34" charset="0"/>
              </a:rPr>
              <a:t>)</a:t>
            </a:r>
            <a:endParaRPr lang="en-US" sz="3000" dirty="0" smtClean="0">
              <a:cs typeface="Segoe UI Light" panose="020B0502040204020203" pitchFamily="34" charset="0"/>
            </a:endParaRPr>
          </a:p>
        </p:txBody>
      </p:sp>
    </p:spTree>
    <p:extLst>
      <p:ext uri="{BB962C8B-B14F-4D97-AF65-F5344CB8AC3E}">
        <p14:creationId xmlns:p14="http://schemas.microsoft.com/office/powerpoint/2010/main" val="150992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642" y="1010653"/>
            <a:ext cx="10988842" cy="1892968"/>
          </a:xfrm>
          <a:prstGeom prst="rect">
            <a:avLst/>
          </a:prstGeom>
          <a:solidFill>
            <a:schemeClr val="bg1"/>
          </a:solidFill>
        </p:spPr>
        <p:txBody>
          <a:bodyPr wrap="square" rtlCol="0">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02644597"/>
              </p:ext>
            </p:extLst>
          </p:nvPr>
        </p:nvGraphicFramePr>
        <p:xfrm>
          <a:off x="3064042" y="128338"/>
          <a:ext cx="6689558" cy="6107430"/>
        </p:xfrm>
        <a:graphic>
          <a:graphicData uri="http://schemas.openxmlformats.org/drawingml/2006/table">
            <a:tbl>
              <a:tblPr/>
              <a:tblGrid>
                <a:gridCol w="4095991"/>
                <a:gridCol w="2593567"/>
              </a:tblGrid>
              <a:tr h="344905">
                <a:tc>
                  <a:txBody>
                    <a:bodyPr/>
                    <a:lstStyle/>
                    <a:p>
                      <a:pPr algn="ctr" fontAlgn="b"/>
                      <a:r>
                        <a:rPr lang="en-US" sz="2800" b="1" i="0" u="none" strike="noStrike">
                          <a:solidFill>
                            <a:srgbClr val="FFFFFF"/>
                          </a:solidFill>
                          <a:effectLst/>
                          <a:latin typeface="Gill Sans MT" panose="020B0502020104020203" pitchFamily="34" charset="0"/>
                        </a:rPr>
                        <a:t>Benchmark</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800" b="1" i="0" u="none" strike="noStrike">
                          <a:solidFill>
                            <a:srgbClr val="FFFFFF"/>
                          </a:solidFill>
                          <a:effectLst/>
                          <a:latin typeface="Gill Sans MT" panose="020B0502020104020203" pitchFamily="34" charset="0"/>
                        </a:rPr>
                        <a:t>Test Set</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evalPoly-6.00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13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compBal-stdin-6.00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52</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compDeriv-6.00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103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hangman2-6.00x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218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prodBySum-6.00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268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oddTuples-6.00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344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hangman1-6.00x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351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evalPoly-6.00x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541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compDeriv-6.00x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918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oddTuples-6.00x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1756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iterPower-6.00x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2875</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r h="344905">
                <a:tc>
                  <a:txBody>
                    <a:bodyPr/>
                    <a:lstStyle/>
                    <a:p>
                      <a:pPr algn="ctr" fontAlgn="b"/>
                      <a:r>
                        <a:rPr lang="en-US" sz="2800" b="0" i="0" u="none" strike="noStrike">
                          <a:solidFill>
                            <a:srgbClr val="000000"/>
                          </a:solidFill>
                          <a:effectLst/>
                          <a:latin typeface="Gill Sans MT" panose="020B0502020104020203" pitchFamily="34" charset="0"/>
                        </a:rPr>
                        <a:t>recurPower-6.00x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Gill Sans MT" panose="020B0502020104020203" pitchFamily="34" charset="0"/>
                        </a:rPr>
                        <a:t>2938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344905">
                <a:tc>
                  <a:txBody>
                    <a:bodyPr/>
                    <a:lstStyle/>
                    <a:p>
                      <a:pPr algn="ctr" fontAlgn="b"/>
                      <a:r>
                        <a:rPr lang="en-US" sz="2800" b="0" i="0" u="none" strike="noStrike">
                          <a:solidFill>
                            <a:srgbClr val="000000"/>
                          </a:solidFill>
                          <a:effectLst/>
                          <a:latin typeface="Gill Sans MT" panose="020B0502020104020203" pitchFamily="34" charset="0"/>
                        </a:rPr>
                        <a:t>iterGCD-6.00x</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800" b="0" i="0" u="none" strike="noStrike">
                          <a:solidFill>
                            <a:srgbClr val="000000"/>
                          </a:solidFill>
                          <a:effectLst/>
                          <a:latin typeface="Gill Sans MT" panose="020B0502020104020203" pitchFamily="34" charset="0"/>
                        </a:rPr>
                        <a:t>2988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r>
            </a:tbl>
          </a:graphicData>
        </a:graphic>
      </p:graphicFrame>
    </p:spTree>
    <p:custDataLst>
      <p:tags r:id="rId1"/>
    </p:custDataLst>
    <p:extLst>
      <p:ext uri="{BB962C8B-B14F-4D97-AF65-F5344CB8AC3E}">
        <p14:creationId xmlns:p14="http://schemas.microsoft.com/office/powerpoint/2010/main" val="17996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Average Running Time (in s)</a:t>
            </a:r>
            <a:endParaRPr lang="en-US" sz="5400" dirty="0"/>
          </a:p>
        </p:txBody>
      </p:sp>
      <p:graphicFrame>
        <p:nvGraphicFramePr>
          <p:cNvPr id="5" name="Chart 4"/>
          <p:cNvGraphicFramePr>
            <a:graphicFrameLocks/>
          </p:cNvGraphicFramePr>
          <p:nvPr>
            <p:extLst>
              <p:ext uri="{D42A27DB-BD31-4B8C-83A1-F6EECF244321}">
                <p14:modId xmlns:p14="http://schemas.microsoft.com/office/powerpoint/2010/main" val="775895469"/>
              </p:ext>
            </p:extLst>
          </p:nvPr>
        </p:nvGraphicFramePr>
        <p:xfrm>
          <a:off x="1225296" y="219456"/>
          <a:ext cx="9418320" cy="4773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84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158095195"/>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394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2932904526"/>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8470232" y="160421"/>
            <a:ext cx="2887579" cy="914400"/>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0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637288741"/>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4588041" y="994610"/>
            <a:ext cx="4170949" cy="1074821"/>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12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461419"/>
            <a:ext cx="10113264" cy="822960"/>
          </a:xfrm>
        </p:spPr>
        <p:txBody>
          <a:bodyPr/>
          <a:lstStyle/>
          <a:p>
            <a:pPr algn="ctr"/>
            <a:r>
              <a:rPr lang="en-US" sz="5400" smtClean="0"/>
              <a:t>Feedback Generated (Percentage)</a:t>
            </a:r>
            <a:endParaRPr lang="en-US" sz="5400" dirty="0"/>
          </a:p>
        </p:txBody>
      </p:sp>
      <p:graphicFrame>
        <p:nvGraphicFramePr>
          <p:cNvPr id="4" name="Chart 3"/>
          <p:cNvGraphicFramePr>
            <a:graphicFrameLocks/>
          </p:cNvGraphicFramePr>
          <p:nvPr>
            <p:extLst>
              <p:ext uri="{D42A27DB-BD31-4B8C-83A1-F6EECF244321}">
                <p14:modId xmlns:p14="http://schemas.microsoft.com/office/powerpoint/2010/main" val="3705887522"/>
              </p:ext>
            </p:extLst>
          </p:nvPr>
        </p:nvGraphicFramePr>
        <p:xfrm>
          <a:off x="1572768" y="128016"/>
          <a:ext cx="9729216"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2871536" y="1925051"/>
            <a:ext cx="2133600" cy="625641"/>
          </a:xfrm>
          <a:prstGeom prst="ellipse">
            <a:avLst/>
          </a:prstGeom>
          <a:noFill/>
          <a:ln w="38100">
            <a:solidFill>
              <a:srgbClr val="FFFF33"/>
            </a:solidFill>
          </a:ln>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47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368" y="5376578"/>
            <a:ext cx="10113264" cy="822960"/>
          </a:xfrm>
        </p:spPr>
        <p:txBody>
          <a:bodyPr/>
          <a:lstStyle/>
          <a:p>
            <a:pPr algn="ctr"/>
            <a:r>
              <a:rPr lang="en-US" sz="5400" dirty="0" smtClean="0"/>
              <a:t>Bigger Challenge in MOOCs</a:t>
            </a:r>
            <a:endParaRPr lang="en-US" sz="5400" dirty="0"/>
          </a:p>
        </p:txBody>
      </p:sp>
      <p:pic>
        <p:nvPicPr>
          <p:cNvPr id="7" name="Picture 11" descr="http://t0.gstatic.com/images?q=tbn:ANd9GcRK-XwW0QnLBtZTPo6DHazNsnn4Tg82stxRUeNpFDJ3FRTyb4k1DRN90iq_"/>
          <p:cNvPicPr>
            <a:picLocks noChangeAspect="1" noChangeArrowheads="1"/>
          </p:cNvPicPr>
          <p:nvPr/>
        </p:nvPicPr>
        <p:blipFill>
          <a:blip r:embed="rId3" cstate="print"/>
          <a:srcRect/>
          <a:stretch>
            <a:fillRect/>
          </a:stretch>
        </p:blipFill>
        <p:spPr bwMode="auto">
          <a:xfrm>
            <a:off x="6934310" y="1387142"/>
            <a:ext cx="2737835" cy="1275766"/>
          </a:xfrm>
          <a:prstGeom prst="rect">
            <a:avLst/>
          </a:prstGeom>
          <a:noFill/>
          <a:ln>
            <a:noFill/>
          </a:ln>
        </p:spPr>
      </p:pic>
      <p:pic>
        <p:nvPicPr>
          <p:cNvPr id="8" name="Picture 9" descr="https://lh4.googleusercontent.com/-slzOwsq8iv0/AAAAAAAAAAI/AAAAAAAAAeM/18JhxqEwQGw/s250-c-k/photo.jpg"/>
          <p:cNvPicPr>
            <a:picLocks noChangeAspect="1" noChangeArrowheads="1"/>
          </p:cNvPicPr>
          <p:nvPr/>
        </p:nvPicPr>
        <p:blipFill>
          <a:blip r:embed="rId4" cstate="print"/>
          <a:srcRect/>
          <a:stretch>
            <a:fillRect/>
          </a:stretch>
        </p:blipFill>
        <p:spPr bwMode="auto">
          <a:xfrm>
            <a:off x="4837634" y="1328365"/>
            <a:ext cx="1739145" cy="1393320"/>
          </a:xfrm>
          <a:prstGeom prst="rect">
            <a:avLst/>
          </a:prstGeom>
          <a:noFill/>
          <a:ln>
            <a:noFill/>
          </a:ln>
        </p:spPr>
      </p:pic>
      <p:pic>
        <p:nvPicPr>
          <p:cNvPr id="9" name="Picture 2" descr="http://thezoufeed.com/wp-content/uploads/2013/01/edX_Logo_Col_RGB_FINAL-e13593085772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134" y="1339152"/>
            <a:ext cx="1968157" cy="13717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92098" y="3490837"/>
            <a:ext cx="8407804" cy="707886"/>
          </a:xfrm>
          <a:prstGeom prst="rect">
            <a:avLst/>
          </a:prstGeom>
          <a:noFill/>
        </p:spPr>
        <p:txBody>
          <a:bodyPr wrap="square" rtlCol="0">
            <a:spAutoFit/>
          </a:bodyPr>
          <a:lstStyle/>
          <a:p>
            <a:pPr algn="ctr"/>
            <a:r>
              <a:rPr lang="en-US" sz="4000" dirty="0" smtClean="0">
                <a:latin typeface="Gill Sans MT" panose="020B0502020104020203" pitchFamily="34" charset="0"/>
                <a:cs typeface="Segoe UI Light" panose="020B0502040204020203" pitchFamily="34" charset="0"/>
              </a:rPr>
              <a:t>Scalability Challenges </a:t>
            </a:r>
            <a:r>
              <a:rPr lang="en-US" sz="4000" dirty="0" smtClean="0">
                <a:latin typeface="Gill Sans MT" panose="020B0502020104020203" pitchFamily="34" charset="0"/>
                <a:cs typeface="Segoe UI Light" panose="020B0502040204020203" pitchFamily="34" charset="0"/>
              </a:rPr>
              <a:t>(&gt;10k </a:t>
            </a:r>
            <a:r>
              <a:rPr lang="en-US" sz="4000" dirty="0" smtClean="0">
                <a:latin typeface="Gill Sans MT" panose="020B0502020104020203" pitchFamily="34" charset="0"/>
                <a:cs typeface="Segoe UI Light" panose="020B0502040204020203" pitchFamily="34" charset="0"/>
              </a:rPr>
              <a:t>students)</a:t>
            </a:r>
          </a:p>
        </p:txBody>
      </p:sp>
    </p:spTree>
    <p:extLst>
      <p:ext uri="{BB962C8B-B14F-4D97-AF65-F5344CB8AC3E}">
        <p14:creationId xmlns:p14="http://schemas.microsoft.com/office/powerpoint/2010/main" val="78554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Why low % in some cases?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fontScale="92500" lnSpcReduction="20000"/>
          </a:bodyPr>
          <a:lstStyle/>
          <a:p>
            <a:pPr>
              <a:buFont typeface="Arial" panose="020B0604020202020204" pitchFamily="34" charset="0"/>
              <a:buChar char="•"/>
            </a:pPr>
            <a:r>
              <a:rPr lang="en-US" sz="3200" dirty="0" smtClean="0">
                <a:latin typeface="Segoe UI Light" panose="020B0502040204020203" pitchFamily="34" charset="0"/>
                <a:cs typeface="Segoe UI Light" panose="020B0502040204020203" pitchFamily="34" charset="0"/>
              </a:rPr>
              <a:t> </a:t>
            </a:r>
            <a:r>
              <a:rPr lang="en-US" sz="3200" dirty="0" smtClean="0">
                <a:cs typeface="Segoe UI Light" panose="020B0502040204020203" pitchFamily="34" charset="0"/>
              </a:rPr>
              <a:t>Completely Incorrect Solutions</a:t>
            </a: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dirty="0">
                <a:cs typeface="Segoe UI Light" panose="020B0502040204020203" pitchFamily="34" charset="0"/>
              </a:rPr>
              <a:t> </a:t>
            </a:r>
            <a:r>
              <a:rPr lang="en-US" sz="3200" dirty="0" smtClean="0">
                <a:cs typeface="Segoe UI Light" panose="020B0502040204020203" pitchFamily="34" charset="0"/>
              </a:rPr>
              <a:t>Unimplemented Python Features</a:t>
            </a: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a:cs typeface="Segoe UI Light" panose="020B0502040204020203" pitchFamily="34" charset="0"/>
              </a:rPr>
              <a:t> </a:t>
            </a:r>
            <a:r>
              <a:rPr lang="en-US" sz="3200" smtClean="0">
                <a:cs typeface="Segoe UI Light" panose="020B0502040204020203" pitchFamily="34" charset="0"/>
              </a:rPr>
              <a:t>Timeout</a:t>
            </a:r>
          </a:p>
          <a:p>
            <a:pPr lvl="1">
              <a:buFont typeface="Arial" panose="020B0604020202020204" pitchFamily="34" charset="0"/>
              <a:buChar char="•"/>
            </a:pPr>
            <a:r>
              <a:rPr lang="en-US" sz="3000">
                <a:cs typeface="Segoe UI Light" panose="020B0502040204020203" pitchFamily="34" charset="0"/>
              </a:rPr>
              <a:t>c</a:t>
            </a:r>
            <a:r>
              <a:rPr lang="en-US" sz="3000" smtClean="0">
                <a:cs typeface="Segoe UI Light" panose="020B0502040204020203" pitchFamily="34" charset="0"/>
              </a:rPr>
              <a:t>omp-bal-6.00</a:t>
            </a:r>
            <a:endParaRPr lang="en-US" sz="3000" dirty="0" smtClean="0">
              <a:cs typeface="Segoe UI Light" panose="020B0502040204020203" pitchFamily="34" charset="0"/>
            </a:endParaRPr>
          </a:p>
          <a:p>
            <a:pPr>
              <a:buFont typeface="Arial" panose="020B0604020202020204" pitchFamily="34" charset="0"/>
              <a:buChar char="•"/>
            </a:pPr>
            <a:endParaRPr lang="en-US" sz="3200" dirty="0" smtClean="0">
              <a:cs typeface="Segoe UI Light" panose="020B0502040204020203" pitchFamily="34" charset="0"/>
            </a:endParaRPr>
          </a:p>
          <a:p>
            <a:pPr>
              <a:buFont typeface="Arial" panose="020B0604020202020204" pitchFamily="34" charset="0"/>
              <a:buChar char="•"/>
            </a:pPr>
            <a:r>
              <a:rPr lang="en-US" sz="3200" dirty="0">
                <a:cs typeface="Segoe UI Light" panose="020B0502040204020203" pitchFamily="34" charset="0"/>
              </a:rPr>
              <a:t> </a:t>
            </a:r>
            <a:r>
              <a:rPr lang="en-US" sz="3200" dirty="0" smtClean="0">
                <a:cs typeface="Segoe UI Light" panose="020B0502040204020203" pitchFamily="34" charset="0"/>
              </a:rPr>
              <a:t>Big Conceptual errors</a:t>
            </a:r>
          </a:p>
        </p:txBody>
      </p:sp>
    </p:spTree>
    <p:extLst>
      <p:ext uri="{BB962C8B-B14F-4D97-AF65-F5344CB8AC3E}">
        <p14:creationId xmlns:p14="http://schemas.microsoft.com/office/powerpoint/2010/main" val="97132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Big Error: Misunderstanding APIs</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a:bodyPr>
          <a:lstStyle/>
          <a:p>
            <a:pPr>
              <a:buFont typeface="Arial" panose="020B0604020202020204" pitchFamily="34" charset="0"/>
              <a:buChar char="•"/>
            </a:pPr>
            <a:r>
              <a:rPr lang="en-US" sz="3200" smtClean="0">
                <a:latin typeface="Segoe UI Light" panose="020B0502040204020203" pitchFamily="34" charset="0"/>
                <a:cs typeface="Segoe UI Light" panose="020B0502040204020203" pitchFamily="34" charset="0"/>
              </a:rPr>
              <a:t> </a:t>
            </a:r>
            <a:r>
              <a:rPr lang="en-US" sz="3200" smtClean="0">
                <a:cs typeface="Segoe UI Light" panose="020B0502040204020203" pitchFamily="34" charset="0"/>
              </a:rPr>
              <a:t>eval-poly-6.00x</a:t>
            </a:r>
            <a:endParaRPr lang="en-US" sz="3200" dirty="0" smtClean="0">
              <a:cs typeface="Segoe UI Light" panose="020B0502040204020203" pitchFamily="34" charset="0"/>
            </a:endParaRPr>
          </a:p>
          <a:p>
            <a:pPr>
              <a:buFont typeface="Arial" panose="020B0604020202020204" pitchFamily="34" charset="0"/>
              <a:buChar char="•"/>
            </a:pPr>
            <a:endParaRPr lang="en-US" sz="3200" dirty="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p:txBody>
      </p:sp>
      <p:sp>
        <p:nvSpPr>
          <p:cNvPr id="4" name="Rectangle 1"/>
          <p:cNvSpPr>
            <a:spLocks noChangeArrowheads="1"/>
          </p:cNvSpPr>
          <p:nvPr/>
        </p:nvSpPr>
        <p:spPr bwMode="auto">
          <a:xfrm>
            <a:off x="1097280" y="2517991"/>
            <a:ext cx="942888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1" i="0" u="none" strike="noStrike" cap="none" normalizeH="0" baseline="0" dirty="0" err="1" smtClean="0">
                <a:ln>
                  <a:noFill/>
                </a:ln>
                <a:solidFill>
                  <a:srgbClr val="FF7700"/>
                </a:solidFill>
                <a:effectLst/>
                <a:latin typeface="Courier New" panose="02070309020205020404" pitchFamily="49" charset="0"/>
              </a:rPr>
              <a:t>def</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evaluatePoly</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poly, x</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result = </a:t>
            </a:r>
            <a:r>
              <a:rPr kumimoji="0" lang="en-US" sz="2800" b="0" i="0" u="none" strike="noStrike" cap="none" normalizeH="0" baseline="0" dirty="0" smtClean="0">
                <a:ln>
                  <a:noFill/>
                </a:ln>
                <a:solidFill>
                  <a:srgbClr val="FF4500"/>
                </a:solidFill>
                <a:effectLst/>
                <a:latin typeface="Courier New" panose="02070309020205020404" pitchFamily="49" charset="0"/>
              </a:rPr>
              <a:t>0</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for</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in</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008000"/>
                </a:solidFill>
                <a:effectLst/>
                <a:latin typeface="Courier New" panose="02070309020205020404" pitchFamily="49" charset="0"/>
              </a:rPr>
              <a:t>list</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poly</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result += </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smtClean="0">
                <a:ln>
                  <a:noFill/>
                </a:ln>
                <a:solidFill>
                  <a:srgbClr val="66CC66"/>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x </a:t>
            </a:r>
            <a:r>
              <a:rPr kumimoji="0" lang="en-US" sz="2800" b="0" i="0" u="none" strike="noStrike" cap="none" normalizeH="0" baseline="0" dirty="0" smtClean="0">
                <a:ln>
                  <a:noFill/>
                </a:ln>
                <a:solidFill>
                  <a:srgbClr val="66CC66"/>
                </a:solidFill>
                <a:effectLst/>
                <a:latin typeface="Courier New" panose="02070309020205020404" pitchFamily="49" charset="0"/>
              </a:rPr>
              <a:t>**</a:t>
            </a: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0" i="0" u="none" strike="noStrike" cap="none" normalizeH="0" baseline="0" dirty="0" err="1" smtClean="0">
                <a:ln>
                  <a:noFill/>
                </a:ln>
                <a:solidFill>
                  <a:schemeClr val="tx1"/>
                </a:solidFill>
                <a:effectLst/>
                <a:latin typeface="Courier New" panose="02070309020205020404" pitchFamily="49" charset="0"/>
              </a:rPr>
              <a:t>poly.</a:t>
            </a:r>
            <a:r>
              <a:rPr kumimoji="0" lang="en-US" sz="2800" b="0" i="0" u="none" strike="noStrike" cap="none" normalizeH="0" baseline="0" dirty="0" err="1" smtClean="0">
                <a:ln>
                  <a:noFill/>
                </a:ln>
                <a:solidFill>
                  <a:srgbClr val="000000"/>
                </a:solidFill>
                <a:effectLst/>
                <a:latin typeface="Courier New" panose="02070309020205020404" pitchFamily="49" charset="0"/>
              </a:rPr>
              <a:t>index</a:t>
            </a:r>
            <a:r>
              <a:rPr kumimoji="0" lang="en-US" sz="2800" b="0" i="0" u="none" strike="noStrike" cap="none" normalizeH="0" baseline="0" dirty="0" smtClean="0">
                <a:ln>
                  <a:noFill/>
                </a:ln>
                <a:solidFill>
                  <a:srgbClr val="000000"/>
                </a:solidFill>
                <a:effectLst/>
                <a:latin typeface="Courier New" panose="02070309020205020404" pitchFamily="49" charset="0"/>
              </a:rPr>
              <a:t>(</a:t>
            </a:r>
            <a:r>
              <a:rPr kumimoji="0" lang="en-US" sz="2800" b="0" i="0" u="none" strike="noStrike" cap="none" normalizeH="0" baseline="0" dirty="0" err="1" smtClean="0">
                <a:ln>
                  <a:noFill/>
                </a:ln>
                <a:solidFill>
                  <a:schemeClr val="tx1"/>
                </a:solidFill>
                <a:effectLst/>
                <a:latin typeface="Courier New" panose="02070309020205020404" pitchFamily="49" charset="0"/>
              </a:rPr>
              <a:t>i</a:t>
            </a:r>
            <a:r>
              <a:rPr kumimoji="0" lang="en-US" sz="2800" b="0" i="0" u="none" strike="noStrike" cap="none" normalizeH="0" baseline="0" dirty="0" smtClean="0">
                <a:ln>
                  <a:noFill/>
                </a:ln>
                <a:solidFill>
                  <a:srgbClr val="000000"/>
                </a:solidFill>
                <a:effectLst/>
                <a:latin typeface="Courier New" panose="02070309020205020404" pitchFamily="49" charset="0"/>
              </a:rPr>
              <a:t>)</a:t>
            </a:r>
            <a:endParaRPr kumimoji="0" lang="en-US" sz="2800" b="0" i="0" u="none" strike="noStrike" cap="none" normalizeH="0" baseline="0" dirty="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Courier New" panose="02070309020205020404" pitchFamily="49" charset="0"/>
              </a:rPr>
              <a:t>    </a:t>
            </a:r>
            <a:r>
              <a:rPr kumimoji="0" lang="en-US" sz="2800" b="1" i="0" u="none" strike="noStrike" cap="none" normalizeH="0" baseline="0" dirty="0" smtClean="0">
                <a:ln>
                  <a:noFill/>
                </a:ln>
                <a:solidFill>
                  <a:srgbClr val="FF7700"/>
                </a:solidFill>
                <a:effectLst/>
                <a:latin typeface="Courier New" panose="02070309020205020404" pitchFamily="49" charset="0"/>
              </a:rPr>
              <a:t>return</a:t>
            </a:r>
            <a:r>
              <a:rPr kumimoji="0" lang="en-US" sz="2800" b="0" i="0" u="none" strike="noStrike" cap="none" normalizeH="0" baseline="0" dirty="0" smtClean="0">
                <a:ln>
                  <a:noFill/>
                </a:ln>
                <a:solidFill>
                  <a:schemeClr val="tx1"/>
                </a:solidFill>
                <a:effectLst/>
                <a:latin typeface="Courier New" panose="02070309020205020404" pitchFamily="49" charset="0"/>
              </a:rPr>
              <a:t> result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anose="020B0604020202020204" pitchFamily="34" charset="0"/>
            </a:endParaRPr>
          </a:p>
        </p:txBody>
      </p:sp>
      <p:sp>
        <p:nvSpPr>
          <p:cNvPr id="5" name="Oval 4"/>
          <p:cNvSpPr/>
          <p:nvPr/>
        </p:nvSpPr>
        <p:spPr>
          <a:xfrm>
            <a:off x="6748310" y="4044172"/>
            <a:ext cx="3035769" cy="8204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580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lstStyle/>
          <a:p>
            <a:r>
              <a:rPr lang="en-US" b="1" smtClean="0">
                <a:cs typeface="Segoe UI Light" panose="020B0502040204020203" pitchFamily="34" charset="0"/>
              </a:rPr>
              <a:t>Big Error: Misunderstanding Spec</a:t>
            </a:r>
            <a:endParaRPr lang="en-US" b="1" dirty="0">
              <a:cs typeface="Segoe UI Light" panose="020B0502040204020203" pitchFamily="34" charset="0"/>
            </a:endParaRPr>
          </a:p>
        </p:txBody>
      </p:sp>
      <p:sp>
        <p:nvSpPr>
          <p:cNvPr id="3" name="Content Placeholder 2"/>
          <p:cNvSpPr>
            <a:spLocks noGrp="1"/>
          </p:cNvSpPr>
          <p:nvPr>
            <p:ph idx="1"/>
          </p:nvPr>
        </p:nvSpPr>
        <p:spPr>
          <a:xfrm>
            <a:off x="790687" y="2069068"/>
            <a:ext cx="10671586" cy="4023360"/>
          </a:xfrm>
        </p:spPr>
        <p:txBody>
          <a:bodyPr>
            <a:normAutofit/>
          </a:bodyPr>
          <a:lstStyle/>
          <a:p>
            <a:pPr>
              <a:buFont typeface="Arial" panose="020B0604020202020204" pitchFamily="34" charset="0"/>
              <a:buChar char="•"/>
            </a:pPr>
            <a:r>
              <a:rPr lang="en-US" sz="3200" smtClean="0">
                <a:latin typeface="Segoe UI Light" panose="020B0502040204020203" pitchFamily="34" charset="0"/>
                <a:cs typeface="Segoe UI Light" panose="020B0502040204020203" pitchFamily="34" charset="0"/>
              </a:rPr>
              <a:t> </a:t>
            </a:r>
            <a:r>
              <a:rPr lang="en-US" sz="3200" smtClean="0">
                <a:cs typeface="Segoe UI Light" panose="020B0502040204020203" pitchFamily="34" charset="0"/>
              </a:rPr>
              <a:t>hangman2-6.00x</a:t>
            </a:r>
            <a:endParaRPr lang="en-US" sz="3200" dirty="0" smtClean="0">
              <a:cs typeface="Segoe UI Light" panose="020B0502040204020203" pitchFamily="34" charset="0"/>
            </a:endParaRPr>
          </a:p>
          <a:p>
            <a:pPr>
              <a:buFont typeface="Arial" panose="020B0604020202020204" pitchFamily="34" charset="0"/>
              <a:buChar char="•"/>
            </a:pPr>
            <a:endParaRPr lang="en-US" sz="3200" dirty="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a:p>
            <a:pPr>
              <a:buFont typeface="Arial" panose="020B0604020202020204" pitchFamily="34" charset="0"/>
              <a:buChar char="•"/>
            </a:pPr>
            <a:endParaRPr lang="en-US" sz="3200" dirty="0" smtClean="0">
              <a:latin typeface="Segoe UI Light" panose="020B0502040204020203" pitchFamily="34" charset="0"/>
              <a:cs typeface="Segoe UI Light" panose="020B0502040204020203" pitchFamily="34" charset="0"/>
            </a:endParaRPr>
          </a:p>
        </p:txBody>
      </p:sp>
      <p:sp>
        <p:nvSpPr>
          <p:cNvPr id="6" name="Rectangle 1"/>
          <p:cNvSpPr>
            <a:spLocks noChangeArrowheads="1"/>
          </p:cNvSpPr>
          <p:nvPr/>
        </p:nvSpPr>
        <p:spPr bwMode="auto">
          <a:xfrm>
            <a:off x="790687" y="2688170"/>
            <a:ext cx="10877056"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1" i="0" u="none" strike="noStrike" cap="none" normalizeH="0" baseline="0" smtClean="0">
                <a:ln>
                  <a:noFill/>
                </a:ln>
                <a:solidFill>
                  <a:srgbClr val="FF7700"/>
                </a:solidFill>
                <a:effectLst/>
                <a:latin typeface="Courier New" panose="02070309020205020404" pitchFamily="49" charset="0"/>
              </a:rPr>
              <a:t>def</a:t>
            </a:r>
            <a:r>
              <a:rPr kumimoji="0" lang="en-US" sz="2800" b="0" i="0" u="none" strike="noStrike" cap="none" normalizeH="0" baseline="0" smtClean="0">
                <a:ln>
                  <a:noFill/>
                </a:ln>
                <a:solidFill>
                  <a:schemeClr val="tx1"/>
                </a:solidFill>
                <a:effectLst/>
                <a:latin typeface="Courier New" panose="02070309020205020404" pitchFamily="49" charset="0"/>
              </a:rPr>
              <a:t> getGuessedWord</a:t>
            </a:r>
            <a:r>
              <a:rPr kumimoji="0" lang="en-US" sz="2800" b="0" i="0" u="none" strike="noStrike" cap="none" normalizeH="0" baseline="0" smtClean="0">
                <a:ln>
                  <a:noFill/>
                </a:ln>
                <a:solidFill>
                  <a:srgbClr val="000000"/>
                </a:solidFill>
                <a:effectLst/>
                <a:latin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rPr>
              <a:t>secretWord, lettersGuessed</a:t>
            </a:r>
            <a:r>
              <a:rPr kumimoji="0" lang="en-US" sz="2800" b="0" i="0" u="none" strike="noStrike" cap="none" normalizeH="0" baseline="0" smtClean="0">
                <a:ln>
                  <a:noFill/>
                </a:ln>
                <a:solidFill>
                  <a:srgbClr val="000000"/>
                </a:solidFill>
                <a:effectLst/>
                <a:latin typeface="Courier New" panose="02070309020205020404" pitchFamily="49" charset="0"/>
              </a:rPr>
              <a:t>)</a:t>
            </a:r>
            <a:r>
              <a:rPr kumimoji="0" lang="en-US" sz="2800" b="0" i="0" u="none" strike="noStrike" cap="none" normalizeH="0" baseline="0" smtClean="0">
                <a:ln>
                  <a:noFill/>
                </a:ln>
                <a:solidFill>
                  <a:schemeClr val="tx1"/>
                </a:solidFill>
                <a:effectLst/>
                <a:latin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rPr>
              <a:t>for</a:t>
            </a:r>
            <a:r>
              <a:rPr kumimoji="0" lang="en-US" sz="2800" b="0" i="0" u="none" strike="noStrike" cap="none" normalizeH="0" baseline="0" smtClean="0">
                <a:ln>
                  <a:noFill/>
                </a:ln>
                <a:solidFill>
                  <a:schemeClr val="tx1"/>
                </a:solidFill>
                <a:effectLst/>
                <a:latin typeface="Courier New" panose="02070309020205020404" pitchFamily="49" charset="0"/>
              </a:rPr>
              <a:t> letter </a:t>
            </a:r>
            <a:r>
              <a:rPr kumimoji="0" lang="en-US" sz="2800" b="1" i="0" u="none" strike="noStrike" cap="none" normalizeH="0" baseline="0" smtClean="0">
                <a:ln>
                  <a:noFill/>
                </a:ln>
                <a:solidFill>
                  <a:srgbClr val="FF7700"/>
                </a:solidFill>
                <a:effectLst/>
                <a:latin typeface="Courier New" panose="02070309020205020404" pitchFamily="49" charset="0"/>
              </a:rPr>
              <a:t>in</a:t>
            </a:r>
            <a:r>
              <a:rPr kumimoji="0" lang="en-US" sz="2800" b="0" i="0" u="none" strike="noStrike" cap="none" normalizeH="0" baseline="0" smtClean="0">
                <a:ln>
                  <a:noFill/>
                </a:ln>
                <a:solidFill>
                  <a:schemeClr val="tx1"/>
                </a:solidFill>
                <a:effectLst/>
                <a:latin typeface="Courier New" panose="02070309020205020404" pitchFamily="49" charset="0"/>
              </a:rPr>
              <a:t> lettersGuessed:</a:t>
            </a: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secretWord = secretWord.</a:t>
            </a:r>
            <a:r>
              <a:rPr kumimoji="0" lang="en-US" sz="2800" b="0" i="0" u="none" strike="noStrike" cap="none" normalizeH="0" baseline="0" smtClean="0">
                <a:ln>
                  <a:noFill/>
                </a:ln>
                <a:solidFill>
                  <a:srgbClr val="000000"/>
                </a:solidFill>
                <a:effectLst/>
                <a:latin typeface="Courier New" panose="02070309020205020404" pitchFamily="49" charset="0"/>
              </a:rPr>
              <a:t>replace(</a:t>
            </a:r>
            <a:r>
              <a:rPr kumimoji="0" lang="en-US" sz="2800" b="0" i="0" u="none" strike="noStrike" cap="none" normalizeH="0" baseline="0" smtClean="0">
                <a:ln>
                  <a:noFill/>
                </a:ln>
                <a:solidFill>
                  <a:schemeClr val="tx1"/>
                </a:solidFill>
                <a:effectLst/>
                <a:latin typeface="Courier New" panose="02070309020205020404" pitchFamily="49" charset="0"/>
              </a:rPr>
              <a:t>letter,’_’</a:t>
            </a:r>
            <a:r>
              <a:rPr kumimoji="0" lang="en-US" sz="2800" b="0" i="0" u="none" strike="noStrike" cap="none" normalizeH="0" baseline="0" smtClean="0">
                <a:ln>
                  <a:noFill/>
                </a:ln>
                <a:solidFill>
                  <a:srgbClr val="000000"/>
                </a:solidFill>
                <a:effectLst/>
                <a:latin typeface="Courier New" panose="02070309020205020404" pitchFamily="49" charset="0"/>
              </a:rPr>
              <a:t>)</a:t>
            </a:r>
            <a:endParaRPr kumimoji="0" lang="en-US" sz="2800" b="0" i="0" u="none" strike="noStrike" cap="none" normalizeH="0" baseline="0" smtClean="0">
              <a:ln>
                <a:noFill/>
              </a:ln>
              <a:solidFill>
                <a:schemeClr val="tx1"/>
              </a:solidFill>
              <a:effectLst/>
              <a:latin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2800" b="0" i="0" u="none" strike="noStrike" cap="none" normalizeH="0" baseline="0" smtClean="0">
                <a:ln>
                  <a:noFill/>
                </a:ln>
                <a:solidFill>
                  <a:schemeClr val="tx1"/>
                </a:solidFill>
                <a:effectLst/>
                <a:latin typeface="Courier New" panose="02070309020205020404" pitchFamily="49" charset="0"/>
              </a:rPr>
              <a:t>  </a:t>
            </a:r>
            <a:r>
              <a:rPr kumimoji="0" lang="en-US" sz="2800" b="1" i="0" u="none" strike="noStrike" cap="none" normalizeH="0" baseline="0" smtClean="0">
                <a:ln>
                  <a:noFill/>
                </a:ln>
                <a:solidFill>
                  <a:srgbClr val="FF7700"/>
                </a:solidFill>
                <a:effectLst/>
                <a:latin typeface="Courier New" panose="02070309020205020404" pitchFamily="49" charset="0"/>
              </a:rPr>
              <a:t>return</a:t>
            </a:r>
            <a:r>
              <a:rPr kumimoji="0" lang="en-US" sz="2800" b="0" i="0" u="none" strike="noStrike" cap="none" normalizeH="0" baseline="0" smtClean="0">
                <a:ln>
                  <a:noFill/>
                </a:ln>
                <a:solidFill>
                  <a:schemeClr val="tx1"/>
                </a:solidFill>
                <a:effectLst/>
                <a:latin typeface="Courier New" panose="02070309020205020404" pitchFamily="49" charset="0"/>
              </a:rPr>
              <a:t> secretWord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21222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20" y="5539649"/>
            <a:ext cx="10113264" cy="822960"/>
          </a:xfrm>
        </p:spPr>
        <p:txBody>
          <a:bodyPr/>
          <a:lstStyle/>
          <a:p>
            <a:pPr algn="ctr"/>
            <a:r>
              <a:rPr lang="en-US" sz="5400" smtClean="0"/>
              <a:t>Conclusion</a:t>
            </a:r>
            <a:endParaRPr lang="en-US" sz="5400" dirty="0"/>
          </a:p>
        </p:txBody>
      </p:sp>
      <p:sp>
        <p:nvSpPr>
          <p:cNvPr id="11" name="TextBox 10"/>
          <p:cNvSpPr txBox="1"/>
          <p:nvPr/>
        </p:nvSpPr>
        <p:spPr>
          <a:xfrm>
            <a:off x="875867" y="735506"/>
            <a:ext cx="9895404"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A technique for automated feedback generation</a:t>
            </a:r>
          </a:p>
        </p:txBody>
      </p:sp>
      <p:sp>
        <p:nvSpPr>
          <p:cNvPr id="10" name="TextBox 9"/>
          <p:cNvSpPr txBox="1"/>
          <p:nvPr/>
        </p:nvSpPr>
        <p:spPr>
          <a:xfrm>
            <a:off x="1865699" y="1244184"/>
            <a:ext cx="7760094" cy="584775"/>
          </a:xfrm>
          <a:prstGeom prst="rect">
            <a:avLst/>
          </a:prstGeom>
          <a:noFill/>
        </p:spPr>
        <p:txBody>
          <a:bodyPr wrap="square" rtlCol="0">
            <a:spAutoFit/>
          </a:bodyPr>
          <a:lstStyle/>
          <a:p>
            <a:r>
              <a:rPr lang="en-US" sz="3200" dirty="0" smtClean="0">
                <a:solidFill>
                  <a:srgbClr val="00B050"/>
                </a:solidFill>
                <a:latin typeface="Gill Sans MT" panose="020B0502020104020203" pitchFamily="34" charset="0"/>
                <a:cs typeface="Segoe UI Light" panose="020B0502040204020203" pitchFamily="34" charset="0"/>
              </a:rPr>
              <a:t>Error Models, Constraint-based synthesis</a:t>
            </a:r>
          </a:p>
        </p:txBody>
      </p:sp>
      <p:sp>
        <p:nvSpPr>
          <p:cNvPr id="14" name="TextBox 13"/>
          <p:cNvSpPr txBox="1"/>
          <p:nvPr/>
        </p:nvSpPr>
        <p:spPr>
          <a:xfrm>
            <a:off x="875865" y="2230764"/>
            <a:ext cx="10576723"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Provide a basis for </a:t>
            </a:r>
            <a:r>
              <a:rPr lang="en-US" sz="3600" dirty="0" smtClean="0">
                <a:solidFill>
                  <a:srgbClr val="0070C0"/>
                </a:solidFill>
                <a:latin typeface="Gill Sans MT" panose="020B0502020104020203" pitchFamily="34" charset="0"/>
                <a:cs typeface="Segoe UI Light" panose="020B0502040204020203" pitchFamily="34" charset="0"/>
              </a:rPr>
              <a:t>automated feedback for MOOCs</a:t>
            </a:r>
          </a:p>
        </p:txBody>
      </p:sp>
      <p:sp>
        <p:nvSpPr>
          <p:cNvPr id="9" name="TextBox 8"/>
          <p:cNvSpPr txBox="1"/>
          <p:nvPr/>
        </p:nvSpPr>
        <p:spPr>
          <a:xfrm>
            <a:off x="875865" y="3332575"/>
            <a:ext cx="9739763"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Gill Sans MT" panose="020B0502020104020203" pitchFamily="34" charset="0"/>
                <a:cs typeface="Segoe UI Light" panose="020B0502040204020203" pitchFamily="34" charset="0"/>
              </a:rPr>
              <a:t>Towards </a:t>
            </a:r>
            <a:r>
              <a:rPr lang="en-US" sz="3600" smtClean="0">
                <a:latin typeface="Gill Sans MT" panose="020B0502020104020203" pitchFamily="34" charset="0"/>
                <a:cs typeface="Segoe UI Light" panose="020B0502040204020203" pitchFamily="34" charset="0"/>
              </a:rPr>
              <a:t>building a </a:t>
            </a:r>
            <a:r>
              <a:rPr lang="en-US" sz="3600" smtClean="0">
                <a:solidFill>
                  <a:srgbClr val="0070C0"/>
                </a:solidFill>
                <a:latin typeface="Gill Sans MT" panose="020B0502020104020203" pitchFamily="34" charset="0"/>
                <a:cs typeface="Segoe UI Light" panose="020B0502040204020203" pitchFamily="34" charset="0"/>
              </a:rPr>
              <a:t>Python </a:t>
            </a:r>
            <a:r>
              <a:rPr lang="en-US" sz="3600" dirty="0" smtClean="0">
                <a:solidFill>
                  <a:srgbClr val="0070C0"/>
                </a:solidFill>
                <a:latin typeface="Gill Sans MT" panose="020B0502020104020203" pitchFamily="34" charset="0"/>
                <a:cs typeface="Segoe UI Light" panose="020B0502040204020203" pitchFamily="34" charset="0"/>
              </a:rPr>
              <a:t>Tutoring System</a:t>
            </a:r>
          </a:p>
        </p:txBody>
      </p:sp>
      <p:sp>
        <p:nvSpPr>
          <p:cNvPr id="13" name="TextBox 12"/>
          <p:cNvSpPr txBox="1"/>
          <p:nvPr/>
        </p:nvSpPr>
        <p:spPr>
          <a:xfrm>
            <a:off x="7785894" y="4199126"/>
            <a:ext cx="4521436" cy="646331"/>
          </a:xfrm>
          <a:prstGeom prst="rect">
            <a:avLst/>
          </a:prstGeom>
          <a:noFill/>
        </p:spPr>
        <p:txBody>
          <a:bodyPr wrap="square" rtlCol="0">
            <a:spAutoFit/>
          </a:bodyPr>
          <a:lstStyle/>
          <a:p>
            <a:r>
              <a:rPr lang="en-US" sz="3600" dirty="0" smtClean="0">
                <a:latin typeface="Gill Sans MT" panose="020B0502020104020203" pitchFamily="34" charset="0"/>
                <a:cs typeface="Segoe UI Light" panose="020B0502040204020203" pitchFamily="34" charset="0"/>
              </a:rPr>
              <a:t>rishabh@csail.mit.edu</a:t>
            </a:r>
            <a:endParaRPr lang="en-US" sz="3600" dirty="0" smtClean="0">
              <a:solidFill>
                <a:srgbClr val="0070C0"/>
              </a:solidFill>
              <a:latin typeface="Gill Sans MT" panose="020B0502020104020203" pitchFamily="34" charset="0"/>
              <a:cs typeface="Segoe UI Light" panose="020B0502040204020203" pitchFamily="34" charset="0"/>
            </a:endParaRPr>
          </a:p>
        </p:txBody>
      </p:sp>
      <p:sp>
        <p:nvSpPr>
          <p:cNvPr id="8" name="TextBox 7"/>
          <p:cNvSpPr txBox="1"/>
          <p:nvPr/>
        </p:nvSpPr>
        <p:spPr>
          <a:xfrm>
            <a:off x="5994972" y="4228588"/>
            <a:ext cx="1790922" cy="646331"/>
          </a:xfrm>
          <a:prstGeom prst="rect">
            <a:avLst/>
          </a:prstGeom>
          <a:noFill/>
        </p:spPr>
        <p:txBody>
          <a:bodyPr wrap="square" rtlCol="0">
            <a:spAutoFit/>
          </a:bodyPr>
          <a:lstStyle/>
          <a:p>
            <a:r>
              <a:rPr lang="en-US" sz="3600" smtClean="0">
                <a:latin typeface="Gill Sans MT" panose="020B0502020104020203" pitchFamily="34" charset="0"/>
                <a:cs typeface="Segoe UI Light" panose="020B0502040204020203" pitchFamily="34" charset="0"/>
              </a:rPr>
              <a:t>Thanks!</a:t>
            </a:r>
            <a:endParaRPr lang="en-US" sz="3600" dirty="0" smtClean="0">
              <a:solidFill>
                <a:srgbClr val="0070C0"/>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12387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3"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2" descr="http://www.cs.stevens.edu/%7Eghua/ghimage/Microsoft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025" y="1134550"/>
            <a:ext cx="2892781" cy="656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hezoufeed.com/wp-content/uploads/2013/01/edX_Logo_Col_RGB_FINAL-e1359308577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130" y="2854782"/>
            <a:ext cx="1968157" cy="13717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x for f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425" y="3161201"/>
            <a:ext cx="4576917" cy="758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CAPE: Expeditions in Computer Augmented Program Engineer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780" y="1025729"/>
            <a:ext cx="31813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ional Science Foundation - Where Discoveries Beg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660" y="1134550"/>
            <a:ext cx="4069976" cy="73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6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004877" y="1905288"/>
            <a:ext cx="1971223" cy="2369333"/>
          </a:xfrm>
          <a:prstGeom prst="rect">
            <a:avLst/>
          </a:prstGeom>
        </p:spPr>
      </p:pic>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Today’s Grading Workflow</a:t>
            </a:r>
            <a:endParaRPr lang="en-US" sz="6000" b="1" dirty="0">
              <a:latin typeface="Gill Sans MT" panose="020B0502020104020203" pitchFamily="34" charset="0"/>
            </a:endParaRPr>
          </a:p>
        </p:txBody>
      </p:sp>
      <p:sp>
        <p:nvSpPr>
          <p:cNvPr id="4" name="Right Arrow 3"/>
          <p:cNvSpPr/>
          <p:nvPr/>
        </p:nvSpPr>
        <p:spPr>
          <a:xfrm>
            <a:off x="4070117" y="3187064"/>
            <a:ext cx="722219" cy="44415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ight Arrow 7"/>
          <p:cNvSpPr/>
          <p:nvPr/>
        </p:nvSpPr>
        <p:spPr>
          <a:xfrm rot="18967468">
            <a:off x="4949489" y="4217242"/>
            <a:ext cx="703910" cy="43437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rot="13482944">
            <a:off x="6340034" y="4201996"/>
            <a:ext cx="690909" cy="431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p:cNvSpPr/>
          <p:nvPr/>
        </p:nvSpPr>
        <p:spPr>
          <a:xfrm>
            <a:off x="7261909" y="3153288"/>
            <a:ext cx="759911" cy="47792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
          <p:cNvSpPr>
            <a:spLocks noChangeArrowheads="1"/>
          </p:cNvSpPr>
          <p:nvPr/>
        </p:nvSpPr>
        <p:spPr bwMode="auto">
          <a:xfrm>
            <a:off x="8245688"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4" name="Oval 23"/>
          <p:cNvSpPr/>
          <p:nvPr/>
        </p:nvSpPr>
        <p:spPr>
          <a:xfrm>
            <a:off x="9676213" y="3209103"/>
            <a:ext cx="512546" cy="2000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Oval 27"/>
          <p:cNvSpPr/>
          <p:nvPr/>
        </p:nvSpPr>
        <p:spPr>
          <a:xfrm>
            <a:off x="9351955" y="3565043"/>
            <a:ext cx="1324877" cy="241507"/>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Oval 28"/>
          <p:cNvSpPr/>
          <p:nvPr/>
        </p:nvSpPr>
        <p:spPr>
          <a:xfrm>
            <a:off x="10061255" y="3409139"/>
            <a:ext cx="130359" cy="1720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10131985" y="2689333"/>
            <a:ext cx="1884118" cy="338554"/>
          </a:xfrm>
          <a:prstGeom prst="rect">
            <a:avLst/>
          </a:prstGeom>
          <a:noFill/>
        </p:spPr>
        <p:txBody>
          <a:bodyPr wrap="square" rtlCol="0">
            <a:spAutoFit/>
          </a:bodyPr>
          <a:lstStyle/>
          <a:p>
            <a:r>
              <a:rPr lang="en-US" sz="1600" dirty="0">
                <a:solidFill>
                  <a:srgbClr val="FF0000"/>
                </a:solidFill>
              </a:rPr>
              <a:t>r</a:t>
            </a:r>
            <a:r>
              <a:rPr lang="en-US" sz="1600" dirty="0" smtClean="0">
                <a:solidFill>
                  <a:srgbClr val="FF0000"/>
                </a:solidFill>
              </a:rPr>
              <a:t>eplace derive by [0]</a:t>
            </a:r>
            <a:endParaRPr lang="en-US" sz="1600" dirty="0">
              <a:solidFill>
                <a:srgbClr val="FF0000"/>
              </a:solidFill>
            </a:endParaRPr>
          </a:p>
        </p:txBody>
      </p:sp>
      <p:cxnSp>
        <p:nvCxnSpPr>
          <p:cNvPr id="34" name="Curved Connector 33"/>
          <p:cNvCxnSpPr>
            <a:stCxn id="24" idx="0"/>
            <a:endCxn id="33" idx="1"/>
          </p:cNvCxnSpPr>
          <p:nvPr/>
        </p:nvCxnSpPr>
        <p:spPr>
          <a:xfrm rot="5400000" flipH="1" flipV="1">
            <a:off x="9856989" y="2934108"/>
            <a:ext cx="350493" cy="199499"/>
          </a:xfrm>
          <a:prstGeom prst="curved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2"/>
          <p:cNvSpPr>
            <a:spLocks noChangeArrowheads="1"/>
          </p:cNvSpPr>
          <p:nvPr/>
        </p:nvSpPr>
        <p:spPr bwMode="auto">
          <a:xfrm>
            <a:off x="588574"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37" name="Rectangle 36"/>
          <p:cNvSpPr/>
          <p:nvPr/>
        </p:nvSpPr>
        <p:spPr>
          <a:xfrm>
            <a:off x="2631885" y="4923115"/>
            <a:ext cx="3729685" cy="584775"/>
          </a:xfrm>
          <a:prstGeom prst="rect">
            <a:avLst/>
          </a:prstGeom>
        </p:spPr>
        <p:txBody>
          <a:bodyPr wrap="square">
            <a:spAutoFit/>
          </a:bodyPr>
          <a:lstStyle/>
          <a:p>
            <a:pPr algn="ctr"/>
            <a:r>
              <a:rPr lang="en-US" sz="3200" dirty="0" smtClean="0">
                <a:latin typeface="Gill Sans MT" panose="020B0502020104020203" pitchFamily="34" charset="0"/>
              </a:rPr>
              <a:t>Teacher’s Solution</a:t>
            </a:r>
            <a:endParaRPr lang="en-US" sz="3200" dirty="0">
              <a:latin typeface="Gill Sans MT" panose="020B0502020104020203" pitchFamily="34" charset="0"/>
            </a:endParaRPr>
          </a:p>
        </p:txBody>
      </p:sp>
      <p:sp>
        <p:nvSpPr>
          <p:cNvPr id="38" name="Rectangle 37"/>
          <p:cNvSpPr/>
          <p:nvPr/>
        </p:nvSpPr>
        <p:spPr>
          <a:xfrm>
            <a:off x="6486676" y="4920571"/>
            <a:ext cx="2731465" cy="584775"/>
          </a:xfrm>
          <a:prstGeom prst="rect">
            <a:avLst/>
          </a:prstGeom>
        </p:spPr>
        <p:txBody>
          <a:bodyPr wrap="square">
            <a:spAutoFit/>
          </a:bodyPr>
          <a:lstStyle/>
          <a:p>
            <a:pPr algn="ctr"/>
            <a:r>
              <a:rPr lang="en-US" sz="3200" smtClean="0">
                <a:latin typeface="Gill Sans MT" panose="020B0502020104020203" pitchFamily="34" charset="0"/>
              </a:rPr>
              <a:t>Grading Rubric</a:t>
            </a:r>
            <a:endParaRPr lang="en-US" sz="3200" dirty="0" smtClean="0">
              <a:latin typeface="Gill Sans MT" panose="020B0502020104020203" pitchFamily="34" charset="0"/>
            </a:endParaRPr>
          </a:p>
        </p:txBody>
      </p:sp>
    </p:spTree>
    <p:custDataLst>
      <p:tags r:id="rId1"/>
    </p:custDataLst>
    <p:extLst>
      <p:ext uri="{BB962C8B-B14F-4D97-AF65-F5344CB8AC3E}">
        <p14:creationId xmlns:p14="http://schemas.microsoft.com/office/powerpoint/2010/main" val="24232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animBg="1"/>
      <p:bldP spid="28" grpId="0" animBg="1"/>
      <p:bldP spid="29"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2.mm.bing.net/th?id=H.4575902154097125&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371" y="2263690"/>
            <a:ext cx="2476027" cy="23687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18983" y="998998"/>
            <a:ext cx="10956324" cy="1015663"/>
          </a:xfrm>
          <a:prstGeom prst="rect">
            <a:avLst/>
          </a:prstGeom>
        </p:spPr>
        <p:txBody>
          <a:bodyPr wrap="square">
            <a:spAutoFit/>
          </a:bodyPr>
          <a:lstStyle/>
          <a:p>
            <a:pPr algn="ctr"/>
            <a:r>
              <a:rPr lang="en-US" sz="6000" b="1" smtClean="0">
                <a:latin typeface="Gill Sans MT" panose="020B0502020104020203" pitchFamily="34" charset="0"/>
              </a:rPr>
              <a:t>Autograder Workflow</a:t>
            </a:r>
            <a:endParaRPr lang="en-US" sz="6000" b="1" dirty="0">
              <a:latin typeface="Gill Sans MT" panose="020B0502020104020203" pitchFamily="34" charset="0"/>
            </a:endParaRPr>
          </a:p>
        </p:txBody>
      </p:sp>
      <p:sp>
        <p:nvSpPr>
          <p:cNvPr id="4" name="Right Arrow 3"/>
          <p:cNvSpPr/>
          <p:nvPr/>
        </p:nvSpPr>
        <p:spPr>
          <a:xfrm>
            <a:off x="4070117" y="3187064"/>
            <a:ext cx="722219" cy="44415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357"/>
          <p:cNvGrpSpPr>
            <a:grpSpLocks/>
          </p:cNvGrpSpPr>
          <p:nvPr/>
        </p:nvGrpSpPr>
        <p:grpSpPr bwMode="auto">
          <a:xfrm>
            <a:off x="5480509" y="2639559"/>
            <a:ext cx="780234" cy="923330"/>
            <a:chOff x="19942407" y="20660955"/>
            <a:chExt cx="1398657" cy="1748382"/>
          </a:xfrm>
        </p:grpSpPr>
        <p:sp>
          <p:nvSpPr>
            <p:cNvPr id="6" name="Rectangle 5"/>
            <p:cNvSpPr/>
            <p:nvPr/>
          </p:nvSpPr>
          <p:spPr>
            <a:xfrm>
              <a:off x="19942407" y="20660955"/>
              <a:ext cx="1083908" cy="1748382"/>
            </a:xfrm>
            <a:prstGeom prst="rect">
              <a:avLst/>
            </a:prstGeom>
            <a:noFill/>
            <a:ln>
              <a:noFill/>
            </a:ln>
            <a:effectLst>
              <a:outerShdw blurRad="50800" dist="38100" dir="13500000" algn="br" rotWithShape="0">
                <a:prstClr val="black">
                  <a:alpha val="40000"/>
                </a:prstClr>
              </a:outerShdw>
              <a:softEdge rad="63500"/>
            </a:effectLst>
            <a:scene3d>
              <a:camera prst="perspectiveRight"/>
              <a:lightRig rig="threePt" dir="t"/>
            </a:scene3d>
            <a:sp3d>
              <a:bevelT/>
            </a:sp3d>
          </p:spPr>
          <p:txBody>
            <a:bodyPr wrap="none">
              <a:spAutoFit/>
            </a:bodyPr>
            <a:lstStyle/>
            <a:p>
              <a:pPr algn="ctr" eaLnBrk="1" hangingPunct="1">
                <a:defRPr/>
              </a:pPr>
              <a:r>
                <a:rPr lang="en-US" sz="5400" b="1" dirty="0">
                  <a:ln w="22225">
                    <a:solidFill>
                      <a:schemeClr val="accent2"/>
                    </a:solidFill>
                    <a:prstDash val="solid"/>
                  </a:ln>
                  <a:solidFill>
                    <a:schemeClr val="accent2">
                      <a:lumMod val="40000"/>
                      <a:lumOff val="60000"/>
                    </a:schemeClr>
                  </a:solidFill>
                </a:rPr>
                <a:t>A</a:t>
              </a:r>
              <a:endParaRPr lang="en-US" sz="7200"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20366351" y="20806653"/>
              <a:ext cx="974713" cy="1456984"/>
            </a:xfrm>
            <a:prstGeom prst="rect">
              <a:avLst/>
            </a:prstGeom>
            <a:noFill/>
            <a:ln>
              <a:noFill/>
            </a:ln>
            <a:effectLst>
              <a:outerShdw blurRad="50800" dist="38100" dir="13500000" algn="br" rotWithShape="0">
                <a:prstClr val="black">
                  <a:alpha val="40000"/>
                </a:prstClr>
              </a:outerShdw>
              <a:softEdge rad="63500"/>
            </a:effectLst>
            <a:scene3d>
              <a:camera prst="obliqueTopLeft"/>
              <a:lightRig rig="threePt" dir="t"/>
            </a:scene3d>
            <a:sp3d>
              <a:bevelT/>
            </a:sp3d>
          </p:spPr>
          <p:txBody>
            <a:bodyPr wrap="none">
              <a:spAutoFit/>
            </a:bodyPr>
            <a:lstStyle/>
            <a:p>
              <a:pPr algn="ctr" eaLnBrk="1" hangingPunct="1">
                <a:defRPr/>
              </a:pPr>
              <a:r>
                <a:rPr lang="en-US" sz="4400" b="1" dirty="0">
                  <a:ln w="22225">
                    <a:solidFill>
                      <a:schemeClr val="accent2"/>
                    </a:solidFill>
                    <a:prstDash val="solid"/>
                  </a:ln>
                  <a:solidFill>
                    <a:schemeClr val="accent2">
                      <a:lumMod val="40000"/>
                      <a:lumOff val="60000"/>
                    </a:schemeClr>
                  </a:solidFill>
                </a:rPr>
                <a:t>G</a:t>
              </a:r>
              <a:endParaRPr lang="en-US" sz="4800" b="1" dirty="0">
                <a:ln w="22225">
                  <a:solidFill>
                    <a:schemeClr val="accent2"/>
                  </a:solidFill>
                  <a:prstDash val="solid"/>
                </a:ln>
                <a:solidFill>
                  <a:schemeClr val="accent2">
                    <a:lumMod val="40000"/>
                    <a:lumOff val="60000"/>
                  </a:schemeClr>
                </a:solidFill>
              </a:endParaRPr>
            </a:p>
          </p:txBody>
        </p:sp>
      </p:grpSp>
      <p:sp>
        <p:nvSpPr>
          <p:cNvPr id="8" name="Right Arrow 7"/>
          <p:cNvSpPr/>
          <p:nvPr/>
        </p:nvSpPr>
        <p:spPr>
          <a:xfrm rot="18967468">
            <a:off x="4949489" y="4217242"/>
            <a:ext cx="703910" cy="43437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p:cNvSpPr/>
          <p:nvPr/>
        </p:nvSpPr>
        <p:spPr>
          <a:xfrm rot="13482944">
            <a:off x="6340034" y="4201996"/>
            <a:ext cx="690909" cy="431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p:cNvSpPr/>
          <p:nvPr/>
        </p:nvSpPr>
        <p:spPr>
          <a:xfrm>
            <a:off x="7261909" y="3153288"/>
            <a:ext cx="759911" cy="47792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
          <p:cNvSpPr>
            <a:spLocks noChangeArrowheads="1"/>
          </p:cNvSpPr>
          <p:nvPr/>
        </p:nvSpPr>
        <p:spPr bwMode="auto">
          <a:xfrm>
            <a:off x="8245688"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4" name="Oval 23"/>
          <p:cNvSpPr/>
          <p:nvPr/>
        </p:nvSpPr>
        <p:spPr>
          <a:xfrm>
            <a:off x="9676213" y="3209103"/>
            <a:ext cx="512546" cy="2000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Oval 27"/>
          <p:cNvSpPr/>
          <p:nvPr/>
        </p:nvSpPr>
        <p:spPr>
          <a:xfrm>
            <a:off x="9351955" y="3565043"/>
            <a:ext cx="1324877" cy="241507"/>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Oval 28"/>
          <p:cNvSpPr/>
          <p:nvPr/>
        </p:nvSpPr>
        <p:spPr>
          <a:xfrm>
            <a:off x="10061255" y="3409139"/>
            <a:ext cx="130359" cy="1720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10131985" y="2689333"/>
            <a:ext cx="1884118" cy="338554"/>
          </a:xfrm>
          <a:prstGeom prst="rect">
            <a:avLst/>
          </a:prstGeom>
          <a:noFill/>
        </p:spPr>
        <p:txBody>
          <a:bodyPr wrap="square" rtlCol="0">
            <a:spAutoFit/>
          </a:bodyPr>
          <a:lstStyle/>
          <a:p>
            <a:r>
              <a:rPr lang="en-US" sz="1600" dirty="0">
                <a:solidFill>
                  <a:srgbClr val="FF0000"/>
                </a:solidFill>
              </a:rPr>
              <a:t>r</a:t>
            </a:r>
            <a:r>
              <a:rPr lang="en-US" sz="1600" dirty="0" smtClean="0">
                <a:solidFill>
                  <a:srgbClr val="FF0000"/>
                </a:solidFill>
              </a:rPr>
              <a:t>eplace derive by [0]</a:t>
            </a:r>
            <a:endParaRPr lang="en-US" sz="1600" dirty="0">
              <a:solidFill>
                <a:srgbClr val="FF0000"/>
              </a:solidFill>
            </a:endParaRPr>
          </a:p>
        </p:txBody>
      </p:sp>
      <p:cxnSp>
        <p:nvCxnSpPr>
          <p:cNvPr id="34" name="Curved Connector 33"/>
          <p:cNvCxnSpPr>
            <a:stCxn id="24" idx="0"/>
            <a:endCxn id="33" idx="1"/>
          </p:cNvCxnSpPr>
          <p:nvPr/>
        </p:nvCxnSpPr>
        <p:spPr>
          <a:xfrm rot="5400000" flipH="1" flipV="1">
            <a:off x="9856989" y="2934108"/>
            <a:ext cx="350493" cy="199499"/>
          </a:xfrm>
          <a:prstGeom prst="curvedConnector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2"/>
          <p:cNvSpPr>
            <a:spLocks noChangeArrowheads="1"/>
          </p:cNvSpPr>
          <p:nvPr/>
        </p:nvSpPr>
        <p:spPr bwMode="auto">
          <a:xfrm>
            <a:off x="588574" y="2254977"/>
            <a:ext cx="34728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1" i="0" u="none" strike="noStrike" cap="none" normalizeH="0" baseline="0" dirty="0" err="1" smtClean="0">
                <a:ln>
                  <a:noFill/>
                </a:ln>
                <a:solidFill>
                  <a:srgbClr val="FF7700"/>
                </a:solidFill>
                <a:effectLst/>
                <a:latin typeface="Courier New" panose="02070309020205020404" pitchFamily="49" charset="0"/>
                <a:cs typeface="Courier New" panose="02070309020205020404" pitchFamily="49" charset="0"/>
              </a:rPr>
              <a:t>def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computeDeriv</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for</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e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range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rgbClr val="008000"/>
                </a:solidFill>
                <a:effectLst/>
                <a:latin typeface="Courier New" panose="02070309020205020404" pitchFamily="49" charset="0"/>
                <a:cs typeface="Courier New" panose="02070309020205020404" pitchFamily="49" charset="0"/>
              </a:rPr>
              <a:t>len</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if</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0</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zero += </a:t>
            </a:r>
            <a:r>
              <a:rPr kumimoji="0" lang="en-US" sz="1200" b="0" i="0" u="none" strike="noStrike" cap="none" normalizeH="0" baseline="0" dirty="0" smtClean="0">
                <a:ln>
                  <a:noFill/>
                </a:ln>
                <a:solidFill>
                  <a:srgbClr val="FF4500"/>
                </a:solidFill>
                <a:effectLst/>
                <a:latin typeface="Courier New" panose="02070309020205020404" pitchFamily="49" charset="0"/>
                <a:cs typeface="Courier New" panose="02070309020205020404" pitchFamily="49" charset="0"/>
              </a:rPr>
              <a:t>1</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else</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r>
              <a:rPr kumimoji="0" lang="en-US" sz="1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append</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poly</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rgbClr val="66CC66"/>
                </a:solidFill>
                <a:effectLst/>
                <a:latin typeface="Courier New" panose="02070309020205020404" pitchFamily="49" charset="0"/>
                <a:cs typeface="Courier New" panose="02070309020205020404" pitchFamily="49" charset="0"/>
              </a:rPr>
              <a:t>*</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a:t>
            </a:r>
            <a:r>
              <a:rPr kumimoji="0" lang="en-US" sz="1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t"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1" i="0" u="none" strike="noStrike" cap="none" normalizeH="0" baseline="0" dirty="0" smtClean="0">
                <a:ln>
                  <a:noFill/>
                </a:ln>
                <a:solidFill>
                  <a:srgbClr val="FF7700"/>
                </a:solidFill>
                <a:effectLst/>
                <a:latin typeface="Courier New" panose="02070309020205020404" pitchFamily="49" charset="0"/>
                <a:cs typeface="Courier New" panose="02070309020205020404" pitchFamily="49" charset="0"/>
              </a:rPr>
              <a:t>return</a:t>
            </a: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deriv</a:t>
            </a:r>
            <a:endPar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37" name="Rectangle 36"/>
          <p:cNvSpPr/>
          <p:nvPr/>
        </p:nvSpPr>
        <p:spPr>
          <a:xfrm>
            <a:off x="2631885" y="4923115"/>
            <a:ext cx="3729685" cy="584775"/>
          </a:xfrm>
          <a:prstGeom prst="rect">
            <a:avLst/>
          </a:prstGeom>
        </p:spPr>
        <p:txBody>
          <a:bodyPr wrap="square">
            <a:spAutoFit/>
          </a:bodyPr>
          <a:lstStyle/>
          <a:p>
            <a:pPr algn="ctr"/>
            <a:r>
              <a:rPr lang="en-US" sz="3200" dirty="0" smtClean="0">
                <a:latin typeface="Gill Sans MT" panose="020B0502020104020203" pitchFamily="34" charset="0"/>
              </a:rPr>
              <a:t>Teacher’s Solution</a:t>
            </a:r>
            <a:endParaRPr lang="en-US" sz="3200" dirty="0">
              <a:latin typeface="Gill Sans MT" panose="020B0502020104020203" pitchFamily="34" charset="0"/>
            </a:endParaRPr>
          </a:p>
        </p:txBody>
      </p:sp>
      <p:sp>
        <p:nvSpPr>
          <p:cNvPr id="38" name="Rectangle 37"/>
          <p:cNvSpPr/>
          <p:nvPr/>
        </p:nvSpPr>
        <p:spPr>
          <a:xfrm>
            <a:off x="6486676" y="4920571"/>
            <a:ext cx="2731465" cy="584775"/>
          </a:xfrm>
          <a:prstGeom prst="rect">
            <a:avLst/>
          </a:prstGeom>
        </p:spPr>
        <p:txBody>
          <a:bodyPr wrap="square">
            <a:spAutoFit/>
          </a:bodyPr>
          <a:lstStyle/>
          <a:p>
            <a:pPr algn="ctr"/>
            <a:r>
              <a:rPr lang="en-US" sz="3200" dirty="0" smtClean="0">
                <a:latin typeface="Gill Sans MT" panose="020B0502020104020203" pitchFamily="34" charset="0"/>
              </a:rPr>
              <a:t>Error Model</a:t>
            </a:r>
          </a:p>
        </p:txBody>
      </p:sp>
    </p:spTree>
    <p:custDataLst>
      <p:tags r:id="rId1"/>
    </p:custDataLst>
    <p:extLst>
      <p:ext uri="{BB962C8B-B14F-4D97-AF65-F5344CB8AC3E}">
        <p14:creationId xmlns:p14="http://schemas.microsoft.com/office/powerpoint/2010/main" val="123663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cs typeface="Segoe UI Light" panose="020B0502040204020203" pitchFamily="34" charset="0"/>
              </a:rPr>
              <a:t>Technical Challenges</a:t>
            </a:r>
            <a:endParaRPr lang="en-US" b="1" dirty="0">
              <a:cs typeface="Segoe UI Light" panose="020B0502040204020203" pitchFamily="34" charset="0"/>
            </a:endParaRPr>
          </a:p>
        </p:txBody>
      </p:sp>
      <p:sp>
        <p:nvSpPr>
          <p:cNvPr id="3" name="Content Placeholder 2"/>
          <p:cNvSpPr>
            <a:spLocks noGrp="1"/>
          </p:cNvSpPr>
          <p:nvPr>
            <p:ph idx="1"/>
          </p:nvPr>
        </p:nvSpPr>
        <p:spPr>
          <a:xfrm>
            <a:off x="728472" y="1937174"/>
            <a:ext cx="10735056" cy="4023360"/>
          </a:xfrm>
          <a:solidFill>
            <a:schemeClr val="bg1"/>
          </a:solidFill>
        </p:spPr>
        <p:txBody>
          <a:bodyPr>
            <a:normAutofit/>
          </a:bodyPr>
          <a:lstStyle/>
          <a:p>
            <a:pPr marL="0" indent="0">
              <a:buNone/>
            </a:pPr>
            <a:r>
              <a:rPr lang="en-US" sz="3600" b="1" smtClean="0">
                <a:solidFill>
                  <a:schemeClr val="bg2">
                    <a:lumMod val="50000"/>
                  </a:schemeClr>
                </a:solidFill>
                <a:cs typeface="Segoe UI Light" panose="020B0502040204020203" pitchFamily="34" charset="0"/>
              </a:rPr>
              <a:t>Large space </a:t>
            </a:r>
            <a:r>
              <a:rPr lang="en-US" sz="3600" smtClean="0">
                <a:cs typeface="Segoe UI Light" panose="020B0502040204020203" pitchFamily="34" charset="0"/>
              </a:rPr>
              <a:t>of possible corrections</a:t>
            </a:r>
            <a:endParaRPr lang="en-US" sz="3600" b="1" smtClean="0">
              <a:solidFill>
                <a:schemeClr val="bg2">
                  <a:lumMod val="50000"/>
                </a:schemeClr>
              </a:solidFill>
              <a:cs typeface="Segoe UI Light" panose="020B0502040204020203" pitchFamily="34" charset="0"/>
            </a:endParaRPr>
          </a:p>
          <a:p>
            <a:pPr marL="0" indent="0">
              <a:buNone/>
            </a:pPr>
            <a:r>
              <a:rPr lang="en-US" sz="3600" b="1" smtClean="0">
                <a:solidFill>
                  <a:schemeClr val="bg2">
                    <a:lumMod val="50000"/>
                  </a:schemeClr>
                </a:solidFill>
                <a:cs typeface="Segoe UI Light" panose="020B0502040204020203" pitchFamily="34" charset="0"/>
              </a:rPr>
              <a:t>Minimal</a:t>
            </a:r>
            <a:r>
              <a:rPr lang="en-US" sz="3600" smtClean="0">
                <a:cs typeface="Segoe UI Light" panose="020B0502040204020203" pitchFamily="34" charset="0"/>
              </a:rPr>
              <a:t> corrections</a:t>
            </a:r>
          </a:p>
          <a:p>
            <a:pPr marL="0" indent="0">
              <a:buNone/>
            </a:pPr>
            <a:r>
              <a:rPr lang="en-US" sz="3600" b="1" smtClean="0">
                <a:solidFill>
                  <a:schemeClr val="bg2">
                    <a:lumMod val="50000"/>
                  </a:schemeClr>
                </a:solidFill>
                <a:cs typeface="Segoe UI Light" panose="020B0502040204020203" pitchFamily="34" charset="0"/>
              </a:rPr>
              <a:t>Dynamically-typed</a:t>
            </a:r>
            <a:r>
              <a:rPr lang="en-US" sz="3600" smtClean="0">
                <a:cs typeface="Segoe UI Light" panose="020B0502040204020203" pitchFamily="34" charset="0"/>
              </a:rPr>
              <a:t> language</a:t>
            </a:r>
          </a:p>
          <a:p>
            <a:pPr>
              <a:buFont typeface="Arial" panose="020B0604020202020204" pitchFamily="34" charset="0"/>
              <a:buChar char="•"/>
            </a:pPr>
            <a:endParaRPr lang="en-US" sz="3600" dirty="0" smtClean="0">
              <a:cs typeface="Segoe UI Light" panose="020B0502040204020203" pitchFamily="34" charset="0"/>
            </a:endParaRPr>
          </a:p>
        </p:txBody>
      </p:sp>
      <p:sp>
        <p:nvSpPr>
          <p:cNvPr id="4" name="TextBox 3"/>
          <p:cNvSpPr txBox="1"/>
          <p:nvPr/>
        </p:nvSpPr>
        <p:spPr>
          <a:xfrm>
            <a:off x="728472" y="4440052"/>
            <a:ext cx="10501312" cy="769441"/>
          </a:xfrm>
          <a:prstGeom prst="rect">
            <a:avLst/>
          </a:prstGeom>
          <a:solidFill>
            <a:srgbClr val="92D050"/>
          </a:solidFill>
          <a:ln>
            <a:solidFill>
              <a:schemeClr val="tx1"/>
            </a:solidFill>
          </a:ln>
        </p:spPr>
        <p:txBody>
          <a:bodyPr wrap="square" rtlCol="0">
            <a:spAutoFit/>
          </a:bodyPr>
          <a:lstStyle/>
          <a:p>
            <a:r>
              <a:rPr lang="en-US" sz="4400" b="1" smtClean="0">
                <a:latin typeface="Gill Sans MT" panose="020B0502020104020203" pitchFamily="34" charset="0"/>
                <a:cs typeface="Segoe UI Light" panose="020B0502040204020203" pitchFamily="34" charset="0"/>
              </a:rPr>
              <a:t>Constraint-based Synthesis </a:t>
            </a:r>
            <a:r>
              <a:rPr lang="en-US" sz="4400" smtClean="0">
                <a:latin typeface="Gill Sans MT" panose="020B0502020104020203" pitchFamily="34" charset="0"/>
                <a:cs typeface="Segoe UI Light" panose="020B0502040204020203" pitchFamily="34" charset="0"/>
              </a:rPr>
              <a:t>to the rescue</a:t>
            </a:r>
            <a:endParaRPr lang="en-US" sz="4400" b="1" dirty="0">
              <a:solidFill>
                <a:schemeClr val="bg2">
                  <a:lumMod val="50000"/>
                </a:schemeClr>
              </a:solidFill>
              <a:latin typeface="Gill Sans MT" panose="020B0502020104020203" pitchFamily="34" charset="0"/>
              <a:cs typeface="Segoe UI Light" panose="020B0502040204020203" pitchFamily="34" charset="0"/>
            </a:endParaRPr>
          </a:p>
        </p:txBody>
      </p:sp>
    </p:spTree>
    <p:extLst>
      <p:ext uri="{BB962C8B-B14F-4D97-AF65-F5344CB8AC3E}">
        <p14:creationId xmlns:p14="http://schemas.microsoft.com/office/powerpoint/2010/main" val="185549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Running Example</a:t>
            </a:r>
            <a:endParaRPr lang="en-US" dirty="0"/>
          </a:p>
        </p:txBody>
      </p:sp>
    </p:spTree>
    <p:extLst>
      <p:ext uri="{BB962C8B-B14F-4D97-AF65-F5344CB8AC3E}">
        <p14:creationId xmlns:p14="http://schemas.microsoft.com/office/powerpoint/2010/main" val="257177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mtClean="0">
                <a:cs typeface="Segoe UI Light" panose="020B0502040204020203" pitchFamily="34" charset="0"/>
              </a:rPr>
              <a:t>computeDeriv</a:t>
            </a:r>
            <a:endParaRPr lang="en-US" sz="6000" b="1" dirty="0">
              <a:cs typeface="Segoe UI Light" panose="020B0502040204020203" pitchFamily="34" charset="0"/>
            </a:endParaRPr>
          </a:p>
        </p:txBody>
      </p:sp>
      <p:sp>
        <p:nvSpPr>
          <p:cNvPr id="3" name="Content Placeholder 2"/>
          <p:cNvSpPr>
            <a:spLocks noGrp="1"/>
          </p:cNvSpPr>
          <p:nvPr>
            <p:ph idx="1"/>
          </p:nvPr>
        </p:nvSpPr>
        <p:spPr>
          <a:xfrm>
            <a:off x="365760" y="2284646"/>
            <a:ext cx="11558016" cy="3366346"/>
          </a:xfrm>
        </p:spPr>
        <p:txBody>
          <a:bodyPr/>
          <a:lstStyle/>
          <a:p>
            <a:r>
              <a:rPr lang="en-US" sz="4800" smtClean="0">
                <a:cs typeface="Segoe UI Light" panose="020B0502040204020203" pitchFamily="34" charset="0"/>
              </a:rPr>
              <a:t>    Compute </a:t>
            </a:r>
            <a:r>
              <a:rPr lang="en-US" sz="4800" dirty="0" smtClean="0">
                <a:cs typeface="Segoe UI Light" panose="020B0502040204020203" pitchFamily="34" charset="0"/>
              </a:rPr>
              <a:t>the derivative of </a:t>
            </a:r>
            <a:r>
              <a:rPr lang="en-US" sz="4800" smtClean="0">
                <a:cs typeface="Segoe UI Light" panose="020B0502040204020203" pitchFamily="34" charset="0"/>
              </a:rPr>
              <a:t>a polynomial</a:t>
            </a:r>
            <a:endParaRPr lang="en-US" sz="4800" dirty="0" smtClean="0">
              <a:cs typeface="Segoe UI Light" panose="020B0502040204020203" pitchFamily="34" charset="0"/>
            </a:endParaRPr>
          </a:p>
          <a:p>
            <a:endParaRPr lang="en-US" dirty="0">
              <a:latin typeface="Segoe UI Light" panose="020B0502040204020203" pitchFamily="34" charset="0"/>
              <a:cs typeface="Segoe UI Light" panose="020B0502040204020203" pitchFamily="34" charset="0"/>
            </a:endParaRPr>
          </a:p>
          <a:p>
            <a:r>
              <a:rPr lang="en-US" sz="3600" dirty="0" smtClean="0">
                <a:latin typeface="Courier New" panose="02070309020205020404" pitchFamily="49" charset="0"/>
                <a:cs typeface="Courier New" panose="02070309020205020404" pitchFamily="49" charset="0"/>
              </a:rPr>
              <a:t>poly = [10</a:t>
            </a:r>
            <a:r>
              <a:rPr lang="en-US" sz="3600" smtClean="0">
                <a:latin typeface="Courier New" panose="02070309020205020404" pitchFamily="49" charset="0"/>
                <a:cs typeface="Courier New" panose="02070309020205020404" pitchFamily="49" charset="0"/>
              </a:rPr>
              <a:t>, 8, 2]  #f(x</a:t>
            </a:r>
            <a:r>
              <a:rPr lang="en-US" sz="3600" dirty="0" smtClean="0">
                <a:latin typeface="Courier New" panose="02070309020205020404" pitchFamily="49" charset="0"/>
                <a:cs typeface="Courier New" panose="02070309020205020404" pitchFamily="49" charset="0"/>
              </a:rPr>
              <a:t>) = 10 + 8x </a:t>
            </a:r>
            <a:r>
              <a:rPr lang="en-US" sz="3600" smtClean="0">
                <a:latin typeface="Courier New" panose="02070309020205020404" pitchFamily="49" charset="0"/>
                <a:cs typeface="Courier New" panose="02070309020205020404" pitchFamily="49" charset="0"/>
              </a:rPr>
              <a:t>+2x</a:t>
            </a:r>
            <a:r>
              <a:rPr lang="en-US" sz="3600" baseline="30000" smtClean="0">
                <a:latin typeface="Courier New" panose="02070309020205020404" pitchFamily="49" charset="0"/>
                <a:cs typeface="Courier New" panose="02070309020205020404" pitchFamily="49" charset="0"/>
              </a:rPr>
              <a:t>2</a:t>
            </a:r>
            <a:endParaRPr lang="en-US" sz="3600" baseline="30000" dirty="0" smtClean="0">
              <a:latin typeface="Courier New" panose="02070309020205020404" pitchFamily="49" charset="0"/>
              <a:cs typeface="Courier New" panose="02070309020205020404" pitchFamily="49" charset="0"/>
            </a:endParaRPr>
          </a:p>
          <a:p>
            <a:r>
              <a:rPr lang="en-US" sz="3600" dirty="0" smtClean="0">
                <a:latin typeface="Courier New" panose="02070309020205020404" pitchFamily="49" charset="0"/>
                <a:cs typeface="Courier New" panose="02070309020205020404" pitchFamily="49" charset="0"/>
              </a:rPr>
              <a:t>     </a:t>
            </a:r>
            <a:r>
              <a:rPr lang="en-US" sz="3600" dirty="0" smtClean="0">
                <a:solidFill>
                  <a:srgbClr val="116F23"/>
                </a:solidFill>
                <a:latin typeface="Courier New" panose="02070309020205020404" pitchFamily="49" charset="0"/>
                <a:cs typeface="Courier New" panose="02070309020205020404" pitchFamily="49" charset="0"/>
              </a:rPr>
              <a:t>=&gt; [8</a:t>
            </a:r>
            <a:r>
              <a:rPr lang="en-US" sz="3600" smtClean="0">
                <a:solidFill>
                  <a:srgbClr val="116F23"/>
                </a:solidFill>
                <a:latin typeface="Courier New" panose="02070309020205020404" pitchFamily="49" charset="0"/>
                <a:cs typeface="Courier New" panose="02070309020205020404" pitchFamily="49" charset="0"/>
              </a:rPr>
              <a:t>, 4]     #f</a:t>
            </a:r>
            <a:r>
              <a:rPr lang="en-US" sz="3600" dirty="0" smtClean="0">
                <a:solidFill>
                  <a:srgbClr val="116F23"/>
                </a:solidFill>
                <a:latin typeface="Courier New" panose="02070309020205020404" pitchFamily="49" charset="0"/>
                <a:cs typeface="Courier New" panose="02070309020205020404" pitchFamily="49" charset="0"/>
              </a:rPr>
              <a:t>’(x) = 8 </a:t>
            </a:r>
            <a:r>
              <a:rPr lang="en-US" sz="3600" smtClean="0">
                <a:solidFill>
                  <a:srgbClr val="116F23"/>
                </a:solidFill>
                <a:latin typeface="Courier New" panose="02070309020205020404" pitchFamily="49" charset="0"/>
                <a:cs typeface="Courier New" panose="02070309020205020404" pitchFamily="49" charset="0"/>
              </a:rPr>
              <a:t>+ 4x</a:t>
            </a:r>
            <a:endParaRPr lang="en-US" sz="3600" baseline="30000" dirty="0" smtClean="0">
              <a:solidFill>
                <a:srgbClr val="116F23"/>
              </a:solidFill>
              <a:latin typeface="Courier New" panose="02070309020205020404" pitchFamily="49" charset="0"/>
              <a:cs typeface="Courier New" panose="02070309020205020404" pitchFamily="49" charset="0"/>
            </a:endParaRPr>
          </a:p>
          <a:p>
            <a:endParaRPr lang="en-US" baseline="30000" dirty="0">
              <a:latin typeface="Courier New" panose="02070309020205020404" pitchFamily="49" charset="0"/>
              <a:cs typeface="Courier New" panose="02070309020205020404" pitchFamily="49" charset="0"/>
            </a:endParaRPr>
          </a:p>
          <a:p>
            <a:endParaRPr lang="en-US" dirty="0" smtClean="0"/>
          </a:p>
        </p:txBody>
      </p:sp>
    </p:spTree>
    <p:extLst>
      <p:ext uri="{BB962C8B-B14F-4D97-AF65-F5344CB8AC3E}">
        <p14:creationId xmlns:p14="http://schemas.microsoft.com/office/powerpoint/2010/main" val="419991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3"/>
</p:tagLst>
</file>

<file path=ppt/tags/tag2.xml><?xml version="1.0" encoding="utf-8"?>
<p:tagLst xmlns:a="http://schemas.openxmlformats.org/drawingml/2006/main" xmlns:r="http://schemas.openxmlformats.org/officeDocument/2006/relationships" xmlns:p="http://schemas.openxmlformats.org/presentationml/2006/main">
  <p:tag name="TIMING" val="|23.3"/>
</p:tagLst>
</file>

<file path=ppt/tags/tag3.xml><?xml version="1.0" encoding="utf-8"?>
<p:tagLst xmlns:a="http://schemas.openxmlformats.org/drawingml/2006/main" xmlns:r="http://schemas.openxmlformats.org/officeDocument/2006/relationships" xmlns:p="http://schemas.openxmlformats.org/presentationml/2006/main">
  <p:tag name="TIMING" val="|4.6"/>
</p:tagLst>
</file>

<file path=ppt/tags/tag4.xml><?xml version="1.0" encoding="utf-8"?>
<p:tagLst xmlns:a="http://schemas.openxmlformats.org/drawingml/2006/main" xmlns:r="http://schemas.openxmlformats.org/officeDocument/2006/relationships" xmlns:p="http://schemas.openxmlformats.org/presentationml/2006/main">
  <p:tag name="TIMING" val="|38.1"/>
</p:tagLst>
</file>

<file path=ppt/tags/tag5.xml><?xml version="1.0" encoding="utf-8"?>
<p:tagLst xmlns:a="http://schemas.openxmlformats.org/drawingml/2006/main" xmlns:r="http://schemas.openxmlformats.org/officeDocument/2006/relationships" xmlns:p="http://schemas.openxmlformats.org/presentationml/2006/main">
  <p:tag name="TIMING" val="|7.3|4.7"/>
</p:tagLst>
</file>

<file path=ppt/tags/tag6.xml><?xml version="1.0" encoding="utf-8"?>
<p:tagLst xmlns:a="http://schemas.openxmlformats.org/drawingml/2006/main" xmlns:r="http://schemas.openxmlformats.org/officeDocument/2006/relationships" xmlns:p="http://schemas.openxmlformats.org/presentationml/2006/main">
  <p:tag name="TIMING" val="|24.3"/>
</p:tagLst>
</file>

<file path=ppt/tags/tag7.xml><?xml version="1.0" encoding="utf-8"?>
<p:tagLst xmlns:a="http://schemas.openxmlformats.org/drawingml/2006/main" xmlns:r="http://schemas.openxmlformats.org/officeDocument/2006/relationships" xmlns:p="http://schemas.openxmlformats.org/presentationml/2006/main">
  <p:tag name="TIMING" val="|24.3"/>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Segoe UI Light"/>
        <a:ea typeface=""/>
        <a:cs typeface=""/>
      </a:majorFont>
      <a:minorFont>
        <a:latin typeface="Courier 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22713</TotalTime>
  <Words>1145</Words>
  <Application>Microsoft Office PowerPoint</Application>
  <PresentationFormat>Widescreen</PresentationFormat>
  <Paragraphs>369</Paragraphs>
  <Slides>44</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Arial</vt:lpstr>
      <vt:lpstr>Calibri</vt:lpstr>
      <vt:lpstr>Calibri Light</vt:lpstr>
      <vt:lpstr>Cambria Math</vt:lpstr>
      <vt:lpstr>Comic Sans MS</vt:lpstr>
      <vt:lpstr>Consolas</vt:lpstr>
      <vt:lpstr>Courier New</vt:lpstr>
      <vt:lpstr>Gill Sans MT</vt:lpstr>
      <vt:lpstr>Segoe UI Light</vt:lpstr>
      <vt:lpstr>Wingdings</vt:lpstr>
      <vt:lpstr>Retrospect</vt:lpstr>
      <vt:lpstr>Default Design</vt:lpstr>
      <vt:lpstr> Autograder</vt:lpstr>
      <vt:lpstr>Feedback on Programming Assignments</vt:lpstr>
      <vt:lpstr>Student Feedback</vt:lpstr>
      <vt:lpstr>Bigger Challenge in MOOCs</vt:lpstr>
      <vt:lpstr>PowerPoint Presentation</vt:lpstr>
      <vt:lpstr>PowerPoint Presentation</vt:lpstr>
      <vt:lpstr>Technical Challenges</vt:lpstr>
      <vt:lpstr>Running Example</vt:lpstr>
      <vt:lpstr>computeDeriv</vt:lpstr>
      <vt:lpstr>Teacher’s solution</vt:lpstr>
      <vt:lpstr>Demo: http://bit.ly/179jFjo </vt:lpstr>
      <vt:lpstr>Simplified Error Model</vt:lpstr>
      <vt:lpstr>Autograder Algorithm</vt:lpstr>
      <vt:lpstr>PowerPoint Presentation</vt:lpstr>
      <vt:lpstr>PowerPoint Presentation</vt:lpstr>
      <vt:lpstr>Rewriting using Error Model</vt:lpstr>
      <vt:lpstr>Rewriting using Error Model</vt:lpstr>
      <vt:lpstr>Rewriting using Error Model</vt:lpstr>
      <vt:lpstr>Rewriting using Error Model</vt:lpstr>
      <vt:lpstr>Rewriting using Error Model ((Py) ̃)</vt:lpstr>
      <vt:lpstr>PowerPoint Presentation</vt:lpstr>
      <vt:lpstr>A Synthesis Primer</vt:lpstr>
      <vt:lpstr>Quantifying over programs</vt:lpstr>
      <vt:lpstr>Sketch [Solar-Lezama et al. ASPLOS06]</vt:lpstr>
      <vt:lpstr>(Py) ̃ Translation to Sketch</vt:lpstr>
      <vt:lpstr>PowerPoint Presentation</vt:lpstr>
      <vt:lpstr>CEGIS Synthesis algorithm</vt:lpstr>
      <vt:lpstr>CEGIS</vt:lpstr>
      <vt:lpstr>PowerPoint Presentation</vt:lpstr>
      <vt:lpstr>Feedback Generation</vt:lpstr>
      <vt:lpstr>Evaluation</vt:lpstr>
      <vt:lpstr>Autograder Tool for Python</vt:lpstr>
      <vt:lpstr>Benchmarks</vt:lpstr>
      <vt:lpstr>PowerPoint Presentation</vt:lpstr>
      <vt:lpstr>Average Running Time (in s)</vt:lpstr>
      <vt:lpstr>Feedback Generated (Percentage)</vt:lpstr>
      <vt:lpstr>Feedback Generated (Percentage)</vt:lpstr>
      <vt:lpstr>Feedback Generated (Percentage)</vt:lpstr>
      <vt:lpstr>Feedback Generated (Percentage)</vt:lpstr>
      <vt:lpstr>Why low % in some cases?</vt:lpstr>
      <vt:lpstr>Big Error: Misunderstanding APIs</vt:lpstr>
      <vt:lpstr>Big Error: Misunderstanding Spec</vt:lpstr>
      <vt:lpstr>Conclusion</vt:lpstr>
      <vt:lpstr>Acknowledgements</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Autograder</dc:title>
  <dc:creator>rishabh</dc:creator>
  <cp:lastModifiedBy>Armando Solar-Lezama</cp:lastModifiedBy>
  <cp:revision>953</cp:revision>
  <dcterms:created xsi:type="dcterms:W3CDTF">2013-04-22T20:38:44Z</dcterms:created>
  <dcterms:modified xsi:type="dcterms:W3CDTF">2013-07-15T19:07:36Z</dcterms:modified>
</cp:coreProperties>
</file>