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423" r:id="rId2"/>
    <p:sldId id="445" r:id="rId3"/>
    <p:sldId id="447" r:id="rId4"/>
    <p:sldId id="492" r:id="rId5"/>
    <p:sldId id="493" r:id="rId6"/>
    <p:sldId id="521" r:id="rId7"/>
    <p:sldId id="495" r:id="rId8"/>
    <p:sldId id="494" r:id="rId9"/>
    <p:sldId id="499" r:id="rId10"/>
    <p:sldId id="502" r:id="rId11"/>
    <p:sldId id="500" r:id="rId12"/>
    <p:sldId id="501" r:id="rId13"/>
    <p:sldId id="503" r:id="rId14"/>
    <p:sldId id="530" r:id="rId15"/>
    <p:sldId id="520" r:id="rId16"/>
    <p:sldId id="522" r:id="rId17"/>
    <p:sldId id="523" r:id="rId18"/>
    <p:sldId id="525" r:id="rId19"/>
    <p:sldId id="515" r:id="rId20"/>
    <p:sldId id="526" r:id="rId21"/>
    <p:sldId id="527" r:id="rId22"/>
    <p:sldId id="509" r:id="rId23"/>
    <p:sldId id="528" r:id="rId24"/>
    <p:sldId id="529" r:id="rId25"/>
    <p:sldId id="531" r:id="rId26"/>
    <p:sldId id="532" r:id="rId27"/>
    <p:sldId id="533" r:id="rId28"/>
    <p:sldId id="534" r:id="rId29"/>
    <p:sldId id="535" r:id="rId30"/>
    <p:sldId id="517" r:id="rId31"/>
    <p:sldId id="53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8CADD4"/>
    <a:srgbClr val="000000"/>
    <a:srgbClr val="800000"/>
    <a:srgbClr val="000090"/>
    <a:srgbClr val="950000"/>
    <a:srgbClr val="FFFBA9"/>
    <a:srgbClr val="07AE6D"/>
    <a:srgbClr val="F1E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2" autoAdjust="0"/>
    <p:restoredTop sz="77213" autoAdjust="0"/>
  </p:normalViewPr>
  <p:slideViewPr>
    <p:cSldViewPr snapToObjects="1">
      <p:cViewPr varScale="1">
        <p:scale>
          <a:sx n="92" d="100"/>
          <a:sy n="92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mando\Workspace\PLDI13Smooth\Images\MartinData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mando\Workspace\PLDI13Smooth\Images\MartinData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mando\Workspace\PLDI13Smooth\Images\MartinData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801615483576951E-2"/>
          <c:y val="3.9011513074430008E-2"/>
          <c:w val="0.87729330940727623"/>
          <c:h val="0.78016759565157223"/>
        </c:manualLayout>
      </c:layout>
      <c:lineChart>
        <c:grouping val="standard"/>
        <c:varyColors val="0"/>
        <c:ser>
          <c:idx val="1"/>
          <c:order val="0"/>
          <c:tx>
            <c:v>Proved expectation, smooth search on abstraction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Main.csv!$N$490:$N$552</c:f>
              <c:numCache>
                <c:formatCode>General</c:formatCode>
                <c:ptCount val="6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30</c:v>
                </c:pt>
                <c:pt idx="25">
                  <c:v>33</c:v>
                </c:pt>
                <c:pt idx="26">
                  <c:v>35</c:v>
                </c:pt>
                <c:pt idx="27">
                  <c:v>35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61</c:v>
                </c:pt>
                <c:pt idx="38">
                  <c:v>61</c:v>
                </c:pt>
                <c:pt idx="39">
                  <c:v>61</c:v>
                </c:pt>
                <c:pt idx="40">
                  <c:v>61</c:v>
                </c:pt>
                <c:pt idx="41">
                  <c:v>61</c:v>
                </c:pt>
                <c:pt idx="42">
                  <c:v>61</c:v>
                </c:pt>
                <c:pt idx="43">
                  <c:v>61</c:v>
                </c:pt>
                <c:pt idx="44">
                  <c:v>61</c:v>
                </c:pt>
                <c:pt idx="45">
                  <c:v>62</c:v>
                </c:pt>
                <c:pt idx="46">
                  <c:v>71</c:v>
                </c:pt>
                <c:pt idx="47">
                  <c:v>75</c:v>
                </c:pt>
                <c:pt idx="48">
                  <c:v>76</c:v>
                </c:pt>
                <c:pt idx="49">
                  <c:v>78</c:v>
                </c:pt>
                <c:pt idx="50">
                  <c:v>78</c:v>
                </c:pt>
                <c:pt idx="51">
                  <c:v>78</c:v>
                </c:pt>
                <c:pt idx="52">
                  <c:v>78</c:v>
                </c:pt>
                <c:pt idx="53">
                  <c:v>78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</c:numCache>
            </c:numRef>
          </c:val>
          <c:smooth val="0"/>
        </c:ser>
        <c:ser>
          <c:idx val="3"/>
          <c:order val="1"/>
          <c:tx>
            <c:v>Proved expectation, Nelder-Mead on abstraction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Main.csv!$O$490:$O$552</c:f>
              <c:numCache>
                <c:formatCode>General</c:formatCode>
                <c:ptCount val="6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8</c:v>
                </c:pt>
                <c:pt idx="25">
                  <c:v>16</c:v>
                </c:pt>
                <c:pt idx="26">
                  <c:v>20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26</c:v>
                </c:pt>
                <c:pt idx="33">
                  <c:v>26</c:v>
                </c:pt>
                <c:pt idx="34">
                  <c:v>26</c:v>
                </c:pt>
                <c:pt idx="35">
                  <c:v>26</c:v>
                </c:pt>
                <c:pt idx="36">
                  <c:v>26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64</c:v>
                </c:pt>
                <c:pt idx="41">
                  <c:v>65</c:v>
                </c:pt>
                <c:pt idx="42">
                  <c:v>65</c:v>
                </c:pt>
                <c:pt idx="43">
                  <c:v>65</c:v>
                </c:pt>
                <c:pt idx="44">
                  <c:v>65</c:v>
                </c:pt>
                <c:pt idx="45">
                  <c:v>65</c:v>
                </c:pt>
                <c:pt idx="46">
                  <c:v>67</c:v>
                </c:pt>
                <c:pt idx="47">
                  <c:v>67</c:v>
                </c:pt>
                <c:pt idx="48">
                  <c:v>67</c:v>
                </c:pt>
                <c:pt idx="49">
                  <c:v>67</c:v>
                </c:pt>
                <c:pt idx="50">
                  <c:v>68</c:v>
                </c:pt>
                <c:pt idx="51">
                  <c:v>68</c:v>
                </c:pt>
                <c:pt idx="52">
                  <c:v>68</c:v>
                </c:pt>
                <c:pt idx="53">
                  <c:v>68</c:v>
                </c:pt>
                <c:pt idx="54">
                  <c:v>69</c:v>
                </c:pt>
                <c:pt idx="55">
                  <c:v>69</c:v>
                </c:pt>
                <c:pt idx="56">
                  <c:v>69</c:v>
                </c:pt>
                <c:pt idx="57">
                  <c:v>70</c:v>
                </c:pt>
                <c:pt idx="58">
                  <c:v>70</c:v>
                </c:pt>
                <c:pt idx="59">
                  <c:v>70</c:v>
                </c:pt>
                <c:pt idx="60">
                  <c:v>70</c:v>
                </c:pt>
                <c:pt idx="61">
                  <c:v>70</c:v>
                </c:pt>
                <c:pt idx="62">
                  <c:v>71</c:v>
                </c:pt>
              </c:numCache>
            </c:numRef>
          </c:val>
          <c:smooth val="0"/>
        </c:ser>
        <c:ser>
          <c:idx val="5"/>
          <c:order val="2"/>
          <c:tx>
            <c:v>Proved expectation, Nelder-Mead on samples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Main.csv!$Z$490:$Z$552</c:f>
              <c:numCache>
                <c:formatCode>General</c:formatCode>
                <c:ptCount val="6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1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4</c:v>
                </c:pt>
                <c:pt idx="55">
                  <c:v>4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6</c:v>
                </c:pt>
                <c:pt idx="61">
                  <c:v>8</c:v>
                </c:pt>
                <c:pt idx="62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39880"/>
        <c:axId val="383940664"/>
      </c:lineChart>
      <c:catAx>
        <c:axId val="383939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Expectation Upper Bound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94066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3940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Number of experiments</a:t>
                </a:r>
              </a:p>
            </c:rich>
          </c:tx>
          <c:layout>
            <c:manualLayout>
              <c:xMode val="edge"/>
              <c:yMode val="edge"/>
              <c:x val="6.987682513086086E-3"/>
              <c:y val="9.141850221002648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939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7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801615483576951E-2"/>
          <c:y val="3.9011513074430008E-2"/>
          <c:w val="0.87729330940727623"/>
          <c:h val="0.78016759565157223"/>
        </c:manualLayout>
      </c:layout>
      <c:lineChart>
        <c:grouping val="standard"/>
        <c:varyColors val="0"/>
        <c:ser>
          <c:idx val="0"/>
          <c:order val="0"/>
          <c:tx>
            <c:v>Sampled expectation, smooth search on abstraction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Main.csv!$L$490:$L$552</c:f>
              <c:numCache>
                <c:formatCode>General</c:formatCode>
                <c:ptCount val="6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14</c:v>
                </c:pt>
                <c:pt idx="8">
                  <c:v>22</c:v>
                </c:pt>
                <c:pt idx="9">
                  <c:v>35</c:v>
                </c:pt>
                <c:pt idx="10">
                  <c:v>36</c:v>
                </c:pt>
                <c:pt idx="11">
                  <c:v>41</c:v>
                </c:pt>
                <c:pt idx="12">
                  <c:v>41</c:v>
                </c:pt>
                <c:pt idx="13">
                  <c:v>47</c:v>
                </c:pt>
                <c:pt idx="14">
                  <c:v>51</c:v>
                </c:pt>
                <c:pt idx="15">
                  <c:v>52</c:v>
                </c:pt>
                <c:pt idx="16">
                  <c:v>52</c:v>
                </c:pt>
                <c:pt idx="17">
                  <c:v>52</c:v>
                </c:pt>
                <c:pt idx="18">
                  <c:v>54</c:v>
                </c:pt>
                <c:pt idx="19">
                  <c:v>55</c:v>
                </c:pt>
                <c:pt idx="20">
                  <c:v>55</c:v>
                </c:pt>
                <c:pt idx="21">
                  <c:v>55</c:v>
                </c:pt>
                <c:pt idx="22">
                  <c:v>55</c:v>
                </c:pt>
                <c:pt idx="23">
                  <c:v>55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55</c:v>
                </c:pt>
                <c:pt idx="30">
                  <c:v>55</c:v>
                </c:pt>
                <c:pt idx="31">
                  <c:v>78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</c:numCache>
            </c:numRef>
          </c:val>
          <c:smooth val="0"/>
        </c:ser>
        <c:ser>
          <c:idx val="2"/>
          <c:order val="1"/>
          <c:tx>
            <c:v>Sampled expectation, Nelder-Mead on abstraction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Main.csv!$M$490:$M$552</c:f>
              <c:numCache>
                <c:formatCode>General</c:formatCode>
                <c:ptCount val="6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16</c:v>
                </c:pt>
                <c:pt idx="9">
                  <c:v>22</c:v>
                </c:pt>
                <c:pt idx="10">
                  <c:v>28</c:v>
                </c:pt>
                <c:pt idx="11">
                  <c:v>29</c:v>
                </c:pt>
                <c:pt idx="12">
                  <c:v>31</c:v>
                </c:pt>
                <c:pt idx="13">
                  <c:v>34</c:v>
                </c:pt>
                <c:pt idx="14">
                  <c:v>35</c:v>
                </c:pt>
                <c:pt idx="15">
                  <c:v>37</c:v>
                </c:pt>
                <c:pt idx="16">
                  <c:v>37</c:v>
                </c:pt>
                <c:pt idx="17">
                  <c:v>38</c:v>
                </c:pt>
                <c:pt idx="18">
                  <c:v>38</c:v>
                </c:pt>
                <c:pt idx="19">
                  <c:v>39</c:v>
                </c:pt>
                <c:pt idx="20">
                  <c:v>39</c:v>
                </c:pt>
                <c:pt idx="21">
                  <c:v>39</c:v>
                </c:pt>
                <c:pt idx="22">
                  <c:v>41</c:v>
                </c:pt>
                <c:pt idx="23">
                  <c:v>41</c:v>
                </c:pt>
                <c:pt idx="24">
                  <c:v>41</c:v>
                </c:pt>
                <c:pt idx="25">
                  <c:v>41</c:v>
                </c:pt>
                <c:pt idx="26">
                  <c:v>41</c:v>
                </c:pt>
                <c:pt idx="27">
                  <c:v>42</c:v>
                </c:pt>
                <c:pt idx="28">
                  <c:v>42</c:v>
                </c:pt>
                <c:pt idx="29">
                  <c:v>43</c:v>
                </c:pt>
                <c:pt idx="30">
                  <c:v>43</c:v>
                </c:pt>
                <c:pt idx="31">
                  <c:v>72</c:v>
                </c:pt>
                <c:pt idx="32">
                  <c:v>79</c:v>
                </c:pt>
                <c:pt idx="33">
                  <c:v>79</c:v>
                </c:pt>
                <c:pt idx="34">
                  <c:v>79</c:v>
                </c:pt>
                <c:pt idx="35">
                  <c:v>79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</c:numCache>
            </c:numRef>
          </c:val>
          <c:smooth val="0"/>
        </c:ser>
        <c:ser>
          <c:idx val="4"/>
          <c:order val="2"/>
          <c:tx>
            <c:v>Sampled expectation, Nelder-Mead on samples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Main.csv!$P$490:$P$552</c:f>
              <c:numCache>
                <c:formatCode>General</c:formatCode>
                <c:ptCount val="63"/>
                <c:pt idx="0">
                  <c:v>0.6</c:v>
                </c:pt>
                <c:pt idx="1">
                  <c:v>0.8</c:v>
                </c:pt>
                <c:pt idx="2">
                  <c:v>1</c:v>
                </c:pt>
                <c:pt idx="3">
                  <c:v>1.2</c:v>
                </c:pt>
                <c:pt idx="4">
                  <c:v>1.4</c:v>
                </c:pt>
                <c:pt idx="5">
                  <c:v>1.5999999999999999</c:v>
                </c:pt>
                <c:pt idx="6">
                  <c:v>1.7999999999999998</c:v>
                </c:pt>
                <c:pt idx="7">
                  <c:v>1.9999999999999998</c:v>
                </c:pt>
                <c:pt idx="8">
                  <c:v>2.1999999999999997</c:v>
                </c:pt>
                <c:pt idx="9">
                  <c:v>2.4</c:v>
                </c:pt>
                <c:pt idx="10">
                  <c:v>2.6</c:v>
                </c:pt>
                <c:pt idx="11">
                  <c:v>2.8000000000000003</c:v>
                </c:pt>
                <c:pt idx="12">
                  <c:v>3.0000000000000004</c:v>
                </c:pt>
                <c:pt idx="13">
                  <c:v>3.2000000000000006</c:v>
                </c:pt>
                <c:pt idx="14">
                  <c:v>3.4000000000000008</c:v>
                </c:pt>
                <c:pt idx="15">
                  <c:v>3.600000000000001</c:v>
                </c:pt>
                <c:pt idx="16">
                  <c:v>3.8000000000000012</c:v>
                </c:pt>
                <c:pt idx="17">
                  <c:v>4.0000000000000009</c:v>
                </c:pt>
                <c:pt idx="18">
                  <c:v>4.2000000000000011</c:v>
                </c:pt>
                <c:pt idx="19">
                  <c:v>4.4000000000000012</c:v>
                </c:pt>
                <c:pt idx="20">
                  <c:v>4.6000000000000014</c:v>
                </c:pt>
                <c:pt idx="21">
                  <c:v>4.8000000000000016</c:v>
                </c:pt>
                <c:pt idx="22">
                  <c:v>5.0000000000000018</c:v>
                </c:pt>
                <c:pt idx="23">
                  <c:v>5.200000000000002</c:v>
                </c:pt>
                <c:pt idx="24">
                  <c:v>5.4000000000000021</c:v>
                </c:pt>
                <c:pt idx="25">
                  <c:v>5.6000000000000023</c:v>
                </c:pt>
                <c:pt idx="26">
                  <c:v>5.8000000000000025</c:v>
                </c:pt>
                <c:pt idx="27">
                  <c:v>6.0000000000000027</c:v>
                </c:pt>
                <c:pt idx="28">
                  <c:v>6.2000000000000028</c:v>
                </c:pt>
                <c:pt idx="29">
                  <c:v>6.400000000000003</c:v>
                </c:pt>
                <c:pt idx="30">
                  <c:v>6.6000000000000032</c:v>
                </c:pt>
                <c:pt idx="31">
                  <c:v>6.8000000000000034</c:v>
                </c:pt>
                <c:pt idx="32">
                  <c:v>7.0000000000000036</c:v>
                </c:pt>
                <c:pt idx="33">
                  <c:v>7.2000000000000037</c:v>
                </c:pt>
                <c:pt idx="34">
                  <c:v>7.4000000000000039</c:v>
                </c:pt>
                <c:pt idx="35">
                  <c:v>7.6000000000000041</c:v>
                </c:pt>
                <c:pt idx="36">
                  <c:v>7.8000000000000043</c:v>
                </c:pt>
                <c:pt idx="37">
                  <c:v>8.0000000000000036</c:v>
                </c:pt>
                <c:pt idx="38">
                  <c:v>8.2000000000000028</c:v>
                </c:pt>
                <c:pt idx="39">
                  <c:v>8.4000000000000021</c:v>
                </c:pt>
                <c:pt idx="40">
                  <c:v>8.6000000000000014</c:v>
                </c:pt>
                <c:pt idx="41">
                  <c:v>8.8000000000000007</c:v>
                </c:pt>
                <c:pt idx="42">
                  <c:v>9</c:v>
                </c:pt>
                <c:pt idx="43">
                  <c:v>9.1999999999999993</c:v>
                </c:pt>
                <c:pt idx="44">
                  <c:v>9.3999999999999986</c:v>
                </c:pt>
                <c:pt idx="45">
                  <c:v>9.5999999999999979</c:v>
                </c:pt>
                <c:pt idx="46">
                  <c:v>9.7999999999999972</c:v>
                </c:pt>
                <c:pt idx="47">
                  <c:v>9.9999999999999964</c:v>
                </c:pt>
                <c:pt idx="48">
                  <c:v>10.199999999999996</c:v>
                </c:pt>
                <c:pt idx="49">
                  <c:v>10.399999999999995</c:v>
                </c:pt>
                <c:pt idx="50">
                  <c:v>10.599999999999994</c:v>
                </c:pt>
                <c:pt idx="51">
                  <c:v>10.799999999999994</c:v>
                </c:pt>
                <c:pt idx="52">
                  <c:v>10.999999999999993</c:v>
                </c:pt>
                <c:pt idx="53">
                  <c:v>11.199999999999992</c:v>
                </c:pt>
                <c:pt idx="54">
                  <c:v>11.399999999999991</c:v>
                </c:pt>
                <c:pt idx="55">
                  <c:v>11.599999999999991</c:v>
                </c:pt>
                <c:pt idx="56">
                  <c:v>11.79999999999999</c:v>
                </c:pt>
                <c:pt idx="57">
                  <c:v>11.999999999999989</c:v>
                </c:pt>
                <c:pt idx="58">
                  <c:v>12.199999999999989</c:v>
                </c:pt>
                <c:pt idx="59">
                  <c:v>12.399999999999988</c:v>
                </c:pt>
                <c:pt idx="60">
                  <c:v>12.599999999999987</c:v>
                </c:pt>
                <c:pt idx="61">
                  <c:v>12.799999999999986</c:v>
                </c:pt>
                <c:pt idx="62">
                  <c:v>12.999999999999986</c:v>
                </c:pt>
              </c:numCache>
            </c:numRef>
          </c:cat>
          <c:val>
            <c:numRef>
              <c:f>Main.csv!$Y$490:$Y$552</c:f>
              <c:numCache>
                <c:formatCode>General</c:formatCode>
                <c:ptCount val="63"/>
                <c:pt idx="0">
                  <c:v>0</c:v>
                </c:pt>
                <c:pt idx="1">
                  <c:v>3</c:v>
                </c:pt>
                <c:pt idx="2">
                  <c:v>12</c:v>
                </c:pt>
                <c:pt idx="3">
                  <c:v>20</c:v>
                </c:pt>
                <c:pt idx="4">
                  <c:v>36</c:v>
                </c:pt>
                <c:pt idx="5">
                  <c:v>44</c:v>
                </c:pt>
                <c:pt idx="6">
                  <c:v>51</c:v>
                </c:pt>
                <c:pt idx="7">
                  <c:v>61</c:v>
                </c:pt>
                <c:pt idx="8">
                  <c:v>71</c:v>
                </c:pt>
                <c:pt idx="9">
                  <c:v>74</c:v>
                </c:pt>
                <c:pt idx="10">
                  <c:v>76</c:v>
                </c:pt>
                <c:pt idx="11">
                  <c:v>77</c:v>
                </c:pt>
                <c:pt idx="12">
                  <c:v>77</c:v>
                </c:pt>
                <c:pt idx="13">
                  <c:v>78</c:v>
                </c:pt>
                <c:pt idx="14">
                  <c:v>79</c:v>
                </c:pt>
                <c:pt idx="15">
                  <c:v>80</c:v>
                </c:pt>
                <c:pt idx="16">
                  <c:v>80</c:v>
                </c:pt>
                <c:pt idx="17">
                  <c:v>80</c:v>
                </c:pt>
                <c:pt idx="18">
                  <c:v>80</c:v>
                </c:pt>
                <c:pt idx="19">
                  <c:v>80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234872"/>
        <c:axId val="409232520"/>
      </c:lineChart>
      <c:catAx>
        <c:axId val="409234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Expectation Upper Bound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23252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40923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Number of experiments</a:t>
                </a:r>
              </a:p>
            </c:rich>
          </c:tx>
          <c:layout>
            <c:manualLayout>
              <c:xMode val="edge"/>
              <c:yMode val="edge"/>
              <c:x val="6.987682513086086E-3"/>
              <c:y val="9.141850221002648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234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7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Smooth search on abstraction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Main.csv!$T$490:$T$531</c:f>
              <c:numCache>
                <c:formatCode>General</c:formatCode>
                <c:ptCount val="42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7.5000000000000011E-2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0.19999999999999998</c:v>
                </c:pt>
                <c:pt idx="9">
                  <c:v>0.22499999999999998</c:v>
                </c:pt>
                <c:pt idx="10">
                  <c:v>0.24999999999999997</c:v>
                </c:pt>
                <c:pt idx="11">
                  <c:v>0.27499999999999997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0.35000000000000003</c:v>
                </c:pt>
                <c:pt idx="15">
                  <c:v>0.37500000000000006</c:v>
                </c:pt>
                <c:pt idx="16">
                  <c:v>0.40000000000000008</c:v>
                </c:pt>
                <c:pt idx="17">
                  <c:v>0.4250000000000001</c:v>
                </c:pt>
                <c:pt idx="18">
                  <c:v>0.45000000000000012</c:v>
                </c:pt>
                <c:pt idx="19">
                  <c:v>0.47500000000000014</c:v>
                </c:pt>
                <c:pt idx="20">
                  <c:v>0.50000000000000011</c:v>
                </c:pt>
                <c:pt idx="21">
                  <c:v>0.52500000000000013</c:v>
                </c:pt>
                <c:pt idx="22">
                  <c:v>0.55000000000000016</c:v>
                </c:pt>
                <c:pt idx="23">
                  <c:v>0.57500000000000018</c:v>
                </c:pt>
                <c:pt idx="24">
                  <c:v>0.6000000000000002</c:v>
                </c:pt>
                <c:pt idx="25">
                  <c:v>0.62500000000000022</c:v>
                </c:pt>
                <c:pt idx="26">
                  <c:v>0.65000000000000024</c:v>
                </c:pt>
                <c:pt idx="27">
                  <c:v>0.67500000000000027</c:v>
                </c:pt>
                <c:pt idx="28">
                  <c:v>0.70000000000000029</c:v>
                </c:pt>
                <c:pt idx="29">
                  <c:v>0.72500000000000031</c:v>
                </c:pt>
                <c:pt idx="30">
                  <c:v>0.75000000000000033</c:v>
                </c:pt>
                <c:pt idx="31">
                  <c:v>0.77500000000000036</c:v>
                </c:pt>
                <c:pt idx="32">
                  <c:v>0.80000000000000038</c:v>
                </c:pt>
                <c:pt idx="33">
                  <c:v>0.8250000000000004</c:v>
                </c:pt>
                <c:pt idx="34">
                  <c:v>0.85000000000000042</c:v>
                </c:pt>
                <c:pt idx="35">
                  <c:v>0.87500000000000044</c:v>
                </c:pt>
                <c:pt idx="36">
                  <c:v>0.90000000000000047</c:v>
                </c:pt>
                <c:pt idx="37">
                  <c:v>0.92500000000000049</c:v>
                </c:pt>
                <c:pt idx="38">
                  <c:v>0.95000000000000051</c:v>
                </c:pt>
                <c:pt idx="39">
                  <c:v>0.97500000000000053</c:v>
                </c:pt>
                <c:pt idx="40">
                  <c:v>1.0000000000000004</c:v>
                </c:pt>
                <c:pt idx="41">
                  <c:v>1.0250000000000004</c:v>
                </c:pt>
              </c:numCache>
            </c:numRef>
          </c:cat>
          <c:val>
            <c:numRef>
              <c:f>Main.csv!$R$490:$R$531</c:f>
              <c:numCache>
                <c:formatCode>General</c:formatCode>
                <c:ptCount val="42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  <c:pt idx="12">
                  <c:v>80</c:v>
                </c:pt>
                <c:pt idx="13">
                  <c:v>80</c:v>
                </c:pt>
                <c:pt idx="14">
                  <c:v>80</c:v>
                </c:pt>
                <c:pt idx="15">
                  <c:v>80</c:v>
                </c:pt>
                <c:pt idx="16">
                  <c:v>80</c:v>
                </c:pt>
                <c:pt idx="17">
                  <c:v>80</c:v>
                </c:pt>
                <c:pt idx="18">
                  <c:v>80</c:v>
                </c:pt>
                <c:pt idx="19">
                  <c:v>80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</c:numCache>
            </c:numRef>
          </c:val>
          <c:smooth val="0"/>
        </c:ser>
        <c:ser>
          <c:idx val="1"/>
          <c:order val="1"/>
          <c:tx>
            <c:v>Nelder-Mead on abstraction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Main.csv!$T$490:$T$531</c:f>
              <c:numCache>
                <c:formatCode>General</c:formatCode>
                <c:ptCount val="42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7.5000000000000011E-2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0.19999999999999998</c:v>
                </c:pt>
                <c:pt idx="9">
                  <c:v>0.22499999999999998</c:v>
                </c:pt>
                <c:pt idx="10">
                  <c:v>0.24999999999999997</c:v>
                </c:pt>
                <c:pt idx="11">
                  <c:v>0.27499999999999997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0.35000000000000003</c:v>
                </c:pt>
                <c:pt idx="15">
                  <c:v>0.37500000000000006</c:v>
                </c:pt>
                <c:pt idx="16">
                  <c:v>0.40000000000000008</c:v>
                </c:pt>
                <c:pt idx="17">
                  <c:v>0.4250000000000001</c:v>
                </c:pt>
                <c:pt idx="18">
                  <c:v>0.45000000000000012</c:v>
                </c:pt>
                <c:pt idx="19">
                  <c:v>0.47500000000000014</c:v>
                </c:pt>
                <c:pt idx="20">
                  <c:v>0.50000000000000011</c:v>
                </c:pt>
                <c:pt idx="21">
                  <c:v>0.52500000000000013</c:v>
                </c:pt>
                <c:pt idx="22">
                  <c:v>0.55000000000000016</c:v>
                </c:pt>
                <c:pt idx="23">
                  <c:v>0.57500000000000018</c:v>
                </c:pt>
                <c:pt idx="24">
                  <c:v>0.6000000000000002</c:v>
                </c:pt>
                <c:pt idx="25">
                  <c:v>0.62500000000000022</c:v>
                </c:pt>
                <c:pt idx="26">
                  <c:v>0.65000000000000024</c:v>
                </c:pt>
                <c:pt idx="27">
                  <c:v>0.67500000000000027</c:v>
                </c:pt>
                <c:pt idx="28">
                  <c:v>0.70000000000000029</c:v>
                </c:pt>
                <c:pt idx="29">
                  <c:v>0.72500000000000031</c:v>
                </c:pt>
                <c:pt idx="30">
                  <c:v>0.75000000000000033</c:v>
                </c:pt>
                <c:pt idx="31">
                  <c:v>0.77500000000000036</c:v>
                </c:pt>
                <c:pt idx="32">
                  <c:v>0.80000000000000038</c:v>
                </c:pt>
                <c:pt idx="33">
                  <c:v>0.8250000000000004</c:v>
                </c:pt>
                <c:pt idx="34">
                  <c:v>0.85000000000000042</c:v>
                </c:pt>
                <c:pt idx="35">
                  <c:v>0.87500000000000044</c:v>
                </c:pt>
                <c:pt idx="36">
                  <c:v>0.90000000000000047</c:v>
                </c:pt>
                <c:pt idx="37">
                  <c:v>0.92500000000000049</c:v>
                </c:pt>
                <c:pt idx="38">
                  <c:v>0.95000000000000051</c:v>
                </c:pt>
                <c:pt idx="39">
                  <c:v>0.97500000000000053</c:v>
                </c:pt>
                <c:pt idx="40">
                  <c:v>1.0000000000000004</c:v>
                </c:pt>
                <c:pt idx="41">
                  <c:v>1.0250000000000004</c:v>
                </c:pt>
              </c:numCache>
            </c:numRef>
          </c:cat>
          <c:val>
            <c:numRef>
              <c:f>Main.csv!$S$490:$S$531</c:f>
              <c:numCache>
                <c:formatCode>General</c:formatCode>
                <c:ptCount val="42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  <c:pt idx="8">
                  <c:v>75</c:v>
                </c:pt>
                <c:pt idx="9">
                  <c:v>75</c:v>
                </c:pt>
                <c:pt idx="10">
                  <c:v>75</c:v>
                </c:pt>
                <c:pt idx="11">
                  <c:v>75</c:v>
                </c:pt>
                <c:pt idx="12">
                  <c:v>75</c:v>
                </c:pt>
                <c:pt idx="13">
                  <c:v>75</c:v>
                </c:pt>
                <c:pt idx="14">
                  <c:v>75</c:v>
                </c:pt>
                <c:pt idx="15">
                  <c:v>75</c:v>
                </c:pt>
                <c:pt idx="16">
                  <c:v>76</c:v>
                </c:pt>
                <c:pt idx="17">
                  <c:v>76</c:v>
                </c:pt>
                <c:pt idx="18">
                  <c:v>76</c:v>
                </c:pt>
                <c:pt idx="19">
                  <c:v>76</c:v>
                </c:pt>
                <c:pt idx="20">
                  <c:v>76</c:v>
                </c:pt>
                <c:pt idx="21">
                  <c:v>76</c:v>
                </c:pt>
                <c:pt idx="22">
                  <c:v>76</c:v>
                </c:pt>
                <c:pt idx="23">
                  <c:v>79</c:v>
                </c:pt>
                <c:pt idx="24">
                  <c:v>79</c:v>
                </c:pt>
                <c:pt idx="25">
                  <c:v>79</c:v>
                </c:pt>
                <c:pt idx="26">
                  <c:v>79</c:v>
                </c:pt>
                <c:pt idx="27">
                  <c:v>79</c:v>
                </c:pt>
                <c:pt idx="28">
                  <c:v>79</c:v>
                </c:pt>
                <c:pt idx="29">
                  <c:v>79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</c:numCache>
            </c:numRef>
          </c:val>
          <c:smooth val="0"/>
        </c:ser>
        <c:ser>
          <c:idx val="2"/>
          <c:order val="2"/>
          <c:tx>
            <c:v>Nelder-Mead on samples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Main.csv!$T$490:$T$531</c:f>
              <c:numCache>
                <c:formatCode>General</c:formatCode>
                <c:ptCount val="42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7.5000000000000011E-2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0.19999999999999998</c:v>
                </c:pt>
                <c:pt idx="9">
                  <c:v>0.22499999999999998</c:v>
                </c:pt>
                <c:pt idx="10">
                  <c:v>0.24999999999999997</c:v>
                </c:pt>
                <c:pt idx="11">
                  <c:v>0.27499999999999997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0.35000000000000003</c:v>
                </c:pt>
                <c:pt idx="15">
                  <c:v>0.37500000000000006</c:v>
                </c:pt>
                <c:pt idx="16">
                  <c:v>0.40000000000000008</c:v>
                </c:pt>
                <c:pt idx="17">
                  <c:v>0.4250000000000001</c:v>
                </c:pt>
                <c:pt idx="18">
                  <c:v>0.45000000000000012</c:v>
                </c:pt>
                <c:pt idx="19">
                  <c:v>0.47500000000000014</c:v>
                </c:pt>
                <c:pt idx="20">
                  <c:v>0.50000000000000011</c:v>
                </c:pt>
                <c:pt idx="21">
                  <c:v>0.52500000000000013</c:v>
                </c:pt>
                <c:pt idx="22">
                  <c:v>0.55000000000000016</c:v>
                </c:pt>
                <c:pt idx="23">
                  <c:v>0.57500000000000018</c:v>
                </c:pt>
                <c:pt idx="24">
                  <c:v>0.6000000000000002</c:v>
                </c:pt>
                <c:pt idx="25">
                  <c:v>0.62500000000000022</c:v>
                </c:pt>
                <c:pt idx="26">
                  <c:v>0.65000000000000024</c:v>
                </c:pt>
                <c:pt idx="27">
                  <c:v>0.67500000000000027</c:v>
                </c:pt>
                <c:pt idx="28">
                  <c:v>0.70000000000000029</c:v>
                </c:pt>
                <c:pt idx="29">
                  <c:v>0.72500000000000031</c:v>
                </c:pt>
                <c:pt idx="30">
                  <c:v>0.75000000000000033</c:v>
                </c:pt>
                <c:pt idx="31">
                  <c:v>0.77500000000000036</c:v>
                </c:pt>
                <c:pt idx="32">
                  <c:v>0.80000000000000038</c:v>
                </c:pt>
                <c:pt idx="33">
                  <c:v>0.8250000000000004</c:v>
                </c:pt>
                <c:pt idx="34">
                  <c:v>0.85000000000000042</c:v>
                </c:pt>
                <c:pt idx="35">
                  <c:v>0.87500000000000044</c:v>
                </c:pt>
                <c:pt idx="36">
                  <c:v>0.90000000000000047</c:v>
                </c:pt>
                <c:pt idx="37">
                  <c:v>0.92500000000000049</c:v>
                </c:pt>
                <c:pt idx="38">
                  <c:v>0.95000000000000051</c:v>
                </c:pt>
                <c:pt idx="39">
                  <c:v>0.97500000000000053</c:v>
                </c:pt>
                <c:pt idx="40">
                  <c:v>1.0000000000000004</c:v>
                </c:pt>
                <c:pt idx="41">
                  <c:v>1.0250000000000004</c:v>
                </c:pt>
              </c:numCache>
            </c:numRef>
          </c:cat>
          <c:val>
            <c:numRef>
              <c:f>Main.csv!$AA$490:$AA$531</c:f>
              <c:numCache>
                <c:formatCode>General</c:formatCode>
                <c:ptCount val="42"/>
                <c:pt idx="0">
                  <c:v>0</c:v>
                </c:pt>
                <c:pt idx="1">
                  <c:v>58</c:v>
                </c:pt>
                <c:pt idx="2">
                  <c:v>61</c:v>
                </c:pt>
                <c:pt idx="3">
                  <c:v>61</c:v>
                </c:pt>
                <c:pt idx="4">
                  <c:v>62</c:v>
                </c:pt>
                <c:pt idx="5">
                  <c:v>62</c:v>
                </c:pt>
                <c:pt idx="6">
                  <c:v>62</c:v>
                </c:pt>
                <c:pt idx="7">
                  <c:v>63</c:v>
                </c:pt>
                <c:pt idx="8">
                  <c:v>63</c:v>
                </c:pt>
                <c:pt idx="9">
                  <c:v>63</c:v>
                </c:pt>
                <c:pt idx="10">
                  <c:v>63</c:v>
                </c:pt>
                <c:pt idx="11">
                  <c:v>63</c:v>
                </c:pt>
                <c:pt idx="12">
                  <c:v>63</c:v>
                </c:pt>
                <c:pt idx="13">
                  <c:v>63</c:v>
                </c:pt>
                <c:pt idx="14">
                  <c:v>65</c:v>
                </c:pt>
                <c:pt idx="15">
                  <c:v>66</c:v>
                </c:pt>
                <c:pt idx="16">
                  <c:v>66</c:v>
                </c:pt>
                <c:pt idx="17">
                  <c:v>66</c:v>
                </c:pt>
                <c:pt idx="18">
                  <c:v>66</c:v>
                </c:pt>
                <c:pt idx="19">
                  <c:v>66</c:v>
                </c:pt>
                <c:pt idx="20">
                  <c:v>69</c:v>
                </c:pt>
                <c:pt idx="21">
                  <c:v>69</c:v>
                </c:pt>
                <c:pt idx="22">
                  <c:v>69</c:v>
                </c:pt>
                <c:pt idx="23">
                  <c:v>69</c:v>
                </c:pt>
                <c:pt idx="24">
                  <c:v>69</c:v>
                </c:pt>
                <c:pt idx="25">
                  <c:v>69</c:v>
                </c:pt>
                <c:pt idx="26">
                  <c:v>69</c:v>
                </c:pt>
                <c:pt idx="27">
                  <c:v>70</c:v>
                </c:pt>
                <c:pt idx="28">
                  <c:v>71</c:v>
                </c:pt>
                <c:pt idx="29">
                  <c:v>71</c:v>
                </c:pt>
                <c:pt idx="30">
                  <c:v>71</c:v>
                </c:pt>
                <c:pt idx="31">
                  <c:v>72</c:v>
                </c:pt>
                <c:pt idx="32">
                  <c:v>72</c:v>
                </c:pt>
                <c:pt idx="33">
                  <c:v>72</c:v>
                </c:pt>
                <c:pt idx="34">
                  <c:v>77</c:v>
                </c:pt>
                <c:pt idx="35">
                  <c:v>77</c:v>
                </c:pt>
                <c:pt idx="36">
                  <c:v>77</c:v>
                </c:pt>
                <c:pt idx="37">
                  <c:v>77</c:v>
                </c:pt>
                <c:pt idx="38">
                  <c:v>77</c:v>
                </c:pt>
                <c:pt idx="39">
                  <c:v>77</c:v>
                </c:pt>
                <c:pt idx="40">
                  <c:v>77</c:v>
                </c:pt>
                <c:pt idx="41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920008"/>
        <c:axId val="414920400"/>
      </c:lineChart>
      <c:catAx>
        <c:axId val="414920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Bound on Probability of Assertion Failure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92040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41492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Number of experiments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920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7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99F1-2ABD-9C4E-8DFA-11F5BBBC106E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DBE56-3C47-3B46-BE83-DC7D8776C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86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DBE56-3C47-3B46-BE83-DC7D8776CFB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 motivate the problem, consider the following simple exercise. You want to develop a thermostat to control the temperature of a house.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house is a physical system that behaves according to a set of equations that determine how the temperature evolves when the heater is on or off.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thermostat, in turn, is a simple piece of code that keeps two thresholds; one to determine when to turn the heater on, and one to determine when to turn it off.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code is very simple, but determining the correct constants is far from trivial; for example, if </a:t>
            </a:r>
            <a:r>
              <a:rPr lang="en-US" baseline="0" dirty="0" err="1" smtClean="0"/>
              <a:t>tOn</a:t>
            </a:r>
            <a:r>
              <a:rPr lang="en-US" baseline="0" dirty="0" smtClean="0"/>
              <a:t> is too close to the target temperature, then by the time the next reading comes in, you will have overshot the target by too much.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the challenge is to find the most effective parameters to keep the house comfortable.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DBE56-3C47-3B46-BE83-DC7D8776CFB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3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approach to this</a:t>
            </a:r>
            <a:r>
              <a:rPr lang="en-US" baseline="0" dirty="0" smtClean="0"/>
              <a:t> problem is to write a program that takes </a:t>
            </a:r>
            <a:r>
              <a:rPr lang="en-US" baseline="0" dirty="0" err="1" smtClean="0"/>
              <a:t>tOn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tOff</a:t>
            </a:r>
            <a:r>
              <a:rPr lang="en-US" baseline="0" dirty="0" smtClean="0"/>
              <a:t> and h as parameters and simulates the behavior of the house and the thermostat. </a:t>
            </a:r>
          </a:p>
          <a:p>
            <a:r>
              <a:rPr lang="en-US" baseline="0" dirty="0" smtClean="0"/>
              <a:t>The output of this program is a series of temperature readings. </a:t>
            </a:r>
          </a:p>
          <a:p>
            <a:r>
              <a:rPr lang="en-US" baseline="0" dirty="0" smtClean="0"/>
              <a:t>Our goal is to keep the house at a pleasant 75deg, we can write an error function that gives us a measure of how close our temperature readings are to the desired temperature. </a:t>
            </a:r>
          </a:p>
          <a:p>
            <a:r>
              <a:rPr lang="en-US" baseline="0" dirty="0" smtClean="0"/>
              <a:t>This error function is also our program, and our goal, is to find values that minimize its output.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At this point, the problem is no longer a parameter synthesis problem; it’s a problem of how to find values that minimize the output of a complicated program.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DBE56-3C47-3B46-BE83-DC7D8776CFB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94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DBE56-3C47-3B46-BE83-DC7D8776CFB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2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auchy-nocaptio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46652"/>
            <a:ext cx="9144000" cy="576469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495800" y="49530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Swarat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 </a:t>
            </a:r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Chaudhuri</a:t>
            </a: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Gill Sans MT"/>
              <a:cs typeface="Gill Sans MT"/>
            </a:endParaRPr>
          </a:p>
          <a:p>
            <a:pPr algn="r"/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Pennsylvania State</a:t>
            </a:r>
            <a:r>
              <a:rPr lang="en-US" sz="26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/>
                <a:cs typeface="Gill Sans MT"/>
              </a:rPr>
              <a:t>University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Gill Sans MT"/>
              <a:cs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>
            <a:lvl1pPr>
              <a:defRPr sz="4800" b="1" i="0">
                <a:solidFill>
                  <a:srgbClr val="000090"/>
                </a:solidFill>
                <a:latin typeface="+mj-lt"/>
                <a:ea typeface="Adobe Heiti Std R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754563"/>
          </a:xfrm>
        </p:spPr>
        <p:txBody>
          <a:bodyPr/>
          <a:lstStyle>
            <a:lvl1pPr marL="0">
              <a:buClr>
                <a:schemeClr val="bg1"/>
              </a:buClr>
              <a:buSzPct val="25000"/>
              <a:defRPr b="0">
                <a:latin typeface="Adobe Caslon Pro Bold" pitchFamily="18" charset="0"/>
              </a:defRPr>
            </a:lvl1pPr>
            <a:lvl2pPr>
              <a:defRPr b="0">
                <a:solidFill>
                  <a:srgbClr val="000090"/>
                </a:solidFill>
                <a:latin typeface="Adobe Caslon Pro" pitchFamily="18" charset="0"/>
              </a:defRPr>
            </a:lvl2pPr>
            <a:lvl3pPr>
              <a:defRPr b="0">
                <a:latin typeface="Adobe Caslon Pro" pitchFamily="18" charset="0"/>
              </a:defRPr>
            </a:lvl3pPr>
            <a:lvl4pPr>
              <a:defRPr b="0">
                <a:latin typeface="Adobe Caslon Pro" pitchFamily="18" charset="0"/>
              </a:defRPr>
            </a:lvl4pPr>
            <a:lvl5pPr>
              <a:defRPr b="0">
                <a:latin typeface="Adobe Caslon Pro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6CB4E-C0BA-664E-AE42-8686D34D32D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14AF9-C0A3-D948-905C-918734897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2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13" Type="http://schemas.openxmlformats.org/officeDocument/2006/relationships/image" Target="../media/image58.png"/><Relationship Id="rId18" Type="http://schemas.openxmlformats.org/officeDocument/2006/relationships/image" Target="../media/image60.png"/><Relationship Id="rId3" Type="http://schemas.openxmlformats.org/officeDocument/2006/relationships/image" Target="../media/image450.png"/><Relationship Id="rId21" Type="http://schemas.openxmlformats.org/officeDocument/2006/relationships/image" Target="../media/image63.png"/><Relationship Id="rId7" Type="http://schemas.openxmlformats.org/officeDocument/2006/relationships/image" Target="../media/image490.png"/><Relationship Id="rId12" Type="http://schemas.openxmlformats.org/officeDocument/2006/relationships/image" Target="../media/image57.png"/><Relationship Id="rId17" Type="http://schemas.openxmlformats.org/officeDocument/2006/relationships/image" Target="../media/image530.png"/><Relationship Id="rId2" Type="http://schemas.openxmlformats.org/officeDocument/2006/relationships/image" Target="../media/image53.png"/><Relationship Id="rId16" Type="http://schemas.openxmlformats.org/officeDocument/2006/relationships/image" Target="../media/image520.png"/><Relationship Id="rId20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0.png"/><Relationship Id="rId11" Type="http://schemas.openxmlformats.org/officeDocument/2006/relationships/image" Target="../media/image56.png"/><Relationship Id="rId5" Type="http://schemas.openxmlformats.org/officeDocument/2006/relationships/image" Target="../media/image470.png"/><Relationship Id="rId15" Type="http://schemas.openxmlformats.org/officeDocument/2006/relationships/image" Target="../media/image510.png"/><Relationship Id="rId10" Type="http://schemas.openxmlformats.org/officeDocument/2006/relationships/image" Target="../media/image55.png"/><Relationship Id="rId19" Type="http://schemas.openxmlformats.org/officeDocument/2006/relationships/image" Target="../media/image61.png"/><Relationship Id="rId4" Type="http://schemas.openxmlformats.org/officeDocument/2006/relationships/image" Target="../media/image460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7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4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43.emf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0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43.emf"/><Relationship Id="rId7" Type="http://schemas.openxmlformats.org/officeDocument/2006/relationships/image" Target="../media/image67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42.emf"/><Relationship Id="rId16" Type="http://schemas.openxmlformats.org/officeDocument/2006/relationships/image" Target="../media/image84.png"/><Relationship Id="rId20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71.png"/><Relationship Id="rId5" Type="http://schemas.openxmlformats.org/officeDocument/2006/relationships/image" Target="../media/image76.png"/><Relationship Id="rId15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87.png"/><Relationship Id="rId4" Type="http://schemas.openxmlformats.org/officeDocument/2006/relationships/image" Target="../media/image75.png"/><Relationship Id="rId9" Type="http://schemas.openxmlformats.org/officeDocument/2006/relationships/image" Target="../media/image79.png"/><Relationship Id="rId14" Type="http://schemas.openxmlformats.org/officeDocument/2006/relationships/image" Target="../media/image8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9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5.png"/><Relationship Id="rId10" Type="http://schemas.openxmlformats.org/officeDocument/2006/relationships/image" Target="../media/image14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10" Type="http://schemas.openxmlformats.org/officeDocument/2006/relationships/image" Target="../media/image22.png"/><Relationship Id="rId4" Type="http://schemas.openxmlformats.org/officeDocument/2006/relationships/image" Target="../media/image16.emf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3.png"/><Relationship Id="rId7" Type="http://schemas.openxmlformats.org/officeDocument/2006/relationships/image" Target="../media/image27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uchy-banner.jpg"/>
          <p:cNvPicPr>
            <a:picLocks noChangeAspect="1"/>
          </p:cNvPicPr>
          <p:nvPr/>
        </p:nvPicPr>
        <p:blipFill>
          <a:blip r:embed="rId3">
            <a:alphaModFix amt="63000"/>
            <a:lum bright="5000" contrast="-4000"/>
          </a:blip>
          <a:stretch>
            <a:fillRect/>
          </a:stretch>
        </p:blipFill>
        <p:spPr>
          <a:xfrm>
            <a:off x="0" y="533400"/>
            <a:ext cx="9144000" cy="32145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685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spcAft>
                <a:spcPts val="2400"/>
              </a:spcAft>
              <a:defRPr/>
            </a:pPr>
            <a:r>
              <a:rPr lang="en-US" sz="3600" b="1" dirty="0">
                <a:solidFill>
                  <a:srgbClr val="000090"/>
                </a:solidFill>
                <a:latin typeface="Adobe Heiti Std R" pitchFamily="34" charset="-128"/>
                <a:ea typeface="Adobe Heiti Std R" pitchFamily="34" charset="-128"/>
                <a:cs typeface="Arial"/>
              </a:rPr>
              <a:t>Bridging Boolean and Quantitative</a:t>
            </a:r>
          </a:p>
          <a:p>
            <a:pPr lvl="0" algn="ctr">
              <a:spcBef>
                <a:spcPct val="0"/>
              </a:spcBef>
              <a:spcAft>
                <a:spcPts val="2400"/>
              </a:spcAft>
              <a:defRPr/>
            </a:pPr>
            <a:r>
              <a:rPr lang="en-US" sz="3600" b="1" dirty="0">
                <a:solidFill>
                  <a:srgbClr val="000090"/>
                </a:solidFill>
                <a:latin typeface="Adobe Heiti Std R" pitchFamily="34" charset="-128"/>
                <a:ea typeface="Adobe Heiti Std R" pitchFamily="34" charset="-128"/>
                <a:cs typeface="Arial"/>
              </a:rPr>
              <a:t>Synthesis Using Smoothed Proof Search</a:t>
            </a:r>
            <a:endParaRPr lang="en-US" sz="20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1500" y="4561582"/>
            <a:ext cx="69970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Martin Clochard, </a:t>
            </a:r>
            <a:r>
              <a:rPr lang="en-US" sz="3200" b="1" dirty="0" err="1" smtClean="0">
                <a:solidFill>
                  <a:srgbClr val="002060"/>
                </a:solidFill>
                <a:latin typeface="+mj-lt"/>
              </a:rPr>
              <a:t>Swarat</a:t>
            </a:r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 Chaudhuri and </a:t>
            </a:r>
            <a:br>
              <a:rPr lang="en-US" sz="3200" b="1" dirty="0" smtClean="0">
                <a:solidFill>
                  <a:srgbClr val="002060"/>
                </a:solidFill>
                <a:latin typeface="+mj-lt"/>
              </a:rPr>
            </a:br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Armando Solar-Lezama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5830912"/>
            <a:ext cx="2338295" cy="979921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002851"/>
            <a:ext cx="914400" cy="68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4200" y="5804455"/>
            <a:ext cx="1683760" cy="996853"/>
          </a:xfrm>
          <a:prstGeom prst="rect">
            <a:avLst/>
          </a:prstGeom>
        </p:spPr>
      </p:pic>
      <p:pic>
        <p:nvPicPr>
          <p:cNvPr id="1030" name="Picture 6" descr="https://encrypted-tbn2.gstatic.com/images?q=tbn:ANd9GcRMtEBlOfJIenfinn8gtocSjKxAZKr0LxewLUMLiL5zniEmCxl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5" y="5665452"/>
            <a:ext cx="1527175" cy="114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54546" y="1451571"/>
            <a:ext cx="3626987" cy="137157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Strawman</a:t>
            </a:r>
            <a:r>
              <a:rPr lang="en-US" dirty="0" smtClean="0"/>
              <a:t> Synthesis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26811" y="1239440"/>
                <a:ext cx="156694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𝑂𝑏𝑗𝑒𝑐𝑡𝑖𝑣𝑒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811" y="1239440"/>
                <a:ext cx="1566945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84280" y="1561639"/>
                <a:ext cx="2018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𝒜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⟦"/>
                          <m:endChr m:val="⟧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280" y="1561639"/>
                <a:ext cx="201895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2236953" y="3755956"/>
            <a:ext cx="2209800" cy="1219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Numerical Optimizer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Nelder</a:t>
            </a:r>
            <a:r>
              <a:rPr lang="en-US" dirty="0" smtClean="0"/>
              <a:t>-Mead)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76334" y="1988685"/>
                <a:ext cx="4114800" cy="696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dirty="0" smtClean="0"/>
                  <a:t>return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𝑜𝑢𝑡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𝑔𝑜𝑎𝑙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𝑃𝑒𝑛𝑎𝑙𝑡𝑦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𝑓𝑎𝑖𝑙𝑢𝑟𝑒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334" y="1988685"/>
                <a:ext cx="4114800" cy="696729"/>
              </a:xfrm>
              <a:prstGeom prst="rect">
                <a:avLst/>
              </a:prstGeom>
              <a:blipFill rotWithShape="0">
                <a:blip r:embed="rId4"/>
                <a:stretch>
                  <a:fillRect l="-1333" t="-3478" b="-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Down Arrow 23"/>
          <p:cNvSpPr/>
          <p:nvPr/>
        </p:nvSpPr>
        <p:spPr>
          <a:xfrm>
            <a:off x="3200334" y="3035273"/>
            <a:ext cx="304800" cy="5758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587174" y="4136956"/>
            <a:ext cx="685800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94345" y="4180890"/>
                <a:ext cx="2861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Locally optimal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45" y="4180890"/>
                <a:ext cx="286180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91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806309" y="5276257"/>
            <a:ext cx="7880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Problem: Objective(H) is highly discontinuous!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1" grpId="0"/>
      <p:bldP spid="22" grpId="0" animBg="1"/>
      <p:bldP spid="23" grpId="0"/>
      <p:bldP spid="24" grpId="0" animBg="1"/>
      <p:bldP spid="25" grpId="0" animBg="1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428" y="4985155"/>
            <a:ext cx="2575420" cy="17783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Discontinuity of Abstract Interp.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93200" y="388620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x + 1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391668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5.5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730726" y="2908236"/>
            <a:ext cx="1579508" cy="762000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&gt; C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218" y="1266570"/>
            <a:ext cx="1981564" cy="1384744"/>
          </a:xfrm>
          <a:prstGeom prst="rect">
            <a:avLst/>
          </a:prstGeom>
        </p:spPr>
      </p:pic>
      <p:grpSp>
        <p:nvGrpSpPr>
          <p:cNvPr id="69" name="Group 68"/>
          <p:cNvGrpSpPr/>
          <p:nvPr/>
        </p:nvGrpSpPr>
        <p:grpSpPr>
          <a:xfrm>
            <a:off x="168345" y="3186874"/>
            <a:ext cx="8586908" cy="1733040"/>
            <a:chOff x="168345" y="3186874"/>
            <a:chExt cx="8586908" cy="1733040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5400" y="3186874"/>
              <a:ext cx="2509853" cy="173304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8345" y="3186874"/>
              <a:ext cx="2509853" cy="1733040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384878" y="2535938"/>
            <a:ext cx="8149522" cy="1442421"/>
            <a:chOff x="384878" y="2535938"/>
            <a:chExt cx="8149522" cy="1442421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4878" y="2540489"/>
              <a:ext cx="2082377" cy="143787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45432" y="2535938"/>
              <a:ext cx="2088968" cy="1442421"/>
            </a:xfrm>
            <a:prstGeom prst="rect">
              <a:avLst/>
            </a:prstGeom>
          </p:spPr>
        </p:pic>
      </p:grpSp>
      <p:sp>
        <p:nvSpPr>
          <p:cNvPr id="56" name="TextBox 55"/>
          <p:cNvSpPr txBox="1"/>
          <p:nvPr/>
        </p:nvSpPr>
        <p:spPr>
          <a:xfrm>
            <a:off x="3432105" y="179625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x=</a:t>
            </a:r>
            <a:endParaRPr lang="en-US" dirty="0"/>
          </a:p>
        </p:txBody>
      </p:sp>
      <p:cxnSp>
        <p:nvCxnSpPr>
          <p:cNvPr id="58" name="Elbow Connector 57"/>
          <p:cNvCxnSpPr>
            <a:stCxn id="5" idx="1"/>
            <a:endCxn id="3" idx="0"/>
          </p:cNvCxnSpPr>
          <p:nvPr/>
        </p:nvCxnSpPr>
        <p:spPr>
          <a:xfrm rot="10800000" flipV="1">
            <a:off x="3488500" y="3289236"/>
            <a:ext cx="242226" cy="59696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" idx="3"/>
            <a:endCxn id="7" idx="0"/>
          </p:cNvCxnSpPr>
          <p:nvPr/>
        </p:nvCxnSpPr>
        <p:spPr>
          <a:xfrm>
            <a:off x="5310234" y="3289236"/>
            <a:ext cx="290466" cy="62744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" idx="2"/>
          </p:cNvCxnSpPr>
          <p:nvPr/>
        </p:nvCxnSpPr>
        <p:spPr>
          <a:xfrm>
            <a:off x="3488500" y="4343400"/>
            <a:ext cx="986896" cy="589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" idx="2"/>
          </p:cNvCxnSpPr>
          <p:nvPr/>
        </p:nvCxnSpPr>
        <p:spPr>
          <a:xfrm flipH="1">
            <a:off x="4744804" y="4373880"/>
            <a:ext cx="855896" cy="558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4744804" y="2908236"/>
            <a:ext cx="970196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700084" y="2723570"/>
            <a:ext cx="5934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2.49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114800" y="4940215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/>
          <p:cNvSpPr/>
          <p:nvPr/>
        </p:nvSpPr>
        <p:spPr>
          <a:xfrm>
            <a:off x="4114800" y="4940215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8683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Discontinuity of Abstract Interp.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3200" y="388620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x + 1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391668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 5.5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730726" y="2908236"/>
            <a:ext cx="1579508" cy="762000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&gt; C</a:t>
            </a:r>
            <a:endParaRPr lang="en-US" dirty="0"/>
          </a:p>
        </p:txBody>
      </p:sp>
      <p:cxnSp>
        <p:nvCxnSpPr>
          <p:cNvPr id="58" name="Elbow Connector 57"/>
          <p:cNvCxnSpPr>
            <a:stCxn id="5" idx="1"/>
            <a:endCxn id="3" idx="0"/>
          </p:cNvCxnSpPr>
          <p:nvPr/>
        </p:nvCxnSpPr>
        <p:spPr>
          <a:xfrm rot="10800000" flipV="1">
            <a:off x="3488500" y="3289236"/>
            <a:ext cx="242226" cy="59696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" idx="3"/>
            <a:endCxn id="7" idx="0"/>
          </p:cNvCxnSpPr>
          <p:nvPr/>
        </p:nvCxnSpPr>
        <p:spPr>
          <a:xfrm>
            <a:off x="5310234" y="3289236"/>
            <a:ext cx="290466" cy="62744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" idx="2"/>
          </p:cNvCxnSpPr>
          <p:nvPr/>
        </p:nvCxnSpPr>
        <p:spPr>
          <a:xfrm>
            <a:off x="3488500" y="4343400"/>
            <a:ext cx="986896" cy="589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" idx="2"/>
          </p:cNvCxnSpPr>
          <p:nvPr/>
        </p:nvCxnSpPr>
        <p:spPr>
          <a:xfrm flipH="1">
            <a:off x="4744804" y="4373880"/>
            <a:ext cx="855896" cy="558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3056350" y="1383842"/>
            <a:ext cx="2726500" cy="1386453"/>
            <a:chOff x="5852084" y="1176546"/>
            <a:chExt cx="2726500" cy="1386453"/>
          </a:xfrm>
        </p:grpSpPr>
        <p:grpSp>
          <p:nvGrpSpPr>
            <p:cNvPr id="20" name="Group 19"/>
            <p:cNvGrpSpPr/>
            <p:nvPr/>
          </p:nvGrpSpPr>
          <p:grpSpPr>
            <a:xfrm>
              <a:off x="5852084" y="1176546"/>
              <a:ext cx="2726500" cy="1294744"/>
              <a:chOff x="3124200" y="4724400"/>
              <a:chExt cx="2726500" cy="129474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3124200" y="5866744"/>
                <a:ext cx="2726500" cy="0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363249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965488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298482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631476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964470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29746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3352800" y="4724400"/>
                <a:ext cx="0" cy="1294744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096000" y="2286000"/>
              <a:ext cx="2473010" cy="276999"/>
              <a:chOff x="6096000" y="2286000"/>
              <a:chExt cx="2473010" cy="27699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09600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-7.5</a:t>
                </a:r>
                <a:endParaRPr lang="en-US" sz="12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526550" y="2286000"/>
                <a:ext cx="3097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-5</a:t>
                </a:r>
                <a:endParaRPr lang="en-US" sz="12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84008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-2.5</a:t>
                </a:r>
                <a:endParaRPr lang="en-US" sz="12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270630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537674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2.5</a:t>
                </a:r>
                <a:endParaRPr lang="en-US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921736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188778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7.5</a:t>
                </a:r>
                <a:endParaRPr lang="en-US" sz="1200" dirty="0"/>
              </a:p>
            </p:txBody>
          </p:sp>
        </p:grpSp>
      </p:grpSp>
      <p:cxnSp>
        <p:nvCxnSpPr>
          <p:cNvPr id="138" name="Straight Arrow Connector 137"/>
          <p:cNvCxnSpPr/>
          <p:nvPr/>
        </p:nvCxnSpPr>
        <p:spPr>
          <a:xfrm flipV="1">
            <a:off x="4744804" y="2908236"/>
            <a:ext cx="970196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562600" y="2831068"/>
            <a:ext cx="5934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2.49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94253" y="2815334"/>
            <a:ext cx="8849506" cy="1386453"/>
            <a:chOff x="-94253" y="2815334"/>
            <a:chExt cx="8849506" cy="1386453"/>
          </a:xfrm>
        </p:grpSpPr>
        <p:grpSp>
          <p:nvGrpSpPr>
            <p:cNvPr id="93" name="Group 92"/>
            <p:cNvGrpSpPr/>
            <p:nvPr/>
          </p:nvGrpSpPr>
          <p:grpSpPr>
            <a:xfrm>
              <a:off x="6028753" y="2815334"/>
              <a:ext cx="2726500" cy="1386453"/>
              <a:chOff x="5852084" y="1176546"/>
              <a:chExt cx="2726500" cy="1386453"/>
            </a:xfrm>
          </p:grpSpPr>
          <p:grpSp>
            <p:nvGrpSpPr>
              <p:cNvPr id="94" name="Group 93"/>
              <p:cNvGrpSpPr/>
              <p:nvPr/>
            </p:nvGrpSpPr>
            <p:grpSpPr>
              <a:xfrm>
                <a:off x="5852084" y="1176546"/>
                <a:ext cx="2726500" cy="1294744"/>
                <a:chOff x="3124200" y="4724400"/>
                <a:chExt cx="2726500" cy="1294744"/>
              </a:xfrm>
            </p:grpSpPr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Rectangle 103"/>
                <p:cNvSpPr/>
                <p:nvPr/>
              </p:nvSpPr>
              <p:spPr>
                <a:xfrm>
                  <a:off x="3632494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3965488" y="5578728"/>
                  <a:ext cx="310856" cy="2560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4298482" y="4828920"/>
                  <a:ext cx="310856" cy="100584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4631476" y="4828920"/>
                  <a:ext cx="310856" cy="100584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6096000" y="2286000"/>
                <a:ext cx="2473010" cy="276999"/>
                <a:chOff x="6096000" y="2286000"/>
                <a:chExt cx="2473010" cy="276999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609600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6526550" y="2286000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684008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7270630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7537674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921736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8188778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-94253" y="2815334"/>
              <a:ext cx="2726500" cy="1386453"/>
              <a:chOff x="-94253" y="2815334"/>
              <a:chExt cx="2726500" cy="1386453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-94253" y="2815334"/>
                <a:ext cx="2726500" cy="1386453"/>
                <a:chOff x="5852084" y="1176546"/>
                <a:chExt cx="2726500" cy="1386453"/>
              </a:xfrm>
            </p:grpSpPr>
            <p:grpSp>
              <p:nvGrpSpPr>
                <p:cNvPr id="40" name="Group 39"/>
                <p:cNvGrpSpPr/>
                <p:nvPr/>
              </p:nvGrpSpPr>
              <p:grpSpPr>
                <a:xfrm>
                  <a:off x="5852084" y="1176546"/>
                  <a:ext cx="2726500" cy="1294744"/>
                  <a:chOff x="3124200" y="4724400"/>
                  <a:chExt cx="2726500" cy="1294744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3124200" y="5866744"/>
                    <a:ext cx="2726500" cy="0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" name="Rectangle 53"/>
                  <p:cNvSpPr/>
                  <p:nvPr/>
                </p:nvSpPr>
                <p:spPr>
                  <a:xfrm>
                    <a:off x="4964470" y="5578728"/>
                    <a:ext cx="310856" cy="256032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5297464" y="5816472"/>
                    <a:ext cx="310856" cy="18288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3352800" y="4724400"/>
                    <a:ext cx="0" cy="1294744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6096000" y="2286000"/>
                  <a:ext cx="2473010" cy="276999"/>
                  <a:chOff x="6096000" y="2286000"/>
                  <a:chExt cx="2473010" cy="276999"/>
                </a:xfrm>
              </p:grpSpPr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6096000" y="22860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-7.5</a:t>
                    </a:r>
                    <a:endParaRPr lang="en-US" sz="1200" dirty="0"/>
                  </a:p>
                </p:txBody>
              </p: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6526550" y="2286000"/>
                    <a:ext cx="30970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-5</a:t>
                    </a:r>
                    <a:endParaRPr lang="en-US" sz="1200" dirty="0"/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6840080" y="22860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-2.5</a:t>
                    </a:r>
                    <a:endParaRPr lang="en-US" sz="1200" dirty="0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7270630" y="22860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0</a:t>
                    </a:r>
                    <a:endParaRPr lang="en-US" sz="1200" dirty="0"/>
                  </a:p>
                </p:txBody>
              </p:sp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7537674" y="22860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2.5</a:t>
                    </a:r>
                    <a:endParaRPr lang="en-US" sz="1200" dirty="0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7921736" y="22860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5</a:t>
                    </a:r>
                    <a:endParaRPr lang="en-US" sz="1200" dirty="0"/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8188778" y="22860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7.5</a:t>
                    </a:r>
                    <a:endParaRPr lang="en-US" sz="1200" dirty="0"/>
                  </a:p>
                </p:txBody>
              </p:sp>
            </p:grpSp>
          </p:grpSp>
          <p:sp>
            <p:nvSpPr>
              <p:cNvPr id="108" name="Rectangle 107"/>
              <p:cNvSpPr/>
              <p:nvPr/>
            </p:nvSpPr>
            <p:spPr>
              <a:xfrm>
                <a:off x="1413719" y="291084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-87630" y="2292713"/>
            <a:ext cx="8850630" cy="2631830"/>
            <a:chOff x="-87630" y="2292713"/>
            <a:chExt cx="8850630" cy="2631830"/>
          </a:xfrm>
        </p:grpSpPr>
        <p:grpSp>
          <p:nvGrpSpPr>
            <p:cNvPr id="15" name="Group 14"/>
            <p:cNvGrpSpPr/>
            <p:nvPr/>
          </p:nvGrpSpPr>
          <p:grpSpPr>
            <a:xfrm>
              <a:off x="-87630" y="2292713"/>
              <a:ext cx="8850630" cy="2631830"/>
              <a:chOff x="-87630" y="2292713"/>
              <a:chExt cx="8850630" cy="263183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-87630" y="3505200"/>
                <a:ext cx="2726500" cy="1419343"/>
                <a:chOff x="-87630" y="3582056"/>
                <a:chExt cx="2726500" cy="1419343"/>
              </a:xfrm>
            </p:grpSpPr>
            <p:grpSp>
              <p:nvGrpSpPr>
                <p:cNvPr id="84" name="Group 83"/>
                <p:cNvGrpSpPr/>
                <p:nvPr/>
              </p:nvGrpSpPr>
              <p:grpSpPr>
                <a:xfrm>
                  <a:off x="-87630" y="3582056"/>
                  <a:ext cx="2726500" cy="1294744"/>
                  <a:chOff x="3130300" y="4724400"/>
                  <a:chExt cx="2726500" cy="1294744"/>
                </a:xfrm>
              </p:grpSpPr>
              <p:cxnSp>
                <p:nvCxnSpPr>
                  <p:cNvPr id="85" name="Straight Connector 84"/>
                  <p:cNvCxnSpPr/>
                  <p:nvPr/>
                </p:nvCxnSpPr>
                <p:spPr>
                  <a:xfrm>
                    <a:off x="3130300" y="5866744"/>
                    <a:ext cx="2726500" cy="0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Rectangle 85"/>
                  <p:cNvSpPr/>
                  <p:nvPr/>
                </p:nvSpPr>
                <p:spPr>
                  <a:xfrm>
                    <a:off x="5162594" y="5578728"/>
                    <a:ext cx="310856" cy="256032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86"/>
                  <p:cNvSpPr/>
                  <p:nvPr/>
                </p:nvSpPr>
                <p:spPr>
                  <a:xfrm>
                    <a:off x="5520734" y="5816472"/>
                    <a:ext cx="310856" cy="18288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8" name="Straight Connector 87"/>
                  <p:cNvCxnSpPr/>
                  <p:nvPr/>
                </p:nvCxnSpPr>
                <p:spPr>
                  <a:xfrm>
                    <a:off x="3352800" y="4724400"/>
                    <a:ext cx="0" cy="1294744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" name="Group 11"/>
                <p:cNvGrpSpPr/>
                <p:nvPr/>
              </p:nvGrpSpPr>
              <p:grpSpPr>
                <a:xfrm>
                  <a:off x="152400" y="4724400"/>
                  <a:ext cx="2473010" cy="276999"/>
                  <a:chOff x="152400" y="4724400"/>
                  <a:chExt cx="2473010" cy="276999"/>
                </a:xfrm>
              </p:grpSpPr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152400" y="47244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-7.5</a:t>
                    </a:r>
                    <a:endParaRPr lang="en-US" sz="1200" dirty="0"/>
                  </a:p>
                </p:txBody>
              </p:sp>
              <p:sp>
                <p:nvSpPr>
                  <p:cNvPr id="112" name="TextBox 111"/>
                  <p:cNvSpPr txBox="1"/>
                  <p:nvPr/>
                </p:nvSpPr>
                <p:spPr>
                  <a:xfrm>
                    <a:off x="582950" y="4724400"/>
                    <a:ext cx="30970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-5</a:t>
                    </a:r>
                    <a:endParaRPr lang="en-US" sz="1200" dirty="0"/>
                  </a:p>
                </p:txBody>
              </p:sp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896480" y="47244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-2.5</a:t>
                    </a:r>
                    <a:endParaRPr lang="en-US" sz="1200" dirty="0"/>
                  </a:p>
                </p:txBody>
              </p:sp>
              <p:sp>
                <p:nvSpPr>
                  <p:cNvPr id="114" name="TextBox 113"/>
                  <p:cNvSpPr txBox="1"/>
                  <p:nvPr/>
                </p:nvSpPr>
                <p:spPr>
                  <a:xfrm>
                    <a:off x="1327030" y="47244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0</a:t>
                    </a:r>
                    <a:endParaRPr lang="en-US" sz="1200" dirty="0"/>
                  </a:p>
                </p:txBody>
              </p:sp>
              <p:sp>
                <p:nvSpPr>
                  <p:cNvPr id="115" name="TextBox 114"/>
                  <p:cNvSpPr txBox="1"/>
                  <p:nvPr/>
                </p:nvSpPr>
                <p:spPr>
                  <a:xfrm>
                    <a:off x="1594074" y="47244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2.5</a:t>
                    </a:r>
                    <a:endParaRPr lang="en-US" sz="1200" dirty="0"/>
                  </a:p>
                </p:txBody>
              </p:sp>
              <p:sp>
                <p:nvSpPr>
                  <p:cNvPr id="116" name="TextBox 115"/>
                  <p:cNvSpPr txBox="1"/>
                  <p:nvPr/>
                </p:nvSpPr>
                <p:spPr>
                  <a:xfrm>
                    <a:off x="1978136" y="47244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5</a:t>
                    </a:r>
                    <a:endParaRPr lang="en-US" sz="1200" dirty="0"/>
                  </a:p>
                </p:txBody>
              </p: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245178" y="47244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7.5</a:t>
                    </a:r>
                    <a:endParaRPr lang="en-US" sz="1200" dirty="0"/>
                  </a:p>
                </p:txBody>
              </p:sp>
            </p:grpSp>
          </p:grpSp>
          <p:grpSp>
            <p:nvGrpSpPr>
              <p:cNvPr id="13" name="Group 12"/>
              <p:cNvGrpSpPr/>
              <p:nvPr/>
            </p:nvGrpSpPr>
            <p:grpSpPr>
              <a:xfrm>
                <a:off x="6020423" y="2292713"/>
                <a:ext cx="2742577" cy="2631830"/>
                <a:chOff x="6020423" y="2140969"/>
                <a:chExt cx="2742577" cy="2631830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6020423" y="2140969"/>
                  <a:ext cx="2726500" cy="2497029"/>
                  <a:chOff x="3124200" y="3522115"/>
                  <a:chExt cx="2726500" cy="2497029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>
                    <a:off x="3124200" y="5866744"/>
                    <a:ext cx="2726500" cy="0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1" name="Rectangle 90"/>
                  <p:cNvSpPr/>
                  <p:nvPr/>
                </p:nvSpPr>
                <p:spPr>
                  <a:xfrm>
                    <a:off x="5342544" y="3522115"/>
                    <a:ext cx="166093" cy="2313432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2" name="Straight Connector 91"/>
                  <p:cNvCxnSpPr/>
                  <p:nvPr/>
                </p:nvCxnSpPr>
                <p:spPr>
                  <a:xfrm>
                    <a:off x="3352800" y="4724400"/>
                    <a:ext cx="0" cy="1294744"/>
                  </a:xfrm>
                  <a:prstGeom prst="line">
                    <a:avLst/>
                  </a:prstGeom>
                  <a:ln w="6350"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Group 117"/>
                <p:cNvGrpSpPr/>
                <p:nvPr/>
              </p:nvGrpSpPr>
              <p:grpSpPr>
                <a:xfrm>
                  <a:off x="6289990" y="4495800"/>
                  <a:ext cx="2473010" cy="276999"/>
                  <a:chOff x="152400" y="4724400"/>
                  <a:chExt cx="2473010" cy="276999"/>
                </a:xfrm>
              </p:grpSpPr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152400" y="47244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-7.5</a:t>
                    </a:r>
                    <a:endParaRPr lang="en-US" sz="1200" dirty="0"/>
                  </a:p>
                </p:txBody>
              </p:sp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582950" y="4724400"/>
                    <a:ext cx="30970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-5</a:t>
                    </a:r>
                    <a:endParaRPr lang="en-US" sz="1200" dirty="0"/>
                  </a:p>
                </p:txBody>
              </p: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896480" y="4724400"/>
                    <a:ext cx="426720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-2.5</a:t>
                    </a:r>
                    <a:endParaRPr lang="en-US" sz="1200" dirty="0"/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1327030" y="47244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0</a:t>
                    </a:r>
                    <a:endParaRPr lang="en-US" sz="1200" dirty="0"/>
                  </a:p>
                </p:txBody>
              </p:sp>
              <p:sp>
                <p:nvSpPr>
                  <p:cNvPr id="123" name="TextBox 122"/>
                  <p:cNvSpPr txBox="1"/>
                  <p:nvPr/>
                </p:nvSpPr>
                <p:spPr>
                  <a:xfrm>
                    <a:off x="1594074" y="47244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2.5</a:t>
                    </a:r>
                    <a:endParaRPr lang="en-US" sz="1200" dirty="0"/>
                  </a:p>
                </p:txBody>
              </p:sp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1978136" y="4724400"/>
                    <a:ext cx="26321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5</a:t>
                    </a:r>
                    <a:endParaRPr lang="en-US" sz="1200" dirty="0"/>
                  </a:p>
                </p:txBody>
              </p:sp>
              <p:sp>
                <p:nvSpPr>
                  <p:cNvPr id="125" name="TextBox 124"/>
                  <p:cNvSpPr txBox="1"/>
                  <p:nvPr/>
                </p:nvSpPr>
                <p:spPr>
                  <a:xfrm>
                    <a:off x="2245178" y="4724400"/>
                    <a:ext cx="38023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 smtClean="0"/>
                      <a:t>7.5</a:t>
                    </a:r>
                    <a:endParaRPr lang="en-US" sz="1200" dirty="0"/>
                  </a:p>
                </p:txBody>
              </p:sp>
            </p:grpSp>
          </p:grpSp>
        </p:grpSp>
        <p:sp>
          <p:nvSpPr>
            <p:cNvPr id="109" name="Rectangle 108"/>
            <p:cNvSpPr/>
            <p:nvPr/>
          </p:nvSpPr>
          <p:spPr>
            <a:xfrm>
              <a:off x="1608563" y="3609720"/>
              <a:ext cx="310856" cy="100584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93300" y="4597272"/>
            <a:ext cx="2726500" cy="2250652"/>
            <a:chOff x="2770848" y="4597272"/>
            <a:chExt cx="2726500" cy="2250652"/>
          </a:xfrm>
        </p:grpSpPr>
        <p:grpSp>
          <p:nvGrpSpPr>
            <p:cNvPr id="17" name="Group 16"/>
            <p:cNvGrpSpPr/>
            <p:nvPr/>
          </p:nvGrpSpPr>
          <p:grpSpPr>
            <a:xfrm>
              <a:off x="2770848" y="4597272"/>
              <a:ext cx="2726500" cy="2250652"/>
              <a:chOff x="2770848" y="4597272"/>
              <a:chExt cx="2726500" cy="2250652"/>
            </a:xfrm>
          </p:grpSpPr>
          <p:grpSp>
            <p:nvGrpSpPr>
              <p:cNvPr id="126" name="Group 125"/>
              <p:cNvGrpSpPr/>
              <p:nvPr/>
            </p:nvGrpSpPr>
            <p:grpSpPr>
              <a:xfrm>
                <a:off x="2770848" y="4597272"/>
                <a:ext cx="2726500" cy="2128120"/>
                <a:chOff x="3124200" y="3891024"/>
                <a:chExt cx="2726500" cy="2128120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5105767" y="3891024"/>
                  <a:ext cx="310856" cy="1943736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5463907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oup 15"/>
              <p:cNvGrpSpPr/>
              <p:nvPr/>
            </p:nvGrpSpPr>
            <p:grpSpPr>
              <a:xfrm>
                <a:off x="2970493" y="6570925"/>
                <a:ext cx="2473010" cy="276999"/>
                <a:chOff x="2970493" y="6570925"/>
                <a:chExt cx="2473010" cy="276999"/>
              </a:xfrm>
            </p:grpSpPr>
            <p:sp>
              <p:nvSpPr>
                <p:cNvPr id="131" name="TextBox 130"/>
                <p:cNvSpPr txBox="1"/>
                <p:nvPr/>
              </p:nvSpPr>
              <p:spPr>
                <a:xfrm>
                  <a:off x="2970493" y="6570925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3401043" y="6570925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3714573" y="6570925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4145123" y="6570925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4412167" y="6570925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4796229" y="6570925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5063271" y="6570925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  <p:sp>
          <p:nvSpPr>
            <p:cNvPr id="140" name="Rectangle 139"/>
            <p:cNvSpPr/>
            <p:nvPr/>
          </p:nvSpPr>
          <p:spPr>
            <a:xfrm>
              <a:off x="4424385" y="5535168"/>
              <a:ext cx="310856" cy="100584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3432105" y="1796255"/>
                <a:ext cx="7968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𝒜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105" y="1796255"/>
                <a:ext cx="79682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517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Discontinuity of Abstract Interp.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95400" y="1600200"/>
                <a:ext cx="2218749" cy="584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  <m:t>2.5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00200"/>
                <a:ext cx="2218749" cy="5843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181600" y="1600200"/>
                <a:ext cx="2363019" cy="584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  <m:t>2.</m:t>
                                  </m:r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49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600200"/>
                <a:ext cx="2363019" cy="5843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964565" y="2286000"/>
            <a:ext cx="2726500" cy="2885524"/>
            <a:chOff x="2770848" y="3962400"/>
            <a:chExt cx="2726500" cy="2885524"/>
          </a:xfrm>
        </p:grpSpPr>
        <p:grpSp>
          <p:nvGrpSpPr>
            <p:cNvPr id="7" name="Group 6"/>
            <p:cNvGrpSpPr/>
            <p:nvPr/>
          </p:nvGrpSpPr>
          <p:grpSpPr>
            <a:xfrm>
              <a:off x="2770848" y="3962400"/>
              <a:ext cx="2726500" cy="2762992"/>
              <a:chOff x="3124200" y="3256152"/>
              <a:chExt cx="2726500" cy="2762992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3124200" y="5866744"/>
                <a:ext cx="2726500" cy="0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5105767" y="3256152"/>
                <a:ext cx="310856" cy="257860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463907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3352800" y="4724400"/>
                <a:ext cx="0" cy="1294744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2970493" y="6570925"/>
              <a:ext cx="2473010" cy="276999"/>
              <a:chOff x="2970493" y="6570925"/>
              <a:chExt cx="2473010" cy="276999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970493" y="6570925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-7.5</a:t>
                </a:r>
                <a:endParaRPr lang="en-US" sz="12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401043" y="6570925"/>
                <a:ext cx="3097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-5</a:t>
                </a:r>
                <a:endParaRPr lang="en-US" sz="1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14573" y="6570925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-2.5</a:t>
                </a:r>
                <a:endParaRPr lang="en-US" sz="1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45123" y="657092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12167" y="6570925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2.5</a:t>
                </a:r>
                <a:endParaRPr lang="en-US" sz="12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796229" y="657092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063271" y="6570925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7.5</a:t>
                </a:r>
                <a:endParaRPr lang="en-US" sz="1200" dirty="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4999859" y="2920872"/>
            <a:ext cx="2726500" cy="2250652"/>
            <a:chOff x="2770848" y="4597272"/>
            <a:chExt cx="2726500" cy="2250652"/>
          </a:xfrm>
        </p:grpSpPr>
        <p:grpSp>
          <p:nvGrpSpPr>
            <p:cNvPr id="34" name="Group 33"/>
            <p:cNvGrpSpPr/>
            <p:nvPr/>
          </p:nvGrpSpPr>
          <p:grpSpPr>
            <a:xfrm>
              <a:off x="2770848" y="4597272"/>
              <a:ext cx="2726500" cy="2250652"/>
              <a:chOff x="2770848" y="4597272"/>
              <a:chExt cx="2726500" cy="2250652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2770848" y="4597272"/>
                <a:ext cx="2726500" cy="2128120"/>
                <a:chOff x="3124200" y="3891024"/>
                <a:chExt cx="2726500" cy="2128120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/>
                <p:cNvSpPr/>
                <p:nvPr/>
              </p:nvSpPr>
              <p:spPr>
                <a:xfrm>
                  <a:off x="5105767" y="3891024"/>
                  <a:ext cx="310856" cy="1943736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5463907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2970493" y="6570925"/>
                <a:ext cx="2473010" cy="276999"/>
                <a:chOff x="2970493" y="6570925"/>
                <a:chExt cx="2473010" cy="276999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2970493" y="6570925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3401043" y="6570925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3714573" y="6570925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4145123" y="6570925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4412167" y="6570925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4796229" y="6570925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5063271" y="6570925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  <p:sp>
          <p:nvSpPr>
            <p:cNvPr id="48" name="Rectangle 47"/>
            <p:cNvSpPr/>
            <p:nvPr/>
          </p:nvSpPr>
          <p:spPr>
            <a:xfrm>
              <a:off x="4424385" y="5535168"/>
              <a:ext cx="310856" cy="100584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417017" y="3227947"/>
                <a:ext cx="1053429" cy="534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𝒜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2.5</m:t>
                          </m:r>
                        </m:sup>
                      </m:sSub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017" y="3227947"/>
                <a:ext cx="1053429" cy="5348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2864" y="3117775"/>
                <a:ext cx="1114921" cy="528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𝒜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2.49</m:t>
                          </m:r>
                        </m:sup>
                      </m:sSub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864" y="3117775"/>
                <a:ext cx="1114921" cy="528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33720" y="5602667"/>
                <a:ext cx="2107821" cy="42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𝑜𝑢𝑡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2.5</m:t>
                            </m:r>
                          </m:sup>
                        </m:sSubSup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&lt;2.5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720" y="5602667"/>
                <a:ext cx="2107821" cy="427681"/>
              </a:xfrm>
              <a:prstGeom prst="rect">
                <a:avLst/>
              </a:prstGeom>
              <a:blipFill rotWithShape="0">
                <a:blip r:embed="rId6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36407" y="5547930"/>
                <a:ext cx="243848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49</m:t>
                              </m:r>
                            </m:sup>
                          </m:sSubSup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&lt;2.5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≤0.39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407" y="5547930"/>
                <a:ext cx="2438488" cy="424732"/>
              </a:xfrm>
              <a:prstGeom prst="rect">
                <a:avLst/>
              </a:prstGeom>
              <a:blipFill rotWithShape="0">
                <a:blip r:embed="rId7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4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Smoothed Proof Search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 Abstract Semantics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276600"/>
                <a:ext cx="9144000" cy="2849563"/>
              </a:xfrm>
            </p:spPr>
            <p:txBody>
              <a:bodyPr/>
              <a:lstStyle/>
              <a:p>
                <a:r>
                  <a:rPr lang="en-US" b="0" dirty="0" smtClean="0">
                    <a:latin typeface="Cambria Math" panose="02040503050406030204" pitchFamily="18" charset="0"/>
                  </a:rPr>
                  <a:t>Properties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⟦"/>
                                <m:endChr m:val="⟧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</m:d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𝒜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begChr m:val="⟦"/>
                        <m:endChr m:val="⟧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⟦"/>
                            <m:endChr m:val="⟧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𝒜</m:t>
                        </m:r>
                      </m:e>
                    </m:d>
                  </m:oMath>
                </a14:m>
                <a:r>
                  <a:rPr lang="en-US" dirty="0" smtClean="0"/>
                  <a:t> is continuous over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276600"/>
                <a:ext cx="9144000" cy="2849563"/>
              </a:xfrm>
              <a:blipFill rotWithShape="0">
                <a:blip r:embed="rId2"/>
                <a:stretch>
                  <a:fillRect t="-2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71800" y="1371600"/>
                <a:ext cx="2484013" cy="829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⟦"/>
                              <m:endChr m:val="⟧"/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𝒜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371600"/>
                <a:ext cx="2484013" cy="82977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Smoothed Proof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1832" y="1334686"/>
                <a:ext cx="391427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𝑟𝑎𝑛𝑑𝑜𝑚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𝑔𝑢𝑒𝑠𝑠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832" y="1334686"/>
                <a:ext cx="3914277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865131" y="2733460"/>
            <a:ext cx="4364323" cy="1583702"/>
            <a:chOff x="1865131" y="2733460"/>
            <a:chExt cx="4364323" cy="1583702"/>
          </a:xfrm>
        </p:grpSpPr>
        <p:grpSp>
          <p:nvGrpSpPr>
            <p:cNvPr id="22" name="Group 21"/>
            <p:cNvGrpSpPr/>
            <p:nvPr/>
          </p:nvGrpSpPr>
          <p:grpSpPr>
            <a:xfrm>
              <a:off x="1865131" y="2733460"/>
              <a:ext cx="4013935" cy="1583702"/>
              <a:chOff x="1865131" y="2733460"/>
              <a:chExt cx="4013935" cy="1583702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992866" y="2945591"/>
                <a:ext cx="3886200" cy="137157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1865131" y="2733460"/>
                    <a:ext cx="1566945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𝑂𝑏𝑗𝑒𝑐𝑡𝑖𝑣𝑒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65131" y="2733460"/>
                    <a:ext cx="1566945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2422600" y="3055659"/>
                    <a:ext cx="3445687" cy="39408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⟦"/>
                                  <m:endChr m:val="⟧"/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d>
                            </m:e>
                            <m:sub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𝒜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𝑑𝑖𝑠𝑡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22600" y="3055659"/>
                    <a:ext cx="3445687" cy="39408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654" y="3482705"/>
                  <a:ext cx="4114800" cy="6967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:r>
                    <a:rPr lang="en-US" dirty="0" smtClean="0"/>
                    <a:t>return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𝑜𝑢𝑡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𝑔𝑜𝑎𝑙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a14:m>
                  <a:r>
                    <a:rPr lang="en-US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/>
                  </a:r>
                  <a:br>
                    <a:rPr lang="en-US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𝑃𝑒𝑛𝑎𝑙𝑡𝑦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𝒜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𝑜𝑢𝑡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𝑓𝑎𝑖𝑙𝑢𝑟𝑒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654" y="3482705"/>
                  <a:ext cx="4114800" cy="69672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333" t="-3478" b="-34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8"/>
          <p:cNvSpPr/>
          <p:nvPr/>
        </p:nvSpPr>
        <p:spPr>
          <a:xfrm>
            <a:off x="3157871" y="5029200"/>
            <a:ext cx="2209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Numerical Optimizer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Nelder</a:t>
            </a:r>
            <a:r>
              <a:rPr lang="en-US" dirty="0" smtClean="0"/>
              <a:t>-Mead)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3531" y="5315635"/>
                <a:ext cx="6848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31" y="5315635"/>
                <a:ext cx="684867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Down Arrow 12"/>
          <p:cNvSpPr/>
          <p:nvPr/>
        </p:nvSpPr>
        <p:spPr>
          <a:xfrm>
            <a:off x="4179924" y="4317162"/>
            <a:ext cx="165694" cy="71203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534601" y="5315635"/>
                <a:ext cx="1075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01" y="5315635"/>
                <a:ext cx="1075999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1424227" y="5477218"/>
            <a:ext cx="1259069" cy="16459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6225571" y="5477218"/>
            <a:ext cx="1271252" cy="16459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731" y="3255701"/>
                <a:ext cx="63318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31" y="3255701"/>
                <a:ext cx="633186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Arrow 22"/>
          <p:cNvSpPr/>
          <p:nvPr/>
        </p:nvSpPr>
        <p:spPr>
          <a:xfrm>
            <a:off x="1424227" y="3552893"/>
            <a:ext cx="328374" cy="16459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5927878" y="3255701"/>
            <a:ext cx="2682722" cy="584775"/>
            <a:chOff x="5927878" y="3255701"/>
            <a:chExt cx="2682722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927878" y="3255701"/>
                  <a:ext cx="268272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→ 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7878" y="3255701"/>
                  <a:ext cx="2682722" cy="58477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ight Arrow 23"/>
            <p:cNvSpPr/>
            <p:nvPr/>
          </p:nvSpPr>
          <p:spPr>
            <a:xfrm>
              <a:off x="7168449" y="3498478"/>
              <a:ext cx="328374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346175" y="2275721"/>
            <a:ext cx="6188426" cy="4201279"/>
            <a:chOff x="1346175" y="2275721"/>
            <a:chExt cx="6188426" cy="4201279"/>
          </a:xfrm>
        </p:grpSpPr>
        <p:sp>
          <p:nvSpPr>
            <p:cNvPr id="26" name="Rectangle 25"/>
            <p:cNvSpPr/>
            <p:nvPr/>
          </p:nvSpPr>
          <p:spPr>
            <a:xfrm>
              <a:off x="1424227" y="2514600"/>
              <a:ext cx="6110374" cy="3962400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346175" y="2275721"/>
                  <a:ext cx="948465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𝑆𝑒𝑎𝑟𝑐h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6175" y="2275721"/>
                  <a:ext cx="948465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616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2" grpId="0"/>
      <p:bldP spid="13" grpId="0" animBg="1"/>
      <p:bldP spid="14" grpId="0"/>
      <p:bldP spid="18" grpId="0" animBg="1"/>
      <p:bldP spid="19" grpId="0" animBg="1"/>
      <p:bldP spid="20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Smoothed Proof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81832" y="1334686"/>
                <a:ext cx="391427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𝑖𝑛𝑖𝑡𝑖𝑎𝑙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𝑟𝑎𝑛𝑑𝑜𝑚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𝑔𝑢𝑒𝑠𝑠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832" y="1334686"/>
                <a:ext cx="3914277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7005" y="3499077"/>
                <a:ext cx="60260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05" y="3499077"/>
                <a:ext cx="602601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1240405" y="3664479"/>
            <a:ext cx="1219200" cy="609600"/>
            <a:chOff x="990600" y="3552893"/>
            <a:chExt cx="1676400" cy="609600"/>
          </a:xfrm>
        </p:grpSpPr>
        <p:sp>
          <p:nvSpPr>
            <p:cNvPr id="7" name="Right Arrow 6"/>
            <p:cNvSpPr/>
            <p:nvPr/>
          </p:nvSpPr>
          <p:spPr>
            <a:xfrm>
              <a:off x="990600" y="3594402"/>
              <a:ext cx="1676400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990600" y="3939037"/>
              <a:ext cx="1676399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86432" y="3552893"/>
              <a:ext cx="1295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Search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478655" y="3663509"/>
            <a:ext cx="1219200" cy="609600"/>
            <a:chOff x="990600" y="3552893"/>
            <a:chExt cx="1676400" cy="609600"/>
          </a:xfrm>
        </p:grpSpPr>
        <p:sp>
          <p:nvSpPr>
            <p:cNvPr id="11" name="Right Arrow 10"/>
            <p:cNvSpPr/>
            <p:nvPr/>
          </p:nvSpPr>
          <p:spPr>
            <a:xfrm>
              <a:off x="990600" y="3594402"/>
              <a:ext cx="1676400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990600" y="3939037"/>
              <a:ext cx="1676399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86432" y="3552893"/>
              <a:ext cx="1295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Search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16905" y="3651477"/>
            <a:ext cx="1219200" cy="609600"/>
            <a:chOff x="990600" y="3552893"/>
            <a:chExt cx="1676400" cy="609600"/>
          </a:xfrm>
        </p:grpSpPr>
        <p:sp>
          <p:nvSpPr>
            <p:cNvPr id="15" name="Right Arrow 14"/>
            <p:cNvSpPr/>
            <p:nvPr/>
          </p:nvSpPr>
          <p:spPr>
            <a:xfrm>
              <a:off x="990600" y="3594402"/>
              <a:ext cx="1676400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990600" y="3939037"/>
              <a:ext cx="1676399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86432" y="3552893"/>
              <a:ext cx="1295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Search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193405" y="3651477"/>
            <a:ext cx="1219200" cy="609600"/>
            <a:chOff x="990600" y="3552893"/>
            <a:chExt cx="1676400" cy="609600"/>
          </a:xfrm>
        </p:grpSpPr>
        <p:sp>
          <p:nvSpPr>
            <p:cNvPr id="23" name="Right Arrow 22"/>
            <p:cNvSpPr/>
            <p:nvPr/>
          </p:nvSpPr>
          <p:spPr>
            <a:xfrm>
              <a:off x="990600" y="3594402"/>
              <a:ext cx="1676400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990600" y="3939037"/>
              <a:ext cx="1676399" cy="164592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86432" y="3552893"/>
              <a:ext cx="1295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Search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49600" y="3383248"/>
            <a:ext cx="622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…</a:t>
            </a:r>
            <a:endParaRPr lang="en-US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12605" y="3506280"/>
                <a:ext cx="1040478" cy="860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605" y="3506280"/>
                <a:ext cx="1040478" cy="860620"/>
              </a:xfrm>
              <a:prstGeom prst="rect">
                <a:avLst/>
              </a:prstGeom>
              <a:blipFill rotWithShape="0">
                <a:blip r:embed="rId4"/>
                <a:stretch>
                  <a:fillRect b="-7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9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47 L -0.18073 0.3092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 abstract semantics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Histograms in Higher Dimensions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1999" y="1219201"/>
            <a:ext cx="2964479" cy="1597732"/>
            <a:chOff x="5852084" y="1176546"/>
            <a:chExt cx="2726500" cy="1386453"/>
          </a:xfrm>
        </p:grpSpPr>
        <p:grpSp>
          <p:nvGrpSpPr>
            <p:cNvPr id="5" name="Group 4"/>
            <p:cNvGrpSpPr/>
            <p:nvPr/>
          </p:nvGrpSpPr>
          <p:grpSpPr>
            <a:xfrm>
              <a:off x="5852084" y="1176546"/>
              <a:ext cx="2726500" cy="1294744"/>
              <a:chOff x="3124200" y="4724400"/>
              <a:chExt cx="2726500" cy="1294744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3124200" y="5866744"/>
                <a:ext cx="2726500" cy="0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363249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965488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298482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631476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964470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29746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3352800" y="4724400"/>
                <a:ext cx="0" cy="1294744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096000" y="2286000"/>
              <a:ext cx="2473010" cy="276999"/>
              <a:chOff x="6096000" y="2286000"/>
              <a:chExt cx="2473010" cy="27699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609600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-7.5</a:t>
                </a:r>
                <a:endParaRPr lang="en-US" sz="12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526550" y="2286000"/>
                <a:ext cx="3097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-5</a:t>
                </a:r>
                <a:endParaRPr lang="en-US" sz="12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84008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-2.5</a:t>
                </a:r>
                <a:endParaRPr lang="en-US" sz="12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70630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537674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2.5</a:t>
                </a:r>
                <a:endParaRPr lang="en-US" sz="1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921736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188778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7.5</a:t>
                </a:r>
                <a:endParaRPr lang="en-US" sz="1200" dirty="0"/>
              </a:p>
            </p:txBody>
          </p:sp>
        </p:grpSp>
      </p:grpSp>
      <p:sp>
        <p:nvSpPr>
          <p:cNvPr id="22" name="Right Brace 21"/>
          <p:cNvSpPr/>
          <p:nvPr/>
        </p:nvSpPr>
        <p:spPr>
          <a:xfrm rot="5400000">
            <a:off x="2482327" y="2793181"/>
            <a:ext cx="203740" cy="457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65805" y="3041597"/>
                <a:ext cx="14947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Subsets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805" y="3041597"/>
                <a:ext cx="149476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26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ight Brace 23"/>
          <p:cNvSpPr/>
          <p:nvPr/>
        </p:nvSpPr>
        <p:spPr>
          <a:xfrm>
            <a:off x="3070732" y="1314660"/>
            <a:ext cx="227754" cy="114620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47658" y="1813021"/>
            <a:ext cx="855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156647" y="1313910"/>
            <a:ext cx="3657600" cy="1349311"/>
            <a:chOff x="4419600" y="1605430"/>
            <a:chExt cx="3657600" cy="1349311"/>
          </a:xfrm>
        </p:grpSpPr>
        <p:grpSp>
          <p:nvGrpSpPr>
            <p:cNvPr id="30" name="Group 29"/>
            <p:cNvGrpSpPr/>
            <p:nvPr/>
          </p:nvGrpSpPr>
          <p:grpSpPr>
            <a:xfrm>
              <a:off x="4419600" y="2209800"/>
              <a:ext cx="3657600" cy="744941"/>
              <a:chOff x="5486400" y="2499023"/>
              <a:chExt cx="2286000" cy="58375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486400" y="2499023"/>
                <a:ext cx="1296364" cy="5684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6477000" y="2503170"/>
                <a:ext cx="1295400" cy="57960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Rectangle 30"/>
            <p:cNvSpPr/>
            <p:nvPr/>
          </p:nvSpPr>
          <p:spPr>
            <a:xfrm>
              <a:off x="6583228" y="1971634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038712" y="2159225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40344" y="1774986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216712" y="1814581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72196" y="2012621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773828" y="1605430"/>
              <a:ext cx="549143" cy="732407"/>
            </a:xfrm>
            <a:prstGeom prst="rect">
              <a:avLst/>
            </a:prstGeom>
            <a:solidFill>
              <a:srgbClr val="FFC000"/>
            </a:solidFill>
            <a:scene3d>
              <a:camera prst="orthographicFront">
                <a:rot lat="3840000" lon="3408416" rev="4373304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6094301" y="2362200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4301" y="2362200"/>
                  <a:ext cx="471732" cy="3385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6629400" y="2133600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9400" y="2133600"/>
                  <a:ext cx="471732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7148268" y="1947446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268" y="1947446"/>
                  <a:ext cx="471732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6843468" y="1775460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3468" y="1775460"/>
                  <a:ext cx="471732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248400" y="1989356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8400" y="1989356"/>
                  <a:ext cx="471732" cy="33855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5737860" y="2176046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7860" y="2176046"/>
                  <a:ext cx="471732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Box 45"/>
          <p:cNvSpPr txBox="1"/>
          <p:nvPr/>
        </p:nvSpPr>
        <p:spPr>
          <a:xfrm>
            <a:off x="1259188" y="4099675"/>
            <a:ext cx="6984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Ellipsoid Domain: Use Ellipsoids to Represent Buckets</a:t>
            </a:r>
            <a:endParaRPr lang="en-US" sz="24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1243996" y="2590798"/>
            <a:ext cx="2289420" cy="338554"/>
            <a:chOff x="908782" y="2929890"/>
            <a:chExt cx="2628817" cy="3866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908782" y="2929890"/>
                  <a:ext cx="509195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782" y="2929890"/>
                  <a:ext cx="509195" cy="38663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1332706" y="2929890"/>
                  <a:ext cx="503747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2706" y="2929890"/>
                  <a:ext cx="503747" cy="38663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1756629" y="2929890"/>
                  <a:ext cx="509195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6629" y="2929890"/>
                  <a:ext cx="509195" cy="386635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2180554" y="2929890"/>
                  <a:ext cx="509195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0554" y="2929890"/>
                  <a:ext cx="509195" cy="38663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2604478" y="2929890"/>
                  <a:ext cx="509195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4478" y="2929890"/>
                  <a:ext cx="509195" cy="38663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028404" y="2929890"/>
                  <a:ext cx="509195" cy="3866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8404" y="2929890"/>
                  <a:ext cx="509195" cy="38663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3334047" y="4897355"/>
            <a:ext cx="3302670" cy="1905000"/>
            <a:chOff x="2472138" y="4724400"/>
            <a:chExt cx="3302670" cy="19050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709492" y="4724400"/>
              <a:ext cx="0" cy="1905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472138" y="6477000"/>
              <a:ext cx="319715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2991420" y="5184878"/>
              <a:ext cx="1019669" cy="3048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 rot="19061169">
              <a:off x="3364535" y="5829569"/>
              <a:ext cx="1019669" cy="3048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 rot="2713283">
              <a:off x="4661286" y="5512027"/>
              <a:ext cx="1019669" cy="610176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3235039" y="5113172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039" y="5113172"/>
                  <a:ext cx="471732" cy="338554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601424" y="5779331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1424" y="5779331"/>
                  <a:ext cx="471732" cy="338554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4967022" y="5676900"/>
                  <a:ext cx="47173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022" y="5676900"/>
                  <a:ext cx="471732" cy="338554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2" name="Group 61"/>
            <p:cNvGrpSpPr/>
            <p:nvPr/>
          </p:nvGrpSpPr>
          <p:grpSpPr>
            <a:xfrm>
              <a:off x="3081275" y="4912090"/>
              <a:ext cx="2693533" cy="1545351"/>
              <a:chOff x="349360" y="2929890"/>
              <a:chExt cx="2693533" cy="1545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908782" y="2929890"/>
                    <a:ext cx="47679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8782" y="2929890"/>
                    <a:ext cx="476797" cy="369332"/>
                  </a:xfrm>
                  <a:prstGeom prst="rect">
                    <a:avLst/>
                  </a:prstGeom>
                  <a:blipFill rotWithShape="0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349360" y="4105909"/>
                    <a:ext cx="47679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9360" y="4105909"/>
                    <a:ext cx="476797" cy="369332"/>
                  </a:xfrm>
                  <a:prstGeom prst="rect">
                    <a:avLst/>
                  </a:prstGeom>
                  <a:blipFill rotWithShape="0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2632170" y="3299222"/>
                    <a:ext cx="41072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5" name="TextBox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32170" y="3299222"/>
                    <a:ext cx="410723" cy="369332"/>
                  </a:xfrm>
                  <a:prstGeom prst="rect">
                    <a:avLst/>
                  </a:prstGeom>
                  <a:blipFill rotWithShape="0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09358" y="3264709"/>
                <a:ext cx="2791544" cy="55791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358" y="3264709"/>
                <a:ext cx="2791544" cy="55791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17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/>
      <p:bldP spid="23" grpId="1"/>
      <p:bldP spid="24" grpId="0" animBg="1"/>
      <p:bldP spid="24" grpId="1" animBg="1"/>
      <p:bldP spid="25" grpId="0"/>
      <p:bldP spid="25" grpId="1"/>
      <p:bldP spid="46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1587764"/>
            <a:ext cx="4583720" cy="3436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Parameter Synthesis Problem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9936" y="521280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09" y="1587764"/>
                <a:ext cx="4541811" cy="3511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800000"/>
                    </a:solidFill>
                  </a:rPr>
                  <a:t>tOff</a:t>
                </a:r>
                <a:r>
                  <a:rPr lang="en-US" sz="2200" dirty="0" smtClean="0"/>
                  <a:t> := </a:t>
                </a:r>
                <a:r>
                  <a:rPr lang="en-US" sz="2200" b="1" dirty="0" smtClean="0">
                    <a:solidFill>
                      <a:srgbClr val="800000"/>
                    </a:solidFill>
                  </a:rPr>
                  <a:t>??</a:t>
                </a:r>
                <a:r>
                  <a:rPr lang="en-US" sz="2200" dirty="0" smtClean="0"/>
                  <a:t>;  </a:t>
                </a:r>
                <a:r>
                  <a:rPr lang="en-US" sz="2200" dirty="0" err="1" smtClean="0">
                    <a:solidFill>
                      <a:srgbClr val="800000"/>
                    </a:solidFill>
                  </a:rPr>
                  <a:t>tOn</a:t>
                </a:r>
                <a:r>
                  <a:rPr lang="en-US" sz="2200" dirty="0" smtClean="0"/>
                  <a:t> := </a:t>
                </a:r>
                <a:r>
                  <a:rPr lang="en-US" sz="2200" b="1" dirty="0" smtClean="0">
                    <a:solidFill>
                      <a:srgbClr val="800000"/>
                    </a:solidFill>
                  </a:rPr>
                  <a:t>??</a:t>
                </a:r>
                <a:r>
                  <a:rPr lang="en-US" sz="2200" dirty="0" smtClean="0"/>
                  <a:t>;  </a:t>
                </a:r>
                <a:r>
                  <a:rPr lang="en-US" sz="2200" dirty="0" smtClean="0">
                    <a:solidFill>
                      <a:srgbClr val="950000"/>
                    </a:solidFill>
                  </a:rPr>
                  <a:t>h</a:t>
                </a:r>
                <a:r>
                  <a:rPr lang="en-US" sz="2200" dirty="0" smtClean="0"/>
                  <a:t> := </a:t>
                </a:r>
                <a:r>
                  <a:rPr lang="en-US" sz="2200" b="1" dirty="0" smtClean="0">
                    <a:solidFill>
                      <a:srgbClr val="950000"/>
                    </a:solidFill>
                  </a:rPr>
                  <a:t>??</a:t>
                </a:r>
              </a:p>
              <a:p>
                <a:r>
                  <a:rPr lang="en-US" sz="2200" b="1" dirty="0" smtClean="0"/>
                  <a:t>forever </a:t>
                </a:r>
                <a:r>
                  <a:rPr lang="en-US" sz="2200" dirty="0" smtClean="0"/>
                  <a:t>{</a:t>
                </a:r>
              </a:p>
              <a:p>
                <a:r>
                  <a:rPr lang="en-US" sz="2200" dirty="0" smtClean="0"/>
                  <a:t>    temp := </a:t>
                </a:r>
                <a:r>
                  <a:rPr lang="en-US" sz="2200" dirty="0" err="1" smtClean="0"/>
                  <a:t>readTemp</a:t>
                </a:r>
                <a:r>
                  <a:rPr lang="en-US" sz="2200" dirty="0" smtClean="0"/>
                  <a:t>();  </a:t>
                </a:r>
              </a:p>
              <a:p>
                <a:r>
                  <a:rPr lang="en-US" sz="2200" dirty="0" smtClean="0"/>
                  <a:t>   </a:t>
                </a:r>
                <a:r>
                  <a:rPr lang="en-US" sz="2200" b="1" dirty="0" smtClean="0"/>
                  <a:t> if </a:t>
                </a:r>
                <a:r>
                  <a:rPr lang="en-US" sz="2200" dirty="0" smtClean="0"/>
                  <a:t>(</a:t>
                </a:r>
                <a:r>
                  <a:rPr lang="en-US" sz="2200" dirty="0" err="1" smtClean="0"/>
                  <a:t>isOn</a:t>
                </a:r>
                <a:r>
                  <a:rPr lang="en-US" sz="2200" dirty="0" smtClean="0"/>
                  <a:t>() &amp;&amp; temp-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𝒈𝒐𝒂𝒍</m:t>
                        </m:r>
                      </m:sub>
                    </m:sSub>
                  </m:oMath>
                </a14:m>
                <a:r>
                  <a:rPr lang="en-US" sz="2200" b="1" i="1" dirty="0" smtClean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en-US" sz="2200" dirty="0" smtClean="0"/>
                  <a:t>&gt; </a:t>
                </a:r>
                <a:r>
                  <a:rPr lang="en-US" sz="2200" dirty="0" err="1" smtClean="0">
                    <a:solidFill>
                      <a:srgbClr val="800000"/>
                    </a:solidFill>
                  </a:rPr>
                  <a:t>tOff</a:t>
                </a:r>
                <a:r>
                  <a:rPr lang="en-US" sz="2200" dirty="0" smtClean="0"/>
                  <a:t>)</a:t>
                </a:r>
              </a:p>
              <a:p>
                <a:r>
                  <a:rPr lang="en-US" sz="2200" dirty="0" smtClean="0"/>
                  <a:t>          </a:t>
                </a:r>
                <a:r>
                  <a:rPr lang="en-US" sz="2200" dirty="0" err="1" smtClean="0"/>
                  <a:t>switchHeaterOff</a:t>
                </a:r>
                <a:r>
                  <a:rPr lang="en-US" sz="2200" dirty="0" smtClean="0"/>
                  <a:t>();   </a:t>
                </a:r>
              </a:p>
              <a:p>
                <a:r>
                  <a:rPr lang="en-US" sz="2200" dirty="0" smtClean="0"/>
                  <a:t>  </a:t>
                </a:r>
                <a:r>
                  <a:rPr lang="en-US" sz="2200" b="1" dirty="0" err="1" smtClean="0"/>
                  <a:t>elseif</a:t>
                </a:r>
                <a:r>
                  <a:rPr lang="en-US" sz="2200" b="1" dirty="0" smtClean="0"/>
                  <a:t> </a:t>
                </a:r>
                <a:r>
                  <a:rPr lang="en-US" sz="2200" dirty="0" smtClean="0"/>
                  <a:t>( !</a:t>
                </a:r>
                <a:r>
                  <a:rPr lang="en-US" sz="2200" dirty="0" err="1" smtClean="0"/>
                  <a:t>isOn</a:t>
                </a:r>
                <a:r>
                  <a:rPr lang="en-US" sz="2200" dirty="0" smtClean="0"/>
                  <a:t>() &amp;&amp; temp-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2200" b="1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𝒈𝒐𝒂𝒍</m:t>
                        </m:r>
                      </m:sub>
                    </m:sSub>
                  </m:oMath>
                </a14:m>
                <a:r>
                  <a:rPr lang="en-US" sz="2200" dirty="0" smtClean="0"/>
                  <a:t> &lt; </a:t>
                </a:r>
                <a:r>
                  <a:rPr lang="en-US" sz="2200" dirty="0" err="1" smtClean="0">
                    <a:solidFill>
                      <a:srgbClr val="800000"/>
                    </a:solidFill>
                  </a:rPr>
                  <a:t>tOn</a:t>
                </a:r>
                <a:r>
                  <a:rPr lang="en-US" sz="2200" dirty="0" smtClean="0"/>
                  <a:t>)</a:t>
                </a:r>
              </a:p>
              <a:p>
                <a:r>
                  <a:rPr lang="en-US" sz="2200" dirty="0" smtClean="0"/>
                  <a:t>        </a:t>
                </a:r>
                <a:r>
                  <a:rPr lang="en-US" sz="2200" dirty="0" err="1" smtClean="0"/>
                  <a:t>switchHeaterOn</a:t>
                </a:r>
                <a:r>
                  <a:rPr lang="en-US" sz="2200" dirty="0" smtClean="0"/>
                  <a:t>(</a:t>
                </a:r>
                <a:r>
                  <a:rPr lang="en-US" sz="2200" dirty="0" smtClean="0">
                    <a:solidFill>
                      <a:srgbClr val="950000"/>
                    </a:solidFill>
                  </a:rPr>
                  <a:t>h</a:t>
                </a:r>
                <a:r>
                  <a:rPr lang="en-US" sz="2200" dirty="0" smtClean="0"/>
                  <a:t>);   </a:t>
                </a:r>
              </a:p>
              <a:p>
                <a:endParaRPr lang="en-US" sz="2200" dirty="0" smtClean="0"/>
              </a:p>
              <a:p>
                <a:r>
                  <a:rPr lang="en-US" sz="2200" dirty="0" smtClean="0"/>
                  <a:t>}</a:t>
                </a:r>
              </a:p>
              <a:p>
                <a:r>
                  <a:rPr lang="en-US" sz="2000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" y="1587764"/>
                <a:ext cx="4541811" cy="3511089"/>
              </a:xfrm>
              <a:prstGeom prst="rect">
                <a:avLst/>
              </a:prstGeom>
              <a:blipFill rotWithShape="0">
                <a:blip r:embed="rId4"/>
                <a:stretch>
                  <a:fillRect l="-1745" t="-1042" r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-Right Arrow 9"/>
          <p:cNvSpPr/>
          <p:nvPr/>
        </p:nvSpPr>
        <p:spPr>
          <a:xfrm>
            <a:off x="4566592" y="2717609"/>
            <a:ext cx="691208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257800" y="1828800"/>
            <a:ext cx="3887395" cy="2750864"/>
            <a:chOff x="5371123" y="1184488"/>
            <a:chExt cx="3887395" cy="2750864"/>
          </a:xfrm>
        </p:grpSpPr>
        <p:sp>
          <p:nvSpPr>
            <p:cNvPr id="6" name="Rectangle 5"/>
            <p:cNvSpPr/>
            <p:nvPr/>
          </p:nvSpPr>
          <p:spPr>
            <a:xfrm>
              <a:off x="5371123" y="1184488"/>
              <a:ext cx="3657600" cy="275086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11444" y="2422363"/>
              <a:ext cx="3647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800000"/>
                  </a:solidFill>
                </a:rPr>
                <a:t>Heater Off: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11444" y="1206248"/>
              <a:ext cx="29229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800000"/>
                  </a:solidFill>
                </a:rPr>
                <a:t>Heater On: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8411" y="4863011"/>
            <a:ext cx="1918789" cy="191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22482" y="2312225"/>
                <a:ext cx="3604961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𝑡𝑒𝑚𝑝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𝑡𝑒𝑚𝑝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𝒆𝒏𝒗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482" y="2312225"/>
                <a:ext cx="3604961" cy="6182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23560" y="3528340"/>
                <a:ext cx="3370153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𝑡𝑒𝑚𝑝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𝑡𝑒𝑚𝑝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𝒆𝒏𝒗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560" y="3528340"/>
                <a:ext cx="3370153" cy="61824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14801" y="3998377"/>
            <a:ext cx="2254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200" b="1" dirty="0">
                <a:solidFill>
                  <a:prstClr val="black"/>
                </a:solidFill>
              </a:rPr>
              <a:t>assert</a:t>
            </a:r>
            <a:r>
              <a:rPr lang="en-US" sz="2200" dirty="0">
                <a:solidFill>
                  <a:prstClr val="black"/>
                </a:solidFill>
              </a:rPr>
              <a:t> temp &gt; </a:t>
            </a:r>
            <a:r>
              <a:rPr lang="en-US" sz="2200" dirty="0" smtClean="0">
                <a:solidFill>
                  <a:prstClr val="black"/>
                </a:solidFill>
              </a:rPr>
              <a:t>60</a:t>
            </a:r>
            <a:r>
              <a:rPr lang="en-US" sz="2200" dirty="0">
                <a:solidFill>
                  <a:prstClr val="black"/>
                </a:solidFill>
              </a:rPr>
              <a:t>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/>
      <p:bldP spid="10" grpId="0" animBg="1"/>
      <p:bldP spid="4" grpId="0"/>
      <p:bldP spid="16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Discontinuity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  <a:endCxn id="24" idx="0"/>
          </p:cNvCxnSpPr>
          <p:nvPr/>
        </p:nvCxnSpPr>
        <p:spPr>
          <a:xfrm flipH="1">
            <a:off x="3845802" y="3146338"/>
            <a:ext cx="812655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25" idx="0"/>
          </p:cNvCxnSpPr>
          <p:nvPr/>
        </p:nvCxnSpPr>
        <p:spPr>
          <a:xfrm>
            <a:off x="4658457" y="3146338"/>
            <a:ext cx="741940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29162" y="3208711"/>
            <a:ext cx="7394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false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45335" y="3164777"/>
            <a:ext cx="691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US" sz="1600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4267654" y="2590800"/>
            <a:ext cx="781606" cy="555538"/>
            <a:chOff x="4267654" y="2590800"/>
            <a:chExt cx="781606" cy="555538"/>
          </a:xfrm>
        </p:grpSpPr>
        <p:sp>
          <p:nvSpPr>
            <p:cNvPr id="18" name="Rounded Rectangle 17"/>
            <p:cNvSpPr/>
            <p:nvPr/>
          </p:nvSpPr>
          <p:spPr>
            <a:xfrm>
              <a:off x="4267654" y="2790087"/>
              <a:ext cx="781606" cy="35625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if( </a:t>
              </a:r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dirty="0" smtClean="0">
                  <a:solidFill>
                    <a:schemeClr val="tx1"/>
                  </a:solidFill>
                </a:rPr>
                <a:t> 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48200" y="2590800"/>
              <a:ext cx="0" cy="224073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>
            <a:off x="3454999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=y-10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09594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=y+10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267654" y="4744622"/>
            <a:ext cx="781606" cy="35625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2"/>
            <a:endCxn id="26" idx="0"/>
          </p:cNvCxnSpPr>
          <p:nvPr/>
        </p:nvCxnSpPr>
        <p:spPr>
          <a:xfrm flipH="1">
            <a:off x="4658457" y="4247825"/>
            <a:ext cx="741940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>
            <a:off x="3845802" y="4247825"/>
            <a:ext cx="812655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3429000" y="1334684"/>
            <a:ext cx="2691567" cy="1353314"/>
            <a:chOff x="3429000" y="1334684"/>
            <a:chExt cx="2691567" cy="1353314"/>
          </a:xfrm>
        </p:grpSpPr>
        <p:grpSp>
          <p:nvGrpSpPr>
            <p:cNvPr id="4" name="Group 3"/>
            <p:cNvGrpSpPr/>
            <p:nvPr/>
          </p:nvGrpSpPr>
          <p:grpSpPr>
            <a:xfrm>
              <a:off x="3637444" y="1334684"/>
              <a:ext cx="2483123" cy="1128989"/>
              <a:chOff x="3889958" y="1567230"/>
              <a:chExt cx="3676763" cy="169608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183855" y="2287169"/>
                <a:ext cx="675706" cy="486974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305945" y="1903449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0.3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429000" y="2148422"/>
              <a:ext cx="492429" cy="539576"/>
              <a:chOff x="2659308" y="2378403"/>
              <a:chExt cx="588730" cy="627552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6370603" y="3175471"/>
            <a:ext cx="2689350" cy="1654885"/>
            <a:chOff x="5844662" y="3280938"/>
            <a:chExt cx="3215291" cy="1924713"/>
          </a:xfrm>
        </p:grpSpPr>
        <p:grpSp>
          <p:nvGrpSpPr>
            <p:cNvPr id="45" name="Group 44"/>
            <p:cNvGrpSpPr/>
            <p:nvPr/>
          </p:nvGrpSpPr>
          <p:grpSpPr>
            <a:xfrm>
              <a:off x="6091220" y="3642140"/>
              <a:ext cx="2968733" cy="1313068"/>
              <a:chOff x="3889958" y="1567230"/>
              <a:chExt cx="3676763" cy="1696082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124022" y="3280938"/>
              <a:ext cx="2929793" cy="1924713"/>
              <a:chOff x="2944959" y="1082837"/>
              <a:chExt cx="2929793" cy="1924713"/>
            </a:xfrm>
          </p:grpSpPr>
          <p:pic>
            <p:nvPicPr>
              <p:cNvPr id="54" name="Picture 53" descr="latex-image-1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4959" y="1115610"/>
                <a:ext cx="215342" cy="196641"/>
              </a:xfrm>
              <a:prstGeom prst="rect">
                <a:avLst/>
              </a:prstGeom>
            </p:spPr>
          </p:pic>
          <p:pic>
            <p:nvPicPr>
              <p:cNvPr id="55" name="Picture 54" descr="latex-image-1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4831" y="1082837"/>
                <a:ext cx="399921" cy="196641"/>
              </a:xfrm>
              <a:prstGeom prst="rect">
                <a:avLst/>
              </a:prstGeom>
            </p:spPr>
          </p:pic>
          <p:cxnSp>
            <p:nvCxnSpPr>
              <p:cNvPr id="56" name="Straight Connector 55"/>
              <p:cNvCxnSpPr/>
              <p:nvPr/>
            </p:nvCxnSpPr>
            <p:spPr>
              <a:xfrm>
                <a:off x="4114800" y="1199616"/>
                <a:ext cx="0" cy="1807934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>
              <a:off x="5844662" y="4575194"/>
              <a:ext cx="588730" cy="627552"/>
              <a:chOff x="2659308" y="2378403"/>
              <a:chExt cx="588730" cy="627552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6438659" y="3856319"/>
              <a:ext cx="841437" cy="8709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Oval 78"/>
          <p:cNvSpPr/>
          <p:nvPr/>
        </p:nvSpPr>
        <p:spPr>
          <a:xfrm>
            <a:off x="7480509" y="3657343"/>
            <a:ext cx="764827" cy="778558"/>
          </a:xfrm>
          <a:prstGeom prst="ellipse">
            <a:avLst/>
          </a:prstGeom>
          <a:solidFill>
            <a:srgbClr val="77933C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41"/>
          <p:cNvGrpSpPr/>
          <p:nvPr/>
        </p:nvGrpSpPr>
        <p:grpSpPr>
          <a:xfrm>
            <a:off x="228600" y="3128727"/>
            <a:ext cx="2685429" cy="1621198"/>
            <a:chOff x="228600" y="3128727"/>
            <a:chExt cx="2685429" cy="1621198"/>
          </a:xfrm>
        </p:grpSpPr>
        <p:sp>
          <p:nvSpPr>
            <p:cNvPr id="123" name="Oval 122"/>
            <p:cNvSpPr/>
            <p:nvPr/>
          </p:nvSpPr>
          <p:spPr>
            <a:xfrm>
              <a:off x="635529" y="3875835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291760" y="3637321"/>
              <a:ext cx="816620" cy="64497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17983" y="3620414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7044" y="3396611"/>
              <a:ext cx="2470181" cy="112898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476" y="3156906"/>
              <a:ext cx="180117" cy="169074"/>
            </a:xfrm>
            <a:prstGeom prst="rect">
              <a:avLst/>
            </a:prstGeom>
          </p:spPr>
        </p:pic>
        <p:pic>
          <p:nvPicPr>
            <p:cNvPr id="132" name="Picture 131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525" y="3128727"/>
              <a:ext cx="334504" cy="169074"/>
            </a:xfrm>
            <a:prstGeom prst="rect">
              <a:avLst/>
            </a:prstGeom>
          </p:spPr>
        </p:pic>
        <p:cxnSp>
          <p:nvCxnSpPr>
            <p:cNvPr id="133" name="Straight Connector 132"/>
            <p:cNvCxnSpPr/>
            <p:nvPr/>
          </p:nvCxnSpPr>
          <p:spPr>
            <a:xfrm flipH="1">
              <a:off x="1441961" y="3160641"/>
              <a:ext cx="0" cy="1532253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V="1">
              <a:off x="435051" y="4210349"/>
              <a:ext cx="0" cy="32561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440089" y="4535963"/>
              <a:ext cx="28094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228600" y="4273592"/>
              <a:ext cx="237588" cy="317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11798" y="4432369"/>
              <a:ext cx="291572" cy="317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455302" y="3585391"/>
              <a:ext cx="703799" cy="748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600200" y="3810000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</p:grpSp>
      <p:sp>
        <p:nvSpPr>
          <p:cNvPr id="141" name="Oval 140"/>
          <p:cNvSpPr/>
          <p:nvPr/>
        </p:nvSpPr>
        <p:spPr>
          <a:xfrm>
            <a:off x="1292256" y="3708028"/>
            <a:ext cx="202998" cy="506613"/>
          </a:xfrm>
          <a:prstGeom prst="ellipse">
            <a:avLst/>
          </a:prstGeom>
          <a:solidFill>
            <a:srgbClr val="77933C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/>
          <p:cNvGrpSpPr/>
          <p:nvPr/>
        </p:nvGrpSpPr>
        <p:grpSpPr>
          <a:xfrm>
            <a:off x="2133599" y="5128282"/>
            <a:ext cx="5181601" cy="1653516"/>
            <a:chOff x="2133599" y="5128282"/>
            <a:chExt cx="5181601" cy="1653516"/>
          </a:xfrm>
        </p:grpSpPr>
        <p:sp>
          <p:nvSpPr>
            <p:cNvPr id="160" name="Oval 159"/>
            <p:cNvSpPr/>
            <p:nvPr/>
          </p:nvSpPr>
          <p:spPr>
            <a:xfrm>
              <a:off x="5735756" y="5608787"/>
              <a:ext cx="764827" cy="778558"/>
            </a:xfrm>
            <a:prstGeom prst="ellipse">
              <a:avLst/>
            </a:prstGeom>
            <a:solidFill>
              <a:srgbClr val="77933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819400" y="5918072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01854" y="5662651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8401" y="5438848"/>
              <a:ext cx="4876799" cy="1128990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447" y="5156462"/>
              <a:ext cx="180117" cy="169074"/>
            </a:xfrm>
            <a:prstGeom prst="rect">
              <a:avLst/>
            </a:prstGeom>
          </p:spPr>
        </p:pic>
        <p:pic>
          <p:nvPicPr>
            <p:cNvPr id="43" name="Picture 42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1495" y="5128282"/>
              <a:ext cx="334504" cy="169074"/>
            </a:xfrm>
            <a:prstGeom prst="rect">
              <a:avLst/>
            </a:prstGeom>
          </p:spPr>
        </p:pic>
        <p:cxnSp>
          <p:nvCxnSpPr>
            <p:cNvPr id="44" name="Straight Connector 43"/>
            <p:cNvCxnSpPr/>
            <p:nvPr/>
          </p:nvCxnSpPr>
          <p:spPr>
            <a:xfrm>
              <a:off x="4724400" y="5204657"/>
              <a:ext cx="0" cy="155448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2133599" y="6242222"/>
              <a:ext cx="606854" cy="539576"/>
              <a:chOff x="1133435" y="2378403"/>
              <a:chExt cx="725534" cy="627552"/>
            </a:xfrm>
          </p:grpSpPr>
          <p:cxnSp>
            <p:nvCxnSpPr>
              <p:cNvPr id="65" name="Straight Arrow Connector 64"/>
              <p:cNvCxnSpPr/>
              <p:nvPr/>
            </p:nvCxnSpPr>
            <p:spPr>
              <a:xfrm flipV="1">
                <a:off x="1505615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>
                <a:off x="1523088" y="2757110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1133435" y="2451958"/>
                <a:ext cx="284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477815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3228010" y="6199983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3471927" y="5744076"/>
              <a:ext cx="202998" cy="506613"/>
            </a:xfrm>
            <a:prstGeom prst="ellipse">
              <a:avLst/>
            </a:prstGeom>
            <a:solidFill>
              <a:srgbClr val="77933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19000599">
              <a:off x="6546778" y="5882127"/>
              <a:ext cx="768422" cy="2860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403156" y="6158356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48069" y="5492665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663876" y="1066800"/>
            <a:ext cx="2450553" cy="1564167"/>
            <a:chOff x="2944959" y="1082837"/>
            <a:chExt cx="2929793" cy="1819195"/>
          </a:xfrm>
        </p:grpSpPr>
        <p:pic>
          <p:nvPicPr>
            <p:cNvPr id="13" name="Picture 12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4959" y="1115610"/>
              <a:ext cx="215342" cy="196641"/>
            </a:xfrm>
            <a:prstGeom prst="rect">
              <a:avLst/>
            </a:prstGeom>
          </p:spPr>
        </p:pic>
        <p:pic>
          <p:nvPicPr>
            <p:cNvPr id="14" name="Picture 13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831" y="1082837"/>
              <a:ext cx="399921" cy="196641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H="1">
              <a:off x="4114800" y="1119954"/>
              <a:ext cx="0" cy="178207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Oval 83"/>
          <p:cNvSpPr/>
          <p:nvPr/>
        </p:nvSpPr>
        <p:spPr>
          <a:xfrm>
            <a:off x="3312388" y="5490121"/>
            <a:ext cx="3462080" cy="1036824"/>
          </a:xfrm>
          <a:prstGeom prst="ellipse">
            <a:avLst/>
          </a:prstGeom>
          <a:solidFill>
            <a:srgbClr val="77933C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311429" y="5486573"/>
            <a:ext cx="3462080" cy="1036824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3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9" grpId="1" animBg="1"/>
      <p:bldP spid="141" grpId="0" animBg="1"/>
      <p:bldP spid="141" grpId="1" animBg="1"/>
      <p:bldP spid="84" grpId="0" animBg="1"/>
      <p:bldP spid="84" grpId="1" animBg="1"/>
      <p:bldP spid="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val 109"/>
          <p:cNvSpPr/>
          <p:nvPr/>
        </p:nvSpPr>
        <p:spPr>
          <a:xfrm>
            <a:off x="3312388" y="5490121"/>
            <a:ext cx="3462080" cy="1036824"/>
          </a:xfrm>
          <a:prstGeom prst="ellipse">
            <a:avLst/>
          </a:prstGeom>
          <a:solidFill>
            <a:srgbClr val="77933C">
              <a:alpha val="7059"/>
            </a:srgbClr>
          </a:solidFill>
          <a:ln>
            <a:solidFill>
              <a:srgbClr val="8CADD4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Discontinuity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  <a:endCxn id="24" idx="0"/>
          </p:cNvCxnSpPr>
          <p:nvPr/>
        </p:nvCxnSpPr>
        <p:spPr>
          <a:xfrm flipH="1">
            <a:off x="3845802" y="3146338"/>
            <a:ext cx="812655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25" idx="0"/>
          </p:cNvCxnSpPr>
          <p:nvPr/>
        </p:nvCxnSpPr>
        <p:spPr>
          <a:xfrm>
            <a:off x="4658457" y="3146338"/>
            <a:ext cx="741940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29162" y="3208711"/>
            <a:ext cx="7394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false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45335" y="3164777"/>
            <a:ext cx="691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US" sz="1600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4267654" y="2590800"/>
            <a:ext cx="781606" cy="555538"/>
            <a:chOff x="4267654" y="2590800"/>
            <a:chExt cx="781606" cy="555538"/>
          </a:xfrm>
        </p:grpSpPr>
        <p:sp>
          <p:nvSpPr>
            <p:cNvPr id="18" name="Rounded Rectangle 17"/>
            <p:cNvSpPr/>
            <p:nvPr/>
          </p:nvSpPr>
          <p:spPr>
            <a:xfrm>
              <a:off x="4267654" y="2790087"/>
              <a:ext cx="781606" cy="35625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if( </a:t>
              </a:r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dirty="0" smtClean="0">
                  <a:solidFill>
                    <a:schemeClr val="tx1"/>
                  </a:solidFill>
                </a:rPr>
                <a:t> 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48200" y="2590800"/>
              <a:ext cx="0" cy="224073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>
            <a:off x="3454999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=y-10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09594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=y+10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267654" y="4744622"/>
            <a:ext cx="781606" cy="35625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2"/>
            <a:endCxn id="26" idx="0"/>
          </p:cNvCxnSpPr>
          <p:nvPr/>
        </p:nvCxnSpPr>
        <p:spPr>
          <a:xfrm flipH="1">
            <a:off x="4658457" y="4247825"/>
            <a:ext cx="741940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>
            <a:off x="3845802" y="4247825"/>
            <a:ext cx="812655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6370603" y="3175471"/>
            <a:ext cx="2689350" cy="1654885"/>
            <a:chOff x="5844662" y="3280938"/>
            <a:chExt cx="3215291" cy="1924713"/>
          </a:xfrm>
        </p:grpSpPr>
        <p:grpSp>
          <p:nvGrpSpPr>
            <p:cNvPr id="45" name="Group 44"/>
            <p:cNvGrpSpPr/>
            <p:nvPr/>
          </p:nvGrpSpPr>
          <p:grpSpPr>
            <a:xfrm>
              <a:off x="6091220" y="3642140"/>
              <a:ext cx="2968733" cy="1313068"/>
              <a:chOff x="3889958" y="1567230"/>
              <a:chExt cx="3676763" cy="1696082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124022" y="3280938"/>
              <a:ext cx="2929793" cy="1924713"/>
              <a:chOff x="2944959" y="1082837"/>
              <a:chExt cx="2929793" cy="1924713"/>
            </a:xfrm>
          </p:grpSpPr>
          <p:pic>
            <p:nvPicPr>
              <p:cNvPr id="54" name="Picture 53" descr="latex-image-1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4959" y="1115610"/>
                <a:ext cx="215342" cy="196641"/>
              </a:xfrm>
              <a:prstGeom prst="rect">
                <a:avLst/>
              </a:prstGeom>
            </p:spPr>
          </p:pic>
          <p:pic>
            <p:nvPicPr>
              <p:cNvPr id="55" name="Picture 54" descr="latex-image-1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4831" y="1082837"/>
                <a:ext cx="399921" cy="196641"/>
              </a:xfrm>
              <a:prstGeom prst="rect">
                <a:avLst/>
              </a:prstGeom>
            </p:spPr>
          </p:pic>
          <p:cxnSp>
            <p:nvCxnSpPr>
              <p:cNvPr id="56" name="Straight Connector 55"/>
              <p:cNvCxnSpPr/>
              <p:nvPr/>
            </p:nvCxnSpPr>
            <p:spPr>
              <a:xfrm>
                <a:off x="3915014" y="1199616"/>
                <a:ext cx="0" cy="1807934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>
              <a:off x="5844662" y="4575194"/>
              <a:ext cx="588730" cy="627552"/>
              <a:chOff x="2659308" y="2378403"/>
              <a:chExt cx="588730" cy="627552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228600" y="3128727"/>
            <a:ext cx="2685429" cy="1621198"/>
            <a:chOff x="228600" y="3128727"/>
            <a:chExt cx="2685429" cy="1621198"/>
          </a:xfrm>
        </p:grpSpPr>
        <p:sp>
          <p:nvSpPr>
            <p:cNvPr id="123" name="Oval 122"/>
            <p:cNvSpPr/>
            <p:nvPr/>
          </p:nvSpPr>
          <p:spPr>
            <a:xfrm>
              <a:off x="635529" y="3875835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17983" y="3620414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7044" y="3396611"/>
              <a:ext cx="2470181" cy="1128989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476" y="3156906"/>
              <a:ext cx="180117" cy="169074"/>
            </a:xfrm>
            <a:prstGeom prst="rect">
              <a:avLst/>
            </a:prstGeom>
          </p:spPr>
        </p:pic>
        <p:pic>
          <p:nvPicPr>
            <p:cNvPr id="132" name="Picture 131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525" y="3128727"/>
              <a:ext cx="334504" cy="169074"/>
            </a:xfrm>
            <a:prstGeom prst="rect">
              <a:avLst/>
            </a:prstGeom>
          </p:spPr>
        </p:pic>
        <p:cxnSp>
          <p:nvCxnSpPr>
            <p:cNvPr id="133" name="Straight Connector 132"/>
            <p:cNvCxnSpPr/>
            <p:nvPr/>
          </p:nvCxnSpPr>
          <p:spPr>
            <a:xfrm flipH="1">
              <a:off x="1285009" y="3160641"/>
              <a:ext cx="0" cy="1532253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V="1">
              <a:off x="435051" y="4210349"/>
              <a:ext cx="0" cy="32561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440089" y="4535963"/>
              <a:ext cx="28094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228600" y="4273592"/>
              <a:ext cx="237588" cy="317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11798" y="4432369"/>
              <a:ext cx="291572" cy="317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29000" y="1066800"/>
            <a:ext cx="2691567" cy="1621198"/>
            <a:chOff x="3429000" y="1066800"/>
            <a:chExt cx="2691567" cy="1621198"/>
          </a:xfrm>
        </p:grpSpPr>
        <p:grpSp>
          <p:nvGrpSpPr>
            <p:cNvPr id="4" name="Group 3"/>
            <p:cNvGrpSpPr/>
            <p:nvPr/>
          </p:nvGrpSpPr>
          <p:grpSpPr>
            <a:xfrm>
              <a:off x="3637444" y="1334684"/>
              <a:ext cx="2483123" cy="1128989"/>
              <a:chOff x="3889958" y="1567230"/>
              <a:chExt cx="3676763" cy="169608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183855" y="2287169"/>
                <a:ext cx="675706" cy="486974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305945" y="1903449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0.3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429000" y="2148422"/>
              <a:ext cx="492429" cy="539576"/>
              <a:chOff x="2659308" y="2378403"/>
              <a:chExt cx="588730" cy="627552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pic>
          <p:nvPicPr>
            <p:cNvPr id="13" name="Picture 12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3876" y="1094979"/>
              <a:ext cx="180117" cy="169074"/>
            </a:xfrm>
            <a:prstGeom prst="rect">
              <a:avLst/>
            </a:prstGeom>
          </p:spPr>
        </p:pic>
        <p:pic>
          <p:nvPicPr>
            <p:cNvPr id="14" name="Picture 13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9925" y="1066800"/>
              <a:ext cx="334504" cy="169074"/>
            </a:xfrm>
            <a:prstGeom prst="rect">
              <a:avLst/>
            </a:prstGeom>
          </p:spPr>
        </p:pic>
      </p:grpSp>
      <p:cxnSp>
        <p:nvCxnSpPr>
          <p:cNvPr id="12" name="Straight Connector 11"/>
          <p:cNvCxnSpPr/>
          <p:nvPr/>
        </p:nvCxnSpPr>
        <p:spPr>
          <a:xfrm flipH="1">
            <a:off x="4642361" y="1098714"/>
            <a:ext cx="0" cy="153225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4471555" y="1087582"/>
            <a:ext cx="0" cy="153225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2133599" y="5128282"/>
            <a:ext cx="5181601" cy="1653516"/>
            <a:chOff x="2133599" y="5128282"/>
            <a:chExt cx="5181601" cy="1653516"/>
          </a:xfrm>
        </p:grpSpPr>
        <p:sp>
          <p:nvSpPr>
            <p:cNvPr id="91" name="Oval 90"/>
            <p:cNvSpPr/>
            <p:nvPr/>
          </p:nvSpPr>
          <p:spPr>
            <a:xfrm>
              <a:off x="5735756" y="5608787"/>
              <a:ext cx="764827" cy="778558"/>
            </a:xfrm>
            <a:prstGeom prst="ellipse">
              <a:avLst/>
            </a:prstGeom>
            <a:solidFill>
              <a:srgbClr val="77933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819400" y="5918072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901854" y="5662651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438401" y="5438848"/>
              <a:ext cx="4876799" cy="1128990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5" name="Picture 94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447" y="5156462"/>
              <a:ext cx="180117" cy="169074"/>
            </a:xfrm>
            <a:prstGeom prst="rect">
              <a:avLst/>
            </a:prstGeom>
          </p:spPr>
        </p:pic>
        <p:pic>
          <p:nvPicPr>
            <p:cNvPr id="96" name="Picture 95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1495" y="5128282"/>
              <a:ext cx="334504" cy="169074"/>
            </a:xfrm>
            <a:prstGeom prst="rect">
              <a:avLst/>
            </a:prstGeom>
          </p:spPr>
        </p:pic>
        <p:cxnSp>
          <p:nvCxnSpPr>
            <p:cNvPr id="97" name="Straight Connector 96"/>
            <p:cNvCxnSpPr/>
            <p:nvPr/>
          </p:nvCxnSpPr>
          <p:spPr>
            <a:xfrm>
              <a:off x="4419600" y="5204657"/>
              <a:ext cx="0" cy="155448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2133599" y="6242222"/>
              <a:ext cx="606854" cy="539576"/>
              <a:chOff x="1133435" y="2378403"/>
              <a:chExt cx="725534" cy="627552"/>
            </a:xfrm>
          </p:grpSpPr>
          <p:cxnSp>
            <p:nvCxnSpPr>
              <p:cNvPr id="104" name="Straight Arrow Connector 103"/>
              <p:cNvCxnSpPr/>
              <p:nvPr/>
            </p:nvCxnSpPr>
            <p:spPr>
              <a:xfrm flipV="1">
                <a:off x="1505615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1523088" y="2757110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1133435" y="2451958"/>
                <a:ext cx="284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477815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101" name="Oval 100"/>
            <p:cNvSpPr/>
            <p:nvPr/>
          </p:nvSpPr>
          <p:spPr>
            <a:xfrm rot="19000599">
              <a:off x="6546778" y="5882127"/>
              <a:ext cx="768422" cy="2860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403156" y="6158356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648069" y="5492665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4276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Smooth Abstract Semantics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199" y="2743200"/>
            <a:ext cx="2286001" cy="831771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19000599">
            <a:off x="6106954" y="3010635"/>
            <a:ext cx="460550" cy="313572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281535"/>
            <a:ext cx="3241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800000"/>
                </a:solidFill>
                <a:latin typeface="Adobe Caslon Pro Bold" pitchFamily="18" charset="0"/>
              </a:rPr>
              <a:t>High </a:t>
            </a:r>
            <a:r>
              <a:rPr lang="en-US" sz="2400" b="1" dirty="0">
                <a:solidFill>
                  <a:srgbClr val="800000"/>
                </a:solidFill>
              </a:rPr>
              <a:t>α</a:t>
            </a:r>
            <a:r>
              <a:rPr lang="en-US" sz="2400" b="1" dirty="0" smtClean="0">
                <a:solidFill>
                  <a:srgbClr val="800000"/>
                </a:solidFill>
                <a:latin typeface="Adobe Caslon Pro Bold" pitchFamily="18" charset="0"/>
              </a:rPr>
              <a:t> </a:t>
            </a:r>
            <a:endParaRPr lang="en-US" sz="2400" b="1" dirty="0">
              <a:solidFill>
                <a:srgbClr val="800000"/>
              </a:solidFill>
              <a:latin typeface="Adobe Caslon Pro Bol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0618" y="242277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800000"/>
                </a:solidFill>
                <a:latin typeface="Adobe Caslon Pro Bold" pitchFamily="18" charset="0"/>
              </a:rPr>
              <a:t>Low </a:t>
            </a:r>
            <a:r>
              <a:rPr lang="en-US" sz="2400" b="1" dirty="0">
                <a:solidFill>
                  <a:srgbClr val="800000"/>
                </a:solidFill>
              </a:rPr>
              <a:t>α</a:t>
            </a:r>
            <a:r>
              <a:rPr lang="en-US" sz="2400" b="1" dirty="0" smtClean="0">
                <a:solidFill>
                  <a:srgbClr val="800000"/>
                </a:solidFill>
                <a:latin typeface="Adobe Caslon Pro Bold" pitchFamily="18" charset="0"/>
              </a:rPr>
              <a:t> </a:t>
            </a:r>
            <a:endParaRPr lang="en-US" sz="2400" b="1" dirty="0">
              <a:solidFill>
                <a:srgbClr val="800000"/>
              </a:solidFill>
              <a:latin typeface="Adobe Caslon Pro Bol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0" y="1447800"/>
            <a:ext cx="5728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Track “Distance from disappearance”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0" y="3881735"/>
                <a:ext cx="9144000" cy="282386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Additional information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0 ≤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≤ 1 </m:t>
                    </m:r>
                  </m:oMath>
                </a14:m>
                <a:r>
                  <a:rPr lang="en-US" dirty="0"/>
                  <a:t>for each ellipsoid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𝑉𝑜𝑙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 a smooth, monotone function of ellipsoid </a:t>
                </a:r>
                <a:r>
                  <a:rPr lang="en-US" dirty="0" smtClean="0"/>
                  <a:t>volume</a:t>
                </a:r>
              </a:p>
              <a:p>
                <a:pPr lvl="1"/>
                <a:r>
                  <a:rPr lang="en-US" dirty="0" smtClean="0"/>
                  <a:t>When </a:t>
                </a:r>
                <a:r>
                  <a:rPr lang="en-US" dirty="0" err="1" smtClean="0"/>
                  <a:t>vol</a:t>
                </a:r>
                <a:r>
                  <a:rPr lang="en-US" dirty="0" smtClean="0"/>
                  <a:t>=0,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limLow>
                      <m:limLowPr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3500" b="0" i="0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→0</m:t>
                        </m:r>
                      </m:lim>
                    </m:limLow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d>
                      <m:dPr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5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sz="3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0    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=∅</m:t>
                            </m:r>
                          </m:e>
                          <m:e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a:rPr lang="en-US" sz="3500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  <m:r>
                      <a:rPr lang="en-US" sz="3500" b="0" i="1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endParaRPr lang="en-US" sz="3500" dirty="0" smtClean="0"/>
              </a:p>
              <a:p>
                <a:pPr lvl="1"/>
                <a:endParaRPr lang="en-US" dirty="0"/>
              </a:p>
              <a:p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881735"/>
                <a:ext cx="9144000" cy="2823865"/>
              </a:xfrm>
              <a:blipFill rotWithShape="0">
                <a:blip r:embed="rId2"/>
                <a:stretch>
                  <a:fillRect t="-3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94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Smooth Abstract Semantics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  <a:endCxn id="24" idx="0"/>
          </p:cNvCxnSpPr>
          <p:nvPr/>
        </p:nvCxnSpPr>
        <p:spPr>
          <a:xfrm flipH="1">
            <a:off x="3845802" y="3146338"/>
            <a:ext cx="812655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25" idx="0"/>
          </p:cNvCxnSpPr>
          <p:nvPr/>
        </p:nvCxnSpPr>
        <p:spPr>
          <a:xfrm>
            <a:off x="4658457" y="3146338"/>
            <a:ext cx="741940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29162" y="3208711"/>
            <a:ext cx="7394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false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45335" y="3164777"/>
            <a:ext cx="691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US" sz="1600" dirty="0"/>
          </a:p>
        </p:txBody>
      </p:sp>
      <p:sp>
        <p:nvSpPr>
          <p:cNvPr id="18" name="Rounded Rectangle 17"/>
          <p:cNvSpPr/>
          <p:nvPr/>
        </p:nvSpPr>
        <p:spPr>
          <a:xfrm>
            <a:off x="4267654" y="2790087"/>
            <a:ext cx="781606" cy="35625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if( </a:t>
            </a:r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454999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=y-10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09594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=y+10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267654" y="4744622"/>
            <a:ext cx="781606" cy="35625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2"/>
            <a:endCxn id="26" idx="0"/>
          </p:cNvCxnSpPr>
          <p:nvPr/>
        </p:nvCxnSpPr>
        <p:spPr>
          <a:xfrm flipH="1">
            <a:off x="4658457" y="4247825"/>
            <a:ext cx="741940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>
            <a:off x="3845802" y="4247825"/>
            <a:ext cx="812655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3429000" y="1334684"/>
            <a:ext cx="2691567" cy="1353314"/>
            <a:chOff x="3429000" y="1334684"/>
            <a:chExt cx="2691567" cy="1353314"/>
          </a:xfrm>
        </p:grpSpPr>
        <p:grpSp>
          <p:nvGrpSpPr>
            <p:cNvPr id="4" name="Group 3"/>
            <p:cNvGrpSpPr/>
            <p:nvPr/>
          </p:nvGrpSpPr>
          <p:grpSpPr>
            <a:xfrm>
              <a:off x="3637444" y="1334684"/>
              <a:ext cx="2483123" cy="1128989"/>
              <a:chOff x="3889958" y="1567230"/>
              <a:chExt cx="3676763" cy="169608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183855" y="2287169"/>
                <a:ext cx="675706" cy="486974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305945" y="1903449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0.3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429000" y="2148422"/>
              <a:ext cx="492429" cy="539576"/>
              <a:chOff x="2659308" y="2378403"/>
              <a:chExt cx="588730" cy="627552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6370603" y="3175471"/>
            <a:ext cx="2689350" cy="1654885"/>
            <a:chOff x="5844662" y="3280938"/>
            <a:chExt cx="3215291" cy="1924713"/>
          </a:xfrm>
        </p:grpSpPr>
        <p:grpSp>
          <p:nvGrpSpPr>
            <p:cNvPr id="45" name="Group 44"/>
            <p:cNvGrpSpPr/>
            <p:nvPr/>
          </p:nvGrpSpPr>
          <p:grpSpPr>
            <a:xfrm>
              <a:off x="6091220" y="3642140"/>
              <a:ext cx="2968733" cy="1313068"/>
              <a:chOff x="3889958" y="1567230"/>
              <a:chExt cx="3676763" cy="1696082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5155537" y="1928849"/>
                <a:ext cx="1209170" cy="968939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 rot="19000599">
                <a:off x="6428918" y="2235225"/>
                <a:ext cx="1137803" cy="42974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926724" y="1640291"/>
                <a:ext cx="476926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0.5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578900" y="1650134"/>
                <a:ext cx="476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0.2</a:t>
                </a:r>
                <a:endParaRPr lang="en-US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889958" y="1567230"/>
                <a:ext cx="3657600" cy="169608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  <a:prstDash val="dashDot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124022" y="3280938"/>
              <a:ext cx="2929793" cy="1924713"/>
              <a:chOff x="2944959" y="1082837"/>
              <a:chExt cx="2929793" cy="1924713"/>
            </a:xfrm>
          </p:grpSpPr>
          <p:pic>
            <p:nvPicPr>
              <p:cNvPr id="54" name="Picture 53" descr="latex-image-1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4959" y="1115610"/>
                <a:ext cx="215342" cy="196641"/>
              </a:xfrm>
              <a:prstGeom prst="rect">
                <a:avLst/>
              </a:prstGeom>
            </p:spPr>
          </p:pic>
          <p:pic>
            <p:nvPicPr>
              <p:cNvPr id="55" name="Picture 54" descr="latex-image-1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4831" y="1082837"/>
                <a:ext cx="399921" cy="196641"/>
              </a:xfrm>
              <a:prstGeom prst="rect">
                <a:avLst/>
              </a:prstGeom>
            </p:spPr>
          </p:pic>
          <p:cxnSp>
            <p:nvCxnSpPr>
              <p:cNvPr id="56" name="Straight Connector 55"/>
              <p:cNvCxnSpPr/>
              <p:nvPr/>
            </p:nvCxnSpPr>
            <p:spPr>
              <a:xfrm>
                <a:off x="4114800" y="1199616"/>
                <a:ext cx="0" cy="1807934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>
              <a:off x="5844662" y="4575194"/>
              <a:ext cx="588730" cy="627552"/>
              <a:chOff x="2659308" y="2378403"/>
              <a:chExt cx="588730" cy="627552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 flipV="1">
                <a:off x="2906133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2912157" y="2757107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2659308" y="2451957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878333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6438659" y="3856319"/>
              <a:ext cx="841437" cy="8709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Oval 78"/>
          <p:cNvSpPr/>
          <p:nvPr/>
        </p:nvSpPr>
        <p:spPr>
          <a:xfrm>
            <a:off x="7480509" y="3657343"/>
            <a:ext cx="764827" cy="77855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41"/>
          <p:cNvGrpSpPr/>
          <p:nvPr/>
        </p:nvGrpSpPr>
        <p:grpSpPr>
          <a:xfrm>
            <a:off x="228600" y="3128727"/>
            <a:ext cx="2685429" cy="1621198"/>
            <a:chOff x="228600" y="3128727"/>
            <a:chExt cx="2685429" cy="1621198"/>
          </a:xfrm>
        </p:grpSpPr>
        <p:sp>
          <p:nvSpPr>
            <p:cNvPr id="123" name="Oval 122"/>
            <p:cNvSpPr/>
            <p:nvPr/>
          </p:nvSpPr>
          <p:spPr>
            <a:xfrm>
              <a:off x="635529" y="3875835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291760" y="3637321"/>
              <a:ext cx="816620" cy="64497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17983" y="3620414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7044" y="3396611"/>
              <a:ext cx="2470181" cy="1128989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476" y="3156906"/>
              <a:ext cx="180117" cy="169074"/>
            </a:xfrm>
            <a:prstGeom prst="rect">
              <a:avLst/>
            </a:prstGeom>
          </p:spPr>
        </p:pic>
        <p:pic>
          <p:nvPicPr>
            <p:cNvPr id="132" name="Picture 131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525" y="3128727"/>
              <a:ext cx="334504" cy="169074"/>
            </a:xfrm>
            <a:prstGeom prst="rect">
              <a:avLst/>
            </a:prstGeom>
          </p:spPr>
        </p:pic>
        <p:cxnSp>
          <p:nvCxnSpPr>
            <p:cNvPr id="133" name="Straight Connector 132"/>
            <p:cNvCxnSpPr/>
            <p:nvPr/>
          </p:nvCxnSpPr>
          <p:spPr>
            <a:xfrm flipH="1">
              <a:off x="1441961" y="3160641"/>
              <a:ext cx="0" cy="1532253"/>
            </a:xfrm>
            <a:prstGeom prst="line">
              <a:avLst/>
            </a:prstGeom>
            <a:ln w="12700"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V="1">
              <a:off x="435051" y="4210349"/>
              <a:ext cx="0" cy="325614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440089" y="4535963"/>
              <a:ext cx="28094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228600" y="4273592"/>
              <a:ext cx="237588" cy="317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11798" y="4432369"/>
              <a:ext cx="291572" cy="317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455302" y="3585391"/>
              <a:ext cx="703799" cy="748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600200" y="3810000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</p:grpSp>
      <p:sp>
        <p:nvSpPr>
          <p:cNvPr id="141" name="Oval 140"/>
          <p:cNvSpPr/>
          <p:nvPr/>
        </p:nvSpPr>
        <p:spPr>
          <a:xfrm>
            <a:off x="1292256" y="3708028"/>
            <a:ext cx="202998" cy="506613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/>
          <p:cNvGrpSpPr/>
          <p:nvPr/>
        </p:nvGrpSpPr>
        <p:grpSpPr>
          <a:xfrm>
            <a:off x="2133599" y="5128282"/>
            <a:ext cx="5181601" cy="1653516"/>
            <a:chOff x="2133599" y="5128282"/>
            <a:chExt cx="5181601" cy="1653516"/>
          </a:xfrm>
        </p:grpSpPr>
        <p:sp>
          <p:nvSpPr>
            <p:cNvPr id="160" name="Oval 159"/>
            <p:cNvSpPr/>
            <p:nvPr/>
          </p:nvSpPr>
          <p:spPr>
            <a:xfrm>
              <a:off x="5735756" y="5608787"/>
              <a:ext cx="764827" cy="778558"/>
            </a:xfrm>
            <a:prstGeom prst="ellipse">
              <a:avLst/>
            </a:prstGeom>
            <a:solidFill>
              <a:srgbClr val="77933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819400" y="5918072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01854" y="5662651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8401" y="5438848"/>
              <a:ext cx="4876799" cy="1128990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5447" y="5156462"/>
              <a:ext cx="180117" cy="169074"/>
            </a:xfrm>
            <a:prstGeom prst="rect">
              <a:avLst/>
            </a:prstGeom>
          </p:spPr>
        </p:pic>
        <p:pic>
          <p:nvPicPr>
            <p:cNvPr id="43" name="Picture 42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1495" y="5128282"/>
              <a:ext cx="334504" cy="169074"/>
            </a:xfrm>
            <a:prstGeom prst="rect">
              <a:avLst/>
            </a:prstGeom>
          </p:spPr>
        </p:pic>
        <p:cxnSp>
          <p:nvCxnSpPr>
            <p:cNvPr id="44" name="Straight Connector 43"/>
            <p:cNvCxnSpPr/>
            <p:nvPr/>
          </p:nvCxnSpPr>
          <p:spPr>
            <a:xfrm>
              <a:off x="4724400" y="5204657"/>
              <a:ext cx="0" cy="155448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>
              <a:off x="2133599" y="6242222"/>
              <a:ext cx="606854" cy="539576"/>
              <a:chOff x="1133435" y="2378403"/>
              <a:chExt cx="725534" cy="627552"/>
            </a:xfrm>
          </p:grpSpPr>
          <p:cxnSp>
            <p:nvCxnSpPr>
              <p:cNvPr id="65" name="Straight Arrow Connector 64"/>
              <p:cNvCxnSpPr/>
              <p:nvPr/>
            </p:nvCxnSpPr>
            <p:spPr>
              <a:xfrm flipV="1">
                <a:off x="1505615" y="2378403"/>
                <a:ext cx="0" cy="378704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>
                <a:off x="1523088" y="2757110"/>
                <a:ext cx="335881" cy="0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1133435" y="2451958"/>
                <a:ext cx="284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477815" y="2636623"/>
                <a:ext cx="348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en-US" dirty="0"/>
              </a:p>
            </p:txBody>
          </p:sp>
        </p:grpSp>
        <p:sp>
          <p:nvSpPr>
            <p:cNvPr id="78" name="Oval 77"/>
            <p:cNvSpPr/>
            <p:nvPr/>
          </p:nvSpPr>
          <p:spPr>
            <a:xfrm>
              <a:off x="3471927" y="5744076"/>
              <a:ext cx="202998" cy="506613"/>
            </a:xfrm>
            <a:prstGeom prst="ellipse">
              <a:avLst/>
            </a:prstGeom>
            <a:solidFill>
              <a:srgbClr val="77933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19000599">
              <a:off x="6546778" y="5882127"/>
              <a:ext cx="768422" cy="2860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403156" y="6158356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48069" y="5492665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663876" y="1066800"/>
            <a:ext cx="2450553" cy="1564167"/>
            <a:chOff x="2944959" y="1082837"/>
            <a:chExt cx="2929793" cy="1819195"/>
          </a:xfrm>
        </p:grpSpPr>
        <p:pic>
          <p:nvPicPr>
            <p:cNvPr id="13" name="Picture 12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4959" y="1115610"/>
              <a:ext cx="215342" cy="196641"/>
            </a:xfrm>
            <a:prstGeom prst="rect">
              <a:avLst/>
            </a:prstGeom>
          </p:spPr>
        </p:pic>
        <p:pic>
          <p:nvPicPr>
            <p:cNvPr id="14" name="Picture 13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831" y="1082837"/>
              <a:ext cx="399921" cy="196641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H="1">
              <a:off x="4114800" y="1119954"/>
              <a:ext cx="0" cy="1782078"/>
            </a:xfrm>
            <a:prstGeom prst="line">
              <a:avLst/>
            </a:prstGeom>
            <a:ln w="12700"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91755" y="2049044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755" y="2049044"/>
                <a:ext cx="831381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572000" y="2145268"/>
                <a:ext cx="8266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45268"/>
                <a:ext cx="82663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410200" y="2099846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099846"/>
                <a:ext cx="831381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57200" y="4143723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43723"/>
                <a:ext cx="831381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337445" y="4239947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4239947"/>
                <a:ext cx="982128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511714" y="4345894"/>
                <a:ext cx="8266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714" y="4345894"/>
                <a:ext cx="826637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8349914" y="4300472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914" y="4300472"/>
                <a:ext cx="831381" cy="33855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5413248" y="6001226"/>
            <a:ext cx="73152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78" idx="0"/>
            <a:endCxn id="15" idx="0"/>
          </p:cNvCxnSpPr>
          <p:nvPr/>
        </p:nvCxnSpPr>
        <p:spPr>
          <a:xfrm>
            <a:off x="3573426" y="5744076"/>
            <a:ext cx="1876398" cy="257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78" idx="4"/>
            <a:endCxn id="15" idx="4"/>
          </p:cNvCxnSpPr>
          <p:nvPr/>
        </p:nvCxnSpPr>
        <p:spPr>
          <a:xfrm flipV="1">
            <a:off x="3573426" y="6077426"/>
            <a:ext cx="1876398" cy="1732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5" idx="0"/>
            <a:endCxn id="160" idx="0"/>
          </p:cNvCxnSpPr>
          <p:nvPr/>
        </p:nvCxnSpPr>
        <p:spPr>
          <a:xfrm flipV="1">
            <a:off x="5449824" y="5608787"/>
            <a:ext cx="668346" cy="3924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15" idx="5"/>
            <a:endCxn id="160" idx="4"/>
          </p:cNvCxnSpPr>
          <p:nvPr/>
        </p:nvCxnSpPr>
        <p:spPr>
          <a:xfrm>
            <a:off x="5475687" y="6066267"/>
            <a:ext cx="642483" cy="321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>
            <a:off x="4759717" y="5497355"/>
            <a:ext cx="1769338" cy="1036824"/>
          </a:xfrm>
          <a:prstGeom prst="ellipse">
            <a:avLst/>
          </a:prstGeom>
          <a:solidFill>
            <a:srgbClr val="77933C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4766666" y="5927346"/>
            <a:ext cx="112415" cy="209170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467967" y="6206862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967" y="6206862"/>
                <a:ext cx="831381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3348212" y="6303086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212" y="6303086"/>
                <a:ext cx="982128" cy="33855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5771629" y="6357668"/>
                <a:ext cx="8266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629" y="6357668"/>
                <a:ext cx="826637" cy="33855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609829" y="6312246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29" y="6312246"/>
                <a:ext cx="831381" cy="33855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37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141" grpId="0" animBg="1"/>
      <p:bldP spid="3" grpId="0"/>
      <p:bldP spid="87" grpId="0"/>
      <p:bldP spid="88" grpId="0"/>
      <p:bldP spid="89" grpId="0"/>
      <p:bldP spid="90" grpId="0"/>
      <p:bldP spid="91" grpId="0"/>
      <p:bldP spid="92" grpId="0"/>
      <p:bldP spid="15" grpId="0" animBg="1"/>
      <p:bldP spid="107" grpId="0" animBg="1"/>
      <p:bldP spid="106" grpId="0" animBg="1"/>
      <p:bldP spid="108" grpId="0"/>
      <p:bldP spid="109" grpId="0"/>
      <p:bldP spid="110" grpId="0"/>
      <p:bldP spid="1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Oval 134"/>
          <p:cNvSpPr/>
          <p:nvPr/>
        </p:nvSpPr>
        <p:spPr>
          <a:xfrm>
            <a:off x="5634079" y="5679731"/>
            <a:ext cx="816620" cy="644969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Discontinuity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  <a:endCxn id="24" idx="0"/>
          </p:cNvCxnSpPr>
          <p:nvPr/>
        </p:nvCxnSpPr>
        <p:spPr>
          <a:xfrm flipH="1">
            <a:off x="3845802" y="3146338"/>
            <a:ext cx="812655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25" idx="0"/>
          </p:cNvCxnSpPr>
          <p:nvPr/>
        </p:nvCxnSpPr>
        <p:spPr>
          <a:xfrm>
            <a:off x="4658457" y="3146338"/>
            <a:ext cx="741940" cy="53148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29162" y="3208711"/>
            <a:ext cx="73949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false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45335" y="3164777"/>
            <a:ext cx="691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US" sz="1600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4267654" y="2590800"/>
            <a:ext cx="781606" cy="555538"/>
            <a:chOff x="4267654" y="2590800"/>
            <a:chExt cx="781606" cy="555538"/>
          </a:xfrm>
        </p:grpSpPr>
        <p:sp>
          <p:nvSpPr>
            <p:cNvPr id="18" name="Rounded Rectangle 17"/>
            <p:cNvSpPr/>
            <p:nvPr/>
          </p:nvSpPr>
          <p:spPr>
            <a:xfrm>
              <a:off x="4267654" y="2790087"/>
              <a:ext cx="781606" cy="35625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if( </a:t>
              </a:r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dirty="0" smtClean="0">
                  <a:solidFill>
                    <a:schemeClr val="tx1"/>
                  </a:solidFill>
                </a:rPr>
                <a:t> 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648200" y="2590800"/>
              <a:ext cx="0" cy="224073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>
            <a:off x="3454999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=y-10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09594" y="3677822"/>
            <a:ext cx="781606" cy="57000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=y+10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267654" y="4744622"/>
            <a:ext cx="781606" cy="35625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2"/>
            <a:endCxn id="26" idx="0"/>
          </p:cNvCxnSpPr>
          <p:nvPr/>
        </p:nvCxnSpPr>
        <p:spPr>
          <a:xfrm flipH="1">
            <a:off x="4658457" y="4247825"/>
            <a:ext cx="741940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>
            <a:off x="3845802" y="4247825"/>
            <a:ext cx="812655" cy="49679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431546" y="3726746"/>
            <a:ext cx="816620" cy="644969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255960" y="3885025"/>
            <a:ext cx="80924" cy="18000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/>
          <p:cNvGrpSpPr/>
          <p:nvPr/>
        </p:nvGrpSpPr>
        <p:grpSpPr>
          <a:xfrm>
            <a:off x="2438401" y="5431614"/>
            <a:ext cx="4876799" cy="1136224"/>
            <a:chOff x="2438401" y="5431614"/>
            <a:chExt cx="4876799" cy="1136224"/>
          </a:xfrm>
        </p:grpSpPr>
        <p:sp>
          <p:nvSpPr>
            <p:cNvPr id="34" name="Oval 33"/>
            <p:cNvSpPr/>
            <p:nvPr/>
          </p:nvSpPr>
          <p:spPr>
            <a:xfrm>
              <a:off x="2819400" y="5918072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01854" y="5662651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38401" y="5438848"/>
              <a:ext cx="4876799" cy="1128990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67952" y="5431614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156" name="Oval 155"/>
            <p:cNvSpPr/>
            <p:nvPr/>
          </p:nvSpPr>
          <p:spPr>
            <a:xfrm rot="19000599">
              <a:off x="6546778" y="5882127"/>
              <a:ext cx="768422" cy="2860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48069" y="5492665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00400" y="990600"/>
            <a:ext cx="2812581" cy="1621198"/>
            <a:chOff x="3429000" y="1066800"/>
            <a:chExt cx="2812581" cy="1621198"/>
          </a:xfrm>
        </p:grpSpPr>
        <p:grpSp>
          <p:nvGrpSpPr>
            <p:cNvPr id="163" name="Group 162"/>
            <p:cNvGrpSpPr/>
            <p:nvPr/>
          </p:nvGrpSpPr>
          <p:grpSpPr>
            <a:xfrm>
              <a:off x="3429000" y="1334684"/>
              <a:ext cx="2691567" cy="1353314"/>
              <a:chOff x="3429000" y="1334684"/>
              <a:chExt cx="2691567" cy="1353314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637444" y="1334684"/>
                <a:ext cx="2483123" cy="1128989"/>
                <a:chOff x="3889958" y="1567230"/>
                <a:chExt cx="3676763" cy="1696082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4183855" y="2287169"/>
                  <a:ext cx="675706" cy="486974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5155537" y="1928849"/>
                  <a:ext cx="1209170" cy="968939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 rot="19000599">
                  <a:off x="6428918" y="2235225"/>
                  <a:ext cx="1137803" cy="42974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4305945" y="1903449"/>
                  <a:ext cx="4769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0.3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926724" y="1640291"/>
                  <a:ext cx="476926" cy="369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0.5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6578900" y="1650134"/>
                  <a:ext cx="4769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0.2</a:t>
                  </a:r>
                  <a:endParaRPr lang="en-US" dirty="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3889958" y="1567230"/>
                  <a:ext cx="3657600" cy="1696082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  <a:prstDash val="dashDot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3429000" y="2148422"/>
                <a:ext cx="492429" cy="539576"/>
                <a:chOff x="2659308" y="2378403"/>
                <a:chExt cx="588730" cy="627552"/>
              </a:xfrm>
            </p:grpSpPr>
            <p:cxnSp>
              <p:nvCxnSpPr>
                <p:cNvPr id="58" name="Straight Arrow Connector 57"/>
                <p:cNvCxnSpPr/>
                <p:nvPr/>
              </p:nvCxnSpPr>
              <p:spPr>
                <a:xfrm flipV="1">
                  <a:off x="2906133" y="2378403"/>
                  <a:ext cx="0" cy="378704"/>
                </a:xfrm>
                <a:prstGeom prst="straightConnector1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2912157" y="2757107"/>
                  <a:ext cx="335881" cy="0"/>
                </a:xfrm>
                <a:prstGeom prst="straightConnector1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TextBox 60"/>
                <p:cNvSpPr txBox="1"/>
                <p:nvPr/>
              </p:nvSpPr>
              <p:spPr>
                <a:xfrm>
                  <a:off x="2659308" y="2451957"/>
                  <a:ext cx="2840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x</a:t>
                  </a:r>
                  <a:endParaRPr lang="en-US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878333" y="2636623"/>
                  <a:ext cx="34859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y</a:t>
                  </a:r>
                  <a:endParaRPr lang="en-US" dirty="0"/>
                </a:p>
              </p:txBody>
            </p:sp>
          </p:grpSp>
        </p:grpSp>
        <p:grpSp>
          <p:nvGrpSpPr>
            <p:cNvPr id="32" name="Group 31"/>
            <p:cNvGrpSpPr/>
            <p:nvPr/>
          </p:nvGrpSpPr>
          <p:grpSpPr>
            <a:xfrm>
              <a:off x="3663876" y="1066800"/>
              <a:ext cx="2450553" cy="197253"/>
              <a:chOff x="2944959" y="1082837"/>
              <a:chExt cx="2929793" cy="229414"/>
            </a:xfrm>
          </p:grpSpPr>
          <p:pic>
            <p:nvPicPr>
              <p:cNvPr id="13" name="Picture 12" descr="latex-image-1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4959" y="1115610"/>
                <a:ext cx="215342" cy="196641"/>
              </a:xfrm>
              <a:prstGeom prst="rect">
                <a:avLst/>
              </a:prstGeom>
            </p:spPr>
          </p:pic>
          <p:pic>
            <p:nvPicPr>
              <p:cNvPr id="14" name="Picture 13" descr="latex-image-1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4831" y="1082837"/>
                <a:ext cx="399921" cy="196641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3691755" y="2049044"/>
                  <a:ext cx="8313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1755" y="2049044"/>
                  <a:ext cx="831381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4572000" y="2145268"/>
                  <a:ext cx="82663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0" y="2145268"/>
                  <a:ext cx="826637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5410200" y="2099846"/>
                  <a:ext cx="8313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0200" y="2099846"/>
                  <a:ext cx="831381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/>
          <p:cNvGrpSpPr/>
          <p:nvPr/>
        </p:nvGrpSpPr>
        <p:grpSpPr>
          <a:xfrm>
            <a:off x="437044" y="3128727"/>
            <a:ext cx="2476985" cy="1396873"/>
            <a:chOff x="437044" y="3128727"/>
            <a:chExt cx="2476985" cy="1396873"/>
          </a:xfrm>
        </p:grpSpPr>
        <p:sp>
          <p:nvSpPr>
            <p:cNvPr id="123" name="Oval 122"/>
            <p:cNvSpPr/>
            <p:nvPr/>
          </p:nvSpPr>
          <p:spPr>
            <a:xfrm>
              <a:off x="635529" y="3875835"/>
              <a:ext cx="456342" cy="32415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17983" y="3620414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0.3</a:t>
              </a:r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7044" y="3396611"/>
              <a:ext cx="2470181" cy="1128989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476" y="3156906"/>
              <a:ext cx="180117" cy="169074"/>
            </a:xfrm>
            <a:prstGeom prst="rect">
              <a:avLst/>
            </a:prstGeom>
          </p:spPr>
        </p:pic>
        <p:pic>
          <p:nvPicPr>
            <p:cNvPr id="132" name="Picture 131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525" y="3128727"/>
              <a:ext cx="334504" cy="169074"/>
            </a:xfrm>
            <a:prstGeom prst="rect">
              <a:avLst/>
            </a:prstGeom>
          </p:spPr>
        </p:pic>
        <p:sp>
          <p:nvSpPr>
            <p:cNvPr id="127" name="TextBox 126"/>
            <p:cNvSpPr txBox="1"/>
            <p:nvPr/>
          </p:nvSpPr>
          <p:spPr>
            <a:xfrm>
              <a:off x="1797132" y="3334054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457200" y="4143723"/>
                  <a:ext cx="8313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" y="4143723"/>
                  <a:ext cx="831381" cy="33855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774543" y="4239947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43" y="4239947"/>
                <a:ext cx="982128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511714" y="4345894"/>
                <a:ext cx="9821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=0.8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714" y="4345894"/>
                <a:ext cx="982127" cy="3385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6576830" y="3175470"/>
            <a:ext cx="2604465" cy="1463556"/>
            <a:chOff x="6576830" y="3175470"/>
            <a:chExt cx="2604465" cy="1463556"/>
          </a:xfrm>
        </p:grpSpPr>
        <p:sp>
          <p:nvSpPr>
            <p:cNvPr id="48" name="Oval 47"/>
            <p:cNvSpPr/>
            <p:nvPr/>
          </p:nvSpPr>
          <p:spPr>
            <a:xfrm rot="19000599">
              <a:off x="8291531" y="3930683"/>
              <a:ext cx="768422" cy="2860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99680" y="3388770"/>
              <a:ext cx="322095" cy="245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0.5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392822" y="3541221"/>
              <a:ext cx="322095" cy="2458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576830" y="3486036"/>
              <a:ext cx="2470181" cy="1128987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604267" y="3175470"/>
              <a:ext cx="2450552" cy="197252"/>
              <a:chOff x="2944959" y="1082837"/>
              <a:chExt cx="2929793" cy="229414"/>
            </a:xfrm>
          </p:grpSpPr>
          <p:pic>
            <p:nvPicPr>
              <p:cNvPr id="54" name="Picture 53" descr="latex-image-1.pd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4959" y="1115610"/>
                <a:ext cx="215342" cy="196641"/>
              </a:xfrm>
              <a:prstGeom prst="rect">
                <a:avLst/>
              </a:prstGeom>
            </p:spPr>
          </p:pic>
          <p:pic>
            <p:nvPicPr>
              <p:cNvPr id="55" name="Picture 54" descr="latex-image-1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74831" y="1082837"/>
                <a:ext cx="399921" cy="196641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8349914" y="4300472"/>
                  <a:ext cx="8313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9914" y="4300472"/>
                  <a:ext cx="831381" cy="33855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467967" y="6206862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967" y="6206862"/>
                <a:ext cx="831381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734962" y="6112245"/>
                <a:ext cx="831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62" y="6112245"/>
                <a:ext cx="831381" cy="33855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Connector 103"/>
          <p:cNvCxnSpPr/>
          <p:nvPr/>
        </p:nvCxnSpPr>
        <p:spPr>
          <a:xfrm flipH="1">
            <a:off x="4759036" y="11347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4294536" y="11347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4495800" y="11347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295400" y="31921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1280245" y="3677822"/>
            <a:ext cx="319955" cy="570003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297393" y="3620414"/>
            <a:ext cx="698157" cy="68005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 flipH="1">
            <a:off x="7472657" y="3276600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7833597" y="3716943"/>
            <a:ext cx="420145" cy="68005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7511715" y="3691270"/>
            <a:ext cx="746574" cy="728982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3500025" y="5701950"/>
            <a:ext cx="319955" cy="570003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517173" y="5644542"/>
            <a:ext cx="698157" cy="68005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5714248" y="5644255"/>
            <a:ext cx="746574" cy="728982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/>
              <p:cNvSpPr txBox="1"/>
              <p:nvPr/>
            </p:nvSpPr>
            <p:spPr>
              <a:xfrm>
                <a:off x="1778904" y="4257472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904" y="4257472"/>
                <a:ext cx="982128" cy="33855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/>
              <p:cNvSpPr txBox="1"/>
              <p:nvPr/>
            </p:nvSpPr>
            <p:spPr>
              <a:xfrm>
                <a:off x="1772056" y="4257472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7" name="TextBox 1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056" y="4257472"/>
                <a:ext cx="982128" cy="33855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7523088" y="4343400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88" y="4343400"/>
                <a:ext cx="982128" cy="33855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/>
              <p:cNvSpPr txBox="1"/>
              <p:nvPr/>
            </p:nvSpPr>
            <p:spPr>
              <a:xfrm>
                <a:off x="7523088" y="4343400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9" name="TextBox 1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088" y="4343400"/>
                <a:ext cx="982128" cy="33855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3270261" y="6283519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261" y="6283519"/>
                <a:ext cx="982128" cy="33855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3276709" y="6291541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709" y="6291541"/>
                <a:ext cx="982128" cy="33855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/>
              <p:cNvSpPr txBox="1"/>
              <p:nvPr/>
            </p:nvSpPr>
            <p:spPr>
              <a:xfrm>
                <a:off x="5779857" y="6360275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857" y="6360275"/>
                <a:ext cx="982128" cy="33855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5785958" y="6359071"/>
                <a:ext cx="9821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=0.8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958" y="6359071"/>
                <a:ext cx="982127" cy="338554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3275742" y="6282197"/>
                <a:ext cx="982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42" y="6282197"/>
                <a:ext cx="982128" cy="338554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Oval 143"/>
          <p:cNvSpPr/>
          <p:nvPr/>
        </p:nvSpPr>
        <p:spPr>
          <a:xfrm>
            <a:off x="6036130" y="5669928"/>
            <a:ext cx="420145" cy="68005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1" name="Group 210"/>
          <p:cNvGrpSpPr/>
          <p:nvPr/>
        </p:nvGrpSpPr>
        <p:grpSpPr>
          <a:xfrm>
            <a:off x="3890970" y="5644254"/>
            <a:ext cx="2379951" cy="705444"/>
            <a:chOff x="3866252" y="5644542"/>
            <a:chExt cx="2379951" cy="705444"/>
          </a:xfrm>
        </p:grpSpPr>
        <p:cxnSp>
          <p:nvCxnSpPr>
            <p:cNvPr id="17" name="Straight Connector 16"/>
            <p:cNvCxnSpPr>
              <a:stCxn id="134" idx="0"/>
              <a:endCxn id="15" idx="0"/>
            </p:cNvCxnSpPr>
            <p:nvPr/>
          </p:nvCxnSpPr>
          <p:spPr>
            <a:xfrm>
              <a:off x="3866252" y="5644542"/>
              <a:ext cx="1123324" cy="361468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34" idx="4"/>
              <a:endCxn id="15" idx="4"/>
            </p:cNvCxnSpPr>
            <p:nvPr/>
          </p:nvCxnSpPr>
          <p:spPr>
            <a:xfrm flipV="1">
              <a:off x="3866252" y="6082210"/>
              <a:ext cx="1123324" cy="242390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5" idx="0"/>
              <a:endCxn id="144" idx="0"/>
            </p:cNvCxnSpPr>
            <p:nvPr/>
          </p:nvCxnSpPr>
          <p:spPr>
            <a:xfrm flipV="1">
              <a:off x="4989576" y="5669928"/>
              <a:ext cx="1256627" cy="33608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5" idx="5"/>
              <a:endCxn id="144" idx="4"/>
            </p:cNvCxnSpPr>
            <p:nvPr/>
          </p:nvCxnSpPr>
          <p:spPr>
            <a:xfrm>
              <a:off x="5015439" y="6071051"/>
              <a:ext cx="1230764" cy="278935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953000" y="6006010"/>
              <a:ext cx="73152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5834735" y="5744035"/>
              <a:ext cx="336116" cy="544046"/>
            </a:xfrm>
            <a:prstGeom prst="ellipse">
              <a:avLst/>
            </a:prstGeom>
            <a:solidFill>
              <a:srgbClr val="77933C">
                <a:alpha val="50196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3649186" y="5644542"/>
            <a:ext cx="2427532" cy="728982"/>
            <a:chOff x="3660003" y="5644255"/>
            <a:chExt cx="2427532" cy="728982"/>
          </a:xfrm>
        </p:grpSpPr>
        <p:cxnSp>
          <p:nvCxnSpPr>
            <p:cNvPr id="178" name="Straight Connector 177"/>
            <p:cNvCxnSpPr>
              <a:stCxn id="130" idx="0"/>
              <a:endCxn id="182" idx="0"/>
            </p:cNvCxnSpPr>
            <p:nvPr/>
          </p:nvCxnSpPr>
          <p:spPr>
            <a:xfrm>
              <a:off x="3660003" y="5701950"/>
              <a:ext cx="1578269" cy="299874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30" idx="4"/>
              <a:endCxn id="182" idx="4"/>
            </p:cNvCxnSpPr>
            <p:nvPr/>
          </p:nvCxnSpPr>
          <p:spPr>
            <a:xfrm flipV="1">
              <a:off x="3660003" y="6078024"/>
              <a:ext cx="1578269" cy="19392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2" idx="0"/>
              <a:endCxn id="145" idx="0"/>
            </p:cNvCxnSpPr>
            <p:nvPr/>
          </p:nvCxnSpPr>
          <p:spPr>
            <a:xfrm flipV="1">
              <a:off x="5238272" y="5644255"/>
              <a:ext cx="849263" cy="35756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82" idx="5"/>
              <a:endCxn id="145" idx="4"/>
            </p:cNvCxnSpPr>
            <p:nvPr/>
          </p:nvCxnSpPr>
          <p:spPr>
            <a:xfrm>
              <a:off x="5264135" y="6066865"/>
              <a:ext cx="823400" cy="30637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>
            <a:xfrm>
              <a:off x="5201696" y="6001824"/>
              <a:ext cx="73152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>
              <a:spLocks noChangeAspect="1"/>
            </p:cNvSpPr>
            <p:nvPr/>
          </p:nvSpPr>
          <p:spPr>
            <a:xfrm>
              <a:off x="4412022" y="5873843"/>
              <a:ext cx="159978" cy="285002"/>
            </a:xfrm>
            <a:prstGeom prst="ellipse">
              <a:avLst/>
            </a:prstGeom>
            <a:solidFill>
              <a:srgbClr val="77933C">
                <a:alpha val="50196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3521673" y="5678034"/>
            <a:ext cx="2526187" cy="644969"/>
            <a:chOff x="3516202" y="5679731"/>
            <a:chExt cx="2526187" cy="644969"/>
          </a:xfrm>
        </p:grpSpPr>
        <p:cxnSp>
          <p:nvCxnSpPr>
            <p:cNvPr id="189" name="Straight Connector 188"/>
            <p:cNvCxnSpPr>
              <a:stCxn id="128" idx="0"/>
              <a:endCxn id="193" idx="0"/>
            </p:cNvCxnSpPr>
            <p:nvPr/>
          </p:nvCxnSpPr>
          <p:spPr>
            <a:xfrm>
              <a:off x="3516202" y="5909153"/>
              <a:ext cx="2238422" cy="57084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>
              <a:stCxn id="128" idx="4"/>
              <a:endCxn id="193" idx="4"/>
            </p:cNvCxnSpPr>
            <p:nvPr/>
          </p:nvCxnSpPr>
          <p:spPr>
            <a:xfrm flipV="1">
              <a:off x="3516202" y="6042437"/>
              <a:ext cx="2238422" cy="46724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93" idx="0"/>
              <a:endCxn id="135" idx="0"/>
            </p:cNvCxnSpPr>
            <p:nvPr/>
          </p:nvCxnSpPr>
          <p:spPr>
            <a:xfrm flipV="1">
              <a:off x="5754624" y="5679731"/>
              <a:ext cx="287765" cy="286506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93" idx="5"/>
              <a:endCxn id="135" idx="4"/>
            </p:cNvCxnSpPr>
            <p:nvPr/>
          </p:nvCxnSpPr>
          <p:spPr>
            <a:xfrm>
              <a:off x="5780487" y="6031278"/>
              <a:ext cx="261902" cy="29342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/>
            <p:nvPr/>
          </p:nvSpPr>
          <p:spPr>
            <a:xfrm>
              <a:off x="5718048" y="5966237"/>
              <a:ext cx="73152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>
              <a:spLocks noChangeAspect="1"/>
            </p:cNvSpPr>
            <p:nvPr/>
          </p:nvSpPr>
          <p:spPr>
            <a:xfrm>
              <a:off x="5715000" y="5999460"/>
              <a:ext cx="9144" cy="20340"/>
            </a:xfrm>
            <a:prstGeom prst="ellipse">
              <a:avLst/>
            </a:prstGeom>
            <a:solidFill>
              <a:srgbClr val="77933C">
                <a:alpha val="50196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Oval 127"/>
          <p:cNvSpPr/>
          <p:nvPr/>
        </p:nvSpPr>
        <p:spPr>
          <a:xfrm>
            <a:off x="3475740" y="5909153"/>
            <a:ext cx="80924" cy="180008"/>
          </a:xfrm>
          <a:prstGeom prst="ellipse">
            <a:avLst/>
          </a:prstGeom>
          <a:solidFill>
            <a:srgbClr val="779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3505200" y="5393449"/>
            <a:ext cx="2732684" cy="1229571"/>
          </a:xfrm>
          <a:prstGeom prst="ellipse">
            <a:avLst/>
          </a:prstGeom>
          <a:solidFill>
            <a:srgbClr val="77933C">
              <a:alpha val="23922"/>
            </a:srgb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93945" y="5561299"/>
            <a:ext cx="2198645" cy="897321"/>
          </a:xfrm>
          <a:prstGeom prst="ellipse">
            <a:avLst/>
          </a:prstGeom>
          <a:solidFill>
            <a:srgbClr val="77933C">
              <a:alpha val="23922"/>
            </a:srgb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5629867" y="5670580"/>
            <a:ext cx="812526" cy="646633"/>
          </a:xfrm>
          <a:prstGeom prst="ellipse">
            <a:avLst/>
          </a:prstGeom>
          <a:solidFill>
            <a:srgbClr val="77933C">
              <a:alpha val="23922"/>
            </a:srgbClr>
          </a:solidFill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 flipH="1">
            <a:off x="7937157" y="3276600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7673921" y="3276600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759900" y="31921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1496664" y="3192147"/>
            <a:ext cx="0" cy="1532253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9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47" grpId="0" animBg="1"/>
      <p:bldP spid="141" grpId="0" animBg="1"/>
      <p:bldP spid="90" grpId="0"/>
      <p:bldP spid="90" grpId="1"/>
      <p:bldP spid="91" grpId="0"/>
      <p:bldP spid="91" grpId="1"/>
      <p:bldP spid="116" grpId="0" animBg="1"/>
      <p:bldP spid="116" grpId="1" animBg="1"/>
      <p:bldP spid="117" grpId="0" animBg="1"/>
      <p:bldP spid="117" grpId="1" animBg="1"/>
      <p:bldP spid="121" grpId="0" animBg="1"/>
      <p:bldP spid="121" grpId="1" animBg="1"/>
      <p:bldP spid="122" grpId="0" animBg="1"/>
      <p:bldP spid="122" grpId="1" animBg="1"/>
      <p:bldP spid="130" grpId="0" animBg="1"/>
      <p:bldP spid="130" grpId="1" animBg="1"/>
      <p:bldP spid="134" grpId="0" animBg="1"/>
      <p:bldP spid="134" grpId="1" animBg="1"/>
      <p:bldP spid="145" grpId="0" animBg="1"/>
      <p:bldP spid="145" grpId="1" animBg="1"/>
      <p:bldP spid="146" grpId="0"/>
      <p:bldP spid="146" grpId="1"/>
      <p:bldP spid="147" grpId="0"/>
      <p:bldP spid="148" grpId="0"/>
      <p:bldP spid="148" grpId="1"/>
      <p:bldP spid="149" grpId="0"/>
      <p:bldP spid="150" grpId="0"/>
      <p:bldP spid="150" grpId="1"/>
      <p:bldP spid="151" grpId="0"/>
      <p:bldP spid="153" grpId="0"/>
      <p:bldP spid="154" grpId="0"/>
      <p:bldP spid="154" grpId="1"/>
      <p:bldP spid="155" grpId="0"/>
      <p:bldP spid="155" grpId="1"/>
      <p:bldP spid="144" grpId="0" animBg="1"/>
      <p:bldP spid="144" grpId="1" animBg="1"/>
      <p:bldP spid="128" grpId="0" animBg="1"/>
      <p:bldP spid="213" grpId="0" animBg="1"/>
      <p:bldP spid="213" grpId="1" animBg="1"/>
      <p:bldP spid="214" grpId="0" animBg="1"/>
      <p:bldP spid="214" grpId="1" animBg="1"/>
      <p:bldP spid="2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Smooth Abstract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also need smooth approximations of</a:t>
            </a:r>
          </a:p>
          <a:p>
            <a:pPr lvl="1"/>
            <a:r>
              <a:rPr lang="en-US" dirty="0" smtClean="0"/>
              <a:t>Expected value computation</a:t>
            </a:r>
          </a:p>
          <a:p>
            <a:pPr lvl="1"/>
            <a:r>
              <a:rPr lang="en-US" dirty="0" smtClean="0"/>
              <a:t>Probability bound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Empirical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Vary execution setup across two axis:</a:t>
            </a:r>
          </a:p>
          <a:p>
            <a:pPr lvl="1"/>
            <a:r>
              <a:rPr lang="en-US" dirty="0" smtClean="0"/>
              <a:t>What we measure</a:t>
            </a:r>
          </a:p>
          <a:p>
            <a:pPr lvl="2"/>
            <a:r>
              <a:rPr lang="en-US" dirty="0" smtClean="0"/>
              <a:t>Bound we can prove for the synthesized program</a:t>
            </a:r>
          </a:p>
          <a:p>
            <a:pPr lvl="2"/>
            <a:r>
              <a:rPr lang="en-US" dirty="0" smtClean="0"/>
              <a:t>Empirically observed bound on the behavior of the real program</a:t>
            </a:r>
          </a:p>
          <a:p>
            <a:pPr lvl="1"/>
            <a:r>
              <a:rPr lang="en-US" dirty="0"/>
              <a:t>What we optimize</a:t>
            </a:r>
          </a:p>
          <a:p>
            <a:pPr lvl="2"/>
            <a:r>
              <a:rPr lang="en-US" dirty="0"/>
              <a:t>Objective function returns the result of standard AI</a:t>
            </a:r>
          </a:p>
          <a:p>
            <a:pPr lvl="2"/>
            <a:r>
              <a:rPr lang="en-US" dirty="0"/>
              <a:t>Objective function returns the result of running the implementation on a few samples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Objective function returns the result of smooth AI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Thermostat Expectation</a:t>
            </a:r>
            <a:endParaRPr lang="en-US" dirty="0"/>
          </a:p>
        </p:txBody>
      </p:sp>
      <p:graphicFrame>
        <p:nvGraphicFramePr>
          <p:cNvPr id="4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395108"/>
              </p:ext>
            </p:extLst>
          </p:nvPr>
        </p:nvGraphicFramePr>
        <p:xfrm>
          <a:off x="228600" y="2209800"/>
          <a:ext cx="8329001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0400" y="1447800"/>
            <a:ext cx="2377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Proved Bounds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61638" y="4091345"/>
            <a:ext cx="6019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standard (non-smooth) </a:t>
            </a:r>
            <a:r>
              <a:rPr lang="en-US" sz="1600" dirty="0"/>
              <a:t>AI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28600" y="3678079"/>
            <a:ext cx="5562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Smooth Interpretation (SNS)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862874" y="4811050"/>
            <a:ext cx="3508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samples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92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Thermostat Expectation</a:t>
            </a:r>
            <a:endParaRPr lang="en-US" dirty="0"/>
          </a:p>
        </p:txBody>
      </p:sp>
      <p:graphicFrame>
        <p:nvGraphicFramePr>
          <p:cNvPr id="4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404114"/>
              </p:ext>
            </p:extLst>
          </p:nvPr>
        </p:nvGraphicFramePr>
        <p:xfrm>
          <a:off x="304801" y="2133600"/>
          <a:ext cx="8382000" cy="390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0400" y="1447800"/>
            <a:ext cx="2916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Measured Bounds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976005" y="4005464"/>
            <a:ext cx="4800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standard (non-smooth) </a:t>
            </a:r>
            <a:r>
              <a:rPr lang="en-US" sz="1600" dirty="0"/>
              <a:t>AI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524000" y="2865367"/>
            <a:ext cx="37753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Smooth Interpretation (SNS)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28600" y="2241580"/>
            <a:ext cx="3508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samples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058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667000" y="1574559"/>
            <a:ext cx="3962400" cy="1766389"/>
            <a:chOff x="2362200" y="2286000"/>
            <a:chExt cx="3962400" cy="1766389"/>
          </a:xfrm>
        </p:grpSpPr>
        <p:sp>
          <p:nvSpPr>
            <p:cNvPr id="15" name="Rectangle 14"/>
            <p:cNvSpPr/>
            <p:nvPr/>
          </p:nvSpPr>
          <p:spPr>
            <a:xfrm>
              <a:off x="2362200" y="2286000"/>
              <a:ext cx="3962400" cy="17663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667001" y="2438400"/>
              <a:ext cx="3505200" cy="1613989"/>
              <a:chOff x="2667000" y="1905000"/>
              <a:chExt cx="4585789" cy="2147389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67000" y="2286000"/>
                <a:ext cx="1219200" cy="1219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Left-Right Arrow 5"/>
              <p:cNvSpPr/>
              <p:nvPr/>
            </p:nvSpPr>
            <p:spPr>
              <a:xfrm>
                <a:off x="4242872" y="2717609"/>
                <a:ext cx="691208" cy="484632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105400" y="1905000"/>
                <a:ext cx="2147389" cy="2147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5" name="Rectangle 44"/>
          <p:cNvSpPr/>
          <p:nvPr/>
        </p:nvSpPr>
        <p:spPr>
          <a:xfrm>
            <a:off x="2376571" y="1331594"/>
            <a:ext cx="3021815" cy="393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Parameter Synthesis Problem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2401" y="5656387"/>
                <a:ext cx="8839199" cy="564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800000"/>
                    </a:solidFill>
                    <a:latin typeface="Adobe Caslon Pro Bold" pitchFamily="18" charset="0"/>
                  </a:rPr>
                  <a:t>What to do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𝒈𝒐𝒂𝒍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800000"/>
                    </a:solidFill>
                    <a:latin typeface="Adobe Caslon Pro Bold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𝒆𝒏𝒗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2800" b="1" dirty="0" smtClean="0">
                  <a:solidFill>
                    <a:srgbClr val="800000"/>
                  </a:solidFill>
                  <a:latin typeface="Adobe Caslon Pro Bold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1" y="5656387"/>
                <a:ext cx="8839199" cy="564001"/>
              </a:xfrm>
              <a:prstGeom prst="rect">
                <a:avLst/>
              </a:prstGeom>
              <a:blipFill rotWithShape="0">
                <a:blip r:embed="rId5"/>
                <a:stretch>
                  <a:fillRect t="-11957" b="-22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48436" y="1354576"/>
                <a:ext cx="3149259" cy="425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𝑡𝑂𝑓𝑓</m:t>
                      </m:r>
                      <m:r>
                        <a:rPr lang="en-US" sz="200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𝑡𝑂𝑛</m:t>
                      </m:r>
                      <m:r>
                        <a:rPr lang="en-US" sz="20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0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𝑔𝑜𝑎𝑙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𝑒𝑛𝑣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436" y="1354576"/>
                <a:ext cx="3149259" cy="425053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78122" y="3828177"/>
                <a:ext cx="5789085" cy="518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𝑡𝑂𝑓𝑓</m:t>
                        </m:r>
                        <m:r>
                          <a:rPr lang="en-US" sz="24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𝑡𝑂𝑛</m:t>
                        </m:r>
                        <m:r>
                          <a:rPr lang="en-US" sz="24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𝑔𝑜𝑎𝑙</m:t>
                            </m:r>
                          </m:sub>
                        </m:sSub>
                        <m:r>
                          <a:rPr lang="en-US" sz="2400" b="0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𝑒𝑛𝑣</m:t>
                            </m:r>
                          </m:sub>
                        </m:sSub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122" y="3828177"/>
                <a:ext cx="5789085" cy="51815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61052" y="4484886"/>
                <a:ext cx="6300122" cy="986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𝐸𝑟𝑟</m:t>
                      </m:r>
                      <m:d>
                        <m:d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𝑡𝑂𝑓𝑓</m:t>
                          </m:r>
                          <m:r>
                            <a:rPr 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𝑡𝑂𝑛</m:t>
                          </m:r>
                          <m:r>
                            <a:rPr 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𝑔𝑜𝑎𝑙</m:t>
                              </m:r>
                            </m:sub>
                          </m:sSub>
                          <m:r>
                            <a:rPr lang="en-US" sz="2400" b="0" i="1" dirty="0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𝑒𝑛𝑣</m:t>
                              </m:r>
                            </m:sub>
                          </m:sSub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𝑔𝑜𝑎𝑙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052" y="4484886"/>
                <a:ext cx="6300122" cy="98668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1" grpId="0"/>
      <p:bldP spid="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Thermostat Probability Bounds</a:t>
            </a:r>
            <a:endParaRPr lang="en-US" dirty="0"/>
          </a:p>
        </p:txBody>
      </p:sp>
      <p:graphicFrame>
        <p:nvGraphicFramePr>
          <p:cNvPr id="5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478191"/>
              </p:ext>
            </p:extLst>
          </p:nvPr>
        </p:nvGraphicFramePr>
        <p:xfrm>
          <a:off x="811213" y="1631373"/>
          <a:ext cx="7341332" cy="4274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901334" y="1752600"/>
            <a:ext cx="5562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Smooth Interpretation (SNS)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286000" y="2729074"/>
            <a:ext cx="3508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samples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811213" y="2240837"/>
            <a:ext cx="56527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1600" dirty="0" err="1" smtClean="0"/>
              <a:t>Nelder</a:t>
            </a:r>
            <a:r>
              <a:rPr lang="en-US" sz="1600" dirty="0" smtClean="0"/>
              <a:t>-Mead on standard (non-smooth) </a:t>
            </a:r>
            <a:r>
              <a:rPr lang="en-US" sz="1600" dirty="0"/>
              <a:t>AI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056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Numerical optimization has a place in synthesis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when you care about provable properties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Standard methods do not work with NS</a:t>
            </a:r>
          </a:p>
          <a:p>
            <a:pPr lvl="1"/>
            <a:r>
              <a:rPr lang="en-US" dirty="0" smtClean="0"/>
              <a:t>not out of the box at least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5181600"/>
            <a:ext cx="46137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  <a:latin typeface="Adobe Caslon Pro" pitchFamily="18" charset="0"/>
              </a:rPr>
              <a:t>Start smooth, end sound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Probabilistic</a:t>
            </a:r>
            <a:r>
              <a:rPr lang="en-US" dirty="0" smtClean="0"/>
              <a:t> Parameter Synthesis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371600"/>
                <a:ext cx="8686800" cy="5257800"/>
              </a:xfrm>
            </p:spPr>
            <p:txBody>
              <a:bodyPr>
                <a:normAutofit/>
              </a:bodyPr>
              <a:lstStyle/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𝑔𝑜𝑎𝑙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𝑒𝑛𝑣</m:t>
                        </m:r>
                      </m:sub>
                    </m:sSub>
                  </m:oMath>
                </a14:m>
                <a:r>
                  <a:rPr lang="en-US" dirty="0" smtClean="0"/>
                  <a:t> are out of our control</a:t>
                </a:r>
              </a:p>
              <a:p>
                <a:pPr lvl="1"/>
                <a:r>
                  <a:rPr lang="en-US" dirty="0" smtClean="0"/>
                  <a:t>they behave according to a known </a:t>
                </a:r>
                <a:r>
                  <a:rPr lang="en-US" u="sng" dirty="0" smtClean="0"/>
                  <a:t>distribution</a:t>
                </a:r>
              </a:p>
              <a:p>
                <a:pPr indent="0" algn="ctr">
                  <a:buNone/>
                </a:pPr>
                <a:r>
                  <a:rPr lang="en-US" dirty="0" smtClean="0">
                    <a:solidFill>
                      <a:srgbClr val="800000"/>
                    </a:solidFill>
                  </a:rPr>
                  <a:t>Goal: Find values of </a:t>
                </a:r>
                <a14:m>
                  <m:oMath xmlns:m="http://schemas.openxmlformats.org/officeDocument/2006/math">
                    <m:r>
                      <a:rPr lang="en-US" b="0" i="1" dirty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𝑡𝑂𝑓𝑓</m:t>
                    </m:r>
                    <m:r>
                      <a:rPr lang="en-US" b="0" i="1" dirty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𝑡𝑂𝑛</m:t>
                    </m:r>
                    <m:r>
                      <a:rPr lang="en-US" b="0" i="1" dirty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 smtClean="0">
                    <a:solidFill>
                      <a:srgbClr val="800000"/>
                    </a:solidFill>
                  </a:rPr>
                  <a:t> to optimize the expected error of the system</a:t>
                </a:r>
                <a:endParaRPr lang="en-US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71600"/>
                <a:ext cx="8686800" cy="5257800"/>
              </a:xfrm>
              <a:blipFill rotWithShape="0">
                <a:blip r:embed="rId2"/>
                <a:stretch>
                  <a:fillRect r="-421" b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202918" y="1869205"/>
            <a:ext cx="4280964" cy="2009354"/>
            <a:chOff x="4710636" y="1464909"/>
            <a:chExt cx="4280964" cy="2009354"/>
          </a:xfrm>
        </p:grpSpPr>
        <p:grpSp>
          <p:nvGrpSpPr>
            <p:cNvPr id="4" name="Group 3"/>
            <p:cNvGrpSpPr/>
            <p:nvPr/>
          </p:nvGrpSpPr>
          <p:grpSpPr>
            <a:xfrm>
              <a:off x="5029200" y="1707874"/>
              <a:ext cx="3962400" cy="1766389"/>
              <a:chOff x="2362200" y="2286000"/>
              <a:chExt cx="3962400" cy="176638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362200" y="2286000"/>
                <a:ext cx="3962400" cy="176638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2667001" y="2438400"/>
                <a:ext cx="3505200" cy="1613989"/>
                <a:chOff x="2667000" y="1905000"/>
                <a:chExt cx="4585789" cy="2147389"/>
              </a:xfrm>
            </p:grpSpPr>
            <p:pic>
              <p:nvPicPr>
                <p:cNvPr id="7" name="Picture 6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667000" y="2286000"/>
                  <a:ext cx="1219200" cy="1219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" name="Left-Right Arrow 7"/>
                <p:cNvSpPr/>
                <p:nvPr/>
              </p:nvSpPr>
              <p:spPr>
                <a:xfrm>
                  <a:off x="4242872" y="2717609"/>
                  <a:ext cx="691208" cy="484632"/>
                </a:xfrm>
                <a:prstGeom prst="leftRightArrow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9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000000"/>
                    </a:clrFrom>
                    <a:clrTo>
                      <a:srgbClr val="000000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5105400" y="1905000"/>
                  <a:ext cx="2147389" cy="21473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0" name="Rectangle 9"/>
            <p:cNvSpPr/>
            <p:nvPr/>
          </p:nvSpPr>
          <p:spPr>
            <a:xfrm>
              <a:off x="4738771" y="1464909"/>
              <a:ext cx="3021815" cy="3932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710636" y="1487891"/>
                  <a:ext cx="3149259" cy="425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𝑡𝑂𝑓𝑓</m:t>
                        </m:r>
                        <m:r>
                          <a:rPr lang="en-US" sz="20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𝑡𝑂𝑛</m:t>
                        </m:r>
                        <m:r>
                          <a:rPr lang="en-US" sz="20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000" b="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𝑔𝑜𝑎𝑙</m:t>
                            </m:r>
                          </m:sub>
                        </m:sSub>
                        <m:r>
                          <a:rPr lang="en-US" sz="2000" b="0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𝑒𝑛𝑣</m:t>
                            </m:r>
                          </m:sub>
                        </m:s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0636" y="1487891"/>
                  <a:ext cx="3149259" cy="42505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6"/>
          <a:srcRect l="5186" r="4122"/>
          <a:stretch>
            <a:fillRect/>
          </a:stretch>
        </p:blipFill>
        <p:spPr bwMode="auto">
          <a:xfrm>
            <a:off x="4468392" y="1156060"/>
            <a:ext cx="1125897" cy="83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 flipH="1">
            <a:off x="4343400" y="1693081"/>
            <a:ext cx="228600" cy="3104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00600" y="1780885"/>
            <a:ext cx="0" cy="211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4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Probabilistic 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67206"/>
            <a:ext cx="9144000" cy="858957"/>
          </a:xfrm>
        </p:spPr>
        <p:txBody>
          <a:bodyPr>
            <a:normAutofit/>
          </a:bodyPr>
          <a:lstStyle/>
          <a:p>
            <a:r>
              <a:rPr lang="en-US" dirty="0" smtClean="0"/>
              <a:t>Assertion only has to be true 95% of the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524000"/>
            <a:ext cx="4428870" cy="327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1717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27710" y="1524000"/>
            <a:ext cx="438696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800000"/>
                </a:solidFill>
              </a:rPr>
              <a:t>tOff</a:t>
            </a:r>
            <a:r>
              <a:rPr lang="en-US" sz="2200" dirty="0" smtClean="0"/>
              <a:t> := </a:t>
            </a:r>
            <a:r>
              <a:rPr lang="en-US" sz="2200" b="1" dirty="0" smtClean="0">
                <a:solidFill>
                  <a:srgbClr val="800000"/>
                </a:solidFill>
              </a:rPr>
              <a:t>??</a:t>
            </a:r>
            <a:r>
              <a:rPr lang="en-US" sz="2200" dirty="0" smtClean="0"/>
              <a:t>;  </a:t>
            </a:r>
            <a:r>
              <a:rPr lang="en-US" sz="2200" dirty="0" err="1" smtClean="0">
                <a:solidFill>
                  <a:srgbClr val="800000"/>
                </a:solidFill>
              </a:rPr>
              <a:t>tOn</a:t>
            </a:r>
            <a:r>
              <a:rPr lang="en-US" sz="2200" dirty="0" smtClean="0"/>
              <a:t> := </a:t>
            </a:r>
            <a:r>
              <a:rPr lang="en-US" sz="2200" b="1" dirty="0" smtClean="0">
                <a:solidFill>
                  <a:srgbClr val="800000"/>
                </a:solidFill>
              </a:rPr>
              <a:t>??</a:t>
            </a:r>
            <a:r>
              <a:rPr lang="en-US" sz="2200" dirty="0" smtClean="0"/>
              <a:t>;  </a:t>
            </a:r>
            <a:r>
              <a:rPr lang="en-US" sz="2200" dirty="0" smtClean="0">
                <a:solidFill>
                  <a:srgbClr val="950000"/>
                </a:solidFill>
              </a:rPr>
              <a:t>h</a:t>
            </a:r>
            <a:r>
              <a:rPr lang="en-US" sz="2200" dirty="0" smtClean="0"/>
              <a:t> := </a:t>
            </a:r>
            <a:r>
              <a:rPr lang="en-US" sz="2200" b="1" dirty="0" smtClean="0">
                <a:solidFill>
                  <a:srgbClr val="950000"/>
                </a:solidFill>
              </a:rPr>
              <a:t>??</a:t>
            </a:r>
          </a:p>
          <a:p>
            <a:r>
              <a:rPr lang="en-US" sz="2200" b="1" dirty="0" smtClean="0"/>
              <a:t>forever </a:t>
            </a:r>
            <a:r>
              <a:rPr lang="en-US" sz="2200" dirty="0" smtClean="0"/>
              <a:t>{</a:t>
            </a:r>
          </a:p>
          <a:p>
            <a:r>
              <a:rPr lang="en-US" sz="2200" dirty="0" smtClean="0"/>
              <a:t>    temp := </a:t>
            </a:r>
            <a:r>
              <a:rPr lang="en-US" sz="2200" dirty="0" err="1" smtClean="0"/>
              <a:t>readTemp</a:t>
            </a:r>
            <a:r>
              <a:rPr lang="en-US" sz="2200" dirty="0" smtClean="0"/>
              <a:t>();  </a:t>
            </a:r>
          </a:p>
          <a:p>
            <a:r>
              <a:rPr lang="en-US" sz="2200" dirty="0" smtClean="0"/>
              <a:t>   </a:t>
            </a:r>
            <a:r>
              <a:rPr lang="en-US" sz="2200" b="1" dirty="0" smtClean="0"/>
              <a:t> if </a:t>
            </a:r>
            <a:r>
              <a:rPr lang="en-US" sz="2200" dirty="0" smtClean="0"/>
              <a:t>(</a:t>
            </a:r>
            <a:r>
              <a:rPr lang="en-US" sz="2200" dirty="0" err="1" smtClean="0"/>
              <a:t>isOn</a:t>
            </a:r>
            <a:r>
              <a:rPr lang="en-US" sz="2200" dirty="0" smtClean="0"/>
              <a:t>() &amp;&amp; temp-</a:t>
            </a:r>
            <a:r>
              <a:rPr lang="en-US" sz="2200" b="1" i="1" dirty="0" smtClean="0">
                <a:solidFill>
                  <a:schemeClr val="bg2">
                    <a:lumMod val="25000"/>
                  </a:schemeClr>
                </a:solidFill>
              </a:rPr>
              <a:t>goal </a:t>
            </a:r>
            <a:r>
              <a:rPr lang="en-US" sz="2200" dirty="0" smtClean="0"/>
              <a:t>&gt; </a:t>
            </a:r>
            <a:r>
              <a:rPr lang="en-US" sz="2200" dirty="0" err="1" smtClean="0">
                <a:solidFill>
                  <a:srgbClr val="800000"/>
                </a:solidFill>
              </a:rPr>
              <a:t>tOff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          </a:t>
            </a:r>
            <a:r>
              <a:rPr lang="en-US" sz="2200" dirty="0" err="1" smtClean="0"/>
              <a:t>switchHeaterOff</a:t>
            </a:r>
            <a:r>
              <a:rPr lang="en-US" sz="2200" dirty="0" smtClean="0"/>
              <a:t>();   </a:t>
            </a:r>
          </a:p>
          <a:p>
            <a:r>
              <a:rPr lang="en-US" sz="2200" dirty="0" smtClean="0"/>
              <a:t>  </a:t>
            </a:r>
            <a:r>
              <a:rPr lang="en-US" sz="2200" b="1" dirty="0" err="1" smtClean="0"/>
              <a:t>elseif</a:t>
            </a:r>
            <a:r>
              <a:rPr lang="en-US" sz="2200" b="1" dirty="0" smtClean="0"/>
              <a:t> </a:t>
            </a:r>
            <a:r>
              <a:rPr lang="en-US" sz="2200" dirty="0" smtClean="0"/>
              <a:t>( !</a:t>
            </a:r>
            <a:r>
              <a:rPr lang="en-US" sz="2200" dirty="0" err="1" smtClean="0"/>
              <a:t>isOn</a:t>
            </a:r>
            <a:r>
              <a:rPr lang="en-US" sz="2200" dirty="0" smtClean="0"/>
              <a:t>() &amp;&amp; temp-</a:t>
            </a:r>
            <a:r>
              <a:rPr lang="en-US" sz="2200" b="1" i="1" dirty="0" smtClean="0">
                <a:solidFill>
                  <a:schemeClr val="bg2">
                    <a:lumMod val="25000"/>
                  </a:schemeClr>
                </a:solidFill>
              </a:rPr>
              <a:t>goal</a:t>
            </a:r>
            <a:r>
              <a:rPr lang="en-US" sz="2200" dirty="0" smtClean="0"/>
              <a:t> &lt; </a:t>
            </a:r>
            <a:r>
              <a:rPr lang="en-US" sz="2200" dirty="0" err="1" smtClean="0">
                <a:solidFill>
                  <a:srgbClr val="800000"/>
                </a:solidFill>
              </a:rPr>
              <a:t>tOn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        </a:t>
            </a:r>
            <a:r>
              <a:rPr lang="en-US" sz="2200" dirty="0" err="1" smtClean="0"/>
              <a:t>switchHeaterOn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rgbClr val="950000"/>
                </a:solidFill>
              </a:rPr>
              <a:t>h</a:t>
            </a:r>
            <a:r>
              <a:rPr lang="en-US" sz="2200" dirty="0" smtClean="0"/>
              <a:t>);   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b="1" dirty="0" err="1" smtClean="0">
                <a:solidFill>
                  <a:srgbClr val="800000"/>
                </a:solidFill>
              </a:rPr>
              <a:t>passert</a:t>
            </a:r>
            <a:r>
              <a:rPr lang="en-US" sz="2200" dirty="0" smtClean="0">
                <a:solidFill>
                  <a:srgbClr val="800000"/>
                </a:solidFill>
              </a:rPr>
              <a:t> </a:t>
            </a:r>
            <a:r>
              <a:rPr lang="en-US" sz="2200" dirty="0" smtClean="0"/>
              <a:t>temp &gt; 60 : .95;</a:t>
            </a:r>
          </a:p>
          <a:p>
            <a:r>
              <a:rPr lang="en-US" sz="2200" dirty="0" smtClean="0"/>
              <a:t>}</a:t>
            </a:r>
          </a:p>
          <a:p>
            <a:r>
              <a:rPr lang="en-US" sz="2000" dirty="0" smtClean="0"/>
              <a:t>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5350" y="3962400"/>
            <a:ext cx="28956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0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Background: Probabilistic Semantics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743649" y="2651314"/>
            <a:ext cx="3352351" cy="2746101"/>
            <a:chOff x="2743649" y="2651314"/>
            <a:chExt cx="3352351" cy="2746101"/>
          </a:xfrm>
        </p:grpSpPr>
        <p:sp>
          <p:nvSpPr>
            <p:cNvPr id="3" name="Rectangle 2"/>
            <p:cNvSpPr/>
            <p:nvPr/>
          </p:nvSpPr>
          <p:spPr>
            <a:xfrm>
              <a:off x="2993200" y="3886200"/>
              <a:ext cx="990600" cy="4572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 = x + 1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105400" y="3916680"/>
              <a:ext cx="990600" cy="4572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 = 5.5</a:t>
              </a:r>
              <a:endParaRPr lang="en-US" dirty="0"/>
            </a:p>
          </p:txBody>
        </p:sp>
        <p:sp>
          <p:nvSpPr>
            <p:cNvPr id="5" name="Flowchart: Decision 4"/>
            <p:cNvSpPr/>
            <p:nvPr/>
          </p:nvSpPr>
          <p:spPr>
            <a:xfrm>
              <a:off x="3730726" y="2908236"/>
              <a:ext cx="1579508" cy="762000"/>
            </a:xfrm>
            <a:prstGeom prst="flowChartDecision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 &gt; C</a:t>
              </a:r>
              <a:endParaRPr lang="en-US" dirty="0"/>
            </a:p>
          </p:txBody>
        </p:sp>
        <p:cxnSp>
          <p:nvCxnSpPr>
            <p:cNvPr id="58" name="Elbow Connector 57"/>
            <p:cNvCxnSpPr>
              <a:stCxn id="5" idx="1"/>
              <a:endCxn id="3" idx="0"/>
            </p:cNvCxnSpPr>
            <p:nvPr/>
          </p:nvCxnSpPr>
          <p:spPr>
            <a:xfrm rot="10800000" flipV="1">
              <a:off x="3488500" y="3289236"/>
              <a:ext cx="242226" cy="596964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>
              <a:stCxn id="5" idx="3"/>
              <a:endCxn id="7" idx="0"/>
            </p:cNvCxnSpPr>
            <p:nvPr/>
          </p:nvCxnSpPr>
          <p:spPr>
            <a:xfrm>
              <a:off x="5310234" y="3289236"/>
              <a:ext cx="290466" cy="627444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" idx="2"/>
            </p:cNvCxnSpPr>
            <p:nvPr/>
          </p:nvCxnSpPr>
          <p:spPr>
            <a:xfrm>
              <a:off x="3488500" y="4343400"/>
              <a:ext cx="986896" cy="5891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7" idx="2"/>
            </p:cNvCxnSpPr>
            <p:nvPr/>
          </p:nvCxnSpPr>
          <p:spPr>
            <a:xfrm flipH="1">
              <a:off x="4744804" y="4373880"/>
              <a:ext cx="855896" cy="55871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2743649" y="2651314"/>
                  <a:ext cx="108119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):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3649" y="2651314"/>
                  <a:ext cx="1081193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9" name="Rectangle 78"/>
            <p:cNvSpPr/>
            <p:nvPr/>
          </p:nvSpPr>
          <p:spPr>
            <a:xfrm>
              <a:off x="4114800" y="4940215"/>
              <a:ext cx="990600" cy="4572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return x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06935" y="2669437"/>
                <a:ext cx="1822935" cy="2677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b="0" dirty="0" smtClean="0"/>
                  <a:t>{</a:t>
                </a:r>
              </a:p>
              <a:p>
                <a:r>
                  <a:rPr lang="en-US" sz="2400" dirty="0" smtClean="0"/>
                  <a:t>     if(x &gt;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??</a:t>
                </a:r>
                <a:r>
                  <a:rPr lang="en-US" sz="2400" dirty="0" smtClean="0"/>
                  <a:t>){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   x = x + 1;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}else{</a:t>
                </a:r>
              </a:p>
              <a:p>
                <a:r>
                  <a:rPr lang="en-US" sz="2400" dirty="0" smtClean="0"/>
                  <a:t>	 x = 5.5;</a:t>
                </a:r>
                <a:endParaRPr lang="en-US" sz="2400" dirty="0"/>
              </a:p>
              <a:p>
                <a:r>
                  <a:rPr lang="en-US" sz="2400" dirty="0" smtClean="0"/>
                  <a:t>     }</a:t>
                </a:r>
                <a:endParaRPr lang="en-US" sz="2400" dirty="0"/>
              </a:p>
              <a:p>
                <a:r>
                  <a:rPr lang="en-US" sz="2400" dirty="0" smtClean="0"/>
                  <a:t>}</a:t>
                </a:r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935" y="2669437"/>
                <a:ext cx="1822935" cy="2677656"/>
              </a:xfrm>
              <a:prstGeom prst="rect">
                <a:avLst/>
              </a:prstGeom>
              <a:blipFill rotWithShape="0">
                <a:blip r:embed="rId10"/>
                <a:stretch>
                  <a:fillRect l="-5351" t="-1822" r="-4013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781148" y="2655194"/>
                <a:ext cx="1822935" cy="2677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b="0" dirty="0" smtClean="0"/>
                  <a:t>{</a:t>
                </a:r>
              </a:p>
              <a:p>
                <a:r>
                  <a:rPr lang="en-US" sz="2400" dirty="0" smtClean="0"/>
                  <a:t>     if(x &gt;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C</a:t>
                </a:r>
                <a:r>
                  <a:rPr lang="en-US" sz="2400" dirty="0" smtClean="0"/>
                  <a:t>){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   x = x + 1;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}else{</a:t>
                </a:r>
              </a:p>
              <a:p>
                <a:r>
                  <a:rPr lang="en-US" sz="2400" dirty="0" smtClean="0"/>
                  <a:t>	 x = 5.5;</a:t>
                </a:r>
                <a:endParaRPr lang="en-US" sz="2400" dirty="0"/>
              </a:p>
              <a:p>
                <a:r>
                  <a:rPr lang="en-US" sz="2400" dirty="0" smtClean="0"/>
                  <a:t>     }</a:t>
                </a:r>
                <a:endParaRPr lang="en-US" sz="2400" dirty="0"/>
              </a:p>
              <a:p>
                <a:r>
                  <a:rPr lang="en-US" sz="2400" dirty="0" smtClean="0"/>
                  <a:t>}</a:t>
                </a:r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148" y="2655194"/>
                <a:ext cx="1822935" cy="2677656"/>
              </a:xfrm>
              <a:prstGeom prst="rect">
                <a:avLst/>
              </a:prstGeom>
              <a:blipFill rotWithShape="0">
                <a:blip r:embed="rId11"/>
                <a:stretch>
                  <a:fillRect l="-5017" t="-1822" r="-4348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4744804" y="2723570"/>
            <a:ext cx="1431692" cy="565666"/>
            <a:chOff x="4744804" y="2723570"/>
            <a:chExt cx="1431692" cy="565666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4744804" y="2908236"/>
              <a:ext cx="970196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700084" y="2723570"/>
              <a:ext cx="476412" cy="36933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9781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428" y="4985155"/>
            <a:ext cx="2575420" cy="17783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Background: Probabilistic Semantics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3200" y="388620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x + 1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391668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5.5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730726" y="2908236"/>
            <a:ext cx="1579508" cy="762000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&gt; C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218" y="1266570"/>
            <a:ext cx="1981564" cy="1384744"/>
          </a:xfrm>
          <a:prstGeom prst="rect">
            <a:avLst/>
          </a:prstGeom>
        </p:spPr>
      </p:pic>
      <p:grpSp>
        <p:nvGrpSpPr>
          <p:cNvPr id="69" name="Group 68"/>
          <p:cNvGrpSpPr/>
          <p:nvPr/>
        </p:nvGrpSpPr>
        <p:grpSpPr>
          <a:xfrm>
            <a:off x="168345" y="3186874"/>
            <a:ext cx="8586908" cy="1733040"/>
            <a:chOff x="168345" y="3186874"/>
            <a:chExt cx="8586908" cy="1733040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5400" y="3186874"/>
              <a:ext cx="2509853" cy="173304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8345" y="3186874"/>
              <a:ext cx="2509853" cy="1733040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384878" y="2535938"/>
            <a:ext cx="8149522" cy="1442421"/>
            <a:chOff x="384878" y="2535938"/>
            <a:chExt cx="8149522" cy="1442421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4878" y="2540489"/>
              <a:ext cx="2082377" cy="143787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45432" y="2535938"/>
              <a:ext cx="2088968" cy="1442421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432105" y="1796255"/>
                <a:ext cx="714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105" y="1796255"/>
                <a:ext cx="7148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Elbow Connector 57"/>
          <p:cNvCxnSpPr>
            <a:stCxn id="5" idx="1"/>
            <a:endCxn id="3" idx="0"/>
          </p:cNvCxnSpPr>
          <p:nvPr/>
        </p:nvCxnSpPr>
        <p:spPr>
          <a:xfrm rot="10800000" flipV="1">
            <a:off x="3488500" y="3289236"/>
            <a:ext cx="242226" cy="59696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" idx="3"/>
            <a:endCxn id="7" idx="0"/>
          </p:cNvCxnSpPr>
          <p:nvPr/>
        </p:nvCxnSpPr>
        <p:spPr>
          <a:xfrm>
            <a:off x="5310234" y="3289236"/>
            <a:ext cx="290466" cy="62744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" idx="2"/>
          </p:cNvCxnSpPr>
          <p:nvPr/>
        </p:nvCxnSpPr>
        <p:spPr>
          <a:xfrm>
            <a:off x="3488500" y="4343400"/>
            <a:ext cx="986896" cy="589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" idx="2"/>
          </p:cNvCxnSpPr>
          <p:nvPr/>
        </p:nvCxnSpPr>
        <p:spPr>
          <a:xfrm flipH="1">
            <a:off x="4744804" y="4373880"/>
            <a:ext cx="855896" cy="558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4744804" y="2908236"/>
            <a:ext cx="970196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700084" y="2723570"/>
            <a:ext cx="4764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2.5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743649" y="2651314"/>
                <a:ext cx="1081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):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649" y="2651314"/>
                <a:ext cx="108119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4114800" y="4940215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987508" y="5640489"/>
                <a:ext cx="2313134" cy="667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  <m:t>(2.5)</m:t>
                              </m:r>
                            </m:sub>
                          </m:sSub>
                        </m:e>
                      </m:d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08" y="5640489"/>
                <a:ext cx="2313134" cy="6674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/>
          <p:cNvGrpSpPr/>
          <p:nvPr/>
        </p:nvGrpSpPr>
        <p:grpSpPr>
          <a:xfrm>
            <a:off x="0" y="5257800"/>
            <a:ext cx="2335511" cy="716403"/>
            <a:chOff x="0" y="5257800"/>
            <a:chExt cx="2335511" cy="716403"/>
          </a:xfrm>
        </p:grpSpPr>
        <p:sp>
          <p:nvSpPr>
            <p:cNvPr id="81" name="TextBox 80"/>
            <p:cNvSpPr txBox="1"/>
            <p:nvPr/>
          </p:nvSpPr>
          <p:spPr>
            <a:xfrm>
              <a:off x="0" y="5257800"/>
              <a:ext cx="2335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Probabilistic Semantics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stCxn id="81" idx="2"/>
              <a:endCxn id="80" idx="1"/>
            </p:cNvCxnSpPr>
            <p:nvPr/>
          </p:nvCxnSpPr>
          <p:spPr>
            <a:xfrm>
              <a:off x="1167756" y="5627132"/>
              <a:ext cx="819752" cy="34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337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868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Background [</a:t>
            </a:r>
            <a:r>
              <a:rPr lang="en-US" dirty="0" err="1" smtClean="0"/>
              <a:t>Monniaux</a:t>
            </a:r>
            <a:r>
              <a:rPr lang="en-US" dirty="0" smtClean="0"/>
              <a:t> 2000]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histogram is a natural abstraction for a distribution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431039"/>
            <a:ext cx="2242590" cy="14385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4800" y="2692569"/>
                <a:ext cx="375550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6000" dirty="0" smtClean="0"/>
                  <a:t>({            })</a:t>
                </a:r>
                <a:endParaRPr lang="en-US" sz="6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692569"/>
                <a:ext cx="3755505" cy="1015663"/>
              </a:xfrm>
              <a:prstGeom prst="rect">
                <a:avLst/>
              </a:prstGeom>
              <a:blipFill rotWithShape="0">
                <a:blip r:embed="rId3"/>
                <a:stretch>
                  <a:fillRect t="-18675" r="-7792" b="-40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7675" y="2438659"/>
            <a:ext cx="2509853" cy="1531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567" y="4675619"/>
            <a:ext cx="2509853" cy="1531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5440" y="4115375"/>
            <a:ext cx="1624830" cy="10543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037" y="4348346"/>
            <a:ext cx="1251990" cy="80308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370" y="5173660"/>
            <a:ext cx="1592173" cy="10331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4638" y="5151248"/>
            <a:ext cx="1580764" cy="10476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89263" y="4915766"/>
                <a:ext cx="3348802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6000" dirty="0"/>
                  <a:t>(            </a:t>
                </a:r>
                <a:r>
                  <a:rPr lang="en-US" sz="6000" dirty="0" smtClean="0"/>
                  <a:t> )</a:t>
                </a:r>
                <a:endParaRPr lang="en-US" sz="60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63" y="4915766"/>
                <a:ext cx="3348802" cy="1015663"/>
              </a:xfrm>
              <a:prstGeom prst="rect">
                <a:avLst/>
              </a:prstGeom>
              <a:blipFill rotWithShape="0">
                <a:blip r:embed="rId8"/>
                <a:stretch>
                  <a:fillRect t="-17964" r="-10018" b="-39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Arrow 24"/>
          <p:cNvSpPr/>
          <p:nvPr/>
        </p:nvSpPr>
        <p:spPr>
          <a:xfrm>
            <a:off x="4531118" y="2895600"/>
            <a:ext cx="800100" cy="609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387323" y="5024954"/>
            <a:ext cx="800100" cy="609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62694" y="6126606"/>
            <a:ext cx="5854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…</a:t>
            </a:r>
            <a:endParaRPr lang="en-US" sz="4400" b="1" dirty="0"/>
          </a:p>
        </p:txBody>
      </p:sp>
      <p:sp>
        <p:nvSpPr>
          <p:cNvPr id="28" name="Left Brace 27"/>
          <p:cNvSpPr/>
          <p:nvPr/>
        </p:nvSpPr>
        <p:spPr>
          <a:xfrm>
            <a:off x="5331218" y="4191000"/>
            <a:ext cx="362819" cy="2438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/>
          <p:cNvSpPr/>
          <p:nvPr/>
        </p:nvSpPr>
        <p:spPr>
          <a:xfrm rot="10800000">
            <a:off x="8616768" y="4191000"/>
            <a:ext cx="362819" cy="2438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5" grpId="0" animBg="1"/>
      <p:bldP spid="26" grpId="0" animBg="1"/>
      <p:bldP spid="27" grpId="0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/>
          <p:cNvSpPr/>
          <p:nvPr/>
        </p:nvSpPr>
        <p:spPr>
          <a:xfrm>
            <a:off x="4114800" y="4940215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Background: </a:t>
            </a:r>
            <a:br>
              <a:rPr lang="en-US" dirty="0" smtClean="0"/>
            </a:br>
            <a:r>
              <a:rPr lang="en-US" dirty="0" smtClean="0"/>
              <a:t>Verifying Probabilistic Programs [cite]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93200" y="388620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x + 1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3916680"/>
            <a:ext cx="990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5.5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730726" y="2908236"/>
            <a:ext cx="1579508" cy="762000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&gt; C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218" y="1266570"/>
            <a:ext cx="1981564" cy="13847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432105" y="1796255"/>
                <a:ext cx="7968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𝒜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105" y="1796255"/>
                <a:ext cx="79682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Elbow Connector 57"/>
          <p:cNvCxnSpPr>
            <a:stCxn id="5" idx="1"/>
            <a:endCxn id="3" idx="0"/>
          </p:cNvCxnSpPr>
          <p:nvPr/>
        </p:nvCxnSpPr>
        <p:spPr>
          <a:xfrm rot="10800000" flipV="1">
            <a:off x="3488500" y="3289236"/>
            <a:ext cx="242226" cy="59696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" idx="3"/>
            <a:endCxn id="7" idx="0"/>
          </p:cNvCxnSpPr>
          <p:nvPr/>
        </p:nvCxnSpPr>
        <p:spPr>
          <a:xfrm>
            <a:off x="5310234" y="3289236"/>
            <a:ext cx="290466" cy="62744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" idx="2"/>
          </p:cNvCxnSpPr>
          <p:nvPr/>
        </p:nvCxnSpPr>
        <p:spPr>
          <a:xfrm>
            <a:off x="3488500" y="4343400"/>
            <a:ext cx="986896" cy="589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7" idx="2"/>
          </p:cNvCxnSpPr>
          <p:nvPr/>
        </p:nvCxnSpPr>
        <p:spPr>
          <a:xfrm flipH="1">
            <a:off x="4744804" y="4373880"/>
            <a:ext cx="855896" cy="558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3056350" y="1383842"/>
            <a:ext cx="2726500" cy="1386453"/>
            <a:chOff x="5852084" y="1176546"/>
            <a:chExt cx="2726500" cy="1386453"/>
          </a:xfrm>
        </p:grpSpPr>
        <p:grpSp>
          <p:nvGrpSpPr>
            <p:cNvPr id="20" name="Group 19"/>
            <p:cNvGrpSpPr/>
            <p:nvPr/>
          </p:nvGrpSpPr>
          <p:grpSpPr>
            <a:xfrm>
              <a:off x="5852084" y="1176546"/>
              <a:ext cx="2726500" cy="1294744"/>
              <a:chOff x="3124200" y="4724400"/>
              <a:chExt cx="2726500" cy="129474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3124200" y="5866744"/>
                <a:ext cx="2726500" cy="0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363249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965488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298482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631476" y="4828920"/>
                <a:ext cx="310856" cy="100584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964470" y="5578728"/>
                <a:ext cx="310856" cy="25603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297464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3352800" y="4724400"/>
                <a:ext cx="0" cy="1294744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096000" y="2286000"/>
              <a:ext cx="2473010" cy="276999"/>
              <a:chOff x="6096000" y="2286000"/>
              <a:chExt cx="2473010" cy="27699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09600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-7.5</a:t>
                </a:r>
                <a:endParaRPr lang="en-US" sz="12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526550" y="2286000"/>
                <a:ext cx="3097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-5</a:t>
                </a:r>
                <a:endParaRPr lang="en-US" sz="12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840080" y="2286000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-2.5</a:t>
                </a:r>
                <a:endParaRPr lang="en-US" sz="12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270630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537674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2.5</a:t>
                </a:r>
                <a:endParaRPr lang="en-US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921736" y="22860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188778" y="2286000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7.5</a:t>
                </a:r>
                <a:endParaRPr lang="en-US" sz="1200" dirty="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-94253" y="2815334"/>
            <a:ext cx="8849506" cy="1386453"/>
            <a:chOff x="-94253" y="2815334"/>
            <a:chExt cx="8849506" cy="1386453"/>
          </a:xfrm>
        </p:grpSpPr>
        <p:grpSp>
          <p:nvGrpSpPr>
            <p:cNvPr id="39" name="Group 38"/>
            <p:cNvGrpSpPr/>
            <p:nvPr/>
          </p:nvGrpSpPr>
          <p:grpSpPr>
            <a:xfrm>
              <a:off x="-94253" y="2815334"/>
              <a:ext cx="2726500" cy="1386453"/>
              <a:chOff x="5852084" y="1176546"/>
              <a:chExt cx="2726500" cy="1386453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5852084" y="1176546"/>
                <a:ext cx="2726500" cy="1294744"/>
                <a:chOff x="3124200" y="4724400"/>
                <a:chExt cx="2726500" cy="1294744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Rectangle 53"/>
                <p:cNvSpPr/>
                <p:nvPr/>
              </p:nvSpPr>
              <p:spPr>
                <a:xfrm>
                  <a:off x="4964470" y="5578728"/>
                  <a:ext cx="310856" cy="2560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5297464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6096000" y="2286000"/>
                <a:ext cx="2473010" cy="276999"/>
                <a:chOff x="6096000" y="2286000"/>
                <a:chExt cx="2473010" cy="276999"/>
              </a:xfrm>
            </p:grpSpPr>
            <p:sp>
              <p:nvSpPr>
                <p:cNvPr id="42" name="TextBox 41"/>
                <p:cNvSpPr txBox="1"/>
                <p:nvPr/>
              </p:nvSpPr>
              <p:spPr>
                <a:xfrm>
                  <a:off x="609600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526550" y="2286000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84008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270630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537674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7921736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8188778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  <p:grpSp>
          <p:nvGrpSpPr>
            <p:cNvPr id="93" name="Group 92"/>
            <p:cNvGrpSpPr/>
            <p:nvPr/>
          </p:nvGrpSpPr>
          <p:grpSpPr>
            <a:xfrm>
              <a:off x="6028753" y="2815334"/>
              <a:ext cx="2726500" cy="1386453"/>
              <a:chOff x="5852084" y="1176546"/>
              <a:chExt cx="2726500" cy="1386453"/>
            </a:xfrm>
          </p:grpSpPr>
          <p:grpSp>
            <p:nvGrpSpPr>
              <p:cNvPr id="94" name="Group 93"/>
              <p:cNvGrpSpPr/>
              <p:nvPr/>
            </p:nvGrpSpPr>
            <p:grpSpPr>
              <a:xfrm>
                <a:off x="5852084" y="1176546"/>
                <a:ext cx="2726500" cy="1294744"/>
                <a:chOff x="3124200" y="4724400"/>
                <a:chExt cx="2726500" cy="1294744"/>
              </a:xfrm>
            </p:grpSpPr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Rectangle 103"/>
                <p:cNvSpPr/>
                <p:nvPr/>
              </p:nvSpPr>
              <p:spPr>
                <a:xfrm>
                  <a:off x="3632494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3965488" y="5578728"/>
                  <a:ext cx="310856" cy="2560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4298482" y="4828920"/>
                  <a:ext cx="310856" cy="100584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4631476" y="4828920"/>
                  <a:ext cx="310856" cy="1005840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6096000" y="2286000"/>
                <a:ext cx="2473010" cy="276999"/>
                <a:chOff x="6096000" y="2286000"/>
                <a:chExt cx="2473010" cy="276999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609600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6526550" y="2286000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6840080" y="22860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7270630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7537674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921736" y="22860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8188778" y="22860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-87630" y="2292713"/>
            <a:ext cx="8850630" cy="2631830"/>
            <a:chOff x="-87630" y="2292713"/>
            <a:chExt cx="8850630" cy="2631830"/>
          </a:xfrm>
        </p:grpSpPr>
        <p:grpSp>
          <p:nvGrpSpPr>
            <p:cNvPr id="14" name="Group 13"/>
            <p:cNvGrpSpPr/>
            <p:nvPr/>
          </p:nvGrpSpPr>
          <p:grpSpPr>
            <a:xfrm>
              <a:off x="-87630" y="3505200"/>
              <a:ext cx="2726500" cy="1419343"/>
              <a:chOff x="-87630" y="3582056"/>
              <a:chExt cx="2726500" cy="1419343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-87630" y="3582056"/>
                <a:ext cx="2726500" cy="1294744"/>
                <a:chOff x="3130300" y="4724400"/>
                <a:chExt cx="2726500" cy="129474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>
                  <a:off x="31303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Rectangle 85"/>
                <p:cNvSpPr/>
                <p:nvPr/>
              </p:nvSpPr>
              <p:spPr>
                <a:xfrm>
                  <a:off x="5162594" y="5578728"/>
                  <a:ext cx="310856" cy="2560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5520734" y="5816472"/>
                  <a:ext cx="310856" cy="1828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>
                <a:off x="152400" y="4724400"/>
                <a:ext cx="2473010" cy="276999"/>
                <a:chOff x="152400" y="4724400"/>
                <a:chExt cx="2473010" cy="276999"/>
              </a:xfrm>
            </p:grpSpPr>
            <p:sp>
              <p:nvSpPr>
                <p:cNvPr id="111" name="TextBox 110"/>
                <p:cNvSpPr txBox="1"/>
                <p:nvPr/>
              </p:nvSpPr>
              <p:spPr>
                <a:xfrm>
                  <a:off x="152400" y="47244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582950" y="4724400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896480" y="47244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1327030" y="47244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594074" y="47244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1978136" y="47244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2245178" y="47244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  <p:grpSp>
          <p:nvGrpSpPr>
            <p:cNvPr id="13" name="Group 12"/>
            <p:cNvGrpSpPr/>
            <p:nvPr/>
          </p:nvGrpSpPr>
          <p:grpSpPr>
            <a:xfrm>
              <a:off x="6020423" y="2292713"/>
              <a:ext cx="2742577" cy="2631830"/>
              <a:chOff x="6020423" y="2140969"/>
              <a:chExt cx="2742577" cy="2631830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6020423" y="2140969"/>
                <a:ext cx="2726500" cy="2497029"/>
                <a:chOff x="3124200" y="3522115"/>
                <a:chExt cx="2726500" cy="2497029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3124200" y="5866744"/>
                  <a:ext cx="2726500" cy="0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Rectangle 90"/>
                <p:cNvSpPr/>
                <p:nvPr/>
              </p:nvSpPr>
              <p:spPr>
                <a:xfrm>
                  <a:off x="5342544" y="3522115"/>
                  <a:ext cx="166093" cy="23134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3352800" y="4724400"/>
                  <a:ext cx="0" cy="1294744"/>
                </a:xfrm>
                <a:prstGeom prst="line">
                  <a:avLst/>
                </a:prstGeom>
                <a:ln w="6350"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8" name="Group 117"/>
              <p:cNvGrpSpPr/>
              <p:nvPr/>
            </p:nvGrpSpPr>
            <p:grpSpPr>
              <a:xfrm>
                <a:off x="6289990" y="4495800"/>
                <a:ext cx="2473010" cy="276999"/>
                <a:chOff x="152400" y="4724400"/>
                <a:chExt cx="2473010" cy="276999"/>
              </a:xfrm>
            </p:grpSpPr>
            <p:sp>
              <p:nvSpPr>
                <p:cNvPr id="119" name="TextBox 118"/>
                <p:cNvSpPr txBox="1"/>
                <p:nvPr/>
              </p:nvSpPr>
              <p:spPr>
                <a:xfrm>
                  <a:off x="152400" y="47244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-7.5</a:t>
                  </a:r>
                  <a:endParaRPr lang="en-US" sz="1200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582950" y="4724400"/>
                  <a:ext cx="30970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-5</a:t>
                  </a:r>
                  <a:endParaRPr lang="en-US" sz="1200" dirty="0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896480" y="4724400"/>
                  <a:ext cx="42672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-2.5</a:t>
                  </a:r>
                  <a:endParaRPr lang="en-US" sz="1200" dirty="0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1327030" y="47244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0</a:t>
                  </a:r>
                  <a:endParaRPr lang="en-US" sz="1200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594074" y="47244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2.5</a:t>
                  </a:r>
                  <a:endParaRPr lang="en-US" sz="1200" dirty="0"/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1978136" y="4724400"/>
                  <a:ext cx="26321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5</a:t>
                  </a:r>
                  <a:endParaRPr lang="en-US" sz="1200" dirty="0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2245178" y="4724400"/>
                  <a:ext cx="38023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7.5</a:t>
                  </a:r>
                  <a:endParaRPr lang="en-US" sz="1200" dirty="0"/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3064700" y="4048676"/>
            <a:ext cx="2726500" cy="2885524"/>
            <a:chOff x="2770848" y="3962400"/>
            <a:chExt cx="2726500" cy="2885524"/>
          </a:xfrm>
        </p:grpSpPr>
        <p:grpSp>
          <p:nvGrpSpPr>
            <p:cNvPr id="126" name="Group 125"/>
            <p:cNvGrpSpPr/>
            <p:nvPr/>
          </p:nvGrpSpPr>
          <p:grpSpPr>
            <a:xfrm>
              <a:off x="2770848" y="3962400"/>
              <a:ext cx="2726500" cy="2762992"/>
              <a:chOff x="3124200" y="3256152"/>
              <a:chExt cx="2726500" cy="2762992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>
                <a:off x="3124200" y="5866744"/>
                <a:ext cx="2726500" cy="0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/>
              <p:cNvSpPr/>
              <p:nvPr/>
            </p:nvSpPr>
            <p:spPr>
              <a:xfrm>
                <a:off x="5105767" y="3256152"/>
                <a:ext cx="310856" cy="257860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463907" y="5816472"/>
                <a:ext cx="310856" cy="1828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>
                <a:off x="3352800" y="4724400"/>
                <a:ext cx="0" cy="1294744"/>
              </a:xfrm>
              <a:prstGeom prst="line">
                <a:avLst/>
              </a:prstGeom>
              <a:ln w="63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2970493" y="6570925"/>
              <a:ext cx="2473010" cy="276999"/>
              <a:chOff x="2970493" y="6570925"/>
              <a:chExt cx="2473010" cy="276999"/>
            </a:xfrm>
          </p:grpSpPr>
          <p:sp>
            <p:nvSpPr>
              <p:cNvPr id="131" name="TextBox 130"/>
              <p:cNvSpPr txBox="1"/>
              <p:nvPr/>
            </p:nvSpPr>
            <p:spPr>
              <a:xfrm>
                <a:off x="2970493" y="6570925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-7.5</a:t>
                </a:r>
                <a:endParaRPr lang="en-US" sz="12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3401043" y="6570925"/>
                <a:ext cx="3097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-5</a:t>
                </a:r>
                <a:endParaRPr lang="en-US" sz="1200" dirty="0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3714573" y="6570925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-2.5</a:t>
                </a:r>
                <a:endParaRPr lang="en-US" sz="1200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145123" y="657092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4412167" y="6570925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2.5</a:t>
                </a:r>
                <a:endParaRPr lang="en-US" sz="12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4796229" y="6570925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5</a:t>
                </a:r>
                <a:endParaRPr lang="en-US" sz="12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5063271" y="6570925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7.5</a:t>
                </a:r>
                <a:endParaRPr lang="en-US" sz="1200" dirty="0"/>
              </a:p>
            </p:txBody>
          </p:sp>
        </p:grpSp>
      </p:grpSp>
      <p:cxnSp>
        <p:nvCxnSpPr>
          <p:cNvPr id="138" name="Straight Arrow Connector 137"/>
          <p:cNvCxnSpPr/>
          <p:nvPr/>
        </p:nvCxnSpPr>
        <p:spPr>
          <a:xfrm flipV="1">
            <a:off x="4744804" y="2908236"/>
            <a:ext cx="970196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700084" y="2723570"/>
            <a:ext cx="4764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2.5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2743649" y="2651314"/>
                <a:ext cx="1081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):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649" y="2651314"/>
                <a:ext cx="1081193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194813" y="5797881"/>
                <a:ext cx="2923814" cy="654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⟦"/>
                          <m:endChr m:val="⟧"/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en-US" sz="32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0" i="1" dirty="0" smtClean="0">
                                      <a:latin typeface="Cambria Math" panose="02040503050406030204" pitchFamily="18" charset="0"/>
                                    </a:rPr>
                                    <m:t>2.5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𝒜</m:t>
                              </m:r>
                            </m:e>
                            <m:sub>
                              <m:r>
                                <a:rPr lang="en-US" sz="3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3" y="5797881"/>
                <a:ext cx="2923814" cy="6544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4" name="Group 143"/>
          <p:cNvGrpSpPr/>
          <p:nvPr/>
        </p:nvGrpSpPr>
        <p:grpSpPr>
          <a:xfrm>
            <a:off x="0" y="5257800"/>
            <a:ext cx="1969450" cy="685800"/>
            <a:chOff x="0" y="5257800"/>
            <a:chExt cx="1969450" cy="685800"/>
          </a:xfrm>
        </p:grpSpPr>
        <p:sp>
          <p:nvSpPr>
            <p:cNvPr id="145" name="TextBox 144"/>
            <p:cNvSpPr txBox="1"/>
            <p:nvPr/>
          </p:nvSpPr>
          <p:spPr>
            <a:xfrm>
              <a:off x="0" y="5257800"/>
              <a:ext cx="1969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Abstract Semantics</a:t>
              </a:r>
              <a:endParaRPr lang="en-US" dirty="0"/>
            </a:p>
          </p:txBody>
        </p:sp>
        <p:cxnSp>
          <p:nvCxnSpPr>
            <p:cNvPr id="146" name="Straight Arrow Connector 145"/>
            <p:cNvCxnSpPr>
              <a:stCxn id="145" idx="2"/>
            </p:cNvCxnSpPr>
            <p:nvPr/>
          </p:nvCxnSpPr>
          <p:spPr>
            <a:xfrm>
              <a:off x="984725" y="5627132"/>
              <a:ext cx="342305" cy="3164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250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58827</TotalTime>
  <Words>1104</Words>
  <Application>Microsoft Office PowerPoint</Application>
  <PresentationFormat>On-screen Show (4:3)</PresentationFormat>
  <Paragraphs>464</Paragraphs>
  <Slides>31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Adobe Caslon Pro</vt:lpstr>
      <vt:lpstr>Adobe Caslon Pro Bold</vt:lpstr>
      <vt:lpstr>Adobe Heiti Std R</vt:lpstr>
      <vt:lpstr>Arial</vt:lpstr>
      <vt:lpstr>Calibri</vt:lpstr>
      <vt:lpstr>Cambria Math</vt:lpstr>
      <vt:lpstr>Gill Sans MT</vt:lpstr>
      <vt:lpstr>Office Theme</vt:lpstr>
      <vt:lpstr>PowerPoint Presentation</vt:lpstr>
      <vt:lpstr>The Parameter Synthesis Problem</vt:lpstr>
      <vt:lpstr>The Parameter Synthesis Problem</vt:lpstr>
      <vt:lpstr>Probabilistic Parameter Synthesis</vt:lpstr>
      <vt:lpstr>Adding Probabilistic Assertions</vt:lpstr>
      <vt:lpstr>Background: Probabilistic Semantics</vt:lpstr>
      <vt:lpstr>Background: Probabilistic Semantics</vt:lpstr>
      <vt:lpstr>Background [Monniaux 2000]</vt:lpstr>
      <vt:lpstr>Background:  Verifying Probabilistic Programs [cite]</vt:lpstr>
      <vt:lpstr>Strawman Synthesis Algorithm</vt:lpstr>
      <vt:lpstr>Discontinuity of Abstract Interp.</vt:lpstr>
      <vt:lpstr>Discontinuity of Abstract Interp.</vt:lpstr>
      <vt:lpstr>Discontinuity of Abstract Interp.</vt:lpstr>
      <vt:lpstr>Smoothed Proof Search</vt:lpstr>
      <vt:lpstr>Smooth Abstract Semantics</vt:lpstr>
      <vt:lpstr>Smoothed Proof Search</vt:lpstr>
      <vt:lpstr>Smoothed Proof Search</vt:lpstr>
      <vt:lpstr>Smooth abstract semantics </vt:lpstr>
      <vt:lpstr>Histograms in Higher Dimensions</vt:lpstr>
      <vt:lpstr>Discontinuity</vt:lpstr>
      <vt:lpstr>Discontinuity</vt:lpstr>
      <vt:lpstr>Smooth Abstract Semantics</vt:lpstr>
      <vt:lpstr>Smooth Abstract Semantics</vt:lpstr>
      <vt:lpstr>Discontinuity</vt:lpstr>
      <vt:lpstr>More Smooth Abstract Semantics</vt:lpstr>
      <vt:lpstr>Some Empirical Results</vt:lpstr>
      <vt:lpstr>Experimental Setup</vt:lpstr>
      <vt:lpstr>Thermostat Expectation</vt:lpstr>
      <vt:lpstr>Thermostat Expectation</vt:lpstr>
      <vt:lpstr>Thermostat Probability Bounds</vt:lpstr>
      <vt:lpstr>Concluding Remarks</vt:lpstr>
    </vt:vector>
  </TitlesOfParts>
  <Company>Pennsylvania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Swarat Chaudhuri</dc:creator>
  <cp:lastModifiedBy>Armando Solar-Lezama</cp:lastModifiedBy>
  <cp:revision>815</cp:revision>
  <dcterms:created xsi:type="dcterms:W3CDTF">2010-02-19T15:48:19Z</dcterms:created>
  <dcterms:modified xsi:type="dcterms:W3CDTF">2014-01-23T02:39:04Z</dcterms:modified>
</cp:coreProperties>
</file>