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62" r:id="rId2"/>
    <p:sldId id="267" r:id="rId3"/>
    <p:sldId id="269" r:id="rId4"/>
    <p:sldId id="270" r:id="rId5"/>
    <p:sldId id="271" r:id="rId6"/>
    <p:sldId id="272" r:id="rId7"/>
    <p:sldId id="273" r:id="rId8"/>
    <p:sldId id="268" r:id="rId9"/>
    <p:sldId id="274" r:id="rId10"/>
    <p:sldId id="277" r:id="rId11"/>
    <p:sldId id="275" r:id="rId12"/>
    <p:sldId id="276" r:id="rId13"/>
    <p:sldId id="282" r:id="rId14"/>
    <p:sldId id="283" r:id="rId15"/>
    <p:sldId id="285" r:id="rId16"/>
    <p:sldId id="287" r:id="rId17"/>
    <p:sldId id="288" r:id="rId18"/>
    <p:sldId id="278" r:id="rId19"/>
    <p:sldId id="266" r:id="rId20"/>
    <p:sldId id="279" r:id="rId21"/>
    <p:sldId id="280" r:id="rId22"/>
    <p:sldId id="281" r:id="rId23"/>
    <p:sldId id="289" r:id="rId24"/>
    <p:sldId id="291" r:id="rId25"/>
    <p:sldId id="290" r:id="rId26"/>
    <p:sldId id="264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649" autoAdjust="0"/>
  </p:normalViewPr>
  <p:slideViewPr>
    <p:cSldViewPr>
      <p:cViewPr varScale="1">
        <p:scale>
          <a:sx n="71" d="100"/>
          <a:sy n="71" d="100"/>
        </p:scale>
        <p:origin x="19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DAF98-8FBA-4CBF-9E84-BCA76B5C6C45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CED45-0569-4CE5-A31E-A77C8FDBB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53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standard benchmarks.</a:t>
            </a:r>
          </a:p>
          <a:p>
            <a:r>
              <a:rPr lang="en-US" dirty="0" smtClean="0"/>
              <a:t>S = size of the full grid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CED45-0569-4CE5-A31E-A77C8FDBB25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42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2286000"/>
            <a:ext cx="9144000" cy="21336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7" name="Picture 4" descr="logo-2C-notext-pc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828800" cy="1228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762000" y="51816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QCRI and</a:t>
            </a:r>
            <a:r>
              <a:rPr lang="en-US" sz="2400" b="1" baseline="0" dirty="0" smtClean="0"/>
              <a:t> MIT-CSAIL </a:t>
            </a:r>
            <a:r>
              <a:rPr lang="en-US" sz="2400" b="1" baseline="0" dirty="0" smtClean="0">
                <a:solidFill>
                  <a:schemeClr val="tx1"/>
                </a:solidFill>
              </a:rPr>
              <a:t>ANNUAL MEETING</a:t>
            </a:r>
          </a:p>
          <a:p>
            <a:pPr algn="ctr"/>
            <a:r>
              <a:rPr lang="en-US" sz="2400" baseline="0" dirty="0" smtClean="0"/>
              <a:t>March 22-23, 2015</a:t>
            </a:r>
          </a:p>
          <a:p>
            <a:pPr algn="ctr"/>
            <a:r>
              <a:rPr lang="en-US" sz="2400" baseline="0" dirty="0" smtClean="0"/>
              <a:t>Doha, Qatar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0" y="2705100"/>
            <a:ext cx="5715000" cy="1295400"/>
          </a:xfrm>
        </p:spPr>
        <p:txBody>
          <a:bodyPr/>
          <a:lstStyle>
            <a:lvl1pPr marL="0" indent="0" algn="ctr">
              <a:buFontTx/>
              <a:buNone/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[Team / Project]</a:t>
            </a:r>
          </a:p>
          <a:p>
            <a:pPr lvl="0"/>
            <a:r>
              <a:rPr lang="en-US" dirty="0" smtClean="0"/>
              <a:t>[PI’s]</a:t>
            </a:r>
            <a:endParaRPr lang="en-US" dirty="0"/>
          </a:p>
        </p:txBody>
      </p:sp>
      <p:pic>
        <p:nvPicPr>
          <p:cNvPr id="1026" name="Picture 2" descr="C:\Users\kmathern\Documents\LIBRARY KAM\QCRI\Collateral\QCRI logo new QF April 2014\Sent to Staff\QF-QCRI_CobrandedLogo_Master_80-20_Bilingual_CMYK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561" y="-4592"/>
            <a:ext cx="2363724" cy="184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76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6096000"/>
            <a:ext cx="9144000" cy="802713"/>
            <a:chOff x="0" y="6096000"/>
            <a:chExt cx="9144000" cy="802713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6096000"/>
              <a:ext cx="9144000" cy="76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/>
            </a:p>
          </p:txBody>
        </p:sp>
        <p:pic>
          <p:nvPicPr>
            <p:cNvPr id="11" name="Picture 4" descr="logo-2C-notext-pc"/>
            <p:cNvPicPr>
              <a:picLocks noChangeArrowheads="1"/>
            </p:cNvPicPr>
            <p:nvPr userDrawn="1"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6205538"/>
              <a:ext cx="914400" cy="542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4" name="Picture 2" descr="C:\Users\kmathern\Documents\LIBRARY KAM\QCRI\Collateral\QCRI logo new QF April 2014\QF-QCRI_CobrandedLogo_Keyline_80-20_Bilingual_REV.png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011" b="9036"/>
            <a:stretch/>
          </p:blipFill>
          <p:spPr bwMode="auto">
            <a:xfrm>
              <a:off x="7716252" y="6205538"/>
              <a:ext cx="1199148" cy="693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383337"/>
            <a:ext cx="3657600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5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logo-2C-notext-pc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828800" cy="1228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743200"/>
            <a:ext cx="80010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dirty="0" smtClean="0"/>
              <a:t>Edit Section Title</a:t>
            </a:r>
            <a:endParaRPr lang="en-US" dirty="0"/>
          </a:p>
        </p:txBody>
      </p:sp>
      <p:pic>
        <p:nvPicPr>
          <p:cNvPr id="2050" name="Picture 2" descr="C:\Users\kmathern\Documents\LIBRARY KAM\QCRI\Collateral\QCRI logo new QF April 2014\Sent to Staff\QF-QCRI_CobrandedLogo_Master_80-20_Bilingual_CMYK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6200"/>
            <a:ext cx="2362200" cy="1846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65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383337"/>
            <a:ext cx="3657600" cy="365125"/>
          </a:xfrm>
          <a:prstGeom prst="rect">
            <a:avLst/>
          </a:prstGeom>
        </p:spPr>
        <p:txBody>
          <a:bodyPr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4" descr="logo-2C-notext-pc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205538"/>
            <a:ext cx="914400" cy="54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kmathern\Documents\LIBRARY KAM\QCRI\Collateral\QCRI logo new QF April 2014\QF-QCRI_CobrandedLogo_Keyline_80-20_Bilingual_REV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11" b="9036"/>
          <a:stretch/>
        </p:blipFill>
        <p:spPr bwMode="auto">
          <a:xfrm>
            <a:off x="7696200" y="6211529"/>
            <a:ext cx="1199148" cy="69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05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383337"/>
            <a:ext cx="3657600" cy="365125"/>
          </a:xfrm>
          <a:prstGeom prst="rect">
            <a:avLst/>
          </a:prstGeom>
        </p:spPr>
        <p:txBody>
          <a:bodyPr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4" descr="logo-2C-notext-pc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205538"/>
            <a:ext cx="914400" cy="54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kmathern\Documents\LIBRARY KAM\QCRI\Collateral\QCRI logo new QF April 2014\QF-QCRI_CobrandedLogo_Keyline_80-20_Bilingual_REV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11" b="9036"/>
          <a:stretch/>
        </p:blipFill>
        <p:spPr bwMode="auto">
          <a:xfrm>
            <a:off x="7696200" y="6211529"/>
            <a:ext cx="1199148" cy="69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70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383337"/>
            <a:ext cx="3657600" cy="365125"/>
          </a:xfrm>
          <a:prstGeom prst="rect">
            <a:avLst/>
          </a:prstGeom>
        </p:spPr>
        <p:txBody>
          <a:bodyPr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4" descr="logo-2C-notext-pc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205538"/>
            <a:ext cx="914400" cy="54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Users\kmathern\Documents\LIBRARY KAM\QCRI\Collateral\QCRI logo new QF April 2014\QF-QCRI_CobrandedLogo_Keyline_80-20_Bilingual_REV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11" b="9036"/>
          <a:stretch/>
        </p:blipFill>
        <p:spPr bwMode="auto">
          <a:xfrm>
            <a:off x="7696200" y="6211529"/>
            <a:ext cx="1199148" cy="69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91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383337"/>
            <a:ext cx="3657600" cy="365125"/>
          </a:xfrm>
          <a:prstGeom prst="rect">
            <a:avLst/>
          </a:prstGeom>
        </p:spPr>
        <p:txBody>
          <a:bodyPr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4" descr="logo-2C-notext-pc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205538"/>
            <a:ext cx="914400" cy="54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C:\Users\kmathern\Documents\LIBRARY KAM\QCRI\Collateral\QCRI logo new QF April 2014\QF-QCRI_CobrandedLogo_Keyline_80-20_Bilingual_REV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11" b="9036"/>
          <a:stretch/>
        </p:blipFill>
        <p:spPr bwMode="auto">
          <a:xfrm>
            <a:off x="7696200" y="6211529"/>
            <a:ext cx="1199148" cy="69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9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71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1955" y="6096000"/>
            <a:ext cx="9144000" cy="76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383337"/>
            <a:ext cx="3657600" cy="365125"/>
          </a:xfrm>
          <a:prstGeom prst="rect">
            <a:avLst/>
          </a:prstGeom>
        </p:spPr>
        <p:txBody>
          <a:bodyPr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QCRI/MIT-CSAIL Annual Meeting – March 2015</a:t>
            </a:r>
            <a:endParaRPr lang="en-US" dirty="0"/>
          </a:p>
        </p:txBody>
      </p:sp>
      <p:pic>
        <p:nvPicPr>
          <p:cNvPr id="7" name="Picture 4" descr="logo-2C-notext-pc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1905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C:\Users\kmathern\Documents\LIBRARY KAM\QCRI\Collateral\QCRI logo new QF April 2014\QF-QCRI_CobrandedLogo_Keyline_80-20_Bilingual_REV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9521"/>
            <a:ext cx="2487174" cy="1970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74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6383337"/>
            <a:ext cx="3657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QCRI/MIT-CSAIL Annual Meeting – March 2014</a:t>
            </a:r>
          </a:p>
          <a:p>
            <a:fld id="{62563DB0-7281-4827-8448-7A67A6FFBE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457200" y="6324600"/>
            <a:ext cx="3657600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2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Vulnerability Analysis of False Data Injection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04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Chaining Time Steps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9672" y="1600200"/>
                <a:ext cx="9163706" cy="834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2" y="1600200"/>
                <a:ext cx="9163706" cy="8340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-76200" y="2855057"/>
                <a:ext cx="9163706" cy="11110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2855057"/>
                <a:ext cx="9163706" cy="1111010"/>
              </a:xfrm>
              <a:prstGeom prst="rect">
                <a:avLst/>
              </a:prstGeom>
              <a:blipFill rotWithShape="0">
                <a:blip r:embed="rId3"/>
                <a:stretch>
                  <a:fillRect b="-3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38200" y="4523432"/>
                <a:ext cx="3150991" cy="6512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After k steps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523432"/>
                <a:ext cx="3150991" cy="651269"/>
              </a:xfrm>
              <a:prstGeom prst="rect">
                <a:avLst/>
              </a:prstGeom>
              <a:blipFill rotWithShape="0">
                <a:blip r:embed="rId4"/>
                <a:stretch>
                  <a:fillRect l="-1744" t="-3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570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FDI 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11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-19706" y="3429000"/>
                <a:ext cx="9163706" cy="856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3429000"/>
                <a:ext cx="9163706" cy="8560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152400" y="1380915"/>
            <a:ext cx="5786287" cy="1590647"/>
            <a:chOff x="304800" y="2057400"/>
            <a:chExt cx="6254351" cy="212770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04800" y="2057400"/>
                  <a:ext cx="3954544" cy="16004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while(true){</a:t>
                  </a:r>
                </a:p>
                <a:p>
                  <a:pPr lv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 = </m:t>
                        </m:r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𝑑𝑦𝑛𝑎𝑚𝑖𝑐𝑠</m:t>
                        </m:r>
                        <m:d>
                          <m:d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1400" b="0" i="0" dirty="0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sz="1400" b="0" i="0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=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𝑠𝑒𝑛𝑠𝑜𝑟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Sup>
                          <m:sSub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𝑒𝑠𝑡𝑖𝑚𝑎𝑡𝑜𝑟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dirty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endParaRPr lang="en-US" sz="1400" b="0" dirty="0" smtClean="0"/>
                </a:p>
                <a:p>
                  <a:pPr lvl="1"/>
                  <a:r>
                    <a:rPr lang="en-US" sz="1400" dirty="0" smtClean="0"/>
                    <a:t>If(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1400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))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𝐴𝐿𝐴𝑅𝑀</m:t>
                      </m:r>
                    </m:oMath>
                  </a14:m>
                  <a:r>
                    <a:rPr lang="en-US" sz="1400" b="0" dirty="0" smtClean="0"/>
                    <a:t/>
                  </a:r>
                  <a:br>
                    <a:rPr lang="en-US" sz="1400" b="0" dirty="0" smtClean="0"/>
                  </a:b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𝑐𝑜𝑛𝑡𝑟𝑜𝑙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1400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1400" dirty="0" smtClean="0"/>
                    <a:t> </a:t>
                  </a:r>
                </a:p>
                <a:p>
                  <a:r>
                    <a:rPr lang="en-US" sz="1400" dirty="0" smtClean="0"/>
                    <a:t>}</a:t>
                  </a:r>
                  <a:endParaRPr lang="en-US" sz="1400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2057400"/>
                  <a:ext cx="3954544" cy="160043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00" t="-1020" r="-6000" b="-3775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029200" y="2286000"/>
                  <a:ext cx="1529951" cy="18991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′,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400" dirty="0" smtClean="0"/>
                </a:p>
                <a:p>
                  <a:endParaRPr lang="en-US" sz="1400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200" y="2286000"/>
                  <a:ext cx="1529951" cy="189910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14600" y="4755405"/>
                <a:ext cx="2283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Attacker can replace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755405"/>
                <a:ext cx="2283510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40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5200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FDI 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-19706" y="3429000"/>
                <a:ext cx="9163706" cy="856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bg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bg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3429000"/>
                <a:ext cx="9163706" cy="8560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152400" y="1380915"/>
            <a:ext cx="5786287" cy="1590647"/>
            <a:chOff x="304800" y="2057400"/>
            <a:chExt cx="6254351" cy="212770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04800" y="2057400"/>
                  <a:ext cx="3954544" cy="16004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while(true){</a:t>
                  </a:r>
                </a:p>
                <a:p>
                  <a:pPr lv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 = </m:t>
                        </m:r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𝑑𝑦𝑛𝑎𝑚𝑖𝑐𝑠</m:t>
                        </m:r>
                        <m:d>
                          <m:d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1400" b="0" i="0" dirty="0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sz="1400" b="0" i="0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=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𝑠𝑒𝑛𝑠𝑜𝑟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Sup>
                          <m:sSub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𝑒𝑠𝑡𝑖𝑚𝑎𝑡𝑜𝑟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dirty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endParaRPr lang="en-US" sz="1400" b="0" dirty="0" smtClean="0"/>
                </a:p>
                <a:p>
                  <a:pPr lvl="1"/>
                  <a:r>
                    <a:rPr lang="en-US" sz="1400" dirty="0" smtClean="0"/>
                    <a:t>If(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1400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))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𝐴𝐿𝐴𝑅𝑀</m:t>
                      </m:r>
                    </m:oMath>
                  </a14:m>
                  <a:r>
                    <a:rPr lang="en-US" sz="1400" b="0" dirty="0" smtClean="0"/>
                    <a:t/>
                  </a:r>
                  <a:br>
                    <a:rPr lang="en-US" sz="1400" b="0" dirty="0" smtClean="0"/>
                  </a:b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𝑐𝑜𝑛𝑡𝑟𝑜𝑙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1400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1400" dirty="0" smtClean="0"/>
                    <a:t> </a:t>
                  </a:r>
                </a:p>
                <a:p>
                  <a:r>
                    <a:rPr lang="en-US" sz="1400" dirty="0" smtClean="0"/>
                    <a:t>}</a:t>
                  </a:r>
                  <a:endParaRPr lang="en-US" sz="1400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2057400"/>
                  <a:ext cx="3954544" cy="160043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00" t="-1020" r="-6000" b="-3775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029200" y="2286000"/>
                  <a:ext cx="1529951" cy="18991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′,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400" dirty="0" smtClean="0"/>
                </a:p>
                <a:p>
                  <a:endParaRPr lang="en-US" sz="1400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200" y="2286000"/>
                  <a:ext cx="1529951" cy="189910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extBox 1"/>
          <p:cNvSpPr txBox="1"/>
          <p:nvPr/>
        </p:nvSpPr>
        <p:spPr>
          <a:xfrm>
            <a:off x="2743200" y="4767287"/>
            <a:ext cx="289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Attacker can feed arbitrary Z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82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security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monitor, Identify configurations vulnerable to attack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13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-19706" y="3429000"/>
                <a:ext cx="9163706" cy="856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3429000"/>
                <a:ext cx="9163706" cy="8560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985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security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monitor, Identify configurations vulnerable to attack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-19706" y="3429000"/>
                <a:ext cx="9163706" cy="419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 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3429000"/>
                <a:ext cx="9163706" cy="419474"/>
              </a:xfrm>
              <a:prstGeom prst="rect">
                <a:avLst/>
              </a:prstGeom>
              <a:blipFill rotWithShape="0">
                <a:blip r:embed="rId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-19706" y="4419432"/>
                <a:ext cx="9163706" cy="696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                   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4419432"/>
                <a:ext cx="9163706" cy="696473"/>
              </a:xfrm>
              <a:prstGeom prst="rect">
                <a:avLst/>
              </a:prstGeom>
              <a:blipFill rotWithShape="0">
                <a:blip r:embed="rId3"/>
                <a:stretch>
                  <a:fillRect b="-6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149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security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monitor, identify attack models for which you are safe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15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-19706" y="3429000"/>
                <a:ext cx="9163706" cy="834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3429000"/>
                <a:ext cx="9163706" cy="8340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91149" y="4789698"/>
                <a:ext cx="4092851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149" y="4789698"/>
                <a:ext cx="4092851" cy="391902"/>
              </a:xfrm>
              <a:prstGeom prst="rect">
                <a:avLst/>
              </a:prstGeom>
              <a:blipFill rotWithShape="0">
                <a:blip r:embed="rId3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09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security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monitor, identify attack models for which you are safe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16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-19706" y="3429000"/>
                <a:ext cx="9163706" cy="834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3429000"/>
                <a:ext cx="9163706" cy="8340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91149" y="4789698"/>
                <a:ext cx="4092851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149" y="4789698"/>
                <a:ext cx="4092851" cy="391902"/>
              </a:xfrm>
              <a:prstGeom prst="rect">
                <a:avLst/>
              </a:prstGeom>
              <a:blipFill rotWithShape="0">
                <a:blip r:embed="rId3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7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security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 monitor that guarantees safety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17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-19706" y="3429000"/>
                <a:ext cx="9163706" cy="834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∃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3429000"/>
                <a:ext cx="9163706" cy="8340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91149" y="4789698"/>
                <a:ext cx="3784241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𝑎𝑡𝑡𝑎𝑐𝑘𝑒𝑟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𝑐𝑜𝑛𝑠𝑡𝑟𝑎𝑖𝑛𝑡𝑠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149" y="4789698"/>
                <a:ext cx="3784241" cy="391902"/>
              </a:xfrm>
              <a:prstGeom prst="rect">
                <a:avLst/>
              </a:prstGeom>
              <a:blipFill rotWithShape="0">
                <a:blip r:embed="rId3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15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grid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18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57200" y="1165307"/>
                <a:ext cx="1981055" cy="4023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165307"/>
                <a:ext cx="1981055" cy="4023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52651" y="1642403"/>
                <a:ext cx="5180777" cy="1618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 smtClean="0"/>
                  <a:t> : Grid is a graph of Buses and directed connections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voltage magnitude on bus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phase angle on bus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 smtClean="0"/>
                  <a:t> Active power injection on wire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 smtClean="0"/>
                  <a:t> Reactive power injections</a:t>
                </a:r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" y="1642403"/>
                <a:ext cx="5180777" cy="1618007"/>
              </a:xfrm>
              <a:prstGeom prst="rect">
                <a:avLst/>
              </a:prstGeom>
              <a:blipFill rotWithShape="0">
                <a:blip r:embed="rId3"/>
                <a:stretch>
                  <a:fillRect t="-1880" b="-2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838200" y="3818581"/>
                <a:ext cx="7088928" cy="20202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p>
                      </m:sSub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</m:sSub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p>
                      </m:sSub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18581"/>
                <a:ext cx="7088928" cy="20202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95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grid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19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57200" y="1165307"/>
                <a:ext cx="1981055" cy="4023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165307"/>
                <a:ext cx="1981055" cy="4023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52651" y="1642403"/>
                <a:ext cx="4611968" cy="144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1600" dirty="0" smtClean="0"/>
                  <a:t> : Grid is a graph of Buses and directed connections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 smtClean="0"/>
                  <a:t> is voltage magnitude on bus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1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 smtClean="0"/>
                  <a:t> is phase angle on bus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={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Active power injection on wire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={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Reactive power injections</a:t>
                </a:r>
                <a:endParaRPr lang="en-US" sz="16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" y="1642403"/>
                <a:ext cx="4611968" cy="1448602"/>
              </a:xfrm>
              <a:prstGeom prst="rect">
                <a:avLst/>
              </a:prstGeom>
              <a:blipFill rotWithShape="0">
                <a:blip r:embed="rId3"/>
                <a:stretch>
                  <a:fillRect t="-1261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val 7"/>
              <p:cNvSpPr/>
              <p:nvPr/>
            </p:nvSpPr>
            <p:spPr>
              <a:xfrm>
                <a:off x="2743200" y="3805361"/>
                <a:ext cx="6096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Oval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3805361"/>
                <a:ext cx="609600" cy="533400"/>
              </a:xfrm>
              <a:prstGeom prst="ellipse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val 8"/>
              <p:cNvSpPr/>
              <p:nvPr/>
            </p:nvSpPr>
            <p:spPr>
              <a:xfrm>
                <a:off x="5187336" y="3805361"/>
                <a:ext cx="6096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336" y="3805361"/>
                <a:ext cx="609600" cy="533400"/>
              </a:xfrm>
              <a:prstGeom prst="ellipse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stCxn id="8" idx="6"/>
            <a:endCxn id="9" idx="1"/>
          </p:cNvCxnSpPr>
          <p:nvPr/>
        </p:nvCxnSpPr>
        <p:spPr>
          <a:xfrm flipV="1">
            <a:off x="3352800" y="3883476"/>
            <a:ext cx="1923810" cy="18858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2"/>
            <a:endCxn id="8" idx="5"/>
          </p:cNvCxnSpPr>
          <p:nvPr/>
        </p:nvCxnSpPr>
        <p:spPr>
          <a:xfrm flipH="1">
            <a:off x="3263526" y="4072061"/>
            <a:ext cx="1923810" cy="18858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32049" y="3584941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544963" y="4949653"/>
                <a:ext cx="7274684" cy="411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∃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∃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63" y="4949653"/>
                <a:ext cx="7274684" cy="411395"/>
              </a:xfrm>
              <a:prstGeom prst="rect">
                <a:avLst/>
              </a:prstGeom>
              <a:blipFill rotWithShape="0">
                <a:blip r:embed="rId6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25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control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19400" y="2146161"/>
                <a:ext cx="3953968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while(true){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𝑑𝑦𝑛𝑎𝑚𝑖𝑐𝑠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𝑠𝑒𝑛𝑠𝑜𝑟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𝑒𝑠𝑡𝑖𝑚𝑎𝑡𝑜𝑟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𝑐𝑜𝑛𝑡𝑟𝑜𝑙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/>
                  <a:t>}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146161"/>
                <a:ext cx="3953968" cy="1754326"/>
              </a:xfrm>
              <a:prstGeom prst="rect">
                <a:avLst/>
              </a:prstGeom>
              <a:blipFill rotWithShape="0">
                <a:blip r:embed="rId2"/>
                <a:stretch>
                  <a:fillRect l="-1389" t="-1736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1363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Grid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20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0" y="1165307"/>
                <a:ext cx="1981055" cy="4023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165307"/>
                <a:ext cx="1981055" cy="4023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52651" y="1642403"/>
                <a:ext cx="4611968" cy="1448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1600" dirty="0" smtClean="0"/>
                  <a:t> : Grid is a graph of Buses and directed connections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 smtClean="0"/>
                  <a:t> is voltage magnitude on bus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1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 smtClean="0"/>
                  <a:t> is phase angle on bus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={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Active power injection on wire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={</m:t>
                    </m:r>
                    <m:sSubSup>
                      <m:sSub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Reactive power injections</a:t>
                </a:r>
                <a:endParaRPr lang="en-US" sz="16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" y="1642403"/>
                <a:ext cx="4611968" cy="1448602"/>
              </a:xfrm>
              <a:prstGeom prst="rect">
                <a:avLst/>
              </a:prstGeom>
              <a:blipFill rotWithShape="0">
                <a:blip r:embed="rId3"/>
                <a:stretch>
                  <a:fillRect t="-1261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48790" y="3500122"/>
                <a:ext cx="6513963" cy="1786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</m:sSub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</m:nary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𝑖𝑖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790" y="3500122"/>
                <a:ext cx="6513963" cy="17861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388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estimation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</p:spPr>
            <p:txBody>
              <a:bodyPr/>
              <a:lstStyle/>
              <a:p>
                <a:r>
                  <a:rPr lang="en-US" dirty="0" smtClean="0"/>
                  <a:t>An estimate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acc>
                  </m:oMath>
                </a14:m>
                <a:r>
                  <a:rPr lang="en-US" dirty="0" smtClean="0"/>
                  <a:t> is valid if it’s close enough to satisfying the equations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Corresponds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dirty="0" smtClean="0"/>
                  <a:t> in our general framework</a:t>
                </a:r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  <a:blipFill rotWithShape="0">
                <a:blip r:embed="rId2"/>
                <a:stretch>
                  <a:fillRect l="-1643" t="-404" r="-1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21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447800" y="3276600"/>
                <a:ext cx="6620209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acc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∃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nary>
                        <m:naryPr>
                          <m:chr m:val="⋀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d>
                            <m:dPr>
                              <m:begChr m:val="‖"/>
                              <m:endChr m:val="‖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acc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276600"/>
                <a:ext cx="6620209" cy="8002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46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state estimation is to far from satisfying the equations, we flag a problem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22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517687" y="3317326"/>
                <a:ext cx="4108625" cy="5458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𝑚𝑜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acc>
                                <m:accPr>
                                  <m:chr m:val="⃗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acc>
                                <m:accPr>
                                  <m:chr m:val="⃗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687" y="3317326"/>
                <a:ext cx="4108625" cy="54585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0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Localized attacks</a:t>
            </a:r>
          </a:p>
          <a:p>
            <a:pPr lvl="1"/>
            <a:r>
              <a:rPr lang="en-US" dirty="0" smtClean="0"/>
              <a:t>Attacker wants to introduce an error at a particular node</a:t>
            </a:r>
          </a:p>
          <a:p>
            <a:pPr lvl="1"/>
            <a:r>
              <a:rPr lang="en-US" dirty="0" smtClean="0"/>
              <a:t>Attacker injects errors to a subset of the grid</a:t>
            </a:r>
          </a:p>
          <a:p>
            <a:pPr lvl="1"/>
            <a:r>
              <a:rPr lang="en-US" dirty="0" smtClean="0"/>
              <a:t>Injected values must be consistent at the interface</a:t>
            </a:r>
          </a:p>
          <a:p>
            <a:r>
              <a:rPr lang="en-US" dirty="0" smtClean="0"/>
              <a:t>Visibility</a:t>
            </a:r>
          </a:p>
          <a:p>
            <a:pPr lvl="1"/>
            <a:r>
              <a:rPr lang="en-US" dirty="0" smtClean="0"/>
              <a:t>Can you directly see the values that you are trying to modify?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</a:t>
            </a:r>
            <a:r>
              <a:rPr lang="en-US" dirty="0" err="1" smtClean="0"/>
              <a:t>subgrid</a:t>
            </a:r>
            <a:r>
              <a:rPr lang="en-US" dirty="0" smtClean="0"/>
              <a:t> contains only target node 1</a:t>
            </a:r>
          </a:p>
          <a:p>
            <a:pPr lvl="1"/>
            <a:r>
              <a:rPr lang="en-US" dirty="0" smtClean="0"/>
              <a:t>If an attack is found, you are done</a:t>
            </a:r>
          </a:p>
          <a:p>
            <a:r>
              <a:rPr lang="en-US" dirty="0" smtClean="0"/>
              <a:t>If no attack is found, grow neighborhood</a:t>
            </a:r>
          </a:p>
          <a:p>
            <a:pPr lvl="1"/>
            <a:r>
              <a:rPr lang="en-US" dirty="0" smtClean="0"/>
              <a:t>Leverage results of UNSAT query to grow in a targeted 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1905000" y="1412130"/>
            <a:ext cx="5236097" cy="427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4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013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51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control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3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19400" y="2146161"/>
                <a:ext cx="4436214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while(true){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𝑑𝑦𝑛𝑎𝑚𝑖𝑐𝑠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𝑠𝑒𝑛𝑠𝑜𝑟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𝑒𝑠𝑡𝑖𝑚𝑎𝑡𝑜𝑟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,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𝑐𝑜𝑛𝑡𝑟𝑜𝑙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/>
                  <a:t>}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146161"/>
                <a:ext cx="4436214" cy="1754326"/>
              </a:xfrm>
              <a:prstGeom prst="rect">
                <a:avLst/>
              </a:prstGeom>
              <a:blipFill rotWithShape="0">
                <a:blip r:embed="rId2"/>
                <a:stretch>
                  <a:fillRect l="-1238" t="-1736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87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control loop with monitor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4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19400" y="2146161"/>
                <a:ext cx="4918141" cy="2031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while(true){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𝑑𝑦𝑛𝑎𝑚𝑖𝑐𝑠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𝑠𝑒𝑛𝑠𝑜𝑟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𝑒𝑠𝑡𝑖𝑚𝑎𝑡𝑜𝑟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If(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¬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))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𝐴𝐿𝐴𝑅𝑀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𝑐𝑜𝑛𝑡𝑟𝑜𝑙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}</a:t>
                </a:r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146161"/>
                <a:ext cx="4918141" cy="2031325"/>
              </a:xfrm>
              <a:prstGeom prst="rect">
                <a:avLst/>
              </a:prstGeom>
              <a:blipFill rotWithShape="0">
                <a:blip r:embed="rId2"/>
                <a:stretch>
                  <a:fillRect l="-1117" t="-1502" b="-3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51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control loop with safety property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19400" y="2146161"/>
                <a:ext cx="4918141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while(true){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𝑑𝑦𝑛𝑎𝑚𝑖𝑐𝑠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𝑠𝑒𝑛𝑠𝑜𝑟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𝑒𝑠𝑡𝑖𝑚𝑎𝑡𝑜𝑟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If(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¬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))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𝐴𝐿𝐴𝑅𝑀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𝑐𝑜𝑛𝑡𝑟𝑜𝑙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Assert(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𝑎𝑠𝑠𝑒𝑟𝑡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r>
                  <a:rPr lang="en-US" dirty="0"/>
                  <a:t>}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146161"/>
                <a:ext cx="4918141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1117" t="-1319" b="-3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7971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terms of predicates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2057400"/>
            <a:ext cx="6439870" cy="2031325"/>
            <a:chOff x="304800" y="2057400"/>
            <a:chExt cx="6439870" cy="203132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/>
                <p:cNvSpPr txBox="1"/>
                <p:nvPr/>
              </p:nvSpPr>
              <p:spPr>
                <a:xfrm>
                  <a:off x="304800" y="2057400"/>
                  <a:ext cx="4918141" cy="203132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while(true){</a:t>
                  </a:r>
                </a:p>
                <a:p>
                  <a:pPr lv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=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𝑑𝑦𝑛𝑎𝑚𝑖𝑐𝑠</m:t>
                        </m:r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b="0" i="0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  <m:r>
                                  <a:rPr lang="en-US" b="0" i="0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𝑠𝑒𝑛𝑠𝑜𝑟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𝑒𝑠𝑡𝑖𝑚𝑎𝑡𝑜𝑟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endParaRPr lang="en-US" b="0" dirty="0" smtClean="0"/>
                </a:p>
                <a:p>
                  <a:pPr lvl="1"/>
                  <a:r>
                    <a:rPr lang="en-US" dirty="0" smtClean="0"/>
                    <a:t>If(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))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𝐴𝐿𝐴𝑅𝑀</m:t>
                      </m:r>
                    </m:oMath>
                  </a14:m>
                  <a:r>
                    <a:rPr lang="en-US" b="0" dirty="0" smtClean="0"/>
                    <a:t/>
                  </a:r>
                  <a:br>
                    <a:rPr lang="en-US" b="0" dirty="0" smtClean="0"/>
                  </a:b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𝑐𝑜𝑛𝑡𝑟𝑜𝑙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dirty="0" smtClean="0"/>
                    <a:t> </a:t>
                  </a:r>
                </a:p>
                <a:p>
                  <a:r>
                    <a:rPr lang="en-US" dirty="0" smtClean="0"/>
                    <a:t>}</a:t>
                  </a:r>
                  <a:endParaRPr lang="en-US" dirty="0"/>
                </a:p>
              </p:txBody>
            </p:sp>
          </mc:Choice>
          <mc:Fallback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2057400"/>
                  <a:ext cx="4918141" cy="203132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991" t="-1802" b="-36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/>
                <p:cNvSpPr txBox="1"/>
                <p:nvPr/>
              </p:nvSpPr>
              <p:spPr>
                <a:xfrm>
                  <a:off x="5029200" y="2286000"/>
                  <a:ext cx="1715470" cy="17991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 smtClean="0"/>
                </a:p>
                <a:p>
                  <a:endParaRPr lang="en-US" dirty="0"/>
                </a:p>
              </p:txBody>
            </p:sp>
          </mc:Choice>
          <mc:Fallback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200" y="2286000"/>
                  <a:ext cx="1715470" cy="1799147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122933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Independently controlled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2057400"/>
            <a:ext cx="6173451" cy="1754326"/>
            <a:chOff x="304800" y="2057400"/>
            <a:chExt cx="6173451" cy="17543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/>
                <p:cNvSpPr txBox="1"/>
                <p:nvPr/>
              </p:nvSpPr>
              <p:spPr>
                <a:xfrm>
                  <a:off x="304800" y="2057400"/>
                  <a:ext cx="4918141" cy="175432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while(true){</a:t>
                  </a:r>
                </a:p>
                <a:p>
                  <a:pPr lv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=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𝑑𝑦𝑛𝑎𝑚𝑖𝑐𝑠</m:t>
                        </m:r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𝑠𝑒𝑛𝑠𝑜𝑟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𝑒𝑠𝑡𝑖𝑚𝑎𝑡𝑜𝑟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endParaRPr lang="en-US" b="0" dirty="0" smtClean="0"/>
                </a:p>
                <a:p>
                  <a:pPr lvl="1"/>
                  <a:r>
                    <a:rPr lang="en-US" dirty="0" smtClean="0"/>
                    <a:t>If(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¬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))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𝐴𝐿𝐴𝑅𝑀</m:t>
                      </m:r>
                    </m:oMath>
                  </a14:m>
                  <a:endParaRPr lang="en-US" dirty="0" smtClean="0"/>
                </a:p>
                <a:p>
                  <a:r>
                    <a:rPr lang="en-US" dirty="0" smtClean="0"/>
                    <a:t>}</a:t>
                  </a:r>
                  <a:endParaRPr lang="en-US" dirty="0"/>
                </a:p>
              </p:txBody>
            </p:sp>
          </mc:Choice>
          <mc:Fallback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2057400"/>
                  <a:ext cx="4918141" cy="175432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991" t="-2091" b="-45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/>
                <p:cNvSpPr txBox="1"/>
                <p:nvPr/>
              </p:nvSpPr>
              <p:spPr>
                <a:xfrm>
                  <a:off x="5029200" y="2286000"/>
                  <a:ext cx="1449051" cy="15221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r>
                    <a:rPr lang="en-US" i="1" dirty="0" smtClean="0">
                      <a:latin typeface="Cambria Math" panose="02040503050406030204" pitchFamily="18" charset="0"/>
                    </a:rPr>
                    <a:t/>
                  </a:r>
                  <a:br>
                    <a:rPr lang="en-US" i="1" dirty="0" smtClean="0">
                      <a:latin typeface="Cambria Math" panose="02040503050406030204" pitchFamily="18" charset="0"/>
                    </a:rPr>
                  </a:br>
                  <a:endParaRPr lang="en-US" dirty="0" smtClean="0"/>
                </a:p>
                <a:p>
                  <a:endParaRPr lang="en-US" dirty="0"/>
                </a:p>
              </p:txBody>
            </p:sp>
          </mc:Choice>
          <mc:Fallback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200" y="2286000"/>
                  <a:ext cx="1449051" cy="152214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40142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52400" y="1426819"/>
            <a:ext cx="5292982" cy="1388909"/>
            <a:chOff x="304800" y="2057400"/>
            <a:chExt cx="6613922" cy="171991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/>
                <p:cNvSpPr txBox="1"/>
                <p:nvPr/>
              </p:nvSpPr>
              <p:spPr>
                <a:xfrm>
                  <a:off x="304800" y="2057400"/>
                  <a:ext cx="4941458" cy="17150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while(true){</a:t>
                  </a:r>
                </a:p>
                <a:p>
                  <a:pPr lv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 = </m:t>
                        </m:r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𝑑𝑦𝑛𝑎𝑚𝑖𝑐𝑠</m:t>
                        </m:r>
                        <m:d>
                          <m:d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0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400" b="0" i="0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=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𝑠𝑒𝑛𝑠𝑜𝑟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dirty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Sup>
                          <m:sSub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𝑒𝑠𝑡𝑖𝑚𝑎𝑡𝑜𝑟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dirty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endParaRPr lang="en-US" sz="1400" b="0" dirty="0" smtClean="0"/>
                </a:p>
                <a:p>
                  <a:pPr lvl="1"/>
                  <a:r>
                    <a:rPr lang="en-US" sz="1400" dirty="0" smtClean="0"/>
                    <a:t>If(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¬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1400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))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𝐴𝐿𝐴𝑅𝑀</m:t>
                      </m:r>
                    </m:oMath>
                  </a14:m>
                  <a:endParaRPr lang="en-US" sz="1400" dirty="0" smtClean="0"/>
                </a:p>
                <a:p>
                  <a:r>
                    <a:rPr lang="en-US" sz="1400" dirty="0" smtClean="0"/>
                    <a:t>}</a:t>
                  </a:r>
                  <a:endParaRPr lang="en-US" sz="1400" dirty="0"/>
                </a:p>
              </p:txBody>
            </p:sp>
          </mc:Choice>
          <mc:Fallback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2057400"/>
                  <a:ext cx="4941458" cy="171506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462" t="-881" b="-396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029199" y="2286000"/>
                  <a:ext cx="1889523" cy="14913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r>
                    <a:rPr lang="en-US" sz="1400" i="1" dirty="0" smtClean="0">
                      <a:latin typeface="Cambria Math" panose="02040503050406030204" pitchFamily="18" charset="0"/>
                    </a:rPr>
                    <a:t/>
                  </a:r>
                  <a:br>
                    <a:rPr lang="en-US" sz="1400" i="1" dirty="0" smtClean="0">
                      <a:latin typeface="Cambria Math" panose="02040503050406030204" pitchFamily="18" charset="0"/>
                    </a:rPr>
                  </a:br>
                  <a:endParaRPr lang="en-US" sz="1400" dirty="0" smtClean="0"/>
                </a:p>
                <a:p>
                  <a:endParaRPr lang="en-US" sz="14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199" y="2286000"/>
                  <a:ext cx="1889523" cy="149131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-19706" y="3429000"/>
                <a:ext cx="8718412" cy="821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3429000"/>
                <a:ext cx="8718412" cy="821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96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QCRI/MIT-CSAIL Annual Meeting – March 2015</a:t>
            </a:r>
          </a:p>
          <a:p>
            <a:fld id="{62563DB0-7281-4827-8448-7A67A6FFBECC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-19706" y="3429000"/>
                <a:ext cx="9163706" cy="834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∈[0,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6" y="3429000"/>
                <a:ext cx="9163706" cy="8340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152400" y="1380915"/>
            <a:ext cx="5786287" cy="1590647"/>
            <a:chOff x="304800" y="2057400"/>
            <a:chExt cx="6254351" cy="212770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04800" y="2057400"/>
                  <a:ext cx="3954544" cy="16004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while(true){</a:t>
                  </a:r>
                </a:p>
                <a:p>
                  <a:pPr lv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 = </m:t>
                        </m:r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𝑑𝑦𝑛𝑎𝑚𝑖𝑐𝑠</m:t>
                        </m:r>
                        <m:d>
                          <m:d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1400" b="0" i="0" dirty="0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sz="1400" b="0" i="0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=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𝑠𝑒𝑛𝑠𝑜𝑟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Sup>
                          <m:sSub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𝑒𝑠𝑡𝑖𝑚𝑎𝑡𝑜𝑟</m:t>
                        </m:r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dirty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14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endParaRPr lang="en-US" sz="1400" b="0" dirty="0" smtClean="0"/>
                </a:p>
                <a:p>
                  <a:pPr lvl="1"/>
                  <a:r>
                    <a:rPr lang="en-US" sz="1400" dirty="0" smtClean="0"/>
                    <a:t>If(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1400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))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𝐴𝐿𝐴𝑅𝑀</m:t>
                      </m:r>
                    </m:oMath>
                  </a14:m>
                  <a:r>
                    <a:rPr lang="en-US" sz="1400" b="0" dirty="0" smtClean="0"/>
                    <a:t/>
                  </a:r>
                  <a:br>
                    <a:rPr lang="en-US" sz="1400" b="0" dirty="0" smtClean="0"/>
                  </a:b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𝑐𝑜𝑛𝑡𝑟𝑜𝑙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sz="1400" dirty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1400" dirty="0" smtClean="0"/>
                    <a:t> </a:t>
                  </a:r>
                </a:p>
                <a:p>
                  <a:r>
                    <a:rPr lang="en-US" sz="1400" dirty="0" smtClean="0"/>
                    <a:t>}</a:t>
                  </a:r>
                  <a:endParaRPr lang="en-US" sz="1400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2057400"/>
                  <a:ext cx="3954544" cy="160043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00" t="-1020" r="-6000" b="-3775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029200" y="2286000"/>
                  <a:ext cx="1529951" cy="18991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′,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400" dirty="0" smtClean="0"/>
                </a:p>
                <a:p>
                  <a:endParaRPr lang="en-US" sz="1400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200" y="2286000"/>
                  <a:ext cx="1529951" cy="189910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86067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469</Words>
  <Application>Microsoft Office PowerPoint</Application>
  <PresentationFormat>On-screen Show (4:3)</PresentationFormat>
  <Paragraphs>193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Cambria Math</vt:lpstr>
      <vt:lpstr>Office Theme</vt:lpstr>
      <vt:lpstr>PowerPoint Presentation</vt:lpstr>
      <vt:lpstr>General control loop</vt:lpstr>
      <vt:lpstr>General control loop</vt:lpstr>
      <vt:lpstr>General control loop with monitor</vt:lpstr>
      <vt:lpstr>General control loop with safety property</vt:lpstr>
      <vt:lpstr>In terms of predicates</vt:lpstr>
      <vt:lpstr>Independently controlled system</vt:lpstr>
      <vt:lpstr>Observability</vt:lpstr>
      <vt:lpstr>Observability</vt:lpstr>
      <vt:lpstr>Chaining Time Steps Together</vt:lpstr>
      <vt:lpstr>FDI Security</vt:lpstr>
      <vt:lpstr>FDI Security</vt:lpstr>
      <vt:lpstr>Different security questions</vt:lpstr>
      <vt:lpstr>Different security questions</vt:lpstr>
      <vt:lpstr>Different security questions</vt:lpstr>
      <vt:lpstr>Different security questions</vt:lpstr>
      <vt:lpstr>Different security questions</vt:lpstr>
      <vt:lpstr>Power grid</vt:lpstr>
      <vt:lpstr>Power grid</vt:lpstr>
      <vt:lpstr>Power Grid</vt:lpstr>
      <vt:lpstr>State estimation</vt:lpstr>
      <vt:lpstr>Monitor</vt:lpstr>
      <vt:lpstr>Attack model</vt:lpstr>
      <vt:lpstr>Incremental Algorithm</vt:lpstr>
      <vt:lpstr>Analysis time</vt:lpstr>
      <vt:lpstr>PowerPoint Presentation</vt:lpstr>
      <vt:lpstr>PowerPoint Presentation</vt:lpstr>
    </vt:vector>
  </TitlesOfParts>
  <Company>Qatar Foundation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Mathern</dc:creator>
  <cp:lastModifiedBy>Armando Solar-Lezama</cp:lastModifiedBy>
  <cp:revision>47</cp:revision>
  <dcterms:created xsi:type="dcterms:W3CDTF">2014-03-19T07:17:55Z</dcterms:created>
  <dcterms:modified xsi:type="dcterms:W3CDTF">2015-03-23T09:04:04Z</dcterms:modified>
</cp:coreProperties>
</file>