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3"/>
  </p:notesMasterIdLst>
  <p:sldIdLst>
    <p:sldId id="336" r:id="rId2"/>
    <p:sldId id="339" r:id="rId3"/>
    <p:sldId id="341" r:id="rId4"/>
    <p:sldId id="342" r:id="rId5"/>
    <p:sldId id="345" r:id="rId6"/>
    <p:sldId id="452" r:id="rId7"/>
    <p:sldId id="453" r:id="rId8"/>
    <p:sldId id="456" r:id="rId9"/>
    <p:sldId id="354" r:id="rId10"/>
    <p:sldId id="357" r:id="rId11"/>
    <p:sldId id="358" r:id="rId12"/>
    <p:sldId id="451" r:id="rId13"/>
    <p:sldId id="361" r:id="rId14"/>
    <p:sldId id="362" r:id="rId15"/>
    <p:sldId id="363" r:id="rId16"/>
    <p:sldId id="364" r:id="rId17"/>
    <p:sldId id="365" r:id="rId18"/>
    <p:sldId id="366" r:id="rId19"/>
    <p:sldId id="367" r:id="rId20"/>
    <p:sldId id="368" r:id="rId21"/>
    <p:sldId id="369" r:id="rId22"/>
    <p:sldId id="370" r:id="rId23"/>
    <p:sldId id="371" r:id="rId24"/>
    <p:sldId id="372" r:id="rId25"/>
    <p:sldId id="376" r:id="rId26"/>
    <p:sldId id="380" r:id="rId27"/>
    <p:sldId id="381" r:id="rId28"/>
    <p:sldId id="382" r:id="rId29"/>
    <p:sldId id="383" r:id="rId30"/>
    <p:sldId id="384" r:id="rId31"/>
    <p:sldId id="385" r:id="rId32"/>
    <p:sldId id="457" r:id="rId33"/>
    <p:sldId id="458" r:id="rId34"/>
    <p:sldId id="459" r:id="rId35"/>
    <p:sldId id="394" r:id="rId36"/>
    <p:sldId id="460" r:id="rId37"/>
    <p:sldId id="461" r:id="rId38"/>
    <p:sldId id="463" r:id="rId39"/>
    <p:sldId id="398" r:id="rId40"/>
    <p:sldId id="399" r:id="rId41"/>
    <p:sldId id="400" r:id="rId42"/>
    <p:sldId id="401" r:id="rId43"/>
    <p:sldId id="402" r:id="rId44"/>
    <p:sldId id="406" r:id="rId45"/>
    <p:sldId id="472" r:id="rId46"/>
    <p:sldId id="408" r:id="rId47"/>
    <p:sldId id="409" r:id="rId48"/>
    <p:sldId id="465" r:id="rId49"/>
    <p:sldId id="454" r:id="rId50"/>
    <p:sldId id="467" r:id="rId51"/>
    <p:sldId id="466" r:id="rId52"/>
    <p:sldId id="413" r:id="rId53"/>
    <p:sldId id="416" r:id="rId54"/>
    <p:sldId id="468" r:id="rId55"/>
    <p:sldId id="421" r:id="rId56"/>
    <p:sldId id="422" r:id="rId57"/>
    <p:sldId id="423" r:id="rId58"/>
    <p:sldId id="469" r:id="rId59"/>
    <p:sldId id="425" r:id="rId60"/>
    <p:sldId id="470" r:id="rId61"/>
    <p:sldId id="428" r:id="rId62"/>
    <p:sldId id="429" r:id="rId63"/>
    <p:sldId id="432" r:id="rId64"/>
    <p:sldId id="433" r:id="rId65"/>
    <p:sldId id="471" r:id="rId66"/>
    <p:sldId id="435" r:id="rId67"/>
    <p:sldId id="436" r:id="rId68"/>
    <p:sldId id="437" r:id="rId69"/>
    <p:sldId id="473" r:id="rId70"/>
    <p:sldId id="474" r:id="rId71"/>
    <p:sldId id="440" r:id="rId72"/>
    <p:sldId id="442" r:id="rId73"/>
    <p:sldId id="443" r:id="rId74"/>
    <p:sldId id="444" r:id="rId75"/>
    <p:sldId id="445" r:id="rId76"/>
    <p:sldId id="446" r:id="rId77"/>
    <p:sldId id="447" r:id="rId78"/>
    <p:sldId id="476" r:id="rId79"/>
    <p:sldId id="448" r:id="rId80"/>
    <p:sldId id="449" r:id="rId81"/>
    <p:sldId id="450" r:id="rId82"/>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E5C9"/>
    <a:srgbClr val="9AC890"/>
    <a:srgbClr val="C7CEFF"/>
    <a:srgbClr val="7F8AFF"/>
    <a:srgbClr val="FFFFFF"/>
    <a:srgbClr val="000000"/>
    <a:srgbClr val="FF7700"/>
    <a:srgbClr val="008000"/>
    <a:srgbClr val="B60033"/>
    <a:srgbClr val="DCA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25" autoAdjust="0"/>
    <p:restoredTop sz="85714" autoAdjust="0"/>
  </p:normalViewPr>
  <p:slideViewPr>
    <p:cSldViewPr snapToGrid="0">
      <p:cViewPr>
        <p:scale>
          <a:sx n="76" d="100"/>
          <a:sy n="76" d="100"/>
        </p:scale>
        <p:origin x="-400" y="-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notesMaster" Target="notesMasters/notesMaster1.xml"/><Relationship Id="rId84" Type="http://schemas.openxmlformats.org/officeDocument/2006/relationships/printerSettings" Target="printerSettings/printerSettings1.bin"/><Relationship Id="rId85" Type="http://schemas.openxmlformats.org/officeDocument/2006/relationships/presProps" Target="presProps.xml"/><Relationship Id="rId86" Type="http://schemas.openxmlformats.org/officeDocument/2006/relationships/viewProps" Target="viewProps.xml"/><Relationship Id="rId87" Type="http://schemas.openxmlformats.org/officeDocument/2006/relationships/theme" Target="theme/theme1.xml"/><Relationship Id="rId8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4B0CA21C-B112-4BD8-B9E9-462888A52112}" type="datetimeFigureOut">
              <a:rPr lang="en-US" smtClean="0"/>
              <a:t>11/22/14</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9A80BC8A-3D2D-4399-A152-F8F7638B0202}" type="slidenum">
              <a:rPr lang="en-US" smtClean="0"/>
              <a:t>‹#›</a:t>
            </a:fld>
            <a:endParaRPr lang="en-US"/>
          </a:p>
        </p:txBody>
      </p:sp>
    </p:spTree>
    <p:extLst>
      <p:ext uri="{BB962C8B-B14F-4D97-AF65-F5344CB8AC3E}">
        <p14:creationId xmlns:p14="http://schemas.microsoft.com/office/powerpoint/2010/main" val="114999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 every</a:t>
            </a:r>
            <a:r>
              <a:rPr lang="en-US" baseline="0" dirty="0" smtClean="0"/>
              <a:t> one. Thanks for joining my talk, also the final one of this session.</a:t>
            </a:r>
          </a:p>
          <a:p>
            <a:r>
              <a:rPr lang="en-US" baseline="0" dirty="0" smtClean="0"/>
              <a:t>I’m presenting a joint work with </a:t>
            </a:r>
            <a:r>
              <a:rPr lang="en-US" baseline="0" dirty="0" err="1" smtClean="0"/>
              <a:t>Shoaib</a:t>
            </a:r>
            <a:r>
              <a:rPr lang="en-US" baseline="0" dirty="0" smtClean="0"/>
              <a:t> and Armando.</a:t>
            </a:r>
          </a:p>
          <a:p>
            <a:r>
              <a:rPr lang="en-US" baseline="0" dirty="0" smtClean="0"/>
              <a:t>We call it MSL. It’s a language designed for helping people write distributed code. In particular, writing SPMD kernels.</a:t>
            </a:r>
            <a:endParaRPr lang="en-US" dirty="0"/>
          </a:p>
        </p:txBody>
      </p:sp>
      <p:sp>
        <p:nvSpPr>
          <p:cNvPr id="4" name="Slide Number Placeholder 3"/>
          <p:cNvSpPr>
            <a:spLocks noGrp="1"/>
          </p:cNvSpPr>
          <p:nvPr>
            <p:ph type="sldNum" sz="quarter" idx="10"/>
          </p:nvPr>
        </p:nvSpPr>
        <p:spPr/>
        <p:txBody>
          <a:bodyPr/>
          <a:lstStyle/>
          <a:p>
            <a:fld id="{9A80BC8A-3D2D-4399-A152-F8F7638B0202}" type="slidenum">
              <a:rPr lang="en-US" smtClean="0"/>
              <a:t>1</a:t>
            </a:fld>
            <a:endParaRPr lang="en-US"/>
          </a:p>
        </p:txBody>
      </p:sp>
    </p:spTree>
    <p:extLst>
      <p:ext uri="{BB962C8B-B14F-4D97-AF65-F5344CB8AC3E}">
        <p14:creationId xmlns:p14="http://schemas.microsoft.com/office/powerpoint/2010/main" val="3436534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Only deal with the bulk-synchronous subset of SPMD</a:t>
            </a:r>
          </a:p>
          <a:p>
            <a:pPr marL="0" indent="0">
              <a:buNone/>
            </a:pPr>
            <a:r>
              <a:rPr lang="en-US" dirty="0" smtClean="0"/>
              <a:t>High level abstraction for bulk-synchronous model</a:t>
            </a:r>
          </a:p>
          <a:p>
            <a:endParaRPr lang="en-US" dirty="0"/>
          </a:p>
        </p:txBody>
      </p:sp>
      <p:sp>
        <p:nvSpPr>
          <p:cNvPr id="4" name="Slide Number Placeholder 3"/>
          <p:cNvSpPr>
            <a:spLocks noGrp="1"/>
          </p:cNvSpPr>
          <p:nvPr>
            <p:ph type="sldNum" sz="quarter" idx="10"/>
          </p:nvPr>
        </p:nvSpPr>
        <p:spPr/>
        <p:txBody>
          <a:bodyPr/>
          <a:lstStyle/>
          <a:p>
            <a:fld id="{9A80BC8A-3D2D-4399-A152-F8F7638B0202}" type="slidenum">
              <a:rPr lang="en-US" smtClean="0"/>
              <a:t>10</a:t>
            </a:fld>
            <a:endParaRPr lang="en-US"/>
          </a:p>
        </p:txBody>
      </p:sp>
    </p:spTree>
    <p:extLst>
      <p:ext uri="{BB962C8B-B14F-4D97-AF65-F5344CB8AC3E}">
        <p14:creationId xmlns:p14="http://schemas.microsoft.com/office/powerpoint/2010/main" val="15145930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know about the benefits</a:t>
            </a:r>
            <a:r>
              <a:rPr lang="en-US" baseline="0" dirty="0" smtClean="0"/>
              <a:t> of bulk-synchrony. In this model, programs are split into computation and communication phases. During computation phases, processes do purely local things independently. They only interact during communication phase. All processes must enter the communication phase synchronously, then they do data exchange together, and then release control and go back to computation.</a:t>
            </a:r>
          </a:p>
          <a:p>
            <a:r>
              <a:rPr lang="en-US" baseline="0" dirty="0" smtClean="0"/>
              <a:t>Many MPI program are already written in this way because the programmers know this is easier for human to reason about.</a:t>
            </a:r>
            <a:endParaRPr lang="en-US" dirty="0" smtClean="0"/>
          </a:p>
          <a:p>
            <a:r>
              <a:rPr lang="en-US" dirty="0" smtClean="0"/>
              <a:t>But the compiler cannot exploit</a:t>
            </a:r>
            <a:r>
              <a:rPr lang="en-US" baseline="0" dirty="0" smtClean="0"/>
              <a:t> this because it’s hard to tell whether an MPI program has been organized in this disciplined manner.</a:t>
            </a:r>
            <a:endParaRPr lang="en-US" dirty="0"/>
          </a:p>
        </p:txBody>
      </p:sp>
      <p:sp>
        <p:nvSpPr>
          <p:cNvPr id="4" name="Slide Number Placeholder 3"/>
          <p:cNvSpPr>
            <a:spLocks noGrp="1"/>
          </p:cNvSpPr>
          <p:nvPr>
            <p:ph type="sldNum" sz="quarter" idx="10"/>
          </p:nvPr>
        </p:nvSpPr>
        <p:spPr/>
        <p:txBody>
          <a:bodyPr/>
          <a:lstStyle/>
          <a:p>
            <a:fld id="{9A80BC8A-3D2D-4399-A152-F8F7638B0202}" type="slidenum">
              <a:rPr lang="en-US" smtClean="0"/>
              <a:t>11</a:t>
            </a:fld>
            <a:endParaRPr lang="en-US"/>
          </a:p>
        </p:txBody>
      </p:sp>
    </p:spTree>
    <p:extLst>
      <p:ext uri="{BB962C8B-B14F-4D97-AF65-F5344CB8AC3E}">
        <p14:creationId xmlns:p14="http://schemas.microsoft.com/office/powerpoint/2010/main" val="40549159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That’s why languages like X10 and titanium</a:t>
            </a:r>
            <a:r>
              <a:rPr lang="en-US" baseline="0" dirty="0" smtClean="0"/>
              <a:t> all provide mechanisms to model bulk-synchronous parallelism.</a:t>
            </a:r>
          </a:p>
          <a:p>
            <a:r>
              <a:rPr lang="en-US" baseline="0" dirty="0" smtClean="0"/>
              <a:t>X10 for example, allows the programmer to stick to the bulk-synchronous subset, for the compiler to exploit the advantage.</a:t>
            </a:r>
          </a:p>
          <a:p>
            <a:r>
              <a:rPr lang="en-US" baseline="0" dirty="0" smtClean="0"/>
              <a:t>MSL is inspired by the success of those languages, and we add synthesis and other ingredients to the MSL programming model.</a:t>
            </a:r>
            <a:endParaRPr lang="en-US" dirty="0"/>
          </a:p>
        </p:txBody>
      </p:sp>
      <p:sp>
        <p:nvSpPr>
          <p:cNvPr id="4" name="Slide Number Placeholder 3"/>
          <p:cNvSpPr>
            <a:spLocks noGrp="1"/>
          </p:cNvSpPr>
          <p:nvPr>
            <p:ph type="sldNum" sz="quarter" idx="10"/>
          </p:nvPr>
        </p:nvSpPr>
        <p:spPr/>
        <p:txBody>
          <a:bodyPr/>
          <a:lstStyle/>
          <a:p>
            <a:fld id="{9A80BC8A-3D2D-4399-A152-F8F7638B0202}" type="slidenum">
              <a:rPr lang="en-US" smtClean="0"/>
              <a:t>12</a:t>
            </a:fld>
            <a:endParaRPr lang="en-US"/>
          </a:p>
        </p:txBody>
      </p:sp>
    </p:spTree>
    <p:extLst>
      <p:ext uri="{BB962C8B-B14F-4D97-AF65-F5344CB8AC3E}">
        <p14:creationId xmlns:p14="http://schemas.microsoft.com/office/powerpoint/2010/main" val="38777594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Fix indent</a:t>
            </a:r>
            <a:endParaRPr lang="en-US" dirty="0"/>
          </a:p>
        </p:txBody>
      </p:sp>
      <p:sp>
        <p:nvSpPr>
          <p:cNvPr id="4" name="Slide Number Placeholder 3"/>
          <p:cNvSpPr>
            <a:spLocks noGrp="1"/>
          </p:cNvSpPr>
          <p:nvPr>
            <p:ph type="sldNum" sz="quarter" idx="10"/>
          </p:nvPr>
        </p:nvSpPr>
        <p:spPr/>
        <p:txBody>
          <a:bodyPr/>
          <a:lstStyle/>
          <a:p>
            <a:fld id="{9A80BC8A-3D2D-4399-A152-F8F7638B0202}" type="slidenum">
              <a:rPr lang="en-US" smtClean="0"/>
              <a:t>15</a:t>
            </a:fld>
            <a:endParaRPr lang="en-US"/>
          </a:p>
        </p:txBody>
      </p:sp>
    </p:spTree>
    <p:extLst>
      <p:ext uri="{BB962C8B-B14F-4D97-AF65-F5344CB8AC3E}">
        <p14:creationId xmlns:p14="http://schemas.microsoft.com/office/powerpoint/2010/main" val="38414687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904346-FDF0-3B44-8EAA-1914C1D5FF84}" type="slidenum">
              <a:rPr lang="en-US" smtClean="0"/>
              <a:t>19</a:t>
            </a:fld>
            <a:endParaRPr lang="en-US"/>
          </a:p>
        </p:txBody>
      </p:sp>
    </p:spTree>
    <p:extLst>
      <p:ext uri="{BB962C8B-B14F-4D97-AF65-F5344CB8AC3E}">
        <p14:creationId xmlns:p14="http://schemas.microsoft.com/office/powerpoint/2010/main" val="13311286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Furthermore , codes like FFT requires many different transposition</a:t>
            </a:r>
            <a:r>
              <a:rPr lang="en-US" baseline="0" dirty="0" smtClean="0"/>
              <a:t> and each of them requires a slightly different implementation.</a:t>
            </a:r>
            <a:endParaRPr lang="en-US" dirty="0"/>
          </a:p>
        </p:txBody>
      </p:sp>
      <p:sp>
        <p:nvSpPr>
          <p:cNvPr id="4" name="Slide Number Placeholder 3"/>
          <p:cNvSpPr>
            <a:spLocks noGrp="1"/>
          </p:cNvSpPr>
          <p:nvPr>
            <p:ph type="sldNum" sz="quarter" idx="10"/>
          </p:nvPr>
        </p:nvSpPr>
        <p:spPr/>
        <p:txBody>
          <a:bodyPr/>
          <a:lstStyle/>
          <a:p>
            <a:fld id="{9A80BC8A-3D2D-4399-A152-F8F7638B0202}" type="slidenum">
              <a:rPr lang="en-US" smtClean="0"/>
              <a:t>20</a:t>
            </a:fld>
            <a:endParaRPr lang="en-US"/>
          </a:p>
        </p:txBody>
      </p:sp>
    </p:spTree>
    <p:extLst>
      <p:ext uri="{BB962C8B-B14F-4D97-AF65-F5344CB8AC3E}">
        <p14:creationId xmlns:p14="http://schemas.microsoft.com/office/powerpoint/2010/main" val="33955936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see how MSL can help us.</a:t>
            </a:r>
          </a:p>
          <a:p>
            <a:r>
              <a:rPr lang="en-US" dirty="0" smtClean="0"/>
              <a:t>In order for </a:t>
            </a:r>
          </a:p>
          <a:p>
            <a:r>
              <a:rPr lang="en-US" dirty="0" smtClean="0"/>
              <a:t>Does something</a:t>
            </a:r>
            <a:r>
              <a:rPr lang="en-US" baseline="0" dirty="0" smtClean="0"/>
              <a:t> very similar to transpose</a:t>
            </a:r>
            <a:endParaRPr lang="en-US" dirty="0"/>
          </a:p>
        </p:txBody>
      </p:sp>
      <p:sp>
        <p:nvSpPr>
          <p:cNvPr id="4" name="Slide Number Placeholder 3"/>
          <p:cNvSpPr>
            <a:spLocks noGrp="1"/>
          </p:cNvSpPr>
          <p:nvPr>
            <p:ph type="sldNum" sz="quarter" idx="10"/>
          </p:nvPr>
        </p:nvSpPr>
        <p:spPr/>
        <p:txBody>
          <a:bodyPr/>
          <a:lstStyle/>
          <a:p>
            <a:fld id="{9A80BC8A-3D2D-4399-A152-F8F7638B0202}" type="slidenum">
              <a:rPr lang="en-US" smtClean="0"/>
              <a:t>21</a:t>
            </a:fld>
            <a:endParaRPr lang="en-US"/>
          </a:p>
        </p:txBody>
      </p:sp>
    </p:spTree>
    <p:extLst>
      <p:ext uri="{BB962C8B-B14F-4D97-AF65-F5344CB8AC3E}">
        <p14:creationId xmlns:p14="http://schemas.microsoft.com/office/powerpoint/2010/main" val="8745243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Takes</a:t>
            </a:r>
            <a:r>
              <a:rPr lang="en-US" baseline="0" dirty="0" smtClean="0"/>
              <a:t> these buffers which can be seemed as N arrays each of length L</a:t>
            </a:r>
            <a:endParaRPr lang="en-US" dirty="0" smtClean="0"/>
          </a:p>
          <a:p>
            <a:r>
              <a:rPr lang="en-US" dirty="0" smtClean="0"/>
              <a:t>The I</a:t>
            </a:r>
            <a:r>
              <a:rPr lang="en-US" baseline="0" dirty="0" smtClean="0"/>
              <a:t> </a:t>
            </a:r>
            <a:r>
              <a:rPr lang="en-US" baseline="0" dirty="0" err="1" smtClean="0"/>
              <a:t>th</a:t>
            </a:r>
            <a:r>
              <a:rPr lang="en-US" baseline="0" dirty="0" smtClean="0"/>
              <a:t> array of every process ends up in process </a:t>
            </a:r>
            <a:r>
              <a:rPr lang="en-US" baseline="0" dirty="0" err="1" smtClean="0"/>
              <a:t>i</a:t>
            </a:r>
            <a:endParaRPr lang="en-US" dirty="0"/>
          </a:p>
        </p:txBody>
      </p:sp>
      <p:sp>
        <p:nvSpPr>
          <p:cNvPr id="4" name="Slide Number Placeholder 3"/>
          <p:cNvSpPr>
            <a:spLocks noGrp="1"/>
          </p:cNvSpPr>
          <p:nvPr>
            <p:ph type="sldNum" sz="quarter" idx="10"/>
          </p:nvPr>
        </p:nvSpPr>
        <p:spPr/>
        <p:txBody>
          <a:bodyPr/>
          <a:lstStyle/>
          <a:p>
            <a:fld id="{9A80BC8A-3D2D-4399-A152-F8F7638B0202}" type="slidenum">
              <a:rPr lang="en-US" smtClean="0"/>
              <a:t>24</a:t>
            </a:fld>
            <a:endParaRPr lang="en-US"/>
          </a:p>
        </p:txBody>
      </p:sp>
    </p:spTree>
    <p:extLst>
      <p:ext uri="{BB962C8B-B14F-4D97-AF65-F5344CB8AC3E}">
        <p14:creationId xmlns:p14="http://schemas.microsoft.com/office/powerpoint/2010/main" val="18227134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Pictures of spawned processes</a:t>
            </a:r>
            <a:endParaRPr lang="en-US" dirty="0"/>
          </a:p>
        </p:txBody>
      </p:sp>
      <p:sp>
        <p:nvSpPr>
          <p:cNvPr id="4" name="Slide Number Placeholder 3"/>
          <p:cNvSpPr>
            <a:spLocks noGrp="1"/>
          </p:cNvSpPr>
          <p:nvPr>
            <p:ph type="sldNum" sz="quarter" idx="10"/>
          </p:nvPr>
        </p:nvSpPr>
        <p:spPr/>
        <p:txBody>
          <a:bodyPr/>
          <a:lstStyle/>
          <a:p>
            <a:fld id="{CCD6657F-65B1-5E48-BF87-D20A0D4D22BC}" type="slidenum">
              <a:rPr lang="en-US" smtClean="0"/>
              <a:t>43</a:t>
            </a:fld>
            <a:endParaRPr lang="en-US"/>
          </a:p>
        </p:txBody>
      </p:sp>
    </p:spTree>
    <p:extLst>
      <p:ext uri="{BB962C8B-B14F-4D97-AF65-F5344CB8AC3E}">
        <p14:creationId xmlns:p14="http://schemas.microsoft.com/office/powerpoint/2010/main" val="4494261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904346-FDF0-3B44-8EAA-1914C1D5FF84}" type="slidenum">
              <a:rPr lang="en-US" smtClean="0"/>
              <a:t>44</a:t>
            </a:fld>
            <a:endParaRPr lang="en-US"/>
          </a:p>
        </p:txBody>
      </p:sp>
    </p:spTree>
    <p:extLst>
      <p:ext uri="{BB962C8B-B14F-4D97-AF65-F5344CB8AC3E}">
        <p14:creationId xmlns:p14="http://schemas.microsoft.com/office/powerpoint/2010/main" val="1607056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baseline="0" dirty="0" smtClean="0"/>
              <a:t>I think you are all familiar with the SPMD model.</a:t>
            </a:r>
          </a:p>
          <a:p>
            <a:pPr marL="0" marR="0" lvl="1" indent="0" algn="l" defTabSz="457200" rtl="0" eaLnBrk="1" fontAlgn="auto" latinLnBrk="0" hangingPunct="1">
              <a:lnSpc>
                <a:spcPct val="100000"/>
              </a:lnSpc>
              <a:spcBef>
                <a:spcPts val="0"/>
              </a:spcBef>
              <a:spcAft>
                <a:spcPts val="0"/>
              </a:spcAft>
              <a:buClrTx/>
              <a:buSzTx/>
              <a:buFontTx/>
              <a:buNone/>
              <a:tabLst/>
              <a:defRPr/>
            </a:pPr>
            <a:r>
              <a:rPr lang="en-US" baseline="0" dirty="0" smtClean="0"/>
              <a:t>There are multiple processes running the same program in parallel, but the state is partitioned into individual local states.</a:t>
            </a:r>
          </a:p>
          <a:p>
            <a:pPr marL="0" marR="0" lvl="1" indent="0" algn="l" defTabSz="457200" rtl="0" eaLnBrk="1" fontAlgn="auto" latinLnBrk="0" hangingPunct="1">
              <a:lnSpc>
                <a:spcPct val="100000"/>
              </a:lnSpc>
              <a:spcBef>
                <a:spcPts val="0"/>
              </a:spcBef>
              <a:spcAft>
                <a:spcPts val="0"/>
              </a:spcAft>
              <a:buClrTx/>
              <a:buSzTx/>
              <a:buFontTx/>
              <a:buNone/>
              <a:tabLst/>
              <a:defRPr/>
            </a:pPr>
            <a:r>
              <a:rPr lang="en-US" baseline="0" dirty="0" smtClean="0"/>
              <a:t>Processes cannot access each others’ memory, so they coordinate by sending and receiving messages.</a:t>
            </a:r>
          </a:p>
          <a:p>
            <a:pPr marL="0" marR="0" lvl="1" indent="0" algn="l" defTabSz="457200" rtl="0" eaLnBrk="1" fontAlgn="auto" latinLnBrk="0" hangingPunct="1">
              <a:lnSpc>
                <a:spcPct val="100000"/>
              </a:lnSpc>
              <a:spcBef>
                <a:spcPts val="0"/>
              </a:spcBef>
              <a:spcAft>
                <a:spcPts val="0"/>
              </a:spcAft>
              <a:buClrTx/>
              <a:buSzTx/>
              <a:buFontTx/>
              <a:buNone/>
              <a:tabLst/>
              <a:defRPr/>
            </a:pPr>
            <a:r>
              <a:rPr lang="en-US" baseline="0" dirty="0" smtClean="0"/>
              <a:t>Then you get the evil non-determinism and have to worry about data partitioning, packing and unpacking, so forth.</a:t>
            </a:r>
          </a:p>
          <a:p>
            <a:pPr marL="0" marR="0" lvl="1" indent="0" algn="l" defTabSz="457200" rtl="0" eaLnBrk="1" fontAlgn="auto" latinLnBrk="0" hangingPunct="1">
              <a:lnSpc>
                <a:spcPct val="100000"/>
              </a:lnSpc>
              <a:spcBef>
                <a:spcPts val="0"/>
              </a:spcBef>
              <a:spcAft>
                <a:spcPts val="0"/>
              </a:spcAft>
              <a:buClrTx/>
              <a:buSzTx/>
              <a:buFontTx/>
              <a:buNone/>
              <a:tabLst/>
              <a:defRPr/>
            </a:pPr>
            <a:r>
              <a:rPr lang="en-US" baseline="0" dirty="0" smtClean="0"/>
              <a:t>So, what can we do to help?</a:t>
            </a:r>
          </a:p>
        </p:txBody>
      </p:sp>
      <p:sp>
        <p:nvSpPr>
          <p:cNvPr id="4" name="Slide Number Placeholder 3"/>
          <p:cNvSpPr>
            <a:spLocks noGrp="1"/>
          </p:cNvSpPr>
          <p:nvPr>
            <p:ph type="sldNum" sz="quarter" idx="10"/>
          </p:nvPr>
        </p:nvSpPr>
        <p:spPr/>
        <p:txBody>
          <a:bodyPr/>
          <a:lstStyle/>
          <a:p>
            <a:fld id="{81904346-FDF0-3B44-8EAA-1914C1D5FF84}" type="slidenum">
              <a:rPr lang="en-US" smtClean="0"/>
              <a:t>2</a:t>
            </a:fld>
            <a:endParaRPr lang="en-US"/>
          </a:p>
        </p:txBody>
      </p:sp>
    </p:spTree>
    <p:extLst>
      <p:ext uri="{BB962C8B-B14F-4D97-AF65-F5344CB8AC3E}">
        <p14:creationId xmlns:p14="http://schemas.microsoft.com/office/powerpoint/2010/main" val="8302122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904346-FDF0-3B44-8EAA-1914C1D5FF84}" type="slidenum">
              <a:rPr lang="en-US" smtClean="0"/>
              <a:t>45</a:t>
            </a:fld>
            <a:endParaRPr lang="en-US"/>
          </a:p>
        </p:txBody>
      </p:sp>
    </p:spTree>
    <p:extLst>
      <p:ext uri="{BB962C8B-B14F-4D97-AF65-F5344CB8AC3E}">
        <p14:creationId xmlns:p14="http://schemas.microsoft.com/office/powerpoint/2010/main" val="16070565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4969197-6AF6-42D3-BB98-518916B8F516}" type="slidenum">
              <a:rPr lang="en-US" smtClean="0"/>
              <a:pPr/>
              <a:t>47</a:t>
            </a:fld>
            <a:endParaRPr lang="en-US"/>
          </a:p>
        </p:txBody>
      </p:sp>
    </p:spTree>
    <p:extLst>
      <p:ext uri="{BB962C8B-B14F-4D97-AF65-F5344CB8AC3E}">
        <p14:creationId xmlns:p14="http://schemas.microsoft.com/office/powerpoint/2010/main" val="32611559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I’ll describe the program transformation that turns a SPMD distributed program to a sequential deterministic program.</a:t>
            </a:r>
          </a:p>
        </p:txBody>
      </p:sp>
      <p:sp>
        <p:nvSpPr>
          <p:cNvPr id="4" name="Slide Number Placeholder 3"/>
          <p:cNvSpPr>
            <a:spLocks noGrp="1"/>
          </p:cNvSpPr>
          <p:nvPr>
            <p:ph type="sldNum" sz="quarter" idx="10"/>
          </p:nvPr>
        </p:nvSpPr>
        <p:spPr/>
        <p:txBody>
          <a:bodyPr/>
          <a:lstStyle/>
          <a:p>
            <a:fld id="{74969197-6AF6-42D3-BB98-518916B8F516}" type="slidenum">
              <a:rPr lang="en-US" smtClean="0"/>
              <a:pPr/>
              <a:t>48</a:t>
            </a:fld>
            <a:endParaRPr lang="en-US"/>
          </a:p>
        </p:txBody>
      </p:sp>
    </p:spTree>
    <p:extLst>
      <p:ext uri="{BB962C8B-B14F-4D97-AF65-F5344CB8AC3E}">
        <p14:creationId xmlns:p14="http://schemas.microsoft.com/office/powerpoint/2010/main" val="32611559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All processes must enter the communication phase synchronously, they do data exchange together and then release control</a:t>
            </a:r>
          </a:p>
        </p:txBody>
      </p:sp>
      <p:sp>
        <p:nvSpPr>
          <p:cNvPr id="4" name="Slide Number Placeholder 3"/>
          <p:cNvSpPr>
            <a:spLocks noGrp="1"/>
          </p:cNvSpPr>
          <p:nvPr>
            <p:ph type="sldNum" sz="quarter" idx="10"/>
          </p:nvPr>
        </p:nvSpPr>
        <p:spPr/>
        <p:txBody>
          <a:bodyPr/>
          <a:lstStyle/>
          <a:p>
            <a:fld id="{9A80BC8A-3D2D-4399-A152-F8F7638B0202}" type="slidenum">
              <a:rPr lang="en-US" smtClean="0"/>
              <a:t>49</a:t>
            </a:fld>
            <a:endParaRPr lang="en-US"/>
          </a:p>
        </p:txBody>
      </p:sp>
    </p:spTree>
    <p:extLst>
      <p:ext uri="{BB962C8B-B14F-4D97-AF65-F5344CB8AC3E}">
        <p14:creationId xmlns:p14="http://schemas.microsoft.com/office/powerpoint/2010/main" val="40549159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80BC8A-3D2D-4399-A152-F8F7638B0202}" type="slidenum">
              <a:rPr lang="en-US" smtClean="0"/>
              <a:t>50</a:t>
            </a:fld>
            <a:endParaRPr lang="en-US"/>
          </a:p>
        </p:txBody>
      </p:sp>
    </p:spTree>
    <p:extLst>
      <p:ext uri="{BB962C8B-B14F-4D97-AF65-F5344CB8AC3E}">
        <p14:creationId xmlns:p14="http://schemas.microsoft.com/office/powerpoint/2010/main" val="40549159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what about point</a:t>
            </a:r>
            <a:r>
              <a:rPr lang="en-US" baseline="0" dirty="0" smtClean="0"/>
              <a:t> to point communications?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On the one hand, We still want the nice structured synchronous communication model.</a:t>
            </a:r>
          </a:p>
          <a:p>
            <a:r>
              <a:rPr lang="en-US" baseline="0" dirty="0" smtClean="0"/>
              <a:t>On the other hand , the nature about point to point communications is: well, they are point to point. Every process can freely choose whom to send the message, and some process may not even participate in the data exchange.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How to reconcile these two requirements?</a:t>
            </a:r>
          </a:p>
        </p:txBody>
      </p:sp>
      <p:sp>
        <p:nvSpPr>
          <p:cNvPr id="4" name="Slide Number Placeholder 3"/>
          <p:cNvSpPr>
            <a:spLocks noGrp="1"/>
          </p:cNvSpPr>
          <p:nvPr>
            <p:ph type="sldNum" sz="quarter" idx="10"/>
          </p:nvPr>
        </p:nvSpPr>
        <p:spPr/>
        <p:txBody>
          <a:bodyPr/>
          <a:lstStyle/>
          <a:p>
            <a:fld id="{9A80BC8A-3D2D-4399-A152-F8F7638B0202}" type="slidenum">
              <a:rPr lang="en-US" smtClean="0"/>
              <a:t>51</a:t>
            </a:fld>
            <a:endParaRPr lang="en-US"/>
          </a:p>
        </p:txBody>
      </p:sp>
    </p:spTree>
    <p:extLst>
      <p:ext uri="{BB962C8B-B14F-4D97-AF65-F5344CB8AC3E}">
        <p14:creationId xmlns:p14="http://schemas.microsoft.com/office/powerpoint/2010/main" val="40549159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single call</a:t>
            </a:r>
            <a:r>
              <a:rPr lang="en-US" baseline="0" dirty="0" smtClean="0"/>
              <a:t> to transfer does sending and receiving at once. It specifies the receiver’s ID and the buffer to send and buffer where it receives.</a:t>
            </a:r>
          </a:p>
          <a:p>
            <a:r>
              <a:rPr lang="en-US" baseline="0" dirty="0" smtClean="0"/>
              <a:t>All processes must call transfer synchronously</a:t>
            </a:r>
            <a:endParaRPr lang="en-US" dirty="0"/>
          </a:p>
        </p:txBody>
      </p:sp>
      <p:sp>
        <p:nvSpPr>
          <p:cNvPr id="4" name="Slide Number Placeholder 3"/>
          <p:cNvSpPr>
            <a:spLocks noGrp="1"/>
          </p:cNvSpPr>
          <p:nvPr>
            <p:ph type="sldNum" sz="quarter" idx="10"/>
          </p:nvPr>
        </p:nvSpPr>
        <p:spPr/>
        <p:txBody>
          <a:bodyPr/>
          <a:lstStyle/>
          <a:p>
            <a:fld id="{9A80BC8A-3D2D-4399-A152-F8F7638B0202}" type="slidenum">
              <a:rPr lang="en-US" smtClean="0"/>
              <a:t>52</a:t>
            </a:fld>
            <a:endParaRPr lang="en-US"/>
          </a:p>
        </p:txBody>
      </p:sp>
    </p:spTree>
    <p:extLst>
      <p:ext uri="{BB962C8B-B14F-4D97-AF65-F5344CB8AC3E}">
        <p14:creationId xmlns:p14="http://schemas.microsoft.com/office/powerpoint/2010/main" val="8180480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a:t>
            </a:r>
            <a:r>
              <a:rPr lang="en-US" baseline="0" dirty="0" smtClean="0"/>
              <a:t> longer needs to match send()s and </a:t>
            </a:r>
            <a:r>
              <a:rPr lang="en-US" baseline="0" dirty="0" err="1" smtClean="0"/>
              <a:t>recv</a:t>
            </a:r>
            <a:r>
              <a:rPr lang="en-US" baseline="0" dirty="0" smtClean="0"/>
              <a:t>()s because they are the same</a:t>
            </a:r>
            <a:endParaRPr lang="en-US" dirty="0"/>
          </a:p>
        </p:txBody>
      </p:sp>
      <p:sp>
        <p:nvSpPr>
          <p:cNvPr id="4" name="Slide Number Placeholder 3"/>
          <p:cNvSpPr>
            <a:spLocks noGrp="1"/>
          </p:cNvSpPr>
          <p:nvPr>
            <p:ph type="sldNum" sz="quarter" idx="10"/>
          </p:nvPr>
        </p:nvSpPr>
        <p:spPr/>
        <p:txBody>
          <a:bodyPr/>
          <a:lstStyle/>
          <a:p>
            <a:fld id="{9A80BC8A-3D2D-4399-A152-F8F7638B0202}" type="slidenum">
              <a:rPr lang="en-US" smtClean="0"/>
              <a:t>53</a:t>
            </a:fld>
            <a:endParaRPr lang="en-US"/>
          </a:p>
        </p:txBody>
      </p:sp>
    </p:spTree>
    <p:extLst>
      <p:ext uri="{BB962C8B-B14F-4D97-AF65-F5344CB8AC3E}">
        <p14:creationId xmlns:p14="http://schemas.microsoft.com/office/powerpoint/2010/main" val="32313183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single call</a:t>
            </a:r>
            <a:r>
              <a:rPr lang="en-US" baseline="0" dirty="0" smtClean="0"/>
              <a:t> to transfer does sending and receiving at once. It specifies the receiver’s ID and the buffer to send and buffer where it receives.</a:t>
            </a:r>
          </a:p>
          <a:p>
            <a:r>
              <a:rPr lang="en-US" baseline="0" dirty="0" smtClean="0"/>
              <a:t>All processes must call transfer synchronously</a:t>
            </a:r>
            <a:endParaRPr lang="en-US" dirty="0"/>
          </a:p>
        </p:txBody>
      </p:sp>
      <p:sp>
        <p:nvSpPr>
          <p:cNvPr id="4" name="Slide Number Placeholder 3"/>
          <p:cNvSpPr>
            <a:spLocks noGrp="1"/>
          </p:cNvSpPr>
          <p:nvPr>
            <p:ph type="sldNum" sz="quarter" idx="10"/>
          </p:nvPr>
        </p:nvSpPr>
        <p:spPr/>
        <p:txBody>
          <a:bodyPr/>
          <a:lstStyle/>
          <a:p>
            <a:fld id="{9A80BC8A-3D2D-4399-A152-F8F7638B0202}" type="slidenum">
              <a:rPr lang="en-US" smtClean="0"/>
              <a:t>54</a:t>
            </a:fld>
            <a:endParaRPr lang="en-US"/>
          </a:p>
        </p:txBody>
      </p:sp>
    </p:spTree>
    <p:extLst>
      <p:ext uri="{BB962C8B-B14F-4D97-AF65-F5344CB8AC3E}">
        <p14:creationId xmlns:p14="http://schemas.microsoft.com/office/powerpoint/2010/main" val="8180480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Simulated</a:t>
            </a:r>
            <a:r>
              <a:rPr lang="en-US" baseline="0" dirty="0" smtClean="0"/>
              <a:t> by sequential programs</a:t>
            </a:r>
            <a:endParaRPr lang="en-US" dirty="0" smtClean="0"/>
          </a:p>
        </p:txBody>
      </p:sp>
      <p:sp>
        <p:nvSpPr>
          <p:cNvPr id="4" name="Slide Number Placeholder 3"/>
          <p:cNvSpPr>
            <a:spLocks noGrp="1"/>
          </p:cNvSpPr>
          <p:nvPr>
            <p:ph type="sldNum" sz="quarter" idx="10"/>
          </p:nvPr>
        </p:nvSpPr>
        <p:spPr/>
        <p:txBody>
          <a:bodyPr/>
          <a:lstStyle/>
          <a:p>
            <a:fld id="{9A80BC8A-3D2D-4399-A152-F8F7638B0202}" type="slidenum">
              <a:rPr lang="en-US" smtClean="0"/>
              <a:t>58</a:t>
            </a:fld>
            <a:endParaRPr lang="en-US"/>
          </a:p>
        </p:txBody>
      </p:sp>
    </p:spTree>
    <p:extLst>
      <p:ext uri="{BB962C8B-B14F-4D97-AF65-F5344CB8AC3E}">
        <p14:creationId xmlns:p14="http://schemas.microsoft.com/office/powerpoint/2010/main" val="4054915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we bring to the table are two things:</a:t>
            </a:r>
            <a:r>
              <a:rPr lang="en-US" baseline="0" dirty="0" smtClean="0"/>
              <a:t> synthesis and a high level programming model for SPMD.</a:t>
            </a:r>
          </a:p>
          <a:p>
            <a:r>
              <a:rPr lang="en-US" dirty="0" smtClean="0"/>
              <a:t>By synthesis, the compiler can automatically infer many low-level details of the code,</a:t>
            </a:r>
            <a:r>
              <a:rPr lang="en-US" baseline="0" dirty="0" smtClean="0"/>
              <a:t> and alleviate the burden on the programmer.</a:t>
            </a:r>
          </a:p>
          <a:p>
            <a:r>
              <a:rPr lang="en-US" baseline="0" dirty="0" smtClean="0"/>
              <a:t>The high level programming model both enables and compliments synthesis by making the programs easier to analyze and check for correctness.</a:t>
            </a:r>
          </a:p>
          <a:p>
            <a:r>
              <a:rPr lang="en-US" baseline="0" dirty="0" smtClean="0"/>
              <a:t>Combining these two, MSL allows to write SPMD code easier with higher confidence of correctness.</a:t>
            </a:r>
            <a:endParaRPr lang="en-US" dirty="0" smtClean="0"/>
          </a:p>
        </p:txBody>
      </p:sp>
      <p:sp>
        <p:nvSpPr>
          <p:cNvPr id="4" name="Slide Number Placeholder 3"/>
          <p:cNvSpPr>
            <a:spLocks noGrp="1"/>
          </p:cNvSpPr>
          <p:nvPr>
            <p:ph type="sldNum" sz="quarter" idx="10"/>
          </p:nvPr>
        </p:nvSpPr>
        <p:spPr/>
        <p:txBody>
          <a:bodyPr/>
          <a:lstStyle/>
          <a:p>
            <a:fld id="{9A80BC8A-3D2D-4399-A152-F8F7638B0202}" type="slidenum">
              <a:rPr lang="en-US" smtClean="0"/>
              <a:t>3</a:t>
            </a:fld>
            <a:endParaRPr lang="en-US"/>
          </a:p>
        </p:txBody>
      </p:sp>
    </p:spTree>
    <p:extLst>
      <p:ext uri="{BB962C8B-B14F-4D97-AF65-F5344CB8AC3E}">
        <p14:creationId xmlns:p14="http://schemas.microsoft.com/office/powerpoint/2010/main" val="1177164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Annimate</a:t>
            </a:r>
            <a:r>
              <a:rPr lang="en-US" dirty="0" smtClean="0"/>
              <a:t> right</a:t>
            </a:r>
          </a:p>
          <a:p>
            <a:r>
              <a:rPr lang="en-US" dirty="0" smtClean="0"/>
              <a:t>Highlight left</a:t>
            </a:r>
            <a:endParaRPr lang="en-US" dirty="0"/>
          </a:p>
        </p:txBody>
      </p:sp>
      <p:sp>
        <p:nvSpPr>
          <p:cNvPr id="4" name="Slide Number Placeholder 3"/>
          <p:cNvSpPr>
            <a:spLocks noGrp="1"/>
          </p:cNvSpPr>
          <p:nvPr>
            <p:ph type="sldNum" sz="quarter" idx="10"/>
          </p:nvPr>
        </p:nvSpPr>
        <p:spPr/>
        <p:txBody>
          <a:bodyPr/>
          <a:lstStyle/>
          <a:p>
            <a:fld id="{9A80BC8A-3D2D-4399-A152-F8F7638B0202}" type="slidenum">
              <a:rPr lang="en-US" smtClean="0"/>
              <a:t>59</a:t>
            </a:fld>
            <a:endParaRPr lang="en-US"/>
          </a:p>
        </p:txBody>
      </p:sp>
    </p:spTree>
    <p:extLst>
      <p:ext uri="{BB962C8B-B14F-4D97-AF65-F5344CB8AC3E}">
        <p14:creationId xmlns:p14="http://schemas.microsoft.com/office/powerpoint/2010/main" val="17115284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4969197-6AF6-42D3-BB98-518916B8F516}" type="slidenum">
              <a:rPr lang="en-US" smtClean="0"/>
              <a:pPr/>
              <a:t>60</a:t>
            </a:fld>
            <a:endParaRPr lang="en-US"/>
          </a:p>
        </p:txBody>
      </p:sp>
    </p:spTree>
    <p:extLst>
      <p:ext uri="{BB962C8B-B14F-4D97-AF65-F5344CB8AC3E}">
        <p14:creationId xmlns:p14="http://schemas.microsoft.com/office/powerpoint/2010/main" val="32611559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find solutions</a:t>
            </a:r>
            <a:r>
              <a:rPr lang="en-US" baseline="0" dirty="0" smtClean="0"/>
              <a:t> to this , guaranteed to be correct no bugs</a:t>
            </a:r>
            <a:endParaRPr lang="en-US" dirty="0"/>
          </a:p>
        </p:txBody>
      </p:sp>
      <p:sp>
        <p:nvSpPr>
          <p:cNvPr id="4" name="Slide Number Placeholder 3"/>
          <p:cNvSpPr>
            <a:spLocks noGrp="1"/>
          </p:cNvSpPr>
          <p:nvPr>
            <p:ph type="sldNum" sz="quarter" idx="10"/>
          </p:nvPr>
        </p:nvSpPr>
        <p:spPr/>
        <p:txBody>
          <a:bodyPr/>
          <a:lstStyle/>
          <a:p>
            <a:fld id="{81904346-FDF0-3B44-8EAA-1914C1D5FF84}" type="slidenum">
              <a:rPr lang="en-US" smtClean="0"/>
              <a:t>63</a:t>
            </a:fld>
            <a:endParaRPr lang="en-US"/>
          </a:p>
        </p:txBody>
      </p:sp>
    </p:spTree>
    <p:extLst>
      <p:ext uri="{BB962C8B-B14F-4D97-AF65-F5344CB8AC3E}">
        <p14:creationId xmlns:p14="http://schemas.microsoft.com/office/powerpoint/2010/main" val="221923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programs with loops, getting those equations</a:t>
            </a:r>
            <a:r>
              <a:rPr lang="en-US" baseline="0" dirty="0" smtClean="0"/>
              <a:t> for full correctness is very hard.</a:t>
            </a:r>
          </a:p>
          <a:p>
            <a:r>
              <a:rPr lang="en-US" baseline="0" dirty="0" smtClean="0"/>
              <a:t>What we do is to unroll the loops up to some bounded amount, and only focus on small inputs that iterates over the loops less than the bounded times.</a:t>
            </a:r>
          </a:p>
          <a:p>
            <a:r>
              <a:rPr lang="en-US" baseline="0" dirty="0" smtClean="0"/>
              <a:t>That means we no longer have full correctness guarantee. But thanks to the fact that we can search exhaustively among the space of small tests, in practice we can still get correct solutions and prevent many bugs.</a:t>
            </a:r>
          </a:p>
          <a:p>
            <a:r>
              <a:rPr lang="en-US" baseline="0" dirty="0" smtClean="0"/>
              <a:t>In addition to this limitation, we also cannot</a:t>
            </a:r>
            <a:endParaRPr lang="en-US" dirty="0" smtClean="0"/>
          </a:p>
        </p:txBody>
      </p:sp>
      <p:sp>
        <p:nvSpPr>
          <p:cNvPr id="4" name="Slide Number Placeholder 3"/>
          <p:cNvSpPr>
            <a:spLocks noGrp="1"/>
          </p:cNvSpPr>
          <p:nvPr>
            <p:ph type="sldNum" sz="quarter" idx="10"/>
          </p:nvPr>
        </p:nvSpPr>
        <p:spPr/>
        <p:txBody>
          <a:bodyPr/>
          <a:lstStyle/>
          <a:p>
            <a:fld id="{9A80BC8A-3D2D-4399-A152-F8F7638B0202}" type="slidenum">
              <a:rPr lang="en-US" smtClean="0"/>
              <a:t>64</a:t>
            </a:fld>
            <a:endParaRPr lang="en-US"/>
          </a:p>
        </p:txBody>
      </p:sp>
    </p:spTree>
    <p:extLst>
      <p:ext uri="{BB962C8B-B14F-4D97-AF65-F5344CB8AC3E}">
        <p14:creationId xmlns:p14="http://schemas.microsoft.com/office/powerpoint/2010/main" val="23142536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4969197-6AF6-42D3-BB98-518916B8F516}" type="slidenum">
              <a:rPr lang="en-US" smtClean="0"/>
              <a:pPr/>
              <a:t>65</a:t>
            </a:fld>
            <a:endParaRPr lang="en-US"/>
          </a:p>
        </p:txBody>
      </p:sp>
    </p:spTree>
    <p:extLst>
      <p:ext uri="{BB962C8B-B14F-4D97-AF65-F5344CB8AC3E}">
        <p14:creationId xmlns:p14="http://schemas.microsoft.com/office/powerpoint/2010/main" val="32611559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Without barrier, transfer() will be out of sync and we lose determinism</a:t>
            </a:r>
          </a:p>
          <a:p>
            <a:endParaRPr lang="en-US" dirty="0"/>
          </a:p>
        </p:txBody>
      </p:sp>
      <p:sp>
        <p:nvSpPr>
          <p:cNvPr id="4" name="Slide Number Placeholder 3"/>
          <p:cNvSpPr>
            <a:spLocks noGrp="1"/>
          </p:cNvSpPr>
          <p:nvPr>
            <p:ph type="sldNum" sz="quarter" idx="10"/>
          </p:nvPr>
        </p:nvSpPr>
        <p:spPr/>
        <p:txBody>
          <a:bodyPr/>
          <a:lstStyle/>
          <a:p>
            <a:fld id="{9A80BC8A-3D2D-4399-A152-F8F7638B0202}" type="slidenum">
              <a:rPr lang="en-US" smtClean="0"/>
              <a:t>70</a:t>
            </a:fld>
            <a:endParaRPr lang="en-US"/>
          </a:p>
        </p:txBody>
      </p:sp>
    </p:spTree>
    <p:extLst>
      <p:ext uri="{BB962C8B-B14F-4D97-AF65-F5344CB8AC3E}">
        <p14:creationId xmlns:p14="http://schemas.microsoft.com/office/powerpoint/2010/main" val="20614342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Tags protects transfers from cross phase message passing, and gives us barrier like safety without barrier like performance.</a:t>
            </a:r>
          </a:p>
          <a:p>
            <a:r>
              <a:rPr lang="en-US" baseline="0" dirty="0" smtClean="0"/>
              <a:t>So what is our performance like?</a:t>
            </a:r>
            <a:endParaRPr lang="en-US" dirty="0"/>
          </a:p>
        </p:txBody>
      </p:sp>
      <p:sp>
        <p:nvSpPr>
          <p:cNvPr id="4" name="Slide Number Placeholder 3"/>
          <p:cNvSpPr>
            <a:spLocks noGrp="1"/>
          </p:cNvSpPr>
          <p:nvPr>
            <p:ph type="sldNum" sz="quarter" idx="10"/>
          </p:nvPr>
        </p:nvSpPr>
        <p:spPr/>
        <p:txBody>
          <a:bodyPr/>
          <a:lstStyle/>
          <a:p>
            <a:fld id="{9A80BC8A-3D2D-4399-A152-F8F7638B0202}" type="slidenum">
              <a:rPr lang="en-US" smtClean="0"/>
              <a:t>71</a:t>
            </a:fld>
            <a:endParaRPr lang="en-US"/>
          </a:p>
        </p:txBody>
      </p:sp>
    </p:spTree>
    <p:extLst>
      <p:ext uri="{BB962C8B-B14F-4D97-AF65-F5344CB8AC3E}">
        <p14:creationId xmlns:p14="http://schemas.microsoft.com/office/powerpoint/2010/main" val="229078171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Bulk-synchronous SPMD kernels, quite different from each other</a:t>
            </a:r>
          </a:p>
          <a:p>
            <a:endParaRPr lang="en-US" dirty="0"/>
          </a:p>
        </p:txBody>
      </p:sp>
      <p:sp>
        <p:nvSpPr>
          <p:cNvPr id="4" name="Slide Number Placeholder 3"/>
          <p:cNvSpPr>
            <a:spLocks noGrp="1"/>
          </p:cNvSpPr>
          <p:nvPr>
            <p:ph type="sldNum" sz="quarter" idx="10"/>
          </p:nvPr>
        </p:nvSpPr>
        <p:spPr/>
        <p:txBody>
          <a:bodyPr/>
          <a:lstStyle/>
          <a:p>
            <a:fld id="{81904346-FDF0-3B44-8EAA-1914C1D5FF84}" type="slidenum">
              <a:rPr lang="en-US" smtClean="0"/>
              <a:t>73</a:t>
            </a:fld>
            <a:endParaRPr lang="en-US"/>
          </a:p>
        </p:txBody>
      </p:sp>
    </p:spTree>
    <p:extLst>
      <p:ext uri="{BB962C8B-B14F-4D97-AF65-F5344CB8AC3E}">
        <p14:creationId xmlns:p14="http://schemas.microsoft.com/office/powerpoint/2010/main" val="272343829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80BC8A-3D2D-4399-A152-F8F7638B0202}" type="slidenum">
              <a:rPr lang="en-US" smtClean="0"/>
              <a:t>79</a:t>
            </a:fld>
            <a:endParaRPr lang="en-US"/>
          </a:p>
        </p:txBody>
      </p:sp>
    </p:spTree>
    <p:extLst>
      <p:ext uri="{BB962C8B-B14F-4D97-AF65-F5344CB8AC3E}">
        <p14:creationId xmlns:p14="http://schemas.microsoft.com/office/powerpoint/2010/main" val="4006119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a:t>
            </a:r>
            <a:r>
              <a:rPr lang="en-US" baseline="0" dirty="0" smtClean="0"/>
              <a:t> me first introduce synthesis through a simple example:</a:t>
            </a:r>
          </a:p>
          <a:p>
            <a:r>
              <a:rPr lang="en-US" baseline="0" dirty="0" smtClean="0"/>
              <a:t>Computing the average of two integers. In this function, </a:t>
            </a:r>
            <a:r>
              <a:rPr lang="en-US" baseline="0" dirty="0" err="1" smtClean="0"/>
              <a:t>avgSpec</a:t>
            </a:r>
            <a:r>
              <a:rPr lang="en-US" baseline="0" dirty="0" smtClean="0"/>
              <a:t>.</a:t>
            </a:r>
          </a:p>
          <a:p>
            <a:r>
              <a:rPr lang="en-US" dirty="0" smtClean="0"/>
              <a:t>Everyone can write this: to avoid overflowing,</a:t>
            </a:r>
            <a:r>
              <a:rPr lang="en-US" baseline="0" dirty="0" smtClean="0"/>
              <a:t> we first convert the operands to long integers.</a:t>
            </a:r>
          </a:p>
          <a:p>
            <a:r>
              <a:rPr lang="en-US" baseline="0" dirty="0" smtClean="0"/>
              <a:t>Then compute the sum of them and right shift it by one bit.</a:t>
            </a:r>
          </a:p>
          <a:p>
            <a:r>
              <a:rPr lang="en-US" dirty="0" smtClean="0"/>
              <a:t>Then</a:t>
            </a:r>
            <a:r>
              <a:rPr lang="en-US" baseline="0" dirty="0" smtClean="0"/>
              <a:t> </a:t>
            </a:r>
            <a:r>
              <a:rPr lang="en-US" dirty="0" smtClean="0"/>
              <a:t>cast the result back to integer</a:t>
            </a:r>
            <a:r>
              <a:rPr lang="en-US" baseline="0" dirty="0" smtClean="0"/>
              <a:t> and return it.</a:t>
            </a:r>
          </a:p>
          <a:p>
            <a:r>
              <a:rPr lang="en-US" baseline="0" dirty="0" smtClean="0"/>
              <a:t>This is naïve simple and easy to get correct. But what if we want to avoid casting to long </a:t>
            </a:r>
            <a:r>
              <a:rPr lang="en-US" baseline="0" dirty="0" err="1" smtClean="0"/>
              <a:t>int</a:t>
            </a:r>
            <a:r>
              <a:rPr lang="en-US" baseline="0" dirty="0" smtClean="0"/>
              <a:t> for performance’s sake?</a:t>
            </a:r>
            <a:endParaRPr lang="en-US" dirty="0"/>
          </a:p>
        </p:txBody>
      </p:sp>
      <p:sp>
        <p:nvSpPr>
          <p:cNvPr id="4" name="Slide Number Placeholder 3"/>
          <p:cNvSpPr>
            <a:spLocks noGrp="1"/>
          </p:cNvSpPr>
          <p:nvPr>
            <p:ph type="sldNum" sz="quarter" idx="10"/>
          </p:nvPr>
        </p:nvSpPr>
        <p:spPr/>
        <p:txBody>
          <a:bodyPr/>
          <a:lstStyle/>
          <a:p>
            <a:fld id="{81904346-FDF0-3B44-8EAA-1914C1D5FF84}" type="slidenum">
              <a:rPr lang="en-US" smtClean="0"/>
              <a:t>4</a:t>
            </a:fld>
            <a:endParaRPr lang="en-US"/>
          </a:p>
        </p:txBody>
      </p:sp>
    </p:spTree>
    <p:extLst>
      <p:ext uri="{BB962C8B-B14F-4D97-AF65-F5344CB8AC3E}">
        <p14:creationId xmlns:p14="http://schemas.microsoft.com/office/powerpoint/2010/main" val="4022450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get a more efficient implementation, we need some bit twiddling expression.  So what will be this expression?</a:t>
            </a:r>
          </a:p>
          <a:p>
            <a:r>
              <a:rPr lang="en-US" baseline="0" dirty="0" smtClean="0"/>
              <a:t>Well, we know that it must involve both a and b, and it may involve some unknown integer constant.</a:t>
            </a:r>
          </a:p>
          <a:p>
            <a:r>
              <a:rPr lang="en-US" baseline="0" dirty="0" smtClean="0"/>
              <a:t>It can also be the sum of two sub-expressions of this kind.</a:t>
            </a:r>
          </a:p>
          <a:p>
            <a:r>
              <a:rPr lang="en-US" baseline="0" dirty="0" smtClean="0"/>
              <a:t>Likewise, it may involve bitwise logical operators.</a:t>
            </a:r>
          </a:p>
          <a:p>
            <a:r>
              <a:rPr lang="en-US" baseline="0" dirty="0" smtClean="0"/>
              <a:t>And bit shifting.</a:t>
            </a:r>
          </a:p>
          <a:p>
            <a:r>
              <a:rPr lang="en-US" baseline="0" dirty="0" smtClean="0"/>
              <a:t>This is a standard BNF grammar describing our high level insight about the expression we want.</a:t>
            </a:r>
          </a:p>
        </p:txBody>
      </p:sp>
      <p:sp>
        <p:nvSpPr>
          <p:cNvPr id="4" name="Slide Number Placeholder 3"/>
          <p:cNvSpPr>
            <a:spLocks noGrp="1"/>
          </p:cNvSpPr>
          <p:nvPr>
            <p:ph type="sldNum" sz="quarter" idx="10"/>
          </p:nvPr>
        </p:nvSpPr>
        <p:spPr/>
        <p:txBody>
          <a:bodyPr/>
          <a:lstStyle/>
          <a:p>
            <a:fld id="{81904346-FDF0-3B44-8EAA-1914C1D5FF84}" type="slidenum">
              <a:rPr lang="en-US" smtClean="0"/>
              <a:t>5</a:t>
            </a:fld>
            <a:endParaRPr lang="en-US"/>
          </a:p>
        </p:txBody>
      </p:sp>
    </p:spTree>
    <p:extLst>
      <p:ext uri="{BB962C8B-B14F-4D97-AF65-F5344CB8AC3E}">
        <p14:creationId xmlns:p14="http://schemas.microsoft.com/office/powerpoint/2010/main" val="3689028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our language, we can directly represent the grammar in a</a:t>
            </a:r>
            <a:r>
              <a:rPr lang="en-US" baseline="0" dirty="0" smtClean="0"/>
              <a:t> special form of function, we call it a generator</a:t>
            </a:r>
            <a:r>
              <a:rPr lang="en-US" dirty="0" smtClean="0"/>
              <a:t>.</a:t>
            </a:r>
          </a:p>
          <a:p>
            <a:endParaRPr lang="en-US" dirty="0" smtClean="0"/>
          </a:p>
          <a:p>
            <a:r>
              <a:rPr lang="en-US" dirty="0" smtClean="0"/>
              <a:t>Look it’s almost</a:t>
            </a:r>
            <a:r>
              <a:rPr lang="en-US" baseline="0" dirty="0" smtClean="0"/>
              <a:t> the same as the grammar.</a:t>
            </a:r>
          </a:p>
          <a:p>
            <a:endParaRPr lang="en-US" baseline="0" dirty="0" smtClean="0"/>
          </a:p>
          <a:p>
            <a:r>
              <a:rPr lang="en-US" baseline="0" dirty="0" smtClean="0"/>
              <a:t>The generator describes a space of expressions that we care to return.</a:t>
            </a:r>
            <a:endParaRPr lang="en-US" dirty="0"/>
          </a:p>
        </p:txBody>
      </p:sp>
      <p:sp>
        <p:nvSpPr>
          <p:cNvPr id="4" name="Slide Number Placeholder 3"/>
          <p:cNvSpPr>
            <a:spLocks noGrp="1"/>
          </p:cNvSpPr>
          <p:nvPr>
            <p:ph type="sldNum" sz="quarter" idx="10"/>
          </p:nvPr>
        </p:nvSpPr>
        <p:spPr/>
        <p:txBody>
          <a:bodyPr/>
          <a:lstStyle/>
          <a:p>
            <a:fld id="{81904346-FDF0-3B44-8EAA-1914C1D5FF84}" type="slidenum">
              <a:rPr lang="en-US" smtClean="0"/>
              <a:t>6</a:t>
            </a:fld>
            <a:endParaRPr lang="en-US"/>
          </a:p>
        </p:txBody>
      </p:sp>
    </p:spTree>
    <p:extLst>
      <p:ext uri="{BB962C8B-B14F-4D97-AF65-F5344CB8AC3E}">
        <p14:creationId xmlns:p14="http://schemas.microsoft.com/office/powerpoint/2010/main" val="3689028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we tell the compiler that the actual expression should implement</a:t>
            </a:r>
            <a:r>
              <a:rPr lang="en-US" baseline="0" dirty="0" smtClean="0"/>
              <a:t> the same functionality as </a:t>
            </a:r>
            <a:r>
              <a:rPr lang="en-US" baseline="0" dirty="0" err="1" smtClean="0"/>
              <a:t>avgSpec</a:t>
            </a:r>
            <a:endParaRPr lang="en-US" dirty="0"/>
          </a:p>
        </p:txBody>
      </p:sp>
      <p:sp>
        <p:nvSpPr>
          <p:cNvPr id="4" name="Slide Number Placeholder 3"/>
          <p:cNvSpPr>
            <a:spLocks noGrp="1"/>
          </p:cNvSpPr>
          <p:nvPr>
            <p:ph type="sldNum" sz="quarter" idx="10"/>
          </p:nvPr>
        </p:nvSpPr>
        <p:spPr/>
        <p:txBody>
          <a:bodyPr/>
          <a:lstStyle/>
          <a:p>
            <a:fld id="{81904346-FDF0-3B44-8EAA-1914C1D5FF84}" type="slidenum">
              <a:rPr lang="en-US" smtClean="0"/>
              <a:t>7</a:t>
            </a:fld>
            <a:endParaRPr lang="en-US"/>
          </a:p>
        </p:txBody>
      </p:sp>
    </p:spTree>
    <p:extLst>
      <p:ext uri="{BB962C8B-B14F-4D97-AF65-F5344CB8AC3E}">
        <p14:creationId xmlns:p14="http://schemas.microsoft.com/office/powerpoint/2010/main" val="3689028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we tell the compiler that the actual expression should implement</a:t>
            </a:r>
            <a:r>
              <a:rPr lang="en-US" baseline="0" dirty="0" smtClean="0"/>
              <a:t> the same functionality as </a:t>
            </a:r>
            <a:r>
              <a:rPr lang="en-US" baseline="0" dirty="0" err="1" smtClean="0"/>
              <a:t>avgSpec</a:t>
            </a:r>
            <a:endParaRPr lang="en-US" dirty="0"/>
          </a:p>
        </p:txBody>
      </p:sp>
      <p:sp>
        <p:nvSpPr>
          <p:cNvPr id="4" name="Slide Number Placeholder 3"/>
          <p:cNvSpPr>
            <a:spLocks noGrp="1"/>
          </p:cNvSpPr>
          <p:nvPr>
            <p:ph type="sldNum" sz="quarter" idx="10"/>
          </p:nvPr>
        </p:nvSpPr>
        <p:spPr/>
        <p:txBody>
          <a:bodyPr/>
          <a:lstStyle/>
          <a:p>
            <a:fld id="{81904346-FDF0-3B44-8EAA-1914C1D5FF84}" type="slidenum">
              <a:rPr lang="en-US" smtClean="0"/>
              <a:t>8</a:t>
            </a:fld>
            <a:endParaRPr lang="en-US"/>
          </a:p>
        </p:txBody>
      </p:sp>
    </p:spTree>
    <p:extLst>
      <p:ext uri="{BB962C8B-B14F-4D97-AF65-F5344CB8AC3E}">
        <p14:creationId xmlns:p14="http://schemas.microsoft.com/office/powerpoint/2010/main" val="36890280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Then a solver will resolve</a:t>
            </a:r>
            <a:r>
              <a:rPr lang="en-US" baseline="0" dirty="0" smtClean="0"/>
              <a:t> all the unknown values and choices, instantiate generators to concrete valid code, and get a completed program. The solver does this by knowing that the sketch must behave equivalently to the specification.</a:t>
            </a:r>
            <a:endParaRPr lang="en-US" dirty="0"/>
          </a:p>
        </p:txBody>
      </p:sp>
      <p:sp>
        <p:nvSpPr>
          <p:cNvPr id="4" name="Slide Number Placeholder 3"/>
          <p:cNvSpPr>
            <a:spLocks noGrp="1"/>
          </p:cNvSpPr>
          <p:nvPr>
            <p:ph type="sldNum" sz="quarter" idx="10"/>
          </p:nvPr>
        </p:nvSpPr>
        <p:spPr/>
        <p:txBody>
          <a:bodyPr/>
          <a:lstStyle/>
          <a:p>
            <a:fld id="{81904346-FDF0-3B44-8EAA-1914C1D5FF84}" type="slidenum">
              <a:rPr lang="en-US" smtClean="0"/>
              <a:t>9</a:t>
            </a:fld>
            <a:endParaRPr lang="en-US"/>
          </a:p>
        </p:txBody>
      </p:sp>
    </p:spTree>
    <p:extLst>
      <p:ext uri="{BB962C8B-B14F-4D97-AF65-F5344CB8AC3E}">
        <p14:creationId xmlns:p14="http://schemas.microsoft.com/office/powerpoint/2010/main" val="92336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ED6B1FC-33B3-4A41-B046-2D6AAAB3391B}" type="datetimeFigureOut">
              <a:rPr lang="en-US" smtClean="0"/>
              <a:t>11/22/14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B656B-1D4C-4693-B2DE-D7EA6C99149D}" type="slidenum">
              <a:rPr lang="en-US" smtClean="0"/>
              <a:t>‹#›</a:t>
            </a:fld>
            <a:endParaRPr lang="en-US"/>
          </a:p>
        </p:txBody>
      </p:sp>
    </p:spTree>
    <p:extLst>
      <p:ext uri="{BB962C8B-B14F-4D97-AF65-F5344CB8AC3E}">
        <p14:creationId xmlns:p14="http://schemas.microsoft.com/office/powerpoint/2010/main" val="870729685"/>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D6B1FC-33B3-4A41-B046-2D6AAAB3391B}" type="datetimeFigureOut">
              <a:rPr lang="en-US" smtClean="0"/>
              <a:t>11/22/14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B656B-1D4C-4693-B2DE-D7EA6C99149D}" type="slidenum">
              <a:rPr lang="en-US" smtClean="0"/>
              <a:t>‹#›</a:t>
            </a:fld>
            <a:endParaRPr lang="en-US"/>
          </a:p>
        </p:txBody>
      </p:sp>
    </p:spTree>
    <p:extLst>
      <p:ext uri="{BB962C8B-B14F-4D97-AF65-F5344CB8AC3E}">
        <p14:creationId xmlns:p14="http://schemas.microsoft.com/office/powerpoint/2010/main" val="1542206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D6B1FC-33B3-4A41-B046-2D6AAAB3391B}" type="datetimeFigureOut">
              <a:rPr lang="en-US" smtClean="0"/>
              <a:t>11/22/14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B656B-1D4C-4693-B2DE-D7EA6C99149D}" type="slidenum">
              <a:rPr lang="en-US" smtClean="0"/>
              <a:t>‹#›</a:t>
            </a:fld>
            <a:endParaRPr lang="en-US"/>
          </a:p>
        </p:txBody>
      </p:sp>
    </p:spTree>
    <p:extLst>
      <p:ext uri="{BB962C8B-B14F-4D97-AF65-F5344CB8AC3E}">
        <p14:creationId xmlns:p14="http://schemas.microsoft.com/office/powerpoint/2010/main" val="585648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lowchart: Process 6"/>
          <p:cNvSpPr/>
          <p:nvPr userDrawn="1"/>
        </p:nvSpPr>
        <p:spPr>
          <a:xfrm>
            <a:off x="0" y="0"/>
            <a:ext cx="6949440" cy="1478042"/>
          </a:xfrm>
          <a:prstGeom prst="flowChartProcess">
            <a:avLst/>
          </a:prstGeom>
          <a:solidFill>
            <a:srgbClr val="DCA800"/>
          </a:solidFill>
          <a:effectLst>
            <a:softEdge rad="12700"/>
          </a:effectLst>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700" y="29189"/>
            <a:ext cx="6869903" cy="1325563"/>
          </a:xfrm>
        </p:spPr>
        <p:txBody>
          <a:bodyPr/>
          <a:lstStyle>
            <a:lvl1pPr>
              <a:defRPr>
                <a:solidFill>
                  <a:schemeClr val="bg1">
                    <a:lumMod val="9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92494" y="1825625"/>
            <a:ext cx="9761306" cy="4351338"/>
          </a:xfrm>
        </p:spPr>
        <p:txBody>
          <a:bodyPr/>
          <a:lstStyle>
            <a:lvl1pPr>
              <a:buClr>
                <a:schemeClr val="bg1"/>
              </a:buClr>
              <a:buSzPct val="2500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ED6B1FC-33B3-4A41-B046-2D6AAAB3391B}" type="datetimeFigureOut">
              <a:rPr lang="en-US" smtClean="0"/>
              <a:t>11/22/14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B656B-1D4C-4693-B2DE-D7EA6C99149D}" type="slidenum">
              <a:rPr lang="en-US" smtClean="0"/>
              <a:t>‹#›</a:t>
            </a:fld>
            <a:endParaRPr lang="en-US"/>
          </a:p>
        </p:txBody>
      </p:sp>
    </p:spTree>
    <p:extLst>
      <p:ext uri="{BB962C8B-B14F-4D97-AF65-F5344CB8AC3E}">
        <p14:creationId xmlns:p14="http://schemas.microsoft.com/office/powerpoint/2010/main" val="1201871104"/>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ED6B1FC-33B3-4A41-B046-2D6AAAB3391B}" type="datetimeFigureOut">
              <a:rPr lang="en-US" smtClean="0"/>
              <a:t>11/22/14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1B656B-1D4C-4693-B2DE-D7EA6C99149D}" type="slidenum">
              <a:rPr lang="en-US" smtClean="0"/>
              <a:t>‹#›</a:t>
            </a:fld>
            <a:endParaRPr lang="en-US"/>
          </a:p>
        </p:txBody>
      </p:sp>
      <p:sp>
        <p:nvSpPr>
          <p:cNvPr id="6" name="Flowchart: Process 5"/>
          <p:cNvSpPr/>
          <p:nvPr userDrawn="1"/>
        </p:nvSpPr>
        <p:spPr>
          <a:xfrm>
            <a:off x="0" y="0"/>
            <a:ext cx="6949440" cy="1478042"/>
          </a:xfrm>
          <a:prstGeom prst="flowChartProcess">
            <a:avLst/>
          </a:prstGeom>
          <a:solidFill>
            <a:srgbClr val="DCA800"/>
          </a:solidFill>
          <a:effectLst>
            <a:softEdge rad="12700"/>
          </a:effectLst>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8" name="Title 1"/>
          <p:cNvSpPr>
            <a:spLocks noGrp="1"/>
          </p:cNvSpPr>
          <p:nvPr>
            <p:ph type="title"/>
          </p:nvPr>
        </p:nvSpPr>
        <p:spPr>
          <a:xfrm>
            <a:off x="54864" y="29189"/>
            <a:ext cx="6867144" cy="1325563"/>
          </a:xfrm>
        </p:spPr>
        <p:txBody>
          <a:bodyPr/>
          <a:lstStyle>
            <a:lvl1pPr>
              <a:defRPr>
                <a:solidFill>
                  <a:schemeClr val="bg1">
                    <a:lumMod val="95000"/>
                  </a:schemeClr>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159310459"/>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D6B1FC-33B3-4A41-B046-2D6AAAB3391B}" type="datetimeFigureOut">
              <a:rPr lang="en-US" smtClean="0"/>
              <a:t>11/22/14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B656B-1D4C-4693-B2DE-D7EA6C99149D}" type="slidenum">
              <a:rPr lang="en-US" smtClean="0"/>
              <a:t>‹#›</a:t>
            </a:fld>
            <a:endParaRPr lang="en-US"/>
          </a:p>
        </p:txBody>
      </p:sp>
    </p:spTree>
    <p:extLst>
      <p:ext uri="{BB962C8B-B14F-4D97-AF65-F5344CB8AC3E}">
        <p14:creationId xmlns:p14="http://schemas.microsoft.com/office/powerpoint/2010/main" val="4185405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1010" y="365125"/>
            <a:ext cx="10515600" cy="1325563"/>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ED6B1FC-33B3-4A41-B046-2D6AAAB3391B}" type="datetimeFigureOut">
              <a:rPr lang="en-US" smtClean="0"/>
              <a:t>11/22/14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B656B-1D4C-4693-B2DE-D7EA6C99149D}" type="slidenum">
              <a:rPr lang="en-US" smtClean="0"/>
              <a:t>‹#›</a:t>
            </a:fld>
            <a:endParaRPr lang="en-US"/>
          </a:p>
        </p:txBody>
      </p:sp>
    </p:spTree>
    <p:extLst>
      <p:ext uri="{BB962C8B-B14F-4D97-AF65-F5344CB8AC3E}">
        <p14:creationId xmlns:p14="http://schemas.microsoft.com/office/powerpoint/2010/main" val="1073505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ED6B1FC-33B3-4A41-B046-2D6AAAB3391B}" type="datetimeFigureOut">
              <a:rPr lang="en-US" smtClean="0"/>
              <a:t>11/22/14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1B656B-1D4C-4693-B2DE-D7EA6C99149D}" type="slidenum">
              <a:rPr lang="en-US" smtClean="0"/>
              <a:t>‹#›</a:t>
            </a:fld>
            <a:endParaRPr lang="en-US"/>
          </a:p>
        </p:txBody>
      </p:sp>
    </p:spTree>
    <p:extLst>
      <p:ext uri="{BB962C8B-B14F-4D97-AF65-F5344CB8AC3E}">
        <p14:creationId xmlns:p14="http://schemas.microsoft.com/office/powerpoint/2010/main" val="3554259435"/>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D6B1FC-33B3-4A41-B046-2D6AAAB3391B}" type="datetimeFigureOut">
              <a:rPr lang="en-US" smtClean="0"/>
              <a:t>11/22/14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1B656B-1D4C-4693-B2DE-D7EA6C99149D}" type="slidenum">
              <a:rPr lang="en-US" smtClean="0"/>
              <a:t>‹#›</a:t>
            </a:fld>
            <a:endParaRPr lang="en-US"/>
          </a:p>
        </p:txBody>
      </p:sp>
    </p:spTree>
    <p:extLst>
      <p:ext uri="{BB962C8B-B14F-4D97-AF65-F5344CB8AC3E}">
        <p14:creationId xmlns:p14="http://schemas.microsoft.com/office/powerpoint/2010/main" val="379034587"/>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D6B1FC-33B3-4A41-B046-2D6AAAB3391B}" type="datetimeFigureOut">
              <a:rPr lang="en-US" smtClean="0"/>
              <a:t>11/22/14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B656B-1D4C-4693-B2DE-D7EA6C99149D}" type="slidenum">
              <a:rPr lang="en-US" smtClean="0"/>
              <a:t>‹#›</a:t>
            </a:fld>
            <a:endParaRPr lang="en-US"/>
          </a:p>
        </p:txBody>
      </p:sp>
    </p:spTree>
    <p:extLst>
      <p:ext uri="{BB962C8B-B14F-4D97-AF65-F5344CB8AC3E}">
        <p14:creationId xmlns:p14="http://schemas.microsoft.com/office/powerpoint/2010/main" val="3595538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D6B1FC-33B3-4A41-B046-2D6AAAB3391B}" type="datetimeFigureOut">
              <a:rPr lang="en-US" smtClean="0"/>
              <a:t>11/22/14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B656B-1D4C-4693-B2DE-D7EA6C99149D}" type="slidenum">
              <a:rPr lang="en-US" smtClean="0"/>
              <a:t>‹#›</a:t>
            </a:fld>
            <a:endParaRPr lang="en-US"/>
          </a:p>
        </p:txBody>
      </p:sp>
    </p:spTree>
    <p:extLst>
      <p:ext uri="{BB962C8B-B14F-4D97-AF65-F5344CB8AC3E}">
        <p14:creationId xmlns:p14="http://schemas.microsoft.com/office/powerpoint/2010/main" val="292838821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D6B1FC-33B3-4A41-B046-2D6AAAB3391B}" type="datetimeFigureOut">
              <a:rPr lang="en-US" smtClean="0"/>
              <a:t>11/22/14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1B656B-1D4C-4693-B2DE-D7EA6C99149D}" type="slidenum">
              <a:rPr lang="en-US" smtClean="0"/>
              <a:t>‹#›</a:t>
            </a:fld>
            <a:endParaRPr lang="en-US"/>
          </a:p>
        </p:txBody>
      </p:sp>
    </p:spTree>
    <p:extLst>
      <p:ext uri="{BB962C8B-B14F-4D97-AF65-F5344CB8AC3E}">
        <p14:creationId xmlns:p14="http://schemas.microsoft.com/office/powerpoint/2010/main" val="33364325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75" r:id="rId4"/>
    <p:sldLayoutId id="2147483676" r:id="rId5"/>
    <p:sldLayoutId id="2147483677" r:id="rId6"/>
    <p:sldLayoutId id="2147483679" r:id="rId7"/>
    <p:sldLayoutId id="2147483680" r:id="rId8"/>
    <p:sldLayoutId id="2147483681" r:id="rId9"/>
    <p:sldLayoutId id="2147483682" r:id="rId10"/>
    <p:sldLayoutId id="2147483683" r:id="rId11"/>
  </p:sldLayoutIdLst>
  <p:timing>
    <p:tnLst>
      <p:par>
        <p:cTn xmlns:p14="http://schemas.microsoft.com/office/powerpoint/2010/mai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bg1"/>
        </a:buClr>
        <a:buSzPct val="100000"/>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 Id="rId3" Type="http://schemas.openxmlformats.org/officeDocument/2006/relationships/image" Target="../media/image2.png"/></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3.png"/></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png"/><Relationship Id="rId3" Type="http://schemas.openxmlformats.org/officeDocument/2006/relationships/image" Target="../media/image5.png"/></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png"/><Relationship Id="rId3" Type="http://schemas.openxmlformats.org/officeDocument/2006/relationships/image" Target="../media/image7.png"/></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8.png"/></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1144" y="1293588"/>
            <a:ext cx="10856665" cy="1750221"/>
          </a:xfrm>
        </p:spPr>
        <p:txBody>
          <a:bodyPr>
            <a:normAutofit fontScale="90000"/>
          </a:bodyPr>
          <a:lstStyle/>
          <a:p>
            <a:r>
              <a:rPr lang="en-US" dirty="0"/>
              <a:t>MSL: a Synthesis </a:t>
            </a:r>
            <a:r>
              <a:rPr lang="en-US" dirty="0" smtClean="0"/>
              <a:t>Enabled Language</a:t>
            </a:r>
            <a:br>
              <a:rPr lang="en-US" dirty="0" smtClean="0"/>
            </a:br>
            <a:r>
              <a:rPr lang="en-US" dirty="0" smtClean="0"/>
              <a:t>for Distributed </a:t>
            </a:r>
            <a:r>
              <a:rPr lang="en-US" dirty="0"/>
              <a:t>Implementations </a:t>
            </a:r>
          </a:p>
        </p:txBody>
      </p:sp>
      <p:sp>
        <p:nvSpPr>
          <p:cNvPr id="3" name="Subtitle 2"/>
          <p:cNvSpPr>
            <a:spLocks noGrp="1"/>
          </p:cNvSpPr>
          <p:nvPr>
            <p:ph type="subTitle" idx="1"/>
          </p:nvPr>
        </p:nvSpPr>
        <p:spPr>
          <a:xfrm>
            <a:off x="1524000" y="3758593"/>
            <a:ext cx="9144000" cy="1655762"/>
          </a:xfrm>
        </p:spPr>
        <p:txBody>
          <a:bodyPr/>
          <a:lstStyle/>
          <a:p>
            <a:r>
              <a:rPr lang="en-US" i="1" dirty="0" smtClean="0">
                <a:solidFill>
                  <a:schemeClr val="tx1">
                    <a:lumMod val="65000"/>
                    <a:lumOff val="35000"/>
                  </a:schemeClr>
                </a:solidFill>
              </a:rPr>
              <a:t>Zhilei Xu</a:t>
            </a:r>
          </a:p>
          <a:p>
            <a:r>
              <a:rPr lang="en-US" dirty="0" err="1" smtClean="0">
                <a:solidFill>
                  <a:schemeClr val="tx1">
                    <a:lumMod val="65000"/>
                    <a:lumOff val="35000"/>
                  </a:schemeClr>
                </a:solidFill>
              </a:rPr>
              <a:t>Shoaib</a:t>
            </a:r>
            <a:r>
              <a:rPr lang="en-US" dirty="0" smtClean="0">
                <a:solidFill>
                  <a:schemeClr val="tx1">
                    <a:lumMod val="65000"/>
                    <a:lumOff val="35000"/>
                  </a:schemeClr>
                </a:solidFill>
              </a:rPr>
              <a:t> </a:t>
            </a:r>
            <a:r>
              <a:rPr lang="en-US" dirty="0" err="1" smtClean="0">
                <a:solidFill>
                  <a:schemeClr val="tx1">
                    <a:lumMod val="65000"/>
                    <a:lumOff val="35000"/>
                  </a:schemeClr>
                </a:solidFill>
              </a:rPr>
              <a:t>Kamil</a:t>
            </a:r>
            <a:endParaRPr lang="en-US" dirty="0" smtClean="0">
              <a:solidFill>
                <a:schemeClr val="tx1">
                  <a:lumMod val="65000"/>
                  <a:lumOff val="35000"/>
                </a:schemeClr>
              </a:solidFill>
            </a:endParaRPr>
          </a:p>
          <a:p>
            <a:r>
              <a:rPr lang="en-US" dirty="0" smtClean="0">
                <a:solidFill>
                  <a:schemeClr val="tx1">
                    <a:lumMod val="65000"/>
                    <a:lumOff val="35000"/>
                  </a:schemeClr>
                </a:solidFill>
              </a:rPr>
              <a:t>Armando Solar-</a:t>
            </a:r>
            <a:r>
              <a:rPr lang="en-US" dirty="0" err="1" smtClean="0">
                <a:solidFill>
                  <a:schemeClr val="tx1">
                    <a:lumMod val="65000"/>
                    <a:lumOff val="35000"/>
                  </a:schemeClr>
                </a:solidFill>
              </a:rPr>
              <a:t>Lezama</a:t>
            </a:r>
            <a:endParaRPr lang="en-US" dirty="0">
              <a:solidFill>
                <a:schemeClr val="tx1">
                  <a:lumMod val="65000"/>
                  <a:lumOff val="35000"/>
                </a:schemeClr>
              </a:solidFill>
            </a:endParaRPr>
          </a:p>
        </p:txBody>
      </p:sp>
      <p:pic>
        <p:nvPicPr>
          <p:cNvPr id="4" name="Picture 2" descr="mit_csai_top"/>
          <p:cNvPicPr>
            <a:picLocks noChangeAspect="1" noChangeArrowheads="1"/>
          </p:cNvPicPr>
          <p:nvPr/>
        </p:nvPicPr>
        <p:blipFill>
          <a:blip r:embed="rId3" cstate="print"/>
          <a:srcRect t="17308" r="49430" b="43750"/>
          <a:stretch>
            <a:fillRect/>
          </a:stretch>
        </p:blipFill>
        <p:spPr bwMode="auto">
          <a:xfrm>
            <a:off x="308064" y="5387035"/>
            <a:ext cx="6723887" cy="895781"/>
          </a:xfrm>
          <a:prstGeom prst="rect">
            <a:avLst/>
          </a:prstGeom>
          <a:noFill/>
          <a:ln w="9525">
            <a:noFill/>
            <a:miter lim="800000"/>
            <a:headEnd/>
            <a:tailEnd/>
          </a:ln>
        </p:spPr>
      </p:pic>
      <p:pic>
        <p:nvPicPr>
          <p:cNvPr id="5" name="Picture 2" descr="mit_csai_top"/>
          <p:cNvPicPr>
            <a:picLocks noChangeAspect="1" noChangeArrowheads="1"/>
          </p:cNvPicPr>
          <p:nvPr/>
        </p:nvPicPr>
        <p:blipFill>
          <a:blip r:embed="rId3" cstate="print"/>
          <a:srcRect l="71862"/>
          <a:stretch>
            <a:fillRect/>
          </a:stretch>
        </p:blipFill>
        <p:spPr bwMode="auto">
          <a:xfrm>
            <a:off x="8645236" y="4969017"/>
            <a:ext cx="2816690" cy="1731818"/>
          </a:xfrm>
          <a:prstGeom prst="rect">
            <a:avLst/>
          </a:prstGeom>
          <a:noFill/>
          <a:ln w="9525">
            <a:noFill/>
            <a:miter lim="800000"/>
            <a:headEnd/>
            <a:tailEnd/>
          </a:ln>
        </p:spPr>
      </p:pic>
    </p:spTree>
    <p:extLst>
      <p:ext uri="{BB962C8B-B14F-4D97-AF65-F5344CB8AC3E}">
        <p14:creationId xmlns:p14="http://schemas.microsoft.com/office/powerpoint/2010/main" val="364221036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we do </a:t>
            </a:r>
            <a:r>
              <a:rPr lang="en-US" b="1" dirty="0" smtClean="0"/>
              <a:t>synthesis</a:t>
            </a:r>
            <a:r>
              <a:rPr lang="en-US" dirty="0" smtClean="0"/>
              <a:t> for </a:t>
            </a:r>
            <a:r>
              <a:rPr lang="en-US" b="1" dirty="0" smtClean="0"/>
              <a:t>MPI</a:t>
            </a:r>
            <a:r>
              <a:rPr lang="en-US" dirty="0" smtClean="0"/>
              <a:t>?</a:t>
            </a:r>
            <a:endParaRPr lang="en-US" dirty="0"/>
          </a:p>
        </p:txBody>
      </p:sp>
      <p:sp>
        <p:nvSpPr>
          <p:cNvPr id="3" name="Content Placeholder 2"/>
          <p:cNvSpPr>
            <a:spLocks noGrp="1"/>
          </p:cNvSpPr>
          <p:nvPr>
            <p:ph idx="1"/>
          </p:nvPr>
        </p:nvSpPr>
        <p:spPr/>
        <p:txBody>
          <a:bodyPr>
            <a:normAutofit/>
          </a:bodyPr>
          <a:lstStyle/>
          <a:p>
            <a:r>
              <a:rPr lang="en-US" sz="4000" b="1" dirty="0"/>
              <a:t>No</a:t>
            </a:r>
            <a:r>
              <a:rPr lang="en-US" dirty="0" smtClean="0"/>
              <a:t>! That’s too hard.</a:t>
            </a:r>
          </a:p>
          <a:p>
            <a:endParaRPr lang="en-US" dirty="0" smtClean="0"/>
          </a:p>
          <a:p>
            <a:r>
              <a:rPr lang="en-US" dirty="0" smtClean="0"/>
              <a:t>MPI with Fortran/C is too low-level to analyze</a:t>
            </a:r>
          </a:p>
          <a:p>
            <a:pPr lvl="1"/>
            <a:r>
              <a:rPr lang="en-US" dirty="0" smtClean="0"/>
              <a:t>The program is non-deterministic</a:t>
            </a:r>
          </a:p>
          <a:p>
            <a:pPr lvl="1"/>
            <a:r>
              <a:rPr lang="en-US" dirty="0" smtClean="0"/>
              <a:t>Hard to match send() &amp; </a:t>
            </a:r>
            <a:r>
              <a:rPr lang="en-US" dirty="0" err="1" smtClean="0"/>
              <a:t>recv</a:t>
            </a:r>
            <a:r>
              <a:rPr lang="en-US" dirty="0" smtClean="0"/>
              <a:t>()</a:t>
            </a:r>
          </a:p>
          <a:p>
            <a:pPr lvl="1"/>
            <a:r>
              <a:rPr lang="en-US" dirty="0" smtClean="0"/>
              <a:t>Low-level array/pointer manipulation for message buffers</a:t>
            </a:r>
          </a:p>
          <a:p>
            <a:pPr lvl="5"/>
            <a:endParaRPr lang="en-US" dirty="0"/>
          </a:p>
          <a:p>
            <a:endParaRPr lang="en-US" dirty="0" smtClean="0"/>
          </a:p>
          <a:p>
            <a:r>
              <a:rPr lang="en-US" dirty="0" smtClean="0"/>
              <a:t>Solution:</a:t>
            </a:r>
          </a:p>
        </p:txBody>
      </p:sp>
      <p:sp>
        <p:nvSpPr>
          <p:cNvPr id="4" name="TextBox 3"/>
          <p:cNvSpPr txBox="1"/>
          <p:nvPr/>
        </p:nvSpPr>
        <p:spPr>
          <a:xfrm>
            <a:off x="3479678" y="5322886"/>
            <a:ext cx="6695137" cy="954107"/>
          </a:xfrm>
          <a:prstGeom prst="rect">
            <a:avLst/>
          </a:prstGeom>
          <a:noFill/>
        </p:spPr>
        <p:txBody>
          <a:bodyPr wrap="none" rtlCol="0">
            <a:spAutoFit/>
          </a:bodyPr>
          <a:lstStyle/>
          <a:p>
            <a:r>
              <a:rPr lang="en-US" sz="2800" dirty="0">
                <a:solidFill>
                  <a:schemeClr val="accent6">
                    <a:lumMod val="50000"/>
                  </a:schemeClr>
                </a:solidFill>
              </a:rPr>
              <a:t>Only deal with a high level abstraction of the </a:t>
            </a:r>
            <a:br>
              <a:rPr lang="en-US" sz="2800" dirty="0">
                <a:solidFill>
                  <a:schemeClr val="accent6">
                    <a:lumMod val="50000"/>
                  </a:schemeClr>
                </a:solidFill>
              </a:rPr>
            </a:br>
            <a:r>
              <a:rPr lang="en-US" sz="2800" dirty="0">
                <a:solidFill>
                  <a:schemeClr val="accent6">
                    <a:lumMod val="50000"/>
                  </a:schemeClr>
                </a:solidFill>
              </a:rPr>
              <a:t>bulk-synchronous subset of </a:t>
            </a:r>
            <a:r>
              <a:rPr lang="en-US" sz="2800" dirty="0" smtClean="0">
                <a:solidFill>
                  <a:schemeClr val="accent6">
                    <a:lumMod val="50000"/>
                  </a:schemeClr>
                </a:solidFill>
              </a:rPr>
              <a:t>SPMD</a:t>
            </a:r>
            <a:endParaRPr lang="en-US" sz="2800" dirty="0">
              <a:solidFill>
                <a:schemeClr val="accent6">
                  <a:lumMod val="50000"/>
                </a:schemeClr>
              </a:solidFill>
            </a:endParaRPr>
          </a:p>
        </p:txBody>
      </p:sp>
    </p:spTree>
    <p:extLst>
      <p:ext uri="{BB962C8B-B14F-4D97-AF65-F5344CB8AC3E}">
        <p14:creationId xmlns:p14="http://schemas.microsoft.com/office/powerpoint/2010/main" val="14434726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Bulk-synchronous parallelism</a:t>
            </a:r>
            <a:endParaRPr lang="en-US" dirty="0"/>
          </a:p>
        </p:txBody>
      </p:sp>
      <p:sp>
        <p:nvSpPr>
          <p:cNvPr id="4" name="Freeform 3"/>
          <p:cNvSpPr/>
          <p:nvPr/>
        </p:nvSpPr>
        <p:spPr>
          <a:xfrm>
            <a:off x="3081088" y="1808116"/>
            <a:ext cx="654060" cy="4245363"/>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5" name="Freeform 4"/>
          <p:cNvSpPr/>
          <p:nvPr/>
        </p:nvSpPr>
        <p:spPr>
          <a:xfrm>
            <a:off x="5442273" y="1808116"/>
            <a:ext cx="654060" cy="4245363"/>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6" name="Freeform 5"/>
          <p:cNvSpPr/>
          <p:nvPr/>
        </p:nvSpPr>
        <p:spPr>
          <a:xfrm>
            <a:off x="7689521" y="1808116"/>
            <a:ext cx="654060" cy="4245363"/>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8" name="Rounded Rectangle 7"/>
          <p:cNvSpPr/>
          <p:nvPr/>
        </p:nvSpPr>
        <p:spPr>
          <a:xfrm>
            <a:off x="2453189" y="2179687"/>
            <a:ext cx="6681024" cy="512937"/>
          </a:xfrm>
          <a:prstGeom prst="roundRect">
            <a:avLst/>
          </a:prstGeom>
          <a:solidFill>
            <a:schemeClr val="accent3">
              <a:lumMod val="40000"/>
              <a:lumOff val="60000"/>
              <a:alpha val="24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Computation  Phase</a:t>
            </a:r>
          </a:p>
        </p:txBody>
      </p:sp>
      <p:sp>
        <p:nvSpPr>
          <p:cNvPr id="10" name="Rounded Rectangle 9"/>
          <p:cNvSpPr/>
          <p:nvPr/>
        </p:nvSpPr>
        <p:spPr>
          <a:xfrm>
            <a:off x="2453189" y="4074683"/>
            <a:ext cx="6681024" cy="512937"/>
          </a:xfrm>
          <a:prstGeom prst="roundRect">
            <a:avLst/>
          </a:prstGeom>
          <a:solidFill>
            <a:schemeClr val="accent3">
              <a:lumMod val="40000"/>
              <a:lumOff val="60000"/>
              <a:alpha val="24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Computation  Phase</a:t>
            </a:r>
          </a:p>
        </p:txBody>
      </p:sp>
      <p:cxnSp>
        <p:nvCxnSpPr>
          <p:cNvPr id="12" name="Straight Arrow Connector 11"/>
          <p:cNvCxnSpPr/>
          <p:nvPr/>
        </p:nvCxnSpPr>
        <p:spPr>
          <a:xfrm>
            <a:off x="3107041" y="3091136"/>
            <a:ext cx="2491058" cy="117618"/>
          </a:xfrm>
          <a:prstGeom prst="straightConnector1">
            <a:avLst/>
          </a:prstGeom>
          <a:ln w="19050" cmpd="sng">
            <a:solidFill>
              <a:srgbClr val="FF0000"/>
            </a:solidFill>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H="1">
            <a:off x="3589489" y="3125927"/>
            <a:ext cx="4160782" cy="595028"/>
          </a:xfrm>
          <a:prstGeom prst="straightConnector1">
            <a:avLst/>
          </a:prstGeom>
          <a:ln w="19050" cmpd="sng">
            <a:solidFill>
              <a:srgbClr val="FF0000"/>
            </a:solidFill>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H="1">
            <a:off x="3214505" y="5009774"/>
            <a:ext cx="2561799" cy="319724"/>
          </a:xfrm>
          <a:prstGeom prst="straightConnector1">
            <a:avLst/>
          </a:prstGeom>
          <a:ln w="19050" cmpd="sng">
            <a:solidFill>
              <a:srgbClr val="FF0000"/>
            </a:solidFill>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flipH="1">
            <a:off x="5648434" y="5096751"/>
            <a:ext cx="2267886" cy="544817"/>
          </a:xfrm>
          <a:prstGeom prst="straightConnector1">
            <a:avLst/>
          </a:prstGeom>
          <a:ln w="19050" cmpd="sng">
            <a:solidFill>
              <a:srgbClr val="FF0000"/>
            </a:solidFill>
            <a:tailEnd type="triangle" w="lg" len="lg"/>
          </a:ln>
          <a:effectLst/>
        </p:spPr>
        <p:style>
          <a:lnRef idx="2">
            <a:schemeClr val="accent1"/>
          </a:lnRef>
          <a:fillRef idx="0">
            <a:schemeClr val="accent1"/>
          </a:fillRef>
          <a:effectRef idx="1">
            <a:schemeClr val="accent1"/>
          </a:effectRef>
          <a:fontRef idx="minor">
            <a:schemeClr val="tx1"/>
          </a:fontRef>
        </p:style>
      </p:cxnSp>
      <p:sp>
        <p:nvSpPr>
          <p:cNvPr id="7" name="Rounded Rectangle 6"/>
          <p:cNvSpPr/>
          <p:nvPr/>
        </p:nvSpPr>
        <p:spPr>
          <a:xfrm>
            <a:off x="2453189" y="2938662"/>
            <a:ext cx="6681024" cy="882577"/>
          </a:xfrm>
          <a:prstGeom prst="roundRect">
            <a:avLst/>
          </a:prstGeom>
          <a:solidFill>
            <a:schemeClr val="accent3">
              <a:lumMod val="40000"/>
              <a:lumOff val="60000"/>
              <a:alpha val="24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Communication  Phase</a:t>
            </a:r>
          </a:p>
        </p:txBody>
      </p:sp>
      <p:sp>
        <p:nvSpPr>
          <p:cNvPr id="9" name="Rounded Rectangle 8"/>
          <p:cNvSpPr/>
          <p:nvPr/>
        </p:nvSpPr>
        <p:spPr>
          <a:xfrm>
            <a:off x="2453189" y="4841879"/>
            <a:ext cx="6681024" cy="893748"/>
          </a:xfrm>
          <a:prstGeom prst="roundRect">
            <a:avLst/>
          </a:prstGeom>
          <a:solidFill>
            <a:schemeClr val="accent3">
              <a:lumMod val="40000"/>
              <a:lumOff val="60000"/>
              <a:alpha val="24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Communication  Phase</a:t>
            </a:r>
          </a:p>
        </p:txBody>
      </p:sp>
    </p:spTree>
    <p:extLst>
      <p:ext uri="{BB962C8B-B14F-4D97-AF65-F5344CB8AC3E}">
        <p14:creationId xmlns:p14="http://schemas.microsoft.com/office/powerpoint/2010/main" val="10729495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Related languages</a:t>
            </a:r>
            <a:endParaRPr lang="en-US" dirty="0"/>
          </a:p>
        </p:txBody>
      </p:sp>
      <p:sp>
        <p:nvSpPr>
          <p:cNvPr id="3" name="Content Placeholder 2"/>
          <p:cNvSpPr>
            <a:spLocks noGrp="1"/>
          </p:cNvSpPr>
          <p:nvPr>
            <p:ph idx="1"/>
          </p:nvPr>
        </p:nvSpPr>
        <p:spPr/>
        <p:txBody>
          <a:bodyPr/>
          <a:lstStyle/>
          <a:p>
            <a:endParaRPr lang="en-US" dirty="0" smtClean="0"/>
          </a:p>
          <a:p>
            <a:r>
              <a:rPr lang="en-US" dirty="0" smtClean="0"/>
              <a:t>Languages with bulk-synchronous support:</a:t>
            </a:r>
          </a:p>
          <a:p>
            <a:r>
              <a:rPr lang="en-US" dirty="0" smtClean="0"/>
              <a:t>     X10, Titanium, …</a:t>
            </a:r>
          </a:p>
          <a:p>
            <a:endParaRPr lang="en-US" dirty="0" smtClean="0"/>
          </a:p>
          <a:p>
            <a:endParaRPr lang="en-US" dirty="0"/>
          </a:p>
          <a:p>
            <a:r>
              <a:rPr lang="en-US" dirty="0" smtClean="0"/>
              <a:t>MSL is inspired by them</a:t>
            </a:r>
          </a:p>
          <a:p>
            <a:endParaRPr lang="en-US" dirty="0" smtClean="0"/>
          </a:p>
          <a:p>
            <a:endParaRPr lang="en-US" dirty="0"/>
          </a:p>
        </p:txBody>
      </p:sp>
    </p:spTree>
    <p:extLst>
      <p:ext uri="{BB962C8B-B14F-4D97-AF65-F5344CB8AC3E}">
        <p14:creationId xmlns:p14="http://schemas.microsoft.com/office/powerpoint/2010/main" val="361651687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smtClean="0"/>
              <a:t>What do MSL programs look like?</a:t>
            </a:r>
          </a:p>
          <a:p>
            <a:endParaRPr lang="en-US" dirty="0"/>
          </a:p>
          <a:p>
            <a:r>
              <a:rPr lang="en-US" dirty="0" smtClean="0"/>
              <a:t>How does synthesis work in MSL?</a:t>
            </a:r>
          </a:p>
          <a:p>
            <a:endParaRPr lang="en-US" dirty="0"/>
          </a:p>
          <a:p>
            <a:r>
              <a:rPr lang="en-US" dirty="0" smtClean="0"/>
              <a:t>Does MSL generate efficient code?</a:t>
            </a:r>
            <a:endParaRPr lang="en-US" dirty="0"/>
          </a:p>
        </p:txBody>
      </p:sp>
    </p:spTree>
    <p:extLst>
      <p:ext uri="{BB962C8B-B14F-4D97-AF65-F5344CB8AC3E}">
        <p14:creationId xmlns:p14="http://schemas.microsoft.com/office/powerpoint/2010/main" val="306702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8" name="Group 227"/>
          <p:cNvGrpSpPr/>
          <p:nvPr/>
        </p:nvGrpSpPr>
        <p:grpSpPr>
          <a:xfrm>
            <a:off x="2535446" y="2142031"/>
            <a:ext cx="1492684" cy="2251969"/>
            <a:chOff x="2195848" y="2498241"/>
            <a:chExt cx="1492684" cy="2251969"/>
          </a:xfrm>
        </p:grpSpPr>
        <p:sp>
          <p:nvSpPr>
            <p:cNvPr id="229" name="Rectangle 228"/>
            <p:cNvSpPr/>
            <p:nvPr/>
          </p:nvSpPr>
          <p:spPr>
            <a:xfrm>
              <a:off x="2195848" y="2498241"/>
              <a:ext cx="373171" cy="373171"/>
            </a:xfrm>
            <a:prstGeom prst="rect">
              <a:avLst/>
            </a:prstGeom>
            <a:solidFill>
              <a:srgbClr val="9AC89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30" name="Rectangle 229"/>
            <p:cNvSpPr/>
            <p:nvPr/>
          </p:nvSpPr>
          <p:spPr>
            <a:xfrm>
              <a:off x="2571345" y="2499859"/>
              <a:ext cx="373171" cy="373171"/>
            </a:xfrm>
            <a:prstGeom prst="rect">
              <a:avLst/>
            </a:prstGeom>
            <a:solidFill>
              <a:srgbClr val="9AC89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31" name="Rectangle 230"/>
            <p:cNvSpPr/>
            <p:nvPr/>
          </p:nvSpPr>
          <p:spPr>
            <a:xfrm>
              <a:off x="2195848" y="2873030"/>
              <a:ext cx="373171" cy="373171"/>
            </a:xfrm>
            <a:prstGeom prst="rect">
              <a:avLst/>
            </a:prstGeom>
            <a:solidFill>
              <a:srgbClr val="9AC89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32" name="Rectangle 231"/>
            <p:cNvSpPr/>
            <p:nvPr/>
          </p:nvSpPr>
          <p:spPr>
            <a:xfrm>
              <a:off x="2571345" y="2874648"/>
              <a:ext cx="373171" cy="373171"/>
            </a:xfrm>
            <a:prstGeom prst="rect">
              <a:avLst/>
            </a:prstGeom>
            <a:solidFill>
              <a:srgbClr val="9AC89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33" name="Rectangle 232"/>
            <p:cNvSpPr/>
            <p:nvPr/>
          </p:nvSpPr>
          <p:spPr>
            <a:xfrm>
              <a:off x="2944516" y="2501477"/>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4" name="Rectangle 233"/>
            <p:cNvSpPr/>
            <p:nvPr/>
          </p:nvSpPr>
          <p:spPr>
            <a:xfrm>
              <a:off x="3315361" y="2503095"/>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5" name="Rectangle 234"/>
            <p:cNvSpPr/>
            <p:nvPr/>
          </p:nvSpPr>
          <p:spPr>
            <a:xfrm>
              <a:off x="2944516" y="2876266"/>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6" name="Rectangle 235"/>
            <p:cNvSpPr/>
            <p:nvPr/>
          </p:nvSpPr>
          <p:spPr>
            <a:xfrm>
              <a:off x="3315361" y="2877884"/>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7" name="Rectangle 236"/>
            <p:cNvSpPr/>
            <p:nvPr/>
          </p:nvSpPr>
          <p:spPr>
            <a:xfrm>
              <a:off x="2195848" y="3244583"/>
              <a:ext cx="373171" cy="373171"/>
            </a:xfrm>
            <a:prstGeom prst="rect">
              <a:avLst/>
            </a:prstGeom>
            <a:solidFill>
              <a:srgbClr val="9AC89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38" name="Rectangle 237"/>
            <p:cNvSpPr/>
            <p:nvPr/>
          </p:nvSpPr>
          <p:spPr>
            <a:xfrm>
              <a:off x="2571345" y="3246201"/>
              <a:ext cx="373171" cy="373171"/>
            </a:xfrm>
            <a:prstGeom prst="rect">
              <a:avLst/>
            </a:prstGeom>
            <a:solidFill>
              <a:srgbClr val="9AC89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39" name="Rectangle 238"/>
            <p:cNvSpPr/>
            <p:nvPr/>
          </p:nvSpPr>
          <p:spPr>
            <a:xfrm>
              <a:off x="2195848" y="3619372"/>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3" name="Rectangle 272"/>
            <p:cNvSpPr/>
            <p:nvPr/>
          </p:nvSpPr>
          <p:spPr>
            <a:xfrm>
              <a:off x="2571345" y="3620990"/>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5" name="Rectangle 274"/>
            <p:cNvSpPr/>
            <p:nvPr/>
          </p:nvSpPr>
          <p:spPr>
            <a:xfrm>
              <a:off x="2944516" y="3247819"/>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4" name="Rectangle 343"/>
            <p:cNvSpPr/>
            <p:nvPr/>
          </p:nvSpPr>
          <p:spPr>
            <a:xfrm>
              <a:off x="3315361" y="3249437"/>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5" name="Rectangle 344"/>
            <p:cNvSpPr/>
            <p:nvPr/>
          </p:nvSpPr>
          <p:spPr>
            <a:xfrm>
              <a:off x="2944516" y="3622608"/>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6" name="Rectangle 345"/>
            <p:cNvSpPr/>
            <p:nvPr/>
          </p:nvSpPr>
          <p:spPr>
            <a:xfrm>
              <a:off x="3315361" y="3624226"/>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7" name="Rectangle 346"/>
            <p:cNvSpPr/>
            <p:nvPr/>
          </p:nvSpPr>
          <p:spPr>
            <a:xfrm>
              <a:off x="2195848" y="3997396"/>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8" name="Rectangle 347"/>
            <p:cNvSpPr/>
            <p:nvPr/>
          </p:nvSpPr>
          <p:spPr>
            <a:xfrm>
              <a:off x="2566693" y="3999014"/>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9" name="Rectangle 348"/>
            <p:cNvSpPr/>
            <p:nvPr/>
          </p:nvSpPr>
          <p:spPr>
            <a:xfrm>
              <a:off x="2195848" y="4372185"/>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0" name="Rectangle 349"/>
            <p:cNvSpPr/>
            <p:nvPr/>
          </p:nvSpPr>
          <p:spPr>
            <a:xfrm>
              <a:off x="2566693" y="4373803"/>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1" name="Rectangle 350"/>
            <p:cNvSpPr/>
            <p:nvPr/>
          </p:nvSpPr>
          <p:spPr>
            <a:xfrm>
              <a:off x="2939864" y="4000632"/>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2" name="Rectangle 351"/>
            <p:cNvSpPr/>
            <p:nvPr/>
          </p:nvSpPr>
          <p:spPr>
            <a:xfrm>
              <a:off x="3310709" y="4002250"/>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3" name="Rectangle 352"/>
            <p:cNvSpPr/>
            <p:nvPr/>
          </p:nvSpPr>
          <p:spPr>
            <a:xfrm>
              <a:off x="2939864" y="4375421"/>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4" name="Rectangle 353"/>
            <p:cNvSpPr/>
            <p:nvPr/>
          </p:nvSpPr>
          <p:spPr>
            <a:xfrm>
              <a:off x="3310709" y="4377039"/>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6" name="Group 175"/>
          <p:cNvGrpSpPr/>
          <p:nvPr/>
        </p:nvGrpSpPr>
        <p:grpSpPr>
          <a:xfrm>
            <a:off x="2383046" y="2320136"/>
            <a:ext cx="1492684" cy="2251969"/>
            <a:chOff x="2195848" y="2498241"/>
            <a:chExt cx="1492684" cy="2251969"/>
          </a:xfrm>
        </p:grpSpPr>
        <p:sp>
          <p:nvSpPr>
            <p:cNvPr id="177" name="Rectangle 176"/>
            <p:cNvSpPr/>
            <p:nvPr/>
          </p:nvSpPr>
          <p:spPr>
            <a:xfrm>
              <a:off x="2195848" y="2498241"/>
              <a:ext cx="373171" cy="373171"/>
            </a:xfrm>
            <a:prstGeom prst="rect">
              <a:avLst/>
            </a:prstGeom>
            <a:solidFill>
              <a:srgbClr val="9AC89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78" name="Rectangle 177"/>
            <p:cNvSpPr/>
            <p:nvPr/>
          </p:nvSpPr>
          <p:spPr>
            <a:xfrm>
              <a:off x="2571345" y="2499859"/>
              <a:ext cx="373171" cy="373171"/>
            </a:xfrm>
            <a:prstGeom prst="rect">
              <a:avLst/>
            </a:prstGeom>
            <a:solidFill>
              <a:srgbClr val="9AC89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79" name="Rectangle 178"/>
            <p:cNvSpPr/>
            <p:nvPr/>
          </p:nvSpPr>
          <p:spPr>
            <a:xfrm>
              <a:off x="2195848" y="2873030"/>
              <a:ext cx="373171" cy="373171"/>
            </a:xfrm>
            <a:prstGeom prst="rect">
              <a:avLst/>
            </a:prstGeom>
            <a:solidFill>
              <a:srgbClr val="9AC89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80" name="Rectangle 179"/>
            <p:cNvSpPr/>
            <p:nvPr/>
          </p:nvSpPr>
          <p:spPr>
            <a:xfrm>
              <a:off x="2571345" y="2874648"/>
              <a:ext cx="373171" cy="373171"/>
            </a:xfrm>
            <a:prstGeom prst="rect">
              <a:avLst/>
            </a:prstGeom>
            <a:solidFill>
              <a:srgbClr val="9AC89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81" name="Rectangle 180"/>
            <p:cNvSpPr/>
            <p:nvPr/>
          </p:nvSpPr>
          <p:spPr>
            <a:xfrm>
              <a:off x="2944516" y="2501477"/>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2" name="Rectangle 181"/>
            <p:cNvSpPr/>
            <p:nvPr/>
          </p:nvSpPr>
          <p:spPr>
            <a:xfrm>
              <a:off x="3315361" y="2503095"/>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3" name="Rectangle 182"/>
            <p:cNvSpPr/>
            <p:nvPr/>
          </p:nvSpPr>
          <p:spPr>
            <a:xfrm>
              <a:off x="2944516" y="2876266"/>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 name="Rectangle 183"/>
            <p:cNvSpPr/>
            <p:nvPr/>
          </p:nvSpPr>
          <p:spPr>
            <a:xfrm>
              <a:off x="3315361" y="2877884"/>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5" name="Rectangle 184"/>
            <p:cNvSpPr/>
            <p:nvPr/>
          </p:nvSpPr>
          <p:spPr>
            <a:xfrm>
              <a:off x="2195848" y="3244583"/>
              <a:ext cx="373171" cy="373171"/>
            </a:xfrm>
            <a:prstGeom prst="rect">
              <a:avLst/>
            </a:prstGeom>
            <a:solidFill>
              <a:srgbClr val="9AC89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86" name="Rectangle 185"/>
            <p:cNvSpPr/>
            <p:nvPr/>
          </p:nvSpPr>
          <p:spPr>
            <a:xfrm>
              <a:off x="2571345" y="3246201"/>
              <a:ext cx="373171" cy="373171"/>
            </a:xfrm>
            <a:prstGeom prst="rect">
              <a:avLst/>
            </a:prstGeom>
            <a:solidFill>
              <a:srgbClr val="9AC89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87" name="Rectangle 186"/>
            <p:cNvSpPr/>
            <p:nvPr/>
          </p:nvSpPr>
          <p:spPr>
            <a:xfrm>
              <a:off x="2195848" y="3619372"/>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8" name="Rectangle 187"/>
            <p:cNvSpPr/>
            <p:nvPr/>
          </p:nvSpPr>
          <p:spPr>
            <a:xfrm>
              <a:off x="2571345" y="3620990"/>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9" name="Rectangle 188"/>
            <p:cNvSpPr/>
            <p:nvPr/>
          </p:nvSpPr>
          <p:spPr>
            <a:xfrm>
              <a:off x="2944516" y="3247819"/>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0" name="Rectangle 189"/>
            <p:cNvSpPr/>
            <p:nvPr/>
          </p:nvSpPr>
          <p:spPr>
            <a:xfrm>
              <a:off x="3315361" y="3249437"/>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1" name="Rectangle 190"/>
            <p:cNvSpPr/>
            <p:nvPr/>
          </p:nvSpPr>
          <p:spPr>
            <a:xfrm>
              <a:off x="2944516" y="3622608"/>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4" name="Rectangle 193"/>
            <p:cNvSpPr/>
            <p:nvPr/>
          </p:nvSpPr>
          <p:spPr>
            <a:xfrm>
              <a:off x="3315361" y="3624226"/>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5" name="Rectangle 194"/>
            <p:cNvSpPr/>
            <p:nvPr/>
          </p:nvSpPr>
          <p:spPr>
            <a:xfrm>
              <a:off x="2195848" y="3997396"/>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6" name="Rectangle 195"/>
            <p:cNvSpPr/>
            <p:nvPr/>
          </p:nvSpPr>
          <p:spPr>
            <a:xfrm>
              <a:off x="2566693" y="3999014"/>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7" name="Rectangle 196"/>
            <p:cNvSpPr/>
            <p:nvPr/>
          </p:nvSpPr>
          <p:spPr>
            <a:xfrm>
              <a:off x="2195848" y="4372185"/>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8" name="Rectangle 197"/>
            <p:cNvSpPr/>
            <p:nvPr/>
          </p:nvSpPr>
          <p:spPr>
            <a:xfrm>
              <a:off x="2566693" y="4373803"/>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9" name="Rectangle 198"/>
            <p:cNvSpPr/>
            <p:nvPr/>
          </p:nvSpPr>
          <p:spPr>
            <a:xfrm>
              <a:off x="2939864" y="4000632"/>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0" name="Rectangle 199"/>
            <p:cNvSpPr/>
            <p:nvPr/>
          </p:nvSpPr>
          <p:spPr>
            <a:xfrm>
              <a:off x="3310709" y="4002250"/>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1" name="Rectangle 200"/>
            <p:cNvSpPr/>
            <p:nvPr/>
          </p:nvSpPr>
          <p:spPr>
            <a:xfrm>
              <a:off x="2939864" y="4375421"/>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3" name="Rectangle 202"/>
            <p:cNvSpPr/>
            <p:nvPr/>
          </p:nvSpPr>
          <p:spPr>
            <a:xfrm>
              <a:off x="3310709" y="4377039"/>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lstStyle/>
          <a:p>
            <a:r>
              <a:rPr lang="en-US" dirty="0"/>
              <a:t>MSL programming example</a:t>
            </a:r>
          </a:p>
        </p:txBody>
      </p:sp>
      <p:sp>
        <p:nvSpPr>
          <p:cNvPr id="467" name="Rectangle 466"/>
          <p:cNvSpPr/>
          <p:nvPr/>
        </p:nvSpPr>
        <p:spPr>
          <a:xfrm>
            <a:off x="4245722" y="2272262"/>
            <a:ext cx="344415" cy="461665"/>
          </a:xfrm>
          <a:prstGeom prst="rect">
            <a:avLst/>
          </a:prstGeom>
        </p:spPr>
        <p:txBody>
          <a:bodyPr wrap="none">
            <a:spAutoFit/>
          </a:bodyPr>
          <a:lstStyle/>
          <a:p>
            <a:r>
              <a:rPr lang="en-US" sz="2400" dirty="0"/>
              <a:t>X</a:t>
            </a:r>
          </a:p>
        </p:txBody>
      </p:sp>
      <p:sp>
        <p:nvSpPr>
          <p:cNvPr id="470" name="Rectangle 469"/>
          <p:cNvSpPr/>
          <p:nvPr/>
        </p:nvSpPr>
        <p:spPr>
          <a:xfrm>
            <a:off x="2039717" y="4996663"/>
            <a:ext cx="328786" cy="461665"/>
          </a:xfrm>
          <a:prstGeom prst="rect">
            <a:avLst/>
          </a:prstGeom>
        </p:spPr>
        <p:txBody>
          <a:bodyPr wrap="none">
            <a:spAutoFit/>
          </a:bodyPr>
          <a:lstStyle/>
          <a:p>
            <a:r>
              <a:rPr lang="en-US" sz="2400" dirty="0"/>
              <a:t>Z</a:t>
            </a:r>
          </a:p>
        </p:txBody>
      </p:sp>
      <p:grpSp>
        <p:nvGrpSpPr>
          <p:cNvPr id="471" name="Group 470"/>
          <p:cNvGrpSpPr/>
          <p:nvPr/>
        </p:nvGrpSpPr>
        <p:grpSpPr>
          <a:xfrm>
            <a:off x="2200501" y="1524461"/>
            <a:ext cx="851915" cy="973781"/>
            <a:chOff x="676500" y="1524460"/>
            <a:chExt cx="851915" cy="973781"/>
          </a:xfrm>
        </p:grpSpPr>
        <p:sp>
          <p:nvSpPr>
            <p:cNvPr id="472" name="Rectangle 471"/>
            <p:cNvSpPr/>
            <p:nvPr/>
          </p:nvSpPr>
          <p:spPr>
            <a:xfrm>
              <a:off x="1184000" y="1524460"/>
              <a:ext cx="344415" cy="461665"/>
            </a:xfrm>
            <a:prstGeom prst="rect">
              <a:avLst/>
            </a:prstGeom>
          </p:spPr>
          <p:txBody>
            <a:bodyPr wrap="none">
              <a:spAutoFit/>
            </a:bodyPr>
            <a:lstStyle/>
            <a:p>
              <a:r>
                <a:rPr lang="en-US" sz="2400" dirty="0"/>
                <a:t>Y</a:t>
              </a:r>
            </a:p>
          </p:txBody>
        </p:sp>
        <p:cxnSp>
          <p:nvCxnSpPr>
            <p:cNvPr id="473" name="Straight Arrow Connector 472"/>
            <p:cNvCxnSpPr/>
            <p:nvPr/>
          </p:nvCxnSpPr>
          <p:spPr>
            <a:xfrm flipV="1">
              <a:off x="676500" y="1889675"/>
              <a:ext cx="541174" cy="6085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6" name="Group 5"/>
          <p:cNvGrpSpPr/>
          <p:nvPr/>
        </p:nvGrpSpPr>
        <p:grpSpPr>
          <a:xfrm>
            <a:off x="2195848" y="2498241"/>
            <a:ext cx="1492684" cy="2251969"/>
            <a:chOff x="2195848" y="2498241"/>
            <a:chExt cx="1492684" cy="2251969"/>
          </a:xfrm>
        </p:grpSpPr>
        <p:sp>
          <p:nvSpPr>
            <p:cNvPr id="475" name="Rectangle 474"/>
            <p:cNvSpPr/>
            <p:nvPr/>
          </p:nvSpPr>
          <p:spPr>
            <a:xfrm>
              <a:off x="2195848" y="2498241"/>
              <a:ext cx="373171" cy="373171"/>
            </a:xfrm>
            <a:prstGeom prst="rect">
              <a:avLst/>
            </a:prstGeom>
            <a:solidFill>
              <a:srgbClr val="9AC89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76" name="Rectangle 475"/>
            <p:cNvSpPr/>
            <p:nvPr/>
          </p:nvSpPr>
          <p:spPr>
            <a:xfrm>
              <a:off x="2571345" y="2499859"/>
              <a:ext cx="373171" cy="373171"/>
            </a:xfrm>
            <a:prstGeom prst="rect">
              <a:avLst/>
            </a:prstGeom>
            <a:solidFill>
              <a:srgbClr val="9AC89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77" name="Rectangle 476"/>
            <p:cNvSpPr/>
            <p:nvPr/>
          </p:nvSpPr>
          <p:spPr>
            <a:xfrm>
              <a:off x="2195848" y="2873030"/>
              <a:ext cx="373171" cy="373171"/>
            </a:xfrm>
            <a:prstGeom prst="rect">
              <a:avLst/>
            </a:prstGeom>
            <a:solidFill>
              <a:srgbClr val="9AC89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78" name="Rectangle 477"/>
            <p:cNvSpPr/>
            <p:nvPr/>
          </p:nvSpPr>
          <p:spPr>
            <a:xfrm>
              <a:off x="2571345" y="2874648"/>
              <a:ext cx="373171" cy="373171"/>
            </a:xfrm>
            <a:prstGeom prst="rect">
              <a:avLst/>
            </a:prstGeom>
            <a:solidFill>
              <a:srgbClr val="9AC89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79" name="Rectangle 478"/>
            <p:cNvSpPr/>
            <p:nvPr/>
          </p:nvSpPr>
          <p:spPr>
            <a:xfrm>
              <a:off x="2944516" y="2501477"/>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0" name="Rectangle 479"/>
            <p:cNvSpPr/>
            <p:nvPr/>
          </p:nvSpPr>
          <p:spPr>
            <a:xfrm>
              <a:off x="3315361" y="2503095"/>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1" name="Rectangle 480"/>
            <p:cNvSpPr/>
            <p:nvPr/>
          </p:nvSpPr>
          <p:spPr>
            <a:xfrm>
              <a:off x="2944516" y="2876266"/>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2" name="Rectangle 481"/>
            <p:cNvSpPr/>
            <p:nvPr/>
          </p:nvSpPr>
          <p:spPr>
            <a:xfrm>
              <a:off x="3315361" y="2877884"/>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3" name="Rectangle 482"/>
            <p:cNvSpPr/>
            <p:nvPr/>
          </p:nvSpPr>
          <p:spPr>
            <a:xfrm>
              <a:off x="2195848" y="3244583"/>
              <a:ext cx="373171" cy="373171"/>
            </a:xfrm>
            <a:prstGeom prst="rect">
              <a:avLst/>
            </a:prstGeom>
            <a:solidFill>
              <a:srgbClr val="9AC89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84" name="Rectangle 483"/>
            <p:cNvSpPr/>
            <p:nvPr/>
          </p:nvSpPr>
          <p:spPr>
            <a:xfrm>
              <a:off x="2571345" y="3246201"/>
              <a:ext cx="373171" cy="373171"/>
            </a:xfrm>
            <a:prstGeom prst="rect">
              <a:avLst/>
            </a:prstGeom>
            <a:solidFill>
              <a:srgbClr val="9AC89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85" name="Rectangle 484"/>
            <p:cNvSpPr/>
            <p:nvPr/>
          </p:nvSpPr>
          <p:spPr>
            <a:xfrm>
              <a:off x="2195848" y="3619372"/>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6" name="Rectangle 485"/>
            <p:cNvSpPr/>
            <p:nvPr/>
          </p:nvSpPr>
          <p:spPr>
            <a:xfrm>
              <a:off x="2571345" y="3620990"/>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7" name="Rectangle 486"/>
            <p:cNvSpPr/>
            <p:nvPr/>
          </p:nvSpPr>
          <p:spPr>
            <a:xfrm>
              <a:off x="2944516" y="3247819"/>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8" name="Rectangle 487"/>
            <p:cNvSpPr/>
            <p:nvPr/>
          </p:nvSpPr>
          <p:spPr>
            <a:xfrm>
              <a:off x="3315361" y="3249437"/>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9" name="Rectangle 488"/>
            <p:cNvSpPr/>
            <p:nvPr/>
          </p:nvSpPr>
          <p:spPr>
            <a:xfrm>
              <a:off x="2944516" y="3622608"/>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0" name="Rectangle 489"/>
            <p:cNvSpPr/>
            <p:nvPr/>
          </p:nvSpPr>
          <p:spPr>
            <a:xfrm>
              <a:off x="3315361" y="3624226"/>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1" name="Rectangle 490"/>
            <p:cNvSpPr/>
            <p:nvPr/>
          </p:nvSpPr>
          <p:spPr>
            <a:xfrm>
              <a:off x="2195848" y="3997396"/>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2" name="Rectangle 491"/>
            <p:cNvSpPr/>
            <p:nvPr/>
          </p:nvSpPr>
          <p:spPr>
            <a:xfrm>
              <a:off x="2566693" y="3999014"/>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3" name="Rectangle 492"/>
            <p:cNvSpPr/>
            <p:nvPr/>
          </p:nvSpPr>
          <p:spPr>
            <a:xfrm>
              <a:off x="2195848" y="4372185"/>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4" name="Rectangle 493"/>
            <p:cNvSpPr/>
            <p:nvPr/>
          </p:nvSpPr>
          <p:spPr>
            <a:xfrm>
              <a:off x="2566693" y="4373803"/>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5" name="Rectangle 494"/>
            <p:cNvSpPr/>
            <p:nvPr/>
          </p:nvSpPr>
          <p:spPr>
            <a:xfrm>
              <a:off x="2939864" y="4000632"/>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6" name="Rectangle 495"/>
            <p:cNvSpPr/>
            <p:nvPr/>
          </p:nvSpPr>
          <p:spPr>
            <a:xfrm>
              <a:off x="3310709" y="4002250"/>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7" name="Rectangle 496"/>
            <p:cNvSpPr/>
            <p:nvPr/>
          </p:nvSpPr>
          <p:spPr>
            <a:xfrm>
              <a:off x="2939864" y="4375421"/>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8" name="Rectangle 497"/>
            <p:cNvSpPr/>
            <p:nvPr/>
          </p:nvSpPr>
          <p:spPr>
            <a:xfrm>
              <a:off x="3310709" y="4377039"/>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6" name="Right Arrow 165"/>
          <p:cNvSpPr/>
          <p:nvPr/>
        </p:nvSpPr>
        <p:spPr>
          <a:xfrm>
            <a:off x="4750912" y="2982097"/>
            <a:ext cx="2271548" cy="119492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Transpose</a:t>
            </a:r>
          </a:p>
        </p:txBody>
      </p:sp>
      <p:grpSp>
        <p:nvGrpSpPr>
          <p:cNvPr id="5" name="Group 4"/>
          <p:cNvGrpSpPr/>
          <p:nvPr/>
        </p:nvGrpSpPr>
        <p:grpSpPr>
          <a:xfrm>
            <a:off x="2556405" y="5714559"/>
            <a:ext cx="6786350" cy="584776"/>
            <a:chOff x="1032405" y="5714559"/>
            <a:chExt cx="6786350" cy="584776"/>
          </a:xfrm>
        </p:grpSpPr>
        <p:sp>
          <p:nvSpPr>
            <p:cNvPr id="240" name="TextBox 239"/>
            <p:cNvSpPr txBox="1"/>
            <p:nvPr/>
          </p:nvSpPr>
          <p:spPr>
            <a:xfrm>
              <a:off x="1032405" y="5714559"/>
              <a:ext cx="1801855" cy="584776"/>
            </a:xfrm>
            <a:prstGeom prst="rect">
              <a:avLst/>
            </a:prstGeom>
            <a:noFill/>
          </p:spPr>
          <p:txBody>
            <a:bodyPr wrap="square" rtlCol="0">
              <a:spAutoFit/>
            </a:bodyPr>
            <a:lstStyle/>
            <a:p>
              <a:r>
                <a:rPr lang="en-US" sz="3200" dirty="0"/>
                <a:t>A[z, y, x]</a:t>
              </a:r>
            </a:p>
          </p:txBody>
        </p:sp>
        <p:sp>
          <p:nvSpPr>
            <p:cNvPr id="241" name="TextBox 240"/>
            <p:cNvSpPr txBox="1"/>
            <p:nvPr/>
          </p:nvSpPr>
          <p:spPr>
            <a:xfrm>
              <a:off x="6016900" y="5714559"/>
              <a:ext cx="1801855" cy="584776"/>
            </a:xfrm>
            <a:prstGeom prst="rect">
              <a:avLst/>
            </a:prstGeom>
            <a:noFill/>
          </p:spPr>
          <p:txBody>
            <a:bodyPr wrap="square" rtlCol="0">
              <a:spAutoFit/>
            </a:bodyPr>
            <a:lstStyle/>
            <a:p>
              <a:r>
                <a:rPr lang="en-US" sz="3200" dirty="0"/>
                <a:t>B[x, y, z]</a:t>
              </a:r>
            </a:p>
          </p:txBody>
        </p:sp>
        <p:sp>
          <p:nvSpPr>
            <p:cNvPr id="4" name="Right Arrow 3"/>
            <p:cNvSpPr/>
            <p:nvPr/>
          </p:nvSpPr>
          <p:spPr>
            <a:xfrm>
              <a:off x="2769952" y="5768860"/>
              <a:ext cx="3095458" cy="53047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Assign</a:t>
              </a:r>
            </a:p>
          </p:txBody>
        </p:sp>
      </p:grpSp>
      <p:cxnSp>
        <p:nvCxnSpPr>
          <p:cNvPr id="468" name="Straight Arrow Connector 467"/>
          <p:cNvCxnSpPr>
            <a:endCxn id="467" idx="1"/>
          </p:cNvCxnSpPr>
          <p:nvPr/>
        </p:nvCxnSpPr>
        <p:spPr>
          <a:xfrm>
            <a:off x="2200501" y="2498240"/>
            <a:ext cx="2045221" cy="485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8" name="Group 7"/>
          <p:cNvGrpSpPr/>
          <p:nvPr/>
        </p:nvGrpSpPr>
        <p:grpSpPr>
          <a:xfrm>
            <a:off x="7281510" y="1603904"/>
            <a:ext cx="3182376" cy="3264860"/>
            <a:chOff x="7281510" y="1603904"/>
            <a:chExt cx="3182376" cy="3264860"/>
          </a:xfrm>
        </p:grpSpPr>
        <p:grpSp>
          <p:nvGrpSpPr>
            <p:cNvPr id="380" name="Group 379"/>
            <p:cNvGrpSpPr/>
            <p:nvPr/>
          </p:nvGrpSpPr>
          <p:grpSpPr>
            <a:xfrm>
              <a:off x="7775917" y="2270086"/>
              <a:ext cx="2234374" cy="1491066"/>
              <a:chOff x="7453718" y="2591506"/>
              <a:chExt cx="2234374" cy="1491066"/>
            </a:xfrm>
          </p:grpSpPr>
          <p:sp>
            <p:nvSpPr>
              <p:cNvPr id="381" name="Rectangle 380"/>
              <p:cNvSpPr/>
              <p:nvPr/>
            </p:nvSpPr>
            <p:spPr>
              <a:xfrm>
                <a:off x="7454796" y="3333959"/>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2" name="Rectangle 381"/>
              <p:cNvSpPr/>
              <p:nvPr/>
            </p:nvSpPr>
            <p:spPr>
              <a:xfrm>
                <a:off x="7825641" y="3335577"/>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3" name="Rectangle 382"/>
              <p:cNvSpPr/>
              <p:nvPr/>
            </p:nvSpPr>
            <p:spPr>
              <a:xfrm>
                <a:off x="7454796" y="3709401"/>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4" name="Rectangle 383"/>
              <p:cNvSpPr/>
              <p:nvPr/>
            </p:nvSpPr>
            <p:spPr>
              <a:xfrm>
                <a:off x="7825641" y="3709401"/>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5" name="Rectangle 384"/>
              <p:cNvSpPr/>
              <p:nvPr/>
            </p:nvSpPr>
            <p:spPr>
              <a:xfrm>
                <a:off x="8199298" y="3337848"/>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6" name="Rectangle 385"/>
              <p:cNvSpPr/>
              <p:nvPr/>
            </p:nvSpPr>
            <p:spPr>
              <a:xfrm>
                <a:off x="8199298" y="3709401"/>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7" name="Rectangle 386"/>
              <p:cNvSpPr/>
              <p:nvPr/>
            </p:nvSpPr>
            <p:spPr>
              <a:xfrm>
                <a:off x="9312595" y="2599377"/>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8" name="Rectangle 387"/>
              <p:cNvSpPr/>
              <p:nvPr/>
            </p:nvSpPr>
            <p:spPr>
              <a:xfrm>
                <a:off x="9312595" y="2974166"/>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9" name="Rectangle 388"/>
              <p:cNvSpPr/>
              <p:nvPr/>
            </p:nvSpPr>
            <p:spPr>
              <a:xfrm>
                <a:off x="8568579" y="2599377"/>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0" name="Rectangle 389"/>
              <p:cNvSpPr/>
              <p:nvPr/>
            </p:nvSpPr>
            <p:spPr>
              <a:xfrm>
                <a:off x="8939424" y="2600995"/>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1" name="Rectangle 390"/>
              <p:cNvSpPr/>
              <p:nvPr/>
            </p:nvSpPr>
            <p:spPr>
              <a:xfrm>
                <a:off x="8568579" y="2974166"/>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2" name="Rectangle 391"/>
              <p:cNvSpPr/>
              <p:nvPr/>
            </p:nvSpPr>
            <p:spPr>
              <a:xfrm>
                <a:off x="8939424" y="2975784"/>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3" name="Rectangle 392"/>
              <p:cNvSpPr/>
              <p:nvPr/>
            </p:nvSpPr>
            <p:spPr>
              <a:xfrm>
                <a:off x="8570905" y="3332341"/>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4" name="Rectangle 393"/>
              <p:cNvSpPr/>
              <p:nvPr/>
            </p:nvSpPr>
            <p:spPr>
              <a:xfrm>
                <a:off x="8941750" y="3333959"/>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5" name="Rectangle 394"/>
              <p:cNvSpPr/>
              <p:nvPr/>
            </p:nvSpPr>
            <p:spPr>
              <a:xfrm>
                <a:off x="8570905" y="3709401"/>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6" name="Rectangle 395"/>
              <p:cNvSpPr/>
              <p:nvPr/>
            </p:nvSpPr>
            <p:spPr>
              <a:xfrm>
                <a:off x="8941750" y="3709401"/>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7" name="Rectangle 396"/>
              <p:cNvSpPr/>
              <p:nvPr/>
            </p:nvSpPr>
            <p:spPr>
              <a:xfrm>
                <a:off x="9314921" y="3332341"/>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8" name="Rectangle 397"/>
              <p:cNvSpPr/>
              <p:nvPr/>
            </p:nvSpPr>
            <p:spPr>
              <a:xfrm>
                <a:off x="9314921" y="3709401"/>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9" name="Rectangle 398"/>
              <p:cNvSpPr/>
              <p:nvPr/>
            </p:nvSpPr>
            <p:spPr>
              <a:xfrm>
                <a:off x="7453718" y="2591506"/>
                <a:ext cx="373171" cy="373171"/>
              </a:xfrm>
              <a:prstGeom prst="rect">
                <a:avLst/>
              </a:prstGeom>
              <a:solidFill>
                <a:srgbClr val="9AC89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0" name="Rectangle 399"/>
              <p:cNvSpPr/>
              <p:nvPr/>
            </p:nvSpPr>
            <p:spPr>
              <a:xfrm>
                <a:off x="7824563" y="2593124"/>
                <a:ext cx="373171" cy="373171"/>
              </a:xfrm>
              <a:prstGeom prst="rect">
                <a:avLst/>
              </a:prstGeom>
              <a:solidFill>
                <a:srgbClr val="9AC89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1" name="Rectangle 400"/>
              <p:cNvSpPr/>
              <p:nvPr/>
            </p:nvSpPr>
            <p:spPr>
              <a:xfrm>
                <a:off x="7453718" y="2963059"/>
                <a:ext cx="373171" cy="373171"/>
              </a:xfrm>
              <a:prstGeom prst="rect">
                <a:avLst/>
              </a:prstGeom>
              <a:solidFill>
                <a:srgbClr val="9AC89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2" name="Rectangle 401"/>
              <p:cNvSpPr/>
              <p:nvPr/>
            </p:nvSpPr>
            <p:spPr>
              <a:xfrm>
                <a:off x="7824563" y="2964677"/>
                <a:ext cx="373171" cy="373171"/>
              </a:xfrm>
              <a:prstGeom prst="rect">
                <a:avLst/>
              </a:prstGeom>
              <a:solidFill>
                <a:srgbClr val="9AC89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3" name="Rectangle 402"/>
              <p:cNvSpPr/>
              <p:nvPr/>
            </p:nvSpPr>
            <p:spPr>
              <a:xfrm>
                <a:off x="8197734" y="2591506"/>
                <a:ext cx="373171" cy="373171"/>
              </a:xfrm>
              <a:prstGeom prst="rect">
                <a:avLst/>
              </a:prstGeom>
              <a:solidFill>
                <a:srgbClr val="9AC89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4" name="Rectangle 403"/>
              <p:cNvSpPr/>
              <p:nvPr/>
            </p:nvSpPr>
            <p:spPr>
              <a:xfrm>
                <a:off x="8197734" y="2963059"/>
                <a:ext cx="373171" cy="373171"/>
              </a:xfrm>
              <a:prstGeom prst="rect">
                <a:avLst/>
              </a:prstGeom>
              <a:solidFill>
                <a:srgbClr val="9AC89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55" name="Group 354"/>
            <p:cNvGrpSpPr/>
            <p:nvPr/>
          </p:nvGrpSpPr>
          <p:grpSpPr>
            <a:xfrm>
              <a:off x="7623517" y="2413401"/>
              <a:ext cx="2234374" cy="1491066"/>
              <a:chOff x="7453718" y="2591506"/>
              <a:chExt cx="2234374" cy="1491066"/>
            </a:xfrm>
          </p:grpSpPr>
          <p:sp>
            <p:nvSpPr>
              <p:cNvPr id="356" name="Rectangle 355"/>
              <p:cNvSpPr/>
              <p:nvPr/>
            </p:nvSpPr>
            <p:spPr>
              <a:xfrm>
                <a:off x="7454796" y="3333959"/>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7" name="Rectangle 356"/>
              <p:cNvSpPr/>
              <p:nvPr/>
            </p:nvSpPr>
            <p:spPr>
              <a:xfrm>
                <a:off x="7825641" y="3335577"/>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8" name="Rectangle 357"/>
              <p:cNvSpPr/>
              <p:nvPr/>
            </p:nvSpPr>
            <p:spPr>
              <a:xfrm>
                <a:off x="7454796" y="3709401"/>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9" name="Rectangle 358"/>
              <p:cNvSpPr/>
              <p:nvPr/>
            </p:nvSpPr>
            <p:spPr>
              <a:xfrm>
                <a:off x="7825641" y="3709401"/>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0" name="Rectangle 359"/>
              <p:cNvSpPr/>
              <p:nvPr/>
            </p:nvSpPr>
            <p:spPr>
              <a:xfrm>
                <a:off x="8199298" y="3337848"/>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1" name="Rectangle 360"/>
              <p:cNvSpPr/>
              <p:nvPr/>
            </p:nvSpPr>
            <p:spPr>
              <a:xfrm>
                <a:off x="8199298" y="3709401"/>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2" name="Rectangle 361"/>
              <p:cNvSpPr/>
              <p:nvPr/>
            </p:nvSpPr>
            <p:spPr>
              <a:xfrm>
                <a:off x="9312595" y="2599377"/>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3" name="Rectangle 362"/>
              <p:cNvSpPr/>
              <p:nvPr/>
            </p:nvSpPr>
            <p:spPr>
              <a:xfrm>
                <a:off x="9312595" y="2974166"/>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4" name="Rectangle 363"/>
              <p:cNvSpPr/>
              <p:nvPr/>
            </p:nvSpPr>
            <p:spPr>
              <a:xfrm>
                <a:off x="8568579" y="2599377"/>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5" name="Rectangle 364"/>
              <p:cNvSpPr/>
              <p:nvPr/>
            </p:nvSpPr>
            <p:spPr>
              <a:xfrm>
                <a:off x="8939424" y="2600995"/>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6" name="Rectangle 365"/>
              <p:cNvSpPr/>
              <p:nvPr/>
            </p:nvSpPr>
            <p:spPr>
              <a:xfrm>
                <a:off x="8568579" y="2974166"/>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7" name="Rectangle 366"/>
              <p:cNvSpPr/>
              <p:nvPr/>
            </p:nvSpPr>
            <p:spPr>
              <a:xfrm>
                <a:off x="8939424" y="2975784"/>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8" name="Rectangle 367"/>
              <p:cNvSpPr/>
              <p:nvPr/>
            </p:nvSpPr>
            <p:spPr>
              <a:xfrm>
                <a:off x="8570905" y="3332341"/>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9" name="Rectangle 368"/>
              <p:cNvSpPr/>
              <p:nvPr/>
            </p:nvSpPr>
            <p:spPr>
              <a:xfrm>
                <a:off x="8941750" y="3333959"/>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0" name="Rectangle 369"/>
              <p:cNvSpPr/>
              <p:nvPr/>
            </p:nvSpPr>
            <p:spPr>
              <a:xfrm>
                <a:off x="8570905" y="3709401"/>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1" name="Rectangle 370"/>
              <p:cNvSpPr/>
              <p:nvPr/>
            </p:nvSpPr>
            <p:spPr>
              <a:xfrm>
                <a:off x="8941750" y="3709401"/>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2" name="Rectangle 371"/>
              <p:cNvSpPr/>
              <p:nvPr/>
            </p:nvSpPr>
            <p:spPr>
              <a:xfrm>
                <a:off x="9314921" y="3332341"/>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3" name="Rectangle 372"/>
              <p:cNvSpPr/>
              <p:nvPr/>
            </p:nvSpPr>
            <p:spPr>
              <a:xfrm>
                <a:off x="9314921" y="3709401"/>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4" name="Rectangle 373"/>
              <p:cNvSpPr/>
              <p:nvPr/>
            </p:nvSpPr>
            <p:spPr>
              <a:xfrm>
                <a:off x="7453718" y="2591506"/>
                <a:ext cx="373171" cy="373171"/>
              </a:xfrm>
              <a:prstGeom prst="rect">
                <a:avLst/>
              </a:prstGeom>
              <a:solidFill>
                <a:srgbClr val="9AC89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5" name="Rectangle 374"/>
              <p:cNvSpPr/>
              <p:nvPr/>
            </p:nvSpPr>
            <p:spPr>
              <a:xfrm>
                <a:off x="7824563" y="2593124"/>
                <a:ext cx="373171" cy="373171"/>
              </a:xfrm>
              <a:prstGeom prst="rect">
                <a:avLst/>
              </a:prstGeom>
              <a:solidFill>
                <a:srgbClr val="9AC89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6" name="Rectangle 375"/>
              <p:cNvSpPr/>
              <p:nvPr/>
            </p:nvSpPr>
            <p:spPr>
              <a:xfrm>
                <a:off x="7453718" y="2963059"/>
                <a:ext cx="373171" cy="373171"/>
              </a:xfrm>
              <a:prstGeom prst="rect">
                <a:avLst/>
              </a:prstGeom>
              <a:solidFill>
                <a:srgbClr val="9AC89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7" name="Rectangle 376"/>
              <p:cNvSpPr/>
              <p:nvPr/>
            </p:nvSpPr>
            <p:spPr>
              <a:xfrm>
                <a:off x="7824563" y="2964677"/>
                <a:ext cx="373171" cy="373171"/>
              </a:xfrm>
              <a:prstGeom prst="rect">
                <a:avLst/>
              </a:prstGeom>
              <a:solidFill>
                <a:srgbClr val="9AC89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8" name="Rectangle 377"/>
              <p:cNvSpPr/>
              <p:nvPr/>
            </p:nvSpPr>
            <p:spPr>
              <a:xfrm>
                <a:off x="8197734" y="2591506"/>
                <a:ext cx="373171" cy="373171"/>
              </a:xfrm>
              <a:prstGeom prst="rect">
                <a:avLst/>
              </a:prstGeom>
              <a:solidFill>
                <a:srgbClr val="9AC89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9" name="Rectangle 378"/>
              <p:cNvSpPr/>
              <p:nvPr/>
            </p:nvSpPr>
            <p:spPr>
              <a:xfrm>
                <a:off x="8197734" y="2963059"/>
                <a:ext cx="373171" cy="373171"/>
              </a:xfrm>
              <a:prstGeom prst="rect">
                <a:avLst/>
              </a:prstGeom>
              <a:solidFill>
                <a:srgbClr val="9AC89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92" name="Rectangle 191"/>
            <p:cNvSpPr/>
            <p:nvPr/>
          </p:nvSpPr>
          <p:spPr>
            <a:xfrm>
              <a:off x="7281510" y="4407099"/>
              <a:ext cx="344415" cy="461665"/>
            </a:xfrm>
            <a:prstGeom prst="rect">
              <a:avLst/>
            </a:prstGeom>
          </p:spPr>
          <p:txBody>
            <a:bodyPr wrap="none">
              <a:spAutoFit/>
            </a:bodyPr>
            <a:lstStyle/>
            <a:p>
              <a:r>
                <a:rPr lang="en-US" sz="2400" dirty="0"/>
                <a:t>X</a:t>
              </a:r>
            </a:p>
          </p:txBody>
        </p:sp>
        <p:sp>
          <p:nvSpPr>
            <p:cNvPr id="193" name="Rectangle 192"/>
            <p:cNvSpPr/>
            <p:nvPr/>
          </p:nvSpPr>
          <p:spPr>
            <a:xfrm>
              <a:off x="10135100" y="2355166"/>
              <a:ext cx="328786" cy="461665"/>
            </a:xfrm>
            <a:prstGeom prst="rect">
              <a:avLst/>
            </a:prstGeom>
          </p:spPr>
          <p:txBody>
            <a:bodyPr wrap="none">
              <a:spAutoFit/>
            </a:bodyPr>
            <a:lstStyle/>
            <a:p>
              <a:r>
                <a:rPr lang="en-US" sz="2400" dirty="0"/>
                <a:t>Z</a:t>
              </a:r>
            </a:p>
          </p:txBody>
        </p:sp>
        <p:grpSp>
          <p:nvGrpSpPr>
            <p:cNvPr id="43" name="Group 42"/>
            <p:cNvGrpSpPr/>
            <p:nvPr/>
          </p:nvGrpSpPr>
          <p:grpSpPr>
            <a:xfrm>
              <a:off x="7453718" y="1603904"/>
              <a:ext cx="831193" cy="982095"/>
              <a:chOff x="5222330" y="1539604"/>
              <a:chExt cx="831193" cy="982095"/>
            </a:xfrm>
          </p:grpSpPr>
          <p:cxnSp>
            <p:nvCxnSpPr>
              <p:cNvPr id="37" name="Straight Arrow Connector 36"/>
              <p:cNvCxnSpPr/>
              <p:nvPr/>
            </p:nvCxnSpPr>
            <p:spPr>
              <a:xfrm flipV="1">
                <a:off x="5222330" y="1974902"/>
                <a:ext cx="504897" cy="54679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02" name="Rectangle 201"/>
              <p:cNvSpPr/>
              <p:nvPr/>
            </p:nvSpPr>
            <p:spPr>
              <a:xfrm>
                <a:off x="5709108" y="1539604"/>
                <a:ext cx="344415" cy="461665"/>
              </a:xfrm>
              <a:prstGeom prst="rect">
                <a:avLst/>
              </a:prstGeom>
            </p:spPr>
            <p:txBody>
              <a:bodyPr wrap="none">
                <a:spAutoFit/>
              </a:bodyPr>
              <a:lstStyle/>
              <a:p>
                <a:r>
                  <a:rPr lang="en-US" sz="2400" dirty="0"/>
                  <a:t>Y</a:t>
                </a:r>
              </a:p>
            </p:txBody>
          </p:sp>
        </p:grpSp>
        <p:grpSp>
          <p:nvGrpSpPr>
            <p:cNvPr id="7" name="Group 6"/>
            <p:cNvGrpSpPr/>
            <p:nvPr/>
          </p:nvGrpSpPr>
          <p:grpSpPr>
            <a:xfrm>
              <a:off x="7453718" y="2591506"/>
              <a:ext cx="2234374" cy="1491066"/>
              <a:chOff x="7453718" y="2591506"/>
              <a:chExt cx="2234374" cy="1491066"/>
            </a:xfrm>
          </p:grpSpPr>
          <p:sp>
            <p:nvSpPr>
              <p:cNvPr id="288" name="Rectangle 287"/>
              <p:cNvSpPr/>
              <p:nvPr/>
            </p:nvSpPr>
            <p:spPr>
              <a:xfrm>
                <a:off x="7454796" y="3333959"/>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9" name="Rectangle 288"/>
              <p:cNvSpPr/>
              <p:nvPr/>
            </p:nvSpPr>
            <p:spPr>
              <a:xfrm>
                <a:off x="7825641" y="3335577"/>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0" name="Rectangle 289"/>
              <p:cNvSpPr/>
              <p:nvPr/>
            </p:nvSpPr>
            <p:spPr>
              <a:xfrm>
                <a:off x="7454796" y="3709401"/>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1" name="Rectangle 290"/>
              <p:cNvSpPr/>
              <p:nvPr/>
            </p:nvSpPr>
            <p:spPr>
              <a:xfrm>
                <a:off x="7825641" y="3709401"/>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2" name="Rectangle 291"/>
              <p:cNvSpPr/>
              <p:nvPr/>
            </p:nvSpPr>
            <p:spPr>
              <a:xfrm>
                <a:off x="8199298" y="3337848"/>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3" name="Rectangle 292"/>
              <p:cNvSpPr/>
              <p:nvPr/>
            </p:nvSpPr>
            <p:spPr>
              <a:xfrm>
                <a:off x="8199298" y="3709401"/>
                <a:ext cx="373171" cy="373171"/>
              </a:xfrm>
              <a:prstGeom prst="rect">
                <a:avLst/>
              </a:prstGeom>
              <a:solidFill>
                <a:srgbClr val="CFE5C9"/>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0" name="Rectangle 279"/>
              <p:cNvSpPr/>
              <p:nvPr/>
            </p:nvSpPr>
            <p:spPr>
              <a:xfrm>
                <a:off x="9312595" y="2599377"/>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1" name="Rectangle 280"/>
              <p:cNvSpPr/>
              <p:nvPr/>
            </p:nvSpPr>
            <p:spPr>
              <a:xfrm>
                <a:off x="9312595" y="2974166"/>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6" name="Rectangle 275"/>
              <p:cNvSpPr/>
              <p:nvPr/>
            </p:nvSpPr>
            <p:spPr>
              <a:xfrm>
                <a:off x="8568579" y="2599377"/>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7" name="Rectangle 276"/>
              <p:cNvSpPr/>
              <p:nvPr/>
            </p:nvSpPr>
            <p:spPr>
              <a:xfrm>
                <a:off x="8939424" y="2600995"/>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8" name="Rectangle 277"/>
              <p:cNvSpPr/>
              <p:nvPr/>
            </p:nvSpPr>
            <p:spPr>
              <a:xfrm>
                <a:off x="8568579" y="2974166"/>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9" name="Rectangle 278"/>
              <p:cNvSpPr/>
              <p:nvPr/>
            </p:nvSpPr>
            <p:spPr>
              <a:xfrm>
                <a:off x="8939424" y="2975784"/>
                <a:ext cx="373171" cy="373171"/>
              </a:xfrm>
              <a:prstGeom prst="rect">
                <a:avLst/>
              </a:prstGeom>
              <a:solidFill>
                <a:srgbClr val="C7CE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8" name="Rectangle 267"/>
              <p:cNvSpPr/>
              <p:nvPr/>
            </p:nvSpPr>
            <p:spPr>
              <a:xfrm>
                <a:off x="8570905" y="3332341"/>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9" name="Rectangle 268"/>
              <p:cNvSpPr/>
              <p:nvPr/>
            </p:nvSpPr>
            <p:spPr>
              <a:xfrm>
                <a:off x="8941750" y="3333959"/>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0" name="Rectangle 269"/>
              <p:cNvSpPr/>
              <p:nvPr/>
            </p:nvSpPr>
            <p:spPr>
              <a:xfrm>
                <a:off x="8570905" y="3709401"/>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1" name="Rectangle 270"/>
              <p:cNvSpPr/>
              <p:nvPr/>
            </p:nvSpPr>
            <p:spPr>
              <a:xfrm>
                <a:off x="8941750" y="3709401"/>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2" name="Rectangle 271"/>
              <p:cNvSpPr/>
              <p:nvPr/>
            </p:nvSpPr>
            <p:spPr>
              <a:xfrm>
                <a:off x="9314921" y="3332341"/>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4" name="Rectangle 273"/>
              <p:cNvSpPr/>
              <p:nvPr/>
            </p:nvSpPr>
            <p:spPr>
              <a:xfrm>
                <a:off x="9314921" y="3709401"/>
                <a:ext cx="373171" cy="373171"/>
              </a:xfrm>
              <a:prstGeom prst="rect">
                <a:avLst/>
              </a:prstGeom>
              <a:solidFill>
                <a:srgbClr val="7F8AFF"/>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2" name="Rectangle 281"/>
              <p:cNvSpPr/>
              <p:nvPr/>
            </p:nvSpPr>
            <p:spPr>
              <a:xfrm>
                <a:off x="7453718" y="2591506"/>
                <a:ext cx="373171" cy="373171"/>
              </a:xfrm>
              <a:prstGeom prst="rect">
                <a:avLst/>
              </a:prstGeom>
              <a:solidFill>
                <a:srgbClr val="9AC89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3" name="Rectangle 282"/>
              <p:cNvSpPr/>
              <p:nvPr/>
            </p:nvSpPr>
            <p:spPr>
              <a:xfrm>
                <a:off x="7824563" y="2593124"/>
                <a:ext cx="373171" cy="373171"/>
              </a:xfrm>
              <a:prstGeom prst="rect">
                <a:avLst/>
              </a:prstGeom>
              <a:solidFill>
                <a:srgbClr val="9AC89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4" name="Rectangle 283"/>
              <p:cNvSpPr/>
              <p:nvPr/>
            </p:nvSpPr>
            <p:spPr>
              <a:xfrm>
                <a:off x="7453718" y="2963059"/>
                <a:ext cx="373171" cy="373171"/>
              </a:xfrm>
              <a:prstGeom prst="rect">
                <a:avLst/>
              </a:prstGeom>
              <a:solidFill>
                <a:srgbClr val="9AC89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5" name="Rectangle 284"/>
              <p:cNvSpPr/>
              <p:nvPr/>
            </p:nvSpPr>
            <p:spPr>
              <a:xfrm>
                <a:off x="7824563" y="2964677"/>
                <a:ext cx="373171" cy="373171"/>
              </a:xfrm>
              <a:prstGeom prst="rect">
                <a:avLst/>
              </a:prstGeom>
              <a:solidFill>
                <a:srgbClr val="9AC89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6" name="Rectangle 285"/>
              <p:cNvSpPr/>
              <p:nvPr/>
            </p:nvSpPr>
            <p:spPr>
              <a:xfrm>
                <a:off x="8197734" y="2591506"/>
                <a:ext cx="373171" cy="373171"/>
              </a:xfrm>
              <a:prstGeom prst="rect">
                <a:avLst/>
              </a:prstGeom>
              <a:solidFill>
                <a:srgbClr val="9AC89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7" name="Rectangle 286"/>
              <p:cNvSpPr/>
              <p:nvPr/>
            </p:nvSpPr>
            <p:spPr>
              <a:xfrm>
                <a:off x="8197734" y="2963059"/>
                <a:ext cx="373171" cy="373171"/>
              </a:xfrm>
              <a:prstGeom prst="rect">
                <a:avLst/>
              </a:prstGeom>
              <a:solidFill>
                <a:srgbClr val="9AC89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30" name="Straight Arrow Connector 29"/>
            <p:cNvCxnSpPr>
              <a:endCxn id="193" idx="1"/>
            </p:cNvCxnSpPr>
            <p:nvPr/>
          </p:nvCxnSpPr>
          <p:spPr>
            <a:xfrm>
              <a:off x="7453718" y="2585999"/>
              <a:ext cx="268138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endCxn id="192" idx="0"/>
            </p:cNvCxnSpPr>
            <p:nvPr/>
          </p:nvCxnSpPr>
          <p:spPr>
            <a:xfrm>
              <a:off x="7453718" y="2585999"/>
              <a:ext cx="0" cy="1821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cxnSp>
        <p:nvCxnSpPr>
          <p:cNvPr id="469" name="Straight Arrow Connector 468"/>
          <p:cNvCxnSpPr>
            <a:endCxn id="470" idx="0"/>
          </p:cNvCxnSpPr>
          <p:nvPr/>
        </p:nvCxnSpPr>
        <p:spPr>
          <a:xfrm>
            <a:off x="2195848" y="2503094"/>
            <a:ext cx="8262" cy="24935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926031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6"/>
                                        </p:tgtEl>
                                        <p:attrNameLst>
                                          <p:attrName>style.visibility</p:attrName>
                                        </p:attrNameLst>
                                      </p:cBhvr>
                                      <p:to>
                                        <p:strVal val="visible"/>
                                      </p:to>
                                    </p:set>
                                    <p:animEffect transition="in" filter="wipe(left)">
                                      <p:cBhvr>
                                        <p:cTn id="7" dur="200"/>
                                        <p:tgtEl>
                                          <p:spTgt spid="166"/>
                                        </p:tgtEl>
                                      </p:cBhvr>
                                    </p:animEffect>
                                  </p:childTnLst>
                                </p:cTn>
                              </p:par>
                            </p:childTnLst>
                          </p:cTn>
                        </p:par>
                        <p:par>
                          <p:cTn id="8" fill="hold">
                            <p:stCondLst>
                              <p:cond delay="200"/>
                            </p:stCondLst>
                            <p:childTnLst>
                              <p:par>
                                <p:cTn id="9" presetID="1"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22" presetClass="entr" presetSubtype="8" fill="hold" nodeType="withEffect">
                                  <p:stCondLst>
                                    <p:cond delay="20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2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MSL programming example</a:t>
            </a:r>
          </a:p>
        </p:txBody>
      </p:sp>
      <p:sp>
        <p:nvSpPr>
          <p:cNvPr id="174" name="Rectangle 173"/>
          <p:cNvSpPr/>
          <p:nvPr/>
        </p:nvSpPr>
        <p:spPr>
          <a:xfrm>
            <a:off x="7471118" y="2280277"/>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5" name="Rectangle 174"/>
          <p:cNvSpPr/>
          <p:nvPr/>
        </p:nvSpPr>
        <p:spPr>
          <a:xfrm>
            <a:off x="7841963" y="2280277"/>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 name="Rectangle 175"/>
          <p:cNvSpPr/>
          <p:nvPr/>
        </p:nvSpPr>
        <p:spPr>
          <a:xfrm>
            <a:off x="7471118" y="2655066"/>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7" name="Rectangle 176"/>
          <p:cNvSpPr/>
          <p:nvPr/>
        </p:nvSpPr>
        <p:spPr>
          <a:xfrm>
            <a:off x="7841963" y="2655066"/>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8" name="Rectangle 177"/>
          <p:cNvSpPr/>
          <p:nvPr/>
        </p:nvSpPr>
        <p:spPr>
          <a:xfrm>
            <a:off x="7471118" y="302587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9" name="Rectangle 178"/>
          <p:cNvSpPr/>
          <p:nvPr/>
        </p:nvSpPr>
        <p:spPr>
          <a:xfrm>
            <a:off x="7841963" y="302587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0" name="Rectangle 179"/>
          <p:cNvSpPr/>
          <p:nvPr/>
        </p:nvSpPr>
        <p:spPr>
          <a:xfrm>
            <a:off x="7471118" y="3400666"/>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1" name="Rectangle 180"/>
          <p:cNvSpPr/>
          <p:nvPr/>
        </p:nvSpPr>
        <p:spPr>
          <a:xfrm>
            <a:off x="7841963" y="3400666"/>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 name="Rectangle 183"/>
          <p:cNvSpPr/>
          <p:nvPr/>
        </p:nvSpPr>
        <p:spPr>
          <a:xfrm>
            <a:off x="8588305" y="2280277"/>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5" name="Rectangle 184"/>
          <p:cNvSpPr/>
          <p:nvPr/>
        </p:nvSpPr>
        <p:spPr>
          <a:xfrm>
            <a:off x="8959150" y="2280277"/>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0" name="Rectangle 189"/>
          <p:cNvSpPr/>
          <p:nvPr/>
        </p:nvSpPr>
        <p:spPr>
          <a:xfrm>
            <a:off x="8588305" y="2655066"/>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1" name="Rectangle 190"/>
          <p:cNvSpPr/>
          <p:nvPr/>
        </p:nvSpPr>
        <p:spPr>
          <a:xfrm>
            <a:off x="8959150" y="2655066"/>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4" name="Rectangle 193"/>
          <p:cNvSpPr/>
          <p:nvPr/>
        </p:nvSpPr>
        <p:spPr>
          <a:xfrm>
            <a:off x="8588305" y="3025877"/>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5" name="Rectangle 194"/>
          <p:cNvSpPr/>
          <p:nvPr/>
        </p:nvSpPr>
        <p:spPr>
          <a:xfrm>
            <a:off x="8959150" y="3025877"/>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6" name="Rectangle 195"/>
          <p:cNvSpPr/>
          <p:nvPr/>
        </p:nvSpPr>
        <p:spPr>
          <a:xfrm>
            <a:off x="8588305" y="3400666"/>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7" name="Rectangle 196"/>
          <p:cNvSpPr/>
          <p:nvPr/>
        </p:nvSpPr>
        <p:spPr>
          <a:xfrm>
            <a:off x="8959150" y="3400666"/>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8" name="Rectangle 197"/>
          <p:cNvSpPr/>
          <p:nvPr/>
        </p:nvSpPr>
        <p:spPr>
          <a:xfrm>
            <a:off x="8215134" y="2280277"/>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9" name="Rectangle 198"/>
          <p:cNvSpPr/>
          <p:nvPr/>
        </p:nvSpPr>
        <p:spPr>
          <a:xfrm>
            <a:off x="8215134" y="2655066"/>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0" name="Rectangle 199"/>
          <p:cNvSpPr/>
          <p:nvPr/>
        </p:nvSpPr>
        <p:spPr>
          <a:xfrm>
            <a:off x="9332321" y="2280277"/>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1" name="Rectangle 200"/>
          <p:cNvSpPr/>
          <p:nvPr/>
        </p:nvSpPr>
        <p:spPr>
          <a:xfrm>
            <a:off x="9332321" y="2655066"/>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8" name="Rectangle 107"/>
          <p:cNvSpPr/>
          <p:nvPr/>
        </p:nvSpPr>
        <p:spPr>
          <a:xfrm>
            <a:off x="9332321" y="3025877"/>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9" name="Rectangle 108"/>
          <p:cNvSpPr/>
          <p:nvPr/>
        </p:nvSpPr>
        <p:spPr>
          <a:xfrm>
            <a:off x="9332321" y="3400666"/>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0" name="Rectangle 109"/>
          <p:cNvSpPr/>
          <p:nvPr/>
        </p:nvSpPr>
        <p:spPr>
          <a:xfrm>
            <a:off x="8215134" y="302587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Rectangle 110"/>
          <p:cNvSpPr/>
          <p:nvPr/>
        </p:nvSpPr>
        <p:spPr>
          <a:xfrm>
            <a:off x="8215134" y="3400666"/>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0" name="Straight Arrow Connector 29"/>
          <p:cNvCxnSpPr/>
          <p:nvPr/>
        </p:nvCxnSpPr>
        <p:spPr>
          <a:xfrm>
            <a:off x="7453718" y="2262882"/>
            <a:ext cx="264318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endCxn id="192" idx="0"/>
          </p:cNvCxnSpPr>
          <p:nvPr/>
        </p:nvCxnSpPr>
        <p:spPr>
          <a:xfrm>
            <a:off x="7453718" y="2264499"/>
            <a:ext cx="0" cy="1821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2" name="Rectangle 191"/>
          <p:cNvSpPr/>
          <p:nvPr/>
        </p:nvSpPr>
        <p:spPr>
          <a:xfrm>
            <a:off x="7281511" y="4085600"/>
            <a:ext cx="344415" cy="461665"/>
          </a:xfrm>
          <a:prstGeom prst="rect">
            <a:avLst/>
          </a:prstGeom>
        </p:spPr>
        <p:txBody>
          <a:bodyPr wrap="none">
            <a:spAutoFit/>
          </a:bodyPr>
          <a:lstStyle/>
          <a:p>
            <a:r>
              <a:rPr lang="en-US" sz="2400" dirty="0"/>
              <a:t>X</a:t>
            </a:r>
          </a:p>
        </p:txBody>
      </p:sp>
      <p:sp>
        <p:nvSpPr>
          <p:cNvPr id="193" name="Rectangle 192"/>
          <p:cNvSpPr/>
          <p:nvPr/>
        </p:nvSpPr>
        <p:spPr>
          <a:xfrm>
            <a:off x="10096904" y="2033667"/>
            <a:ext cx="328786" cy="461665"/>
          </a:xfrm>
          <a:prstGeom prst="rect">
            <a:avLst/>
          </a:prstGeom>
        </p:spPr>
        <p:txBody>
          <a:bodyPr wrap="none">
            <a:spAutoFit/>
          </a:bodyPr>
          <a:lstStyle/>
          <a:p>
            <a:r>
              <a:rPr lang="en-US" sz="2400" dirty="0"/>
              <a:t>Z</a:t>
            </a:r>
          </a:p>
        </p:txBody>
      </p:sp>
      <p:grpSp>
        <p:nvGrpSpPr>
          <p:cNvPr id="43" name="Group 42"/>
          <p:cNvGrpSpPr/>
          <p:nvPr/>
        </p:nvGrpSpPr>
        <p:grpSpPr>
          <a:xfrm>
            <a:off x="7453719" y="1282405"/>
            <a:ext cx="831193" cy="982095"/>
            <a:chOff x="5222330" y="1539604"/>
            <a:chExt cx="831193" cy="982095"/>
          </a:xfrm>
        </p:grpSpPr>
        <p:cxnSp>
          <p:nvCxnSpPr>
            <p:cNvPr id="37" name="Straight Arrow Connector 36"/>
            <p:cNvCxnSpPr/>
            <p:nvPr/>
          </p:nvCxnSpPr>
          <p:spPr>
            <a:xfrm flipV="1">
              <a:off x="5222330" y="1974902"/>
              <a:ext cx="504897" cy="54679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02" name="Rectangle 201"/>
            <p:cNvSpPr/>
            <p:nvPr/>
          </p:nvSpPr>
          <p:spPr>
            <a:xfrm>
              <a:off x="5709108" y="1539604"/>
              <a:ext cx="344415" cy="461665"/>
            </a:xfrm>
            <a:prstGeom prst="rect">
              <a:avLst/>
            </a:prstGeom>
          </p:spPr>
          <p:txBody>
            <a:bodyPr wrap="none">
              <a:spAutoFit/>
            </a:bodyPr>
            <a:lstStyle/>
            <a:p>
              <a:r>
                <a:rPr lang="en-US" sz="2400" dirty="0"/>
                <a:t>Y</a:t>
              </a:r>
            </a:p>
          </p:txBody>
        </p:sp>
      </p:grpSp>
      <p:sp>
        <p:nvSpPr>
          <p:cNvPr id="467" name="Rectangle 466"/>
          <p:cNvSpPr/>
          <p:nvPr/>
        </p:nvSpPr>
        <p:spPr>
          <a:xfrm>
            <a:off x="4245722" y="1950762"/>
            <a:ext cx="344415" cy="461665"/>
          </a:xfrm>
          <a:prstGeom prst="rect">
            <a:avLst/>
          </a:prstGeom>
        </p:spPr>
        <p:txBody>
          <a:bodyPr wrap="none">
            <a:spAutoFit/>
          </a:bodyPr>
          <a:lstStyle/>
          <a:p>
            <a:r>
              <a:rPr lang="en-US" sz="2400" dirty="0"/>
              <a:t>X</a:t>
            </a:r>
          </a:p>
        </p:txBody>
      </p:sp>
      <p:cxnSp>
        <p:nvCxnSpPr>
          <p:cNvPr id="468" name="Straight Arrow Connector 467"/>
          <p:cNvCxnSpPr>
            <a:endCxn id="467" idx="1"/>
          </p:cNvCxnSpPr>
          <p:nvPr/>
        </p:nvCxnSpPr>
        <p:spPr>
          <a:xfrm>
            <a:off x="2200501" y="2176740"/>
            <a:ext cx="2045221" cy="485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69" name="Straight Arrow Connector 468"/>
          <p:cNvCxnSpPr/>
          <p:nvPr/>
        </p:nvCxnSpPr>
        <p:spPr>
          <a:xfrm>
            <a:off x="2213247" y="2181594"/>
            <a:ext cx="8262" cy="24935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70" name="Rectangle 469"/>
          <p:cNvSpPr/>
          <p:nvPr/>
        </p:nvSpPr>
        <p:spPr>
          <a:xfrm>
            <a:off x="2039717" y="4675163"/>
            <a:ext cx="328786" cy="461665"/>
          </a:xfrm>
          <a:prstGeom prst="rect">
            <a:avLst/>
          </a:prstGeom>
        </p:spPr>
        <p:txBody>
          <a:bodyPr wrap="none">
            <a:spAutoFit/>
          </a:bodyPr>
          <a:lstStyle/>
          <a:p>
            <a:r>
              <a:rPr lang="en-US" sz="2400" dirty="0"/>
              <a:t>Z</a:t>
            </a:r>
          </a:p>
        </p:txBody>
      </p:sp>
      <p:grpSp>
        <p:nvGrpSpPr>
          <p:cNvPr id="471" name="Group 470"/>
          <p:cNvGrpSpPr/>
          <p:nvPr/>
        </p:nvGrpSpPr>
        <p:grpSpPr>
          <a:xfrm>
            <a:off x="2200501" y="1202961"/>
            <a:ext cx="851915" cy="973781"/>
            <a:chOff x="676500" y="1524460"/>
            <a:chExt cx="851915" cy="973781"/>
          </a:xfrm>
        </p:grpSpPr>
        <p:sp>
          <p:nvSpPr>
            <p:cNvPr id="472" name="Rectangle 471"/>
            <p:cNvSpPr/>
            <p:nvPr/>
          </p:nvSpPr>
          <p:spPr>
            <a:xfrm>
              <a:off x="1184000" y="1524460"/>
              <a:ext cx="344415" cy="461665"/>
            </a:xfrm>
            <a:prstGeom prst="rect">
              <a:avLst/>
            </a:prstGeom>
          </p:spPr>
          <p:txBody>
            <a:bodyPr wrap="none">
              <a:spAutoFit/>
            </a:bodyPr>
            <a:lstStyle/>
            <a:p>
              <a:r>
                <a:rPr lang="en-US" sz="2400" dirty="0"/>
                <a:t>Y</a:t>
              </a:r>
            </a:p>
          </p:txBody>
        </p:sp>
        <p:cxnSp>
          <p:nvCxnSpPr>
            <p:cNvPr id="473" name="Straight Arrow Connector 472"/>
            <p:cNvCxnSpPr/>
            <p:nvPr/>
          </p:nvCxnSpPr>
          <p:spPr>
            <a:xfrm flipV="1">
              <a:off x="676500" y="1889675"/>
              <a:ext cx="541174" cy="6085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475" name="Rectangle 474"/>
          <p:cNvSpPr/>
          <p:nvPr/>
        </p:nvSpPr>
        <p:spPr>
          <a:xfrm>
            <a:off x="2230646" y="2194136"/>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6" name="Rectangle 475"/>
          <p:cNvSpPr/>
          <p:nvPr/>
        </p:nvSpPr>
        <p:spPr>
          <a:xfrm>
            <a:off x="2601491" y="2194136"/>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7" name="Rectangle 476"/>
          <p:cNvSpPr/>
          <p:nvPr/>
        </p:nvSpPr>
        <p:spPr>
          <a:xfrm>
            <a:off x="2230646" y="2568925"/>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8" name="Rectangle 477"/>
          <p:cNvSpPr/>
          <p:nvPr/>
        </p:nvSpPr>
        <p:spPr>
          <a:xfrm>
            <a:off x="2601491" y="2568925"/>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9" name="Rectangle 478"/>
          <p:cNvSpPr/>
          <p:nvPr/>
        </p:nvSpPr>
        <p:spPr>
          <a:xfrm>
            <a:off x="2974662" y="2194136"/>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0" name="Rectangle 479"/>
          <p:cNvSpPr/>
          <p:nvPr/>
        </p:nvSpPr>
        <p:spPr>
          <a:xfrm>
            <a:off x="3345507" y="2194136"/>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1" name="Rectangle 480"/>
          <p:cNvSpPr/>
          <p:nvPr/>
        </p:nvSpPr>
        <p:spPr>
          <a:xfrm>
            <a:off x="2974662" y="2568925"/>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2" name="Rectangle 481"/>
          <p:cNvSpPr/>
          <p:nvPr/>
        </p:nvSpPr>
        <p:spPr>
          <a:xfrm>
            <a:off x="3345507" y="2568925"/>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3" name="Rectangle 482"/>
          <p:cNvSpPr/>
          <p:nvPr/>
        </p:nvSpPr>
        <p:spPr>
          <a:xfrm>
            <a:off x="2230646" y="2940478"/>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4" name="Rectangle 483"/>
          <p:cNvSpPr/>
          <p:nvPr/>
        </p:nvSpPr>
        <p:spPr>
          <a:xfrm>
            <a:off x="2601491" y="2940478"/>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5" name="Rectangle 484"/>
          <p:cNvSpPr/>
          <p:nvPr/>
        </p:nvSpPr>
        <p:spPr>
          <a:xfrm>
            <a:off x="2230646" y="3315267"/>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6" name="Rectangle 485"/>
          <p:cNvSpPr/>
          <p:nvPr/>
        </p:nvSpPr>
        <p:spPr>
          <a:xfrm>
            <a:off x="2601491" y="3315267"/>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7" name="Rectangle 486"/>
          <p:cNvSpPr/>
          <p:nvPr/>
        </p:nvSpPr>
        <p:spPr>
          <a:xfrm>
            <a:off x="2974662" y="2940478"/>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8" name="Rectangle 487"/>
          <p:cNvSpPr/>
          <p:nvPr/>
        </p:nvSpPr>
        <p:spPr>
          <a:xfrm>
            <a:off x="3345507" y="2940478"/>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9" name="Rectangle 488"/>
          <p:cNvSpPr/>
          <p:nvPr/>
        </p:nvSpPr>
        <p:spPr>
          <a:xfrm>
            <a:off x="2974662" y="3315267"/>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0" name="Rectangle 489"/>
          <p:cNvSpPr/>
          <p:nvPr/>
        </p:nvSpPr>
        <p:spPr>
          <a:xfrm>
            <a:off x="3345507" y="3315267"/>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1" name="Rectangle 490"/>
          <p:cNvSpPr/>
          <p:nvPr/>
        </p:nvSpPr>
        <p:spPr>
          <a:xfrm>
            <a:off x="2230646" y="3693291"/>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2" name="Rectangle 491"/>
          <p:cNvSpPr/>
          <p:nvPr/>
        </p:nvSpPr>
        <p:spPr>
          <a:xfrm>
            <a:off x="2601491" y="3693291"/>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3" name="Rectangle 492"/>
          <p:cNvSpPr/>
          <p:nvPr/>
        </p:nvSpPr>
        <p:spPr>
          <a:xfrm>
            <a:off x="2230646" y="4068080"/>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4" name="Rectangle 493"/>
          <p:cNvSpPr/>
          <p:nvPr/>
        </p:nvSpPr>
        <p:spPr>
          <a:xfrm>
            <a:off x="2601491" y="4068080"/>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5" name="Rectangle 494"/>
          <p:cNvSpPr/>
          <p:nvPr/>
        </p:nvSpPr>
        <p:spPr>
          <a:xfrm>
            <a:off x="2974662" y="3693291"/>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6" name="Rectangle 495"/>
          <p:cNvSpPr/>
          <p:nvPr/>
        </p:nvSpPr>
        <p:spPr>
          <a:xfrm>
            <a:off x="3345507" y="3693291"/>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7" name="Rectangle 496"/>
          <p:cNvSpPr/>
          <p:nvPr/>
        </p:nvSpPr>
        <p:spPr>
          <a:xfrm>
            <a:off x="2974662" y="4068080"/>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8" name="Rectangle 497"/>
          <p:cNvSpPr/>
          <p:nvPr/>
        </p:nvSpPr>
        <p:spPr>
          <a:xfrm>
            <a:off x="3345507" y="4068080"/>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4" name="TextBox 203"/>
          <p:cNvSpPr txBox="1"/>
          <p:nvPr/>
        </p:nvSpPr>
        <p:spPr>
          <a:xfrm>
            <a:off x="4127080" y="4542972"/>
            <a:ext cx="7729091" cy="2369880"/>
          </a:xfrm>
          <a:prstGeom prst="rect">
            <a:avLst/>
          </a:prstGeom>
          <a:noFill/>
        </p:spPr>
        <p:txBody>
          <a:bodyPr wrap="square" rtlCol="0">
            <a:spAutoFit/>
          </a:bodyPr>
          <a:lstStyle/>
          <a:p>
            <a:r>
              <a:rPr lang="en-US" sz="2000" dirty="0"/>
              <a:t>void </a:t>
            </a:r>
            <a:r>
              <a:rPr lang="en-US" sz="2400" b="1" dirty="0"/>
              <a:t>trans</a:t>
            </a:r>
            <a:r>
              <a:rPr lang="en-US" sz="2000" dirty="0"/>
              <a:t>(</a:t>
            </a:r>
            <a:r>
              <a:rPr lang="en-US" sz="2000" dirty="0" err="1"/>
              <a:t>int</a:t>
            </a:r>
            <a:r>
              <a:rPr lang="en-US" sz="2000" dirty="0"/>
              <a:t> </a:t>
            </a:r>
            <a:r>
              <a:rPr lang="en-US" sz="2000" dirty="0" err="1"/>
              <a:t>nx</a:t>
            </a:r>
            <a:r>
              <a:rPr lang="en-US" sz="2000" dirty="0"/>
              <a:t>, </a:t>
            </a:r>
            <a:r>
              <a:rPr lang="en-US" sz="2000" dirty="0" err="1"/>
              <a:t>int</a:t>
            </a:r>
            <a:r>
              <a:rPr lang="en-US" sz="2000" dirty="0"/>
              <a:t> </a:t>
            </a:r>
            <a:r>
              <a:rPr lang="en-US" sz="2000" dirty="0" err="1"/>
              <a:t>ny</a:t>
            </a:r>
            <a:r>
              <a:rPr lang="en-US" sz="2000" dirty="0"/>
              <a:t>, </a:t>
            </a:r>
            <a:r>
              <a:rPr lang="en-US" sz="2000" dirty="0" err="1"/>
              <a:t>int</a:t>
            </a:r>
            <a:r>
              <a:rPr lang="en-US" sz="2000" dirty="0"/>
              <a:t> </a:t>
            </a:r>
            <a:r>
              <a:rPr lang="en-US" sz="2000" dirty="0" err="1"/>
              <a:t>nz</a:t>
            </a:r>
            <a:r>
              <a:rPr lang="en-US" sz="2000" dirty="0"/>
              <a:t>,</a:t>
            </a:r>
          </a:p>
          <a:p>
            <a:r>
              <a:rPr lang="en-US" sz="2000" dirty="0"/>
              <a:t>   </a:t>
            </a:r>
            <a:r>
              <a:rPr lang="en-US" sz="2000" dirty="0" smtClean="0"/>
              <a:t>double</a:t>
            </a:r>
            <a:r>
              <a:rPr lang="en-US" sz="2000" dirty="0"/>
              <a:t>[</a:t>
            </a:r>
            <a:r>
              <a:rPr lang="en-US" sz="2000" dirty="0" err="1"/>
              <a:t>nz,ny,nx</a:t>
            </a:r>
            <a:r>
              <a:rPr lang="en-US" sz="2000" dirty="0"/>
              <a:t>] A, </a:t>
            </a:r>
            <a:r>
              <a:rPr lang="en-US" sz="2000" b="1" dirty="0"/>
              <a:t>ref</a:t>
            </a:r>
            <a:r>
              <a:rPr lang="en-US" sz="2000" dirty="0"/>
              <a:t> double[</a:t>
            </a:r>
            <a:r>
              <a:rPr lang="en-US" sz="2000" dirty="0" err="1"/>
              <a:t>nx,ny,nz</a:t>
            </a:r>
            <a:r>
              <a:rPr lang="en-US" sz="2000" dirty="0"/>
              <a:t>] B) {</a:t>
            </a:r>
          </a:p>
          <a:p>
            <a:r>
              <a:rPr lang="en-US" sz="2000" dirty="0"/>
              <a:t> </a:t>
            </a:r>
            <a:r>
              <a:rPr lang="en-US" sz="2000" dirty="0" smtClean="0"/>
              <a:t>     for </a:t>
            </a:r>
            <a:r>
              <a:rPr lang="en-US" sz="2000" dirty="0"/>
              <a:t>(</a:t>
            </a:r>
            <a:r>
              <a:rPr lang="en-US" sz="2000" dirty="0" err="1"/>
              <a:t>int</a:t>
            </a:r>
            <a:r>
              <a:rPr lang="en-US" sz="2000" dirty="0"/>
              <a:t> x = 0; x &lt; </a:t>
            </a:r>
            <a:r>
              <a:rPr lang="en-US" sz="2000" dirty="0" err="1"/>
              <a:t>nx</a:t>
            </a:r>
            <a:r>
              <a:rPr lang="en-US" sz="2000" dirty="0"/>
              <a:t>; x++)</a:t>
            </a:r>
          </a:p>
          <a:p>
            <a:r>
              <a:rPr lang="en-US" sz="2000" dirty="0"/>
              <a:t> </a:t>
            </a:r>
            <a:r>
              <a:rPr lang="en-US" sz="2000" dirty="0" smtClean="0"/>
              <a:t>        for </a:t>
            </a:r>
            <a:r>
              <a:rPr lang="en-US" sz="2000" dirty="0"/>
              <a:t>(</a:t>
            </a:r>
            <a:r>
              <a:rPr lang="en-US" sz="2000" dirty="0" err="1"/>
              <a:t>int</a:t>
            </a:r>
            <a:r>
              <a:rPr lang="en-US" sz="2000" dirty="0"/>
              <a:t> y = 0; y &lt; </a:t>
            </a:r>
            <a:r>
              <a:rPr lang="en-US" sz="2000" dirty="0" err="1"/>
              <a:t>ny</a:t>
            </a:r>
            <a:r>
              <a:rPr lang="en-US" sz="2000" dirty="0"/>
              <a:t>; y++)</a:t>
            </a:r>
          </a:p>
          <a:p>
            <a:r>
              <a:rPr lang="en-US" sz="2000" dirty="0"/>
              <a:t> </a:t>
            </a:r>
            <a:r>
              <a:rPr lang="en-US" sz="2000" dirty="0" smtClean="0"/>
              <a:t>           for </a:t>
            </a:r>
            <a:r>
              <a:rPr lang="en-US" sz="2000" dirty="0"/>
              <a:t>(</a:t>
            </a:r>
            <a:r>
              <a:rPr lang="en-US" sz="2000" dirty="0" err="1"/>
              <a:t>int</a:t>
            </a:r>
            <a:r>
              <a:rPr lang="en-US" sz="2000" dirty="0"/>
              <a:t> z = 0; z &lt; </a:t>
            </a:r>
            <a:r>
              <a:rPr lang="en-US" sz="2000" dirty="0" err="1"/>
              <a:t>nz</a:t>
            </a:r>
            <a:r>
              <a:rPr lang="en-US" sz="2000" dirty="0"/>
              <a:t>; z++</a:t>
            </a:r>
            <a:r>
              <a:rPr lang="en-US" sz="2000" dirty="0" smtClean="0"/>
              <a:t>)</a:t>
            </a:r>
          </a:p>
          <a:p>
            <a:r>
              <a:rPr lang="en-US" sz="2000" dirty="0"/>
              <a:t> </a:t>
            </a:r>
            <a:r>
              <a:rPr lang="en-US" sz="2000" dirty="0" smtClean="0"/>
              <a:t>              </a:t>
            </a:r>
            <a:r>
              <a:rPr lang="en-US" sz="2400" dirty="0" smtClean="0"/>
              <a:t>B</a:t>
            </a:r>
            <a:r>
              <a:rPr lang="en-US" sz="2400" dirty="0"/>
              <a:t>[</a:t>
            </a:r>
            <a:r>
              <a:rPr lang="en-US" sz="2400" dirty="0" err="1"/>
              <a:t>x,y,z</a:t>
            </a:r>
            <a:r>
              <a:rPr lang="en-US" sz="2400" dirty="0"/>
              <a:t>] = A[</a:t>
            </a:r>
            <a:r>
              <a:rPr lang="en-US" sz="2400" dirty="0" err="1"/>
              <a:t>z,y,x</a:t>
            </a:r>
            <a:r>
              <a:rPr lang="en-US" sz="2400" dirty="0"/>
              <a:t>]; </a:t>
            </a:r>
          </a:p>
          <a:p>
            <a:r>
              <a:rPr lang="en-US" sz="2000" dirty="0"/>
              <a:t>} </a:t>
            </a:r>
          </a:p>
        </p:txBody>
      </p:sp>
    </p:spTree>
    <p:extLst>
      <p:ext uri="{BB962C8B-B14F-4D97-AF65-F5344CB8AC3E}">
        <p14:creationId xmlns:p14="http://schemas.microsoft.com/office/powerpoint/2010/main" val="211935810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MSL programming example</a:t>
            </a:r>
          </a:p>
        </p:txBody>
      </p:sp>
      <p:sp>
        <p:nvSpPr>
          <p:cNvPr id="467" name="Rectangle 466"/>
          <p:cNvSpPr/>
          <p:nvPr/>
        </p:nvSpPr>
        <p:spPr>
          <a:xfrm>
            <a:off x="5065649" y="1806087"/>
            <a:ext cx="344415" cy="461665"/>
          </a:xfrm>
          <a:prstGeom prst="rect">
            <a:avLst/>
          </a:prstGeom>
        </p:spPr>
        <p:txBody>
          <a:bodyPr wrap="none">
            <a:spAutoFit/>
          </a:bodyPr>
          <a:lstStyle/>
          <a:p>
            <a:r>
              <a:rPr lang="en-US" sz="2400" dirty="0"/>
              <a:t>X</a:t>
            </a:r>
          </a:p>
        </p:txBody>
      </p:sp>
      <p:cxnSp>
        <p:nvCxnSpPr>
          <p:cNvPr id="468" name="Straight Arrow Connector 467"/>
          <p:cNvCxnSpPr>
            <a:endCxn id="467" idx="1"/>
          </p:cNvCxnSpPr>
          <p:nvPr/>
        </p:nvCxnSpPr>
        <p:spPr>
          <a:xfrm>
            <a:off x="3020428" y="2032065"/>
            <a:ext cx="2045221" cy="485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69" name="Straight Arrow Connector 468"/>
          <p:cNvCxnSpPr>
            <a:endCxn id="470" idx="0"/>
          </p:cNvCxnSpPr>
          <p:nvPr/>
        </p:nvCxnSpPr>
        <p:spPr>
          <a:xfrm>
            <a:off x="3015775" y="2032065"/>
            <a:ext cx="8262" cy="256272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70" name="Rectangle 469"/>
          <p:cNvSpPr/>
          <p:nvPr/>
        </p:nvSpPr>
        <p:spPr>
          <a:xfrm>
            <a:off x="2859644" y="4594788"/>
            <a:ext cx="328786" cy="461665"/>
          </a:xfrm>
          <a:prstGeom prst="rect">
            <a:avLst/>
          </a:prstGeom>
        </p:spPr>
        <p:txBody>
          <a:bodyPr wrap="none">
            <a:spAutoFit/>
          </a:bodyPr>
          <a:lstStyle/>
          <a:p>
            <a:r>
              <a:rPr lang="en-US" sz="2400" dirty="0"/>
              <a:t>Z</a:t>
            </a:r>
          </a:p>
        </p:txBody>
      </p:sp>
      <p:grpSp>
        <p:nvGrpSpPr>
          <p:cNvPr id="471" name="Group 470"/>
          <p:cNvGrpSpPr/>
          <p:nvPr/>
        </p:nvGrpSpPr>
        <p:grpSpPr>
          <a:xfrm>
            <a:off x="3020428" y="1058286"/>
            <a:ext cx="851915" cy="973781"/>
            <a:chOff x="676500" y="1524460"/>
            <a:chExt cx="851915" cy="973781"/>
          </a:xfrm>
        </p:grpSpPr>
        <p:sp>
          <p:nvSpPr>
            <p:cNvPr id="472" name="Rectangle 471"/>
            <p:cNvSpPr/>
            <p:nvPr/>
          </p:nvSpPr>
          <p:spPr>
            <a:xfrm>
              <a:off x="1184000" y="1524460"/>
              <a:ext cx="344415" cy="461665"/>
            </a:xfrm>
            <a:prstGeom prst="rect">
              <a:avLst/>
            </a:prstGeom>
          </p:spPr>
          <p:txBody>
            <a:bodyPr wrap="none">
              <a:spAutoFit/>
            </a:bodyPr>
            <a:lstStyle/>
            <a:p>
              <a:r>
                <a:rPr lang="en-US" sz="2400" dirty="0"/>
                <a:t>Y</a:t>
              </a:r>
            </a:p>
          </p:txBody>
        </p:sp>
        <p:cxnSp>
          <p:nvCxnSpPr>
            <p:cNvPr id="473" name="Straight Arrow Connector 472"/>
            <p:cNvCxnSpPr/>
            <p:nvPr/>
          </p:nvCxnSpPr>
          <p:spPr>
            <a:xfrm flipV="1">
              <a:off x="676500" y="1889675"/>
              <a:ext cx="541174" cy="6085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475" name="Rectangle 474"/>
          <p:cNvSpPr/>
          <p:nvPr/>
        </p:nvSpPr>
        <p:spPr>
          <a:xfrm>
            <a:off x="3020428" y="2032066"/>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6" name="Rectangle 475"/>
          <p:cNvSpPr/>
          <p:nvPr/>
        </p:nvSpPr>
        <p:spPr>
          <a:xfrm>
            <a:off x="3391273" y="2033684"/>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7" name="Rectangle 476"/>
          <p:cNvSpPr/>
          <p:nvPr/>
        </p:nvSpPr>
        <p:spPr>
          <a:xfrm>
            <a:off x="3020428" y="2406855"/>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8" name="Rectangle 477"/>
          <p:cNvSpPr/>
          <p:nvPr/>
        </p:nvSpPr>
        <p:spPr>
          <a:xfrm>
            <a:off x="3391273" y="2408473"/>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9" name="Rectangle 478"/>
          <p:cNvSpPr/>
          <p:nvPr/>
        </p:nvSpPr>
        <p:spPr>
          <a:xfrm>
            <a:off x="3764444" y="2035302"/>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0" name="Rectangle 479"/>
          <p:cNvSpPr/>
          <p:nvPr/>
        </p:nvSpPr>
        <p:spPr>
          <a:xfrm>
            <a:off x="4135289" y="2036920"/>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1" name="Rectangle 480"/>
          <p:cNvSpPr/>
          <p:nvPr/>
        </p:nvSpPr>
        <p:spPr>
          <a:xfrm>
            <a:off x="3764444" y="2410091"/>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2" name="Rectangle 481"/>
          <p:cNvSpPr/>
          <p:nvPr/>
        </p:nvSpPr>
        <p:spPr>
          <a:xfrm>
            <a:off x="4135289" y="2411709"/>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3" name="Rectangle 482"/>
          <p:cNvSpPr/>
          <p:nvPr/>
        </p:nvSpPr>
        <p:spPr>
          <a:xfrm>
            <a:off x="3020428" y="2778408"/>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4" name="Rectangle 483"/>
          <p:cNvSpPr/>
          <p:nvPr/>
        </p:nvSpPr>
        <p:spPr>
          <a:xfrm>
            <a:off x="3391273" y="2780026"/>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5" name="Rectangle 484"/>
          <p:cNvSpPr/>
          <p:nvPr/>
        </p:nvSpPr>
        <p:spPr>
          <a:xfrm>
            <a:off x="3020428" y="3297872"/>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6" name="Rectangle 485"/>
          <p:cNvSpPr/>
          <p:nvPr/>
        </p:nvSpPr>
        <p:spPr>
          <a:xfrm>
            <a:off x="3391273" y="3299490"/>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7" name="Rectangle 486"/>
          <p:cNvSpPr/>
          <p:nvPr/>
        </p:nvSpPr>
        <p:spPr>
          <a:xfrm>
            <a:off x="3764444" y="2781644"/>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8" name="Rectangle 487"/>
          <p:cNvSpPr/>
          <p:nvPr/>
        </p:nvSpPr>
        <p:spPr>
          <a:xfrm>
            <a:off x="4135289" y="2783262"/>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9" name="Rectangle 488"/>
          <p:cNvSpPr/>
          <p:nvPr/>
        </p:nvSpPr>
        <p:spPr>
          <a:xfrm>
            <a:off x="3764444" y="3301108"/>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0" name="Rectangle 489"/>
          <p:cNvSpPr/>
          <p:nvPr/>
        </p:nvSpPr>
        <p:spPr>
          <a:xfrm>
            <a:off x="4135289" y="3302726"/>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1" name="Rectangle 490"/>
          <p:cNvSpPr/>
          <p:nvPr/>
        </p:nvSpPr>
        <p:spPr>
          <a:xfrm>
            <a:off x="3015776" y="3675896"/>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2" name="Rectangle 491"/>
          <p:cNvSpPr/>
          <p:nvPr/>
        </p:nvSpPr>
        <p:spPr>
          <a:xfrm>
            <a:off x="3386621" y="3677514"/>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3" name="Rectangle 492"/>
          <p:cNvSpPr/>
          <p:nvPr/>
        </p:nvSpPr>
        <p:spPr>
          <a:xfrm>
            <a:off x="3015776" y="4050685"/>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4" name="Rectangle 493"/>
          <p:cNvSpPr/>
          <p:nvPr/>
        </p:nvSpPr>
        <p:spPr>
          <a:xfrm>
            <a:off x="3386621" y="4052303"/>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5" name="Rectangle 494"/>
          <p:cNvSpPr/>
          <p:nvPr/>
        </p:nvSpPr>
        <p:spPr>
          <a:xfrm>
            <a:off x="3759792" y="3679132"/>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6" name="Rectangle 495"/>
          <p:cNvSpPr/>
          <p:nvPr/>
        </p:nvSpPr>
        <p:spPr>
          <a:xfrm>
            <a:off x="4130637" y="3680750"/>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7" name="Rectangle 496"/>
          <p:cNvSpPr/>
          <p:nvPr/>
        </p:nvSpPr>
        <p:spPr>
          <a:xfrm>
            <a:off x="3759792" y="4053921"/>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8" name="Rectangle 497"/>
          <p:cNvSpPr/>
          <p:nvPr/>
        </p:nvSpPr>
        <p:spPr>
          <a:xfrm>
            <a:off x="4130637" y="4055539"/>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2649396" y="3220732"/>
            <a:ext cx="2480561" cy="0"/>
          </a:xfrm>
          <a:prstGeom prst="line">
            <a:avLst/>
          </a:prstGeom>
          <a:ln>
            <a:solidFill>
              <a:srgbClr val="4F81BD"/>
            </a:solidFill>
            <a:prstDash val="dash"/>
          </a:ln>
          <a:effectLst/>
        </p:spPr>
        <p:style>
          <a:lnRef idx="2">
            <a:schemeClr val="accent1"/>
          </a:lnRef>
          <a:fillRef idx="0">
            <a:schemeClr val="accent1"/>
          </a:fillRef>
          <a:effectRef idx="1">
            <a:schemeClr val="accent1"/>
          </a:effectRef>
          <a:fontRef idx="minor">
            <a:schemeClr val="tx1"/>
          </a:fontRef>
        </p:style>
      </p:cxnSp>
      <p:sp>
        <p:nvSpPr>
          <p:cNvPr id="72" name="Rectangle 71"/>
          <p:cNvSpPr/>
          <p:nvPr/>
        </p:nvSpPr>
        <p:spPr>
          <a:xfrm>
            <a:off x="1637743" y="2465619"/>
            <a:ext cx="1487583" cy="461665"/>
          </a:xfrm>
          <a:prstGeom prst="rect">
            <a:avLst/>
          </a:prstGeom>
        </p:spPr>
        <p:txBody>
          <a:bodyPr wrap="square">
            <a:spAutoFit/>
          </a:bodyPr>
          <a:lstStyle/>
          <a:p>
            <a:r>
              <a:rPr lang="en-US" sz="2400" dirty="0"/>
              <a:t>Process 0</a:t>
            </a:r>
          </a:p>
        </p:txBody>
      </p:sp>
      <p:sp>
        <p:nvSpPr>
          <p:cNvPr id="73" name="Rectangle 72"/>
          <p:cNvSpPr/>
          <p:nvPr/>
        </p:nvSpPr>
        <p:spPr>
          <a:xfrm>
            <a:off x="1637743" y="3461841"/>
            <a:ext cx="1487583" cy="461665"/>
          </a:xfrm>
          <a:prstGeom prst="rect">
            <a:avLst/>
          </a:prstGeom>
        </p:spPr>
        <p:txBody>
          <a:bodyPr wrap="square">
            <a:spAutoFit/>
          </a:bodyPr>
          <a:lstStyle/>
          <a:p>
            <a:r>
              <a:rPr lang="en-US" sz="2400" dirty="0"/>
              <a:t>Process 1</a:t>
            </a:r>
          </a:p>
        </p:txBody>
      </p:sp>
    </p:spTree>
    <p:extLst>
      <p:ext uri="{BB962C8B-B14F-4D97-AF65-F5344CB8AC3E}">
        <p14:creationId xmlns:p14="http://schemas.microsoft.com/office/powerpoint/2010/main" val="6458899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1" presetClass="entr" presetSubtype="0" fill="hold" grpId="0" nodeType="afterEffect">
                                  <p:stCondLst>
                                    <p:cond delay="400"/>
                                  </p:stCondLst>
                                  <p:childTnLst>
                                    <p:set>
                                      <p:cBhvr>
                                        <p:cTn id="10" dur="1" fill="hold">
                                          <p:stCondLst>
                                            <p:cond delay="0"/>
                                          </p:stCondLst>
                                        </p:cTn>
                                        <p:tgtEl>
                                          <p:spTgt spid="72"/>
                                        </p:tgtEl>
                                        <p:attrNameLst>
                                          <p:attrName>style.visibility</p:attrName>
                                        </p:attrNameLst>
                                      </p:cBhvr>
                                      <p:to>
                                        <p:strVal val="visible"/>
                                      </p:to>
                                    </p:set>
                                  </p:childTnLst>
                                </p:cTn>
                              </p:par>
                            </p:childTnLst>
                          </p:cTn>
                        </p:par>
                        <p:par>
                          <p:cTn id="11" fill="hold">
                            <p:stCondLst>
                              <p:cond delay="900"/>
                            </p:stCondLst>
                            <p:childTnLst>
                              <p:par>
                                <p:cTn id="12" presetID="1" presetClass="entr" presetSubtype="0" fill="hold" grpId="0" nodeType="afterEffect">
                                  <p:stCondLst>
                                    <p:cond delay="400"/>
                                  </p:stCondLst>
                                  <p:childTnLst>
                                    <p:set>
                                      <p:cBhvr>
                                        <p:cTn id="13" dur="1" fill="hold">
                                          <p:stCondLst>
                                            <p:cond delay="0"/>
                                          </p:stCondLst>
                                        </p:cTn>
                                        <p:tgtEl>
                                          <p:spTgt spid="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P spid="7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MSL programming example</a:t>
            </a:r>
          </a:p>
        </p:txBody>
      </p:sp>
      <p:sp>
        <p:nvSpPr>
          <p:cNvPr id="174" name="Rectangle 173"/>
          <p:cNvSpPr/>
          <p:nvPr/>
        </p:nvSpPr>
        <p:spPr>
          <a:xfrm>
            <a:off x="7212564" y="2423632"/>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5" name="Rectangle 174"/>
          <p:cNvSpPr/>
          <p:nvPr/>
        </p:nvSpPr>
        <p:spPr>
          <a:xfrm>
            <a:off x="7583409" y="2425250"/>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 name="Rectangle 175"/>
          <p:cNvSpPr/>
          <p:nvPr/>
        </p:nvSpPr>
        <p:spPr>
          <a:xfrm>
            <a:off x="7212564" y="2798421"/>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7" name="Rectangle 176"/>
          <p:cNvSpPr/>
          <p:nvPr/>
        </p:nvSpPr>
        <p:spPr>
          <a:xfrm>
            <a:off x="7583409" y="2800039"/>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8" name="Rectangle 177"/>
          <p:cNvSpPr/>
          <p:nvPr/>
        </p:nvSpPr>
        <p:spPr>
          <a:xfrm>
            <a:off x="7212564" y="331626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9" name="Rectangle 178"/>
          <p:cNvSpPr/>
          <p:nvPr/>
        </p:nvSpPr>
        <p:spPr>
          <a:xfrm>
            <a:off x="7583409" y="3317885"/>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0" name="Rectangle 179"/>
          <p:cNvSpPr/>
          <p:nvPr/>
        </p:nvSpPr>
        <p:spPr>
          <a:xfrm>
            <a:off x="7212564" y="3691056"/>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1" name="Rectangle 180"/>
          <p:cNvSpPr/>
          <p:nvPr/>
        </p:nvSpPr>
        <p:spPr>
          <a:xfrm>
            <a:off x="7583409" y="3692674"/>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 name="Rectangle 183"/>
          <p:cNvSpPr/>
          <p:nvPr/>
        </p:nvSpPr>
        <p:spPr>
          <a:xfrm>
            <a:off x="8329751" y="2423632"/>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5" name="Rectangle 184"/>
          <p:cNvSpPr/>
          <p:nvPr/>
        </p:nvSpPr>
        <p:spPr>
          <a:xfrm>
            <a:off x="8700596" y="2425250"/>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0" name="Rectangle 189"/>
          <p:cNvSpPr/>
          <p:nvPr/>
        </p:nvSpPr>
        <p:spPr>
          <a:xfrm>
            <a:off x="8329751" y="2801656"/>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1" name="Rectangle 190"/>
          <p:cNvSpPr/>
          <p:nvPr/>
        </p:nvSpPr>
        <p:spPr>
          <a:xfrm>
            <a:off x="8700596" y="2803274"/>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4" name="Rectangle 193"/>
          <p:cNvSpPr/>
          <p:nvPr/>
        </p:nvSpPr>
        <p:spPr>
          <a:xfrm>
            <a:off x="8329751" y="3315525"/>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5" name="Rectangle 194"/>
          <p:cNvSpPr/>
          <p:nvPr/>
        </p:nvSpPr>
        <p:spPr>
          <a:xfrm>
            <a:off x="8700596" y="3317143"/>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6" name="Rectangle 195"/>
          <p:cNvSpPr/>
          <p:nvPr/>
        </p:nvSpPr>
        <p:spPr>
          <a:xfrm>
            <a:off x="8329751" y="3690314"/>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7" name="Rectangle 196"/>
          <p:cNvSpPr/>
          <p:nvPr/>
        </p:nvSpPr>
        <p:spPr>
          <a:xfrm>
            <a:off x="8700596" y="3691932"/>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8" name="Rectangle 197"/>
          <p:cNvSpPr/>
          <p:nvPr/>
        </p:nvSpPr>
        <p:spPr>
          <a:xfrm>
            <a:off x="7956580" y="2423632"/>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9" name="Rectangle 198"/>
          <p:cNvSpPr/>
          <p:nvPr/>
        </p:nvSpPr>
        <p:spPr>
          <a:xfrm>
            <a:off x="7956580" y="2798421"/>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0" name="Rectangle 199"/>
          <p:cNvSpPr/>
          <p:nvPr/>
        </p:nvSpPr>
        <p:spPr>
          <a:xfrm>
            <a:off x="9073767" y="2423632"/>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1" name="Rectangle 200"/>
          <p:cNvSpPr/>
          <p:nvPr/>
        </p:nvSpPr>
        <p:spPr>
          <a:xfrm>
            <a:off x="9073767" y="2801656"/>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8" name="Rectangle 107"/>
          <p:cNvSpPr/>
          <p:nvPr/>
        </p:nvSpPr>
        <p:spPr>
          <a:xfrm>
            <a:off x="9073767" y="3313907"/>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9" name="Rectangle 108"/>
          <p:cNvSpPr/>
          <p:nvPr/>
        </p:nvSpPr>
        <p:spPr>
          <a:xfrm>
            <a:off x="9073767" y="3688696"/>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0" name="Rectangle 109"/>
          <p:cNvSpPr/>
          <p:nvPr/>
        </p:nvSpPr>
        <p:spPr>
          <a:xfrm>
            <a:off x="7956580" y="331626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Rectangle 110"/>
          <p:cNvSpPr/>
          <p:nvPr/>
        </p:nvSpPr>
        <p:spPr>
          <a:xfrm>
            <a:off x="7956580" y="3691056"/>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0" name="Straight Arrow Connector 29"/>
          <p:cNvCxnSpPr>
            <a:endCxn id="193" idx="1"/>
          </p:cNvCxnSpPr>
          <p:nvPr/>
        </p:nvCxnSpPr>
        <p:spPr>
          <a:xfrm>
            <a:off x="7212563" y="2425249"/>
            <a:ext cx="264318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endCxn id="192" idx="0"/>
          </p:cNvCxnSpPr>
          <p:nvPr/>
        </p:nvCxnSpPr>
        <p:spPr>
          <a:xfrm>
            <a:off x="7212563" y="2425249"/>
            <a:ext cx="0" cy="1821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2" name="Rectangle 191"/>
          <p:cNvSpPr/>
          <p:nvPr/>
        </p:nvSpPr>
        <p:spPr>
          <a:xfrm>
            <a:off x="7040356" y="4246350"/>
            <a:ext cx="344415" cy="461665"/>
          </a:xfrm>
          <a:prstGeom prst="rect">
            <a:avLst/>
          </a:prstGeom>
        </p:spPr>
        <p:txBody>
          <a:bodyPr wrap="none">
            <a:spAutoFit/>
          </a:bodyPr>
          <a:lstStyle/>
          <a:p>
            <a:r>
              <a:rPr lang="en-US" sz="2400" dirty="0"/>
              <a:t>X</a:t>
            </a:r>
          </a:p>
        </p:txBody>
      </p:sp>
      <p:sp>
        <p:nvSpPr>
          <p:cNvPr id="193" name="Rectangle 192"/>
          <p:cNvSpPr/>
          <p:nvPr/>
        </p:nvSpPr>
        <p:spPr>
          <a:xfrm>
            <a:off x="9855749" y="2194417"/>
            <a:ext cx="328786" cy="461665"/>
          </a:xfrm>
          <a:prstGeom prst="rect">
            <a:avLst/>
          </a:prstGeom>
        </p:spPr>
        <p:txBody>
          <a:bodyPr wrap="none">
            <a:spAutoFit/>
          </a:bodyPr>
          <a:lstStyle/>
          <a:p>
            <a:r>
              <a:rPr lang="en-US" sz="2400" dirty="0"/>
              <a:t>Z</a:t>
            </a:r>
          </a:p>
        </p:txBody>
      </p:sp>
      <p:grpSp>
        <p:nvGrpSpPr>
          <p:cNvPr id="43" name="Group 42"/>
          <p:cNvGrpSpPr/>
          <p:nvPr/>
        </p:nvGrpSpPr>
        <p:grpSpPr>
          <a:xfrm>
            <a:off x="7212564" y="1443155"/>
            <a:ext cx="831193" cy="982095"/>
            <a:chOff x="5222330" y="1539604"/>
            <a:chExt cx="831193" cy="982095"/>
          </a:xfrm>
        </p:grpSpPr>
        <p:cxnSp>
          <p:nvCxnSpPr>
            <p:cNvPr id="37" name="Straight Arrow Connector 36"/>
            <p:cNvCxnSpPr/>
            <p:nvPr/>
          </p:nvCxnSpPr>
          <p:spPr>
            <a:xfrm flipV="1">
              <a:off x="5222330" y="1974902"/>
              <a:ext cx="504897" cy="54679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02" name="Rectangle 201"/>
            <p:cNvSpPr/>
            <p:nvPr/>
          </p:nvSpPr>
          <p:spPr>
            <a:xfrm>
              <a:off x="5709108" y="1539604"/>
              <a:ext cx="344415" cy="461665"/>
            </a:xfrm>
            <a:prstGeom prst="rect">
              <a:avLst/>
            </a:prstGeom>
          </p:spPr>
          <p:txBody>
            <a:bodyPr wrap="none">
              <a:spAutoFit/>
            </a:bodyPr>
            <a:lstStyle/>
            <a:p>
              <a:r>
                <a:rPr lang="en-US" sz="2400" dirty="0"/>
                <a:t>Y</a:t>
              </a:r>
            </a:p>
          </p:txBody>
        </p:sp>
      </p:grpSp>
      <p:sp>
        <p:nvSpPr>
          <p:cNvPr id="467" name="Rectangle 466"/>
          <p:cNvSpPr/>
          <p:nvPr/>
        </p:nvSpPr>
        <p:spPr>
          <a:xfrm>
            <a:off x="5065649" y="1806087"/>
            <a:ext cx="344415" cy="461665"/>
          </a:xfrm>
          <a:prstGeom prst="rect">
            <a:avLst/>
          </a:prstGeom>
        </p:spPr>
        <p:txBody>
          <a:bodyPr wrap="none">
            <a:spAutoFit/>
          </a:bodyPr>
          <a:lstStyle/>
          <a:p>
            <a:r>
              <a:rPr lang="en-US" sz="2400" dirty="0"/>
              <a:t>X</a:t>
            </a:r>
          </a:p>
        </p:txBody>
      </p:sp>
      <p:cxnSp>
        <p:nvCxnSpPr>
          <p:cNvPr id="468" name="Straight Arrow Connector 467"/>
          <p:cNvCxnSpPr>
            <a:endCxn id="467" idx="1"/>
          </p:cNvCxnSpPr>
          <p:nvPr/>
        </p:nvCxnSpPr>
        <p:spPr>
          <a:xfrm>
            <a:off x="3020428" y="2032065"/>
            <a:ext cx="2045221" cy="485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69" name="Straight Arrow Connector 468"/>
          <p:cNvCxnSpPr>
            <a:endCxn id="470" idx="0"/>
          </p:cNvCxnSpPr>
          <p:nvPr/>
        </p:nvCxnSpPr>
        <p:spPr>
          <a:xfrm>
            <a:off x="3015775" y="2032065"/>
            <a:ext cx="8262" cy="256272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70" name="Rectangle 469"/>
          <p:cNvSpPr/>
          <p:nvPr/>
        </p:nvSpPr>
        <p:spPr>
          <a:xfrm>
            <a:off x="2859644" y="4594788"/>
            <a:ext cx="328786" cy="461665"/>
          </a:xfrm>
          <a:prstGeom prst="rect">
            <a:avLst/>
          </a:prstGeom>
        </p:spPr>
        <p:txBody>
          <a:bodyPr wrap="none">
            <a:spAutoFit/>
          </a:bodyPr>
          <a:lstStyle/>
          <a:p>
            <a:r>
              <a:rPr lang="en-US" sz="2400" dirty="0"/>
              <a:t>Z</a:t>
            </a:r>
          </a:p>
        </p:txBody>
      </p:sp>
      <p:grpSp>
        <p:nvGrpSpPr>
          <p:cNvPr id="471" name="Group 470"/>
          <p:cNvGrpSpPr/>
          <p:nvPr/>
        </p:nvGrpSpPr>
        <p:grpSpPr>
          <a:xfrm>
            <a:off x="3020428" y="1058286"/>
            <a:ext cx="851915" cy="973781"/>
            <a:chOff x="676500" y="1524460"/>
            <a:chExt cx="851915" cy="973781"/>
          </a:xfrm>
        </p:grpSpPr>
        <p:sp>
          <p:nvSpPr>
            <p:cNvPr id="472" name="Rectangle 471"/>
            <p:cNvSpPr/>
            <p:nvPr/>
          </p:nvSpPr>
          <p:spPr>
            <a:xfrm>
              <a:off x="1184000" y="1524460"/>
              <a:ext cx="344415" cy="461665"/>
            </a:xfrm>
            <a:prstGeom prst="rect">
              <a:avLst/>
            </a:prstGeom>
          </p:spPr>
          <p:txBody>
            <a:bodyPr wrap="none">
              <a:spAutoFit/>
            </a:bodyPr>
            <a:lstStyle/>
            <a:p>
              <a:r>
                <a:rPr lang="en-US" sz="2400" dirty="0"/>
                <a:t>Y</a:t>
              </a:r>
            </a:p>
          </p:txBody>
        </p:sp>
        <p:cxnSp>
          <p:nvCxnSpPr>
            <p:cNvPr id="473" name="Straight Arrow Connector 472"/>
            <p:cNvCxnSpPr/>
            <p:nvPr/>
          </p:nvCxnSpPr>
          <p:spPr>
            <a:xfrm flipV="1">
              <a:off x="676500" y="1889675"/>
              <a:ext cx="541174" cy="6085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475" name="Rectangle 474"/>
          <p:cNvSpPr/>
          <p:nvPr/>
        </p:nvSpPr>
        <p:spPr>
          <a:xfrm>
            <a:off x="3020428" y="2032066"/>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6" name="Rectangle 475"/>
          <p:cNvSpPr/>
          <p:nvPr/>
        </p:nvSpPr>
        <p:spPr>
          <a:xfrm>
            <a:off x="3391273" y="2033684"/>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7" name="Rectangle 476"/>
          <p:cNvSpPr/>
          <p:nvPr/>
        </p:nvSpPr>
        <p:spPr>
          <a:xfrm>
            <a:off x="3020428" y="2406855"/>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8" name="Rectangle 477"/>
          <p:cNvSpPr/>
          <p:nvPr/>
        </p:nvSpPr>
        <p:spPr>
          <a:xfrm>
            <a:off x="3391273" y="2408473"/>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9" name="Rectangle 478"/>
          <p:cNvSpPr/>
          <p:nvPr/>
        </p:nvSpPr>
        <p:spPr>
          <a:xfrm>
            <a:off x="3764444" y="2035302"/>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0" name="Rectangle 479"/>
          <p:cNvSpPr/>
          <p:nvPr/>
        </p:nvSpPr>
        <p:spPr>
          <a:xfrm>
            <a:off x="4135289" y="2036920"/>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1" name="Rectangle 480"/>
          <p:cNvSpPr/>
          <p:nvPr/>
        </p:nvSpPr>
        <p:spPr>
          <a:xfrm>
            <a:off x="3764444" y="2410091"/>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2" name="Rectangle 481"/>
          <p:cNvSpPr/>
          <p:nvPr/>
        </p:nvSpPr>
        <p:spPr>
          <a:xfrm>
            <a:off x="4135289" y="2411709"/>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3" name="Rectangle 482"/>
          <p:cNvSpPr/>
          <p:nvPr/>
        </p:nvSpPr>
        <p:spPr>
          <a:xfrm>
            <a:off x="3020428" y="2778408"/>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4" name="Rectangle 483"/>
          <p:cNvSpPr/>
          <p:nvPr/>
        </p:nvSpPr>
        <p:spPr>
          <a:xfrm>
            <a:off x="3391273" y="2780026"/>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5" name="Rectangle 484"/>
          <p:cNvSpPr/>
          <p:nvPr/>
        </p:nvSpPr>
        <p:spPr>
          <a:xfrm>
            <a:off x="3020428" y="3297872"/>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6" name="Rectangle 485"/>
          <p:cNvSpPr/>
          <p:nvPr/>
        </p:nvSpPr>
        <p:spPr>
          <a:xfrm>
            <a:off x="3391273" y="3299490"/>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7" name="Rectangle 486"/>
          <p:cNvSpPr/>
          <p:nvPr/>
        </p:nvSpPr>
        <p:spPr>
          <a:xfrm>
            <a:off x="3764444" y="2781644"/>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8" name="Rectangle 487"/>
          <p:cNvSpPr/>
          <p:nvPr/>
        </p:nvSpPr>
        <p:spPr>
          <a:xfrm>
            <a:off x="4135289" y="2783262"/>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9" name="Rectangle 488"/>
          <p:cNvSpPr/>
          <p:nvPr/>
        </p:nvSpPr>
        <p:spPr>
          <a:xfrm>
            <a:off x="3764444" y="3301108"/>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0" name="Rectangle 489"/>
          <p:cNvSpPr/>
          <p:nvPr/>
        </p:nvSpPr>
        <p:spPr>
          <a:xfrm>
            <a:off x="4135289" y="3302726"/>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1" name="Rectangle 490"/>
          <p:cNvSpPr/>
          <p:nvPr/>
        </p:nvSpPr>
        <p:spPr>
          <a:xfrm>
            <a:off x="3015776" y="3675896"/>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2" name="Rectangle 491"/>
          <p:cNvSpPr/>
          <p:nvPr/>
        </p:nvSpPr>
        <p:spPr>
          <a:xfrm>
            <a:off x="3386621" y="3677514"/>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3" name="Rectangle 492"/>
          <p:cNvSpPr/>
          <p:nvPr/>
        </p:nvSpPr>
        <p:spPr>
          <a:xfrm>
            <a:off x="3015776" y="4050685"/>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4" name="Rectangle 493"/>
          <p:cNvSpPr/>
          <p:nvPr/>
        </p:nvSpPr>
        <p:spPr>
          <a:xfrm>
            <a:off x="3386621" y="4052303"/>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5" name="Rectangle 494"/>
          <p:cNvSpPr/>
          <p:nvPr/>
        </p:nvSpPr>
        <p:spPr>
          <a:xfrm>
            <a:off x="3759792" y="3679132"/>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6" name="Rectangle 495"/>
          <p:cNvSpPr/>
          <p:nvPr/>
        </p:nvSpPr>
        <p:spPr>
          <a:xfrm>
            <a:off x="4130637" y="3680750"/>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7" name="Rectangle 496"/>
          <p:cNvSpPr/>
          <p:nvPr/>
        </p:nvSpPr>
        <p:spPr>
          <a:xfrm>
            <a:off x="3759792" y="4053921"/>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8" name="Rectangle 497"/>
          <p:cNvSpPr/>
          <p:nvPr/>
        </p:nvSpPr>
        <p:spPr>
          <a:xfrm>
            <a:off x="4130637" y="4055539"/>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2649396" y="3220732"/>
            <a:ext cx="2480561" cy="0"/>
          </a:xfrm>
          <a:prstGeom prst="line">
            <a:avLst/>
          </a:prstGeom>
          <a:ln>
            <a:solidFill>
              <a:srgbClr val="4F81BD"/>
            </a:solidFill>
            <a:prstDash val="dash"/>
          </a:ln>
          <a:effectLst/>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a:off x="6877763" y="3237509"/>
            <a:ext cx="3553097" cy="0"/>
          </a:xfrm>
          <a:prstGeom prst="line">
            <a:avLst/>
          </a:prstGeom>
          <a:ln>
            <a:solidFill>
              <a:srgbClr val="4F81BD"/>
            </a:solidFill>
            <a:prstDash val="dash"/>
          </a:ln>
          <a:effectLst/>
        </p:spPr>
        <p:style>
          <a:lnRef idx="2">
            <a:schemeClr val="accent1"/>
          </a:lnRef>
          <a:fillRef idx="0">
            <a:schemeClr val="accent1"/>
          </a:fillRef>
          <a:effectRef idx="1">
            <a:schemeClr val="accent1"/>
          </a:effectRef>
          <a:fontRef idx="minor">
            <a:schemeClr val="tx1"/>
          </a:fontRef>
        </p:style>
      </p:cxnSp>
      <p:sp>
        <p:nvSpPr>
          <p:cNvPr id="72" name="Rectangle 71"/>
          <p:cNvSpPr/>
          <p:nvPr/>
        </p:nvSpPr>
        <p:spPr>
          <a:xfrm>
            <a:off x="1637743" y="2465619"/>
            <a:ext cx="1487583" cy="461665"/>
          </a:xfrm>
          <a:prstGeom prst="rect">
            <a:avLst/>
          </a:prstGeom>
        </p:spPr>
        <p:txBody>
          <a:bodyPr wrap="square">
            <a:spAutoFit/>
          </a:bodyPr>
          <a:lstStyle/>
          <a:p>
            <a:r>
              <a:rPr lang="en-US" sz="2400" dirty="0"/>
              <a:t>Process 0</a:t>
            </a:r>
          </a:p>
        </p:txBody>
      </p:sp>
      <p:sp>
        <p:nvSpPr>
          <p:cNvPr id="73" name="Rectangle 72"/>
          <p:cNvSpPr/>
          <p:nvPr/>
        </p:nvSpPr>
        <p:spPr>
          <a:xfrm>
            <a:off x="1637743" y="3461841"/>
            <a:ext cx="1487583" cy="461665"/>
          </a:xfrm>
          <a:prstGeom prst="rect">
            <a:avLst/>
          </a:prstGeom>
        </p:spPr>
        <p:txBody>
          <a:bodyPr wrap="square">
            <a:spAutoFit/>
          </a:bodyPr>
          <a:lstStyle/>
          <a:p>
            <a:r>
              <a:rPr lang="en-US" sz="2400" dirty="0"/>
              <a:t>Process 1</a:t>
            </a:r>
          </a:p>
        </p:txBody>
      </p:sp>
      <p:sp>
        <p:nvSpPr>
          <p:cNvPr id="74" name="Rectangle 73"/>
          <p:cNvSpPr/>
          <p:nvPr/>
        </p:nvSpPr>
        <p:spPr>
          <a:xfrm>
            <a:off x="5773212" y="2527482"/>
            <a:ext cx="1487583" cy="461665"/>
          </a:xfrm>
          <a:prstGeom prst="rect">
            <a:avLst/>
          </a:prstGeom>
        </p:spPr>
        <p:txBody>
          <a:bodyPr wrap="square">
            <a:spAutoFit/>
          </a:bodyPr>
          <a:lstStyle/>
          <a:p>
            <a:r>
              <a:rPr lang="en-US" sz="2400" dirty="0"/>
              <a:t>Process 0</a:t>
            </a:r>
          </a:p>
        </p:txBody>
      </p:sp>
      <p:sp>
        <p:nvSpPr>
          <p:cNvPr id="75" name="Rectangle 74"/>
          <p:cNvSpPr/>
          <p:nvPr/>
        </p:nvSpPr>
        <p:spPr>
          <a:xfrm>
            <a:off x="5773212" y="3461841"/>
            <a:ext cx="1487583" cy="461665"/>
          </a:xfrm>
          <a:prstGeom prst="rect">
            <a:avLst/>
          </a:prstGeom>
        </p:spPr>
        <p:txBody>
          <a:bodyPr wrap="square">
            <a:spAutoFit/>
          </a:bodyPr>
          <a:lstStyle/>
          <a:p>
            <a:r>
              <a:rPr lang="en-US" sz="2400" dirty="0"/>
              <a:t>Process 1</a:t>
            </a:r>
          </a:p>
        </p:txBody>
      </p:sp>
    </p:spTree>
    <p:extLst>
      <p:ext uri="{BB962C8B-B14F-4D97-AF65-F5344CB8AC3E}">
        <p14:creationId xmlns:p14="http://schemas.microsoft.com/office/powerpoint/2010/main" val="9196284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500"/>
                                        <p:tgtEl>
                                          <p:spTgt spid="69"/>
                                        </p:tgtEl>
                                      </p:cBhvr>
                                    </p:animEffect>
                                  </p:childTnLst>
                                </p:cTn>
                              </p:par>
                            </p:childTnLst>
                          </p:cTn>
                        </p:par>
                        <p:par>
                          <p:cTn id="8" fill="hold">
                            <p:stCondLst>
                              <p:cond delay="500"/>
                            </p:stCondLst>
                            <p:childTnLst>
                              <p:par>
                                <p:cTn id="9" presetID="1" presetClass="entr" presetSubtype="0" fill="hold" grpId="0" nodeType="afterEffect">
                                  <p:stCondLst>
                                    <p:cond delay="400"/>
                                  </p:stCondLst>
                                  <p:childTnLst>
                                    <p:set>
                                      <p:cBhvr>
                                        <p:cTn id="10" dur="1" fill="hold">
                                          <p:stCondLst>
                                            <p:cond delay="0"/>
                                          </p:stCondLst>
                                        </p:cTn>
                                        <p:tgtEl>
                                          <p:spTgt spid="74"/>
                                        </p:tgtEl>
                                        <p:attrNameLst>
                                          <p:attrName>style.visibility</p:attrName>
                                        </p:attrNameLst>
                                      </p:cBhvr>
                                      <p:to>
                                        <p:strVal val="visible"/>
                                      </p:to>
                                    </p:set>
                                  </p:childTnLst>
                                </p:cTn>
                              </p:par>
                            </p:childTnLst>
                          </p:cTn>
                        </p:par>
                        <p:par>
                          <p:cTn id="11" fill="hold">
                            <p:stCondLst>
                              <p:cond delay="900"/>
                            </p:stCondLst>
                            <p:childTnLst>
                              <p:par>
                                <p:cTn id="12" presetID="1" presetClass="entr" presetSubtype="0" fill="hold" grpId="0" nodeType="afterEffect">
                                  <p:stCondLst>
                                    <p:cond delay="400"/>
                                  </p:stCondLst>
                                  <p:childTnLst>
                                    <p:set>
                                      <p:cBhvr>
                                        <p:cTn id="13"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P spid="7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MSL programming example</a:t>
            </a:r>
          </a:p>
        </p:txBody>
      </p:sp>
      <p:sp>
        <p:nvSpPr>
          <p:cNvPr id="174" name="Rectangle 173"/>
          <p:cNvSpPr/>
          <p:nvPr/>
        </p:nvSpPr>
        <p:spPr>
          <a:xfrm>
            <a:off x="7212564" y="2423632"/>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5" name="Rectangle 174"/>
          <p:cNvSpPr/>
          <p:nvPr/>
        </p:nvSpPr>
        <p:spPr>
          <a:xfrm>
            <a:off x="7583409" y="2425250"/>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 name="Rectangle 175"/>
          <p:cNvSpPr/>
          <p:nvPr/>
        </p:nvSpPr>
        <p:spPr>
          <a:xfrm>
            <a:off x="7212564" y="2798421"/>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7" name="Rectangle 176"/>
          <p:cNvSpPr/>
          <p:nvPr/>
        </p:nvSpPr>
        <p:spPr>
          <a:xfrm>
            <a:off x="7583409" y="2800039"/>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8" name="Rectangle 177"/>
          <p:cNvSpPr/>
          <p:nvPr/>
        </p:nvSpPr>
        <p:spPr>
          <a:xfrm>
            <a:off x="7212564" y="331626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9" name="Rectangle 178"/>
          <p:cNvSpPr/>
          <p:nvPr/>
        </p:nvSpPr>
        <p:spPr>
          <a:xfrm>
            <a:off x="7583409" y="3317885"/>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0" name="Rectangle 179"/>
          <p:cNvSpPr/>
          <p:nvPr/>
        </p:nvSpPr>
        <p:spPr>
          <a:xfrm>
            <a:off x="7212564" y="3691056"/>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1" name="Rectangle 180"/>
          <p:cNvSpPr/>
          <p:nvPr/>
        </p:nvSpPr>
        <p:spPr>
          <a:xfrm>
            <a:off x="7583409" y="3692674"/>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 name="Rectangle 183"/>
          <p:cNvSpPr/>
          <p:nvPr/>
        </p:nvSpPr>
        <p:spPr>
          <a:xfrm>
            <a:off x="8329751" y="2423632"/>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5" name="Rectangle 184"/>
          <p:cNvSpPr/>
          <p:nvPr/>
        </p:nvSpPr>
        <p:spPr>
          <a:xfrm>
            <a:off x="8700596" y="2425250"/>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0" name="Rectangle 189"/>
          <p:cNvSpPr/>
          <p:nvPr/>
        </p:nvSpPr>
        <p:spPr>
          <a:xfrm>
            <a:off x="8329751" y="2801656"/>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1" name="Rectangle 190"/>
          <p:cNvSpPr/>
          <p:nvPr/>
        </p:nvSpPr>
        <p:spPr>
          <a:xfrm>
            <a:off x="8700596" y="2803274"/>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4" name="Rectangle 193"/>
          <p:cNvSpPr/>
          <p:nvPr/>
        </p:nvSpPr>
        <p:spPr>
          <a:xfrm>
            <a:off x="8329751" y="3315525"/>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5" name="Rectangle 194"/>
          <p:cNvSpPr/>
          <p:nvPr/>
        </p:nvSpPr>
        <p:spPr>
          <a:xfrm>
            <a:off x="8700596" y="3317143"/>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6" name="Rectangle 195"/>
          <p:cNvSpPr/>
          <p:nvPr/>
        </p:nvSpPr>
        <p:spPr>
          <a:xfrm>
            <a:off x="8329751" y="3690314"/>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7" name="Rectangle 196"/>
          <p:cNvSpPr/>
          <p:nvPr/>
        </p:nvSpPr>
        <p:spPr>
          <a:xfrm>
            <a:off x="8700596" y="3691932"/>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8" name="Rectangle 197"/>
          <p:cNvSpPr/>
          <p:nvPr/>
        </p:nvSpPr>
        <p:spPr>
          <a:xfrm>
            <a:off x="7956580" y="2423632"/>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9" name="Rectangle 198"/>
          <p:cNvSpPr/>
          <p:nvPr/>
        </p:nvSpPr>
        <p:spPr>
          <a:xfrm>
            <a:off x="7956580" y="2798421"/>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0" name="Rectangle 199"/>
          <p:cNvSpPr/>
          <p:nvPr/>
        </p:nvSpPr>
        <p:spPr>
          <a:xfrm>
            <a:off x="9073767" y="2423632"/>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1" name="Rectangle 200"/>
          <p:cNvSpPr/>
          <p:nvPr/>
        </p:nvSpPr>
        <p:spPr>
          <a:xfrm>
            <a:off x="9073767" y="2801656"/>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8" name="Rectangle 107"/>
          <p:cNvSpPr/>
          <p:nvPr/>
        </p:nvSpPr>
        <p:spPr>
          <a:xfrm>
            <a:off x="9073767" y="3313907"/>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9" name="Rectangle 108"/>
          <p:cNvSpPr/>
          <p:nvPr/>
        </p:nvSpPr>
        <p:spPr>
          <a:xfrm>
            <a:off x="9073767" y="3688696"/>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0" name="Rectangle 109"/>
          <p:cNvSpPr/>
          <p:nvPr/>
        </p:nvSpPr>
        <p:spPr>
          <a:xfrm>
            <a:off x="7956580" y="331626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Rectangle 110"/>
          <p:cNvSpPr/>
          <p:nvPr/>
        </p:nvSpPr>
        <p:spPr>
          <a:xfrm>
            <a:off x="7956580" y="3691056"/>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0" name="Straight Arrow Connector 29"/>
          <p:cNvCxnSpPr>
            <a:endCxn id="193" idx="1"/>
          </p:cNvCxnSpPr>
          <p:nvPr/>
        </p:nvCxnSpPr>
        <p:spPr>
          <a:xfrm>
            <a:off x="7212563" y="2425249"/>
            <a:ext cx="264318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endCxn id="192" idx="0"/>
          </p:cNvCxnSpPr>
          <p:nvPr/>
        </p:nvCxnSpPr>
        <p:spPr>
          <a:xfrm>
            <a:off x="7212563" y="2425249"/>
            <a:ext cx="0" cy="1821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2" name="Rectangle 191"/>
          <p:cNvSpPr/>
          <p:nvPr/>
        </p:nvSpPr>
        <p:spPr>
          <a:xfrm>
            <a:off x="7040356" y="4246350"/>
            <a:ext cx="344415" cy="461665"/>
          </a:xfrm>
          <a:prstGeom prst="rect">
            <a:avLst/>
          </a:prstGeom>
        </p:spPr>
        <p:txBody>
          <a:bodyPr wrap="none">
            <a:spAutoFit/>
          </a:bodyPr>
          <a:lstStyle/>
          <a:p>
            <a:r>
              <a:rPr lang="en-US" sz="2400" dirty="0"/>
              <a:t>X</a:t>
            </a:r>
          </a:p>
        </p:txBody>
      </p:sp>
      <p:sp>
        <p:nvSpPr>
          <p:cNvPr id="193" name="Rectangle 192"/>
          <p:cNvSpPr/>
          <p:nvPr/>
        </p:nvSpPr>
        <p:spPr>
          <a:xfrm>
            <a:off x="9855749" y="2194417"/>
            <a:ext cx="328786" cy="461665"/>
          </a:xfrm>
          <a:prstGeom prst="rect">
            <a:avLst/>
          </a:prstGeom>
        </p:spPr>
        <p:txBody>
          <a:bodyPr wrap="none">
            <a:spAutoFit/>
          </a:bodyPr>
          <a:lstStyle/>
          <a:p>
            <a:r>
              <a:rPr lang="en-US" sz="2400" dirty="0"/>
              <a:t>Z</a:t>
            </a:r>
          </a:p>
        </p:txBody>
      </p:sp>
      <p:grpSp>
        <p:nvGrpSpPr>
          <p:cNvPr id="43" name="Group 42"/>
          <p:cNvGrpSpPr/>
          <p:nvPr/>
        </p:nvGrpSpPr>
        <p:grpSpPr>
          <a:xfrm>
            <a:off x="7212564" y="1443155"/>
            <a:ext cx="831193" cy="982095"/>
            <a:chOff x="5222330" y="1539604"/>
            <a:chExt cx="831193" cy="982095"/>
          </a:xfrm>
        </p:grpSpPr>
        <p:cxnSp>
          <p:nvCxnSpPr>
            <p:cNvPr id="37" name="Straight Arrow Connector 36"/>
            <p:cNvCxnSpPr/>
            <p:nvPr/>
          </p:nvCxnSpPr>
          <p:spPr>
            <a:xfrm flipV="1">
              <a:off x="5222330" y="1974902"/>
              <a:ext cx="504897" cy="54679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02" name="Rectangle 201"/>
            <p:cNvSpPr/>
            <p:nvPr/>
          </p:nvSpPr>
          <p:spPr>
            <a:xfrm>
              <a:off x="5709108" y="1539604"/>
              <a:ext cx="344415" cy="461665"/>
            </a:xfrm>
            <a:prstGeom prst="rect">
              <a:avLst/>
            </a:prstGeom>
          </p:spPr>
          <p:txBody>
            <a:bodyPr wrap="none">
              <a:spAutoFit/>
            </a:bodyPr>
            <a:lstStyle/>
            <a:p>
              <a:r>
                <a:rPr lang="en-US" sz="2400" dirty="0"/>
                <a:t>Y</a:t>
              </a:r>
            </a:p>
          </p:txBody>
        </p:sp>
      </p:grpSp>
      <p:sp>
        <p:nvSpPr>
          <p:cNvPr id="467" name="Rectangle 466"/>
          <p:cNvSpPr/>
          <p:nvPr/>
        </p:nvSpPr>
        <p:spPr>
          <a:xfrm>
            <a:off x="5065649" y="1806087"/>
            <a:ext cx="344415" cy="461665"/>
          </a:xfrm>
          <a:prstGeom prst="rect">
            <a:avLst/>
          </a:prstGeom>
        </p:spPr>
        <p:txBody>
          <a:bodyPr wrap="none">
            <a:spAutoFit/>
          </a:bodyPr>
          <a:lstStyle/>
          <a:p>
            <a:r>
              <a:rPr lang="en-US" sz="2400" dirty="0"/>
              <a:t>X</a:t>
            </a:r>
          </a:p>
        </p:txBody>
      </p:sp>
      <p:cxnSp>
        <p:nvCxnSpPr>
          <p:cNvPr id="468" name="Straight Arrow Connector 467"/>
          <p:cNvCxnSpPr>
            <a:endCxn id="467" idx="1"/>
          </p:cNvCxnSpPr>
          <p:nvPr/>
        </p:nvCxnSpPr>
        <p:spPr>
          <a:xfrm>
            <a:off x="3020428" y="2032065"/>
            <a:ext cx="2045221" cy="485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69" name="Straight Arrow Connector 468"/>
          <p:cNvCxnSpPr>
            <a:endCxn id="470" idx="0"/>
          </p:cNvCxnSpPr>
          <p:nvPr/>
        </p:nvCxnSpPr>
        <p:spPr>
          <a:xfrm>
            <a:off x="3015775" y="2032065"/>
            <a:ext cx="8262" cy="256272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70" name="Rectangle 469"/>
          <p:cNvSpPr/>
          <p:nvPr/>
        </p:nvSpPr>
        <p:spPr>
          <a:xfrm>
            <a:off x="2859644" y="4594788"/>
            <a:ext cx="328786" cy="461665"/>
          </a:xfrm>
          <a:prstGeom prst="rect">
            <a:avLst/>
          </a:prstGeom>
        </p:spPr>
        <p:txBody>
          <a:bodyPr wrap="none">
            <a:spAutoFit/>
          </a:bodyPr>
          <a:lstStyle/>
          <a:p>
            <a:r>
              <a:rPr lang="en-US" sz="2400" dirty="0"/>
              <a:t>Z</a:t>
            </a:r>
          </a:p>
        </p:txBody>
      </p:sp>
      <p:grpSp>
        <p:nvGrpSpPr>
          <p:cNvPr id="471" name="Group 470"/>
          <p:cNvGrpSpPr/>
          <p:nvPr/>
        </p:nvGrpSpPr>
        <p:grpSpPr>
          <a:xfrm>
            <a:off x="3020428" y="1058286"/>
            <a:ext cx="851915" cy="973781"/>
            <a:chOff x="676500" y="1524460"/>
            <a:chExt cx="851915" cy="973781"/>
          </a:xfrm>
        </p:grpSpPr>
        <p:sp>
          <p:nvSpPr>
            <p:cNvPr id="472" name="Rectangle 471"/>
            <p:cNvSpPr/>
            <p:nvPr/>
          </p:nvSpPr>
          <p:spPr>
            <a:xfrm>
              <a:off x="1184000" y="1524460"/>
              <a:ext cx="344415" cy="461665"/>
            </a:xfrm>
            <a:prstGeom prst="rect">
              <a:avLst/>
            </a:prstGeom>
          </p:spPr>
          <p:txBody>
            <a:bodyPr wrap="none">
              <a:spAutoFit/>
            </a:bodyPr>
            <a:lstStyle/>
            <a:p>
              <a:r>
                <a:rPr lang="en-US" sz="2400" dirty="0"/>
                <a:t>Y</a:t>
              </a:r>
            </a:p>
          </p:txBody>
        </p:sp>
        <p:cxnSp>
          <p:nvCxnSpPr>
            <p:cNvPr id="473" name="Straight Arrow Connector 472"/>
            <p:cNvCxnSpPr/>
            <p:nvPr/>
          </p:nvCxnSpPr>
          <p:spPr>
            <a:xfrm flipV="1">
              <a:off x="676500" y="1889675"/>
              <a:ext cx="541174" cy="6085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475" name="Rectangle 474"/>
          <p:cNvSpPr/>
          <p:nvPr/>
        </p:nvSpPr>
        <p:spPr>
          <a:xfrm>
            <a:off x="3020428" y="2032066"/>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6" name="Rectangle 475"/>
          <p:cNvSpPr/>
          <p:nvPr/>
        </p:nvSpPr>
        <p:spPr>
          <a:xfrm>
            <a:off x="3391273" y="2033684"/>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7" name="Rectangle 476"/>
          <p:cNvSpPr/>
          <p:nvPr/>
        </p:nvSpPr>
        <p:spPr>
          <a:xfrm>
            <a:off x="3020428" y="2406855"/>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8" name="Rectangle 477"/>
          <p:cNvSpPr/>
          <p:nvPr/>
        </p:nvSpPr>
        <p:spPr>
          <a:xfrm>
            <a:off x="3391273" y="2408473"/>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9" name="Rectangle 478"/>
          <p:cNvSpPr/>
          <p:nvPr/>
        </p:nvSpPr>
        <p:spPr>
          <a:xfrm>
            <a:off x="3764444" y="2035302"/>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0" name="Rectangle 479"/>
          <p:cNvSpPr/>
          <p:nvPr/>
        </p:nvSpPr>
        <p:spPr>
          <a:xfrm>
            <a:off x="4135289" y="2036920"/>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1" name="Rectangle 480"/>
          <p:cNvSpPr/>
          <p:nvPr/>
        </p:nvSpPr>
        <p:spPr>
          <a:xfrm>
            <a:off x="3764444" y="2410091"/>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2" name="Rectangle 481"/>
          <p:cNvSpPr/>
          <p:nvPr/>
        </p:nvSpPr>
        <p:spPr>
          <a:xfrm>
            <a:off x="4135289" y="2411709"/>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3" name="Rectangle 482"/>
          <p:cNvSpPr/>
          <p:nvPr/>
        </p:nvSpPr>
        <p:spPr>
          <a:xfrm>
            <a:off x="3020428" y="2778408"/>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4" name="Rectangle 483"/>
          <p:cNvSpPr/>
          <p:nvPr/>
        </p:nvSpPr>
        <p:spPr>
          <a:xfrm>
            <a:off x="3391273" y="2780026"/>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5" name="Rectangle 484"/>
          <p:cNvSpPr/>
          <p:nvPr/>
        </p:nvSpPr>
        <p:spPr>
          <a:xfrm>
            <a:off x="3020428" y="3297872"/>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6" name="Rectangle 485"/>
          <p:cNvSpPr/>
          <p:nvPr/>
        </p:nvSpPr>
        <p:spPr>
          <a:xfrm>
            <a:off x="3391273" y="3299490"/>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7" name="Rectangle 486"/>
          <p:cNvSpPr/>
          <p:nvPr/>
        </p:nvSpPr>
        <p:spPr>
          <a:xfrm>
            <a:off x="3764444" y="2781644"/>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8" name="Rectangle 487"/>
          <p:cNvSpPr/>
          <p:nvPr/>
        </p:nvSpPr>
        <p:spPr>
          <a:xfrm>
            <a:off x="4135289" y="2783262"/>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9" name="Rectangle 488"/>
          <p:cNvSpPr/>
          <p:nvPr/>
        </p:nvSpPr>
        <p:spPr>
          <a:xfrm>
            <a:off x="3764444" y="3301108"/>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0" name="Rectangle 489"/>
          <p:cNvSpPr/>
          <p:nvPr/>
        </p:nvSpPr>
        <p:spPr>
          <a:xfrm>
            <a:off x="4135289" y="3302726"/>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1" name="Rectangle 490"/>
          <p:cNvSpPr/>
          <p:nvPr/>
        </p:nvSpPr>
        <p:spPr>
          <a:xfrm>
            <a:off x="3015776" y="3675896"/>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2" name="Rectangle 491"/>
          <p:cNvSpPr/>
          <p:nvPr/>
        </p:nvSpPr>
        <p:spPr>
          <a:xfrm>
            <a:off x="3386621" y="3677514"/>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3" name="Rectangle 492"/>
          <p:cNvSpPr/>
          <p:nvPr/>
        </p:nvSpPr>
        <p:spPr>
          <a:xfrm>
            <a:off x="3015776" y="4050685"/>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4" name="Rectangle 493"/>
          <p:cNvSpPr/>
          <p:nvPr/>
        </p:nvSpPr>
        <p:spPr>
          <a:xfrm>
            <a:off x="3386621" y="4052303"/>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5" name="Rectangle 494"/>
          <p:cNvSpPr/>
          <p:nvPr/>
        </p:nvSpPr>
        <p:spPr>
          <a:xfrm>
            <a:off x="3759792" y="3679132"/>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6" name="Rectangle 495"/>
          <p:cNvSpPr/>
          <p:nvPr/>
        </p:nvSpPr>
        <p:spPr>
          <a:xfrm>
            <a:off x="4130637" y="3680750"/>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7" name="Rectangle 496"/>
          <p:cNvSpPr/>
          <p:nvPr/>
        </p:nvSpPr>
        <p:spPr>
          <a:xfrm>
            <a:off x="3759792" y="4053921"/>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8" name="Rectangle 497"/>
          <p:cNvSpPr/>
          <p:nvPr/>
        </p:nvSpPr>
        <p:spPr>
          <a:xfrm>
            <a:off x="4130637" y="4055539"/>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2649396" y="3220732"/>
            <a:ext cx="2480561" cy="0"/>
          </a:xfrm>
          <a:prstGeom prst="line">
            <a:avLst/>
          </a:prstGeom>
          <a:ln>
            <a:solidFill>
              <a:srgbClr val="4F81BD"/>
            </a:solidFill>
            <a:prstDash val="dash"/>
          </a:ln>
          <a:effectLst/>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a:off x="6877763" y="3237509"/>
            <a:ext cx="3553097" cy="0"/>
          </a:xfrm>
          <a:prstGeom prst="line">
            <a:avLst/>
          </a:prstGeom>
          <a:ln>
            <a:solidFill>
              <a:srgbClr val="4F81BD"/>
            </a:solidFill>
            <a:prstDash val="dash"/>
          </a:ln>
          <a:effectLst/>
        </p:spPr>
        <p:style>
          <a:lnRef idx="2">
            <a:schemeClr val="accent1"/>
          </a:lnRef>
          <a:fillRef idx="0">
            <a:schemeClr val="accent1"/>
          </a:fillRef>
          <a:effectRef idx="1">
            <a:schemeClr val="accent1"/>
          </a:effectRef>
          <a:fontRef idx="minor">
            <a:schemeClr val="tx1"/>
          </a:fontRef>
        </p:style>
      </p:cxnSp>
      <p:sp>
        <p:nvSpPr>
          <p:cNvPr id="72" name="Rectangle 71"/>
          <p:cNvSpPr/>
          <p:nvPr/>
        </p:nvSpPr>
        <p:spPr>
          <a:xfrm>
            <a:off x="1637743" y="2465619"/>
            <a:ext cx="1487583" cy="461665"/>
          </a:xfrm>
          <a:prstGeom prst="rect">
            <a:avLst/>
          </a:prstGeom>
        </p:spPr>
        <p:txBody>
          <a:bodyPr wrap="square">
            <a:spAutoFit/>
          </a:bodyPr>
          <a:lstStyle/>
          <a:p>
            <a:r>
              <a:rPr lang="en-US" sz="2400" dirty="0"/>
              <a:t>Process 0</a:t>
            </a:r>
          </a:p>
        </p:txBody>
      </p:sp>
      <p:sp>
        <p:nvSpPr>
          <p:cNvPr id="73" name="Rectangle 72"/>
          <p:cNvSpPr/>
          <p:nvPr/>
        </p:nvSpPr>
        <p:spPr>
          <a:xfrm>
            <a:off x="1637743" y="3461841"/>
            <a:ext cx="1487583" cy="461665"/>
          </a:xfrm>
          <a:prstGeom prst="rect">
            <a:avLst/>
          </a:prstGeom>
        </p:spPr>
        <p:txBody>
          <a:bodyPr wrap="square">
            <a:spAutoFit/>
          </a:bodyPr>
          <a:lstStyle/>
          <a:p>
            <a:r>
              <a:rPr lang="en-US" sz="2400" dirty="0"/>
              <a:t>Process 1</a:t>
            </a:r>
          </a:p>
        </p:txBody>
      </p:sp>
      <p:sp>
        <p:nvSpPr>
          <p:cNvPr id="74" name="Rectangle 73"/>
          <p:cNvSpPr/>
          <p:nvPr/>
        </p:nvSpPr>
        <p:spPr>
          <a:xfrm>
            <a:off x="5773212" y="2527482"/>
            <a:ext cx="1487583" cy="461665"/>
          </a:xfrm>
          <a:prstGeom prst="rect">
            <a:avLst/>
          </a:prstGeom>
        </p:spPr>
        <p:txBody>
          <a:bodyPr wrap="square">
            <a:spAutoFit/>
          </a:bodyPr>
          <a:lstStyle/>
          <a:p>
            <a:r>
              <a:rPr lang="en-US" sz="2400" dirty="0"/>
              <a:t>Process 0</a:t>
            </a:r>
          </a:p>
        </p:txBody>
      </p:sp>
      <p:sp>
        <p:nvSpPr>
          <p:cNvPr id="75" name="Rectangle 74"/>
          <p:cNvSpPr/>
          <p:nvPr/>
        </p:nvSpPr>
        <p:spPr>
          <a:xfrm>
            <a:off x="5773212" y="3461841"/>
            <a:ext cx="1487583" cy="461665"/>
          </a:xfrm>
          <a:prstGeom prst="rect">
            <a:avLst/>
          </a:prstGeom>
        </p:spPr>
        <p:txBody>
          <a:bodyPr wrap="square">
            <a:spAutoFit/>
          </a:bodyPr>
          <a:lstStyle/>
          <a:p>
            <a:r>
              <a:rPr lang="en-US" sz="2400" dirty="0"/>
              <a:t>Process 1</a:t>
            </a:r>
          </a:p>
        </p:txBody>
      </p:sp>
      <p:sp>
        <p:nvSpPr>
          <p:cNvPr id="3" name="Right Arrow 2"/>
          <p:cNvSpPr/>
          <p:nvPr/>
        </p:nvSpPr>
        <p:spPr>
          <a:xfrm rot="1161060">
            <a:off x="4437590" y="2994761"/>
            <a:ext cx="2829276" cy="36833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413794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MSL programming example</a:t>
            </a:r>
          </a:p>
        </p:txBody>
      </p:sp>
      <p:sp>
        <p:nvSpPr>
          <p:cNvPr id="178" name="Rectangle 177"/>
          <p:cNvSpPr/>
          <p:nvPr/>
        </p:nvSpPr>
        <p:spPr>
          <a:xfrm>
            <a:off x="7212564" y="331626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9" name="Rectangle 178"/>
          <p:cNvSpPr/>
          <p:nvPr/>
        </p:nvSpPr>
        <p:spPr>
          <a:xfrm>
            <a:off x="7583409" y="3317885"/>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0" name="Rectangle 179"/>
          <p:cNvSpPr/>
          <p:nvPr/>
        </p:nvSpPr>
        <p:spPr>
          <a:xfrm>
            <a:off x="7212564" y="3691056"/>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1" name="Rectangle 180"/>
          <p:cNvSpPr/>
          <p:nvPr/>
        </p:nvSpPr>
        <p:spPr>
          <a:xfrm>
            <a:off x="7583409" y="3692674"/>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p:cNvGrpSpPr/>
          <p:nvPr/>
        </p:nvGrpSpPr>
        <p:grpSpPr>
          <a:xfrm>
            <a:off x="7212564" y="2423631"/>
            <a:ext cx="1117187" cy="749578"/>
            <a:chOff x="5688563" y="2423631"/>
            <a:chExt cx="1117187" cy="749578"/>
          </a:xfrm>
        </p:grpSpPr>
        <p:sp>
          <p:nvSpPr>
            <p:cNvPr id="174" name="Rectangle 173"/>
            <p:cNvSpPr/>
            <p:nvPr/>
          </p:nvSpPr>
          <p:spPr>
            <a:xfrm>
              <a:off x="5688563" y="2423631"/>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5" name="Rectangle 174"/>
            <p:cNvSpPr/>
            <p:nvPr/>
          </p:nvSpPr>
          <p:spPr>
            <a:xfrm>
              <a:off x="6059408" y="2425249"/>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 name="Rectangle 175"/>
            <p:cNvSpPr/>
            <p:nvPr/>
          </p:nvSpPr>
          <p:spPr>
            <a:xfrm>
              <a:off x="5688563" y="2798420"/>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7" name="Rectangle 176"/>
            <p:cNvSpPr/>
            <p:nvPr/>
          </p:nvSpPr>
          <p:spPr>
            <a:xfrm>
              <a:off x="6059408" y="2800038"/>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8" name="Rectangle 197"/>
            <p:cNvSpPr/>
            <p:nvPr/>
          </p:nvSpPr>
          <p:spPr>
            <a:xfrm>
              <a:off x="6432579" y="2423631"/>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9" name="Rectangle 198"/>
            <p:cNvSpPr/>
            <p:nvPr/>
          </p:nvSpPr>
          <p:spPr>
            <a:xfrm>
              <a:off x="6432579" y="2798420"/>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 name="Group 6"/>
          <p:cNvGrpSpPr/>
          <p:nvPr/>
        </p:nvGrpSpPr>
        <p:grpSpPr>
          <a:xfrm>
            <a:off x="8329751" y="2423632"/>
            <a:ext cx="1117187" cy="752813"/>
            <a:chOff x="6805750" y="2423631"/>
            <a:chExt cx="1117187" cy="752813"/>
          </a:xfrm>
        </p:grpSpPr>
        <p:sp>
          <p:nvSpPr>
            <p:cNvPr id="184" name="Rectangle 183"/>
            <p:cNvSpPr/>
            <p:nvPr/>
          </p:nvSpPr>
          <p:spPr>
            <a:xfrm>
              <a:off x="6805750" y="2423631"/>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5" name="Rectangle 184"/>
            <p:cNvSpPr/>
            <p:nvPr/>
          </p:nvSpPr>
          <p:spPr>
            <a:xfrm>
              <a:off x="7176595" y="2425249"/>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0" name="Rectangle 189"/>
            <p:cNvSpPr/>
            <p:nvPr/>
          </p:nvSpPr>
          <p:spPr>
            <a:xfrm>
              <a:off x="6805750" y="2801655"/>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1" name="Rectangle 190"/>
            <p:cNvSpPr/>
            <p:nvPr/>
          </p:nvSpPr>
          <p:spPr>
            <a:xfrm>
              <a:off x="7176595" y="2803273"/>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0" name="Rectangle 199"/>
            <p:cNvSpPr/>
            <p:nvPr/>
          </p:nvSpPr>
          <p:spPr>
            <a:xfrm>
              <a:off x="7549766" y="2423631"/>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1" name="Rectangle 200"/>
            <p:cNvSpPr/>
            <p:nvPr/>
          </p:nvSpPr>
          <p:spPr>
            <a:xfrm>
              <a:off x="7549766" y="2801655"/>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 name="Group 9"/>
          <p:cNvGrpSpPr/>
          <p:nvPr/>
        </p:nvGrpSpPr>
        <p:grpSpPr>
          <a:xfrm>
            <a:off x="8329751" y="3313906"/>
            <a:ext cx="1117187" cy="751196"/>
            <a:chOff x="6805750" y="3313906"/>
            <a:chExt cx="1117187" cy="751196"/>
          </a:xfrm>
        </p:grpSpPr>
        <p:sp>
          <p:nvSpPr>
            <p:cNvPr id="194" name="Rectangle 193"/>
            <p:cNvSpPr/>
            <p:nvPr/>
          </p:nvSpPr>
          <p:spPr>
            <a:xfrm>
              <a:off x="6805750" y="3315524"/>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5" name="Rectangle 194"/>
            <p:cNvSpPr/>
            <p:nvPr/>
          </p:nvSpPr>
          <p:spPr>
            <a:xfrm>
              <a:off x="7176595" y="3317142"/>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6" name="Rectangle 195"/>
            <p:cNvSpPr/>
            <p:nvPr/>
          </p:nvSpPr>
          <p:spPr>
            <a:xfrm>
              <a:off x="6805750" y="3690313"/>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7" name="Rectangle 196"/>
            <p:cNvSpPr/>
            <p:nvPr/>
          </p:nvSpPr>
          <p:spPr>
            <a:xfrm>
              <a:off x="7176595" y="3691931"/>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8" name="Rectangle 107"/>
            <p:cNvSpPr/>
            <p:nvPr/>
          </p:nvSpPr>
          <p:spPr>
            <a:xfrm>
              <a:off x="7549766" y="3313906"/>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9" name="Rectangle 108"/>
            <p:cNvSpPr/>
            <p:nvPr/>
          </p:nvSpPr>
          <p:spPr>
            <a:xfrm>
              <a:off x="7549766" y="3688695"/>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10" name="Rectangle 109"/>
          <p:cNvSpPr/>
          <p:nvPr/>
        </p:nvSpPr>
        <p:spPr>
          <a:xfrm>
            <a:off x="7956580" y="331626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Rectangle 110"/>
          <p:cNvSpPr/>
          <p:nvPr/>
        </p:nvSpPr>
        <p:spPr>
          <a:xfrm>
            <a:off x="7956580" y="3691056"/>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0" name="Straight Arrow Connector 29"/>
          <p:cNvCxnSpPr>
            <a:endCxn id="193" idx="1"/>
          </p:cNvCxnSpPr>
          <p:nvPr/>
        </p:nvCxnSpPr>
        <p:spPr>
          <a:xfrm>
            <a:off x="7212563" y="2425249"/>
            <a:ext cx="264318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endCxn id="192" idx="0"/>
          </p:cNvCxnSpPr>
          <p:nvPr/>
        </p:nvCxnSpPr>
        <p:spPr>
          <a:xfrm>
            <a:off x="7212563" y="2425249"/>
            <a:ext cx="0" cy="1821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2" name="Rectangle 191"/>
          <p:cNvSpPr/>
          <p:nvPr/>
        </p:nvSpPr>
        <p:spPr>
          <a:xfrm>
            <a:off x="7040356" y="4246350"/>
            <a:ext cx="344415" cy="461665"/>
          </a:xfrm>
          <a:prstGeom prst="rect">
            <a:avLst/>
          </a:prstGeom>
        </p:spPr>
        <p:txBody>
          <a:bodyPr wrap="none">
            <a:spAutoFit/>
          </a:bodyPr>
          <a:lstStyle/>
          <a:p>
            <a:r>
              <a:rPr lang="en-US" sz="2400" dirty="0"/>
              <a:t>X</a:t>
            </a:r>
          </a:p>
        </p:txBody>
      </p:sp>
      <p:sp>
        <p:nvSpPr>
          <p:cNvPr id="193" name="Rectangle 192"/>
          <p:cNvSpPr/>
          <p:nvPr/>
        </p:nvSpPr>
        <p:spPr>
          <a:xfrm>
            <a:off x="9855749" y="2194417"/>
            <a:ext cx="328786" cy="461665"/>
          </a:xfrm>
          <a:prstGeom prst="rect">
            <a:avLst/>
          </a:prstGeom>
        </p:spPr>
        <p:txBody>
          <a:bodyPr wrap="none">
            <a:spAutoFit/>
          </a:bodyPr>
          <a:lstStyle/>
          <a:p>
            <a:r>
              <a:rPr lang="en-US" sz="2400" dirty="0"/>
              <a:t>Z</a:t>
            </a:r>
          </a:p>
        </p:txBody>
      </p:sp>
      <p:grpSp>
        <p:nvGrpSpPr>
          <p:cNvPr id="43" name="Group 42"/>
          <p:cNvGrpSpPr/>
          <p:nvPr/>
        </p:nvGrpSpPr>
        <p:grpSpPr>
          <a:xfrm>
            <a:off x="7212564" y="1443155"/>
            <a:ext cx="831193" cy="982095"/>
            <a:chOff x="5222330" y="1539604"/>
            <a:chExt cx="831193" cy="982095"/>
          </a:xfrm>
        </p:grpSpPr>
        <p:cxnSp>
          <p:nvCxnSpPr>
            <p:cNvPr id="37" name="Straight Arrow Connector 36"/>
            <p:cNvCxnSpPr/>
            <p:nvPr/>
          </p:nvCxnSpPr>
          <p:spPr>
            <a:xfrm flipV="1">
              <a:off x="5222330" y="1974902"/>
              <a:ext cx="504897" cy="54679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02" name="Rectangle 201"/>
            <p:cNvSpPr/>
            <p:nvPr/>
          </p:nvSpPr>
          <p:spPr>
            <a:xfrm>
              <a:off x="5709108" y="1539604"/>
              <a:ext cx="344415" cy="461665"/>
            </a:xfrm>
            <a:prstGeom prst="rect">
              <a:avLst/>
            </a:prstGeom>
          </p:spPr>
          <p:txBody>
            <a:bodyPr wrap="none">
              <a:spAutoFit/>
            </a:bodyPr>
            <a:lstStyle/>
            <a:p>
              <a:r>
                <a:rPr lang="en-US" sz="2400" dirty="0"/>
                <a:t>Y</a:t>
              </a:r>
            </a:p>
          </p:txBody>
        </p:sp>
      </p:grpSp>
      <p:sp>
        <p:nvSpPr>
          <p:cNvPr id="467" name="Rectangle 466"/>
          <p:cNvSpPr/>
          <p:nvPr/>
        </p:nvSpPr>
        <p:spPr>
          <a:xfrm>
            <a:off x="5065649" y="1806087"/>
            <a:ext cx="344415" cy="461665"/>
          </a:xfrm>
          <a:prstGeom prst="rect">
            <a:avLst/>
          </a:prstGeom>
        </p:spPr>
        <p:txBody>
          <a:bodyPr wrap="none">
            <a:spAutoFit/>
          </a:bodyPr>
          <a:lstStyle/>
          <a:p>
            <a:r>
              <a:rPr lang="en-US" sz="2400" dirty="0"/>
              <a:t>X</a:t>
            </a:r>
          </a:p>
        </p:txBody>
      </p:sp>
      <p:cxnSp>
        <p:nvCxnSpPr>
          <p:cNvPr id="468" name="Straight Arrow Connector 467"/>
          <p:cNvCxnSpPr>
            <a:endCxn id="467" idx="1"/>
          </p:cNvCxnSpPr>
          <p:nvPr/>
        </p:nvCxnSpPr>
        <p:spPr>
          <a:xfrm>
            <a:off x="3020428" y="2032065"/>
            <a:ext cx="2045221" cy="485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69" name="Straight Arrow Connector 468"/>
          <p:cNvCxnSpPr>
            <a:endCxn id="470" idx="0"/>
          </p:cNvCxnSpPr>
          <p:nvPr/>
        </p:nvCxnSpPr>
        <p:spPr>
          <a:xfrm>
            <a:off x="3015775" y="2032065"/>
            <a:ext cx="8262" cy="256272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70" name="Rectangle 469"/>
          <p:cNvSpPr/>
          <p:nvPr/>
        </p:nvSpPr>
        <p:spPr>
          <a:xfrm>
            <a:off x="2859644" y="4594788"/>
            <a:ext cx="328786" cy="461665"/>
          </a:xfrm>
          <a:prstGeom prst="rect">
            <a:avLst/>
          </a:prstGeom>
        </p:spPr>
        <p:txBody>
          <a:bodyPr wrap="none">
            <a:spAutoFit/>
          </a:bodyPr>
          <a:lstStyle/>
          <a:p>
            <a:r>
              <a:rPr lang="en-US" sz="2400" dirty="0"/>
              <a:t>Z</a:t>
            </a:r>
          </a:p>
        </p:txBody>
      </p:sp>
      <p:grpSp>
        <p:nvGrpSpPr>
          <p:cNvPr id="471" name="Group 470"/>
          <p:cNvGrpSpPr/>
          <p:nvPr/>
        </p:nvGrpSpPr>
        <p:grpSpPr>
          <a:xfrm>
            <a:off x="3020428" y="1058286"/>
            <a:ext cx="851915" cy="973781"/>
            <a:chOff x="676500" y="1524460"/>
            <a:chExt cx="851915" cy="973781"/>
          </a:xfrm>
        </p:grpSpPr>
        <p:sp>
          <p:nvSpPr>
            <p:cNvPr id="472" name="Rectangle 471"/>
            <p:cNvSpPr/>
            <p:nvPr/>
          </p:nvSpPr>
          <p:spPr>
            <a:xfrm>
              <a:off x="1184000" y="1524460"/>
              <a:ext cx="344415" cy="461665"/>
            </a:xfrm>
            <a:prstGeom prst="rect">
              <a:avLst/>
            </a:prstGeom>
          </p:spPr>
          <p:txBody>
            <a:bodyPr wrap="none">
              <a:spAutoFit/>
            </a:bodyPr>
            <a:lstStyle/>
            <a:p>
              <a:r>
                <a:rPr lang="en-US" sz="2400" dirty="0"/>
                <a:t>Y</a:t>
              </a:r>
            </a:p>
          </p:txBody>
        </p:sp>
        <p:cxnSp>
          <p:nvCxnSpPr>
            <p:cNvPr id="473" name="Straight Arrow Connector 472"/>
            <p:cNvCxnSpPr/>
            <p:nvPr/>
          </p:nvCxnSpPr>
          <p:spPr>
            <a:xfrm flipV="1">
              <a:off x="676500" y="1889675"/>
              <a:ext cx="541174" cy="6085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3" name="Group 2"/>
          <p:cNvGrpSpPr/>
          <p:nvPr/>
        </p:nvGrpSpPr>
        <p:grpSpPr>
          <a:xfrm>
            <a:off x="3020427" y="2032066"/>
            <a:ext cx="744016" cy="1121131"/>
            <a:chOff x="1496427" y="2032065"/>
            <a:chExt cx="744016" cy="1121131"/>
          </a:xfrm>
        </p:grpSpPr>
        <p:sp>
          <p:nvSpPr>
            <p:cNvPr id="475" name="Rectangle 474"/>
            <p:cNvSpPr/>
            <p:nvPr/>
          </p:nvSpPr>
          <p:spPr>
            <a:xfrm>
              <a:off x="1496427" y="2032065"/>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6" name="Rectangle 475"/>
            <p:cNvSpPr/>
            <p:nvPr/>
          </p:nvSpPr>
          <p:spPr>
            <a:xfrm>
              <a:off x="1867272" y="2033683"/>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7" name="Rectangle 476"/>
            <p:cNvSpPr/>
            <p:nvPr/>
          </p:nvSpPr>
          <p:spPr>
            <a:xfrm>
              <a:off x="1496427" y="2406854"/>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8" name="Rectangle 477"/>
            <p:cNvSpPr/>
            <p:nvPr/>
          </p:nvSpPr>
          <p:spPr>
            <a:xfrm>
              <a:off x="1867272" y="2408472"/>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3" name="Rectangle 482"/>
            <p:cNvSpPr/>
            <p:nvPr/>
          </p:nvSpPr>
          <p:spPr>
            <a:xfrm>
              <a:off x="1496427" y="2778407"/>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4" name="Rectangle 483"/>
            <p:cNvSpPr/>
            <p:nvPr/>
          </p:nvSpPr>
          <p:spPr>
            <a:xfrm>
              <a:off x="1867272" y="2780025"/>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 name="Group 8"/>
          <p:cNvGrpSpPr/>
          <p:nvPr/>
        </p:nvGrpSpPr>
        <p:grpSpPr>
          <a:xfrm>
            <a:off x="3764443" y="2035302"/>
            <a:ext cx="744016" cy="1121131"/>
            <a:chOff x="2240443" y="2035301"/>
            <a:chExt cx="744016" cy="1121131"/>
          </a:xfrm>
        </p:grpSpPr>
        <p:sp>
          <p:nvSpPr>
            <p:cNvPr id="479" name="Rectangle 478"/>
            <p:cNvSpPr/>
            <p:nvPr/>
          </p:nvSpPr>
          <p:spPr>
            <a:xfrm>
              <a:off x="2240443" y="2035301"/>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0" name="Rectangle 479"/>
            <p:cNvSpPr/>
            <p:nvPr/>
          </p:nvSpPr>
          <p:spPr>
            <a:xfrm>
              <a:off x="2611288" y="2036919"/>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1" name="Rectangle 480"/>
            <p:cNvSpPr/>
            <p:nvPr/>
          </p:nvSpPr>
          <p:spPr>
            <a:xfrm>
              <a:off x="2240443" y="2410090"/>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2" name="Rectangle 481"/>
            <p:cNvSpPr/>
            <p:nvPr/>
          </p:nvSpPr>
          <p:spPr>
            <a:xfrm>
              <a:off x="2611288" y="2411708"/>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7" name="Rectangle 486"/>
            <p:cNvSpPr/>
            <p:nvPr/>
          </p:nvSpPr>
          <p:spPr>
            <a:xfrm>
              <a:off x="2240443" y="2781643"/>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8" name="Rectangle 487"/>
            <p:cNvSpPr/>
            <p:nvPr/>
          </p:nvSpPr>
          <p:spPr>
            <a:xfrm>
              <a:off x="2611288" y="2783261"/>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 name="Group 5"/>
          <p:cNvGrpSpPr/>
          <p:nvPr/>
        </p:nvGrpSpPr>
        <p:grpSpPr>
          <a:xfrm>
            <a:off x="3015775" y="3297871"/>
            <a:ext cx="748668" cy="1127602"/>
            <a:chOff x="1491775" y="3297871"/>
            <a:chExt cx="748668" cy="1127602"/>
          </a:xfrm>
        </p:grpSpPr>
        <p:sp>
          <p:nvSpPr>
            <p:cNvPr id="485" name="Rectangle 484"/>
            <p:cNvSpPr/>
            <p:nvPr/>
          </p:nvSpPr>
          <p:spPr>
            <a:xfrm>
              <a:off x="1496427" y="3297871"/>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6" name="Rectangle 485"/>
            <p:cNvSpPr/>
            <p:nvPr/>
          </p:nvSpPr>
          <p:spPr>
            <a:xfrm>
              <a:off x="1867272" y="3299489"/>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1" name="Rectangle 490"/>
            <p:cNvSpPr/>
            <p:nvPr/>
          </p:nvSpPr>
          <p:spPr>
            <a:xfrm>
              <a:off x="1491775" y="3675895"/>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2" name="Rectangle 491"/>
            <p:cNvSpPr/>
            <p:nvPr/>
          </p:nvSpPr>
          <p:spPr>
            <a:xfrm>
              <a:off x="1862620" y="3677513"/>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3" name="Rectangle 492"/>
            <p:cNvSpPr/>
            <p:nvPr/>
          </p:nvSpPr>
          <p:spPr>
            <a:xfrm>
              <a:off x="1491775" y="4050684"/>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4" name="Rectangle 493"/>
            <p:cNvSpPr/>
            <p:nvPr/>
          </p:nvSpPr>
          <p:spPr>
            <a:xfrm>
              <a:off x="1862620" y="4052302"/>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 name="Group 7"/>
          <p:cNvGrpSpPr/>
          <p:nvPr/>
        </p:nvGrpSpPr>
        <p:grpSpPr>
          <a:xfrm>
            <a:off x="3759791" y="3301107"/>
            <a:ext cx="748668" cy="1127602"/>
            <a:chOff x="2235791" y="3301107"/>
            <a:chExt cx="748668" cy="1127602"/>
          </a:xfrm>
        </p:grpSpPr>
        <p:sp>
          <p:nvSpPr>
            <p:cNvPr id="489" name="Rectangle 488"/>
            <p:cNvSpPr/>
            <p:nvPr/>
          </p:nvSpPr>
          <p:spPr>
            <a:xfrm>
              <a:off x="2240443" y="3301107"/>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0" name="Rectangle 489"/>
            <p:cNvSpPr/>
            <p:nvPr/>
          </p:nvSpPr>
          <p:spPr>
            <a:xfrm>
              <a:off x="2611288" y="3302725"/>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5" name="Rectangle 494"/>
            <p:cNvSpPr/>
            <p:nvPr/>
          </p:nvSpPr>
          <p:spPr>
            <a:xfrm>
              <a:off x="2235791" y="3679131"/>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6" name="Rectangle 495"/>
            <p:cNvSpPr/>
            <p:nvPr/>
          </p:nvSpPr>
          <p:spPr>
            <a:xfrm>
              <a:off x="2606636" y="3680749"/>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7" name="Rectangle 496"/>
            <p:cNvSpPr/>
            <p:nvPr/>
          </p:nvSpPr>
          <p:spPr>
            <a:xfrm>
              <a:off x="2235791" y="4053920"/>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8" name="Rectangle 497"/>
            <p:cNvSpPr/>
            <p:nvPr/>
          </p:nvSpPr>
          <p:spPr>
            <a:xfrm>
              <a:off x="2606636" y="4055538"/>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5" name="Straight Connector 4"/>
          <p:cNvCxnSpPr/>
          <p:nvPr/>
        </p:nvCxnSpPr>
        <p:spPr>
          <a:xfrm>
            <a:off x="2649396" y="3220732"/>
            <a:ext cx="2480561" cy="0"/>
          </a:xfrm>
          <a:prstGeom prst="line">
            <a:avLst/>
          </a:prstGeom>
          <a:ln>
            <a:solidFill>
              <a:srgbClr val="4F81BD"/>
            </a:solidFill>
            <a:prstDash val="dash"/>
          </a:ln>
          <a:effectLst/>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a:off x="6877763" y="3237509"/>
            <a:ext cx="3553097" cy="0"/>
          </a:xfrm>
          <a:prstGeom prst="line">
            <a:avLst/>
          </a:prstGeom>
          <a:ln>
            <a:solidFill>
              <a:srgbClr val="4F81BD"/>
            </a:solidFill>
            <a:prstDash val="dash"/>
          </a:ln>
          <a:effectLst/>
        </p:spPr>
        <p:style>
          <a:lnRef idx="2">
            <a:schemeClr val="accent1"/>
          </a:lnRef>
          <a:fillRef idx="0">
            <a:schemeClr val="accent1"/>
          </a:fillRef>
          <a:effectRef idx="1">
            <a:schemeClr val="accent1"/>
          </a:effectRef>
          <a:fontRef idx="minor">
            <a:schemeClr val="tx1"/>
          </a:fontRef>
        </p:style>
      </p:cxnSp>
      <p:sp>
        <p:nvSpPr>
          <p:cNvPr id="72" name="Rectangle 71"/>
          <p:cNvSpPr/>
          <p:nvPr/>
        </p:nvSpPr>
        <p:spPr>
          <a:xfrm>
            <a:off x="1637743" y="2465619"/>
            <a:ext cx="1487583" cy="461665"/>
          </a:xfrm>
          <a:prstGeom prst="rect">
            <a:avLst/>
          </a:prstGeom>
        </p:spPr>
        <p:txBody>
          <a:bodyPr wrap="square">
            <a:spAutoFit/>
          </a:bodyPr>
          <a:lstStyle/>
          <a:p>
            <a:r>
              <a:rPr lang="en-US" sz="2400" dirty="0"/>
              <a:t>Process 0</a:t>
            </a:r>
          </a:p>
        </p:txBody>
      </p:sp>
      <p:sp>
        <p:nvSpPr>
          <p:cNvPr id="73" name="Rectangle 72"/>
          <p:cNvSpPr/>
          <p:nvPr/>
        </p:nvSpPr>
        <p:spPr>
          <a:xfrm>
            <a:off x="1637743" y="3461841"/>
            <a:ext cx="1487583" cy="461665"/>
          </a:xfrm>
          <a:prstGeom prst="rect">
            <a:avLst/>
          </a:prstGeom>
        </p:spPr>
        <p:txBody>
          <a:bodyPr wrap="square">
            <a:spAutoFit/>
          </a:bodyPr>
          <a:lstStyle/>
          <a:p>
            <a:r>
              <a:rPr lang="en-US" sz="2400" dirty="0"/>
              <a:t>Process 1</a:t>
            </a:r>
          </a:p>
        </p:txBody>
      </p:sp>
      <p:sp>
        <p:nvSpPr>
          <p:cNvPr id="74" name="Rectangle 73"/>
          <p:cNvSpPr/>
          <p:nvPr/>
        </p:nvSpPr>
        <p:spPr>
          <a:xfrm>
            <a:off x="5773212" y="2527482"/>
            <a:ext cx="1487583" cy="461665"/>
          </a:xfrm>
          <a:prstGeom prst="rect">
            <a:avLst/>
          </a:prstGeom>
        </p:spPr>
        <p:txBody>
          <a:bodyPr wrap="square">
            <a:spAutoFit/>
          </a:bodyPr>
          <a:lstStyle/>
          <a:p>
            <a:r>
              <a:rPr lang="en-US" sz="2400" dirty="0"/>
              <a:t>Process 0</a:t>
            </a:r>
          </a:p>
        </p:txBody>
      </p:sp>
      <p:sp>
        <p:nvSpPr>
          <p:cNvPr id="75" name="Rectangle 74"/>
          <p:cNvSpPr/>
          <p:nvPr/>
        </p:nvSpPr>
        <p:spPr>
          <a:xfrm>
            <a:off x="5773212" y="3461841"/>
            <a:ext cx="1487583" cy="461665"/>
          </a:xfrm>
          <a:prstGeom prst="rect">
            <a:avLst/>
          </a:prstGeom>
        </p:spPr>
        <p:txBody>
          <a:bodyPr wrap="square">
            <a:spAutoFit/>
          </a:bodyPr>
          <a:lstStyle/>
          <a:p>
            <a:r>
              <a:rPr lang="en-US" sz="2400" dirty="0"/>
              <a:t>Process 1</a:t>
            </a:r>
          </a:p>
        </p:txBody>
      </p:sp>
      <p:sp>
        <p:nvSpPr>
          <p:cNvPr id="79" name="Right Arrow 78"/>
          <p:cNvSpPr/>
          <p:nvPr/>
        </p:nvSpPr>
        <p:spPr>
          <a:xfrm rot="20753120">
            <a:off x="3299899" y="3196367"/>
            <a:ext cx="5499589" cy="36833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799199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dirty="0"/>
              <a:t>Key issues </a:t>
            </a:r>
            <a:r>
              <a:rPr lang="en-US" dirty="0" smtClean="0"/>
              <a:t>in</a:t>
            </a:r>
            <a:br>
              <a:rPr lang="en-US" dirty="0" smtClean="0"/>
            </a:br>
            <a:r>
              <a:rPr lang="en-US" b="1" dirty="0" smtClean="0"/>
              <a:t>SPMD</a:t>
            </a:r>
            <a:r>
              <a:rPr lang="en-US" dirty="0" smtClean="0"/>
              <a:t> </a:t>
            </a:r>
            <a:r>
              <a:rPr lang="en-US" dirty="0"/>
              <a:t>programming</a:t>
            </a:r>
          </a:p>
        </p:txBody>
      </p:sp>
      <p:sp>
        <p:nvSpPr>
          <p:cNvPr id="4" name="Freeform 3"/>
          <p:cNvSpPr/>
          <p:nvPr/>
        </p:nvSpPr>
        <p:spPr>
          <a:xfrm>
            <a:off x="3741283" y="2237132"/>
            <a:ext cx="547692" cy="3628371"/>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5" name="Rectangle 4"/>
          <p:cNvSpPr/>
          <p:nvPr/>
        </p:nvSpPr>
        <p:spPr>
          <a:xfrm>
            <a:off x="3544960" y="2833760"/>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3915805" y="2835378"/>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544960" y="3208549"/>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3915805" y="321016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Freeform 8"/>
          <p:cNvSpPr/>
          <p:nvPr/>
        </p:nvSpPr>
        <p:spPr>
          <a:xfrm>
            <a:off x="6102468" y="2237132"/>
            <a:ext cx="547692" cy="3628371"/>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10" name="Rectangle 9"/>
          <p:cNvSpPr/>
          <p:nvPr/>
        </p:nvSpPr>
        <p:spPr>
          <a:xfrm>
            <a:off x="5906145" y="2833760"/>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6276990" y="2835378"/>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5906145" y="3208549"/>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6276990" y="321016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Freeform 13"/>
          <p:cNvSpPr/>
          <p:nvPr/>
        </p:nvSpPr>
        <p:spPr>
          <a:xfrm>
            <a:off x="8349716" y="2237132"/>
            <a:ext cx="547692" cy="3628371"/>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15" name="Rectangle 14"/>
          <p:cNvSpPr/>
          <p:nvPr/>
        </p:nvSpPr>
        <p:spPr>
          <a:xfrm>
            <a:off x="8153393" y="2833760"/>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8524238" y="2835378"/>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8153393" y="3208549"/>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8524238" y="321016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1906049" y="2448947"/>
            <a:ext cx="1638910" cy="830997"/>
          </a:xfrm>
          <a:prstGeom prst="rect">
            <a:avLst/>
          </a:prstGeom>
        </p:spPr>
        <p:txBody>
          <a:bodyPr wrap="square">
            <a:spAutoFit/>
          </a:bodyPr>
          <a:lstStyle/>
          <a:p>
            <a:r>
              <a:rPr lang="en-US" sz="2400" dirty="0"/>
              <a:t>partitioned</a:t>
            </a:r>
          </a:p>
          <a:p>
            <a:r>
              <a:rPr lang="en-US" sz="2400" dirty="0"/>
              <a:t>local states</a:t>
            </a:r>
          </a:p>
        </p:txBody>
      </p:sp>
      <p:cxnSp>
        <p:nvCxnSpPr>
          <p:cNvPr id="20" name="Straight Arrow Connector 19"/>
          <p:cNvCxnSpPr>
            <a:endCxn id="9" idx="4"/>
          </p:cNvCxnSpPr>
          <p:nvPr/>
        </p:nvCxnSpPr>
        <p:spPr>
          <a:xfrm>
            <a:off x="4088648" y="4766245"/>
            <a:ext cx="2160141" cy="439554"/>
          </a:xfrm>
          <a:prstGeom prst="straightConnector1">
            <a:avLst/>
          </a:prstGeom>
          <a:ln w="38100" cmpd="sng">
            <a:solidFill>
              <a:srgbClr val="FF0000"/>
            </a:solidFill>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6415113" y="4771801"/>
            <a:ext cx="2023160" cy="864196"/>
          </a:xfrm>
          <a:prstGeom prst="straightConnector1">
            <a:avLst/>
          </a:prstGeom>
          <a:ln w="38100" cmpd="sng">
            <a:solidFill>
              <a:srgbClr val="FF0000"/>
            </a:solidFill>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H="1">
            <a:off x="3862467" y="5240957"/>
            <a:ext cx="4614459" cy="203695"/>
          </a:xfrm>
          <a:prstGeom prst="straightConnector1">
            <a:avLst/>
          </a:prstGeom>
          <a:ln w="38100" cmpd="sng">
            <a:solidFill>
              <a:srgbClr val="FF0000"/>
            </a:solidFill>
            <a:tailEnd type="triangle" w="lg" len="lg"/>
          </a:ln>
          <a:effectLst/>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1959445" y="4668759"/>
            <a:ext cx="1638910" cy="830997"/>
          </a:xfrm>
          <a:prstGeom prst="rect">
            <a:avLst/>
          </a:prstGeom>
        </p:spPr>
        <p:txBody>
          <a:bodyPr wrap="square">
            <a:spAutoFit/>
          </a:bodyPr>
          <a:lstStyle/>
          <a:p>
            <a:r>
              <a:rPr lang="en-US" sz="2400" dirty="0"/>
              <a:t>send/</a:t>
            </a:r>
            <a:r>
              <a:rPr lang="en-US" sz="2400" dirty="0" err="1"/>
              <a:t>recv</a:t>
            </a:r>
            <a:endParaRPr lang="en-US" sz="2400" dirty="0"/>
          </a:p>
          <a:p>
            <a:r>
              <a:rPr lang="en-US" sz="2400" dirty="0"/>
              <a:t>messages</a:t>
            </a:r>
          </a:p>
        </p:txBody>
      </p:sp>
    </p:spTree>
    <p:extLst>
      <p:ext uri="{BB962C8B-B14F-4D97-AF65-F5344CB8AC3E}">
        <p14:creationId xmlns:p14="http://schemas.microsoft.com/office/powerpoint/2010/main" val="4278988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up)">
                                      <p:cBhvr>
                                        <p:cTn id="10" dur="500"/>
                                        <p:tgtEl>
                                          <p:spTgt spid="9"/>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up)">
                                      <p:cBhvr>
                                        <p:cTn id="13" dur="500"/>
                                        <p:tgtEl>
                                          <p:spTgt spid="4"/>
                                        </p:tgtEl>
                                      </p:cBhvr>
                                    </p:animEffect>
                                  </p:childTnLst>
                                </p:cTn>
                              </p:par>
                              <p:par>
                                <p:cTn id="14" presetID="1"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7"/>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childTnLst>
                                </p:cTn>
                              </p:par>
                            </p:childTnLst>
                          </p:cTn>
                        </p:par>
                        <p:par>
                          <p:cTn id="38" fill="hold">
                            <p:stCondLst>
                              <p:cond delay="500"/>
                            </p:stCondLst>
                            <p:childTnLst>
                              <p:par>
                                <p:cTn id="39" presetID="1" presetClass="entr" presetSubtype="0" fill="hold" grpId="0" nodeType="after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childTnLst>
                          </p:cTn>
                        </p:par>
                        <p:par>
                          <p:cTn id="45" fill="hold">
                            <p:stCondLst>
                              <p:cond delay="0"/>
                            </p:stCondLst>
                            <p:childTnLst>
                              <p:par>
                                <p:cTn id="46" presetID="22" presetClass="entr" presetSubtype="8" fill="hold" nodeType="after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wipe(left)">
                                      <p:cBhvr>
                                        <p:cTn id="48" dur="500"/>
                                        <p:tgtEl>
                                          <p:spTgt spid="21"/>
                                        </p:tgtEl>
                                      </p:cBhvr>
                                    </p:animEffect>
                                  </p:childTnLst>
                                </p:cTn>
                              </p:par>
                              <p:par>
                                <p:cTn id="49" presetID="22" presetClass="entr" presetSubtype="8" fill="hold" nodeType="with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wipe(left)">
                                      <p:cBhvr>
                                        <p:cTn id="51" dur="500"/>
                                        <p:tgtEl>
                                          <p:spTgt spid="20"/>
                                        </p:tgtEl>
                                      </p:cBhvr>
                                    </p:animEffect>
                                  </p:childTnLst>
                                </p:cTn>
                              </p:par>
                              <p:par>
                                <p:cTn id="52" presetID="22" presetClass="entr" presetSubtype="2" fill="hold" nodeType="with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wipe(right)">
                                      <p:cBhvr>
                                        <p:cTn id="5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p:bldP spid="2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MSL programming example</a:t>
            </a:r>
          </a:p>
        </p:txBody>
      </p:sp>
      <p:sp>
        <p:nvSpPr>
          <p:cNvPr id="77" name="Content Placeholder 2"/>
          <p:cNvSpPr>
            <a:spLocks noGrp="1"/>
          </p:cNvSpPr>
          <p:nvPr>
            <p:ph idx="4294967295"/>
          </p:nvPr>
        </p:nvSpPr>
        <p:spPr>
          <a:xfrm>
            <a:off x="3505200" y="5040313"/>
            <a:ext cx="8686800" cy="1801812"/>
          </a:xfrm>
        </p:spPr>
        <p:txBody>
          <a:bodyPr>
            <a:normAutofit/>
          </a:bodyPr>
          <a:lstStyle/>
          <a:p>
            <a:pPr marL="0" indent="0">
              <a:buNone/>
            </a:pPr>
            <a:r>
              <a:rPr lang="en-US" dirty="0" smtClean="0"/>
              <a:t>The problem suddenly becomes non-trivial</a:t>
            </a:r>
          </a:p>
          <a:p>
            <a:pPr marL="0" indent="0">
              <a:buNone/>
            </a:pPr>
            <a:r>
              <a:rPr lang="en-US" dirty="0" smtClean="0"/>
              <a:t>We also want transpose for many other transformation: (</a:t>
            </a:r>
            <a:r>
              <a:rPr lang="en-US" dirty="0" err="1" smtClean="0"/>
              <a:t>x,y,z</a:t>
            </a:r>
            <a:r>
              <a:rPr lang="en-US" dirty="0" smtClean="0"/>
              <a:t>)-&gt;(</a:t>
            </a:r>
            <a:r>
              <a:rPr lang="en-US" dirty="0" err="1" smtClean="0"/>
              <a:t>z,y,x</a:t>
            </a:r>
            <a:r>
              <a:rPr lang="en-US" dirty="0" smtClean="0"/>
              <a:t>), (</a:t>
            </a:r>
            <a:r>
              <a:rPr lang="en-US" dirty="0" err="1" smtClean="0"/>
              <a:t>x,y,z</a:t>
            </a:r>
            <a:r>
              <a:rPr lang="en-US" dirty="0" smtClean="0"/>
              <a:t>)-&gt;(</a:t>
            </a:r>
            <a:r>
              <a:rPr lang="en-US" dirty="0" err="1" smtClean="0"/>
              <a:t>z,x,y</a:t>
            </a:r>
            <a:r>
              <a:rPr lang="en-US" dirty="0" smtClean="0"/>
              <a:t>), …</a:t>
            </a:r>
          </a:p>
        </p:txBody>
      </p:sp>
      <p:sp>
        <p:nvSpPr>
          <p:cNvPr id="174" name="Rectangle 173"/>
          <p:cNvSpPr/>
          <p:nvPr/>
        </p:nvSpPr>
        <p:spPr>
          <a:xfrm>
            <a:off x="7212564" y="2423632"/>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5" name="Rectangle 174"/>
          <p:cNvSpPr/>
          <p:nvPr/>
        </p:nvSpPr>
        <p:spPr>
          <a:xfrm>
            <a:off x="7583409" y="2425250"/>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 name="Rectangle 175"/>
          <p:cNvSpPr/>
          <p:nvPr/>
        </p:nvSpPr>
        <p:spPr>
          <a:xfrm>
            <a:off x="7212564" y="2798421"/>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7" name="Rectangle 176"/>
          <p:cNvSpPr/>
          <p:nvPr/>
        </p:nvSpPr>
        <p:spPr>
          <a:xfrm>
            <a:off x="7583409" y="2800039"/>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8" name="Rectangle 177"/>
          <p:cNvSpPr/>
          <p:nvPr/>
        </p:nvSpPr>
        <p:spPr>
          <a:xfrm>
            <a:off x="7212564" y="331626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9" name="Rectangle 178"/>
          <p:cNvSpPr/>
          <p:nvPr/>
        </p:nvSpPr>
        <p:spPr>
          <a:xfrm>
            <a:off x="7583409" y="3317885"/>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0" name="Rectangle 179"/>
          <p:cNvSpPr/>
          <p:nvPr/>
        </p:nvSpPr>
        <p:spPr>
          <a:xfrm>
            <a:off x="7212564" y="3691056"/>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1" name="Rectangle 180"/>
          <p:cNvSpPr/>
          <p:nvPr/>
        </p:nvSpPr>
        <p:spPr>
          <a:xfrm>
            <a:off x="7583409" y="3692674"/>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 name="Rectangle 183"/>
          <p:cNvSpPr/>
          <p:nvPr/>
        </p:nvSpPr>
        <p:spPr>
          <a:xfrm>
            <a:off x="8329751" y="2423632"/>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5" name="Rectangle 184"/>
          <p:cNvSpPr/>
          <p:nvPr/>
        </p:nvSpPr>
        <p:spPr>
          <a:xfrm>
            <a:off x="8700596" y="2425250"/>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0" name="Rectangle 189"/>
          <p:cNvSpPr/>
          <p:nvPr/>
        </p:nvSpPr>
        <p:spPr>
          <a:xfrm>
            <a:off x="8329751" y="2801656"/>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1" name="Rectangle 190"/>
          <p:cNvSpPr/>
          <p:nvPr/>
        </p:nvSpPr>
        <p:spPr>
          <a:xfrm>
            <a:off x="8700596" y="2803274"/>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4" name="Rectangle 193"/>
          <p:cNvSpPr/>
          <p:nvPr/>
        </p:nvSpPr>
        <p:spPr>
          <a:xfrm>
            <a:off x="8329751" y="3315525"/>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5" name="Rectangle 194"/>
          <p:cNvSpPr/>
          <p:nvPr/>
        </p:nvSpPr>
        <p:spPr>
          <a:xfrm>
            <a:off x="8700596" y="3317143"/>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6" name="Rectangle 195"/>
          <p:cNvSpPr/>
          <p:nvPr/>
        </p:nvSpPr>
        <p:spPr>
          <a:xfrm>
            <a:off x="8329751" y="3690314"/>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7" name="Rectangle 196"/>
          <p:cNvSpPr/>
          <p:nvPr/>
        </p:nvSpPr>
        <p:spPr>
          <a:xfrm>
            <a:off x="8700596" y="3691932"/>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8" name="Rectangle 197"/>
          <p:cNvSpPr/>
          <p:nvPr/>
        </p:nvSpPr>
        <p:spPr>
          <a:xfrm>
            <a:off x="7956580" y="2423632"/>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9" name="Rectangle 198"/>
          <p:cNvSpPr/>
          <p:nvPr/>
        </p:nvSpPr>
        <p:spPr>
          <a:xfrm>
            <a:off x="7956580" y="2798421"/>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0" name="Rectangle 199"/>
          <p:cNvSpPr/>
          <p:nvPr/>
        </p:nvSpPr>
        <p:spPr>
          <a:xfrm>
            <a:off x="9073767" y="2423632"/>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1" name="Rectangle 200"/>
          <p:cNvSpPr/>
          <p:nvPr/>
        </p:nvSpPr>
        <p:spPr>
          <a:xfrm>
            <a:off x="9073767" y="2801656"/>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8" name="Rectangle 107"/>
          <p:cNvSpPr/>
          <p:nvPr/>
        </p:nvSpPr>
        <p:spPr>
          <a:xfrm>
            <a:off x="9073767" y="3313907"/>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9" name="Rectangle 108"/>
          <p:cNvSpPr/>
          <p:nvPr/>
        </p:nvSpPr>
        <p:spPr>
          <a:xfrm>
            <a:off x="9073767" y="3688696"/>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0" name="Rectangle 109"/>
          <p:cNvSpPr/>
          <p:nvPr/>
        </p:nvSpPr>
        <p:spPr>
          <a:xfrm>
            <a:off x="7956580" y="331626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Rectangle 110"/>
          <p:cNvSpPr/>
          <p:nvPr/>
        </p:nvSpPr>
        <p:spPr>
          <a:xfrm>
            <a:off x="7956580" y="3691056"/>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0" name="Straight Arrow Connector 29"/>
          <p:cNvCxnSpPr>
            <a:endCxn id="193" idx="1"/>
          </p:cNvCxnSpPr>
          <p:nvPr/>
        </p:nvCxnSpPr>
        <p:spPr>
          <a:xfrm>
            <a:off x="7212563" y="2425249"/>
            <a:ext cx="264318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endCxn id="192" idx="0"/>
          </p:cNvCxnSpPr>
          <p:nvPr/>
        </p:nvCxnSpPr>
        <p:spPr>
          <a:xfrm>
            <a:off x="7212563" y="2425249"/>
            <a:ext cx="0" cy="1821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2" name="Rectangle 191"/>
          <p:cNvSpPr/>
          <p:nvPr/>
        </p:nvSpPr>
        <p:spPr>
          <a:xfrm>
            <a:off x="7040356" y="4246350"/>
            <a:ext cx="344415" cy="461665"/>
          </a:xfrm>
          <a:prstGeom prst="rect">
            <a:avLst/>
          </a:prstGeom>
        </p:spPr>
        <p:txBody>
          <a:bodyPr wrap="none">
            <a:spAutoFit/>
          </a:bodyPr>
          <a:lstStyle/>
          <a:p>
            <a:r>
              <a:rPr lang="en-US" sz="2400" dirty="0"/>
              <a:t>X</a:t>
            </a:r>
          </a:p>
        </p:txBody>
      </p:sp>
      <p:sp>
        <p:nvSpPr>
          <p:cNvPr id="193" name="Rectangle 192"/>
          <p:cNvSpPr/>
          <p:nvPr/>
        </p:nvSpPr>
        <p:spPr>
          <a:xfrm>
            <a:off x="9855749" y="2194417"/>
            <a:ext cx="328786" cy="461665"/>
          </a:xfrm>
          <a:prstGeom prst="rect">
            <a:avLst/>
          </a:prstGeom>
        </p:spPr>
        <p:txBody>
          <a:bodyPr wrap="none">
            <a:spAutoFit/>
          </a:bodyPr>
          <a:lstStyle/>
          <a:p>
            <a:r>
              <a:rPr lang="en-US" sz="2400" dirty="0"/>
              <a:t>Z</a:t>
            </a:r>
          </a:p>
        </p:txBody>
      </p:sp>
      <p:grpSp>
        <p:nvGrpSpPr>
          <p:cNvPr id="43" name="Group 42"/>
          <p:cNvGrpSpPr/>
          <p:nvPr/>
        </p:nvGrpSpPr>
        <p:grpSpPr>
          <a:xfrm>
            <a:off x="7212564" y="1443155"/>
            <a:ext cx="831193" cy="982095"/>
            <a:chOff x="5222330" y="1539604"/>
            <a:chExt cx="831193" cy="982095"/>
          </a:xfrm>
        </p:grpSpPr>
        <p:cxnSp>
          <p:nvCxnSpPr>
            <p:cNvPr id="37" name="Straight Arrow Connector 36"/>
            <p:cNvCxnSpPr/>
            <p:nvPr/>
          </p:nvCxnSpPr>
          <p:spPr>
            <a:xfrm flipV="1">
              <a:off x="5222330" y="1974902"/>
              <a:ext cx="504897" cy="54679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02" name="Rectangle 201"/>
            <p:cNvSpPr/>
            <p:nvPr/>
          </p:nvSpPr>
          <p:spPr>
            <a:xfrm>
              <a:off x="5709108" y="1539604"/>
              <a:ext cx="344415" cy="461665"/>
            </a:xfrm>
            <a:prstGeom prst="rect">
              <a:avLst/>
            </a:prstGeom>
          </p:spPr>
          <p:txBody>
            <a:bodyPr wrap="none">
              <a:spAutoFit/>
            </a:bodyPr>
            <a:lstStyle/>
            <a:p>
              <a:r>
                <a:rPr lang="en-US" sz="2400" dirty="0"/>
                <a:t>Y</a:t>
              </a:r>
            </a:p>
          </p:txBody>
        </p:sp>
      </p:grpSp>
      <p:sp>
        <p:nvSpPr>
          <p:cNvPr id="467" name="Rectangle 466"/>
          <p:cNvSpPr/>
          <p:nvPr/>
        </p:nvSpPr>
        <p:spPr>
          <a:xfrm>
            <a:off x="5065649" y="1806087"/>
            <a:ext cx="344415" cy="461665"/>
          </a:xfrm>
          <a:prstGeom prst="rect">
            <a:avLst/>
          </a:prstGeom>
        </p:spPr>
        <p:txBody>
          <a:bodyPr wrap="none">
            <a:spAutoFit/>
          </a:bodyPr>
          <a:lstStyle/>
          <a:p>
            <a:r>
              <a:rPr lang="en-US" sz="2400" dirty="0"/>
              <a:t>X</a:t>
            </a:r>
          </a:p>
        </p:txBody>
      </p:sp>
      <p:cxnSp>
        <p:nvCxnSpPr>
          <p:cNvPr id="468" name="Straight Arrow Connector 467"/>
          <p:cNvCxnSpPr>
            <a:endCxn id="467" idx="1"/>
          </p:cNvCxnSpPr>
          <p:nvPr/>
        </p:nvCxnSpPr>
        <p:spPr>
          <a:xfrm>
            <a:off x="3020428" y="2032065"/>
            <a:ext cx="2045221" cy="485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69" name="Straight Arrow Connector 468"/>
          <p:cNvCxnSpPr>
            <a:endCxn id="470" idx="0"/>
          </p:cNvCxnSpPr>
          <p:nvPr/>
        </p:nvCxnSpPr>
        <p:spPr>
          <a:xfrm>
            <a:off x="3015775" y="2032065"/>
            <a:ext cx="8262" cy="256272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70" name="Rectangle 469"/>
          <p:cNvSpPr/>
          <p:nvPr/>
        </p:nvSpPr>
        <p:spPr>
          <a:xfrm>
            <a:off x="2859644" y="4594788"/>
            <a:ext cx="328786" cy="461665"/>
          </a:xfrm>
          <a:prstGeom prst="rect">
            <a:avLst/>
          </a:prstGeom>
        </p:spPr>
        <p:txBody>
          <a:bodyPr wrap="none">
            <a:spAutoFit/>
          </a:bodyPr>
          <a:lstStyle/>
          <a:p>
            <a:r>
              <a:rPr lang="en-US" sz="2400" dirty="0"/>
              <a:t>Z</a:t>
            </a:r>
          </a:p>
        </p:txBody>
      </p:sp>
      <p:grpSp>
        <p:nvGrpSpPr>
          <p:cNvPr id="471" name="Group 470"/>
          <p:cNvGrpSpPr/>
          <p:nvPr/>
        </p:nvGrpSpPr>
        <p:grpSpPr>
          <a:xfrm>
            <a:off x="3020428" y="1058286"/>
            <a:ext cx="851915" cy="973781"/>
            <a:chOff x="676500" y="1524460"/>
            <a:chExt cx="851915" cy="973781"/>
          </a:xfrm>
        </p:grpSpPr>
        <p:sp>
          <p:nvSpPr>
            <p:cNvPr id="472" name="Rectangle 471"/>
            <p:cNvSpPr/>
            <p:nvPr/>
          </p:nvSpPr>
          <p:spPr>
            <a:xfrm>
              <a:off x="1184000" y="1524460"/>
              <a:ext cx="344415" cy="461665"/>
            </a:xfrm>
            <a:prstGeom prst="rect">
              <a:avLst/>
            </a:prstGeom>
          </p:spPr>
          <p:txBody>
            <a:bodyPr wrap="none">
              <a:spAutoFit/>
            </a:bodyPr>
            <a:lstStyle/>
            <a:p>
              <a:r>
                <a:rPr lang="en-US" sz="2400" dirty="0"/>
                <a:t>Y</a:t>
              </a:r>
            </a:p>
          </p:txBody>
        </p:sp>
        <p:cxnSp>
          <p:nvCxnSpPr>
            <p:cNvPr id="473" name="Straight Arrow Connector 472"/>
            <p:cNvCxnSpPr/>
            <p:nvPr/>
          </p:nvCxnSpPr>
          <p:spPr>
            <a:xfrm flipV="1">
              <a:off x="676500" y="1889675"/>
              <a:ext cx="541174" cy="6085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475" name="Rectangle 474"/>
          <p:cNvSpPr/>
          <p:nvPr/>
        </p:nvSpPr>
        <p:spPr>
          <a:xfrm>
            <a:off x="3020428" y="2032066"/>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6" name="Rectangle 475"/>
          <p:cNvSpPr/>
          <p:nvPr/>
        </p:nvSpPr>
        <p:spPr>
          <a:xfrm>
            <a:off x="3391273" y="2033684"/>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7" name="Rectangle 476"/>
          <p:cNvSpPr/>
          <p:nvPr/>
        </p:nvSpPr>
        <p:spPr>
          <a:xfrm>
            <a:off x="3020428" y="2406855"/>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8" name="Rectangle 477"/>
          <p:cNvSpPr/>
          <p:nvPr/>
        </p:nvSpPr>
        <p:spPr>
          <a:xfrm>
            <a:off x="3391273" y="2408473"/>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9" name="Rectangle 478"/>
          <p:cNvSpPr/>
          <p:nvPr/>
        </p:nvSpPr>
        <p:spPr>
          <a:xfrm>
            <a:off x="3764444" y="2035302"/>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0" name="Rectangle 479"/>
          <p:cNvSpPr/>
          <p:nvPr/>
        </p:nvSpPr>
        <p:spPr>
          <a:xfrm>
            <a:off x="4135289" y="2036920"/>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1" name="Rectangle 480"/>
          <p:cNvSpPr/>
          <p:nvPr/>
        </p:nvSpPr>
        <p:spPr>
          <a:xfrm>
            <a:off x="3764444" y="2410091"/>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2" name="Rectangle 481"/>
          <p:cNvSpPr/>
          <p:nvPr/>
        </p:nvSpPr>
        <p:spPr>
          <a:xfrm>
            <a:off x="4135289" y="2411709"/>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3" name="Rectangle 482"/>
          <p:cNvSpPr/>
          <p:nvPr/>
        </p:nvSpPr>
        <p:spPr>
          <a:xfrm>
            <a:off x="3020428" y="2778408"/>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4" name="Rectangle 483"/>
          <p:cNvSpPr/>
          <p:nvPr/>
        </p:nvSpPr>
        <p:spPr>
          <a:xfrm>
            <a:off x="3391273" y="2780026"/>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5" name="Rectangle 484"/>
          <p:cNvSpPr/>
          <p:nvPr/>
        </p:nvSpPr>
        <p:spPr>
          <a:xfrm>
            <a:off x="3020428" y="3297872"/>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6" name="Rectangle 485"/>
          <p:cNvSpPr/>
          <p:nvPr/>
        </p:nvSpPr>
        <p:spPr>
          <a:xfrm>
            <a:off x="3391273" y="3299490"/>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7" name="Rectangle 486"/>
          <p:cNvSpPr/>
          <p:nvPr/>
        </p:nvSpPr>
        <p:spPr>
          <a:xfrm>
            <a:off x="3764444" y="2781644"/>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8" name="Rectangle 487"/>
          <p:cNvSpPr/>
          <p:nvPr/>
        </p:nvSpPr>
        <p:spPr>
          <a:xfrm>
            <a:off x="4135289" y="2783262"/>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9" name="Rectangle 488"/>
          <p:cNvSpPr/>
          <p:nvPr/>
        </p:nvSpPr>
        <p:spPr>
          <a:xfrm>
            <a:off x="3764444" y="3301108"/>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0" name="Rectangle 489"/>
          <p:cNvSpPr/>
          <p:nvPr/>
        </p:nvSpPr>
        <p:spPr>
          <a:xfrm>
            <a:off x="4135289" y="3302726"/>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1" name="Rectangle 490"/>
          <p:cNvSpPr/>
          <p:nvPr/>
        </p:nvSpPr>
        <p:spPr>
          <a:xfrm>
            <a:off x="3015776" y="3675896"/>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2" name="Rectangle 491"/>
          <p:cNvSpPr/>
          <p:nvPr/>
        </p:nvSpPr>
        <p:spPr>
          <a:xfrm>
            <a:off x="3386621" y="3677514"/>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3" name="Rectangle 492"/>
          <p:cNvSpPr/>
          <p:nvPr/>
        </p:nvSpPr>
        <p:spPr>
          <a:xfrm>
            <a:off x="3015776" y="4050685"/>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4" name="Rectangle 493"/>
          <p:cNvSpPr/>
          <p:nvPr/>
        </p:nvSpPr>
        <p:spPr>
          <a:xfrm>
            <a:off x="3386621" y="4052303"/>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5" name="Rectangle 494"/>
          <p:cNvSpPr/>
          <p:nvPr/>
        </p:nvSpPr>
        <p:spPr>
          <a:xfrm>
            <a:off x="3759792" y="3679132"/>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6" name="Rectangle 495"/>
          <p:cNvSpPr/>
          <p:nvPr/>
        </p:nvSpPr>
        <p:spPr>
          <a:xfrm>
            <a:off x="4130637" y="3680750"/>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7" name="Rectangle 496"/>
          <p:cNvSpPr/>
          <p:nvPr/>
        </p:nvSpPr>
        <p:spPr>
          <a:xfrm>
            <a:off x="3759792" y="4053921"/>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8" name="Rectangle 497"/>
          <p:cNvSpPr/>
          <p:nvPr/>
        </p:nvSpPr>
        <p:spPr>
          <a:xfrm>
            <a:off x="4130637" y="4055539"/>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2649396" y="3220732"/>
            <a:ext cx="2480561" cy="0"/>
          </a:xfrm>
          <a:prstGeom prst="line">
            <a:avLst/>
          </a:prstGeom>
          <a:ln>
            <a:solidFill>
              <a:srgbClr val="4F81BD"/>
            </a:solidFill>
            <a:prstDash val="dash"/>
          </a:ln>
          <a:effectLst/>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a:off x="6877763" y="3237509"/>
            <a:ext cx="3553097" cy="0"/>
          </a:xfrm>
          <a:prstGeom prst="line">
            <a:avLst/>
          </a:prstGeom>
          <a:ln>
            <a:solidFill>
              <a:srgbClr val="4F81BD"/>
            </a:solidFill>
            <a:prstDash val="dash"/>
          </a:ln>
          <a:effectLst/>
        </p:spPr>
        <p:style>
          <a:lnRef idx="2">
            <a:schemeClr val="accent1"/>
          </a:lnRef>
          <a:fillRef idx="0">
            <a:schemeClr val="accent1"/>
          </a:fillRef>
          <a:effectRef idx="1">
            <a:schemeClr val="accent1"/>
          </a:effectRef>
          <a:fontRef idx="minor">
            <a:schemeClr val="tx1"/>
          </a:fontRef>
        </p:style>
      </p:cxnSp>
      <p:sp>
        <p:nvSpPr>
          <p:cNvPr id="72" name="Rectangle 71"/>
          <p:cNvSpPr/>
          <p:nvPr/>
        </p:nvSpPr>
        <p:spPr>
          <a:xfrm>
            <a:off x="1637743" y="2465619"/>
            <a:ext cx="1487583" cy="461665"/>
          </a:xfrm>
          <a:prstGeom prst="rect">
            <a:avLst/>
          </a:prstGeom>
        </p:spPr>
        <p:txBody>
          <a:bodyPr wrap="square">
            <a:spAutoFit/>
          </a:bodyPr>
          <a:lstStyle/>
          <a:p>
            <a:r>
              <a:rPr lang="en-US" sz="2400" dirty="0"/>
              <a:t>Process 0</a:t>
            </a:r>
          </a:p>
        </p:txBody>
      </p:sp>
      <p:sp>
        <p:nvSpPr>
          <p:cNvPr id="73" name="Rectangle 72"/>
          <p:cNvSpPr/>
          <p:nvPr/>
        </p:nvSpPr>
        <p:spPr>
          <a:xfrm>
            <a:off x="1637743" y="3461841"/>
            <a:ext cx="1487583" cy="461665"/>
          </a:xfrm>
          <a:prstGeom prst="rect">
            <a:avLst/>
          </a:prstGeom>
        </p:spPr>
        <p:txBody>
          <a:bodyPr wrap="square">
            <a:spAutoFit/>
          </a:bodyPr>
          <a:lstStyle/>
          <a:p>
            <a:r>
              <a:rPr lang="en-US" sz="2400" dirty="0"/>
              <a:t>Process 1</a:t>
            </a:r>
          </a:p>
        </p:txBody>
      </p:sp>
      <p:sp>
        <p:nvSpPr>
          <p:cNvPr id="74" name="Rectangle 73"/>
          <p:cNvSpPr/>
          <p:nvPr/>
        </p:nvSpPr>
        <p:spPr>
          <a:xfrm>
            <a:off x="5773212" y="2527482"/>
            <a:ext cx="1487583" cy="461665"/>
          </a:xfrm>
          <a:prstGeom prst="rect">
            <a:avLst/>
          </a:prstGeom>
        </p:spPr>
        <p:txBody>
          <a:bodyPr wrap="square">
            <a:spAutoFit/>
          </a:bodyPr>
          <a:lstStyle/>
          <a:p>
            <a:r>
              <a:rPr lang="en-US" sz="2400" dirty="0"/>
              <a:t>Process 0</a:t>
            </a:r>
          </a:p>
        </p:txBody>
      </p:sp>
      <p:sp>
        <p:nvSpPr>
          <p:cNvPr id="75" name="Rectangle 74"/>
          <p:cNvSpPr/>
          <p:nvPr/>
        </p:nvSpPr>
        <p:spPr>
          <a:xfrm>
            <a:off x="5773212" y="3461841"/>
            <a:ext cx="1487583" cy="461665"/>
          </a:xfrm>
          <a:prstGeom prst="rect">
            <a:avLst/>
          </a:prstGeom>
        </p:spPr>
        <p:txBody>
          <a:bodyPr wrap="square">
            <a:spAutoFit/>
          </a:bodyPr>
          <a:lstStyle/>
          <a:p>
            <a:r>
              <a:rPr lang="en-US" sz="2400" dirty="0"/>
              <a:t>Process 1</a:t>
            </a:r>
          </a:p>
        </p:txBody>
      </p:sp>
    </p:spTree>
    <p:extLst>
      <p:ext uri="{BB962C8B-B14F-4D97-AF65-F5344CB8AC3E}">
        <p14:creationId xmlns:p14="http://schemas.microsoft.com/office/powerpoint/2010/main" val="13035341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MSL programming example</a:t>
            </a:r>
          </a:p>
        </p:txBody>
      </p:sp>
      <p:sp>
        <p:nvSpPr>
          <p:cNvPr id="3" name="Content Placeholder 2"/>
          <p:cNvSpPr>
            <a:spLocks noGrp="1"/>
          </p:cNvSpPr>
          <p:nvPr>
            <p:ph idx="1"/>
          </p:nvPr>
        </p:nvSpPr>
        <p:spPr/>
        <p:txBody>
          <a:bodyPr>
            <a:normAutofit/>
          </a:bodyPr>
          <a:lstStyle/>
          <a:p>
            <a:endParaRPr lang="en-US" sz="3600" dirty="0"/>
          </a:p>
          <a:p>
            <a:r>
              <a:rPr lang="en-US" sz="3600" dirty="0" smtClean="0"/>
              <a:t>Insight: use </a:t>
            </a:r>
            <a:r>
              <a:rPr lang="en-US" sz="3600" dirty="0" err="1" smtClean="0"/>
              <a:t>All_to_all</a:t>
            </a:r>
            <a:r>
              <a:rPr lang="en-US" sz="3600" dirty="0" smtClean="0"/>
              <a:t>()</a:t>
            </a:r>
          </a:p>
        </p:txBody>
      </p:sp>
    </p:spTree>
    <p:extLst>
      <p:ext uri="{BB962C8B-B14F-4D97-AF65-F5344CB8AC3E}">
        <p14:creationId xmlns:p14="http://schemas.microsoft.com/office/powerpoint/2010/main" val="122382714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MSL programming example</a:t>
            </a:r>
          </a:p>
        </p:txBody>
      </p:sp>
      <p:sp>
        <p:nvSpPr>
          <p:cNvPr id="3" name="Content Placeholder 2"/>
          <p:cNvSpPr>
            <a:spLocks noGrp="1"/>
          </p:cNvSpPr>
          <p:nvPr>
            <p:ph idx="1"/>
          </p:nvPr>
        </p:nvSpPr>
        <p:spPr>
          <a:xfrm>
            <a:off x="1981200" y="1600200"/>
            <a:ext cx="8229600" cy="1373676"/>
          </a:xfrm>
        </p:spPr>
        <p:txBody>
          <a:bodyPr>
            <a:normAutofit/>
          </a:bodyPr>
          <a:lstStyle/>
          <a:p>
            <a:r>
              <a:rPr lang="en-US" dirty="0" err="1" smtClean="0"/>
              <a:t>All_to_all</a:t>
            </a:r>
            <a:r>
              <a:rPr lang="en-US" dirty="0" smtClean="0"/>
              <a:t> ( </a:t>
            </a:r>
            <a:r>
              <a:rPr lang="en-US" dirty="0" err="1"/>
              <a:t>A</a:t>
            </a:r>
            <a:r>
              <a:rPr lang="en-US" dirty="0" err="1" smtClean="0"/>
              <a:t>buf</a:t>
            </a:r>
            <a:r>
              <a:rPr lang="en-US" dirty="0" smtClean="0"/>
              <a:t>, </a:t>
            </a:r>
            <a:r>
              <a:rPr lang="en-US" dirty="0" err="1" smtClean="0"/>
              <a:t>Bbuf</a:t>
            </a:r>
            <a:r>
              <a:rPr lang="en-US" dirty="0" smtClean="0"/>
              <a:t> )</a:t>
            </a:r>
          </a:p>
          <a:p>
            <a:r>
              <a:rPr lang="en-US" dirty="0" smtClean="0"/>
              <a:t>All processes call </a:t>
            </a:r>
            <a:r>
              <a:rPr lang="en-US" dirty="0" err="1" smtClean="0"/>
              <a:t>All_to_all</a:t>
            </a:r>
            <a:r>
              <a:rPr lang="en-US" dirty="0" smtClean="0"/>
              <a:t> together</a:t>
            </a:r>
            <a:endParaRPr lang="en-US" dirty="0"/>
          </a:p>
        </p:txBody>
      </p:sp>
      <p:sp>
        <p:nvSpPr>
          <p:cNvPr id="5" name="Rectangle 4"/>
          <p:cNvSpPr/>
          <p:nvPr/>
        </p:nvSpPr>
        <p:spPr>
          <a:xfrm>
            <a:off x="2972192" y="3570337"/>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345363" y="3571955"/>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3718534" y="3571955"/>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972192" y="3945126"/>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3345363" y="3945126"/>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3718534" y="3945126"/>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2" name="Straight Connector 31"/>
          <p:cNvCxnSpPr/>
          <p:nvPr/>
        </p:nvCxnSpPr>
        <p:spPr>
          <a:xfrm>
            <a:off x="2668310" y="5069358"/>
            <a:ext cx="1733538" cy="0"/>
          </a:xfrm>
          <a:prstGeom prst="line">
            <a:avLst/>
          </a:prstGeom>
          <a:ln>
            <a:solidFill>
              <a:srgbClr val="4F81BD"/>
            </a:solidFill>
            <a:prstDash val="dash"/>
          </a:ln>
          <a:effectLst/>
        </p:spPr>
        <p:style>
          <a:lnRef idx="2">
            <a:schemeClr val="accent1"/>
          </a:lnRef>
          <a:fillRef idx="0">
            <a:schemeClr val="accent1"/>
          </a:fillRef>
          <a:effectRef idx="1">
            <a:schemeClr val="accent1"/>
          </a:effectRef>
          <a:fontRef idx="minor">
            <a:schemeClr val="tx1"/>
          </a:fontRef>
        </p:style>
      </p:cxnSp>
      <p:sp>
        <p:nvSpPr>
          <p:cNvPr id="41" name="Rectangle 40"/>
          <p:cNvSpPr/>
          <p:nvPr/>
        </p:nvSpPr>
        <p:spPr>
          <a:xfrm>
            <a:off x="1597148" y="3387011"/>
            <a:ext cx="1487583" cy="461665"/>
          </a:xfrm>
          <a:prstGeom prst="rect">
            <a:avLst/>
          </a:prstGeom>
        </p:spPr>
        <p:txBody>
          <a:bodyPr wrap="square">
            <a:spAutoFit/>
          </a:bodyPr>
          <a:lstStyle/>
          <a:p>
            <a:r>
              <a:rPr lang="en-US" sz="2400" dirty="0" err="1"/>
              <a:t>Proc</a:t>
            </a:r>
            <a:r>
              <a:rPr lang="en-US" sz="2400" dirty="0"/>
              <a:t> 0</a:t>
            </a:r>
          </a:p>
        </p:txBody>
      </p:sp>
      <p:sp>
        <p:nvSpPr>
          <p:cNvPr id="42" name="Rectangle 41"/>
          <p:cNvSpPr/>
          <p:nvPr/>
        </p:nvSpPr>
        <p:spPr>
          <a:xfrm>
            <a:off x="1597148" y="5724387"/>
            <a:ext cx="1487583" cy="461665"/>
          </a:xfrm>
          <a:prstGeom prst="rect">
            <a:avLst/>
          </a:prstGeom>
        </p:spPr>
        <p:txBody>
          <a:bodyPr wrap="square">
            <a:spAutoFit/>
          </a:bodyPr>
          <a:lstStyle/>
          <a:p>
            <a:r>
              <a:rPr lang="en-US" sz="2400" dirty="0" err="1"/>
              <a:t>Proc</a:t>
            </a:r>
            <a:r>
              <a:rPr lang="en-US" sz="2400" dirty="0"/>
              <a:t> 1</a:t>
            </a:r>
          </a:p>
        </p:txBody>
      </p:sp>
      <p:sp>
        <p:nvSpPr>
          <p:cNvPr id="48" name="Rectangle 47"/>
          <p:cNvSpPr/>
          <p:nvPr/>
        </p:nvSpPr>
        <p:spPr>
          <a:xfrm>
            <a:off x="2972192" y="520990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3345363" y="520990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3718534" y="520990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2972192" y="5583078"/>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2" name="Rectangle 51"/>
          <p:cNvSpPr/>
          <p:nvPr/>
        </p:nvSpPr>
        <p:spPr>
          <a:xfrm>
            <a:off x="3345363" y="5583078"/>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3718534" y="5583078"/>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3165298" y="2995156"/>
            <a:ext cx="801051" cy="461665"/>
          </a:xfrm>
          <a:prstGeom prst="rect">
            <a:avLst/>
          </a:prstGeom>
        </p:spPr>
        <p:txBody>
          <a:bodyPr wrap="square">
            <a:spAutoFit/>
          </a:bodyPr>
          <a:lstStyle/>
          <a:p>
            <a:r>
              <a:rPr lang="en-US" sz="2400" dirty="0" err="1"/>
              <a:t>Abuf</a:t>
            </a:r>
            <a:endParaRPr lang="en-US" sz="2400" dirty="0"/>
          </a:p>
        </p:txBody>
      </p:sp>
    </p:spTree>
    <p:extLst>
      <p:ext uri="{BB962C8B-B14F-4D97-AF65-F5344CB8AC3E}">
        <p14:creationId xmlns:p14="http://schemas.microsoft.com/office/powerpoint/2010/main" val="6091071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MSL programming example</a:t>
            </a:r>
          </a:p>
        </p:txBody>
      </p:sp>
      <p:sp>
        <p:nvSpPr>
          <p:cNvPr id="3" name="Content Placeholder 2"/>
          <p:cNvSpPr>
            <a:spLocks noGrp="1"/>
          </p:cNvSpPr>
          <p:nvPr>
            <p:ph idx="1"/>
          </p:nvPr>
        </p:nvSpPr>
        <p:spPr>
          <a:xfrm>
            <a:off x="1981200" y="1600200"/>
            <a:ext cx="8229600" cy="1373676"/>
          </a:xfrm>
        </p:spPr>
        <p:txBody>
          <a:bodyPr>
            <a:normAutofit/>
          </a:bodyPr>
          <a:lstStyle/>
          <a:p>
            <a:r>
              <a:rPr lang="en-US" dirty="0" err="1" smtClean="0"/>
              <a:t>All_to_all</a:t>
            </a:r>
            <a:r>
              <a:rPr lang="en-US" dirty="0" smtClean="0"/>
              <a:t> ( </a:t>
            </a:r>
            <a:r>
              <a:rPr lang="en-US" dirty="0" err="1" smtClean="0"/>
              <a:t>Abuf</a:t>
            </a:r>
            <a:r>
              <a:rPr lang="en-US" dirty="0" smtClean="0"/>
              <a:t>, </a:t>
            </a:r>
            <a:r>
              <a:rPr lang="en-US" dirty="0" err="1" smtClean="0"/>
              <a:t>Bbuf</a:t>
            </a:r>
            <a:r>
              <a:rPr lang="en-US" dirty="0" smtClean="0"/>
              <a:t> )</a:t>
            </a:r>
          </a:p>
          <a:p>
            <a:r>
              <a:rPr lang="en-US" dirty="0" smtClean="0"/>
              <a:t>Buffers have the same dimensions: N x L</a:t>
            </a:r>
            <a:endParaRPr lang="en-US" dirty="0"/>
          </a:p>
        </p:txBody>
      </p:sp>
      <p:sp>
        <p:nvSpPr>
          <p:cNvPr id="5" name="Rectangle 4"/>
          <p:cNvSpPr/>
          <p:nvPr/>
        </p:nvSpPr>
        <p:spPr>
          <a:xfrm>
            <a:off x="2972192" y="3570337"/>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345363" y="3571955"/>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3718534" y="3571955"/>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972192" y="3945126"/>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3345363" y="3945126"/>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3718534" y="3945126"/>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2" name="Straight Connector 31"/>
          <p:cNvCxnSpPr/>
          <p:nvPr/>
        </p:nvCxnSpPr>
        <p:spPr>
          <a:xfrm>
            <a:off x="2668310" y="5069358"/>
            <a:ext cx="1733538" cy="0"/>
          </a:xfrm>
          <a:prstGeom prst="line">
            <a:avLst/>
          </a:prstGeom>
          <a:ln>
            <a:solidFill>
              <a:srgbClr val="4F81BD"/>
            </a:solidFill>
            <a:prstDash val="dash"/>
          </a:ln>
          <a:effectLst/>
        </p:spPr>
        <p:style>
          <a:lnRef idx="2">
            <a:schemeClr val="accent1"/>
          </a:lnRef>
          <a:fillRef idx="0">
            <a:schemeClr val="accent1"/>
          </a:fillRef>
          <a:effectRef idx="1">
            <a:schemeClr val="accent1"/>
          </a:effectRef>
          <a:fontRef idx="minor">
            <a:schemeClr val="tx1"/>
          </a:fontRef>
        </p:style>
      </p:cxnSp>
      <p:sp>
        <p:nvSpPr>
          <p:cNvPr id="36" name="Left Brace 35"/>
          <p:cNvSpPr/>
          <p:nvPr/>
        </p:nvSpPr>
        <p:spPr>
          <a:xfrm>
            <a:off x="2749927" y="5195530"/>
            <a:ext cx="190111" cy="746342"/>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9" name="Left Brace 38"/>
          <p:cNvSpPr/>
          <p:nvPr/>
        </p:nvSpPr>
        <p:spPr>
          <a:xfrm rot="5400000" flipH="1">
            <a:off x="3342780" y="5600705"/>
            <a:ext cx="378333" cy="1119512"/>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0" name="Left Brace 39"/>
          <p:cNvSpPr/>
          <p:nvPr/>
        </p:nvSpPr>
        <p:spPr>
          <a:xfrm rot="5400000" flipH="1">
            <a:off x="3342780" y="3947706"/>
            <a:ext cx="378333" cy="1119512"/>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1" name="Rectangle 40"/>
          <p:cNvSpPr/>
          <p:nvPr/>
        </p:nvSpPr>
        <p:spPr>
          <a:xfrm>
            <a:off x="1597148" y="3387011"/>
            <a:ext cx="1487583" cy="461665"/>
          </a:xfrm>
          <a:prstGeom prst="rect">
            <a:avLst/>
          </a:prstGeom>
        </p:spPr>
        <p:txBody>
          <a:bodyPr wrap="square">
            <a:spAutoFit/>
          </a:bodyPr>
          <a:lstStyle/>
          <a:p>
            <a:r>
              <a:rPr lang="en-US" sz="2400" dirty="0" err="1"/>
              <a:t>Proc</a:t>
            </a:r>
            <a:r>
              <a:rPr lang="en-US" sz="2400" dirty="0"/>
              <a:t> 0</a:t>
            </a:r>
          </a:p>
        </p:txBody>
      </p:sp>
      <p:sp>
        <p:nvSpPr>
          <p:cNvPr id="42" name="Rectangle 41"/>
          <p:cNvSpPr/>
          <p:nvPr/>
        </p:nvSpPr>
        <p:spPr>
          <a:xfrm>
            <a:off x="1597148" y="5724387"/>
            <a:ext cx="1487583" cy="461665"/>
          </a:xfrm>
          <a:prstGeom prst="rect">
            <a:avLst/>
          </a:prstGeom>
        </p:spPr>
        <p:txBody>
          <a:bodyPr wrap="square">
            <a:spAutoFit/>
          </a:bodyPr>
          <a:lstStyle/>
          <a:p>
            <a:r>
              <a:rPr lang="en-US" sz="2400" dirty="0" err="1"/>
              <a:t>Proc</a:t>
            </a:r>
            <a:r>
              <a:rPr lang="en-US" sz="2400" dirty="0"/>
              <a:t> 1</a:t>
            </a:r>
          </a:p>
        </p:txBody>
      </p:sp>
      <p:sp>
        <p:nvSpPr>
          <p:cNvPr id="43" name="Left Brace 42"/>
          <p:cNvSpPr/>
          <p:nvPr/>
        </p:nvSpPr>
        <p:spPr>
          <a:xfrm>
            <a:off x="2749927" y="3571954"/>
            <a:ext cx="190111" cy="746342"/>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Rectangle 43"/>
          <p:cNvSpPr/>
          <p:nvPr/>
        </p:nvSpPr>
        <p:spPr>
          <a:xfrm>
            <a:off x="2449054" y="3730368"/>
            <a:ext cx="470666" cy="461665"/>
          </a:xfrm>
          <a:prstGeom prst="rect">
            <a:avLst/>
          </a:prstGeom>
        </p:spPr>
        <p:txBody>
          <a:bodyPr wrap="square">
            <a:spAutoFit/>
          </a:bodyPr>
          <a:lstStyle/>
          <a:p>
            <a:r>
              <a:rPr lang="en-US" sz="2400" dirty="0"/>
              <a:t>N</a:t>
            </a:r>
          </a:p>
        </p:txBody>
      </p:sp>
      <p:sp>
        <p:nvSpPr>
          <p:cNvPr id="45" name="Rectangle 44"/>
          <p:cNvSpPr/>
          <p:nvPr/>
        </p:nvSpPr>
        <p:spPr>
          <a:xfrm>
            <a:off x="3214667" y="4562771"/>
            <a:ext cx="595605" cy="461665"/>
          </a:xfrm>
          <a:prstGeom prst="rect">
            <a:avLst/>
          </a:prstGeom>
        </p:spPr>
        <p:txBody>
          <a:bodyPr wrap="square">
            <a:spAutoFit/>
          </a:bodyPr>
          <a:lstStyle/>
          <a:p>
            <a:pPr algn="ctr"/>
            <a:r>
              <a:rPr lang="en-US" sz="2400" dirty="0" smtClean="0"/>
              <a:t>L</a:t>
            </a:r>
            <a:endParaRPr lang="en-US" sz="2400" dirty="0"/>
          </a:p>
        </p:txBody>
      </p:sp>
      <p:sp>
        <p:nvSpPr>
          <p:cNvPr id="46" name="Rectangle 45"/>
          <p:cNvSpPr/>
          <p:nvPr/>
        </p:nvSpPr>
        <p:spPr>
          <a:xfrm>
            <a:off x="2446044" y="5305719"/>
            <a:ext cx="470666" cy="461665"/>
          </a:xfrm>
          <a:prstGeom prst="rect">
            <a:avLst/>
          </a:prstGeom>
        </p:spPr>
        <p:txBody>
          <a:bodyPr wrap="square">
            <a:spAutoFit/>
          </a:bodyPr>
          <a:lstStyle/>
          <a:p>
            <a:r>
              <a:rPr lang="en-US" sz="2400" dirty="0"/>
              <a:t>N</a:t>
            </a:r>
          </a:p>
        </p:txBody>
      </p:sp>
      <p:sp>
        <p:nvSpPr>
          <p:cNvPr id="27" name="Rectangle 26"/>
          <p:cNvSpPr/>
          <p:nvPr/>
        </p:nvSpPr>
        <p:spPr>
          <a:xfrm>
            <a:off x="2972192" y="520990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3345363" y="520990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3718534" y="520990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2972192" y="5583078"/>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Rectangle 33"/>
          <p:cNvSpPr/>
          <p:nvPr/>
        </p:nvSpPr>
        <p:spPr>
          <a:xfrm>
            <a:off x="3345363" y="5583078"/>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3718534" y="5583078"/>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3165298" y="2995156"/>
            <a:ext cx="801051" cy="461665"/>
          </a:xfrm>
          <a:prstGeom prst="rect">
            <a:avLst/>
          </a:prstGeom>
        </p:spPr>
        <p:txBody>
          <a:bodyPr wrap="square">
            <a:spAutoFit/>
          </a:bodyPr>
          <a:lstStyle/>
          <a:p>
            <a:r>
              <a:rPr lang="en-US" sz="2400" dirty="0" err="1"/>
              <a:t>Abuf</a:t>
            </a:r>
            <a:endParaRPr lang="en-US" sz="2400" dirty="0"/>
          </a:p>
        </p:txBody>
      </p:sp>
      <p:sp>
        <p:nvSpPr>
          <p:cNvPr id="70" name="Rectangle 69"/>
          <p:cNvSpPr/>
          <p:nvPr/>
        </p:nvSpPr>
        <p:spPr>
          <a:xfrm>
            <a:off x="3193083" y="6211145"/>
            <a:ext cx="595605" cy="461665"/>
          </a:xfrm>
          <a:prstGeom prst="rect">
            <a:avLst/>
          </a:prstGeom>
        </p:spPr>
        <p:txBody>
          <a:bodyPr wrap="square">
            <a:spAutoFit/>
          </a:bodyPr>
          <a:lstStyle/>
          <a:p>
            <a:pPr algn="ctr"/>
            <a:r>
              <a:rPr lang="en-US" sz="2400" dirty="0" smtClean="0"/>
              <a:t>L</a:t>
            </a:r>
            <a:endParaRPr lang="en-US" sz="2400" dirty="0"/>
          </a:p>
        </p:txBody>
      </p:sp>
    </p:spTree>
    <p:extLst>
      <p:ext uri="{BB962C8B-B14F-4D97-AF65-F5344CB8AC3E}">
        <p14:creationId xmlns:p14="http://schemas.microsoft.com/office/powerpoint/2010/main" val="297846814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MSL programming example</a:t>
            </a:r>
          </a:p>
        </p:txBody>
      </p:sp>
      <p:sp>
        <p:nvSpPr>
          <p:cNvPr id="3" name="Content Placeholder 2"/>
          <p:cNvSpPr>
            <a:spLocks noGrp="1"/>
          </p:cNvSpPr>
          <p:nvPr>
            <p:ph idx="1"/>
          </p:nvPr>
        </p:nvSpPr>
        <p:spPr>
          <a:xfrm>
            <a:off x="1981200" y="1600200"/>
            <a:ext cx="8229600" cy="1373676"/>
          </a:xfrm>
        </p:spPr>
        <p:txBody>
          <a:bodyPr>
            <a:normAutofit/>
          </a:bodyPr>
          <a:lstStyle/>
          <a:p>
            <a:r>
              <a:rPr lang="en-US" dirty="0" err="1" smtClean="0"/>
              <a:t>All_to_all</a:t>
            </a:r>
            <a:r>
              <a:rPr lang="en-US" dirty="0" smtClean="0"/>
              <a:t> ( </a:t>
            </a:r>
            <a:r>
              <a:rPr lang="en-US" dirty="0" err="1" smtClean="0"/>
              <a:t>Abuf</a:t>
            </a:r>
            <a:r>
              <a:rPr lang="en-US" dirty="0" smtClean="0"/>
              <a:t>, </a:t>
            </a:r>
            <a:r>
              <a:rPr lang="en-US" dirty="0" err="1" smtClean="0"/>
              <a:t>Bbuf</a:t>
            </a:r>
            <a:r>
              <a:rPr lang="en-US" dirty="0" smtClean="0"/>
              <a:t> )</a:t>
            </a:r>
          </a:p>
          <a:p>
            <a:r>
              <a:rPr lang="en-US" dirty="0"/>
              <a:t>Redistribute </a:t>
            </a:r>
            <a:r>
              <a:rPr lang="en-US" dirty="0" err="1"/>
              <a:t>Abuf</a:t>
            </a:r>
            <a:r>
              <a:rPr lang="en-US" dirty="0"/>
              <a:t> to get </a:t>
            </a:r>
            <a:r>
              <a:rPr lang="en-US" dirty="0" err="1"/>
              <a:t>Bbuf</a:t>
            </a:r>
            <a:endParaRPr lang="en-US" dirty="0"/>
          </a:p>
        </p:txBody>
      </p:sp>
      <p:sp>
        <p:nvSpPr>
          <p:cNvPr id="5" name="Rectangle 4"/>
          <p:cNvSpPr/>
          <p:nvPr/>
        </p:nvSpPr>
        <p:spPr>
          <a:xfrm>
            <a:off x="2972192" y="3570337"/>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345363" y="3571955"/>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3718534" y="3571955"/>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972192" y="3945126"/>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3345363" y="3945126"/>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3718534" y="3945126"/>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2" name="Straight Connector 31"/>
          <p:cNvCxnSpPr/>
          <p:nvPr/>
        </p:nvCxnSpPr>
        <p:spPr>
          <a:xfrm>
            <a:off x="2668310" y="5069358"/>
            <a:ext cx="1733538" cy="0"/>
          </a:xfrm>
          <a:prstGeom prst="line">
            <a:avLst/>
          </a:prstGeom>
          <a:ln>
            <a:solidFill>
              <a:srgbClr val="4F81BD"/>
            </a:solidFill>
            <a:prstDash val="dash"/>
          </a:ln>
          <a:effectLst/>
        </p:spPr>
        <p:style>
          <a:lnRef idx="2">
            <a:schemeClr val="accent1"/>
          </a:lnRef>
          <a:fillRef idx="0">
            <a:schemeClr val="accent1"/>
          </a:fillRef>
          <a:effectRef idx="1">
            <a:schemeClr val="accent1"/>
          </a:effectRef>
          <a:fontRef idx="minor">
            <a:schemeClr val="tx1"/>
          </a:fontRef>
        </p:style>
      </p:cxnSp>
      <p:sp>
        <p:nvSpPr>
          <p:cNvPr id="36" name="Left Brace 35"/>
          <p:cNvSpPr/>
          <p:nvPr/>
        </p:nvSpPr>
        <p:spPr>
          <a:xfrm>
            <a:off x="2749927" y="5195530"/>
            <a:ext cx="190111" cy="746342"/>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9" name="Left Brace 38"/>
          <p:cNvSpPr/>
          <p:nvPr/>
        </p:nvSpPr>
        <p:spPr>
          <a:xfrm rot="5400000" flipH="1">
            <a:off x="3342780" y="5600705"/>
            <a:ext cx="378333" cy="1119512"/>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0" name="Left Brace 39"/>
          <p:cNvSpPr/>
          <p:nvPr/>
        </p:nvSpPr>
        <p:spPr>
          <a:xfrm rot="5400000" flipH="1">
            <a:off x="3342780" y="3947706"/>
            <a:ext cx="378333" cy="1119512"/>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1" name="Rectangle 40"/>
          <p:cNvSpPr/>
          <p:nvPr/>
        </p:nvSpPr>
        <p:spPr>
          <a:xfrm>
            <a:off x="1597148" y="3387011"/>
            <a:ext cx="1487583" cy="461665"/>
          </a:xfrm>
          <a:prstGeom prst="rect">
            <a:avLst/>
          </a:prstGeom>
        </p:spPr>
        <p:txBody>
          <a:bodyPr wrap="square">
            <a:spAutoFit/>
          </a:bodyPr>
          <a:lstStyle/>
          <a:p>
            <a:r>
              <a:rPr lang="en-US" sz="2400" dirty="0" err="1"/>
              <a:t>Proc</a:t>
            </a:r>
            <a:r>
              <a:rPr lang="en-US" sz="2400" dirty="0"/>
              <a:t> 0</a:t>
            </a:r>
          </a:p>
        </p:txBody>
      </p:sp>
      <p:sp>
        <p:nvSpPr>
          <p:cNvPr id="42" name="Rectangle 41"/>
          <p:cNvSpPr/>
          <p:nvPr/>
        </p:nvSpPr>
        <p:spPr>
          <a:xfrm>
            <a:off x="1597148" y="5724387"/>
            <a:ext cx="1487583" cy="461665"/>
          </a:xfrm>
          <a:prstGeom prst="rect">
            <a:avLst/>
          </a:prstGeom>
        </p:spPr>
        <p:txBody>
          <a:bodyPr wrap="square">
            <a:spAutoFit/>
          </a:bodyPr>
          <a:lstStyle/>
          <a:p>
            <a:r>
              <a:rPr lang="en-US" sz="2400" dirty="0" err="1"/>
              <a:t>Proc</a:t>
            </a:r>
            <a:r>
              <a:rPr lang="en-US" sz="2400" dirty="0"/>
              <a:t> 1</a:t>
            </a:r>
          </a:p>
        </p:txBody>
      </p:sp>
      <p:sp>
        <p:nvSpPr>
          <p:cNvPr id="43" name="Left Brace 42"/>
          <p:cNvSpPr/>
          <p:nvPr/>
        </p:nvSpPr>
        <p:spPr>
          <a:xfrm>
            <a:off x="2749927" y="3571954"/>
            <a:ext cx="190111" cy="746342"/>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Rectangle 43"/>
          <p:cNvSpPr/>
          <p:nvPr/>
        </p:nvSpPr>
        <p:spPr>
          <a:xfrm>
            <a:off x="2449054" y="3730368"/>
            <a:ext cx="470666" cy="461665"/>
          </a:xfrm>
          <a:prstGeom prst="rect">
            <a:avLst/>
          </a:prstGeom>
        </p:spPr>
        <p:txBody>
          <a:bodyPr wrap="square">
            <a:spAutoFit/>
          </a:bodyPr>
          <a:lstStyle/>
          <a:p>
            <a:r>
              <a:rPr lang="en-US" sz="2400" dirty="0"/>
              <a:t>N</a:t>
            </a:r>
          </a:p>
        </p:txBody>
      </p:sp>
      <p:sp>
        <p:nvSpPr>
          <p:cNvPr id="46" name="Rectangle 45"/>
          <p:cNvSpPr/>
          <p:nvPr/>
        </p:nvSpPr>
        <p:spPr>
          <a:xfrm>
            <a:off x="2446044" y="5305719"/>
            <a:ext cx="470666" cy="461665"/>
          </a:xfrm>
          <a:prstGeom prst="rect">
            <a:avLst/>
          </a:prstGeom>
        </p:spPr>
        <p:txBody>
          <a:bodyPr wrap="square">
            <a:spAutoFit/>
          </a:bodyPr>
          <a:lstStyle/>
          <a:p>
            <a:r>
              <a:rPr lang="en-US" sz="2400" dirty="0"/>
              <a:t>N</a:t>
            </a:r>
          </a:p>
        </p:txBody>
      </p:sp>
      <p:sp>
        <p:nvSpPr>
          <p:cNvPr id="27" name="Rectangle 26"/>
          <p:cNvSpPr/>
          <p:nvPr/>
        </p:nvSpPr>
        <p:spPr>
          <a:xfrm>
            <a:off x="2972192" y="520990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3345363" y="520990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3718534" y="520990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2972192" y="5583078"/>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Rectangle 33"/>
          <p:cNvSpPr/>
          <p:nvPr/>
        </p:nvSpPr>
        <p:spPr>
          <a:xfrm>
            <a:off x="3345363" y="5583078"/>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3718534" y="5583078"/>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3165298" y="2995156"/>
            <a:ext cx="801051" cy="461665"/>
          </a:xfrm>
          <a:prstGeom prst="rect">
            <a:avLst/>
          </a:prstGeom>
        </p:spPr>
        <p:txBody>
          <a:bodyPr wrap="square">
            <a:spAutoFit/>
          </a:bodyPr>
          <a:lstStyle/>
          <a:p>
            <a:r>
              <a:rPr lang="en-US" sz="2400" dirty="0" err="1"/>
              <a:t>Abuf</a:t>
            </a:r>
            <a:endParaRPr lang="en-US" sz="2400" dirty="0"/>
          </a:p>
        </p:txBody>
      </p:sp>
      <p:cxnSp>
        <p:nvCxnSpPr>
          <p:cNvPr id="51" name="Straight Connector 50"/>
          <p:cNvCxnSpPr/>
          <p:nvPr/>
        </p:nvCxnSpPr>
        <p:spPr>
          <a:xfrm>
            <a:off x="7232510" y="5067740"/>
            <a:ext cx="1733538" cy="0"/>
          </a:xfrm>
          <a:prstGeom prst="line">
            <a:avLst/>
          </a:prstGeom>
          <a:ln>
            <a:solidFill>
              <a:srgbClr val="4F81BD"/>
            </a:solidFill>
            <a:prstDash val="dash"/>
          </a:ln>
          <a:effectLst/>
        </p:spPr>
        <p:style>
          <a:lnRef idx="2">
            <a:schemeClr val="accent1"/>
          </a:lnRef>
          <a:fillRef idx="0">
            <a:schemeClr val="accent1"/>
          </a:fillRef>
          <a:effectRef idx="1">
            <a:schemeClr val="accent1"/>
          </a:effectRef>
          <a:fontRef idx="minor">
            <a:schemeClr val="tx1"/>
          </a:fontRef>
        </p:style>
      </p:cxnSp>
      <p:sp>
        <p:nvSpPr>
          <p:cNvPr id="55" name="Rectangle 54"/>
          <p:cNvSpPr/>
          <p:nvPr/>
        </p:nvSpPr>
        <p:spPr>
          <a:xfrm>
            <a:off x="8966049" y="3385393"/>
            <a:ext cx="1487583" cy="461665"/>
          </a:xfrm>
          <a:prstGeom prst="rect">
            <a:avLst/>
          </a:prstGeom>
        </p:spPr>
        <p:txBody>
          <a:bodyPr wrap="square">
            <a:spAutoFit/>
          </a:bodyPr>
          <a:lstStyle/>
          <a:p>
            <a:r>
              <a:rPr lang="en-US" sz="2400" dirty="0" err="1"/>
              <a:t>Proc</a:t>
            </a:r>
            <a:r>
              <a:rPr lang="en-US" sz="2400" dirty="0"/>
              <a:t> 0</a:t>
            </a:r>
          </a:p>
        </p:txBody>
      </p:sp>
      <p:sp>
        <p:nvSpPr>
          <p:cNvPr id="56" name="Rectangle 55"/>
          <p:cNvSpPr/>
          <p:nvPr/>
        </p:nvSpPr>
        <p:spPr>
          <a:xfrm>
            <a:off x="8966049" y="5722769"/>
            <a:ext cx="1487583" cy="461665"/>
          </a:xfrm>
          <a:prstGeom prst="rect">
            <a:avLst/>
          </a:prstGeom>
        </p:spPr>
        <p:txBody>
          <a:bodyPr wrap="square">
            <a:spAutoFit/>
          </a:bodyPr>
          <a:lstStyle/>
          <a:p>
            <a:r>
              <a:rPr lang="en-US" sz="2400" dirty="0" err="1"/>
              <a:t>Proc</a:t>
            </a:r>
            <a:r>
              <a:rPr lang="en-US" sz="2400" dirty="0"/>
              <a:t> 1</a:t>
            </a:r>
          </a:p>
        </p:txBody>
      </p:sp>
      <p:sp>
        <p:nvSpPr>
          <p:cNvPr id="68" name="Rectangle 67"/>
          <p:cNvSpPr/>
          <p:nvPr/>
        </p:nvSpPr>
        <p:spPr>
          <a:xfrm>
            <a:off x="7729498" y="2993538"/>
            <a:ext cx="801051" cy="461665"/>
          </a:xfrm>
          <a:prstGeom prst="rect">
            <a:avLst/>
          </a:prstGeom>
        </p:spPr>
        <p:txBody>
          <a:bodyPr wrap="square">
            <a:spAutoFit/>
          </a:bodyPr>
          <a:lstStyle/>
          <a:p>
            <a:r>
              <a:rPr lang="en-US" sz="2400" dirty="0" err="1"/>
              <a:t>Bbuf</a:t>
            </a:r>
            <a:endParaRPr lang="en-US" sz="2400" dirty="0"/>
          </a:p>
        </p:txBody>
      </p:sp>
      <p:sp>
        <p:nvSpPr>
          <p:cNvPr id="38" name="Rectangle 37"/>
          <p:cNvSpPr/>
          <p:nvPr/>
        </p:nvSpPr>
        <p:spPr>
          <a:xfrm>
            <a:off x="3214667" y="4562771"/>
            <a:ext cx="595605" cy="461665"/>
          </a:xfrm>
          <a:prstGeom prst="rect">
            <a:avLst/>
          </a:prstGeom>
        </p:spPr>
        <p:txBody>
          <a:bodyPr wrap="square">
            <a:spAutoFit/>
          </a:bodyPr>
          <a:lstStyle/>
          <a:p>
            <a:pPr algn="ctr"/>
            <a:r>
              <a:rPr lang="en-US" sz="2400" dirty="0" smtClean="0"/>
              <a:t>L</a:t>
            </a:r>
            <a:endParaRPr lang="en-US" sz="2400" dirty="0"/>
          </a:p>
        </p:txBody>
      </p:sp>
      <p:sp>
        <p:nvSpPr>
          <p:cNvPr id="48" name="Rectangle 47"/>
          <p:cNvSpPr/>
          <p:nvPr/>
        </p:nvSpPr>
        <p:spPr>
          <a:xfrm>
            <a:off x="3193083" y="6211145"/>
            <a:ext cx="595605" cy="461665"/>
          </a:xfrm>
          <a:prstGeom prst="rect">
            <a:avLst/>
          </a:prstGeom>
        </p:spPr>
        <p:txBody>
          <a:bodyPr wrap="square">
            <a:spAutoFit/>
          </a:bodyPr>
          <a:lstStyle/>
          <a:p>
            <a:pPr algn="ctr"/>
            <a:r>
              <a:rPr lang="en-US" sz="2400" dirty="0" smtClean="0"/>
              <a:t>L</a:t>
            </a:r>
            <a:endParaRPr lang="en-US" sz="2400" dirty="0"/>
          </a:p>
        </p:txBody>
      </p:sp>
    </p:spTree>
    <p:extLst>
      <p:ext uri="{BB962C8B-B14F-4D97-AF65-F5344CB8AC3E}">
        <p14:creationId xmlns:p14="http://schemas.microsoft.com/office/powerpoint/2010/main" val="8452946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Group 51"/>
          <p:cNvGrpSpPr/>
          <p:nvPr/>
        </p:nvGrpSpPr>
        <p:grpSpPr>
          <a:xfrm>
            <a:off x="7536392" y="5576121"/>
            <a:ext cx="1119513" cy="373171"/>
            <a:chOff x="1448191" y="5583077"/>
            <a:chExt cx="1119513" cy="373171"/>
          </a:xfrm>
        </p:grpSpPr>
        <p:sp>
          <p:nvSpPr>
            <p:cNvPr id="53" name="Rectangle 52"/>
            <p:cNvSpPr/>
            <p:nvPr/>
          </p:nvSpPr>
          <p:spPr>
            <a:xfrm>
              <a:off x="1448191" y="5583077"/>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4" name="Rectangle 53"/>
            <p:cNvSpPr/>
            <p:nvPr/>
          </p:nvSpPr>
          <p:spPr>
            <a:xfrm>
              <a:off x="1821362" y="5583077"/>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2194533" y="5583077"/>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lstStyle/>
          <a:p>
            <a:r>
              <a:rPr lang="en-US" dirty="0"/>
              <a:t>MSL programming example</a:t>
            </a:r>
          </a:p>
        </p:txBody>
      </p:sp>
      <p:sp>
        <p:nvSpPr>
          <p:cNvPr id="3" name="Content Placeholder 2"/>
          <p:cNvSpPr>
            <a:spLocks noGrp="1"/>
          </p:cNvSpPr>
          <p:nvPr>
            <p:ph idx="1"/>
          </p:nvPr>
        </p:nvSpPr>
        <p:spPr>
          <a:xfrm>
            <a:off x="1981200" y="1600200"/>
            <a:ext cx="8229600" cy="1373676"/>
          </a:xfrm>
        </p:spPr>
        <p:txBody>
          <a:bodyPr>
            <a:normAutofit/>
          </a:bodyPr>
          <a:lstStyle/>
          <a:p>
            <a:r>
              <a:rPr lang="en-US" dirty="0" err="1" smtClean="0"/>
              <a:t>All_to_all</a:t>
            </a:r>
            <a:r>
              <a:rPr lang="en-US" dirty="0" smtClean="0"/>
              <a:t> ( </a:t>
            </a:r>
            <a:r>
              <a:rPr lang="en-US" dirty="0" err="1" smtClean="0"/>
              <a:t>Abuf</a:t>
            </a:r>
            <a:r>
              <a:rPr lang="en-US" dirty="0" smtClean="0"/>
              <a:t>, </a:t>
            </a:r>
            <a:r>
              <a:rPr lang="en-US" dirty="0" err="1" smtClean="0"/>
              <a:t>Bbuf</a:t>
            </a:r>
            <a:r>
              <a:rPr lang="en-US" dirty="0" smtClean="0"/>
              <a:t> )</a:t>
            </a:r>
          </a:p>
          <a:p>
            <a:r>
              <a:rPr lang="en-US" dirty="0"/>
              <a:t>Redistribute </a:t>
            </a:r>
            <a:r>
              <a:rPr lang="en-US" dirty="0" err="1"/>
              <a:t>Abuf</a:t>
            </a:r>
            <a:r>
              <a:rPr lang="en-US" dirty="0"/>
              <a:t> to get </a:t>
            </a:r>
            <a:r>
              <a:rPr lang="en-US" dirty="0" err="1"/>
              <a:t>Bbuf</a:t>
            </a:r>
            <a:endParaRPr lang="en-US" dirty="0"/>
          </a:p>
        </p:txBody>
      </p:sp>
      <p:sp>
        <p:nvSpPr>
          <p:cNvPr id="5" name="Rectangle 4"/>
          <p:cNvSpPr/>
          <p:nvPr/>
        </p:nvSpPr>
        <p:spPr>
          <a:xfrm>
            <a:off x="2972192" y="3570337"/>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345363" y="3571955"/>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3718534" y="3571955"/>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972192" y="3945126"/>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3345363" y="3945126"/>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3718534" y="3945126"/>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2" name="Straight Connector 31"/>
          <p:cNvCxnSpPr/>
          <p:nvPr/>
        </p:nvCxnSpPr>
        <p:spPr>
          <a:xfrm>
            <a:off x="2668310" y="5069358"/>
            <a:ext cx="1733538" cy="0"/>
          </a:xfrm>
          <a:prstGeom prst="line">
            <a:avLst/>
          </a:prstGeom>
          <a:ln>
            <a:solidFill>
              <a:srgbClr val="4F81BD"/>
            </a:solidFill>
            <a:prstDash val="dash"/>
          </a:ln>
          <a:effectLst/>
        </p:spPr>
        <p:style>
          <a:lnRef idx="2">
            <a:schemeClr val="accent1"/>
          </a:lnRef>
          <a:fillRef idx="0">
            <a:schemeClr val="accent1"/>
          </a:fillRef>
          <a:effectRef idx="1">
            <a:schemeClr val="accent1"/>
          </a:effectRef>
          <a:fontRef idx="minor">
            <a:schemeClr val="tx1"/>
          </a:fontRef>
        </p:style>
      </p:cxnSp>
      <p:sp>
        <p:nvSpPr>
          <p:cNvPr id="36" name="Left Brace 35"/>
          <p:cNvSpPr/>
          <p:nvPr/>
        </p:nvSpPr>
        <p:spPr>
          <a:xfrm>
            <a:off x="2749927" y="5195530"/>
            <a:ext cx="190111" cy="746342"/>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9" name="Left Brace 38"/>
          <p:cNvSpPr/>
          <p:nvPr/>
        </p:nvSpPr>
        <p:spPr>
          <a:xfrm rot="5400000" flipH="1">
            <a:off x="3342780" y="5600705"/>
            <a:ext cx="378333" cy="1119512"/>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0" name="Left Brace 39"/>
          <p:cNvSpPr/>
          <p:nvPr/>
        </p:nvSpPr>
        <p:spPr>
          <a:xfrm rot="5400000" flipH="1">
            <a:off x="3342780" y="3947706"/>
            <a:ext cx="378333" cy="1119512"/>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1" name="Rectangle 40"/>
          <p:cNvSpPr/>
          <p:nvPr/>
        </p:nvSpPr>
        <p:spPr>
          <a:xfrm>
            <a:off x="1597148" y="3387011"/>
            <a:ext cx="1487583" cy="461665"/>
          </a:xfrm>
          <a:prstGeom prst="rect">
            <a:avLst/>
          </a:prstGeom>
        </p:spPr>
        <p:txBody>
          <a:bodyPr wrap="square">
            <a:spAutoFit/>
          </a:bodyPr>
          <a:lstStyle/>
          <a:p>
            <a:r>
              <a:rPr lang="en-US" sz="2400" dirty="0" err="1"/>
              <a:t>Proc</a:t>
            </a:r>
            <a:r>
              <a:rPr lang="en-US" sz="2400" dirty="0"/>
              <a:t> 0</a:t>
            </a:r>
          </a:p>
        </p:txBody>
      </p:sp>
      <p:sp>
        <p:nvSpPr>
          <p:cNvPr id="42" name="Rectangle 41"/>
          <p:cNvSpPr/>
          <p:nvPr/>
        </p:nvSpPr>
        <p:spPr>
          <a:xfrm>
            <a:off x="1597148" y="5724387"/>
            <a:ext cx="1487583" cy="461665"/>
          </a:xfrm>
          <a:prstGeom prst="rect">
            <a:avLst/>
          </a:prstGeom>
        </p:spPr>
        <p:txBody>
          <a:bodyPr wrap="square">
            <a:spAutoFit/>
          </a:bodyPr>
          <a:lstStyle/>
          <a:p>
            <a:r>
              <a:rPr lang="en-US" sz="2400" dirty="0" err="1"/>
              <a:t>Proc</a:t>
            </a:r>
            <a:r>
              <a:rPr lang="en-US" sz="2400" dirty="0"/>
              <a:t> 1</a:t>
            </a:r>
          </a:p>
        </p:txBody>
      </p:sp>
      <p:sp>
        <p:nvSpPr>
          <p:cNvPr id="43" name="Left Brace 42"/>
          <p:cNvSpPr/>
          <p:nvPr/>
        </p:nvSpPr>
        <p:spPr>
          <a:xfrm>
            <a:off x="2749927" y="3571954"/>
            <a:ext cx="190111" cy="746342"/>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Rectangle 43"/>
          <p:cNvSpPr/>
          <p:nvPr/>
        </p:nvSpPr>
        <p:spPr>
          <a:xfrm>
            <a:off x="2449054" y="3730368"/>
            <a:ext cx="470666" cy="461665"/>
          </a:xfrm>
          <a:prstGeom prst="rect">
            <a:avLst/>
          </a:prstGeom>
        </p:spPr>
        <p:txBody>
          <a:bodyPr wrap="square">
            <a:spAutoFit/>
          </a:bodyPr>
          <a:lstStyle/>
          <a:p>
            <a:r>
              <a:rPr lang="en-US" sz="2400" dirty="0"/>
              <a:t>N</a:t>
            </a:r>
          </a:p>
        </p:txBody>
      </p:sp>
      <p:sp>
        <p:nvSpPr>
          <p:cNvPr id="46" name="Rectangle 45"/>
          <p:cNvSpPr/>
          <p:nvPr/>
        </p:nvSpPr>
        <p:spPr>
          <a:xfrm>
            <a:off x="2446044" y="5305719"/>
            <a:ext cx="470666" cy="461665"/>
          </a:xfrm>
          <a:prstGeom prst="rect">
            <a:avLst/>
          </a:prstGeom>
        </p:spPr>
        <p:txBody>
          <a:bodyPr wrap="square">
            <a:spAutoFit/>
          </a:bodyPr>
          <a:lstStyle/>
          <a:p>
            <a:r>
              <a:rPr lang="en-US" sz="2400" dirty="0"/>
              <a:t>N</a:t>
            </a:r>
          </a:p>
        </p:txBody>
      </p:sp>
      <p:sp>
        <p:nvSpPr>
          <p:cNvPr id="27" name="Rectangle 26"/>
          <p:cNvSpPr/>
          <p:nvPr/>
        </p:nvSpPr>
        <p:spPr>
          <a:xfrm>
            <a:off x="2972192" y="520990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3345363" y="520990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3718534" y="520990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7"/>
          <p:cNvGrpSpPr/>
          <p:nvPr/>
        </p:nvGrpSpPr>
        <p:grpSpPr>
          <a:xfrm>
            <a:off x="2972192" y="5583078"/>
            <a:ext cx="1119513" cy="373171"/>
            <a:chOff x="1448191" y="5583077"/>
            <a:chExt cx="1119513" cy="373171"/>
          </a:xfrm>
        </p:grpSpPr>
        <p:sp>
          <p:nvSpPr>
            <p:cNvPr id="33" name="Rectangle 32"/>
            <p:cNvSpPr/>
            <p:nvPr/>
          </p:nvSpPr>
          <p:spPr>
            <a:xfrm>
              <a:off x="1448191" y="5583077"/>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Rectangle 33"/>
            <p:cNvSpPr/>
            <p:nvPr/>
          </p:nvSpPr>
          <p:spPr>
            <a:xfrm>
              <a:off x="1821362" y="5583077"/>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2194533" y="5583077"/>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7" name="Rectangle 36"/>
          <p:cNvSpPr/>
          <p:nvPr/>
        </p:nvSpPr>
        <p:spPr>
          <a:xfrm>
            <a:off x="3165298" y="2995156"/>
            <a:ext cx="801051" cy="461665"/>
          </a:xfrm>
          <a:prstGeom prst="rect">
            <a:avLst/>
          </a:prstGeom>
        </p:spPr>
        <p:txBody>
          <a:bodyPr wrap="square">
            <a:spAutoFit/>
          </a:bodyPr>
          <a:lstStyle/>
          <a:p>
            <a:r>
              <a:rPr lang="en-US" sz="2400" dirty="0" err="1"/>
              <a:t>Abuf</a:t>
            </a:r>
            <a:endParaRPr lang="en-US" sz="2400" dirty="0"/>
          </a:p>
        </p:txBody>
      </p:sp>
      <p:grpSp>
        <p:nvGrpSpPr>
          <p:cNvPr id="11" name="Group 10"/>
          <p:cNvGrpSpPr/>
          <p:nvPr/>
        </p:nvGrpSpPr>
        <p:grpSpPr>
          <a:xfrm>
            <a:off x="7536392" y="3568719"/>
            <a:ext cx="1119513" cy="374789"/>
            <a:chOff x="7536392" y="3568719"/>
            <a:chExt cx="1119513" cy="374789"/>
          </a:xfrm>
        </p:grpSpPr>
        <p:sp>
          <p:nvSpPr>
            <p:cNvPr id="28" name="Rectangle 27"/>
            <p:cNvSpPr/>
            <p:nvPr/>
          </p:nvSpPr>
          <p:spPr>
            <a:xfrm>
              <a:off x="7536392" y="3568719"/>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7909563" y="3570337"/>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8282734" y="3570337"/>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 name="Group 3"/>
          <p:cNvGrpSpPr/>
          <p:nvPr/>
        </p:nvGrpSpPr>
        <p:grpSpPr>
          <a:xfrm>
            <a:off x="7536392" y="5195531"/>
            <a:ext cx="1119513" cy="373171"/>
            <a:chOff x="6012391" y="3943507"/>
            <a:chExt cx="1119513" cy="373171"/>
          </a:xfrm>
        </p:grpSpPr>
        <p:sp>
          <p:nvSpPr>
            <p:cNvPr id="48" name="Rectangle 47"/>
            <p:cNvSpPr/>
            <p:nvPr/>
          </p:nvSpPr>
          <p:spPr>
            <a:xfrm>
              <a:off x="6012391" y="3943507"/>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6385562" y="3943507"/>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758733" y="3943507"/>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51" name="Straight Connector 50"/>
          <p:cNvCxnSpPr/>
          <p:nvPr/>
        </p:nvCxnSpPr>
        <p:spPr>
          <a:xfrm>
            <a:off x="7232510" y="5067740"/>
            <a:ext cx="1733538" cy="0"/>
          </a:xfrm>
          <a:prstGeom prst="line">
            <a:avLst/>
          </a:prstGeom>
          <a:ln>
            <a:solidFill>
              <a:srgbClr val="4F81BD"/>
            </a:solidFill>
            <a:prstDash val="dash"/>
          </a:ln>
          <a:effectLst/>
        </p:spPr>
        <p:style>
          <a:lnRef idx="2">
            <a:schemeClr val="accent1"/>
          </a:lnRef>
          <a:fillRef idx="0">
            <a:schemeClr val="accent1"/>
          </a:fillRef>
          <a:effectRef idx="1">
            <a:schemeClr val="accent1"/>
          </a:effectRef>
          <a:fontRef idx="minor">
            <a:schemeClr val="tx1"/>
          </a:fontRef>
        </p:style>
      </p:cxnSp>
      <p:sp>
        <p:nvSpPr>
          <p:cNvPr id="55" name="Rectangle 54"/>
          <p:cNvSpPr/>
          <p:nvPr/>
        </p:nvSpPr>
        <p:spPr>
          <a:xfrm>
            <a:off x="8966049" y="3385393"/>
            <a:ext cx="1487583" cy="461665"/>
          </a:xfrm>
          <a:prstGeom prst="rect">
            <a:avLst/>
          </a:prstGeom>
        </p:spPr>
        <p:txBody>
          <a:bodyPr wrap="square">
            <a:spAutoFit/>
          </a:bodyPr>
          <a:lstStyle/>
          <a:p>
            <a:r>
              <a:rPr lang="en-US" sz="2400" dirty="0" err="1"/>
              <a:t>Proc</a:t>
            </a:r>
            <a:r>
              <a:rPr lang="en-US" sz="2400" dirty="0"/>
              <a:t> 0</a:t>
            </a:r>
          </a:p>
        </p:txBody>
      </p:sp>
      <p:sp>
        <p:nvSpPr>
          <p:cNvPr id="56" name="Rectangle 55"/>
          <p:cNvSpPr/>
          <p:nvPr/>
        </p:nvSpPr>
        <p:spPr>
          <a:xfrm>
            <a:off x="8966049" y="5722769"/>
            <a:ext cx="1487583" cy="461665"/>
          </a:xfrm>
          <a:prstGeom prst="rect">
            <a:avLst/>
          </a:prstGeom>
        </p:spPr>
        <p:txBody>
          <a:bodyPr wrap="square">
            <a:spAutoFit/>
          </a:bodyPr>
          <a:lstStyle/>
          <a:p>
            <a:r>
              <a:rPr lang="en-US" sz="2400" dirty="0" err="1"/>
              <a:t>Proc</a:t>
            </a:r>
            <a:r>
              <a:rPr lang="en-US" sz="2400" dirty="0"/>
              <a:t> 1</a:t>
            </a:r>
          </a:p>
        </p:txBody>
      </p:sp>
      <p:grpSp>
        <p:nvGrpSpPr>
          <p:cNvPr id="6" name="Group 5"/>
          <p:cNvGrpSpPr/>
          <p:nvPr/>
        </p:nvGrpSpPr>
        <p:grpSpPr>
          <a:xfrm>
            <a:off x="7536392" y="3945126"/>
            <a:ext cx="1119513" cy="373171"/>
            <a:chOff x="6012391" y="5208288"/>
            <a:chExt cx="1119513" cy="373171"/>
          </a:xfrm>
        </p:grpSpPr>
        <p:sp>
          <p:nvSpPr>
            <p:cNvPr id="62" name="Rectangle 61"/>
            <p:cNvSpPr/>
            <p:nvPr/>
          </p:nvSpPr>
          <p:spPr>
            <a:xfrm>
              <a:off x="6012391" y="5208288"/>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6385562" y="5208288"/>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6758733" y="5208288"/>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68" name="Rectangle 67"/>
          <p:cNvSpPr/>
          <p:nvPr/>
        </p:nvSpPr>
        <p:spPr>
          <a:xfrm>
            <a:off x="7729498" y="2993538"/>
            <a:ext cx="801051" cy="461665"/>
          </a:xfrm>
          <a:prstGeom prst="rect">
            <a:avLst/>
          </a:prstGeom>
        </p:spPr>
        <p:txBody>
          <a:bodyPr wrap="square">
            <a:spAutoFit/>
          </a:bodyPr>
          <a:lstStyle/>
          <a:p>
            <a:r>
              <a:rPr lang="en-US" sz="2400" dirty="0" err="1"/>
              <a:t>Bbuf</a:t>
            </a:r>
            <a:endParaRPr lang="en-US" sz="2400" dirty="0"/>
          </a:p>
        </p:txBody>
      </p:sp>
      <p:sp>
        <p:nvSpPr>
          <p:cNvPr id="58" name="Rectangle 57"/>
          <p:cNvSpPr/>
          <p:nvPr/>
        </p:nvSpPr>
        <p:spPr>
          <a:xfrm>
            <a:off x="3214667" y="4562771"/>
            <a:ext cx="595605" cy="461665"/>
          </a:xfrm>
          <a:prstGeom prst="rect">
            <a:avLst/>
          </a:prstGeom>
        </p:spPr>
        <p:txBody>
          <a:bodyPr wrap="square">
            <a:spAutoFit/>
          </a:bodyPr>
          <a:lstStyle/>
          <a:p>
            <a:pPr algn="ctr"/>
            <a:r>
              <a:rPr lang="en-US" sz="2400" dirty="0" smtClean="0"/>
              <a:t>L</a:t>
            </a:r>
            <a:endParaRPr lang="en-US" sz="2400" dirty="0"/>
          </a:p>
        </p:txBody>
      </p:sp>
      <p:sp>
        <p:nvSpPr>
          <p:cNvPr id="59" name="Rectangle 58"/>
          <p:cNvSpPr/>
          <p:nvPr/>
        </p:nvSpPr>
        <p:spPr>
          <a:xfrm>
            <a:off x="3193083" y="6211145"/>
            <a:ext cx="595605" cy="461665"/>
          </a:xfrm>
          <a:prstGeom prst="rect">
            <a:avLst/>
          </a:prstGeom>
        </p:spPr>
        <p:txBody>
          <a:bodyPr wrap="square">
            <a:spAutoFit/>
          </a:bodyPr>
          <a:lstStyle/>
          <a:p>
            <a:pPr algn="ctr"/>
            <a:r>
              <a:rPr lang="en-US" sz="2400" dirty="0" smtClean="0"/>
              <a:t>L</a:t>
            </a:r>
            <a:endParaRPr lang="en-US" sz="2400" dirty="0"/>
          </a:p>
        </p:txBody>
      </p:sp>
      <p:sp>
        <p:nvSpPr>
          <p:cNvPr id="65" name="Right Arrow 64"/>
          <p:cNvSpPr/>
          <p:nvPr/>
        </p:nvSpPr>
        <p:spPr>
          <a:xfrm rot="20586970">
            <a:off x="3789879" y="4628801"/>
            <a:ext cx="4220155" cy="41485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ight Arrow 65"/>
          <p:cNvSpPr/>
          <p:nvPr/>
        </p:nvSpPr>
        <p:spPr>
          <a:xfrm rot="1016217">
            <a:off x="3675279" y="4537989"/>
            <a:ext cx="4125434" cy="31728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ight Arrow 66"/>
          <p:cNvSpPr/>
          <p:nvPr/>
        </p:nvSpPr>
        <p:spPr>
          <a:xfrm>
            <a:off x="3940603" y="3596671"/>
            <a:ext cx="3595789" cy="28513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p>
          <a:p>
            <a:pPr algn="ctr"/>
            <a:endParaRPr lang="en-US" dirty="0"/>
          </a:p>
        </p:txBody>
      </p:sp>
      <p:sp>
        <p:nvSpPr>
          <p:cNvPr id="69" name="Right Arrow 68"/>
          <p:cNvSpPr/>
          <p:nvPr/>
        </p:nvSpPr>
        <p:spPr>
          <a:xfrm>
            <a:off x="3936412" y="5592941"/>
            <a:ext cx="3595789" cy="28513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p>
          <a:p>
            <a:pPr algn="ctr"/>
            <a:endParaRPr lang="en-US" dirty="0"/>
          </a:p>
        </p:txBody>
      </p:sp>
    </p:spTree>
    <p:extLst>
      <p:ext uri="{BB962C8B-B14F-4D97-AF65-F5344CB8AC3E}">
        <p14:creationId xmlns:p14="http://schemas.microsoft.com/office/powerpoint/2010/main" val="32474365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5"/>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69"/>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67"/>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6" grpId="0" animBg="1"/>
      <p:bldP spid="67" grpId="0" animBg="1"/>
      <p:bldP spid="67" grpId="1" animBg="1"/>
      <p:bldP spid="69" grpId="0" animBg="1"/>
      <p:bldP spid="69"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MSL programming example</a:t>
            </a:r>
          </a:p>
        </p:txBody>
      </p:sp>
      <p:sp>
        <p:nvSpPr>
          <p:cNvPr id="4" name="TextBox 3"/>
          <p:cNvSpPr txBox="1"/>
          <p:nvPr/>
        </p:nvSpPr>
        <p:spPr>
          <a:xfrm>
            <a:off x="2203270" y="1698528"/>
            <a:ext cx="8118485" cy="4893647"/>
          </a:xfrm>
          <a:prstGeom prst="rect">
            <a:avLst/>
          </a:prstGeom>
          <a:noFill/>
        </p:spPr>
        <p:txBody>
          <a:bodyPr wrap="square" rtlCol="0">
            <a:spAutoFit/>
          </a:bodyPr>
          <a:lstStyle/>
          <a:p>
            <a:r>
              <a:rPr lang="en-US" sz="2400" dirty="0"/>
              <a:t>void </a:t>
            </a:r>
            <a:r>
              <a:rPr lang="en-US" sz="2400" dirty="0" err="1"/>
              <a:t>dtrans</a:t>
            </a:r>
            <a:r>
              <a:rPr lang="en-US" sz="2400" dirty="0"/>
              <a:t>(  </a:t>
            </a:r>
            <a:r>
              <a:rPr lang="en-US" sz="2400" dirty="0" err="1"/>
              <a:t>int</a:t>
            </a:r>
            <a:r>
              <a:rPr lang="en-US" sz="2400" dirty="0"/>
              <a:t> </a:t>
            </a:r>
            <a:r>
              <a:rPr lang="en-US" sz="2400" dirty="0" err="1"/>
              <a:t>nx</a:t>
            </a:r>
            <a:r>
              <a:rPr lang="en-US" sz="2400" dirty="0"/>
              <a:t>, </a:t>
            </a:r>
            <a:r>
              <a:rPr lang="en-US" sz="2400" dirty="0" err="1"/>
              <a:t>int</a:t>
            </a:r>
            <a:r>
              <a:rPr lang="en-US" sz="2400" dirty="0"/>
              <a:t> </a:t>
            </a:r>
            <a:r>
              <a:rPr lang="en-US" sz="2400" dirty="0" err="1"/>
              <a:t>ny</a:t>
            </a:r>
            <a:r>
              <a:rPr lang="en-US" sz="2400" dirty="0"/>
              <a:t>, </a:t>
            </a:r>
            <a:r>
              <a:rPr lang="en-US" sz="2400" dirty="0" err="1"/>
              <a:t>int</a:t>
            </a:r>
            <a:r>
              <a:rPr lang="en-US" sz="2400" dirty="0"/>
              <a:t> </a:t>
            </a:r>
            <a:r>
              <a:rPr lang="en-US" sz="2400" dirty="0" err="1"/>
              <a:t>nz</a:t>
            </a:r>
            <a:r>
              <a:rPr lang="en-US" sz="2400" dirty="0"/>
              <a:t>, </a:t>
            </a:r>
            <a:r>
              <a:rPr lang="en-US" sz="2400" dirty="0" err="1"/>
              <a:t>int</a:t>
            </a:r>
            <a:r>
              <a:rPr lang="en-US" sz="2400" dirty="0"/>
              <a:t> N,</a:t>
            </a:r>
            <a:br>
              <a:rPr lang="en-US" sz="2400" dirty="0"/>
            </a:br>
            <a:r>
              <a:rPr lang="en-US" sz="2400" dirty="0"/>
              <a:t>  double[</a:t>
            </a:r>
            <a:r>
              <a:rPr lang="en-US" sz="2400" dirty="0" err="1"/>
              <a:t>nz</a:t>
            </a:r>
            <a:r>
              <a:rPr lang="en-US" sz="2400" dirty="0"/>
              <a:t>/N, </a:t>
            </a:r>
            <a:r>
              <a:rPr lang="en-US" sz="2400" dirty="0" err="1"/>
              <a:t>ny</a:t>
            </a:r>
            <a:r>
              <a:rPr lang="en-US" sz="2400" dirty="0"/>
              <a:t>, </a:t>
            </a:r>
            <a:r>
              <a:rPr lang="en-US" sz="2400" dirty="0" err="1"/>
              <a:t>nx</a:t>
            </a:r>
            <a:r>
              <a:rPr lang="en-US" sz="2400" dirty="0"/>
              <a:t>] LA, ref double[</a:t>
            </a:r>
            <a:r>
              <a:rPr lang="en-US" sz="2400" dirty="0" err="1"/>
              <a:t>nx</a:t>
            </a:r>
            <a:r>
              <a:rPr lang="en-US" sz="2400" dirty="0"/>
              <a:t>/N, </a:t>
            </a:r>
            <a:r>
              <a:rPr lang="en-US" sz="2400" dirty="0" err="1"/>
              <a:t>ny</a:t>
            </a:r>
            <a:r>
              <a:rPr lang="en-US" sz="2400" dirty="0"/>
              <a:t>, </a:t>
            </a:r>
            <a:r>
              <a:rPr lang="en-US" sz="2400" dirty="0" err="1"/>
              <a:t>nz</a:t>
            </a:r>
            <a:r>
              <a:rPr lang="en-US" sz="2400" dirty="0"/>
              <a:t>] LB) { </a:t>
            </a:r>
          </a:p>
          <a:p>
            <a:endParaRPr lang="en-US" sz="2400" dirty="0"/>
          </a:p>
          <a:p>
            <a:endParaRPr lang="en-US" sz="2400" dirty="0"/>
          </a:p>
          <a:p>
            <a:endParaRPr lang="en-US" sz="2400" dirty="0"/>
          </a:p>
          <a:p>
            <a:endParaRPr lang="en-US" sz="2400" dirty="0"/>
          </a:p>
          <a:p>
            <a:r>
              <a:rPr lang="en-US" sz="2400" dirty="0"/>
              <a:t>	</a:t>
            </a:r>
            <a:r>
              <a:rPr lang="en-US" sz="2400" b="1" dirty="0"/>
              <a:t>pack</a:t>
            </a:r>
            <a:r>
              <a:rPr lang="en-US" sz="2400" dirty="0"/>
              <a:t>(LA, </a:t>
            </a:r>
            <a:r>
              <a:rPr lang="en-US" sz="2400" dirty="0" err="1"/>
              <a:t>Abuf</a:t>
            </a:r>
            <a:r>
              <a:rPr lang="en-US" sz="2400" dirty="0"/>
              <a:t>); </a:t>
            </a:r>
          </a:p>
          <a:p>
            <a:endParaRPr lang="en-US" sz="2400" dirty="0"/>
          </a:p>
          <a:p>
            <a:r>
              <a:rPr lang="en-US" sz="2400" dirty="0"/>
              <a:t>	</a:t>
            </a:r>
            <a:r>
              <a:rPr lang="en-US" sz="2400" b="1" dirty="0" err="1"/>
              <a:t>All_to_all</a:t>
            </a:r>
            <a:r>
              <a:rPr lang="en-US" sz="2400" dirty="0"/>
              <a:t>( </a:t>
            </a:r>
            <a:r>
              <a:rPr lang="en-US" sz="2400" dirty="0" err="1"/>
              <a:t>Abuf</a:t>
            </a:r>
            <a:r>
              <a:rPr lang="en-US" sz="2400" dirty="0"/>
              <a:t> , </a:t>
            </a:r>
            <a:r>
              <a:rPr lang="en-US" sz="2400" dirty="0" err="1"/>
              <a:t>Bbuf</a:t>
            </a:r>
            <a:r>
              <a:rPr lang="en-US" sz="2400" dirty="0"/>
              <a:t> );	    </a:t>
            </a:r>
            <a:r>
              <a:rPr lang="en-US" sz="2400" dirty="0">
                <a:solidFill>
                  <a:srgbClr val="0000FF"/>
                </a:solidFill>
              </a:rPr>
              <a:t>// programmer’s insight</a:t>
            </a:r>
          </a:p>
          <a:p>
            <a:endParaRPr lang="en-US" sz="2400" dirty="0"/>
          </a:p>
          <a:p>
            <a:r>
              <a:rPr lang="en-US" sz="2400" dirty="0"/>
              <a:t>	</a:t>
            </a:r>
            <a:r>
              <a:rPr lang="en-US" sz="2400" b="1" dirty="0"/>
              <a:t>unpack</a:t>
            </a:r>
            <a:r>
              <a:rPr lang="en-US" sz="2400" dirty="0"/>
              <a:t>(</a:t>
            </a:r>
            <a:r>
              <a:rPr lang="en-US" sz="2400" dirty="0" err="1"/>
              <a:t>Bbuf</a:t>
            </a:r>
            <a:r>
              <a:rPr lang="en-US" sz="2400" dirty="0"/>
              <a:t>, LB);</a:t>
            </a:r>
          </a:p>
          <a:p>
            <a:r>
              <a:rPr lang="en-US" sz="2400" dirty="0"/>
              <a:t>} </a:t>
            </a:r>
          </a:p>
          <a:p>
            <a:endParaRPr lang="en-US" sz="2400" dirty="0"/>
          </a:p>
        </p:txBody>
      </p:sp>
    </p:spTree>
    <p:extLst>
      <p:ext uri="{BB962C8B-B14F-4D97-AF65-F5344CB8AC3E}">
        <p14:creationId xmlns:p14="http://schemas.microsoft.com/office/powerpoint/2010/main" val="37878630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MSL programming example</a:t>
            </a:r>
          </a:p>
        </p:txBody>
      </p:sp>
      <p:sp>
        <p:nvSpPr>
          <p:cNvPr id="4" name="TextBox 3"/>
          <p:cNvSpPr txBox="1"/>
          <p:nvPr/>
        </p:nvSpPr>
        <p:spPr>
          <a:xfrm>
            <a:off x="2203270" y="1700784"/>
            <a:ext cx="8118485" cy="4893647"/>
          </a:xfrm>
          <a:prstGeom prst="rect">
            <a:avLst/>
          </a:prstGeom>
          <a:noFill/>
        </p:spPr>
        <p:txBody>
          <a:bodyPr wrap="square" rtlCol="0">
            <a:spAutoFit/>
          </a:bodyPr>
          <a:lstStyle/>
          <a:p>
            <a:r>
              <a:rPr lang="en-US" sz="2400" dirty="0"/>
              <a:t>void </a:t>
            </a:r>
            <a:r>
              <a:rPr lang="en-US" sz="2400" dirty="0" err="1"/>
              <a:t>dtrans</a:t>
            </a:r>
            <a:r>
              <a:rPr lang="en-US" sz="2400" dirty="0"/>
              <a:t>(  </a:t>
            </a:r>
            <a:r>
              <a:rPr lang="en-US" sz="2400" dirty="0" err="1"/>
              <a:t>int</a:t>
            </a:r>
            <a:r>
              <a:rPr lang="en-US" sz="2400" dirty="0"/>
              <a:t> </a:t>
            </a:r>
            <a:r>
              <a:rPr lang="en-US" sz="2400" dirty="0" err="1"/>
              <a:t>nx</a:t>
            </a:r>
            <a:r>
              <a:rPr lang="en-US" sz="2400" dirty="0"/>
              <a:t>, </a:t>
            </a:r>
            <a:r>
              <a:rPr lang="en-US" sz="2400" dirty="0" err="1"/>
              <a:t>int</a:t>
            </a:r>
            <a:r>
              <a:rPr lang="en-US" sz="2400" dirty="0"/>
              <a:t> </a:t>
            </a:r>
            <a:r>
              <a:rPr lang="en-US" sz="2400" dirty="0" err="1"/>
              <a:t>ny</a:t>
            </a:r>
            <a:r>
              <a:rPr lang="en-US" sz="2400" dirty="0"/>
              <a:t>, </a:t>
            </a:r>
            <a:r>
              <a:rPr lang="en-US" sz="2400" dirty="0" err="1"/>
              <a:t>int</a:t>
            </a:r>
            <a:r>
              <a:rPr lang="en-US" sz="2400" dirty="0"/>
              <a:t> </a:t>
            </a:r>
            <a:r>
              <a:rPr lang="en-US" sz="2400" dirty="0" err="1"/>
              <a:t>nz</a:t>
            </a:r>
            <a:r>
              <a:rPr lang="en-US" sz="2400" dirty="0"/>
              <a:t>, </a:t>
            </a:r>
            <a:r>
              <a:rPr lang="en-US" sz="2400" dirty="0" err="1"/>
              <a:t>int</a:t>
            </a:r>
            <a:r>
              <a:rPr lang="en-US" sz="2400" dirty="0"/>
              <a:t> </a:t>
            </a:r>
            <a:r>
              <a:rPr lang="en-US" sz="2400" b="1" dirty="0">
                <a:solidFill>
                  <a:srgbClr val="FF0000"/>
                </a:solidFill>
              </a:rPr>
              <a:t>N</a:t>
            </a:r>
            <a:r>
              <a:rPr lang="en-US" sz="2400" dirty="0"/>
              <a:t>,</a:t>
            </a:r>
            <a:br>
              <a:rPr lang="en-US" sz="2400" dirty="0"/>
            </a:br>
            <a:r>
              <a:rPr lang="en-US" sz="2400" dirty="0"/>
              <a:t>  double[</a:t>
            </a:r>
            <a:r>
              <a:rPr lang="en-US" sz="2400" b="1" dirty="0" err="1">
                <a:solidFill>
                  <a:srgbClr val="FF0000"/>
                </a:solidFill>
              </a:rPr>
              <a:t>nz</a:t>
            </a:r>
            <a:r>
              <a:rPr lang="en-US" sz="2400" b="1" dirty="0">
                <a:solidFill>
                  <a:srgbClr val="FF0000"/>
                </a:solidFill>
              </a:rPr>
              <a:t>/N</a:t>
            </a:r>
            <a:r>
              <a:rPr lang="en-US" sz="2400" dirty="0"/>
              <a:t>, </a:t>
            </a:r>
            <a:r>
              <a:rPr lang="en-US" sz="2400" dirty="0" err="1"/>
              <a:t>ny</a:t>
            </a:r>
            <a:r>
              <a:rPr lang="en-US" sz="2400" dirty="0"/>
              <a:t>, </a:t>
            </a:r>
            <a:r>
              <a:rPr lang="en-US" sz="2400" dirty="0" err="1"/>
              <a:t>nx</a:t>
            </a:r>
            <a:r>
              <a:rPr lang="en-US" sz="2400" dirty="0"/>
              <a:t>] LA, ref double[</a:t>
            </a:r>
            <a:r>
              <a:rPr lang="en-US" sz="2400" b="1" dirty="0" err="1">
                <a:solidFill>
                  <a:srgbClr val="FF0000"/>
                </a:solidFill>
              </a:rPr>
              <a:t>nx</a:t>
            </a:r>
            <a:r>
              <a:rPr lang="en-US" sz="2400" b="1" dirty="0">
                <a:solidFill>
                  <a:srgbClr val="FF0000"/>
                </a:solidFill>
              </a:rPr>
              <a:t>/N</a:t>
            </a:r>
            <a:r>
              <a:rPr lang="en-US" sz="2400" dirty="0"/>
              <a:t>, </a:t>
            </a:r>
            <a:r>
              <a:rPr lang="en-US" sz="2400" dirty="0" err="1"/>
              <a:t>ny</a:t>
            </a:r>
            <a:r>
              <a:rPr lang="en-US" sz="2400" dirty="0"/>
              <a:t>, </a:t>
            </a:r>
            <a:r>
              <a:rPr lang="en-US" sz="2400" dirty="0" err="1"/>
              <a:t>nz</a:t>
            </a:r>
            <a:r>
              <a:rPr lang="en-US" sz="2400" dirty="0"/>
              <a:t>] LB) { </a:t>
            </a:r>
          </a:p>
          <a:p>
            <a:endParaRPr lang="en-US" sz="2400" dirty="0"/>
          </a:p>
          <a:p>
            <a:endParaRPr lang="en-US" sz="2400" dirty="0"/>
          </a:p>
          <a:p>
            <a:endParaRPr lang="en-US" sz="2400" dirty="0"/>
          </a:p>
          <a:p>
            <a:endParaRPr lang="en-US" sz="2400" dirty="0"/>
          </a:p>
          <a:p>
            <a:r>
              <a:rPr lang="en-US" sz="2400" dirty="0"/>
              <a:t>	</a:t>
            </a:r>
            <a:r>
              <a:rPr lang="en-US" sz="2400" b="1" dirty="0"/>
              <a:t>pack</a:t>
            </a:r>
            <a:r>
              <a:rPr lang="en-US" sz="2400" dirty="0"/>
              <a:t>(LA, </a:t>
            </a:r>
            <a:r>
              <a:rPr lang="en-US" sz="2400" dirty="0" err="1"/>
              <a:t>Abuf</a:t>
            </a:r>
            <a:r>
              <a:rPr lang="en-US" sz="2400" dirty="0"/>
              <a:t>); </a:t>
            </a:r>
          </a:p>
          <a:p>
            <a:endParaRPr lang="en-US" sz="2400" dirty="0"/>
          </a:p>
          <a:p>
            <a:r>
              <a:rPr lang="en-US" sz="2400" dirty="0"/>
              <a:t>	</a:t>
            </a:r>
            <a:r>
              <a:rPr lang="en-US" sz="2400" b="1" dirty="0" err="1"/>
              <a:t>All_to_all</a:t>
            </a:r>
            <a:r>
              <a:rPr lang="en-US" sz="2400" dirty="0"/>
              <a:t>( </a:t>
            </a:r>
            <a:r>
              <a:rPr lang="en-US" sz="2400" dirty="0" err="1"/>
              <a:t>Abuf</a:t>
            </a:r>
            <a:r>
              <a:rPr lang="en-US" sz="2400" dirty="0"/>
              <a:t> , </a:t>
            </a:r>
            <a:r>
              <a:rPr lang="en-US" sz="2400" dirty="0" err="1"/>
              <a:t>Bbuf</a:t>
            </a:r>
            <a:r>
              <a:rPr lang="en-US" sz="2400" dirty="0"/>
              <a:t> );	    </a:t>
            </a:r>
            <a:r>
              <a:rPr lang="en-US" sz="2400" dirty="0">
                <a:solidFill>
                  <a:srgbClr val="0000FF"/>
                </a:solidFill>
              </a:rPr>
              <a:t>// programmer’s insight</a:t>
            </a:r>
          </a:p>
          <a:p>
            <a:endParaRPr lang="en-US" sz="2400" dirty="0"/>
          </a:p>
          <a:p>
            <a:r>
              <a:rPr lang="en-US" sz="2400" dirty="0"/>
              <a:t>	</a:t>
            </a:r>
            <a:r>
              <a:rPr lang="en-US" sz="2400" b="1" dirty="0"/>
              <a:t>unpack</a:t>
            </a:r>
            <a:r>
              <a:rPr lang="en-US" sz="2400" dirty="0"/>
              <a:t>(</a:t>
            </a:r>
            <a:r>
              <a:rPr lang="en-US" sz="2400" dirty="0" err="1"/>
              <a:t>Bbuf</a:t>
            </a:r>
            <a:r>
              <a:rPr lang="en-US" sz="2400" dirty="0"/>
              <a:t>, LB);</a:t>
            </a:r>
          </a:p>
          <a:p>
            <a:r>
              <a:rPr lang="en-US" sz="2400" dirty="0"/>
              <a:t>} </a:t>
            </a:r>
          </a:p>
          <a:p>
            <a:endParaRPr lang="en-US" sz="2400" dirty="0"/>
          </a:p>
        </p:txBody>
      </p:sp>
    </p:spTree>
    <p:extLst>
      <p:ext uri="{BB962C8B-B14F-4D97-AF65-F5344CB8AC3E}">
        <p14:creationId xmlns:p14="http://schemas.microsoft.com/office/powerpoint/2010/main" val="222750372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MSL programming example</a:t>
            </a:r>
          </a:p>
        </p:txBody>
      </p:sp>
      <p:sp>
        <p:nvSpPr>
          <p:cNvPr id="4" name="TextBox 3"/>
          <p:cNvSpPr txBox="1"/>
          <p:nvPr/>
        </p:nvSpPr>
        <p:spPr>
          <a:xfrm>
            <a:off x="2203704" y="1700784"/>
            <a:ext cx="8118485" cy="4893647"/>
          </a:xfrm>
          <a:prstGeom prst="rect">
            <a:avLst/>
          </a:prstGeom>
          <a:noFill/>
        </p:spPr>
        <p:txBody>
          <a:bodyPr wrap="square" rtlCol="0">
            <a:spAutoFit/>
          </a:bodyPr>
          <a:lstStyle/>
          <a:p>
            <a:r>
              <a:rPr lang="en-US" sz="2400" dirty="0"/>
              <a:t>void </a:t>
            </a:r>
            <a:r>
              <a:rPr lang="en-US" sz="2400" dirty="0" err="1"/>
              <a:t>dtrans</a:t>
            </a:r>
            <a:r>
              <a:rPr lang="en-US" sz="2400" dirty="0"/>
              <a:t>(  </a:t>
            </a:r>
            <a:r>
              <a:rPr lang="en-US" sz="2400" dirty="0" err="1"/>
              <a:t>int</a:t>
            </a:r>
            <a:r>
              <a:rPr lang="en-US" sz="2400" dirty="0"/>
              <a:t> </a:t>
            </a:r>
            <a:r>
              <a:rPr lang="en-US" sz="2400" dirty="0" err="1"/>
              <a:t>nx</a:t>
            </a:r>
            <a:r>
              <a:rPr lang="en-US" sz="2400" dirty="0"/>
              <a:t>, </a:t>
            </a:r>
            <a:r>
              <a:rPr lang="en-US" sz="2400" dirty="0" err="1"/>
              <a:t>int</a:t>
            </a:r>
            <a:r>
              <a:rPr lang="en-US" sz="2400" dirty="0"/>
              <a:t> </a:t>
            </a:r>
            <a:r>
              <a:rPr lang="en-US" sz="2400" dirty="0" err="1"/>
              <a:t>ny</a:t>
            </a:r>
            <a:r>
              <a:rPr lang="en-US" sz="2400" dirty="0"/>
              <a:t>, </a:t>
            </a:r>
            <a:r>
              <a:rPr lang="en-US" sz="2400" dirty="0" err="1"/>
              <a:t>int</a:t>
            </a:r>
            <a:r>
              <a:rPr lang="en-US" sz="2400" dirty="0"/>
              <a:t> </a:t>
            </a:r>
            <a:r>
              <a:rPr lang="en-US" sz="2400" dirty="0" err="1"/>
              <a:t>nz</a:t>
            </a:r>
            <a:r>
              <a:rPr lang="en-US" sz="2400" dirty="0"/>
              <a:t>, </a:t>
            </a:r>
            <a:r>
              <a:rPr lang="en-US" sz="2400" dirty="0" err="1"/>
              <a:t>int</a:t>
            </a:r>
            <a:r>
              <a:rPr lang="en-US" sz="2400" dirty="0"/>
              <a:t> N,</a:t>
            </a:r>
            <a:br>
              <a:rPr lang="en-US" sz="2400" dirty="0"/>
            </a:br>
            <a:r>
              <a:rPr lang="en-US" sz="2400" dirty="0"/>
              <a:t>  double[</a:t>
            </a:r>
            <a:r>
              <a:rPr lang="en-US" sz="2400" dirty="0" err="1"/>
              <a:t>nz</a:t>
            </a:r>
            <a:r>
              <a:rPr lang="en-US" sz="2400" dirty="0"/>
              <a:t>/N, </a:t>
            </a:r>
            <a:r>
              <a:rPr lang="en-US" sz="2400" dirty="0" err="1"/>
              <a:t>ny</a:t>
            </a:r>
            <a:r>
              <a:rPr lang="en-US" sz="2400" dirty="0"/>
              <a:t>, </a:t>
            </a:r>
            <a:r>
              <a:rPr lang="en-US" sz="2400" dirty="0" err="1"/>
              <a:t>nx</a:t>
            </a:r>
            <a:r>
              <a:rPr lang="en-US" sz="2400" dirty="0"/>
              <a:t>] LA, ref double[</a:t>
            </a:r>
            <a:r>
              <a:rPr lang="en-US" sz="2400" dirty="0" err="1"/>
              <a:t>nx</a:t>
            </a:r>
            <a:r>
              <a:rPr lang="en-US" sz="2400" dirty="0"/>
              <a:t>/N, </a:t>
            </a:r>
            <a:r>
              <a:rPr lang="en-US" sz="2400" dirty="0" err="1"/>
              <a:t>ny</a:t>
            </a:r>
            <a:r>
              <a:rPr lang="en-US" sz="2400" dirty="0"/>
              <a:t>, </a:t>
            </a:r>
            <a:r>
              <a:rPr lang="en-US" sz="2400" dirty="0" err="1"/>
              <a:t>nz</a:t>
            </a:r>
            <a:r>
              <a:rPr lang="en-US" sz="2400" dirty="0"/>
              <a:t>] LB) { </a:t>
            </a:r>
          </a:p>
          <a:p>
            <a:r>
              <a:rPr lang="en-US" sz="2400" dirty="0"/>
              <a:t>	</a:t>
            </a:r>
            <a:r>
              <a:rPr lang="en-US" sz="2400" dirty="0" err="1"/>
              <a:t>int</a:t>
            </a:r>
            <a:r>
              <a:rPr lang="en-US" sz="2400" dirty="0"/>
              <a:t> </a:t>
            </a:r>
            <a:r>
              <a:rPr lang="en-US" sz="2400" dirty="0" smtClean="0"/>
              <a:t>L = </a:t>
            </a:r>
            <a:r>
              <a:rPr lang="en-US" sz="2400" dirty="0"/>
              <a:t>(</a:t>
            </a:r>
            <a:r>
              <a:rPr lang="en-US" sz="2400" dirty="0" err="1"/>
              <a:t>nx</a:t>
            </a:r>
            <a:r>
              <a:rPr lang="en-US" sz="2400" dirty="0"/>
              <a:t>/N)∗</a:t>
            </a:r>
            <a:r>
              <a:rPr lang="en-US" sz="2400" dirty="0" err="1"/>
              <a:t>ny</a:t>
            </a:r>
            <a:r>
              <a:rPr lang="en-US" sz="2400" dirty="0"/>
              <a:t>∗(</a:t>
            </a:r>
            <a:r>
              <a:rPr lang="en-US" sz="2400" dirty="0" err="1"/>
              <a:t>nz</a:t>
            </a:r>
            <a:r>
              <a:rPr lang="en-US" sz="2400" dirty="0"/>
              <a:t>/N);</a:t>
            </a:r>
          </a:p>
          <a:p>
            <a:r>
              <a:rPr lang="en-US" sz="2400" dirty="0"/>
              <a:t>	double[ N, </a:t>
            </a:r>
            <a:r>
              <a:rPr lang="en-US" sz="2400" dirty="0" smtClean="0"/>
              <a:t>L ] </a:t>
            </a:r>
            <a:r>
              <a:rPr lang="en-US" sz="2400" dirty="0" err="1"/>
              <a:t>Abuf</a:t>
            </a:r>
            <a:r>
              <a:rPr lang="en-US" sz="2400" dirty="0"/>
              <a:t>;</a:t>
            </a:r>
          </a:p>
          <a:p>
            <a:r>
              <a:rPr lang="en-US" sz="2400" dirty="0"/>
              <a:t>	double[ N, </a:t>
            </a:r>
            <a:r>
              <a:rPr lang="en-US" sz="2400" dirty="0" smtClean="0"/>
              <a:t>L ] </a:t>
            </a:r>
            <a:r>
              <a:rPr lang="en-US" sz="2400" dirty="0" err="1"/>
              <a:t>Bbuf</a:t>
            </a:r>
            <a:r>
              <a:rPr lang="en-US" sz="2400" dirty="0"/>
              <a:t>;</a:t>
            </a:r>
          </a:p>
          <a:p>
            <a:endParaRPr lang="en-US" sz="2400" dirty="0"/>
          </a:p>
          <a:p>
            <a:r>
              <a:rPr lang="en-US" sz="2400" dirty="0"/>
              <a:t>	</a:t>
            </a:r>
            <a:r>
              <a:rPr lang="en-US" sz="2400" b="1" dirty="0"/>
              <a:t>pack</a:t>
            </a:r>
            <a:r>
              <a:rPr lang="en-US" sz="2400" dirty="0"/>
              <a:t>(LA, </a:t>
            </a:r>
            <a:r>
              <a:rPr lang="en-US" sz="2400" dirty="0" err="1"/>
              <a:t>Abuf</a:t>
            </a:r>
            <a:r>
              <a:rPr lang="en-US" sz="2400" dirty="0"/>
              <a:t>); </a:t>
            </a:r>
          </a:p>
          <a:p>
            <a:endParaRPr lang="en-US" sz="2400" dirty="0"/>
          </a:p>
          <a:p>
            <a:r>
              <a:rPr lang="en-US" sz="2400" dirty="0"/>
              <a:t>	</a:t>
            </a:r>
            <a:r>
              <a:rPr lang="en-US" sz="2400" b="1" dirty="0" err="1"/>
              <a:t>All_to_all</a:t>
            </a:r>
            <a:r>
              <a:rPr lang="en-US" sz="2400" dirty="0"/>
              <a:t>( </a:t>
            </a:r>
            <a:r>
              <a:rPr lang="en-US" sz="2400" dirty="0" err="1"/>
              <a:t>Abuf</a:t>
            </a:r>
            <a:r>
              <a:rPr lang="en-US" sz="2400" dirty="0"/>
              <a:t> , </a:t>
            </a:r>
            <a:r>
              <a:rPr lang="en-US" sz="2400" dirty="0" err="1"/>
              <a:t>Bbuf</a:t>
            </a:r>
            <a:r>
              <a:rPr lang="en-US" sz="2400" dirty="0"/>
              <a:t> );	    </a:t>
            </a:r>
            <a:r>
              <a:rPr lang="en-US" sz="2400" dirty="0">
                <a:solidFill>
                  <a:srgbClr val="0000FF"/>
                </a:solidFill>
              </a:rPr>
              <a:t>// programmer’s insight</a:t>
            </a:r>
          </a:p>
          <a:p>
            <a:endParaRPr lang="en-US" sz="2400" dirty="0"/>
          </a:p>
          <a:p>
            <a:r>
              <a:rPr lang="en-US" sz="2400" dirty="0"/>
              <a:t>	</a:t>
            </a:r>
            <a:r>
              <a:rPr lang="en-US" sz="2400" b="1" dirty="0"/>
              <a:t>unpack</a:t>
            </a:r>
            <a:r>
              <a:rPr lang="en-US" sz="2400" dirty="0"/>
              <a:t>(</a:t>
            </a:r>
            <a:r>
              <a:rPr lang="en-US" sz="2400" dirty="0" err="1"/>
              <a:t>Bbuf</a:t>
            </a:r>
            <a:r>
              <a:rPr lang="en-US" sz="2400" dirty="0"/>
              <a:t>, LB);</a:t>
            </a:r>
          </a:p>
          <a:p>
            <a:r>
              <a:rPr lang="en-US" sz="2400" dirty="0"/>
              <a:t>} </a:t>
            </a:r>
          </a:p>
          <a:p>
            <a:endParaRPr lang="en-US" sz="2400" dirty="0"/>
          </a:p>
        </p:txBody>
      </p:sp>
    </p:spTree>
    <p:extLst>
      <p:ext uri="{BB962C8B-B14F-4D97-AF65-F5344CB8AC3E}">
        <p14:creationId xmlns:p14="http://schemas.microsoft.com/office/powerpoint/2010/main" val="7920775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MSL programming example</a:t>
            </a:r>
          </a:p>
        </p:txBody>
      </p:sp>
      <p:sp>
        <p:nvSpPr>
          <p:cNvPr id="4" name="TextBox 3"/>
          <p:cNvSpPr txBox="1"/>
          <p:nvPr/>
        </p:nvSpPr>
        <p:spPr>
          <a:xfrm>
            <a:off x="2203704" y="1700784"/>
            <a:ext cx="8118485" cy="4893647"/>
          </a:xfrm>
          <a:prstGeom prst="rect">
            <a:avLst/>
          </a:prstGeom>
          <a:noFill/>
        </p:spPr>
        <p:txBody>
          <a:bodyPr wrap="square" rtlCol="0">
            <a:spAutoFit/>
          </a:bodyPr>
          <a:lstStyle/>
          <a:p>
            <a:r>
              <a:rPr lang="en-US" sz="2400" dirty="0"/>
              <a:t>void </a:t>
            </a:r>
            <a:r>
              <a:rPr lang="en-US" sz="2400" dirty="0" err="1"/>
              <a:t>dtrans</a:t>
            </a:r>
            <a:r>
              <a:rPr lang="en-US" sz="2400" dirty="0"/>
              <a:t>(  </a:t>
            </a:r>
            <a:r>
              <a:rPr lang="en-US" sz="2400" dirty="0" err="1"/>
              <a:t>int</a:t>
            </a:r>
            <a:r>
              <a:rPr lang="en-US" sz="2400" dirty="0"/>
              <a:t> </a:t>
            </a:r>
            <a:r>
              <a:rPr lang="en-US" sz="2400" dirty="0" err="1"/>
              <a:t>nx</a:t>
            </a:r>
            <a:r>
              <a:rPr lang="en-US" sz="2400" dirty="0"/>
              <a:t>, </a:t>
            </a:r>
            <a:r>
              <a:rPr lang="en-US" sz="2400" dirty="0" err="1"/>
              <a:t>int</a:t>
            </a:r>
            <a:r>
              <a:rPr lang="en-US" sz="2400" dirty="0"/>
              <a:t> </a:t>
            </a:r>
            <a:r>
              <a:rPr lang="en-US" sz="2400" dirty="0" err="1"/>
              <a:t>ny</a:t>
            </a:r>
            <a:r>
              <a:rPr lang="en-US" sz="2400" dirty="0"/>
              <a:t>, </a:t>
            </a:r>
            <a:r>
              <a:rPr lang="en-US" sz="2400" dirty="0" err="1"/>
              <a:t>int</a:t>
            </a:r>
            <a:r>
              <a:rPr lang="en-US" sz="2400" dirty="0"/>
              <a:t> </a:t>
            </a:r>
            <a:r>
              <a:rPr lang="en-US" sz="2400" dirty="0" err="1"/>
              <a:t>nz</a:t>
            </a:r>
            <a:r>
              <a:rPr lang="en-US" sz="2400" dirty="0"/>
              <a:t>, </a:t>
            </a:r>
            <a:r>
              <a:rPr lang="en-US" sz="2400" dirty="0" err="1"/>
              <a:t>int</a:t>
            </a:r>
            <a:r>
              <a:rPr lang="en-US" sz="2400" dirty="0"/>
              <a:t> N,</a:t>
            </a:r>
            <a:br>
              <a:rPr lang="en-US" sz="2400" dirty="0"/>
            </a:br>
            <a:r>
              <a:rPr lang="en-US" sz="2400" dirty="0"/>
              <a:t>  double[</a:t>
            </a:r>
            <a:r>
              <a:rPr lang="en-US" sz="2400" dirty="0" err="1"/>
              <a:t>nz</a:t>
            </a:r>
            <a:r>
              <a:rPr lang="en-US" sz="2400" dirty="0"/>
              <a:t>/N, </a:t>
            </a:r>
            <a:r>
              <a:rPr lang="en-US" sz="2400" dirty="0" err="1"/>
              <a:t>ny</a:t>
            </a:r>
            <a:r>
              <a:rPr lang="en-US" sz="2400" dirty="0"/>
              <a:t>, </a:t>
            </a:r>
            <a:r>
              <a:rPr lang="en-US" sz="2400" dirty="0" err="1"/>
              <a:t>nx</a:t>
            </a:r>
            <a:r>
              <a:rPr lang="en-US" sz="2400" dirty="0"/>
              <a:t>] LA, ref double[</a:t>
            </a:r>
            <a:r>
              <a:rPr lang="en-US" sz="2400" dirty="0" err="1"/>
              <a:t>nx</a:t>
            </a:r>
            <a:r>
              <a:rPr lang="en-US" sz="2400" dirty="0"/>
              <a:t>/N, </a:t>
            </a:r>
            <a:r>
              <a:rPr lang="en-US" sz="2400" dirty="0" err="1"/>
              <a:t>ny</a:t>
            </a:r>
            <a:r>
              <a:rPr lang="en-US" sz="2400" dirty="0"/>
              <a:t>, </a:t>
            </a:r>
            <a:r>
              <a:rPr lang="en-US" sz="2400" dirty="0" err="1"/>
              <a:t>nz</a:t>
            </a:r>
            <a:r>
              <a:rPr lang="en-US" sz="2400" dirty="0"/>
              <a:t>] LB) { </a:t>
            </a:r>
          </a:p>
          <a:p>
            <a:r>
              <a:rPr lang="en-US" sz="2400" dirty="0"/>
              <a:t>	</a:t>
            </a:r>
            <a:r>
              <a:rPr lang="en-US" sz="2400" dirty="0" err="1"/>
              <a:t>int</a:t>
            </a:r>
            <a:r>
              <a:rPr lang="en-US" sz="2400" dirty="0"/>
              <a:t> </a:t>
            </a:r>
            <a:r>
              <a:rPr lang="en-US" sz="2400" dirty="0" smtClean="0"/>
              <a:t>L = </a:t>
            </a:r>
            <a:r>
              <a:rPr lang="en-US" sz="2400" dirty="0"/>
              <a:t>(</a:t>
            </a:r>
            <a:r>
              <a:rPr lang="en-US" sz="2400" dirty="0" err="1"/>
              <a:t>nx</a:t>
            </a:r>
            <a:r>
              <a:rPr lang="en-US" sz="2400" dirty="0"/>
              <a:t>/N)∗</a:t>
            </a:r>
            <a:r>
              <a:rPr lang="en-US" sz="2400" dirty="0" err="1"/>
              <a:t>ny</a:t>
            </a:r>
            <a:r>
              <a:rPr lang="en-US" sz="2400" dirty="0"/>
              <a:t>∗(</a:t>
            </a:r>
            <a:r>
              <a:rPr lang="en-US" sz="2400" dirty="0" err="1"/>
              <a:t>nz</a:t>
            </a:r>
            <a:r>
              <a:rPr lang="en-US" sz="2400" dirty="0"/>
              <a:t>/N);</a:t>
            </a:r>
          </a:p>
          <a:p>
            <a:r>
              <a:rPr lang="en-US" sz="2400" dirty="0"/>
              <a:t>	</a:t>
            </a:r>
            <a:r>
              <a:rPr lang="en-US" sz="2400" b="1" dirty="0">
                <a:solidFill>
                  <a:srgbClr val="FF0000"/>
                </a:solidFill>
              </a:rPr>
              <a:t>view LB as</a:t>
            </a:r>
            <a:r>
              <a:rPr lang="en-US" sz="2400" dirty="0"/>
              <a:t> double[ N, </a:t>
            </a:r>
            <a:r>
              <a:rPr lang="en-US" sz="2400" dirty="0" smtClean="0"/>
              <a:t>L ] </a:t>
            </a:r>
            <a:r>
              <a:rPr lang="en-US" sz="2400" dirty="0" err="1"/>
              <a:t>Abuf</a:t>
            </a:r>
            <a:r>
              <a:rPr lang="en-US" sz="2400" dirty="0"/>
              <a:t>;	</a:t>
            </a:r>
            <a:r>
              <a:rPr lang="en-US" sz="2400" dirty="0">
                <a:solidFill>
                  <a:srgbClr val="0000FF"/>
                </a:solidFill>
              </a:rPr>
              <a:t>// insight</a:t>
            </a:r>
            <a:endParaRPr lang="en-US" sz="2400" dirty="0"/>
          </a:p>
          <a:p>
            <a:r>
              <a:rPr lang="en-US" sz="2400" dirty="0"/>
              <a:t>	double[ N, </a:t>
            </a:r>
            <a:r>
              <a:rPr lang="en-US" sz="2400" dirty="0" smtClean="0"/>
              <a:t>L ] </a:t>
            </a:r>
            <a:r>
              <a:rPr lang="en-US" sz="2400" dirty="0" err="1"/>
              <a:t>Bbuf</a:t>
            </a:r>
            <a:r>
              <a:rPr lang="en-US" sz="2400" dirty="0"/>
              <a:t>;</a:t>
            </a:r>
          </a:p>
          <a:p>
            <a:endParaRPr lang="en-US" sz="2400" dirty="0"/>
          </a:p>
          <a:p>
            <a:r>
              <a:rPr lang="en-US" sz="2400" dirty="0"/>
              <a:t>	</a:t>
            </a:r>
            <a:r>
              <a:rPr lang="en-US" sz="2400" b="1" dirty="0"/>
              <a:t>pack</a:t>
            </a:r>
            <a:r>
              <a:rPr lang="en-US" sz="2400" dirty="0"/>
              <a:t>(LA, </a:t>
            </a:r>
            <a:r>
              <a:rPr lang="en-US" sz="2400" dirty="0" err="1"/>
              <a:t>Abuf</a:t>
            </a:r>
            <a:r>
              <a:rPr lang="en-US" sz="2400" dirty="0"/>
              <a:t>); </a:t>
            </a:r>
          </a:p>
          <a:p>
            <a:endParaRPr lang="en-US" sz="2400" dirty="0"/>
          </a:p>
          <a:p>
            <a:r>
              <a:rPr lang="en-US" sz="2400" dirty="0"/>
              <a:t>	</a:t>
            </a:r>
            <a:r>
              <a:rPr lang="en-US" sz="2400" b="1" dirty="0" err="1"/>
              <a:t>All_to_all</a:t>
            </a:r>
            <a:r>
              <a:rPr lang="en-US" sz="2400" dirty="0"/>
              <a:t>( </a:t>
            </a:r>
            <a:r>
              <a:rPr lang="en-US" sz="2400" dirty="0" err="1"/>
              <a:t>Abuf</a:t>
            </a:r>
            <a:r>
              <a:rPr lang="en-US" sz="2400" dirty="0"/>
              <a:t> , </a:t>
            </a:r>
            <a:r>
              <a:rPr lang="en-US" sz="2400" dirty="0" err="1"/>
              <a:t>Bbuf</a:t>
            </a:r>
            <a:r>
              <a:rPr lang="en-US" sz="2400" dirty="0"/>
              <a:t> );	    </a:t>
            </a:r>
            <a:r>
              <a:rPr lang="en-US" sz="2400" dirty="0">
                <a:solidFill>
                  <a:srgbClr val="0000FF"/>
                </a:solidFill>
              </a:rPr>
              <a:t>// programmer’s insight</a:t>
            </a:r>
          </a:p>
          <a:p>
            <a:endParaRPr lang="en-US" sz="2400" dirty="0"/>
          </a:p>
          <a:p>
            <a:r>
              <a:rPr lang="en-US" sz="2400" dirty="0"/>
              <a:t>	</a:t>
            </a:r>
            <a:r>
              <a:rPr lang="en-US" sz="2400" b="1" dirty="0"/>
              <a:t>unpack</a:t>
            </a:r>
            <a:r>
              <a:rPr lang="en-US" sz="2400" dirty="0"/>
              <a:t>(</a:t>
            </a:r>
            <a:r>
              <a:rPr lang="en-US" sz="2400" dirty="0" err="1"/>
              <a:t>Bbuf</a:t>
            </a:r>
            <a:r>
              <a:rPr lang="en-US" sz="2400" dirty="0"/>
              <a:t>, LB);</a:t>
            </a:r>
          </a:p>
          <a:p>
            <a:r>
              <a:rPr lang="en-US" sz="2400" dirty="0"/>
              <a:t>} </a:t>
            </a:r>
          </a:p>
          <a:p>
            <a:endParaRPr lang="en-US" sz="2400" dirty="0"/>
          </a:p>
        </p:txBody>
      </p:sp>
    </p:spTree>
    <p:extLst>
      <p:ext uri="{BB962C8B-B14F-4D97-AF65-F5344CB8AC3E}">
        <p14:creationId xmlns:p14="http://schemas.microsoft.com/office/powerpoint/2010/main" val="88647096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MSL: </a:t>
            </a:r>
            <a:br>
              <a:rPr lang="en-US" dirty="0" smtClean="0"/>
            </a:br>
            <a:r>
              <a:rPr lang="en-US" dirty="0" smtClean="0"/>
              <a:t>Synthesis + Programming Model</a:t>
            </a:r>
            <a:endParaRPr lang="en-US" dirty="0"/>
          </a:p>
        </p:txBody>
      </p:sp>
      <p:sp>
        <p:nvSpPr>
          <p:cNvPr id="3" name="Content Placeholder 2"/>
          <p:cNvSpPr>
            <a:spLocks noGrp="1"/>
          </p:cNvSpPr>
          <p:nvPr>
            <p:ph idx="1"/>
          </p:nvPr>
        </p:nvSpPr>
        <p:spPr>
          <a:xfrm>
            <a:off x="1122734" y="2069156"/>
            <a:ext cx="9761306" cy="4351338"/>
          </a:xfrm>
        </p:spPr>
        <p:txBody>
          <a:bodyPr/>
          <a:lstStyle/>
          <a:p>
            <a:r>
              <a:rPr lang="en-US" dirty="0" smtClean="0"/>
              <a:t>Synthesis: </a:t>
            </a:r>
            <a:br>
              <a:rPr lang="en-US" dirty="0" smtClean="0"/>
            </a:br>
            <a:r>
              <a:rPr lang="en-US" dirty="0" smtClean="0"/>
              <a:t>              automatically infer low-level details</a:t>
            </a:r>
          </a:p>
          <a:p>
            <a:endParaRPr lang="en-US" dirty="0"/>
          </a:p>
          <a:p>
            <a:r>
              <a:rPr lang="en-US" dirty="0" smtClean="0"/>
              <a:t>High Level Programming Model: </a:t>
            </a:r>
            <a:br>
              <a:rPr lang="en-US" dirty="0" smtClean="0"/>
            </a:br>
            <a:r>
              <a:rPr lang="en-US" dirty="0" smtClean="0"/>
              <a:t>              make the programs easier to analyze and check</a:t>
            </a:r>
          </a:p>
        </p:txBody>
      </p:sp>
    </p:spTree>
    <p:extLst>
      <p:ext uri="{BB962C8B-B14F-4D97-AF65-F5344CB8AC3E}">
        <p14:creationId xmlns:p14="http://schemas.microsoft.com/office/powerpoint/2010/main" val="14140886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MSL programming example</a:t>
            </a:r>
          </a:p>
        </p:txBody>
      </p:sp>
      <p:sp>
        <p:nvSpPr>
          <p:cNvPr id="4" name="TextBox 3"/>
          <p:cNvSpPr txBox="1"/>
          <p:nvPr/>
        </p:nvSpPr>
        <p:spPr>
          <a:xfrm>
            <a:off x="2203704" y="1700784"/>
            <a:ext cx="8118485" cy="4893647"/>
          </a:xfrm>
          <a:prstGeom prst="rect">
            <a:avLst/>
          </a:prstGeom>
          <a:noFill/>
        </p:spPr>
        <p:txBody>
          <a:bodyPr wrap="square" rtlCol="0">
            <a:spAutoFit/>
          </a:bodyPr>
          <a:lstStyle/>
          <a:p>
            <a:r>
              <a:rPr lang="en-US" sz="2400" dirty="0"/>
              <a:t>void </a:t>
            </a:r>
            <a:r>
              <a:rPr lang="en-US" sz="2400" dirty="0" err="1"/>
              <a:t>dtrans</a:t>
            </a:r>
            <a:r>
              <a:rPr lang="en-US" sz="2400" dirty="0"/>
              <a:t>(  </a:t>
            </a:r>
            <a:r>
              <a:rPr lang="en-US" sz="2400" dirty="0" err="1"/>
              <a:t>int</a:t>
            </a:r>
            <a:r>
              <a:rPr lang="en-US" sz="2400" dirty="0"/>
              <a:t> </a:t>
            </a:r>
            <a:r>
              <a:rPr lang="en-US" sz="2400" dirty="0" err="1"/>
              <a:t>nx</a:t>
            </a:r>
            <a:r>
              <a:rPr lang="en-US" sz="2400" dirty="0"/>
              <a:t>, </a:t>
            </a:r>
            <a:r>
              <a:rPr lang="en-US" sz="2400" dirty="0" err="1"/>
              <a:t>int</a:t>
            </a:r>
            <a:r>
              <a:rPr lang="en-US" sz="2400" dirty="0"/>
              <a:t> </a:t>
            </a:r>
            <a:r>
              <a:rPr lang="en-US" sz="2400" dirty="0" err="1"/>
              <a:t>ny</a:t>
            </a:r>
            <a:r>
              <a:rPr lang="en-US" sz="2400" dirty="0"/>
              <a:t>, </a:t>
            </a:r>
            <a:r>
              <a:rPr lang="en-US" sz="2400" dirty="0" err="1"/>
              <a:t>int</a:t>
            </a:r>
            <a:r>
              <a:rPr lang="en-US" sz="2400" dirty="0"/>
              <a:t> </a:t>
            </a:r>
            <a:r>
              <a:rPr lang="en-US" sz="2400" dirty="0" err="1"/>
              <a:t>nz</a:t>
            </a:r>
            <a:r>
              <a:rPr lang="en-US" sz="2400" dirty="0"/>
              <a:t>, </a:t>
            </a:r>
            <a:r>
              <a:rPr lang="en-US" sz="2400" dirty="0" err="1"/>
              <a:t>int</a:t>
            </a:r>
            <a:r>
              <a:rPr lang="en-US" sz="2400" dirty="0"/>
              <a:t> N,</a:t>
            </a:r>
            <a:br>
              <a:rPr lang="en-US" sz="2400" dirty="0"/>
            </a:br>
            <a:r>
              <a:rPr lang="en-US" sz="2400" dirty="0"/>
              <a:t>  double[</a:t>
            </a:r>
            <a:r>
              <a:rPr lang="en-US" sz="2400" dirty="0" err="1"/>
              <a:t>nz</a:t>
            </a:r>
            <a:r>
              <a:rPr lang="en-US" sz="2400" dirty="0"/>
              <a:t>/N, </a:t>
            </a:r>
            <a:r>
              <a:rPr lang="en-US" sz="2400" dirty="0" err="1"/>
              <a:t>ny</a:t>
            </a:r>
            <a:r>
              <a:rPr lang="en-US" sz="2400" dirty="0"/>
              <a:t>, </a:t>
            </a:r>
            <a:r>
              <a:rPr lang="en-US" sz="2400" dirty="0" err="1"/>
              <a:t>nx</a:t>
            </a:r>
            <a:r>
              <a:rPr lang="en-US" sz="2400" dirty="0"/>
              <a:t>] LA, ref double[</a:t>
            </a:r>
            <a:r>
              <a:rPr lang="en-US" sz="2400" dirty="0" err="1"/>
              <a:t>nx</a:t>
            </a:r>
            <a:r>
              <a:rPr lang="en-US" sz="2400" dirty="0"/>
              <a:t>/N, </a:t>
            </a:r>
            <a:r>
              <a:rPr lang="en-US" sz="2400" dirty="0" err="1"/>
              <a:t>ny</a:t>
            </a:r>
            <a:r>
              <a:rPr lang="en-US" sz="2400" dirty="0"/>
              <a:t>, </a:t>
            </a:r>
            <a:r>
              <a:rPr lang="en-US" sz="2400" dirty="0" err="1"/>
              <a:t>nz</a:t>
            </a:r>
            <a:r>
              <a:rPr lang="en-US" sz="2400" dirty="0"/>
              <a:t>] LB) { </a:t>
            </a:r>
          </a:p>
          <a:p>
            <a:r>
              <a:rPr lang="en-US" sz="2400" dirty="0"/>
              <a:t>	</a:t>
            </a:r>
            <a:r>
              <a:rPr lang="en-US" sz="2400" dirty="0" err="1"/>
              <a:t>int</a:t>
            </a:r>
            <a:r>
              <a:rPr lang="en-US" sz="2400" dirty="0"/>
              <a:t> </a:t>
            </a:r>
            <a:r>
              <a:rPr lang="en-US" sz="2400" dirty="0" smtClean="0"/>
              <a:t>L = </a:t>
            </a:r>
            <a:r>
              <a:rPr lang="en-US" sz="2400" dirty="0"/>
              <a:t>(</a:t>
            </a:r>
            <a:r>
              <a:rPr lang="en-US" sz="2400" dirty="0" err="1"/>
              <a:t>nx</a:t>
            </a:r>
            <a:r>
              <a:rPr lang="en-US" sz="2400" dirty="0"/>
              <a:t>/N)∗</a:t>
            </a:r>
            <a:r>
              <a:rPr lang="en-US" sz="2400" dirty="0" err="1"/>
              <a:t>ny</a:t>
            </a:r>
            <a:r>
              <a:rPr lang="en-US" sz="2400" dirty="0"/>
              <a:t>∗(</a:t>
            </a:r>
            <a:r>
              <a:rPr lang="en-US" sz="2400" dirty="0" err="1"/>
              <a:t>nz</a:t>
            </a:r>
            <a:r>
              <a:rPr lang="en-US" sz="2400" dirty="0"/>
              <a:t>/N);</a:t>
            </a:r>
          </a:p>
          <a:p>
            <a:r>
              <a:rPr lang="en-US" sz="2400" dirty="0"/>
              <a:t>	</a:t>
            </a:r>
            <a:r>
              <a:rPr lang="en-US" sz="2400" b="1" dirty="0">
                <a:solidFill>
                  <a:srgbClr val="FF0000"/>
                </a:solidFill>
              </a:rPr>
              <a:t>view LB as</a:t>
            </a:r>
            <a:r>
              <a:rPr lang="en-US" sz="2400" dirty="0"/>
              <a:t> double[ N, </a:t>
            </a:r>
            <a:r>
              <a:rPr lang="en-US" sz="2400" dirty="0" smtClean="0"/>
              <a:t>L ] </a:t>
            </a:r>
            <a:r>
              <a:rPr lang="en-US" sz="2400" dirty="0" err="1"/>
              <a:t>Abuf</a:t>
            </a:r>
            <a:r>
              <a:rPr lang="en-US" sz="2400" dirty="0"/>
              <a:t>;	</a:t>
            </a:r>
            <a:r>
              <a:rPr lang="en-US" sz="2400" dirty="0">
                <a:solidFill>
                  <a:srgbClr val="0000FF"/>
                </a:solidFill>
              </a:rPr>
              <a:t>// insight</a:t>
            </a:r>
            <a:endParaRPr lang="en-US" sz="2400" dirty="0"/>
          </a:p>
          <a:p>
            <a:r>
              <a:rPr lang="en-US" sz="2400" dirty="0"/>
              <a:t>	</a:t>
            </a:r>
            <a:r>
              <a:rPr lang="en-US" sz="2400" b="1" dirty="0">
                <a:solidFill>
                  <a:srgbClr val="FF0000"/>
                </a:solidFill>
              </a:rPr>
              <a:t>view LA as</a:t>
            </a:r>
            <a:r>
              <a:rPr lang="en-US" sz="2400" dirty="0"/>
              <a:t> double[ N, </a:t>
            </a:r>
            <a:r>
              <a:rPr lang="en-US" sz="2400" dirty="0" smtClean="0"/>
              <a:t>L ] </a:t>
            </a:r>
            <a:r>
              <a:rPr lang="en-US" sz="2400" dirty="0" err="1"/>
              <a:t>Bbuf</a:t>
            </a:r>
            <a:r>
              <a:rPr lang="en-US" sz="2400" dirty="0"/>
              <a:t>;</a:t>
            </a:r>
          </a:p>
          <a:p>
            <a:endParaRPr lang="en-US" sz="2400" dirty="0"/>
          </a:p>
          <a:p>
            <a:r>
              <a:rPr lang="en-US" sz="2400" dirty="0"/>
              <a:t>	</a:t>
            </a:r>
            <a:r>
              <a:rPr lang="en-US" sz="2400" b="1" dirty="0"/>
              <a:t>pack</a:t>
            </a:r>
            <a:r>
              <a:rPr lang="en-US" sz="2400" dirty="0"/>
              <a:t>(LA, </a:t>
            </a:r>
            <a:r>
              <a:rPr lang="en-US" sz="2400" dirty="0" err="1"/>
              <a:t>Abuf</a:t>
            </a:r>
            <a:r>
              <a:rPr lang="en-US" sz="2400" dirty="0"/>
              <a:t>); </a:t>
            </a:r>
          </a:p>
          <a:p>
            <a:endParaRPr lang="en-US" sz="2400" dirty="0"/>
          </a:p>
          <a:p>
            <a:r>
              <a:rPr lang="en-US" sz="2400" dirty="0"/>
              <a:t>	</a:t>
            </a:r>
            <a:r>
              <a:rPr lang="en-US" sz="2400" b="1" dirty="0" err="1"/>
              <a:t>All_to_all</a:t>
            </a:r>
            <a:r>
              <a:rPr lang="en-US" sz="2400" dirty="0"/>
              <a:t>( </a:t>
            </a:r>
            <a:r>
              <a:rPr lang="en-US" sz="2400" dirty="0" err="1"/>
              <a:t>Abuf</a:t>
            </a:r>
            <a:r>
              <a:rPr lang="en-US" sz="2400" dirty="0"/>
              <a:t> , </a:t>
            </a:r>
            <a:r>
              <a:rPr lang="en-US" sz="2400" dirty="0" err="1"/>
              <a:t>Bbuf</a:t>
            </a:r>
            <a:r>
              <a:rPr lang="en-US" sz="2400" dirty="0"/>
              <a:t> );	    </a:t>
            </a:r>
            <a:r>
              <a:rPr lang="en-US" sz="2400" dirty="0">
                <a:solidFill>
                  <a:srgbClr val="0000FF"/>
                </a:solidFill>
              </a:rPr>
              <a:t>// programmer’s insight</a:t>
            </a:r>
          </a:p>
          <a:p>
            <a:endParaRPr lang="en-US" sz="2400" dirty="0"/>
          </a:p>
          <a:p>
            <a:r>
              <a:rPr lang="en-US" sz="2400" dirty="0"/>
              <a:t>	</a:t>
            </a:r>
            <a:r>
              <a:rPr lang="en-US" sz="2400" b="1" dirty="0"/>
              <a:t>unpack</a:t>
            </a:r>
            <a:r>
              <a:rPr lang="en-US" sz="2400" dirty="0"/>
              <a:t>(</a:t>
            </a:r>
            <a:r>
              <a:rPr lang="en-US" sz="2400" dirty="0" err="1"/>
              <a:t>Bbuf</a:t>
            </a:r>
            <a:r>
              <a:rPr lang="en-US" sz="2400" dirty="0"/>
              <a:t>, LB);</a:t>
            </a:r>
          </a:p>
          <a:p>
            <a:r>
              <a:rPr lang="en-US" sz="2400" dirty="0"/>
              <a:t>} </a:t>
            </a:r>
          </a:p>
          <a:p>
            <a:endParaRPr lang="en-US" sz="2400" dirty="0"/>
          </a:p>
        </p:txBody>
      </p:sp>
    </p:spTree>
    <p:extLst>
      <p:ext uri="{BB962C8B-B14F-4D97-AF65-F5344CB8AC3E}">
        <p14:creationId xmlns:p14="http://schemas.microsoft.com/office/powerpoint/2010/main" val="192442044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MSL programming example</a:t>
            </a:r>
          </a:p>
        </p:txBody>
      </p:sp>
      <p:sp>
        <p:nvSpPr>
          <p:cNvPr id="4" name="TextBox 3"/>
          <p:cNvSpPr txBox="1"/>
          <p:nvPr/>
        </p:nvSpPr>
        <p:spPr>
          <a:xfrm>
            <a:off x="2203704" y="1700784"/>
            <a:ext cx="8118485" cy="4893647"/>
          </a:xfrm>
          <a:prstGeom prst="rect">
            <a:avLst/>
          </a:prstGeom>
          <a:noFill/>
        </p:spPr>
        <p:txBody>
          <a:bodyPr wrap="square" rtlCol="0">
            <a:spAutoFit/>
          </a:bodyPr>
          <a:lstStyle/>
          <a:p>
            <a:r>
              <a:rPr lang="en-US" sz="2400" dirty="0">
                <a:solidFill>
                  <a:schemeClr val="bg1">
                    <a:lumMod val="50000"/>
                  </a:schemeClr>
                </a:solidFill>
              </a:rPr>
              <a:t>void </a:t>
            </a:r>
            <a:r>
              <a:rPr lang="en-US" sz="2400" dirty="0" err="1">
                <a:solidFill>
                  <a:schemeClr val="bg1">
                    <a:lumMod val="50000"/>
                  </a:schemeClr>
                </a:solidFill>
              </a:rPr>
              <a:t>dtrans</a:t>
            </a:r>
            <a:r>
              <a:rPr lang="en-US" sz="2400" dirty="0">
                <a:solidFill>
                  <a:schemeClr val="bg1">
                    <a:lumMod val="50000"/>
                  </a:schemeClr>
                </a:solidFill>
              </a:rPr>
              <a:t>(  </a:t>
            </a:r>
            <a:r>
              <a:rPr lang="en-US" sz="2400" dirty="0" err="1">
                <a:solidFill>
                  <a:schemeClr val="bg1">
                    <a:lumMod val="50000"/>
                  </a:schemeClr>
                </a:solidFill>
              </a:rPr>
              <a:t>int</a:t>
            </a:r>
            <a:r>
              <a:rPr lang="en-US" sz="2400" dirty="0">
                <a:solidFill>
                  <a:schemeClr val="bg1">
                    <a:lumMod val="50000"/>
                  </a:schemeClr>
                </a:solidFill>
              </a:rPr>
              <a:t> </a:t>
            </a:r>
            <a:r>
              <a:rPr lang="en-US" sz="2400" dirty="0" err="1">
                <a:solidFill>
                  <a:schemeClr val="bg1">
                    <a:lumMod val="50000"/>
                  </a:schemeClr>
                </a:solidFill>
              </a:rPr>
              <a:t>nx</a:t>
            </a:r>
            <a:r>
              <a:rPr lang="en-US" sz="2400" dirty="0">
                <a:solidFill>
                  <a:schemeClr val="bg1">
                    <a:lumMod val="50000"/>
                  </a:schemeClr>
                </a:solidFill>
              </a:rPr>
              <a:t>, </a:t>
            </a:r>
            <a:r>
              <a:rPr lang="en-US" sz="2400" dirty="0" err="1">
                <a:solidFill>
                  <a:schemeClr val="bg1">
                    <a:lumMod val="50000"/>
                  </a:schemeClr>
                </a:solidFill>
              </a:rPr>
              <a:t>int</a:t>
            </a:r>
            <a:r>
              <a:rPr lang="en-US" sz="2400" dirty="0">
                <a:solidFill>
                  <a:schemeClr val="bg1">
                    <a:lumMod val="50000"/>
                  </a:schemeClr>
                </a:solidFill>
              </a:rPr>
              <a:t> </a:t>
            </a:r>
            <a:r>
              <a:rPr lang="en-US" sz="2400" dirty="0" err="1">
                <a:solidFill>
                  <a:schemeClr val="bg1">
                    <a:lumMod val="50000"/>
                  </a:schemeClr>
                </a:solidFill>
              </a:rPr>
              <a:t>ny</a:t>
            </a:r>
            <a:r>
              <a:rPr lang="en-US" sz="2400" dirty="0">
                <a:solidFill>
                  <a:schemeClr val="bg1">
                    <a:lumMod val="50000"/>
                  </a:schemeClr>
                </a:solidFill>
              </a:rPr>
              <a:t>, </a:t>
            </a:r>
            <a:r>
              <a:rPr lang="en-US" sz="2400" dirty="0" err="1">
                <a:solidFill>
                  <a:schemeClr val="bg1">
                    <a:lumMod val="50000"/>
                  </a:schemeClr>
                </a:solidFill>
              </a:rPr>
              <a:t>int</a:t>
            </a:r>
            <a:r>
              <a:rPr lang="en-US" sz="2400" dirty="0">
                <a:solidFill>
                  <a:schemeClr val="bg1">
                    <a:lumMod val="50000"/>
                  </a:schemeClr>
                </a:solidFill>
              </a:rPr>
              <a:t> </a:t>
            </a:r>
            <a:r>
              <a:rPr lang="en-US" sz="2400" dirty="0" err="1">
                <a:solidFill>
                  <a:schemeClr val="bg1">
                    <a:lumMod val="50000"/>
                  </a:schemeClr>
                </a:solidFill>
              </a:rPr>
              <a:t>nz</a:t>
            </a:r>
            <a:r>
              <a:rPr lang="en-US" sz="2400" dirty="0">
                <a:solidFill>
                  <a:schemeClr val="bg1">
                    <a:lumMod val="50000"/>
                  </a:schemeClr>
                </a:solidFill>
              </a:rPr>
              <a:t>, </a:t>
            </a:r>
            <a:r>
              <a:rPr lang="en-US" sz="2400" dirty="0" err="1">
                <a:solidFill>
                  <a:schemeClr val="bg1">
                    <a:lumMod val="50000"/>
                  </a:schemeClr>
                </a:solidFill>
              </a:rPr>
              <a:t>int</a:t>
            </a:r>
            <a:r>
              <a:rPr lang="en-US" sz="2400" dirty="0">
                <a:solidFill>
                  <a:schemeClr val="bg1">
                    <a:lumMod val="50000"/>
                  </a:schemeClr>
                </a:solidFill>
              </a:rPr>
              <a:t> N,</a:t>
            </a:r>
            <a:br>
              <a:rPr lang="en-US" sz="2400" dirty="0">
                <a:solidFill>
                  <a:schemeClr val="bg1">
                    <a:lumMod val="50000"/>
                  </a:schemeClr>
                </a:solidFill>
              </a:rPr>
            </a:br>
            <a:r>
              <a:rPr lang="en-US" sz="2400" dirty="0">
                <a:solidFill>
                  <a:schemeClr val="bg1">
                    <a:lumMod val="50000"/>
                  </a:schemeClr>
                </a:solidFill>
              </a:rPr>
              <a:t>  double[</a:t>
            </a:r>
            <a:r>
              <a:rPr lang="en-US" sz="2400" dirty="0" err="1">
                <a:solidFill>
                  <a:schemeClr val="bg1">
                    <a:lumMod val="50000"/>
                  </a:schemeClr>
                </a:solidFill>
              </a:rPr>
              <a:t>nz</a:t>
            </a:r>
            <a:r>
              <a:rPr lang="en-US" sz="2400" dirty="0">
                <a:solidFill>
                  <a:schemeClr val="bg1">
                    <a:lumMod val="50000"/>
                  </a:schemeClr>
                </a:solidFill>
              </a:rPr>
              <a:t>/N, </a:t>
            </a:r>
            <a:r>
              <a:rPr lang="en-US" sz="2400" dirty="0" err="1">
                <a:solidFill>
                  <a:schemeClr val="bg1">
                    <a:lumMod val="50000"/>
                  </a:schemeClr>
                </a:solidFill>
              </a:rPr>
              <a:t>ny</a:t>
            </a:r>
            <a:r>
              <a:rPr lang="en-US" sz="2400" dirty="0">
                <a:solidFill>
                  <a:schemeClr val="bg1">
                    <a:lumMod val="50000"/>
                  </a:schemeClr>
                </a:solidFill>
              </a:rPr>
              <a:t>, </a:t>
            </a:r>
            <a:r>
              <a:rPr lang="en-US" sz="2400" dirty="0" err="1">
                <a:solidFill>
                  <a:schemeClr val="bg1">
                    <a:lumMod val="50000"/>
                  </a:schemeClr>
                </a:solidFill>
              </a:rPr>
              <a:t>nx</a:t>
            </a:r>
            <a:r>
              <a:rPr lang="en-US" sz="2400" dirty="0">
                <a:solidFill>
                  <a:schemeClr val="bg1">
                    <a:lumMod val="50000"/>
                  </a:schemeClr>
                </a:solidFill>
              </a:rPr>
              <a:t>] LA, ref double[</a:t>
            </a:r>
            <a:r>
              <a:rPr lang="en-US" sz="2400" dirty="0" err="1">
                <a:solidFill>
                  <a:schemeClr val="bg1">
                    <a:lumMod val="50000"/>
                  </a:schemeClr>
                </a:solidFill>
              </a:rPr>
              <a:t>nx</a:t>
            </a:r>
            <a:r>
              <a:rPr lang="en-US" sz="2400" dirty="0">
                <a:solidFill>
                  <a:schemeClr val="bg1">
                    <a:lumMod val="50000"/>
                  </a:schemeClr>
                </a:solidFill>
              </a:rPr>
              <a:t>/N, </a:t>
            </a:r>
            <a:r>
              <a:rPr lang="en-US" sz="2400" dirty="0" err="1">
                <a:solidFill>
                  <a:schemeClr val="bg1">
                    <a:lumMod val="50000"/>
                  </a:schemeClr>
                </a:solidFill>
              </a:rPr>
              <a:t>ny</a:t>
            </a:r>
            <a:r>
              <a:rPr lang="en-US" sz="2400" dirty="0">
                <a:solidFill>
                  <a:schemeClr val="bg1">
                    <a:lumMod val="50000"/>
                  </a:schemeClr>
                </a:solidFill>
              </a:rPr>
              <a:t>, </a:t>
            </a:r>
            <a:r>
              <a:rPr lang="en-US" sz="2400" dirty="0" err="1">
                <a:solidFill>
                  <a:schemeClr val="bg1">
                    <a:lumMod val="50000"/>
                  </a:schemeClr>
                </a:solidFill>
              </a:rPr>
              <a:t>nz</a:t>
            </a:r>
            <a:r>
              <a:rPr lang="en-US" sz="2400" dirty="0">
                <a:solidFill>
                  <a:schemeClr val="bg1">
                    <a:lumMod val="50000"/>
                  </a:schemeClr>
                </a:solidFill>
              </a:rPr>
              <a:t>] LB) { </a:t>
            </a:r>
          </a:p>
          <a:p>
            <a:r>
              <a:rPr lang="en-US" sz="2400" dirty="0">
                <a:solidFill>
                  <a:schemeClr val="bg1">
                    <a:lumMod val="50000"/>
                  </a:schemeClr>
                </a:solidFill>
              </a:rPr>
              <a:t>	</a:t>
            </a:r>
            <a:r>
              <a:rPr lang="en-US" sz="2400" dirty="0" err="1">
                <a:solidFill>
                  <a:schemeClr val="bg1">
                    <a:lumMod val="50000"/>
                  </a:schemeClr>
                </a:solidFill>
              </a:rPr>
              <a:t>int</a:t>
            </a:r>
            <a:r>
              <a:rPr lang="en-US" sz="2400" dirty="0">
                <a:solidFill>
                  <a:schemeClr val="bg1">
                    <a:lumMod val="50000"/>
                  </a:schemeClr>
                </a:solidFill>
              </a:rPr>
              <a:t> </a:t>
            </a:r>
            <a:r>
              <a:rPr lang="en-US" sz="2400" dirty="0" smtClean="0">
                <a:solidFill>
                  <a:schemeClr val="bg1">
                    <a:lumMod val="50000"/>
                  </a:schemeClr>
                </a:solidFill>
              </a:rPr>
              <a:t>L = </a:t>
            </a:r>
            <a:r>
              <a:rPr lang="en-US" sz="2400" dirty="0">
                <a:solidFill>
                  <a:schemeClr val="bg1">
                    <a:lumMod val="50000"/>
                  </a:schemeClr>
                </a:solidFill>
              </a:rPr>
              <a:t>(</a:t>
            </a:r>
            <a:r>
              <a:rPr lang="en-US" sz="2400" dirty="0" err="1">
                <a:solidFill>
                  <a:schemeClr val="bg1">
                    <a:lumMod val="50000"/>
                  </a:schemeClr>
                </a:solidFill>
              </a:rPr>
              <a:t>nx</a:t>
            </a:r>
            <a:r>
              <a:rPr lang="en-US" sz="2400" dirty="0">
                <a:solidFill>
                  <a:schemeClr val="bg1">
                    <a:lumMod val="50000"/>
                  </a:schemeClr>
                </a:solidFill>
              </a:rPr>
              <a:t>/N)∗</a:t>
            </a:r>
            <a:r>
              <a:rPr lang="en-US" sz="2400" dirty="0" err="1">
                <a:solidFill>
                  <a:schemeClr val="bg1">
                    <a:lumMod val="50000"/>
                  </a:schemeClr>
                </a:solidFill>
              </a:rPr>
              <a:t>ny</a:t>
            </a:r>
            <a:r>
              <a:rPr lang="en-US" sz="2400" dirty="0">
                <a:solidFill>
                  <a:schemeClr val="bg1">
                    <a:lumMod val="50000"/>
                  </a:schemeClr>
                </a:solidFill>
              </a:rPr>
              <a:t>∗(</a:t>
            </a:r>
            <a:r>
              <a:rPr lang="en-US" sz="2400" dirty="0" err="1">
                <a:solidFill>
                  <a:schemeClr val="bg1">
                    <a:lumMod val="50000"/>
                  </a:schemeClr>
                </a:solidFill>
              </a:rPr>
              <a:t>nz</a:t>
            </a:r>
            <a:r>
              <a:rPr lang="en-US" sz="2400" dirty="0">
                <a:solidFill>
                  <a:schemeClr val="bg1">
                    <a:lumMod val="50000"/>
                  </a:schemeClr>
                </a:solidFill>
              </a:rPr>
              <a:t>/N);</a:t>
            </a:r>
          </a:p>
          <a:p>
            <a:r>
              <a:rPr lang="en-US" sz="2400" dirty="0">
                <a:solidFill>
                  <a:schemeClr val="bg1">
                    <a:lumMod val="50000"/>
                  </a:schemeClr>
                </a:solidFill>
              </a:rPr>
              <a:t>	view LB as double[ N, </a:t>
            </a:r>
            <a:r>
              <a:rPr lang="en-US" sz="2400" dirty="0" smtClean="0">
                <a:solidFill>
                  <a:schemeClr val="bg1">
                    <a:lumMod val="50000"/>
                  </a:schemeClr>
                </a:solidFill>
              </a:rPr>
              <a:t>L ] </a:t>
            </a:r>
            <a:r>
              <a:rPr lang="en-US" sz="2400" dirty="0" err="1">
                <a:solidFill>
                  <a:schemeClr val="bg1">
                    <a:lumMod val="50000"/>
                  </a:schemeClr>
                </a:solidFill>
              </a:rPr>
              <a:t>Abuf</a:t>
            </a:r>
            <a:r>
              <a:rPr lang="en-US" sz="2400" dirty="0">
                <a:solidFill>
                  <a:schemeClr val="bg1">
                    <a:lumMod val="50000"/>
                  </a:schemeClr>
                </a:solidFill>
              </a:rPr>
              <a:t>;</a:t>
            </a:r>
          </a:p>
          <a:p>
            <a:r>
              <a:rPr lang="en-US" sz="2400" dirty="0">
                <a:solidFill>
                  <a:schemeClr val="bg1">
                    <a:lumMod val="50000"/>
                  </a:schemeClr>
                </a:solidFill>
              </a:rPr>
              <a:t>	view LA as double[ N, </a:t>
            </a:r>
            <a:r>
              <a:rPr lang="en-US" sz="2400" dirty="0" smtClean="0">
                <a:solidFill>
                  <a:schemeClr val="bg1">
                    <a:lumMod val="50000"/>
                  </a:schemeClr>
                </a:solidFill>
              </a:rPr>
              <a:t>L ] </a:t>
            </a:r>
            <a:r>
              <a:rPr lang="en-US" sz="2400" dirty="0" err="1">
                <a:solidFill>
                  <a:schemeClr val="bg1">
                    <a:lumMod val="50000"/>
                  </a:schemeClr>
                </a:solidFill>
              </a:rPr>
              <a:t>Bbuf</a:t>
            </a:r>
            <a:r>
              <a:rPr lang="en-US" sz="2400" dirty="0">
                <a:solidFill>
                  <a:schemeClr val="bg1">
                    <a:lumMod val="50000"/>
                  </a:schemeClr>
                </a:solidFill>
              </a:rPr>
              <a:t>;</a:t>
            </a:r>
          </a:p>
          <a:p>
            <a:endParaRPr lang="en-US" sz="2400" dirty="0"/>
          </a:p>
          <a:p>
            <a:r>
              <a:rPr lang="en-US" sz="2400" dirty="0"/>
              <a:t>	</a:t>
            </a:r>
            <a:r>
              <a:rPr lang="en-US" sz="2400" b="1" dirty="0"/>
              <a:t>pack</a:t>
            </a:r>
            <a:r>
              <a:rPr lang="en-US" sz="2400" dirty="0"/>
              <a:t>(LA, </a:t>
            </a:r>
            <a:r>
              <a:rPr lang="en-US" sz="2400" dirty="0" err="1"/>
              <a:t>Abuf</a:t>
            </a:r>
            <a:r>
              <a:rPr lang="en-US" sz="2400" dirty="0"/>
              <a:t>); 	</a:t>
            </a:r>
            <a:r>
              <a:rPr lang="en-US" sz="2400" dirty="0">
                <a:solidFill>
                  <a:srgbClr val="0000FF"/>
                </a:solidFill>
              </a:rPr>
              <a:t>// pack 3D array to 2D buffer</a:t>
            </a:r>
            <a:endParaRPr lang="en-US" sz="2400" dirty="0"/>
          </a:p>
          <a:p>
            <a:endParaRPr lang="en-US" sz="2400" dirty="0">
              <a:solidFill>
                <a:srgbClr val="7F7F7F"/>
              </a:solidFill>
            </a:endParaRPr>
          </a:p>
          <a:p>
            <a:r>
              <a:rPr lang="en-US" sz="2400" dirty="0">
                <a:solidFill>
                  <a:srgbClr val="7F7F7F"/>
                </a:solidFill>
              </a:rPr>
              <a:t>	</a:t>
            </a:r>
            <a:r>
              <a:rPr lang="en-US" sz="2400" b="1" dirty="0" err="1">
                <a:solidFill>
                  <a:srgbClr val="7F7F7F"/>
                </a:solidFill>
              </a:rPr>
              <a:t>All_to_all</a:t>
            </a:r>
            <a:r>
              <a:rPr lang="en-US" sz="2400" dirty="0">
                <a:solidFill>
                  <a:srgbClr val="7F7F7F"/>
                </a:solidFill>
              </a:rPr>
              <a:t>( </a:t>
            </a:r>
            <a:r>
              <a:rPr lang="en-US" sz="2400" dirty="0" err="1">
                <a:solidFill>
                  <a:srgbClr val="7F7F7F"/>
                </a:solidFill>
              </a:rPr>
              <a:t>Abuf</a:t>
            </a:r>
            <a:r>
              <a:rPr lang="en-US" sz="2400" dirty="0">
                <a:solidFill>
                  <a:srgbClr val="7F7F7F"/>
                </a:solidFill>
              </a:rPr>
              <a:t> , </a:t>
            </a:r>
            <a:r>
              <a:rPr lang="en-US" sz="2400" dirty="0" err="1">
                <a:solidFill>
                  <a:srgbClr val="7F7F7F"/>
                </a:solidFill>
              </a:rPr>
              <a:t>Bbuf</a:t>
            </a:r>
            <a:r>
              <a:rPr lang="en-US" sz="2400" dirty="0">
                <a:solidFill>
                  <a:srgbClr val="7F7F7F"/>
                </a:solidFill>
              </a:rPr>
              <a:t> );</a:t>
            </a:r>
          </a:p>
          <a:p>
            <a:endParaRPr lang="en-US" sz="2400" dirty="0">
              <a:solidFill>
                <a:srgbClr val="7F7F7F"/>
              </a:solidFill>
            </a:endParaRPr>
          </a:p>
          <a:p>
            <a:r>
              <a:rPr lang="en-US" sz="2400" dirty="0">
                <a:solidFill>
                  <a:srgbClr val="7F7F7F"/>
                </a:solidFill>
              </a:rPr>
              <a:t>	</a:t>
            </a:r>
            <a:r>
              <a:rPr lang="en-US" sz="2400" b="1" dirty="0">
                <a:solidFill>
                  <a:srgbClr val="7F7F7F"/>
                </a:solidFill>
              </a:rPr>
              <a:t>unpack</a:t>
            </a:r>
            <a:r>
              <a:rPr lang="en-US" sz="2400" dirty="0">
                <a:solidFill>
                  <a:srgbClr val="7F7F7F"/>
                </a:solidFill>
              </a:rPr>
              <a:t>(</a:t>
            </a:r>
            <a:r>
              <a:rPr lang="en-US" sz="2400" dirty="0" err="1">
                <a:solidFill>
                  <a:srgbClr val="7F7F7F"/>
                </a:solidFill>
              </a:rPr>
              <a:t>Bbuf</a:t>
            </a:r>
            <a:r>
              <a:rPr lang="en-US" sz="2400" dirty="0">
                <a:solidFill>
                  <a:srgbClr val="7F7F7F"/>
                </a:solidFill>
              </a:rPr>
              <a:t>, LB);</a:t>
            </a:r>
          </a:p>
          <a:p>
            <a:r>
              <a:rPr lang="en-US" sz="2400" dirty="0">
                <a:solidFill>
                  <a:srgbClr val="7F7F7F"/>
                </a:solidFill>
              </a:rPr>
              <a:t>} </a:t>
            </a:r>
          </a:p>
          <a:p>
            <a:endParaRPr lang="en-US" sz="2400" dirty="0"/>
          </a:p>
        </p:txBody>
      </p:sp>
    </p:spTree>
    <p:extLst>
      <p:ext uri="{BB962C8B-B14F-4D97-AF65-F5344CB8AC3E}">
        <p14:creationId xmlns:p14="http://schemas.microsoft.com/office/powerpoint/2010/main" val="3797468030"/>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MSL programming example</a:t>
            </a:r>
          </a:p>
        </p:txBody>
      </p:sp>
      <p:sp>
        <p:nvSpPr>
          <p:cNvPr id="4" name="TextBox 3"/>
          <p:cNvSpPr txBox="1"/>
          <p:nvPr/>
        </p:nvSpPr>
        <p:spPr>
          <a:xfrm>
            <a:off x="1981201" y="1532712"/>
            <a:ext cx="8494749" cy="5262979"/>
          </a:xfrm>
          <a:prstGeom prst="rect">
            <a:avLst/>
          </a:prstGeom>
          <a:noFill/>
        </p:spPr>
        <p:txBody>
          <a:bodyPr wrap="square" rtlCol="0">
            <a:spAutoFit/>
          </a:bodyPr>
          <a:lstStyle/>
          <a:p>
            <a:r>
              <a:rPr lang="en-US" sz="2400" dirty="0"/>
              <a:t>void pack(  </a:t>
            </a:r>
            <a:r>
              <a:rPr lang="en-US" sz="2400" dirty="0" err="1" smtClean="0"/>
              <a:t>int</a:t>
            </a:r>
            <a:r>
              <a:rPr lang="en-US" sz="2400" dirty="0" smtClean="0"/>
              <a:t> </a:t>
            </a:r>
            <a:r>
              <a:rPr lang="en-US" sz="2400" dirty="0"/>
              <a:t>n1, </a:t>
            </a:r>
            <a:r>
              <a:rPr lang="en-US" sz="2400" dirty="0" err="1"/>
              <a:t>int</a:t>
            </a:r>
            <a:r>
              <a:rPr lang="en-US" sz="2400" dirty="0"/>
              <a:t> n2, </a:t>
            </a:r>
            <a:r>
              <a:rPr lang="en-US" sz="2400" dirty="0" err="1"/>
              <a:t>int</a:t>
            </a:r>
            <a:r>
              <a:rPr lang="en-US" sz="2400" dirty="0"/>
              <a:t> </a:t>
            </a:r>
            <a:r>
              <a:rPr lang="en-US" sz="2400" dirty="0" smtClean="0"/>
              <a:t>n3,</a:t>
            </a:r>
            <a:br>
              <a:rPr lang="en-US" sz="2400" dirty="0" smtClean="0"/>
            </a:br>
            <a:r>
              <a:rPr lang="en-US" sz="2400" dirty="0" smtClean="0"/>
              <a:t>       double</a:t>
            </a:r>
            <a:r>
              <a:rPr lang="en-US" sz="2400" dirty="0"/>
              <a:t>[n1, n2, n3] </a:t>
            </a:r>
            <a:r>
              <a:rPr lang="en-US" sz="2400" dirty="0" smtClean="0"/>
              <a:t>in                                              ) </a:t>
            </a:r>
            <a:r>
              <a:rPr lang="en-US" sz="2400" dirty="0"/>
              <a:t>{ </a:t>
            </a:r>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r>
              <a:rPr lang="en-US" sz="2400" dirty="0" smtClean="0"/>
              <a:t>} </a:t>
            </a:r>
            <a:endParaRPr lang="en-US" sz="2400" dirty="0"/>
          </a:p>
        </p:txBody>
      </p:sp>
    </p:spTree>
    <p:extLst>
      <p:ext uri="{BB962C8B-B14F-4D97-AF65-F5344CB8AC3E}">
        <p14:creationId xmlns:p14="http://schemas.microsoft.com/office/powerpoint/2010/main" val="104467908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MSL programming example</a:t>
            </a:r>
          </a:p>
        </p:txBody>
      </p:sp>
      <p:sp>
        <p:nvSpPr>
          <p:cNvPr id="4" name="TextBox 3"/>
          <p:cNvSpPr txBox="1"/>
          <p:nvPr/>
        </p:nvSpPr>
        <p:spPr>
          <a:xfrm>
            <a:off x="1981201" y="1532712"/>
            <a:ext cx="8494749" cy="5262979"/>
          </a:xfrm>
          <a:prstGeom prst="rect">
            <a:avLst/>
          </a:prstGeom>
          <a:noFill/>
        </p:spPr>
        <p:txBody>
          <a:bodyPr wrap="square" rtlCol="0">
            <a:spAutoFit/>
          </a:bodyPr>
          <a:lstStyle/>
          <a:p>
            <a:r>
              <a:rPr lang="en-US" sz="2400" dirty="0"/>
              <a:t>void pack(  </a:t>
            </a:r>
            <a:r>
              <a:rPr lang="en-US" sz="2400" dirty="0" err="1" smtClean="0"/>
              <a:t>int</a:t>
            </a:r>
            <a:r>
              <a:rPr lang="en-US" sz="2400" dirty="0" smtClean="0"/>
              <a:t> </a:t>
            </a:r>
            <a:r>
              <a:rPr lang="en-US" sz="2400" dirty="0"/>
              <a:t>n1, </a:t>
            </a:r>
            <a:r>
              <a:rPr lang="en-US" sz="2400" dirty="0" err="1"/>
              <a:t>int</a:t>
            </a:r>
            <a:r>
              <a:rPr lang="en-US" sz="2400" dirty="0"/>
              <a:t> n2, </a:t>
            </a:r>
            <a:r>
              <a:rPr lang="en-US" sz="2400" dirty="0" err="1"/>
              <a:t>int</a:t>
            </a:r>
            <a:r>
              <a:rPr lang="en-US" sz="2400" dirty="0"/>
              <a:t> n3</a:t>
            </a:r>
            <a:r>
              <a:rPr lang="en-US" sz="2400" dirty="0" smtClean="0"/>
              <a:t>,</a:t>
            </a:r>
            <a:r>
              <a:rPr lang="en-US" sz="2400" dirty="0"/>
              <a:t> </a:t>
            </a:r>
            <a:r>
              <a:rPr lang="en-US" sz="2400" dirty="0" smtClean="0"/>
              <a:t>  </a:t>
            </a:r>
            <a:r>
              <a:rPr lang="en-US" sz="2400" dirty="0" err="1" smtClean="0"/>
              <a:t>int</a:t>
            </a:r>
            <a:r>
              <a:rPr lang="en-US" sz="2400" dirty="0" smtClean="0"/>
              <a:t> N, </a:t>
            </a:r>
            <a:r>
              <a:rPr lang="en-US" sz="2400" dirty="0" err="1" smtClean="0"/>
              <a:t>int</a:t>
            </a:r>
            <a:r>
              <a:rPr lang="en-US" sz="2400" dirty="0" smtClean="0"/>
              <a:t> L</a:t>
            </a:r>
            <a:r>
              <a:rPr lang="en-US" sz="2400" dirty="0"/>
              <a:t/>
            </a:r>
            <a:br>
              <a:rPr lang="en-US" sz="2400" dirty="0"/>
            </a:br>
            <a:r>
              <a:rPr lang="en-US" sz="2400" dirty="0" smtClean="0"/>
              <a:t>       double</a:t>
            </a:r>
            <a:r>
              <a:rPr lang="en-US" sz="2400" dirty="0"/>
              <a:t>[n1, n2, n3] in</a:t>
            </a:r>
            <a:r>
              <a:rPr lang="en-US" sz="2400" dirty="0" smtClean="0"/>
              <a:t>,</a:t>
            </a:r>
            <a:r>
              <a:rPr lang="en-US" sz="2400" dirty="0"/>
              <a:t> </a:t>
            </a:r>
            <a:r>
              <a:rPr lang="en-US" sz="2400" dirty="0" smtClean="0"/>
              <a:t>       ref </a:t>
            </a:r>
            <a:r>
              <a:rPr lang="en-US" sz="2400" dirty="0"/>
              <a:t>double[N, </a:t>
            </a:r>
            <a:r>
              <a:rPr lang="en-US" sz="2400" dirty="0" smtClean="0"/>
              <a:t>L] out  ) </a:t>
            </a:r>
            <a:r>
              <a:rPr lang="en-US" sz="2400" dirty="0"/>
              <a:t>{ </a:t>
            </a:r>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r>
              <a:rPr lang="en-US" sz="2400" dirty="0" smtClean="0"/>
              <a:t>    for (</a:t>
            </a:r>
            <a:r>
              <a:rPr lang="en-US" sz="2400" dirty="0" err="1" smtClean="0"/>
              <a:t>int</a:t>
            </a:r>
            <a:r>
              <a:rPr lang="en-US" sz="2400" dirty="0" smtClean="0"/>
              <a:t> </a:t>
            </a:r>
            <a:r>
              <a:rPr lang="en-US" sz="2400" dirty="0" err="1" smtClean="0"/>
              <a:t>i</a:t>
            </a:r>
            <a:r>
              <a:rPr lang="en-US" sz="2400" dirty="0" smtClean="0"/>
              <a:t> = 0; </a:t>
            </a:r>
            <a:r>
              <a:rPr lang="en-US" sz="2400" dirty="0" err="1" smtClean="0"/>
              <a:t>i</a:t>
            </a:r>
            <a:r>
              <a:rPr lang="en-US" sz="2400" dirty="0" smtClean="0"/>
              <a:t> &lt; n1; </a:t>
            </a:r>
            <a:r>
              <a:rPr lang="en-US" sz="2400" dirty="0" err="1" smtClean="0"/>
              <a:t>i</a:t>
            </a:r>
            <a:r>
              <a:rPr lang="en-US" sz="2400" dirty="0" smtClean="0"/>
              <a:t>++)</a:t>
            </a:r>
          </a:p>
          <a:p>
            <a:r>
              <a:rPr lang="en-US" sz="2400" dirty="0" smtClean="0"/>
              <a:t>        for (</a:t>
            </a:r>
            <a:r>
              <a:rPr lang="en-US" sz="2400" dirty="0" err="1" smtClean="0"/>
              <a:t>int</a:t>
            </a:r>
            <a:r>
              <a:rPr lang="en-US" sz="2400" dirty="0" smtClean="0"/>
              <a:t> j = 0; j &lt; n2; j++) </a:t>
            </a:r>
          </a:p>
          <a:p>
            <a:r>
              <a:rPr lang="en-US" sz="2400" dirty="0" smtClean="0"/>
              <a:t>            for (</a:t>
            </a:r>
            <a:r>
              <a:rPr lang="en-US" sz="2400" dirty="0" err="1" smtClean="0"/>
              <a:t>int</a:t>
            </a:r>
            <a:r>
              <a:rPr lang="en-US" sz="2400" dirty="0" smtClean="0"/>
              <a:t> k = 0; k &lt; n3; k++)</a:t>
            </a:r>
          </a:p>
          <a:p>
            <a:r>
              <a:rPr lang="en-US" sz="2400" dirty="0" smtClean="0"/>
              <a:t>                </a:t>
            </a:r>
            <a:r>
              <a:rPr lang="en-US" sz="2400" b="1" dirty="0" smtClean="0"/>
              <a:t>out[ ???, ??? ] = in[</a:t>
            </a:r>
            <a:r>
              <a:rPr lang="en-US" sz="2400" b="1" dirty="0" err="1" smtClean="0"/>
              <a:t>i</a:t>
            </a:r>
            <a:r>
              <a:rPr lang="en-US" sz="2400" b="1" dirty="0" smtClean="0"/>
              <a:t>][j][k]</a:t>
            </a:r>
            <a:r>
              <a:rPr lang="en-US" sz="2400" dirty="0" smtClean="0"/>
              <a:t>; </a:t>
            </a:r>
          </a:p>
          <a:p>
            <a:r>
              <a:rPr lang="en-US" sz="2400" dirty="0" smtClean="0"/>
              <a:t>} </a:t>
            </a:r>
            <a:endParaRPr lang="en-US" sz="2400" dirty="0"/>
          </a:p>
        </p:txBody>
      </p:sp>
    </p:spTree>
    <p:extLst>
      <p:ext uri="{BB962C8B-B14F-4D97-AF65-F5344CB8AC3E}">
        <p14:creationId xmlns:p14="http://schemas.microsoft.com/office/powerpoint/2010/main" val="7200101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MSL programming example</a:t>
            </a:r>
          </a:p>
        </p:txBody>
      </p:sp>
      <p:sp>
        <p:nvSpPr>
          <p:cNvPr id="4" name="TextBox 3"/>
          <p:cNvSpPr txBox="1"/>
          <p:nvPr/>
        </p:nvSpPr>
        <p:spPr>
          <a:xfrm>
            <a:off x="1981201" y="1532712"/>
            <a:ext cx="8494749" cy="5262979"/>
          </a:xfrm>
          <a:prstGeom prst="rect">
            <a:avLst/>
          </a:prstGeom>
          <a:noFill/>
        </p:spPr>
        <p:txBody>
          <a:bodyPr wrap="square" rtlCol="0">
            <a:spAutoFit/>
          </a:bodyPr>
          <a:lstStyle/>
          <a:p>
            <a:r>
              <a:rPr lang="en-US" sz="2400" dirty="0"/>
              <a:t>void pack(  </a:t>
            </a:r>
            <a:r>
              <a:rPr lang="en-US" sz="2400" dirty="0" err="1" smtClean="0"/>
              <a:t>int</a:t>
            </a:r>
            <a:r>
              <a:rPr lang="en-US" sz="2400" dirty="0" smtClean="0"/>
              <a:t> </a:t>
            </a:r>
            <a:r>
              <a:rPr lang="en-US" sz="2400" dirty="0"/>
              <a:t>n1, </a:t>
            </a:r>
            <a:r>
              <a:rPr lang="en-US" sz="2400" dirty="0" err="1"/>
              <a:t>int</a:t>
            </a:r>
            <a:r>
              <a:rPr lang="en-US" sz="2400" dirty="0"/>
              <a:t> n2, </a:t>
            </a:r>
            <a:r>
              <a:rPr lang="en-US" sz="2400" dirty="0" err="1"/>
              <a:t>int</a:t>
            </a:r>
            <a:r>
              <a:rPr lang="en-US" sz="2400" dirty="0"/>
              <a:t> n3</a:t>
            </a:r>
            <a:r>
              <a:rPr lang="en-US" sz="2400" dirty="0" smtClean="0"/>
              <a:t>,</a:t>
            </a:r>
            <a:r>
              <a:rPr lang="en-US" sz="2400" dirty="0"/>
              <a:t> </a:t>
            </a:r>
            <a:r>
              <a:rPr lang="en-US" sz="2400" dirty="0" smtClean="0"/>
              <a:t>  </a:t>
            </a:r>
            <a:r>
              <a:rPr lang="en-US" sz="2400" dirty="0" err="1" smtClean="0"/>
              <a:t>int</a:t>
            </a:r>
            <a:r>
              <a:rPr lang="en-US" sz="2400" dirty="0" smtClean="0"/>
              <a:t> N, </a:t>
            </a:r>
            <a:r>
              <a:rPr lang="en-US" sz="2400" dirty="0" err="1" smtClean="0"/>
              <a:t>int</a:t>
            </a:r>
            <a:r>
              <a:rPr lang="en-US" sz="2400" dirty="0" smtClean="0"/>
              <a:t> L</a:t>
            </a:r>
            <a:r>
              <a:rPr lang="en-US" sz="2400" dirty="0"/>
              <a:t/>
            </a:r>
            <a:br>
              <a:rPr lang="en-US" sz="2400" dirty="0"/>
            </a:br>
            <a:r>
              <a:rPr lang="en-US" sz="2400" dirty="0" smtClean="0"/>
              <a:t>       double</a:t>
            </a:r>
            <a:r>
              <a:rPr lang="en-US" sz="2400" dirty="0"/>
              <a:t>[n1, n2, n3] in</a:t>
            </a:r>
            <a:r>
              <a:rPr lang="en-US" sz="2400" dirty="0" smtClean="0"/>
              <a:t>,</a:t>
            </a:r>
            <a:r>
              <a:rPr lang="en-US" sz="2400" dirty="0"/>
              <a:t> </a:t>
            </a:r>
            <a:r>
              <a:rPr lang="en-US" sz="2400" dirty="0" smtClean="0"/>
              <a:t>       ref </a:t>
            </a:r>
            <a:r>
              <a:rPr lang="en-US" sz="2400" dirty="0"/>
              <a:t>double</a:t>
            </a:r>
            <a:r>
              <a:rPr lang="en-US" sz="2400" dirty="0" smtClean="0"/>
              <a:t>[</a:t>
            </a:r>
            <a:r>
              <a:rPr lang="en-US" sz="2400" dirty="0"/>
              <a:t>N</a:t>
            </a:r>
            <a:r>
              <a:rPr lang="en-US" sz="2400" dirty="0" smtClean="0"/>
              <a:t>, L] out  ) </a:t>
            </a:r>
            <a:r>
              <a:rPr lang="en-US" sz="2400" dirty="0"/>
              <a:t>{ </a:t>
            </a:r>
          </a:p>
          <a:p>
            <a:r>
              <a:rPr lang="en-US" sz="2400" dirty="0"/>
              <a:t> </a:t>
            </a:r>
            <a:r>
              <a:rPr lang="en-US" sz="2400" dirty="0" smtClean="0"/>
              <a:t>   view </a:t>
            </a:r>
            <a:r>
              <a:rPr lang="en-US" sz="2400" dirty="0"/>
              <a:t>out as  double[N * size]   </a:t>
            </a:r>
            <a:r>
              <a:rPr lang="en-US" sz="2400" b="1" dirty="0" err="1"/>
              <a:t>outBuf</a:t>
            </a:r>
            <a:r>
              <a:rPr lang="en-US" sz="2400" dirty="0"/>
              <a:t>;</a:t>
            </a:r>
          </a:p>
          <a:p>
            <a:endParaRPr lang="en-US" sz="2400" dirty="0"/>
          </a:p>
          <a:p>
            <a:endParaRPr lang="en-US" sz="2400" dirty="0" smtClean="0"/>
          </a:p>
          <a:p>
            <a:endParaRPr lang="en-US" sz="2400" dirty="0"/>
          </a:p>
          <a:p>
            <a:endParaRPr lang="en-US" sz="2400" dirty="0" smtClean="0"/>
          </a:p>
          <a:p>
            <a:endParaRPr lang="en-US" sz="2400" dirty="0"/>
          </a:p>
          <a:p>
            <a:endParaRPr lang="en-US" sz="2400" dirty="0"/>
          </a:p>
          <a:p>
            <a:r>
              <a:rPr lang="en-US" sz="2400" dirty="0"/>
              <a:t> </a:t>
            </a:r>
            <a:r>
              <a:rPr lang="en-US" sz="2400" dirty="0" smtClean="0"/>
              <a:t>   for </a:t>
            </a:r>
            <a:r>
              <a:rPr lang="en-US" sz="2400" dirty="0"/>
              <a:t>(</a:t>
            </a:r>
            <a:r>
              <a:rPr lang="en-US" sz="2400" dirty="0" err="1"/>
              <a:t>int</a:t>
            </a:r>
            <a:r>
              <a:rPr lang="en-US" sz="2400" dirty="0"/>
              <a:t> </a:t>
            </a:r>
            <a:r>
              <a:rPr lang="en-US" sz="2400" dirty="0" err="1"/>
              <a:t>i</a:t>
            </a:r>
            <a:r>
              <a:rPr lang="en-US" sz="2400" dirty="0"/>
              <a:t> = 0; </a:t>
            </a:r>
            <a:r>
              <a:rPr lang="en-US" sz="2400" dirty="0" err="1"/>
              <a:t>i</a:t>
            </a:r>
            <a:r>
              <a:rPr lang="en-US" sz="2400" dirty="0"/>
              <a:t> &lt; n1; </a:t>
            </a:r>
            <a:r>
              <a:rPr lang="en-US" sz="2400" dirty="0" err="1"/>
              <a:t>i</a:t>
            </a:r>
            <a:r>
              <a:rPr lang="en-US" sz="2400" dirty="0"/>
              <a:t>++)</a:t>
            </a:r>
          </a:p>
          <a:p>
            <a:r>
              <a:rPr lang="en-US" sz="2400" dirty="0"/>
              <a:t> </a:t>
            </a:r>
            <a:r>
              <a:rPr lang="en-US" sz="2400" dirty="0" smtClean="0"/>
              <a:t>       for </a:t>
            </a:r>
            <a:r>
              <a:rPr lang="en-US" sz="2400" dirty="0"/>
              <a:t>(</a:t>
            </a:r>
            <a:r>
              <a:rPr lang="en-US" sz="2400" dirty="0" err="1"/>
              <a:t>int</a:t>
            </a:r>
            <a:r>
              <a:rPr lang="en-US" sz="2400" dirty="0"/>
              <a:t> j = 0; j &lt; n2; j++) </a:t>
            </a:r>
          </a:p>
          <a:p>
            <a:r>
              <a:rPr lang="en-US" sz="2400" dirty="0"/>
              <a:t> </a:t>
            </a:r>
            <a:r>
              <a:rPr lang="en-US" sz="2400" dirty="0" smtClean="0"/>
              <a:t>           for </a:t>
            </a:r>
            <a:r>
              <a:rPr lang="en-US" sz="2400" dirty="0"/>
              <a:t>(</a:t>
            </a:r>
            <a:r>
              <a:rPr lang="en-US" sz="2400" dirty="0" err="1"/>
              <a:t>int</a:t>
            </a:r>
            <a:r>
              <a:rPr lang="en-US" sz="2400" dirty="0"/>
              <a:t> k = 0; k &lt; n3; k++)</a:t>
            </a:r>
          </a:p>
          <a:p>
            <a:r>
              <a:rPr lang="en-US" sz="2400" dirty="0"/>
              <a:t> </a:t>
            </a:r>
            <a:r>
              <a:rPr lang="en-US" sz="2400" dirty="0" smtClean="0"/>
              <a:t>               </a:t>
            </a:r>
            <a:r>
              <a:rPr lang="en-US" sz="2400" b="1" dirty="0" err="1" smtClean="0"/>
              <a:t>outBuf</a:t>
            </a:r>
            <a:r>
              <a:rPr lang="en-US" sz="2400" dirty="0"/>
              <a:t>[ </a:t>
            </a:r>
            <a:r>
              <a:rPr lang="en-US" sz="2400" dirty="0" smtClean="0"/>
              <a:t>??? ] </a:t>
            </a:r>
            <a:r>
              <a:rPr lang="en-US" sz="2400" dirty="0"/>
              <a:t>= in[</a:t>
            </a:r>
            <a:r>
              <a:rPr lang="en-US" sz="2400" dirty="0" err="1"/>
              <a:t>i</a:t>
            </a:r>
            <a:r>
              <a:rPr lang="en-US" sz="2400" dirty="0"/>
              <a:t>][j][k]; </a:t>
            </a:r>
          </a:p>
          <a:p>
            <a:r>
              <a:rPr lang="en-US" sz="2400" dirty="0"/>
              <a:t>} </a:t>
            </a:r>
          </a:p>
        </p:txBody>
      </p:sp>
    </p:spTree>
    <p:extLst>
      <p:ext uri="{BB962C8B-B14F-4D97-AF65-F5344CB8AC3E}">
        <p14:creationId xmlns:p14="http://schemas.microsoft.com/office/powerpoint/2010/main" val="2618185884"/>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MSL programming example</a:t>
            </a:r>
          </a:p>
        </p:txBody>
      </p:sp>
      <p:sp>
        <p:nvSpPr>
          <p:cNvPr id="4" name="TextBox 3"/>
          <p:cNvSpPr txBox="1"/>
          <p:nvPr/>
        </p:nvSpPr>
        <p:spPr>
          <a:xfrm>
            <a:off x="1981201" y="1532712"/>
            <a:ext cx="8494749" cy="5262979"/>
          </a:xfrm>
          <a:prstGeom prst="rect">
            <a:avLst/>
          </a:prstGeom>
          <a:noFill/>
        </p:spPr>
        <p:txBody>
          <a:bodyPr wrap="square" rtlCol="0">
            <a:spAutoFit/>
          </a:bodyPr>
          <a:lstStyle/>
          <a:p>
            <a:r>
              <a:rPr lang="en-US" sz="2400" dirty="0"/>
              <a:t>void pack(  </a:t>
            </a:r>
            <a:r>
              <a:rPr lang="en-US" sz="2400" dirty="0" err="1" smtClean="0"/>
              <a:t>int</a:t>
            </a:r>
            <a:r>
              <a:rPr lang="en-US" sz="2400" dirty="0" smtClean="0"/>
              <a:t> </a:t>
            </a:r>
            <a:r>
              <a:rPr lang="en-US" sz="2400" dirty="0"/>
              <a:t>n1, </a:t>
            </a:r>
            <a:r>
              <a:rPr lang="en-US" sz="2400" dirty="0" err="1"/>
              <a:t>int</a:t>
            </a:r>
            <a:r>
              <a:rPr lang="en-US" sz="2400" dirty="0"/>
              <a:t> n2, </a:t>
            </a:r>
            <a:r>
              <a:rPr lang="en-US" sz="2400" dirty="0" err="1"/>
              <a:t>int</a:t>
            </a:r>
            <a:r>
              <a:rPr lang="en-US" sz="2400" dirty="0"/>
              <a:t> n3</a:t>
            </a:r>
            <a:r>
              <a:rPr lang="en-US" sz="2400" dirty="0" smtClean="0"/>
              <a:t>,</a:t>
            </a:r>
            <a:r>
              <a:rPr lang="en-US" sz="2400" dirty="0"/>
              <a:t> </a:t>
            </a:r>
            <a:r>
              <a:rPr lang="en-US" sz="2400" dirty="0" smtClean="0"/>
              <a:t>  </a:t>
            </a:r>
            <a:r>
              <a:rPr lang="en-US" sz="2400" dirty="0" err="1" smtClean="0"/>
              <a:t>int</a:t>
            </a:r>
            <a:r>
              <a:rPr lang="en-US" sz="2400" dirty="0" smtClean="0"/>
              <a:t> N, </a:t>
            </a:r>
            <a:r>
              <a:rPr lang="en-US" sz="2400" dirty="0" err="1" smtClean="0"/>
              <a:t>int</a:t>
            </a:r>
            <a:r>
              <a:rPr lang="en-US" sz="2400" dirty="0" smtClean="0"/>
              <a:t> L</a:t>
            </a:r>
            <a:r>
              <a:rPr lang="en-US" sz="2400" dirty="0"/>
              <a:t/>
            </a:r>
            <a:br>
              <a:rPr lang="en-US" sz="2400" dirty="0"/>
            </a:br>
            <a:r>
              <a:rPr lang="en-US" sz="2400" dirty="0" smtClean="0"/>
              <a:t>       double</a:t>
            </a:r>
            <a:r>
              <a:rPr lang="en-US" sz="2400" dirty="0"/>
              <a:t>[n1, n2, n3] in</a:t>
            </a:r>
            <a:r>
              <a:rPr lang="en-US" sz="2400" dirty="0" smtClean="0"/>
              <a:t>,</a:t>
            </a:r>
            <a:r>
              <a:rPr lang="en-US" sz="2400" dirty="0"/>
              <a:t> </a:t>
            </a:r>
            <a:r>
              <a:rPr lang="en-US" sz="2400" dirty="0" smtClean="0"/>
              <a:t>       ref </a:t>
            </a:r>
            <a:r>
              <a:rPr lang="en-US" sz="2400" dirty="0"/>
              <a:t>double</a:t>
            </a:r>
            <a:r>
              <a:rPr lang="en-US" sz="2400" dirty="0" smtClean="0"/>
              <a:t>[</a:t>
            </a:r>
            <a:r>
              <a:rPr lang="en-US" sz="2400" dirty="0"/>
              <a:t>N</a:t>
            </a:r>
            <a:r>
              <a:rPr lang="en-US" sz="2400" dirty="0" smtClean="0"/>
              <a:t>, L] out  ) </a:t>
            </a:r>
            <a:r>
              <a:rPr lang="en-US" sz="2400" dirty="0"/>
              <a:t>{ </a:t>
            </a:r>
          </a:p>
          <a:p>
            <a:r>
              <a:rPr lang="en-US" sz="2400" dirty="0"/>
              <a:t> </a:t>
            </a:r>
            <a:r>
              <a:rPr lang="en-US" sz="2400" dirty="0" smtClean="0"/>
              <a:t>   view </a:t>
            </a:r>
            <a:r>
              <a:rPr lang="en-US" sz="2400" dirty="0"/>
              <a:t>out as  double[N * size]   </a:t>
            </a:r>
            <a:r>
              <a:rPr lang="en-US" sz="2400" dirty="0" err="1"/>
              <a:t>outBuf</a:t>
            </a:r>
            <a:r>
              <a:rPr lang="en-US" sz="2400" dirty="0"/>
              <a:t>;</a:t>
            </a:r>
          </a:p>
          <a:p>
            <a:endParaRPr lang="en-US" sz="2400" dirty="0"/>
          </a:p>
          <a:p>
            <a:r>
              <a:rPr lang="en-US" sz="2400" dirty="0"/>
              <a:t> </a:t>
            </a:r>
            <a:r>
              <a:rPr lang="en-US" sz="2400" dirty="0" smtClean="0"/>
              <a:t>   generator </a:t>
            </a:r>
            <a:r>
              <a:rPr lang="en-US" sz="2400" dirty="0" err="1"/>
              <a:t>int</a:t>
            </a:r>
            <a:r>
              <a:rPr lang="en-US" sz="2400" dirty="0"/>
              <a:t> </a:t>
            </a:r>
            <a:r>
              <a:rPr lang="en-US" sz="2400" b="1" dirty="0" err="1">
                <a:solidFill>
                  <a:srgbClr val="FF0000"/>
                </a:solidFill>
              </a:rPr>
              <a:t>expr</a:t>
            </a:r>
            <a:r>
              <a:rPr lang="en-US" sz="2400" dirty="0"/>
              <a:t>() {</a:t>
            </a:r>
          </a:p>
          <a:p>
            <a:r>
              <a:rPr lang="en-US" sz="2400" dirty="0"/>
              <a:t> </a:t>
            </a:r>
            <a:r>
              <a:rPr lang="en-US" sz="2400" dirty="0" smtClean="0"/>
              <a:t>       return </a:t>
            </a:r>
            <a:r>
              <a:rPr lang="en-US" sz="2400" dirty="0"/>
              <a:t>{| </a:t>
            </a:r>
            <a:r>
              <a:rPr lang="en-US" sz="2400" b="1" dirty="0">
                <a:solidFill>
                  <a:srgbClr val="008000"/>
                </a:solidFill>
              </a:rPr>
              <a:t>??</a:t>
            </a:r>
            <a:r>
              <a:rPr lang="en-US" sz="2400" dirty="0"/>
              <a:t> | n1 | n2 | n3 | </a:t>
            </a:r>
            <a:r>
              <a:rPr lang="en-US" sz="2400" dirty="0" smtClean="0"/>
              <a:t>N </a:t>
            </a:r>
            <a:r>
              <a:rPr lang="en-US" sz="2400" dirty="0"/>
              <a:t>| </a:t>
            </a:r>
            <a:r>
              <a:rPr lang="en-US" sz="2400" dirty="0" smtClean="0"/>
              <a:t>L</a:t>
            </a:r>
            <a:endParaRPr lang="en-US" sz="2400" dirty="0"/>
          </a:p>
          <a:p>
            <a:r>
              <a:rPr lang="en-US" sz="2400" dirty="0" smtClean="0"/>
              <a:t>                     | </a:t>
            </a:r>
            <a:r>
              <a:rPr lang="en-US" sz="2400" b="1" dirty="0" err="1">
                <a:solidFill>
                  <a:srgbClr val="FF0000"/>
                </a:solidFill>
              </a:rPr>
              <a:t>expr</a:t>
            </a:r>
            <a:r>
              <a:rPr lang="en-US" sz="2400" dirty="0"/>
              <a:t>() / N | </a:t>
            </a:r>
            <a:r>
              <a:rPr lang="en-US" sz="2400" b="1" dirty="0" err="1">
                <a:solidFill>
                  <a:srgbClr val="FF0000"/>
                </a:solidFill>
              </a:rPr>
              <a:t>expr</a:t>
            </a:r>
            <a:r>
              <a:rPr lang="en-US" sz="2400" dirty="0"/>
              <a:t>() * </a:t>
            </a:r>
            <a:r>
              <a:rPr lang="en-US" sz="2400" b="1" dirty="0" err="1">
                <a:solidFill>
                  <a:srgbClr val="FF0000"/>
                </a:solidFill>
              </a:rPr>
              <a:t>expr</a:t>
            </a:r>
            <a:r>
              <a:rPr lang="en-US" sz="2400" dirty="0"/>
              <a:t>(</a:t>
            </a:r>
            <a:r>
              <a:rPr lang="en-US" sz="2400" dirty="0" smtClean="0"/>
              <a:t>)   |</a:t>
            </a:r>
            <a:r>
              <a:rPr lang="en-US" sz="2400" dirty="0"/>
              <a:t>};</a:t>
            </a:r>
          </a:p>
          <a:p>
            <a:r>
              <a:rPr lang="en-US" sz="2400" dirty="0"/>
              <a:t> </a:t>
            </a:r>
            <a:r>
              <a:rPr lang="en-US" sz="2400" dirty="0" smtClean="0"/>
              <a:t>   }</a:t>
            </a:r>
            <a:endParaRPr lang="en-US" sz="2400" dirty="0"/>
          </a:p>
          <a:p>
            <a:endParaRPr lang="en-US" sz="2400" dirty="0"/>
          </a:p>
          <a:p>
            <a:r>
              <a:rPr lang="en-US" sz="2400" dirty="0"/>
              <a:t> </a:t>
            </a:r>
            <a:r>
              <a:rPr lang="en-US" sz="2400" dirty="0" smtClean="0"/>
              <a:t>   for </a:t>
            </a:r>
            <a:r>
              <a:rPr lang="en-US" sz="2400" dirty="0"/>
              <a:t>(</a:t>
            </a:r>
            <a:r>
              <a:rPr lang="en-US" sz="2400" dirty="0" err="1"/>
              <a:t>int</a:t>
            </a:r>
            <a:r>
              <a:rPr lang="en-US" sz="2400" dirty="0"/>
              <a:t> </a:t>
            </a:r>
            <a:r>
              <a:rPr lang="en-US" sz="2400" dirty="0" err="1"/>
              <a:t>i</a:t>
            </a:r>
            <a:r>
              <a:rPr lang="en-US" sz="2400" dirty="0"/>
              <a:t> = 0; </a:t>
            </a:r>
            <a:r>
              <a:rPr lang="en-US" sz="2400" dirty="0" err="1"/>
              <a:t>i</a:t>
            </a:r>
            <a:r>
              <a:rPr lang="en-US" sz="2400" dirty="0"/>
              <a:t> &lt; n1; </a:t>
            </a:r>
            <a:r>
              <a:rPr lang="en-US" sz="2400" dirty="0" err="1"/>
              <a:t>i</a:t>
            </a:r>
            <a:r>
              <a:rPr lang="en-US" sz="2400" dirty="0"/>
              <a:t>++)</a:t>
            </a:r>
          </a:p>
          <a:p>
            <a:r>
              <a:rPr lang="en-US" sz="2400" dirty="0"/>
              <a:t> </a:t>
            </a:r>
            <a:r>
              <a:rPr lang="en-US" sz="2400" dirty="0" smtClean="0"/>
              <a:t>       for </a:t>
            </a:r>
            <a:r>
              <a:rPr lang="en-US" sz="2400" dirty="0"/>
              <a:t>(</a:t>
            </a:r>
            <a:r>
              <a:rPr lang="en-US" sz="2400" dirty="0" err="1"/>
              <a:t>int</a:t>
            </a:r>
            <a:r>
              <a:rPr lang="en-US" sz="2400" dirty="0"/>
              <a:t> j = 0; j &lt; n2; j++) </a:t>
            </a:r>
          </a:p>
          <a:p>
            <a:r>
              <a:rPr lang="en-US" sz="2400" dirty="0"/>
              <a:t> </a:t>
            </a:r>
            <a:r>
              <a:rPr lang="en-US" sz="2400" dirty="0" smtClean="0"/>
              <a:t>           for </a:t>
            </a:r>
            <a:r>
              <a:rPr lang="en-US" sz="2400" dirty="0"/>
              <a:t>(</a:t>
            </a:r>
            <a:r>
              <a:rPr lang="en-US" sz="2400" dirty="0" err="1"/>
              <a:t>int</a:t>
            </a:r>
            <a:r>
              <a:rPr lang="en-US" sz="2400" dirty="0"/>
              <a:t> k = 0; k &lt; n3; k++)</a:t>
            </a:r>
          </a:p>
          <a:p>
            <a:r>
              <a:rPr lang="en-US" sz="2400" dirty="0"/>
              <a:t> </a:t>
            </a:r>
            <a:r>
              <a:rPr lang="en-US" sz="2400" dirty="0" smtClean="0"/>
              <a:t>               </a:t>
            </a:r>
            <a:r>
              <a:rPr lang="en-US" sz="2400" dirty="0" err="1" smtClean="0"/>
              <a:t>outBuf</a:t>
            </a:r>
            <a:r>
              <a:rPr lang="en-US" sz="2400" dirty="0"/>
              <a:t>[ </a:t>
            </a:r>
            <a:r>
              <a:rPr lang="en-US" sz="2400" dirty="0" err="1"/>
              <a:t>i</a:t>
            </a:r>
            <a:r>
              <a:rPr lang="en-US" sz="2400" dirty="0"/>
              <a:t>*</a:t>
            </a:r>
            <a:r>
              <a:rPr lang="en-US" sz="2400" b="1" dirty="0" err="1">
                <a:solidFill>
                  <a:srgbClr val="FF0000"/>
                </a:solidFill>
              </a:rPr>
              <a:t>expr</a:t>
            </a:r>
            <a:r>
              <a:rPr lang="en-US" sz="2400" dirty="0"/>
              <a:t>() + j*</a:t>
            </a:r>
            <a:r>
              <a:rPr lang="en-US" sz="2400" b="1" dirty="0" err="1">
                <a:solidFill>
                  <a:srgbClr val="FF0000"/>
                </a:solidFill>
              </a:rPr>
              <a:t>expr</a:t>
            </a:r>
            <a:r>
              <a:rPr lang="en-US" sz="2400" dirty="0"/>
              <a:t>() + k*</a:t>
            </a:r>
            <a:r>
              <a:rPr lang="en-US" sz="2400" b="1" dirty="0" err="1">
                <a:solidFill>
                  <a:srgbClr val="FF0000"/>
                </a:solidFill>
              </a:rPr>
              <a:t>expr</a:t>
            </a:r>
            <a:r>
              <a:rPr lang="en-US" sz="2400" dirty="0"/>
              <a:t>() ] = in[</a:t>
            </a:r>
            <a:r>
              <a:rPr lang="en-US" sz="2400" dirty="0" err="1"/>
              <a:t>i</a:t>
            </a:r>
            <a:r>
              <a:rPr lang="en-US" sz="2400" dirty="0"/>
              <a:t>][j][k]; </a:t>
            </a:r>
          </a:p>
          <a:p>
            <a:r>
              <a:rPr lang="en-US" sz="2400" dirty="0"/>
              <a:t>} </a:t>
            </a:r>
          </a:p>
        </p:txBody>
      </p:sp>
    </p:spTree>
    <p:extLst>
      <p:ext uri="{BB962C8B-B14F-4D97-AF65-F5344CB8AC3E}">
        <p14:creationId xmlns:p14="http://schemas.microsoft.com/office/powerpoint/2010/main" val="39166696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MSL programming example</a:t>
            </a:r>
          </a:p>
        </p:txBody>
      </p:sp>
      <p:sp>
        <p:nvSpPr>
          <p:cNvPr id="4" name="TextBox 3"/>
          <p:cNvSpPr txBox="1"/>
          <p:nvPr/>
        </p:nvSpPr>
        <p:spPr>
          <a:xfrm>
            <a:off x="1981201" y="1532712"/>
            <a:ext cx="8494749" cy="5262979"/>
          </a:xfrm>
          <a:prstGeom prst="rect">
            <a:avLst/>
          </a:prstGeom>
          <a:noFill/>
        </p:spPr>
        <p:txBody>
          <a:bodyPr wrap="square" rtlCol="0">
            <a:spAutoFit/>
          </a:bodyPr>
          <a:lstStyle/>
          <a:p>
            <a:r>
              <a:rPr lang="en-US" sz="2400" dirty="0"/>
              <a:t>void pack(  </a:t>
            </a:r>
            <a:r>
              <a:rPr lang="en-US" sz="2400" dirty="0" err="1" smtClean="0"/>
              <a:t>int</a:t>
            </a:r>
            <a:r>
              <a:rPr lang="en-US" sz="2400" dirty="0" smtClean="0"/>
              <a:t> </a:t>
            </a:r>
            <a:r>
              <a:rPr lang="en-US" sz="2400" dirty="0"/>
              <a:t>n1, </a:t>
            </a:r>
            <a:r>
              <a:rPr lang="en-US" sz="2400" dirty="0" err="1"/>
              <a:t>int</a:t>
            </a:r>
            <a:r>
              <a:rPr lang="en-US" sz="2400" dirty="0"/>
              <a:t> n2, </a:t>
            </a:r>
            <a:r>
              <a:rPr lang="en-US" sz="2400" dirty="0" err="1"/>
              <a:t>int</a:t>
            </a:r>
            <a:r>
              <a:rPr lang="en-US" sz="2400" dirty="0"/>
              <a:t> n3</a:t>
            </a:r>
            <a:r>
              <a:rPr lang="en-US" sz="2400" dirty="0" smtClean="0"/>
              <a:t>,</a:t>
            </a:r>
            <a:r>
              <a:rPr lang="en-US" sz="2400" dirty="0"/>
              <a:t> </a:t>
            </a:r>
            <a:r>
              <a:rPr lang="en-US" sz="2400" dirty="0" smtClean="0"/>
              <a:t>  </a:t>
            </a:r>
            <a:r>
              <a:rPr lang="en-US" sz="2400" dirty="0" err="1" smtClean="0"/>
              <a:t>int</a:t>
            </a:r>
            <a:r>
              <a:rPr lang="en-US" sz="2400" dirty="0" smtClean="0"/>
              <a:t> N, </a:t>
            </a:r>
            <a:r>
              <a:rPr lang="en-US" sz="2400" dirty="0" err="1" smtClean="0"/>
              <a:t>int</a:t>
            </a:r>
            <a:r>
              <a:rPr lang="en-US" sz="2400" dirty="0" smtClean="0"/>
              <a:t> L</a:t>
            </a:r>
            <a:r>
              <a:rPr lang="en-US" sz="2400" dirty="0"/>
              <a:t/>
            </a:r>
            <a:br>
              <a:rPr lang="en-US" sz="2400" dirty="0"/>
            </a:br>
            <a:r>
              <a:rPr lang="en-US" sz="2400" dirty="0" smtClean="0"/>
              <a:t>       double</a:t>
            </a:r>
            <a:r>
              <a:rPr lang="en-US" sz="2400" dirty="0"/>
              <a:t>[n1, n2, n3] in</a:t>
            </a:r>
            <a:r>
              <a:rPr lang="en-US" sz="2400" dirty="0" smtClean="0"/>
              <a:t>,</a:t>
            </a:r>
            <a:r>
              <a:rPr lang="en-US" sz="2400" dirty="0"/>
              <a:t> </a:t>
            </a:r>
            <a:r>
              <a:rPr lang="en-US" sz="2400" dirty="0" smtClean="0"/>
              <a:t>       ref </a:t>
            </a:r>
            <a:r>
              <a:rPr lang="en-US" sz="2400" dirty="0"/>
              <a:t>double</a:t>
            </a:r>
            <a:r>
              <a:rPr lang="en-US" sz="2400" dirty="0" smtClean="0"/>
              <a:t>[</a:t>
            </a:r>
            <a:r>
              <a:rPr lang="en-US" sz="2400" dirty="0"/>
              <a:t>N</a:t>
            </a:r>
            <a:r>
              <a:rPr lang="en-US" sz="2400" dirty="0" smtClean="0"/>
              <a:t>, L] out  ) </a:t>
            </a:r>
            <a:r>
              <a:rPr lang="en-US" sz="2400" dirty="0"/>
              <a:t>{ </a:t>
            </a:r>
          </a:p>
          <a:p>
            <a:r>
              <a:rPr lang="en-US" sz="2400" dirty="0"/>
              <a:t> </a:t>
            </a:r>
            <a:r>
              <a:rPr lang="en-US" sz="2400" dirty="0" smtClean="0"/>
              <a:t>   view </a:t>
            </a:r>
            <a:r>
              <a:rPr lang="en-US" sz="2400" dirty="0"/>
              <a:t>out as  double[N * size]   </a:t>
            </a:r>
            <a:r>
              <a:rPr lang="en-US" sz="2400" dirty="0" err="1"/>
              <a:t>outBuf</a:t>
            </a:r>
            <a:r>
              <a:rPr lang="en-US" sz="2400" dirty="0"/>
              <a:t>;</a:t>
            </a:r>
          </a:p>
          <a:p>
            <a:endParaRPr lang="en-US" sz="2400" dirty="0"/>
          </a:p>
          <a:p>
            <a:r>
              <a:rPr lang="en-US" sz="2400" dirty="0">
                <a:solidFill>
                  <a:srgbClr val="CFE5C9">
                    <a:alpha val="73000"/>
                  </a:srgbClr>
                </a:solidFill>
              </a:rPr>
              <a:t> </a:t>
            </a:r>
            <a:r>
              <a:rPr lang="en-US" sz="2400" dirty="0" smtClean="0">
                <a:solidFill>
                  <a:srgbClr val="CFE5C9">
                    <a:alpha val="73000"/>
                  </a:srgbClr>
                </a:solidFill>
              </a:rPr>
              <a:t>   generator </a:t>
            </a:r>
            <a:r>
              <a:rPr lang="en-US" sz="2400" dirty="0" err="1">
                <a:solidFill>
                  <a:srgbClr val="CFE5C9">
                    <a:alpha val="73000"/>
                  </a:srgbClr>
                </a:solidFill>
              </a:rPr>
              <a:t>int</a:t>
            </a:r>
            <a:r>
              <a:rPr lang="en-US" sz="2400" dirty="0">
                <a:solidFill>
                  <a:srgbClr val="CFE5C9">
                    <a:alpha val="73000"/>
                  </a:srgbClr>
                </a:solidFill>
              </a:rPr>
              <a:t> </a:t>
            </a:r>
            <a:r>
              <a:rPr lang="en-US" sz="2400" b="1" dirty="0" err="1">
                <a:solidFill>
                  <a:srgbClr val="CFE5C9">
                    <a:alpha val="73000"/>
                  </a:srgbClr>
                </a:solidFill>
              </a:rPr>
              <a:t>expr</a:t>
            </a:r>
            <a:r>
              <a:rPr lang="en-US" sz="2400" dirty="0">
                <a:solidFill>
                  <a:srgbClr val="CFE5C9">
                    <a:alpha val="73000"/>
                  </a:srgbClr>
                </a:solidFill>
              </a:rPr>
              <a:t>() {</a:t>
            </a:r>
          </a:p>
          <a:p>
            <a:r>
              <a:rPr lang="en-US" sz="2400" dirty="0">
                <a:solidFill>
                  <a:srgbClr val="CFE5C9">
                    <a:alpha val="73000"/>
                  </a:srgbClr>
                </a:solidFill>
              </a:rPr>
              <a:t> </a:t>
            </a:r>
            <a:r>
              <a:rPr lang="en-US" sz="2400" dirty="0" smtClean="0">
                <a:solidFill>
                  <a:srgbClr val="CFE5C9">
                    <a:alpha val="73000"/>
                  </a:srgbClr>
                </a:solidFill>
              </a:rPr>
              <a:t>       return </a:t>
            </a:r>
            <a:r>
              <a:rPr lang="en-US" sz="2400" dirty="0">
                <a:solidFill>
                  <a:srgbClr val="CFE5C9">
                    <a:alpha val="73000"/>
                  </a:srgbClr>
                </a:solidFill>
              </a:rPr>
              <a:t>{| </a:t>
            </a:r>
            <a:r>
              <a:rPr lang="en-US" sz="2400" b="1" dirty="0">
                <a:solidFill>
                  <a:srgbClr val="CFE5C9">
                    <a:alpha val="73000"/>
                  </a:srgbClr>
                </a:solidFill>
              </a:rPr>
              <a:t>??</a:t>
            </a:r>
            <a:r>
              <a:rPr lang="en-US" sz="2400" dirty="0">
                <a:solidFill>
                  <a:srgbClr val="CFE5C9">
                    <a:alpha val="73000"/>
                  </a:srgbClr>
                </a:solidFill>
              </a:rPr>
              <a:t> | n1 | n2 | n3 | </a:t>
            </a:r>
            <a:r>
              <a:rPr lang="en-US" sz="2400" dirty="0" smtClean="0">
                <a:solidFill>
                  <a:srgbClr val="CFE5C9">
                    <a:alpha val="73000"/>
                  </a:srgbClr>
                </a:solidFill>
              </a:rPr>
              <a:t>N </a:t>
            </a:r>
            <a:r>
              <a:rPr lang="en-US" sz="2400" dirty="0">
                <a:solidFill>
                  <a:srgbClr val="CFE5C9">
                    <a:alpha val="73000"/>
                  </a:srgbClr>
                </a:solidFill>
              </a:rPr>
              <a:t>| </a:t>
            </a:r>
            <a:r>
              <a:rPr lang="en-US" sz="2400" dirty="0" smtClean="0">
                <a:solidFill>
                  <a:srgbClr val="CFE5C9">
                    <a:alpha val="73000"/>
                  </a:srgbClr>
                </a:solidFill>
              </a:rPr>
              <a:t>L</a:t>
            </a:r>
            <a:endParaRPr lang="en-US" sz="2400" dirty="0">
              <a:solidFill>
                <a:srgbClr val="CFE5C9">
                  <a:alpha val="73000"/>
                </a:srgbClr>
              </a:solidFill>
            </a:endParaRPr>
          </a:p>
          <a:p>
            <a:r>
              <a:rPr lang="en-US" sz="2400" dirty="0" smtClean="0">
                <a:solidFill>
                  <a:srgbClr val="CFE5C9">
                    <a:alpha val="73000"/>
                  </a:srgbClr>
                </a:solidFill>
              </a:rPr>
              <a:t>                     | </a:t>
            </a:r>
            <a:r>
              <a:rPr lang="en-US" sz="2400" b="1" dirty="0" err="1">
                <a:solidFill>
                  <a:srgbClr val="CFE5C9">
                    <a:alpha val="73000"/>
                  </a:srgbClr>
                </a:solidFill>
              </a:rPr>
              <a:t>expr</a:t>
            </a:r>
            <a:r>
              <a:rPr lang="en-US" sz="2400" dirty="0">
                <a:solidFill>
                  <a:srgbClr val="CFE5C9">
                    <a:alpha val="73000"/>
                  </a:srgbClr>
                </a:solidFill>
              </a:rPr>
              <a:t>() / N | </a:t>
            </a:r>
            <a:r>
              <a:rPr lang="en-US" sz="2400" b="1" dirty="0" err="1">
                <a:solidFill>
                  <a:srgbClr val="CFE5C9">
                    <a:alpha val="73000"/>
                  </a:srgbClr>
                </a:solidFill>
              </a:rPr>
              <a:t>expr</a:t>
            </a:r>
            <a:r>
              <a:rPr lang="en-US" sz="2400" dirty="0">
                <a:solidFill>
                  <a:srgbClr val="CFE5C9">
                    <a:alpha val="73000"/>
                  </a:srgbClr>
                </a:solidFill>
              </a:rPr>
              <a:t>() * </a:t>
            </a:r>
            <a:r>
              <a:rPr lang="en-US" sz="2400" b="1" dirty="0" err="1">
                <a:solidFill>
                  <a:srgbClr val="CFE5C9">
                    <a:alpha val="73000"/>
                  </a:srgbClr>
                </a:solidFill>
              </a:rPr>
              <a:t>expr</a:t>
            </a:r>
            <a:r>
              <a:rPr lang="en-US" sz="2400" dirty="0">
                <a:solidFill>
                  <a:srgbClr val="CFE5C9">
                    <a:alpha val="73000"/>
                  </a:srgbClr>
                </a:solidFill>
              </a:rPr>
              <a:t>(</a:t>
            </a:r>
            <a:r>
              <a:rPr lang="en-US" sz="2400" dirty="0" smtClean="0">
                <a:solidFill>
                  <a:srgbClr val="CFE5C9">
                    <a:alpha val="73000"/>
                  </a:srgbClr>
                </a:solidFill>
              </a:rPr>
              <a:t>)   |</a:t>
            </a:r>
            <a:r>
              <a:rPr lang="en-US" sz="2400" dirty="0">
                <a:solidFill>
                  <a:srgbClr val="CFE5C9">
                    <a:alpha val="73000"/>
                  </a:srgbClr>
                </a:solidFill>
              </a:rPr>
              <a:t>};</a:t>
            </a:r>
          </a:p>
          <a:p>
            <a:r>
              <a:rPr lang="en-US" sz="2400" dirty="0">
                <a:solidFill>
                  <a:srgbClr val="CFE5C9">
                    <a:alpha val="73000"/>
                  </a:srgbClr>
                </a:solidFill>
              </a:rPr>
              <a:t> </a:t>
            </a:r>
            <a:r>
              <a:rPr lang="en-US" sz="2400" dirty="0" smtClean="0">
                <a:solidFill>
                  <a:srgbClr val="CFE5C9">
                    <a:alpha val="73000"/>
                  </a:srgbClr>
                </a:solidFill>
              </a:rPr>
              <a:t>   }</a:t>
            </a:r>
            <a:endParaRPr lang="en-US" sz="2400" dirty="0">
              <a:solidFill>
                <a:srgbClr val="CFE5C9">
                  <a:alpha val="73000"/>
                </a:srgbClr>
              </a:solidFill>
            </a:endParaRPr>
          </a:p>
          <a:p>
            <a:endParaRPr lang="en-US" sz="2400" dirty="0"/>
          </a:p>
          <a:p>
            <a:r>
              <a:rPr lang="en-US" sz="2400" dirty="0"/>
              <a:t> </a:t>
            </a:r>
            <a:r>
              <a:rPr lang="en-US" sz="2400" dirty="0" smtClean="0"/>
              <a:t>   for </a:t>
            </a:r>
            <a:r>
              <a:rPr lang="en-US" sz="2400" dirty="0"/>
              <a:t>(</a:t>
            </a:r>
            <a:r>
              <a:rPr lang="en-US" sz="2400" dirty="0" err="1"/>
              <a:t>int</a:t>
            </a:r>
            <a:r>
              <a:rPr lang="en-US" sz="2400" dirty="0"/>
              <a:t> </a:t>
            </a:r>
            <a:r>
              <a:rPr lang="en-US" sz="2400" dirty="0" err="1"/>
              <a:t>i</a:t>
            </a:r>
            <a:r>
              <a:rPr lang="en-US" sz="2400" dirty="0"/>
              <a:t> = 0; </a:t>
            </a:r>
            <a:r>
              <a:rPr lang="en-US" sz="2400" dirty="0" err="1"/>
              <a:t>i</a:t>
            </a:r>
            <a:r>
              <a:rPr lang="en-US" sz="2400" dirty="0"/>
              <a:t> &lt; n1; </a:t>
            </a:r>
            <a:r>
              <a:rPr lang="en-US" sz="2400" dirty="0" err="1"/>
              <a:t>i</a:t>
            </a:r>
            <a:r>
              <a:rPr lang="en-US" sz="2400" dirty="0"/>
              <a:t>++)</a:t>
            </a:r>
          </a:p>
          <a:p>
            <a:r>
              <a:rPr lang="en-US" sz="2400" dirty="0"/>
              <a:t> </a:t>
            </a:r>
            <a:r>
              <a:rPr lang="en-US" sz="2400" dirty="0" smtClean="0"/>
              <a:t>       for </a:t>
            </a:r>
            <a:r>
              <a:rPr lang="en-US" sz="2400" dirty="0"/>
              <a:t>(</a:t>
            </a:r>
            <a:r>
              <a:rPr lang="en-US" sz="2400" dirty="0" err="1"/>
              <a:t>int</a:t>
            </a:r>
            <a:r>
              <a:rPr lang="en-US" sz="2400" dirty="0"/>
              <a:t> j = 0; j &lt; n2; j++) </a:t>
            </a:r>
          </a:p>
          <a:p>
            <a:r>
              <a:rPr lang="en-US" sz="2400" dirty="0"/>
              <a:t> </a:t>
            </a:r>
            <a:r>
              <a:rPr lang="en-US" sz="2400" dirty="0" smtClean="0"/>
              <a:t>           for </a:t>
            </a:r>
            <a:r>
              <a:rPr lang="en-US" sz="2400" dirty="0"/>
              <a:t>(</a:t>
            </a:r>
            <a:r>
              <a:rPr lang="en-US" sz="2400" dirty="0" err="1"/>
              <a:t>int</a:t>
            </a:r>
            <a:r>
              <a:rPr lang="en-US" sz="2400" dirty="0"/>
              <a:t> k = 0; k &lt; n3; k++)</a:t>
            </a:r>
          </a:p>
          <a:p>
            <a:r>
              <a:rPr lang="en-US" sz="2400" dirty="0"/>
              <a:t> </a:t>
            </a:r>
            <a:r>
              <a:rPr lang="en-US" sz="2400" dirty="0" smtClean="0"/>
              <a:t>               </a:t>
            </a:r>
            <a:r>
              <a:rPr lang="en-US" sz="2400" dirty="0" err="1" smtClean="0"/>
              <a:t>outBuf</a:t>
            </a:r>
            <a:r>
              <a:rPr lang="en-US" sz="2400" dirty="0"/>
              <a:t>[ </a:t>
            </a:r>
            <a:r>
              <a:rPr lang="en-US" sz="2400" dirty="0" err="1"/>
              <a:t>i</a:t>
            </a:r>
            <a:r>
              <a:rPr lang="en-US" sz="2400" dirty="0" smtClean="0"/>
              <a:t>*</a:t>
            </a:r>
            <a:r>
              <a:rPr lang="en-US" sz="2400" b="1" dirty="0" smtClean="0">
                <a:solidFill>
                  <a:srgbClr val="FF0000"/>
                </a:solidFill>
              </a:rPr>
              <a:t>1</a:t>
            </a:r>
            <a:r>
              <a:rPr lang="en-US" sz="2400" dirty="0" smtClean="0"/>
              <a:t>   </a:t>
            </a:r>
            <a:r>
              <a:rPr lang="en-US" sz="2400" dirty="0"/>
              <a:t>+ j</a:t>
            </a:r>
            <a:r>
              <a:rPr lang="en-US" sz="2400" dirty="0" smtClean="0"/>
              <a:t>*</a:t>
            </a:r>
            <a:r>
              <a:rPr lang="en-US" sz="2400" b="1" dirty="0" smtClean="0">
                <a:solidFill>
                  <a:srgbClr val="FF0000"/>
                </a:solidFill>
              </a:rPr>
              <a:t>n1</a:t>
            </a:r>
            <a:r>
              <a:rPr lang="en-US" sz="2400" dirty="0" smtClean="0"/>
              <a:t>   </a:t>
            </a:r>
            <a:r>
              <a:rPr lang="en-US" sz="2400" dirty="0"/>
              <a:t>+ k</a:t>
            </a:r>
            <a:r>
              <a:rPr lang="en-US" sz="2400" dirty="0" smtClean="0"/>
              <a:t>*</a:t>
            </a:r>
            <a:r>
              <a:rPr lang="en-US" sz="2400" b="1" dirty="0" smtClean="0">
                <a:solidFill>
                  <a:srgbClr val="FF0000"/>
                </a:solidFill>
              </a:rPr>
              <a:t>(n1*n2)</a:t>
            </a:r>
            <a:r>
              <a:rPr lang="en-US" sz="2400" dirty="0" smtClean="0"/>
              <a:t>   </a:t>
            </a:r>
            <a:r>
              <a:rPr lang="en-US" sz="2400" dirty="0"/>
              <a:t>] = in[</a:t>
            </a:r>
            <a:r>
              <a:rPr lang="en-US" sz="2400" dirty="0" err="1"/>
              <a:t>i</a:t>
            </a:r>
            <a:r>
              <a:rPr lang="en-US" sz="2400" dirty="0"/>
              <a:t>][j][k]; </a:t>
            </a:r>
          </a:p>
          <a:p>
            <a:r>
              <a:rPr lang="en-US" sz="2400" dirty="0"/>
              <a:t>} </a:t>
            </a:r>
          </a:p>
        </p:txBody>
      </p:sp>
    </p:spTree>
    <p:extLst>
      <p:ext uri="{BB962C8B-B14F-4D97-AF65-F5344CB8AC3E}">
        <p14:creationId xmlns:p14="http://schemas.microsoft.com/office/powerpoint/2010/main" val="2947901361"/>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MSL programming example</a:t>
            </a:r>
          </a:p>
        </p:txBody>
      </p:sp>
      <p:sp>
        <p:nvSpPr>
          <p:cNvPr id="4" name="TextBox 3"/>
          <p:cNvSpPr txBox="1"/>
          <p:nvPr/>
        </p:nvSpPr>
        <p:spPr>
          <a:xfrm>
            <a:off x="226181" y="1393552"/>
            <a:ext cx="11617849" cy="5539978"/>
          </a:xfrm>
          <a:prstGeom prst="rect">
            <a:avLst/>
          </a:prstGeom>
          <a:noFill/>
        </p:spPr>
        <p:txBody>
          <a:bodyPr wrap="square" rtlCol="0">
            <a:spAutoFit/>
          </a:bodyPr>
          <a:lstStyle/>
          <a:p>
            <a:r>
              <a:rPr lang="en-US" sz="2400" dirty="0"/>
              <a:t>void </a:t>
            </a:r>
            <a:r>
              <a:rPr lang="en-US" sz="2400" dirty="0" smtClean="0"/>
              <a:t>unpack(</a:t>
            </a:r>
            <a:r>
              <a:rPr lang="en-US" sz="2400" dirty="0" err="1" smtClean="0"/>
              <a:t>int</a:t>
            </a:r>
            <a:r>
              <a:rPr lang="en-US" sz="2400" dirty="0" smtClean="0"/>
              <a:t> </a:t>
            </a:r>
            <a:r>
              <a:rPr lang="en-US" sz="2400" dirty="0"/>
              <a:t>n1, </a:t>
            </a:r>
            <a:r>
              <a:rPr lang="en-US" sz="2400" dirty="0" err="1"/>
              <a:t>int</a:t>
            </a:r>
            <a:r>
              <a:rPr lang="en-US" sz="2400" dirty="0"/>
              <a:t> n2, </a:t>
            </a:r>
            <a:r>
              <a:rPr lang="en-US" sz="2400" dirty="0" err="1"/>
              <a:t>int</a:t>
            </a:r>
            <a:r>
              <a:rPr lang="en-US" sz="2400" dirty="0"/>
              <a:t> n3</a:t>
            </a:r>
            <a:r>
              <a:rPr lang="en-US" sz="2400" dirty="0" smtClean="0"/>
              <a:t>, </a:t>
            </a:r>
            <a:r>
              <a:rPr lang="en-US" sz="2400" dirty="0" err="1" smtClean="0"/>
              <a:t>int</a:t>
            </a:r>
            <a:r>
              <a:rPr lang="en-US" sz="2400" dirty="0" smtClean="0"/>
              <a:t> N, </a:t>
            </a:r>
            <a:r>
              <a:rPr lang="en-US" sz="2400" dirty="0" err="1" smtClean="0"/>
              <a:t>int</a:t>
            </a:r>
            <a:r>
              <a:rPr lang="en-US" sz="2400" dirty="0" smtClean="0"/>
              <a:t> L, double[N, L] </a:t>
            </a:r>
            <a:r>
              <a:rPr lang="en-US" sz="2400" dirty="0"/>
              <a:t>in</a:t>
            </a:r>
            <a:r>
              <a:rPr lang="en-US" sz="2400" dirty="0" smtClean="0"/>
              <a:t>, ref double[n1, n2, n3] out) {</a:t>
            </a:r>
            <a:endParaRPr lang="en-US" sz="2400" dirty="0"/>
          </a:p>
          <a:p>
            <a:r>
              <a:rPr lang="en-US" sz="2400" dirty="0" smtClean="0"/>
              <a:t>   view in as  </a:t>
            </a:r>
            <a:r>
              <a:rPr lang="en-US" sz="2400" dirty="0"/>
              <a:t>double</a:t>
            </a:r>
            <a:r>
              <a:rPr lang="en-US" sz="2400" dirty="0" smtClean="0"/>
              <a:t>[n1*n2*n3] </a:t>
            </a:r>
            <a:r>
              <a:rPr lang="en-US" sz="2400" dirty="0" err="1" smtClean="0"/>
              <a:t>inBuf</a:t>
            </a:r>
            <a:r>
              <a:rPr lang="en-US" sz="2400" dirty="0" smtClean="0"/>
              <a:t>;</a:t>
            </a:r>
          </a:p>
          <a:p>
            <a:r>
              <a:rPr lang="en-US" sz="2400" dirty="0" smtClean="0"/>
              <a:t>   view out as  double[N * L] </a:t>
            </a:r>
            <a:r>
              <a:rPr lang="en-US" sz="2400" dirty="0" err="1" smtClean="0"/>
              <a:t>outBuf</a:t>
            </a:r>
            <a:r>
              <a:rPr lang="en-US" sz="2400" dirty="0" smtClean="0"/>
              <a:t>;</a:t>
            </a:r>
            <a:endParaRPr lang="en-US" dirty="0"/>
          </a:p>
          <a:p>
            <a:r>
              <a:rPr lang="en-US" sz="2400" dirty="0" smtClean="0"/>
              <a:t>   generator </a:t>
            </a:r>
            <a:r>
              <a:rPr lang="en-US" sz="2400" dirty="0" err="1"/>
              <a:t>int</a:t>
            </a:r>
            <a:r>
              <a:rPr lang="en-US" sz="2400" dirty="0"/>
              <a:t> </a:t>
            </a:r>
            <a:r>
              <a:rPr lang="en-US" sz="2400" b="1" dirty="0" err="1">
                <a:solidFill>
                  <a:srgbClr val="FF0000"/>
                </a:solidFill>
              </a:rPr>
              <a:t>expr</a:t>
            </a:r>
            <a:r>
              <a:rPr lang="en-US" sz="2400" dirty="0"/>
              <a:t>() {</a:t>
            </a:r>
          </a:p>
          <a:p>
            <a:r>
              <a:rPr lang="en-US" sz="2400" dirty="0"/>
              <a:t>  </a:t>
            </a:r>
            <a:r>
              <a:rPr lang="en-US" sz="2400" dirty="0" smtClean="0"/>
              <a:t>      </a:t>
            </a:r>
            <a:r>
              <a:rPr lang="en-US" sz="2400" dirty="0"/>
              <a:t>return {| </a:t>
            </a:r>
            <a:r>
              <a:rPr lang="en-US" sz="2400" b="1" dirty="0">
                <a:solidFill>
                  <a:srgbClr val="008000"/>
                </a:solidFill>
              </a:rPr>
              <a:t>??</a:t>
            </a:r>
            <a:r>
              <a:rPr lang="en-US" sz="2400" dirty="0"/>
              <a:t> | n1 | n2 | n3 | N | L</a:t>
            </a:r>
          </a:p>
          <a:p>
            <a:r>
              <a:rPr lang="en-US" sz="2400" dirty="0"/>
              <a:t> </a:t>
            </a:r>
            <a:r>
              <a:rPr lang="en-US" sz="2400" dirty="0" smtClean="0"/>
              <a:t>                    </a:t>
            </a:r>
            <a:r>
              <a:rPr lang="en-US" sz="2400" dirty="0"/>
              <a:t>| </a:t>
            </a:r>
            <a:r>
              <a:rPr lang="en-US" sz="2400" b="1" dirty="0" err="1">
                <a:solidFill>
                  <a:srgbClr val="FF0000"/>
                </a:solidFill>
              </a:rPr>
              <a:t>expr</a:t>
            </a:r>
            <a:r>
              <a:rPr lang="en-US" sz="2400" dirty="0"/>
              <a:t>() / N | </a:t>
            </a:r>
            <a:r>
              <a:rPr lang="en-US" sz="2400" b="1" dirty="0" err="1">
                <a:solidFill>
                  <a:srgbClr val="FF0000"/>
                </a:solidFill>
              </a:rPr>
              <a:t>expr</a:t>
            </a:r>
            <a:r>
              <a:rPr lang="en-US" sz="2400" dirty="0"/>
              <a:t>() * </a:t>
            </a:r>
            <a:r>
              <a:rPr lang="en-US" sz="2400" b="1" dirty="0" err="1">
                <a:solidFill>
                  <a:srgbClr val="FF0000"/>
                </a:solidFill>
              </a:rPr>
              <a:t>expr</a:t>
            </a:r>
            <a:r>
              <a:rPr lang="en-US" sz="2400" dirty="0"/>
              <a:t>()   |};</a:t>
            </a:r>
          </a:p>
          <a:p>
            <a:r>
              <a:rPr lang="en-US" sz="2400" dirty="0" smtClean="0"/>
              <a:t>   }</a:t>
            </a:r>
          </a:p>
          <a:p>
            <a:endParaRPr lang="en-US" dirty="0" smtClean="0"/>
          </a:p>
          <a:p>
            <a:r>
              <a:rPr lang="en-US" sz="2400" dirty="0" smtClean="0"/>
              <a:t>   for (</a:t>
            </a:r>
            <a:r>
              <a:rPr lang="en-US" sz="2400" dirty="0" err="1" smtClean="0"/>
              <a:t>int</a:t>
            </a:r>
            <a:r>
              <a:rPr lang="en-US" sz="2400" dirty="0" smtClean="0"/>
              <a:t> p = 0; p &lt; N; p++)</a:t>
            </a:r>
            <a:endParaRPr lang="en-US" sz="2400" dirty="0"/>
          </a:p>
          <a:p>
            <a:r>
              <a:rPr lang="en-US" sz="2400" dirty="0" smtClean="0"/>
              <a:t>     for </a:t>
            </a:r>
            <a:r>
              <a:rPr lang="en-US" sz="2400" dirty="0"/>
              <a:t>(</a:t>
            </a:r>
            <a:r>
              <a:rPr lang="en-US" sz="2400" dirty="0" err="1"/>
              <a:t>int</a:t>
            </a:r>
            <a:r>
              <a:rPr lang="en-US" sz="2400" dirty="0"/>
              <a:t> </a:t>
            </a:r>
            <a:r>
              <a:rPr lang="en-US" sz="2400" dirty="0" err="1"/>
              <a:t>i</a:t>
            </a:r>
            <a:r>
              <a:rPr lang="en-US" sz="2400" dirty="0"/>
              <a:t> = 0; </a:t>
            </a:r>
            <a:r>
              <a:rPr lang="en-US" sz="2400" dirty="0" err="1"/>
              <a:t>i</a:t>
            </a:r>
            <a:r>
              <a:rPr lang="en-US" sz="2400" dirty="0"/>
              <a:t> &lt; </a:t>
            </a:r>
            <a:r>
              <a:rPr lang="en-US" sz="2400" b="1" dirty="0" err="1">
                <a:solidFill>
                  <a:srgbClr val="FF0000"/>
                </a:solidFill>
              </a:rPr>
              <a:t>expr</a:t>
            </a:r>
            <a:r>
              <a:rPr lang="en-US" sz="2400" dirty="0"/>
              <a:t>() ; </a:t>
            </a:r>
            <a:r>
              <a:rPr lang="en-US" sz="2400" dirty="0" err="1"/>
              <a:t>i</a:t>
            </a:r>
            <a:r>
              <a:rPr lang="en-US" sz="2400" dirty="0"/>
              <a:t>++)</a:t>
            </a:r>
          </a:p>
          <a:p>
            <a:r>
              <a:rPr lang="en-US" sz="2400" dirty="0"/>
              <a:t> </a:t>
            </a:r>
            <a:r>
              <a:rPr lang="en-US" sz="2400" dirty="0" smtClean="0"/>
              <a:t>      for </a:t>
            </a:r>
            <a:r>
              <a:rPr lang="en-US" sz="2400" dirty="0"/>
              <a:t>(</a:t>
            </a:r>
            <a:r>
              <a:rPr lang="en-US" sz="2400" dirty="0" err="1"/>
              <a:t>int</a:t>
            </a:r>
            <a:r>
              <a:rPr lang="en-US" sz="2400" dirty="0"/>
              <a:t> j = 0; j &lt; </a:t>
            </a:r>
            <a:r>
              <a:rPr lang="en-US" sz="2400" b="1" dirty="0" err="1">
                <a:solidFill>
                  <a:srgbClr val="FF0000"/>
                </a:solidFill>
              </a:rPr>
              <a:t>expr</a:t>
            </a:r>
            <a:r>
              <a:rPr lang="en-US" sz="2400" dirty="0"/>
              <a:t>() ; j++) </a:t>
            </a:r>
          </a:p>
          <a:p>
            <a:r>
              <a:rPr lang="en-US" sz="2400" dirty="0"/>
              <a:t> </a:t>
            </a:r>
            <a:r>
              <a:rPr lang="en-US" sz="2400" dirty="0" smtClean="0"/>
              <a:t>      </a:t>
            </a:r>
            <a:r>
              <a:rPr lang="en-US" sz="2400" dirty="0"/>
              <a:t> </a:t>
            </a:r>
            <a:r>
              <a:rPr lang="en-US" sz="2400" dirty="0" smtClean="0"/>
              <a:t> for </a:t>
            </a:r>
            <a:r>
              <a:rPr lang="en-US" sz="2400" dirty="0"/>
              <a:t>(</a:t>
            </a:r>
            <a:r>
              <a:rPr lang="en-US" sz="2400" dirty="0" err="1"/>
              <a:t>int</a:t>
            </a:r>
            <a:r>
              <a:rPr lang="en-US" sz="2400" dirty="0"/>
              <a:t> k = 0; k &lt; </a:t>
            </a:r>
            <a:r>
              <a:rPr lang="en-US" sz="2400" b="1" dirty="0" err="1">
                <a:solidFill>
                  <a:srgbClr val="FF0000"/>
                </a:solidFill>
              </a:rPr>
              <a:t>expr</a:t>
            </a:r>
            <a:r>
              <a:rPr lang="en-US" sz="2400" dirty="0"/>
              <a:t>() ; k++)</a:t>
            </a:r>
          </a:p>
          <a:p>
            <a:r>
              <a:rPr lang="en-US" sz="2400" dirty="0"/>
              <a:t> </a:t>
            </a:r>
            <a:r>
              <a:rPr lang="en-US" sz="2400" dirty="0" smtClean="0"/>
              <a:t>             </a:t>
            </a:r>
            <a:r>
              <a:rPr lang="en-US" sz="2400" dirty="0" err="1" smtClean="0"/>
              <a:t>outBuf</a:t>
            </a:r>
            <a:r>
              <a:rPr lang="en-US" sz="2400" dirty="0" smtClean="0"/>
              <a:t>[p*</a:t>
            </a:r>
            <a:r>
              <a:rPr lang="en-US" sz="2400" b="1" dirty="0" err="1">
                <a:solidFill>
                  <a:srgbClr val="FF0000"/>
                </a:solidFill>
              </a:rPr>
              <a:t>expr</a:t>
            </a:r>
            <a:r>
              <a:rPr lang="en-US" sz="2400" dirty="0"/>
              <a:t>(</a:t>
            </a:r>
            <a:r>
              <a:rPr lang="en-US" sz="2400" dirty="0" smtClean="0"/>
              <a:t>)+</a:t>
            </a:r>
            <a:r>
              <a:rPr lang="en-US" sz="2400" dirty="0" err="1" smtClean="0"/>
              <a:t>i</a:t>
            </a:r>
            <a:r>
              <a:rPr lang="en-US" sz="2400" dirty="0" smtClean="0"/>
              <a:t>*</a:t>
            </a:r>
            <a:r>
              <a:rPr lang="en-US" sz="2400" b="1" dirty="0" err="1">
                <a:solidFill>
                  <a:srgbClr val="FF0000"/>
                </a:solidFill>
              </a:rPr>
              <a:t>expr</a:t>
            </a:r>
            <a:r>
              <a:rPr lang="en-US" sz="2400" dirty="0"/>
              <a:t>(</a:t>
            </a:r>
            <a:r>
              <a:rPr lang="en-US" sz="2400" dirty="0" smtClean="0"/>
              <a:t>)+j*</a:t>
            </a:r>
            <a:r>
              <a:rPr lang="en-US" sz="2400" b="1" dirty="0" err="1">
                <a:solidFill>
                  <a:srgbClr val="FF0000"/>
                </a:solidFill>
              </a:rPr>
              <a:t>expr</a:t>
            </a:r>
            <a:r>
              <a:rPr lang="en-US" sz="2400" dirty="0"/>
              <a:t>(</a:t>
            </a:r>
            <a:r>
              <a:rPr lang="en-US" sz="2400" dirty="0" smtClean="0"/>
              <a:t>)+k*</a:t>
            </a:r>
            <a:r>
              <a:rPr lang="en-US" sz="2400" b="1" dirty="0" err="1">
                <a:solidFill>
                  <a:srgbClr val="FF0000"/>
                </a:solidFill>
              </a:rPr>
              <a:t>expr</a:t>
            </a:r>
            <a:r>
              <a:rPr lang="en-US" sz="2400" dirty="0"/>
              <a:t>(</a:t>
            </a:r>
            <a:r>
              <a:rPr lang="en-US" sz="2400" dirty="0" smtClean="0"/>
              <a:t>)]</a:t>
            </a:r>
          </a:p>
          <a:p>
            <a:r>
              <a:rPr lang="en-US" sz="2400" dirty="0"/>
              <a:t> </a:t>
            </a:r>
            <a:r>
              <a:rPr lang="en-US" sz="2400" dirty="0" smtClean="0"/>
              <a:t>            = </a:t>
            </a:r>
            <a:r>
              <a:rPr lang="en-US" sz="2400" dirty="0" err="1" smtClean="0"/>
              <a:t>inBuf</a:t>
            </a:r>
            <a:r>
              <a:rPr lang="en-US" sz="2400" dirty="0"/>
              <a:t>[p*</a:t>
            </a:r>
            <a:r>
              <a:rPr lang="en-US" sz="2400" b="1" dirty="0" err="1">
                <a:solidFill>
                  <a:srgbClr val="FF0000"/>
                </a:solidFill>
              </a:rPr>
              <a:t>expr</a:t>
            </a:r>
            <a:r>
              <a:rPr lang="en-US" sz="2400" dirty="0"/>
              <a:t>()+</a:t>
            </a:r>
            <a:r>
              <a:rPr lang="en-US" sz="2400" dirty="0" err="1"/>
              <a:t>i</a:t>
            </a:r>
            <a:r>
              <a:rPr lang="en-US" sz="2400" dirty="0"/>
              <a:t>*</a:t>
            </a:r>
            <a:r>
              <a:rPr lang="en-US" sz="2400" b="1" dirty="0" err="1">
                <a:solidFill>
                  <a:srgbClr val="FF0000"/>
                </a:solidFill>
              </a:rPr>
              <a:t>expr</a:t>
            </a:r>
            <a:r>
              <a:rPr lang="en-US" sz="2400" dirty="0"/>
              <a:t>()+j*</a:t>
            </a:r>
            <a:r>
              <a:rPr lang="en-US" sz="2400" b="1" dirty="0" err="1">
                <a:solidFill>
                  <a:srgbClr val="FF0000"/>
                </a:solidFill>
              </a:rPr>
              <a:t>expr</a:t>
            </a:r>
            <a:r>
              <a:rPr lang="en-US" sz="2400" dirty="0"/>
              <a:t>()+k*</a:t>
            </a:r>
            <a:r>
              <a:rPr lang="en-US" sz="2400" b="1" dirty="0" err="1">
                <a:solidFill>
                  <a:srgbClr val="FF0000"/>
                </a:solidFill>
              </a:rPr>
              <a:t>expr</a:t>
            </a:r>
            <a:r>
              <a:rPr lang="en-US" sz="2400" dirty="0"/>
              <a:t>()]</a:t>
            </a:r>
            <a:r>
              <a:rPr lang="en-US" sz="2400" dirty="0" smtClean="0"/>
              <a:t>; </a:t>
            </a:r>
            <a:endParaRPr lang="en-US" sz="2400" dirty="0"/>
          </a:p>
          <a:p>
            <a:r>
              <a:rPr lang="en-US" sz="2400" dirty="0"/>
              <a:t>} </a:t>
            </a:r>
          </a:p>
        </p:txBody>
      </p:sp>
    </p:spTree>
    <p:extLst>
      <p:ext uri="{BB962C8B-B14F-4D97-AF65-F5344CB8AC3E}">
        <p14:creationId xmlns:p14="http://schemas.microsoft.com/office/powerpoint/2010/main" val="3067246634"/>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MSL programming example</a:t>
            </a:r>
          </a:p>
        </p:txBody>
      </p:sp>
      <p:sp>
        <p:nvSpPr>
          <p:cNvPr id="4" name="TextBox 3"/>
          <p:cNvSpPr txBox="1"/>
          <p:nvPr/>
        </p:nvSpPr>
        <p:spPr>
          <a:xfrm>
            <a:off x="226181" y="1393552"/>
            <a:ext cx="11617849" cy="5539978"/>
          </a:xfrm>
          <a:prstGeom prst="rect">
            <a:avLst/>
          </a:prstGeom>
          <a:noFill/>
        </p:spPr>
        <p:txBody>
          <a:bodyPr wrap="square" rtlCol="0">
            <a:spAutoFit/>
          </a:bodyPr>
          <a:lstStyle/>
          <a:p>
            <a:r>
              <a:rPr lang="en-US" sz="2400" dirty="0"/>
              <a:t>void unpack(</a:t>
            </a:r>
            <a:r>
              <a:rPr lang="en-US" sz="2400" dirty="0" err="1"/>
              <a:t>int</a:t>
            </a:r>
            <a:r>
              <a:rPr lang="en-US" sz="2400" dirty="0"/>
              <a:t> n1, </a:t>
            </a:r>
            <a:r>
              <a:rPr lang="en-US" sz="2400" dirty="0" err="1"/>
              <a:t>int</a:t>
            </a:r>
            <a:r>
              <a:rPr lang="en-US" sz="2400" dirty="0"/>
              <a:t> n2, </a:t>
            </a:r>
            <a:r>
              <a:rPr lang="en-US" sz="2400" dirty="0" err="1"/>
              <a:t>int</a:t>
            </a:r>
            <a:r>
              <a:rPr lang="en-US" sz="2400" dirty="0"/>
              <a:t> n3, </a:t>
            </a:r>
            <a:r>
              <a:rPr lang="en-US" sz="2400" dirty="0" err="1"/>
              <a:t>int</a:t>
            </a:r>
            <a:r>
              <a:rPr lang="en-US" sz="2400" dirty="0"/>
              <a:t> N, </a:t>
            </a:r>
            <a:r>
              <a:rPr lang="en-US" sz="2400" dirty="0" err="1"/>
              <a:t>int</a:t>
            </a:r>
            <a:r>
              <a:rPr lang="en-US" sz="2400" dirty="0"/>
              <a:t> L, double[N, L] in, ref double[n1, n2, n3] out) {</a:t>
            </a:r>
          </a:p>
          <a:p>
            <a:r>
              <a:rPr lang="en-US" sz="2400" dirty="0" smtClean="0"/>
              <a:t>   view in as  </a:t>
            </a:r>
            <a:r>
              <a:rPr lang="en-US" sz="2400" dirty="0"/>
              <a:t>double</a:t>
            </a:r>
            <a:r>
              <a:rPr lang="en-US" sz="2400" dirty="0" smtClean="0"/>
              <a:t>[n1*n2*n3] </a:t>
            </a:r>
            <a:r>
              <a:rPr lang="en-US" sz="2400" dirty="0" err="1" smtClean="0"/>
              <a:t>inBuf</a:t>
            </a:r>
            <a:r>
              <a:rPr lang="en-US" sz="2400" dirty="0" smtClean="0"/>
              <a:t>;</a:t>
            </a:r>
          </a:p>
          <a:p>
            <a:r>
              <a:rPr lang="en-US" sz="2400" dirty="0" smtClean="0"/>
              <a:t>   view out as  double[N * L] </a:t>
            </a:r>
            <a:r>
              <a:rPr lang="en-US" sz="2400" dirty="0" err="1" smtClean="0"/>
              <a:t>outBuf</a:t>
            </a:r>
            <a:r>
              <a:rPr lang="en-US" sz="2400" dirty="0" smtClean="0"/>
              <a:t>;</a:t>
            </a:r>
            <a:endParaRPr lang="en-US" dirty="0"/>
          </a:p>
          <a:p>
            <a:r>
              <a:rPr lang="en-US" sz="2400" dirty="0" smtClean="0"/>
              <a:t>   generator </a:t>
            </a:r>
            <a:r>
              <a:rPr lang="en-US" sz="2400" dirty="0" err="1"/>
              <a:t>int</a:t>
            </a:r>
            <a:r>
              <a:rPr lang="en-US" sz="2400" dirty="0"/>
              <a:t> </a:t>
            </a:r>
            <a:r>
              <a:rPr lang="en-US" sz="2400" b="1" dirty="0" err="1">
                <a:solidFill>
                  <a:srgbClr val="FF0000"/>
                </a:solidFill>
              </a:rPr>
              <a:t>expr</a:t>
            </a:r>
            <a:r>
              <a:rPr lang="en-US" sz="2400" dirty="0"/>
              <a:t>() {</a:t>
            </a:r>
          </a:p>
          <a:p>
            <a:r>
              <a:rPr lang="en-US" sz="2400" dirty="0"/>
              <a:t>  </a:t>
            </a:r>
            <a:r>
              <a:rPr lang="en-US" sz="2400" dirty="0" smtClean="0"/>
              <a:t>      </a:t>
            </a:r>
            <a:r>
              <a:rPr lang="en-US" sz="2400" dirty="0"/>
              <a:t>return {| </a:t>
            </a:r>
            <a:r>
              <a:rPr lang="en-US" sz="2400" b="1" dirty="0">
                <a:solidFill>
                  <a:srgbClr val="008000"/>
                </a:solidFill>
              </a:rPr>
              <a:t>??</a:t>
            </a:r>
            <a:r>
              <a:rPr lang="en-US" sz="2400" dirty="0"/>
              <a:t> | n1 | n2 | n3 | N | L</a:t>
            </a:r>
          </a:p>
          <a:p>
            <a:r>
              <a:rPr lang="en-US" sz="2400" dirty="0"/>
              <a:t> </a:t>
            </a:r>
            <a:r>
              <a:rPr lang="en-US" sz="2400" dirty="0" smtClean="0"/>
              <a:t>                    </a:t>
            </a:r>
            <a:r>
              <a:rPr lang="en-US" sz="2400" dirty="0"/>
              <a:t>| </a:t>
            </a:r>
            <a:r>
              <a:rPr lang="en-US" sz="2400" b="1" dirty="0" err="1">
                <a:solidFill>
                  <a:srgbClr val="FF0000"/>
                </a:solidFill>
              </a:rPr>
              <a:t>expr</a:t>
            </a:r>
            <a:r>
              <a:rPr lang="en-US" sz="2400" dirty="0"/>
              <a:t>() / N | </a:t>
            </a:r>
            <a:r>
              <a:rPr lang="en-US" sz="2400" b="1" dirty="0" err="1">
                <a:solidFill>
                  <a:srgbClr val="FF0000"/>
                </a:solidFill>
              </a:rPr>
              <a:t>expr</a:t>
            </a:r>
            <a:r>
              <a:rPr lang="en-US" sz="2400" dirty="0"/>
              <a:t>() * </a:t>
            </a:r>
            <a:r>
              <a:rPr lang="en-US" sz="2400" b="1" dirty="0" err="1">
                <a:solidFill>
                  <a:srgbClr val="FF0000"/>
                </a:solidFill>
              </a:rPr>
              <a:t>expr</a:t>
            </a:r>
            <a:r>
              <a:rPr lang="en-US" sz="2400" dirty="0"/>
              <a:t>()   |};</a:t>
            </a:r>
          </a:p>
          <a:p>
            <a:r>
              <a:rPr lang="en-US" sz="2400" dirty="0" smtClean="0"/>
              <a:t>   }</a:t>
            </a:r>
          </a:p>
          <a:p>
            <a:endParaRPr lang="en-US" dirty="0" smtClean="0"/>
          </a:p>
          <a:p>
            <a:r>
              <a:rPr lang="en-US" sz="2400" dirty="0" smtClean="0"/>
              <a:t>   for (</a:t>
            </a:r>
            <a:r>
              <a:rPr lang="en-US" sz="2400" dirty="0" err="1" smtClean="0"/>
              <a:t>int</a:t>
            </a:r>
            <a:r>
              <a:rPr lang="en-US" sz="2400" dirty="0" smtClean="0"/>
              <a:t> p = 0; p &lt; N; p++)</a:t>
            </a:r>
            <a:endParaRPr lang="en-US" sz="2400" dirty="0"/>
          </a:p>
          <a:p>
            <a:r>
              <a:rPr lang="en-US" sz="2400" dirty="0" smtClean="0"/>
              <a:t>     for </a:t>
            </a:r>
            <a:r>
              <a:rPr lang="en-US" sz="2400" dirty="0"/>
              <a:t>(</a:t>
            </a:r>
            <a:r>
              <a:rPr lang="en-US" sz="2400" dirty="0" err="1"/>
              <a:t>int</a:t>
            </a:r>
            <a:r>
              <a:rPr lang="en-US" sz="2400" dirty="0"/>
              <a:t> </a:t>
            </a:r>
            <a:r>
              <a:rPr lang="en-US" sz="2400" dirty="0" err="1"/>
              <a:t>i</a:t>
            </a:r>
            <a:r>
              <a:rPr lang="en-US" sz="2400" dirty="0"/>
              <a:t> = 0; </a:t>
            </a:r>
            <a:r>
              <a:rPr lang="en-US" sz="2400" dirty="0" err="1"/>
              <a:t>i</a:t>
            </a:r>
            <a:r>
              <a:rPr lang="en-US" sz="2400" dirty="0"/>
              <a:t> &lt; </a:t>
            </a:r>
            <a:r>
              <a:rPr lang="en-US" sz="2400" b="1" dirty="0" smtClean="0">
                <a:solidFill>
                  <a:srgbClr val="FF0000"/>
                </a:solidFill>
              </a:rPr>
              <a:t>n1</a:t>
            </a:r>
            <a:r>
              <a:rPr lang="en-US" sz="2400" dirty="0" smtClean="0"/>
              <a:t> </a:t>
            </a:r>
            <a:r>
              <a:rPr lang="en-US" sz="2400" dirty="0"/>
              <a:t>; </a:t>
            </a:r>
            <a:r>
              <a:rPr lang="en-US" sz="2400" dirty="0" err="1"/>
              <a:t>i</a:t>
            </a:r>
            <a:r>
              <a:rPr lang="en-US" sz="2400" dirty="0"/>
              <a:t>++)</a:t>
            </a:r>
          </a:p>
          <a:p>
            <a:r>
              <a:rPr lang="en-US" sz="2400" dirty="0"/>
              <a:t> </a:t>
            </a:r>
            <a:r>
              <a:rPr lang="en-US" sz="2400" dirty="0" smtClean="0"/>
              <a:t>      for </a:t>
            </a:r>
            <a:r>
              <a:rPr lang="en-US" sz="2400" dirty="0"/>
              <a:t>(</a:t>
            </a:r>
            <a:r>
              <a:rPr lang="en-US" sz="2400" dirty="0" err="1"/>
              <a:t>int</a:t>
            </a:r>
            <a:r>
              <a:rPr lang="en-US" sz="2400" dirty="0"/>
              <a:t> j = 0; j &lt; </a:t>
            </a:r>
            <a:r>
              <a:rPr lang="en-US" sz="2400" b="1" dirty="0" smtClean="0">
                <a:solidFill>
                  <a:srgbClr val="FF0000"/>
                </a:solidFill>
              </a:rPr>
              <a:t>n2</a:t>
            </a:r>
            <a:r>
              <a:rPr lang="en-US" sz="2400" dirty="0" smtClean="0"/>
              <a:t> </a:t>
            </a:r>
            <a:r>
              <a:rPr lang="en-US" sz="2400" dirty="0"/>
              <a:t>; j++) </a:t>
            </a:r>
          </a:p>
          <a:p>
            <a:r>
              <a:rPr lang="en-US" sz="2400" dirty="0"/>
              <a:t> </a:t>
            </a:r>
            <a:r>
              <a:rPr lang="en-US" sz="2400" dirty="0" smtClean="0"/>
              <a:t>      </a:t>
            </a:r>
            <a:r>
              <a:rPr lang="en-US" sz="2400" dirty="0"/>
              <a:t> </a:t>
            </a:r>
            <a:r>
              <a:rPr lang="en-US" sz="2400" dirty="0" smtClean="0"/>
              <a:t> for </a:t>
            </a:r>
            <a:r>
              <a:rPr lang="en-US" sz="2400" dirty="0"/>
              <a:t>(</a:t>
            </a:r>
            <a:r>
              <a:rPr lang="en-US" sz="2400" dirty="0" err="1"/>
              <a:t>int</a:t>
            </a:r>
            <a:r>
              <a:rPr lang="en-US" sz="2400" dirty="0"/>
              <a:t> k = 0; k &lt; </a:t>
            </a:r>
            <a:r>
              <a:rPr lang="en-US" sz="2400" b="1" dirty="0" smtClean="0">
                <a:solidFill>
                  <a:srgbClr val="FF0000"/>
                </a:solidFill>
              </a:rPr>
              <a:t>n3</a:t>
            </a:r>
            <a:r>
              <a:rPr lang="en-US" sz="2400" dirty="0" smtClean="0"/>
              <a:t> </a:t>
            </a:r>
            <a:r>
              <a:rPr lang="en-US" sz="2400" dirty="0"/>
              <a:t>; k++)</a:t>
            </a:r>
          </a:p>
          <a:p>
            <a:r>
              <a:rPr lang="en-US" sz="2400" dirty="0"/>
              <a:t> </a:t>
            </a:r>
            <a:r>
              <a:rPr lang="en-US" sz="2400" dirty="0" smtClean="0"/>
              <a:t>             </a:t>
            </a:r>
            <a:r>
              <a:rPr lang="en-US" sz="2400" dirty="0" err="1" smtClean="0"/>
              <a:t>outBuf</a:t>
            </a:r>
            <a:r>
              <a:rPr lang="en-US" sz="2400" dirty="0" smtClean="0"/>
              <a:t>[ p</a:t>
            </a:r>
            <a:r>
              <a:rPr lang="en-US" sz="2400" dirty="0"/>
              <a:t>*</a:t>
            </a:r>
            <a:r>
              <a:rPr lang="en-US" sz="2400" b="1" dirty="0">
                <a:solidFill>
                  <a:srgbClr val="FF0000"/>
                </a:solidFill>
              </a:rPr>
              <a:t>(n3/N)  </a:t>
            </a:r>
            <a:r>
              <a:rPr lang="en-US" sz="2400" dirty="0"/>
              <a:t> +  </a:t>
            </a:r>
            <a:r>
              <a:rPr lang="en-US" sz="2400" dirty="0" err="1"/>
              <a:t>i</a:t>
            </a:r>
            <a:r>
              <a:rPr lang="en-US" sz="2400" dirty="0"/>
              <a:t>*</a:t>
            </a:r>
            <a:r>
              <a:rPr lang="en-US" sz="2400" b="1" dirty="0">
                <a:solidFill>
                  <a:srgbClr val="FF0000"/>
                </a:solidFill>
              </a:rPr>
              <a:t>(n2*n3)  </a:t>
            </a:r>
            <a:r>
              <a:rPr lang="en-US" sz="2400" dirty="0"/>
              <a:t> + j*</a:t>
            </a:r>
            <a:r>
              <a:rPr lang="en-US" sz="2400" b="1" dirty="0">
                <a:solidFill>
                  <a:srgbClr val="FF0000"/>
                </a:solidFill>
              </a:rPr>
              <a:t>n3</a:t>
            </a:r>
            <a:r>
              <a:rPr lang="en-US" sz="2400" dirty="0"/>
              <a:t> + k*</a:t>
            </a:r>
            <a:r>
              <a:rPr lang="en-US" sz="2400" b="1" dirty="0">
                <a:solidFill>
                  <a:srgbClr val="FF0000"/>
                </a:solidFill>
              </a:rPr>
              <a:t>1 </a:t>
            </a:r>
            <a:r>
              <a:rPr lang="en-US" sz="2400" dirty="0" smtClean="0"/>
              <a:t>]</a:t>
            </a:r>
          </a:p>
          <a:p>
            <a:r>
              <a:rPr lang="en-US" sz="2400" dirty="0" smtClean="0"/>
              <a:t>             = </a:t>
            </a:r>
            <a:r>
              <a:rPr lang="en-US" sz="2400" dirty="0" err="1" smtClean="0"/>
              <a:t>inBuf</a:t>
            </a:r>
            <a:r>
              <a:rPr lang="en-US" sz="2400" dirty="0" smtClean="0"/>
              <a:t>[</a:t>
            </a:r>
            <a:r>
              <a:rPr lang="en-US" sz="2400" dirty="0"/>
              <a:t>p*</a:t>
            </a:r>
            <a:r>
              <a:rPr lang="en-US" sz="2400" b="1" dirty="0">
                <a:solidFill>
                  <a:srgbClr val="FF0000"/>
                </a:solidFill>
              </a:rPr>
              <a:t>n1 </a:t>
            </a:r>
            <a:r>
              <a:rPr lang="en-US" sz="2400" b="1" dirty="0" smtClean="0">
                <a:solidFill>
                  <a:srgbClr val="FF0000"/>
                </a:solidFill>
              </a:rPr>
              <a:t> </a:t>
            </a:r>
            <a:r>
              <a:rPr lang="en-US" sz="2400" dirty="0" smtClean="0"/>
              <a:t> + </a:t>
            </a:r>
            <a:r>
              <a:rPr lang="en-US" sz="2400" dirty="0" err="1"/>
              <a:t>i</a:t>
            </a:r>
            <a:r>
              <a:rPr lang="en-US" sz="2400" dirty="0"/>
              <a:t>*</a:t>
            </a:r>
            <a:r>
              <a:rPr lang="en-US" sz="2400" b="1" dirty="0">
                <a:solidFill>
                  <a:srgbClr val="FF0000"/>
                </a:solidFill>
              </a:rPr>
              <a:t>(n2*n3/N)</a:t>
            </a:r>
            <a:r>
              <a:rPr lang="en-US" sz="2400" dirty="0"/>
              <a:t>   + j*</a:t>
            </a:r>
            <a:r>
              <a:rPr lang="en-US" sz="2400" b="1" dirty="0">
                <a:solidFill>
                  <a:srgbClr val="FF0000"/>
                </a:solidFill>
              </a:rPr>
              <a:t>(n3/N)</a:t>
            </a:r>
            <a:r>
              <a:rPr lang="en-US" sz="2400" dirty="0"/>
              <a:t>   + k*</a:t>
            </a:r>
            <a:r>
              <a:rPr lang="en-US" sz="2400" b="1" dirty="0">
                <a:solidFill>
                  <a:srgbClr val="FF0000"/>
                </a:solidFill>
              </a:rPr>
              <a:t>1</a:t>
            </a:r>
            <a:r>
              <a:rPr lang="en-US" sz="2400" dirty="0"/>
              <a:t> </a:t>
            </a:r>
            <a:r>
              <a:rPr lang="en-US" sz="2400" dirty="0" smtClean="0"/>
              <a:t>]; </a:t>
            </a:r>
          </a:p>
          <a:p>
            <a:r>
              <a:rPr lang="en-US" sz="2400" dirty="0" smtClean="0"/>
              <a:t>} </a:t>
            </a:r>
            <a:endParaRPr lang="en-US" sz="2400" dirty="0"/>
          </a:p>
        </p:txBody>
      </p:sp>
    </p:spTree>
    <p:extLst>
      <p:ext uri="{BB962C8B-B14F-4D97-AF65-F5344CB8AC3E}">
        <p14:creationId xmlns:p14="http://schemas.microsoft.com/office/powerpoint/2010/main" val="512653732"/>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MSL programming example</a:t>
            </a:r>
          </a:p>
        </p:txBody>
      </p:sp>
      <p:sp>
        <p:nvSpPr>
          <p:cNvPr id="3" name="Content Placeholder 2"/>
          <p:cNvSpPr>
            <a:spLocks noGrp="1"/>
          </p:cNvSpPr>
          <p:nvPr>
            <p:ph idx="1"/>
          </p:nvPr>
        </p:nvSpPr>
        <p:spPr/>
        <p:txBody>
          <a:bodyPr>
            <a:normAutofit/>
          </a:bodyPr>
          <a:lstStyle/>
          <a:p>
            <a:r>
              <a:rPr lang="en-US" dirty="0" smtClean="0"/>
              <a:t>The exact </a:t>
            </a:r>
            <a:r>
              <a:rPr lang="en-US" b="1" dirty="0" smtClean="0"/>
              <a:t>pack</a:t>
            </a:r>
            <a:r>
              <a:rPr lang="en-US" dirty="0" smtClean="0"/>
              <a:t> / </a:t>
            </a:r>
            <a:r>
              <a:rPr lang="en-US" b="1" dirty="0" smtClean="0"/>
              <a:t>unpack</a:t>
            </a:r>
            <a:r>
              <a:rPr lang="en-US" dirty="0" smtClean="0"/>
              <a:t> functions work for all transformations: </a:t>
            </a:r>
          </a:p>
          <a:p>
            <a:pPr marL="0" indent="0">
              <a:buNone/>
            </a:pPr>
            <a:r>
              <a:rPr lang="en-US" dirty="0"/>
              <a:t>	</a:t>
            </a:r>
            <a:r>
              <a:rPr lang="en-US" dirty="0" smtClean="0"/>
              <a:t>(x, y, z) -&gt; (z, y, x);  (x, y, z) -&gt; (z, x, y), …</a:t>
            </a:r>
          </a:p>
          <a:p>
            <a:endParaRPr lang="en-US" dirty="0" smtClean="0"/>
          </a:p>
          <a:p>
            <a:r>
              <a:rPr lang="en-US" dirty="0" smtClean="0"/>
              <a:t>Just need to change the specification </a:t>
            </a:r>
            <a:r>
              <a:rPr lang="en-US" b="1" dirty="0" smtClean="0"/>
              <a:t>trans</a:t>
            </a:r>
            <a:r>
              <a:rPr lang="en-US" dirty="0" smtClean="0"/>
              <a:t>()</a:t>
            </a:r>
          </a:p>
          <a:p>
            <a:endParaRPr lang="en-US" dirty="0" smtClean="0"/>
          </a:p>
          <a:p>
            <a:r>
              <a:rPr lang="en-US" dirty="0" smtClean="0"/>
              <a:t>Need to tell SPMD </a:t>
            </a:r>
            <a:r>
              <a:rPr lang="en-US" b="1" dirty="0" err="1" smtClean="0"/>
              <a:t>dtrans</a:t>
            </a:r>
            <a:r>
              <a:rPr lang="en-US" dirty="0" smtClean="0"/>
              <a:t>() and sequential </a:t>
            </a:r>
            <a:r>
              <a:rPr lang="en-US" b="1" dirty="0" smtClean="0"/>
              <a:t>trans</a:t>
            </a:r>
            <a:r>
              <a:rPr lang="en-US" dirty="0" smtClean="0"/>
              <a:t>() are </a:t>
            </a:r>
            <a:r>
              <a:rPr lang="en-US" i="1" dirty="0" smtClean="0"/>
              <a:t>equivalent</a:t>
            </a:r>
            <a:endParaRPr lang="en-US" i="1" dirty="0"/>
          </a:p>
        </p:txBody>
      </p:sp>
    </p:spTree>
    <p:extLst>
      <p:ext uri="{BB962C8B-B14F-4D97-AF65-F5344CB8AC3E}">
        <p14:creationId xmlns:p14="http://schemas.microsoft.com/office/powerpoint/2010/main" val="42047039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63784" y="2841578"/>
            <a:ext cx="8879542" cy="2246769"/>
          </a:xfrm>
          <a:prstGeom prst="rect">
            <a:avLst/>
          </a:prstGeom>
          <a:noFill/>
        </p:spPr>
        <p:txBody>
          <a:bodyPr wrap="square" rtlCol="0">
            <a:spAutoFit/>
          </a:bodyPr>
          <a:lstStyle/>
          <a:p>
            <a:r>
              <a:rPr lang="en-US" sz="2800" dirty="0" err="1" smtClean="0"/>
              <a:t>UInt</a:t>
            </a:r>
            <a:r>
              <a:rPr lang="en-US" sz="2800" dirty="0" smtClean="0"/>
              <a:t> </a:t>
            </a:r>
            <a:r>
              <a:rPr lang="en-US" sz="2800" dirty="0" err="1" smtClean="0"/>
              <a:t>avgSpec</a:t>
            </a:r>
            <a:r>
              <a:rPr lang="en-US" sz="2800" dirty="0" smtClean="0"/>
              <a:t>(</a:t>
            </a:r>
            <a:r>
              <a:rPr lang="en-US" sz="2800" dirty="0" err="1" smtClean="0"/>
              <a:t>UInt</a:t>
            </a:r>
            <a:r>
              <a:rPr lang="en-US" sz="2800" dirty="0" smtClean="0"/>
              <a:t> a, </a:t>
            </a:r>
            <a:r>
              <a:rPr lang="en-US" sz="2800" dirty="0" err="1" smtClean="0"/>
              <a:t>UInt</a:t>
            </a:r>
            <a:r>
              <a:rPr lang="en-US" sz="2800" dirty="0" smtClean="0"/>
              <a:t> b) {</a:t>
            </a:r>
          </a:p>
          <a:p>
            <a:endParaRPr lang="en-US" sz="2800" dirty="0" smtClean="0"/>
          </a:p>
          <a:p>
            <a:r>
              <a:rPr lang="en-US" sz="2800" dirty="0" smtClean="0"/>
              <a:t>      return  (</a:t>
            </a:r>
            <a:r>
              <a:rPr lang="en-US" sz="2800" dirty="0" err="1" smtClean="0"/>
              <a:t>UInt</a:t>
            </a:r>
            <a:r>
              <a:rPr lang="en-US" sz="2800" dirty="0" smtClean="0"/>
              <a:t>) (                                                        );</a:t>
            </a:r>
          </a:p>
          <a:p>
            <a:endParaRPr lang="en-US" sz="2800" dirty="0" smtClean="0"/>
          </a:p>
          <a:p>
            <a:r>
              <a:rPr lang="en-US" sz="2800" dirty="0" smtClean="0"/>
              <a:t>}</a:t>
            </a:r>
            <a:endParaRPr lang="en-US" sz="2800" dirty="0"/>
          </a:p>
        </p:txBody>
      </p:sp>
      <p:sp>
        <p:nvSpPr>
          <p:cNvPr id="2" name="Title 1"/>
          <p:cNvSpPr>
            <a:spLocks noGrp="1"/>
          </p:cNvSpPr>
          <p:nvPr>
            <p:ph type="title"/>
          </p:nvPr>
        </p:nvSpPr>
        <p:spPr/>
        <p:txBody>
          <a:bodyPr/>
          <a:lstStyle/>
          <a:p>
            <a:r>
              <a:rPr lang="en-US" dirty="0" smtClean="0"/>
              <a:t>Introducing synthesis</a:t>
            </a:r>
            <a:endParaRPr lang="en-US" dirty="0"/>
          </a:p>
        </p:txBody>
      </p:sp>
      <p:sp>
        <p:nvSpPr>
          <p:cNvPr id="3" name="Content Placeholder 2"/>
          <p:cNvSpPr>
            <a:spLocks noGrp="1"/>
          </p:cNvSpPr>
          <p:nvPr>
            <p:ph idx="1"/>
          </p:nvPr>
        </p:nvSpPr>
        <p:spPr>
          <a:xfrm>
            <a:off x="1668027" y="1774151"/>
            <a:ext cx="8229600" cy="634226"/>
          </a:xfrm>
        </p:spPr>
        <p:txBody>
          <a:bodyPr/>
          <a:lstStyle/>
          <a:p>
            <a:r>
              <a:rPr lang="en-US" dirty="0" smtClean="0"/>
              <a:t>Example: (</a:t>
            </a:r>
            <a:r>
              <a:rPr lang="en-US" dirty="0" err="1" smtClean="0"/>
              <a:t>a+b</a:t>
            </a:r>
            <a:r>
              <a:rPr lang="en-US" dirty="0" smtClean="0"/>
              <a:t>)/2 without overflowing</a:t>
            </a:r>
            <a:endParaRPr lang="en-US" dirty="0"/>
          </a:p>
        </p:txBody>
      </p:sp>
      <p:sp>
        <p:nvSpPr>
          <p:cNvPr id="6" name="Rectangle 5"/>
          <p:cNvSpPr/>
          <p:nvPr/>
        </p:nvSpPr>
        <p:spPr>
          <a:xfrm>
            <a:off x="7588320" y="3680693"/>
            <a:ext cx="954343" cy="523220"/>
          </a:xfrm>
          <a:prstGeom prst="rect">
            <a:avLst/>
          </a:prstGeom>
        </p:spPr>
        <p:txBody>
          <a:bodyPr wrap="square">
            <a:spAutoFit/>
          </a:bodyPr>
          <a:lstStyle/>
          <a:p>
            <a:r>
              <a:rPr lang="en-US" sz="2800" dirty="0" smtClean="0"/>
              <a:t>&gt;</a:t>
            </a:r>
            <a:r>
              <a:rPr lang="en-US" sz="2800" dirty="0"/>
              <a:t>&gt; 1</a:t>
            </a:r>
          </a:p>
        </p:txBody>
      </p:sp>
      <p:sp>
        <p:nvSpPr>
          <p:cNvPr id="5" name="Rectangle 4"/>
          <p:cNvSpPr/>
          <p:nvPr/>
        </p:nvSpPr>
        <p:spPr>
          <a:xfrm>
            <a:off x="3985776" y="3683434"/>
            <a:ext cx="4052327" cy="523220"/>
          </a:xfrm>
          <a:prstGeom prst="rect">
            <a:avLst/>
          </a:prstGeom>
        </p:spPr>
        <p:txBody>
          <a:bodyPr wrap="square">
            <a:spAutoFit/>
          </a:bodyPr>
          <a:lstStyle/>
          <a:p>
            <a:r>
              <a:rPr lang="en-US" sz="2800" dirty="0"/>
              <a:t> (</a:t>
            </a:r>
            <a:r>
              <a:rPr lang="en-US" sz="2800" dirty="0" err="1"/>
              <a:t>ULong</a:t>
            </a:r>
            <a:r>
              <a:rPr lang="en-US" sz="2800" dirty="0"/>
              <a:t>)</a:t>
            </a:r>
            <a:r>
              <a:rPr lang="en-US" sz="2800" dirty="0" smtClean="0"/>
              <a:t>a  +  </a:t>
            </a:r>
            <a:r>
              <a:rPr lang="en-US" sz="2800" dirty="0"/>
              <a:t>(</a:t>
            </a:r>
            <a:r>
              <a:rPr lang="en-US" sz="2800" dirty="0" err="1"/>
              <a:t>ULong</a:t>
            </a:r>
            <a:r>
              <a:rPr lang="en-US" sz="2800" dirty="0"/>
              <a:t>)b</a:t>
            </a:r>
          </a:p>
        </p:txBody>
      </p:sp>
    </p:spTree>
    <p:extLst>
      <p:ext uri="{BB962C8B-B14F-4D97-AF65-F5344CB8AC3E}">
        <p14:creationId xmlns:p14="http://schemas.microsoft.com/office/powerpoint/2010/main" val="3746582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MSL programming example</a:t>
            </a:r>
          </a:p>
        </p:txBody>
      </p:sp>
      <p:sp>
        <p:nvSpPr>
          <p:cNvPr id="4" name="Rectangle 3"/>
          <p:cNvSpPr/>
          <p:nvPr/>
        </p:nvSpPr>
        <p:spPr>
          <a:xfrm>
            <a:off x="9583770" y="2094873"/>
            <a:ext cx="344415" cy="461665"/>
          </a:xfrm>
          <a:prstGeom prst="rect">
            <a:avLst/>
          </a:prstGeom>
        </p:spPr>
        <p:txBody>
          <a:bodyPr wrap="none">
            <a:spAutoFit/>
          </a:bodyPr>
          <a:lstStyle/>
          <a:p>
            <a:r>
              <a:rPr lang="en-US" sz="2400" dirty="0"/>
              <a:t>X</a:t>
            </a:r>
          </a:p>
        </p:txBody>
      </p:sp>
      <p:cxnSp>
        <p:nvCxnSpPr>
          <p:cNvPr id="5" name="Straight Arrow Connector 4"/>
          <p:cNvCxnSpPr>
            <a:endCxn id="4" idx="1"/>
          </p:cNvCxnSpPr>
          <p:nvPr/>
        </p:nvCxnSpPr>
        <p:spPr>
          <a:xfrm>
            <a:off x="7538549" y="2320851"/>
            <a:ext cx="2045221" cy="485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8" name="Group 7"/>
          <p:cNvGrpSpPr/>
          <p:nvPr/>
        </p:nvGrpSpPr>
        <p:grpSpPr>
          <a:xfrm>
            <a:off x="7538549" y="1347072"/>
            <a:ext cx="851915" cy="973781"/>
            <a:chOff x="676500" y="1524460"/>
            <a:chExt cx="851915" cy="973781"/>
          </a:xfrm>
        </p:grpSpPr>
        <p:sp>
          <p:nvSpPr>
            <p:cNvPr id="9" name="Rectangle 8"/>
            <p:cNvSpPr/>
            <p:nvPr/>
          </p:nvSpPr>
          <p:spPr>
            <a:xfrm>
              <a:off x="1184000" y="1524460"/>
              <a:ext cx="344415" cy="461665"/>
            </a:xfrm>
            <a:prstGeom prst="rect">
              <a:avLst/>
            </a:prstGeom>
          </p:spPr>
          <p:txBody>
            <a:bodyPr wrap="none">
              <a:spAutoFit/>
            </a:bodyPr>
            <a:lstStyle/>
            <a:p>
              <a:r>
                <a:rPr lang="en-US" sz="2400" dirty="0"/>
                <a:t>Y</a:t>
              </a:r>
            </a:p>
          </p:txBody>
        </p:sp>
        <p:cxnSp>
          <p:nvCxnSpPr>
            <p:cNvPr id="10" name="Straight Arrow Connector 9"/>
            <p:cNvCxnSpPr/>
            <p:nvPr/>
          </p:nvCxnSpPr>
          <p:spPr>
            <a:xfrm flipV="1">
              <a:off x="676500" y="1889675"/>
              <a:ext cx="541174" cy="6085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11" name="Rectangle 10"/>
          <p:cNvSpPr/>
          <p:nvPr/>
        </p:nvSpPr>
        <p:spPr>
          <a:xfrm>
            <a:off x="7538549" y="2320852"/>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7909394" y="2322470"/>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7538549" y="2695641"/>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909394" y="2697259"/>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8282565" y="2324088"/>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8653410" y="2325706"/>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8282565" y="269887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8653410" y="2700495"/>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7538549" y="3067194"/>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7909394" y="3068812"/>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7538549" y="3586658"/>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7909394" y="3588276"/>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8282565" y="3070430"/>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8653410" y="3072048"/>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8282565" y="3589894"/>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8653410" y="3591512"/>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533897" y="3964682"/>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7904742" y="3966300"/>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7533897" y="4339471"/>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7904742" y="4341089"/>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8277913" y="3967918"/>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8648758" y="3969536"/>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8277913" y="4342707"/>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8648758" y="4344325"/>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5" name="Straight Connector 34"/>
          <p:cNvCxnSpPr/>
          <p:nvPr/>
        </p:nvCxnSpPr>
        <p:spPr>
          <a:xfrm>
            <a:off x="7167517" y="3509518"/>
            <a:ext cx="2480561" cy="0"/>
          </a:xfrm>
          <a:prstGeom prst="line">
            <a:avLst/>
          </a:prstGeom>
          <a:ln>
            <a:solidFill>
              <a:srgbClr val="4F81BD"/>
            </a:solidFill>
            <a:prstDash val="dash"/>
          </a:ln>
          <a:effectLst/>
        </p:spPr>
        <p:style>
          <a:lnRef idx="2">
            <a:schemeClr val="accent1"/>
          </a:lnRef>
          <a:fillRef idx="0">
            <a:schemeClr val="accent1"/>
          </a:fillRef>
          <a:effectRef idx="1">
            <a:schemeClr val="accent1"/>
          </a:effectRef>
          <a:fontRef idx="minor">
            <a:schemeClr val="tx1"/>
          </a:fontRef>
        </p:style>
      </p:cxnSp>
      <p:sp>
        <p:nvSpPr>
          <p:cNvPr id="36" name="Rectangle 35"/>
          <p:cNvSpPr/>
          <p:nvPr/>
        </p:nvSpPr>
        <p:spPr>
          <a:xfrm>
            <a:off x="9363992" y="2754405"/>
            <a:ext cx="1487583" cy="461665"/>
          </a:xfrm>
          <a:prstGeom prst="rect">
            <a:avLst/>
          </a:prstGeom>
        </p:spPr>
        <p:txBody>
          <a:bodyPr wrap="square">
            <a:spAutoFit/>
          </a:bodyPr>
          <a:lstStyle/>
          <a:p>
            <a:r>
              <a:rPr lang="en-US" sz="2400" dirty="0"/>
              <a:t>Process 0</a:t>
            </a:r>
          </a:p>
        </p:txBody>
      </p:sp>
      <p:sp>
        <p:nvSpPr>
          <p:cNvPr id="37" name="Rectangle 36"/>
          <p:cNvSpPr/>
          <p:nvPr/>
        </p:nvSpPr>
        <p:spPr>
          <a:xfrm>
            <a:off x="9363992" y="3750627"/>
            <a:ext cx="1487583" cy="461665"/>
          </a:xfrm>
          <a:prstGeom prst="rect">
            <a:avLst/>
          </a:prstGeom>
        </p:spPr>
        <p:txBody>
          <a:bodyPr wrap="square">
            <a:spAutoFit/>
          </a:bodyPr>
          <a:lstStyle/>
          <a:p>
            <a:r>
              <a:rPr lang="en-US" sz="2400" dirty="0"/>
              <a:t>Process 1</a:t>
            </a:r>
          </a:p>
        </p:txBody>
      </p:sp>
      <p:cxnSp>
        <p:nvCxnSpPr>
          <p:cNvPr id="39" name="Straight Arrow Connector 38"/>
          <p:cNvCxnSpPr/>
          <p:nvPr/>
        </p:nvCxnSpPr>
        <p:spPr>
          <a:xfrm>
            <a:off x="2305872" y="2360071"/>
            <a:ext cx="2045221" cy="485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a:endCxn id="41" idx="0"/>
          </p:cNvCxnSpPr>
          <p:nvPr/>
        </p:nvCxnSpPr>
        <p:spPr>
          <a:xfrm>
            <a:off x="2301219" y="2364925"/>
            <a:ext cx="8262" cy="24935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1" name="Rectangle 40"/>
          <p:cNvSpPr/>
          <p:nvPr/>
        </p:nvSpPr>
        <p:spPr>
          <a:xfrm>
            <a:off x="2145088" y="4858494"/>
            <a:ext cx="328786" cy="461665"/>
          </a:xfrm>
          <a:prstGeom prst="rect">
            <a:avLst/>
          </a:prstGeom>
        </p:spPr>
        <p:txBody>
          <a:bodyPr wrap="none">
            <a:spAutoFit/>
          </a:bodyPr>
          <a:lstStyle/>
          <a:p>
            <a:r>
              <a:rPr lang="en-US" sz="2400" dirty="0"/>
              <a:t>Z</a:t>
            </a:r>
          </a:p>
        </p:txBody>
      </p:sp>
      <p:grpSp>
        <p:nvGrpSpPr>
          <p:cNvPr id="42" name="Group 41"/>
          <p:cNvGrpSpPr/>
          <p:nvPr/>
        </p:nvGrpSpPr>
        <p:grpSpPr>
          <a:xfrm>
            <a:off x="2305872" y="1386292"/>
            <a:ext cx="851915" cy="973781"/>
            <a:chOff x="676500" y="1524460"/>
            <a:chExt cx="851915" cy="973781"/>
          </a:xfrm>
        </p:grpSpPr>
        <p:sp>
          <p:nvSpPr>
            <p:cNvPr id="43" name="Rectangle 42"/>
            <p:cNvSpPr/>
            <p:nvPr/>
          </p:nvSpPr>
          <p:spPr>
            <a:xfrm>
              <a:off x="1184000" y="1524460"/>
              <a:ext cx="344415" cy="461665"/>
            </a:xfrm>
            <a:prstGeom prst="rect">
              <a:avLst/>
            </a:prstGeom>
          </p:spPr>
          <p:txBody>
            <a:bodyPr wrap="none">
              <a:spAutoFit/>
            </a:bodyPr>
            <a:lstStyle/>
            <a:p>
              <a:r>
                <a:rPr lang="en-US" sz="2400" dirty="0"/>
                <a:t>Y</a:t>
              </a:r>
            </a:p>
          </p:txBody>
        </p:sp>
        <p:cxnSp>
          <p:nvCxnSpPr>
            <p:cNvPr id="44" name="Straight Arrow Connector 43"/>
            <p:cNvCxnSpPr/>
            <p:nvPr/>
          </p:nvCxnSpPr>
          <p:spPr>
            <a:xfrm flipV="1">
              <a:off x="676500" y="1889675"/>
              <a:ext cx="541174" cy="6085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45" name="Group 44"/>
          <p:cNvGrpSpPr/>
          <p:nvPr/>
        </p:nvGrpSpPr>
        <p:grpSpPr>
          <a:xfrm>
            <a:off x="2301219" y="2360072"/>
            <a:ext cx="1492684" cy="2251969"/>
            <a:chOff x="671848" y="2498240"/>
            <a:chExt cx="1492684" cy="2251969"/>
          </a:xfrm>
        </p:grpSpPr>
        <p:sp>
          <p:nvSpPr>
            <p:cNvPr id="46" name="Rectangle 45"/>
            <p:cNvSpPr/>
            <p:nvPr/>
          </p:nvSpPr>
          <p:spPr>
            <a:xfrm>
              <a:off x="676500" y="2498240"/>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1047345" y="2499858"/>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676500" y="2873029"/>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1047345" y="2874647"/>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1420516" y="2501476"/>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1791361" y="2503094"/>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1420516" y="2876265"/>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791361" y="2877883"/>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676500" y="3244582"/>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1047345" y="3246200"/>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676500" y="3619371"/>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1047345" y="3620989"/>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a:off x="1420516" y="3247818"/>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1791361" y="3249436"/>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1420516" y="3622607"/>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1791361" y="3624225"/>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671848" y="3997395"/>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1042693" y="3999013"/>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671848" y="4372184"/>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1042693" y="4373802"/>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1415864" y="4000631"/>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1786709" y="4002249"/>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ectangle 67"/>
            <p:cNvSpPr/>
            <p:nvPr/>
          </p:nvSpPr>
          <p:spPr>
            <a:xfrm>
              <a:off x="1415864" y="4375420"/>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1786709" y="4377038"/>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72" name="Rectangle 71"/>
          <p:cNvSpPr/>
          <p:nvPr/>
        </p:nvSpPr>
        <p:spPr>
          <a:xfrm>
            <a:off x="1747641" y="5649858"/>
            <a:ext cx="1887838" cy="830997"/>
          </a:xfrm>
          <a:prstGeom prst="rect">
            <a:avLst/>
          </a:prstGeom>
        </p:spPr>
        <p:txBody>
          <a:bodyPr wrap="square">
            <a:spAutoFit/>
          </a:bodyPr>
          <a:lstStyle/>
          <a:p>
            <a:pPr algn="ctr"/>
            <a:r>
              <a:rPr lang="en-US" sz="2400" b="1" dirty="0"/>
              <a:t>trans</a:t>
            </a:r>
            <a:r>
              <a:rPr lang="en-US" sz="2400" dirty="0"/>
              <a:t>()</a:t>
            </a:r>
          </a:p>
          <a:p>
            <a:pPr algn="ctr"/>
            <a:r>
              <a:rPr lang="en-US" sz="2400" dirty="0"/>
              <a:t>global state</a:t>
            </a:r>
          </a:p>
        </p:txBody>
      </p:sp>
      <p:sp>
        <p:nvSpPr>
          <p:cNvPr id="74" name="Rectangle 73"/>
          <p:cNvSpPr/>
          <p:nvPr/>
        </p:nvSpPr>
        <p:spPr>
          <a:xfrm>
            <a:off x="7168096" y="5649858"/>
            <a:ext cx="3042705" cy="830997"/>
          </a:xfrm>
          <a:prstGeom prst="rect">
            <a:avLst/>
          </a:prstGeom>
        </p:spPr>
        <p:txBody>
          <a:bodyPr wrap="square">
            <a:spAutoFit/>
          </a:bodyPr>
          <a:lstStyle/>
          <a:p>
            <a:pPr algn="ctr"/>
            <a:r>
              <a:rPr lang="en-US" sz="2400" b="1" dirty="0" err="1"/>
              <a:t>dtrans</a:t>
            </a:r>
            <a:r>
              <a:rPr lang="en-US" sz="2400" dirty="0"/>
              <a:t>()</a:t>
            </a:r>
          </a:p>
          <a:p>
            <a:pPr algn="ctr"/>
            <a:r>
              <a:rPr lang="en-US" sz="2400" dirty="0"/>
              <a:t>partitioned local states</a:t>
            </a:r>
          </a:p>
        </p:txBody>
      </p:sp>
      <p:sp>
        <p:nvSpPr>
          <p:cNvPr id="3" name="Left-Right Arrow 2"/>
          <p:cNvSpPr/>
          <p:nvPr/>
        </p:nvSpPr>
        <p:spPr>
          <a:xfrm>
            <a:off x="4155698" y="2684316"/>
            <a:ext cx="2845905" cy="1653537"/>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Mapping?</a:t>
            </a:r>
          </a:p>
        </p:txBody>
      </p:sp>
      <p:sp>
        <p:nvSpPr>
          <p:cNvPr id="77" name="Rectangle 76"/>
          <p:cNvSpPr/>
          <p:nvPr/>
        </p:nvSpPr>
        <p:spPr>
          <a:xfrm>
            <a:off x="3935180" y="4946406"/>
            <a:ext cx="3898417" cy="954107"/>
          </a:xfrm>
          <a:prstGeom prst="rect">
            <a:avLst/>
          </a:prstGeom>
        </p:spPr>
        <p:txBody>
          <a:bodyPr wrap="square">
            <a:spAutoFit/>
          </a:bodyPr>
          <a:lstStyle/>
          <a:p>
            <a:r>
              <a:rPr lang="en-US" sz="2800" i="1" dirty="0"/>
              <a:t>Fundamental</a:t>
            </a:r>
            <a:r>
              <a:rPr lang="en-US" sz="2800" dirty="0"/>
              <a:t> Problem</a:t>
            </a:r>
          </a:p>
          <a:p>
            <a:r>
              <a:rPr lang="en-US" sz="2800" dirty="0"/>
              <a:t>Even for just testing</a:t>
            </a:r>
          </a:p>
        </p:txBody>
      </p:sp>
    </p:spTree>
    <p:extLst>
      <p:ext uri="{BB962C8B-B14F-4D97-AF65-F5344CB8AC3E}">
        <p14:creationId xmlns:p14="http://schemas.microsoft.com/office/powerpoint/2010/main" val="11079588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MSL programming example</a:t>
            </a:r>
          </a:p>
        </p:txBody>
      </p:sp>
      <p:sp>
        <p:nvSpPr>
          <p:cNvPr id="4" name="Rectangle 3"/>
          <p:cNvSpPr/>
          <p:nvPr/>
        </p:nvSpPr>
        <p:spPr>
          <a:xfrm>
            <a:off x="9583770" y="2703575"/>
            <a:ext cx="344415" cy="461665"/>
          </a:xfrm>
          <a:prstGeom prst="rect">
            <a:avLst/>
          </a:prstGeom>
        </p:spPr>
        <p:txBody>
          <a:bodyPr wrap="none">
            <a:spAutoFit/>
          </a:bodyPr>
          <a:lstStyle/>
          <a:p>
            <a:r>
              <a:rPr lang="en-US" sz="2400" dirty="0"/>
              <a:t>X</a:t>
            </a:r>
          </a:p>
        </p:txBody>
      </p:sp>
      <p:cxnSp>
        <p:nvCxnSpPr>
          <p:cNvPr id="5" name="Straight Arrow Connector 4"/>
          <p:cNvCxnSpPr>
            <a:endCxn id="4" idx="1"/>
          </p:cNvCxnSpPr>
          <p:nvPr/>
        </p:nvCxnSpPr>
        <p:spPr>
          <a:xfrm>
            <a:off x="7538549" y="2929553"/>
            <a:ext cx="2045221" cy="485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a:endCxn id="7" idx="0"/>
          </p:cNvCxnSpPr>
          <p:nvPr/>
        </p:nvCxnSpPr>
        <p:spPr>
          <a:xfrm>
            <a:off x="7533896" y="2929553"/>
            <a:ext cx="8262" cy="256272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7377765" y="5492276"/>
            <a:ext cx="328786" cy="461665"/>
          </a:xfrm>
          <a:prstGeom prst="rect">
            <a:avLst/>
          </a:prstGeom>
        </p:spPr>
        <p:txBody>
          <a:bodyPr wrap="none">
            <a:spAutoFit/>
          </a:bodyPr>
          <a:lstStyle/>
          <a:p>
            <a:r>
              <a:rPr lang="en-US" sz="2400" dirty="0"/>
              <a:t>Z</a:t>
            </a:r>
          </a:p>
        </p:txBody>
      </p:sp>
      <p:grpSp>
        <p:nvGrpSpPr>
          <p:cNvPr id="8" name="Group 7"/>
          <p:cNvGrpSpPr/>
          <p:nvPr/>
        </p:nvGrpSpPr>
        <p:grpSpPr>
          <a:xfrm>
            <a:off x="7538549" y="1955774"/>
            <a:ext cx="851915" cy="973781"/>
            <a:chOff x="676500" y="1524460"/>
            <a:chExt cx="851915" cy="973781"/>
          </a:xfrm>
        </p:grpSpPr>
        <p:sp>
          <p:nvSpPr>
            <p:cNvPr id="9" name="Rectangle 8"/>
            <p:cNvSpPr/>
            <p:nvPr/>
          </p:nvSpPr>
          <p:spPr>
            <a:xfrm>
              <a:off x="1184000" y="1524460"/>
              <a:ext cx="344415" cy="461665"/>
            </a:xfrm>
            <a:prstGeom prst="rect">
              <a:avLst/>
            </a:prstGeom>
          </p:spPr>
          <p:txBody>
            <a:bodyPr wrap="none">
              <a:spAutoFit/>
            </a:bodyPr>
            <a:lstStyle/>
            <a:p>
              <a:r>
                <a:rPr lang="en-US" sz="2400" dirty="0"/>
                <a:t>Y</a:t>
              </a:r>
            </a:p>
          </p:txBody>
        </p:sp>
        <p:cxnSp>
          <p:nvCxnSpPr>
            <p:cNvPr id="10" name="Straight Arrow Connector 9"/>
            <p:cNvCxnSpPr/>
            <p:nvPr/>
          </p:nvCxnSpPr>
          <p:spPr>
            <a:xfrm flipV="1">
              <a:off x="676500" y="1889675"/>
              <a:ext cx="541174" cy="6085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11" name="Rectangle 10"/>
          <p:cNvSpPr/>
          <p:nvPr/>
        </p:nvSpPr>
        <p:spPr>
          <a:xfrm>
            <a:off x="7538549" y="2929554"/>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7909394" y="2931172"/>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7538549" y="3304343"/>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909394" y="3305961"/>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8282565" y="2932790"/>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8653410" y="2934408"/>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8282565" y="3307579"/>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8653410" y="330919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7538549" y="3675896"/>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7909394" y="3677514"/>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7538549" y="4195360"/>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7909394" y="4196978"/>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8282565" y="3679132"/>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8653410" y="3680750"/>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8282565" y="4198596"/>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8653410" y="4200214"/>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533897" y="4573384"/>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7904742" y="4575002"/>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7533897" y="4948173"/>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7904742" y="4949791"/>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8277913" y="4576620"/>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8648758" y="4578238"/>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8277913" y="4951409"/>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8648758" y="4953027"/>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5" name="Straight Connector 34"/>
          <p:cNvCxnSpPr/>
          <p:nvPr/>
        </p:nvCxnSpPr>
        <p:spPr>
          <a:xfrm>
            <a:off x="7167517" y="4118220"/>
            <a:ext cx="2480561" cy="0"/>
          </a:xfrm>
          <a:prstGeom prst="line">
            <a:avLst/>
          </a:prstGeom>
          <a:ln>
            <a:solidFill>
              <a:srgbClr val="4F81BD"/>
            </a:solidFill>
            <a:prstDash val="dash"/>
          </a:ln>
          <a:effectLst/>
        </p:spPr>
        <p:style>
          <a:lnRef idx="2">
            <a:schemeClr val="accent1"/>
          </a:lnRef>
          <a:fillRef idx="0">
            <a:schemeClr val="accent1"/>
          </a:fillRef>
          <a:effectRef idx="1">
            <a:schemeClr val="accent1"/>
          </a:effectRef>
          <a:fontRef idx="minor">
            <a:schemeClr val="tx1"/>
          </a:fontRef>
        </p:style>
      </p:cxnSp>
      <p:sp>
        <p:nvSpPr>
          <p:cNvPr id="36" name="Rectangle 35"/>
          <p:cNvSpPr/>
          <p:nvPr/>
        </p:nvSpPr>
        <p:spPr>
          <a:xfrm>
            <a:off x="9363992" y="3363107"/>
            <a:ext cx="1487583" cy="461665"/>
          </a:xfrm>
          <a:prstGeom prst="rect">
            <a:avLst/>
          </a:prstGeom>
        </p:spPr>
        <p:txBody>
          <a:bodyPr wrap="square">
            <a:spAutoFit/>
          </a:bodyPr>
          <a:lstStyle/>
          <a:p>
            <a:r>
              <a:rPr lang="en-US" sz="2400" dirty="0"/>
              <a:t>Process 0</a:t>
            </a:r>
          </a:p>
        </p:txBody>
      </p:sp>
      <p:sp>
        <p:nvSpPr>
          <p:cNvPr id="37" name="Rectangle 36"/>
          <p:cNvSpPr/>
          <p:nvPr/>
        </p:nvSpPr>
        <p:spPr>
          <a:xfrm>
            <a:off x="9363992" y="4359329"/>
            <a:ext cx="1487583" cy="461665"/>
          </a:xfrm>
          <a:prstGeom prst="rect">
            <a:avLst/>
          </a:prstGeom>
        </p:spPr>
        <p:txBody>
          <a:bodyPr wrap="square">
            <a:spAutoFit/>
          </a:bodyPr>
          <a:lstStyle/>
          <a:p>
            <a:r>
              <a:rPr lang="en-US" sz="2400" dirty="0"/>
              <a:t>Process 1</a:t>
            </a:r>
          </a:p>
        </p:txBody>
      </p:sp>
      <p:sp>
        <p:nvSpPr>
          <p:cNvPr id="38" name="Rectangle 37"/>
          <p:cNvSpPr/>
          <p:nvPr/>
        </p:nvSpPr>
        <p:spPr>
          <a:xfrm>
            <a:off x="4351093" y="2834589"/>
            <a:ext cx="344415" cy="461665"/>
          </a:xfrm>
          <a:prstGeom prst="rect">
            <a:avLst/>
          </a:prstGeom>
        </p:spPr>
        <p:txBody>
          <a:bodyPr wrap="none">
            <a:spAutoFit/>
          </a:bodyPr>
          <a:lstStyle/>
          <a:p>
            <a:r>
              <a:rPr lang="en-US" sz="2400" dirty="0"/>
              <a:t>X</a:t>
            </a:r>
          </a:p>
        </p:txBody>
      </p:sp>
      <p:cxnSp>
        <p:nvCxnSpPr>
          <p:cNvPr id="39" name="Straight Arrow Connector 38"/>
          <p:cNvCxnSpPr>
            <a:endCxn id="38" idx="1"/>
          </p:cNvCxnSpPr>
          <p:nvPr/>
        </p:nvCxnSpPr>
        <p:spPr>
          <a:xfrm>
            <a:off x="2305872" y="3060567"/>
            <a:ext cx="2045221" cy="485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a:endCxn id="41" idx="0"/>
          </p:cNvCxnSpPr>
          <p:nvPr/>
        </p:nvCxnSpPr>
        <p:spPr>
          <a:xfrm>
            <a:off x="2301219" y="3065421"/>
            <a:ext cx="8262" cy="24935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1" name="Rectangle 40"/>
          <p:cNvSpPr/>
          <p:nvPr/>
        </p:nvSpPr>
        <p:spPr>
          <a:xfrm>
            <a:off x="2145088" y="5558990"/>
            <a:ext cx="328786" cy="461665"/>
          </a:xfrm>
          <a:prstGeom prst="rect">
            <a:avLst/>
          </a:prstGeom>
        </p:spPr>
        <p:txBody>
          <a:bodyPr wrap="none">
            <a:spAutoFit/>
          </a:bodyPr>
          <a:lstStyle/>
          <a:p>
            <a:r>
              <a:rPr lang="en-US" sz="2400" dirty="0"/>
              <a:t>Z</a:t>
            </a:r>
          </a:p>
        </p:txBody>
      </p:sp>
      <p:grpSp>
        <p:nvGrpSpPr>
          <p:cNvPr id="42" name="Group 41"/>
          <p:cNvGrpSpPr/>
          <p:nvPr/>
        </p:nvGrpSpPr>
        <p:grpSpPr>
          <a:xfrm>
            <a:off x="2305872" y="2086788"/>
            <a:ext cx="851915" cy="973781"/>
            <a:chOff x="676500" y="1524460"/>
            <a:chExt cx="851915" cy="973781"/>
          </a:xfrm>
        </p:grpSpPr>
        <p:sp>
          <p:nvSpPr>
            <p:cNvPr id="43" name="Rectangle 42"/>
            <p:cNvSpPr/>
            <p:nvPr/>
          </p:nvSpPr>
          <p:spPr>
            <a:xfrm>
              <a:off x="1184000" y="1524460"/>
              <a:ext cx="344415" cy="461665"/>
            </a:xfrm>
            <a:prstGeom prst="rect">
              <a:avLst/>
            </a:prstGeom>
          </p:spPr>
          <p:txBody>
            <a:bodyPr wrap="none">
              <a:spAutoFit/>
            </a:bodyPr>
            <a:lstStyle/>
            <a:p>
              <a:r>
                <a:rPr lang="en-US" sz="2400" dirty="0"/>
                <a:t>Y</a:t>
              </a:r>
            </a:p>
          </p:txBody>
        </p:sp>
        <p:cxnSp>
          <p:nvCxnSpPr>
            <p:cNvPr id="44" name="Straight Arrow Connector 43"/>
            <p:cNvCxnSpPr/>
            <p:nvPr/>
          </p:nvCxnSpPr>
          <p:spPr>
            <a:xfrm flipV="1">
              <a:off x="676500" y="1889675"/>
              <a:ext cx="541174" cy="6085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45" name="Group 44"/>
          <p:cNvGrpSpPr/>
          <p:nvPr/>
        </p:nvGrpSpPr>
        <p:grpSpPr>
          <a:xfrm>
            <a:off x="2301219" y="3060568"/>
            <a:ext cx="1492684" cy="2251969"/>
            <a:chOff x="671848" y="2498240"/>
            <a:chExt cx="1492684" cy="2251969"/>
          </a:xfrm>
        </p:grpSpPr>
        <p:sp>
          <p:nvSpPr>
            <p:cNvPr id="46" name="Rectangle 45"/>
            <p:cNvSpPr/>
            <p:nvPr/>
          </p:nvSpPr>
          <p:spPr>
            <a:xfrm>
              <a:off x="676500" y="2498240"/>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1047345" y="2499858"/>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676500" y="2873029"/>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1047345" y="2874647"/>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1420516" y="2501476"/>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1791361" y="2503094"/>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1420516" y="2876265"/>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791361" y="2877883"/>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676500" y="3244582"/>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1047345" y="3246200"/>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676500" y="3619371"/>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1047345" y="3620989"/>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a:off x="1420516" y="3247818"/>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1791361" y="3249436"/>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1420516" y="3622607"/>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1791361" y="3624225"/>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671848" y="3997395"/>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1042693" y="3999013"/>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671848" y="4372184"/>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1042693" y="4373802"/>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1415864" y="4000631"/>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1786709" y="4002249"/>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ectangle 67"/>
            <p:cNvSpPr/>
            <p:nvPr/>
          </p:nvSpPr>
          <p:spPr>
            <a:xfrm>
              <a:off x="1415864" y="4375420"/>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1786709" y="4377038"/>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 name="Right Arrow 2"/>
          <p:cNvSpPr/>
          <p:nvPr/>
        </p:nvSpPr>
        <p:spPr>
          <a:xfrm>
            <a:off x="4454016" y="3513801"/>
            <a:ext cx="2400993" cy="121765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rPr>
              <a:t>distribute</a:t>
            </a:r>
            <a:endParaRPr lang="en-US" dirty="0">
              <a:solidFill>
                <a:schemeClr val="bg1"/>
              </a:solidFill>
            </a:endParaRPr>
          </a:p>
        </p:txBody>
      </p:sp>
    </p:spTree>
    <p:extLst>
      <p:ext uri="{BB962C8B-B14F-4D97-AF65-F5344CB8AC3E}">
        <p14:creationId xmlns:p14="http://schemas.microsoft.com/office/powerpoint/2010/main" val="3205955498"/>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MSL programming example</a:t>
            </a:r>
          </a:p>
        </p:txBody>
      </p:sp>
      <p:sp>
        <p:nvSpPr>
          <p:cNvPr id="4" name="Rectangle 3"/>
          <p:cNvSpPr/>
          <p:nvPr/>
        </p:nvSpPr>
        <p:spPr>
          <a:xfrm>
            <a:off x="9583770" y="2703575"/>
            <a:ext cx="344415" cy="461665"/>
          </a:xfrm>
          <a:prstGeom prst="rect">
            <a:avLst/>
          </a:prstGeom>
        </p:spPr>
        <p:txBody>
          <a:bodyPr wrap="none">
            <a:spAutoFit/>
          </a:bodyPr>
          <a:lstStyle/>
          <a:p>
            <a:r>
              <a:rPr lang="en-US" sz="2400" dirty="0"/>
              <a:t>X</a:t>
            </a:r>
          </a:p>
        </p:txBody>
      </p:sp>
      <p:cxnSp>
        <p:nvCxnSpPr>
          <p:cNvPr id="5" name="Straight Arrow Connector 4"/>
          <p:cNvCxnSpPr>
            <a:endCxn id="4" idx="1"/>
          </p:cNvCxnSpPr>
          <p:nvPr/>
        </p:nvCxnSpPr>
        <p:spPr>
          <a:xfrm>
            <a:off x="7538549" y="2929553"/>
            <a:ext cx="2045221" cy="485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a:endCxn id="7" idx="0"/>
          </p:cNvCxnSpPr>
          <p:nvPr/>
        </p:nvCxnSpPr>
        <p:spPr>
          <a:xfrm>
            <a:off x="7533896" y="2929553"/>
            <a:ext cx="8262" cy="256272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7377765" y="5492276"/>
            <a:ext cx="328786" cy="461665"/>
          </a:xfrm>
          <a:prstGeom prst="rect">
            <a:avLst/>
          </a:prstGeom>
        </p:spPr>
        <p:txBody>
          <a:bodyPr wrap="none">
            <a:spAutoFit/>
          </a:bodyPr>
          <a:lstStyle/>
          <a:p>
            <a:r>
              <a:rPr lang="en-US" sz="2400" dirty="0"/>
              <a:t>Z</a:t>
            </a:r>
          </a:p>
        </p:txBody>
      </p:sp>
      <p:grpSp>
        <p:nvGrpSpPr>
          <p:cNvPr id="8" name="Group 7"/>
          <p:cNvGrpSpPr/>
          <p:nvPr/>
        </p:nvGrpSpPr>
        <p:grpSpPr>
          <a:xfrm>
            <a:off x="7538549" y="1955774"/>
            <a:ext cx="851915" cy="973781"/>
            <a:chOff x="676500" y="1524460"/>
            <a:chExt cx="851915" cy="973781"/>
          </a:xfrm>
        </p:grpSpPr>
        <p:sp>
          <p:nvSpPr>
            <p:cNvPr id="9" name="Rectangle 8"/>
            <p:cNvSpPr/>
            <p:nvPr/>
          </p:nvSpPr>
          <p:spPr>
            <a:xfrm>
              <a:off x="1184000" y="1524460"/>
              <a:ext cx="344415" cy="461665"/>
            </a:xfrm>
            <a:prstGeom prst="rect">
              <a:avLst/>
            </a:prstGeom>
          </p:spPr>
          <p:txBody>
            <a:bodyPr wrap="none">
              <a:spAutoFit/>
            </a:bodyPr>
            <a:lstStyle/>
            <a:p>
              <a:r>
                <a:rPr lang="en-US" sz="2400" dirty="0"/>
                <a:t>Y</a:t>
              </a:r>
            </a:p>
          </p:txBody>
        </p:sp>
        <p:cxnSp>
          <p:nvCxnSpPr>
            <p:cNvPr id="10" name="Straight Arrow Connector 9"/>
            <p:cNvCxnSpPr/>
            <p:nvPr/>
          </p:nvCxnSpPr>
          <p:spPr>
            <a:xfrm flipV="1">
              <a:off x="676500" y="1889675"/>
              <a:ext cx="541174" cy="6085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11" name="Rectangle 10"/>
          <p:cNvSpPr/>
          <p:nvPr/>
        </p:nvSpPr>
        <p:spPr>
          <a:xfrm>
            <a:off x="7538549" y="2929554"/>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7909394" y="2931172"/>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7538549" y="3304343"/>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909394" y="3305961"/>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8282565" y="2932790"/>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8653410" y="2934408"/>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8282565" y="3307579"/>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8653410" y="330919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7538549" y="3675896"/>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7909394" y="3677514"/>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7538549" y="4195360"/>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7909394" y="4196978"/>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8282565" y="3679132"/>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8653410" y="3680750"/>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8282565" y="4198596"/>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8653410" y="4200214"/>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533897" y="4573384"/>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7904742" y="4575002"/>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7533897" y="4948173"/>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7904742" y="4949791"/>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8277913" y="4576620"/>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8648758" y="4578238"/>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8277913" y="4951409"/>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8648758" y="4953027"/>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5" name="Straight Connector 34"/>
          <p:cNvCxnSpPr/>
          <p:nvPr/>
        </p:nvCxnSpPr>
        <p:spPr>
          <a:xfrm>
            <a:off x="7167517" y="4118220"/>
            <a:ext cx="2480561" cy="0"/>
          </a:xfrm>
          <a:prstGeom prst="line">
            <a:avLst/>
          </a:prstGeom>
          <a:ln>
            <a:solidFill>
              <a:srgbClr val="4F81BD"/>
            </a:solidFill>
            <a:prstDash val="dash"/>
          </a:ln>
          <a:effectLst/>
        </p:spPr>
        <p:style>
          <a:lnRef idx="2">
            <a:schemeClr val="accent1"/>
          </a:lnRef>
          <a:fillRef idx="0">
            <a:schemeClr val="accent1"/>
          </a:fillRef>
          <a:effectRef idx="1">
            <a:schemeClr val="accent1"/>
          </a:effectRef>
          <a:fontRef idx="minor">
            <a:schemeClr val="tx1"/>
          </a:fontRef>
        </p:style>
      </p:cxnSp>
      <p:sp>
        <p:nvSpPr>
          <p:cNvPr id="36" name="Rectangle 35"/>
          <p:cNvSpPr/>
          <p:nvPr/>
        </p:nvSpPr>
        <p:spPr>
          <a:xfrm>
            <a:off x="9363992" y="3363107"/>
            <a:ext cx="1487583" cy="461665"/>
          </a:xfrm>
          <a:prstGeom prst="rect">
            <a:avLst/>
          </a:prstGeom>
        </p:spPr>
        <p:txBody>
          <a:bodyPr wrap="square">
            <a:spAutoFit/>
          </a:bodyPr>
          <a:lstStyle/>
          <a:p>
            <a:r>
              <a:rPr lang="en-US" sz="2400" dirty="0"/>
              <a:t>Process 0</a:t>
            </a:r>
          </a:p>
        </p:txBody>
      </p:sp>
      <p:sp>
        <p:nvSpPr>
          <p:cNvPr id="37" name="Rectangle 36"/>
          <p:cNvSpPr/>
          <p:nvPr/>
        </p:nvSpPr>
        <p:spPr>
          <a:xfrm>
            <a:off x="9363992" y="4359329"/>
            <a:ext cx="1487583" cy="461665"/>
          </a:xfrm>
          <a:prstGeom prst="rect">
            <a:avLst/>
          </a:prstGeom>
        </p:spPr>
        <p:txBody>
          <a:bodyPr wrap="square">
            <a:spAutoFit/>
          </a:bodyPr>
          <a:lstStyle/>
          <a:p>
            <a:r>
              <a:rPr lang="en-US" sz="2400" dirty="0"/>
              <a:t>Process 1</a:t>
            </a:r>
          </a:p>
        </p:txBody>
      </p:sp>
      <p:sp>
        <p:nvSpPr>
          <p:cNvPr id="38" name="Rectangle 37"/>
          <p:cNvSpPr/>
          <p:nvPr/>
        </p:nvSpPr>
        <p:spPr>
          <a:xfrm>
            <a:off x="4351093" y="2834589"/>
            <a:ext cx="344415" cy="461665"/>
          </a:xfrm>
          <a:prstGeom prst="rect">
            <a:avLst/>
          </a:prstGeom>
        </p:spPr>
        <p:txBody>
          <a:bodyPr wrap="none">
            <a:spAutoFit/>
          </a:bodyPr>
          <a:lstStyle/>
          <a:p>
            <a:r>
              <a:rPr lang="en-US" sz="2400" dirty="0"/>
              <a:t>X</a:t>
            </a:r>
          </a:p>
        </p:txBody>
      </p:sp>
      <p:cxnSp>
        <p:nvCxnSpPr>
          <p:cNvPr id="39" name="Straight Arrow Connector 38"/>
          <p:cNvCxnSpPr>
            <a:endCxn id="38" idx="1"/>
          </p:cNvCxnSpPr>
          <p:nvPr/>
        </p:nvCxnSpPr>
        <p:spPr>
          <a:xfrm>
            <a:off x="2305872" y="3060567"/>
            <a:ext cx="2045221" cy="485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a:endCxn id="41" idx="0"/>
          </p:cNvCxnSpPr>
          <p:nvPr/>
        </p:nvCxnSpPr>
        <p:spPr>
          <a:xfrm>
            <a:off x="2301219" y="3065421"/>
            <a:ext cx="8262" cy="24935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1" name="Rectangle 40"/>
          <p:cNvSpPr/>
          <p:nvPr/>
        </p:nvSpPr>
        <p:spPr>
          <a:xfrm>
            <a:off x="2145088" y="5558990"/>
            <a:ext cx="328786" cy="461665"/>
          </a:xfrm>
          <a:prstGeom prst="rect">
            <a:avLst/>
          </a:prstGeom>
        </p:spPr>
        <p:txBody>
          <a:bodyPr wrap="none">
            <a:spAutoFit/>
          </a:bodyPr>
          <a:lstStyle/>
          <a:p>
            <a:r>
              <a:rPr lang="en-US" sz="2400" dirty="0"/>
              <a:t>Z</a:t>
            </a:r>
          </a:p>
        </p:txBody>
      </p:sp>
      <p:grpSp>
        <p:nvGrpSpPr>
          <p:cNvPr id="42" name="Group 41"/>
          <p:cNvGrpSpPr/>
          <p:nvPr/>
        </p:nvGrpSpPr>
        <p:grpSpPr>
          <a:xfrm>
            <a:off x="2305872" y="2086788"/>
            <a:ext cx="851915" cy="973781"/>
            <a:chOff x="676500" y="1524460"/>
            <a:chExt cx="851915" cy="973781"/>
          </a:xfrm>
        </p:grpSpPr>
        <p:sp>
          <p:nvSpPr>
            <p:cNvPr id="43" name="Rectangle 42"/>
            <p:cNvSpPr/>
            <p:nvPr/>
          </p:nvSpPr>
          <p:spPr>
            <a:xfrm>
              <a:off x="1184000" y="1524460"/>
              <a:ext cx="344415" cy="461665"/>
            </a:xfrm>
            <a:prstGeom prst="rect">
              <a:avLst/>
            </a:prstGeom>
          </p:spPr>
          <p:txBody>
            <a:bodyPr wrap="none">
              <a:spAutoFit/>
            </a:bodyPr>
            <a:lstStyle/>
            <a:p>
              <a:r>
                <a:rPr lang="en-US" sz="2400" dirty="0"/>
                <a:t>Y</a:t>
              </a:r>
            </a:p>
          </p:txBody>
        </p:sp>
        <p:cxnSp>
          <p:nvCxnSpPr>
            <p:cNvPr id="44" name="Straight Arrow Connector 43"/>
            <p:cNvCxnSpPr/>
            <p:nvPr/>
          </p:nvCxnSpPr>
          <p:spPr>
            <a:xfrm flipV="1">
              <a:off x="676500" y="1889675"/>
              <a:ext cx="541174" cy="6085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45" name="Group 44"/>
          <p:cNvGrpSpPr/>
          <p:nvPr/>
        </p:nvGrpSpPr>
        <p:grpSpPr>
          <a:xfrm>
            <a:off x="2301219" y="3060568"/>
            <a:ext cx="1492684" cy="2251969"/>
            <a:chOff x="671848" y="2498240"/>
            <a:chExt cx="1492684" cy="2251969"/>
          </a:xfrm>
        </p:grpSpPr>
        <p:sp>
          <p:nvSpPr>
            <p:cNvPr id="46" name="Rectangle 45"/>
            <p:cNvSpPr/>
            <p:nvPr/>
          </p:nvSpPr>
          <p:spPr>
            <a:xfrm>
              <a:off x="676500" y="2498240"/>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1047345" y="2499858"/>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676500" y="2873029"/>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1047345" y="2874647"/>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1420516" y="2501476"/>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1791361" y="2503094"/>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1420516" y="2876265"/>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791361" y="2877883"/>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676500" y="3244582"/>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1047345" y="3246200"/>
              <a:ext cx="373171" cy="373171"/>
            </a:xfrm>
            <a:prstGeom prst="rect">
              <a:avLst/>
            </a:prstGeom>
            <a:solidFill>
              <a:srgbClr val="008000">
                <a:alpha val="42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676500" y="3619371"/>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1047345" y="3620989"/>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a:off x="1420516" y="3247818"/>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1791361" y="3249436"/>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1420516" y="3622607"/>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1791361" y="3624225"/>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671848" y="3997395"/>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1042693" y="3999013"/>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671848" y="4372184"/>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1042693" y="4373802"/>
              <a:ext cx="373171" cy="373171"/>
            </a:xfrm>
            <a:prstGeom prst="rect">
              <a:avLst/>
            </a:prstGeom>
            <a:solidFill>
              <a:srgbClr val="0000FF">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1415864" y="4000631"/>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1786709" y="4002249"/>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ectangle 67"/>
            <p:cNvSpPr/>
            <p:nvPr/>
          </p:nvSpPr>
          <p:spPr>
            <a:xfrm>
              <a:off x="1415864" y="4375420"/>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1786709" y="4377038"/>
              <a:ext cx="373171" cy="373171"/>
            </a:xfrm>
            <a:prstGeom prst="rect">
              <a:avLst/>
            </a:prstGeom>
            <a:solidFill>
              <a:srgbClr val="0000FF">
                <a:alpha val="48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 name="Left Arrow 2"/>
          <p:cNvSpPr/>
          <p:nvPr/>
        </p:nvSpPr>
        <p:spPr>
          <a:xfrm>
            <a:off x="4367022" y="3583382"/>
            <a:ext cx="2748964" cy="1182863"/>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400" b="1" dirty="0" smtClean="0">
                <a:solidFill>
                  <a:srgbClr val="FFFFFF"/>
                </a:solidFill>
              </a:rPr>
              <a:t>collect</a:t>
            </a:r>
            <a:endParaRPr lang="en-US" sz="2400" b="1" dirty="0">
              <a:solidFill>
                <a:srgbClr val="FFFFFF"/>
              </a:solidFill>
            </a:endParaRPr>
          </a:p>
        </p:txBody>
      </p:sp>
    </p:spTree>
    <p:extLst>
      <p:ext uri="{BB962C8B-B14F-4D97-AF65-F5344CB8AC3E}">
        <p14:creationId xmlns:p14="http://schemas.microsoft.com/office/powerpoint/2010/main" val="4205024387"/>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54855" y="1595021"/>
            <a:ext cx="9901976" cy="4893647"/>
          </a:xfrm>
          <a:prstGeom prst="rect">
            <a:avLst/>
          </a:prstGeom>
          <a:noFill/>
        </p:spPr>
        <p:txBody>
          <a:bodyPr wrap="square" rtlCol="0">
            <a:spAutoFit/>
          </a:bodyPr>
          <a:lstStyle/>
          <a:p>
            <a:r>
              <a:rPr lang="en-US" sz="2400" dirty="0"/>
              <a:t>void tester(  </a:t>
            </a:r>
            <a:r>
              <a:rPr lang="en-US" sz="2400" dirty="0" err="1"/>
              <a:t>int</a:t>
            </a:r>
            <a:r>
              <a:rPr lang="en-US" sz="2400" dirty="0"/>
              <a:t> </a:t>
            </a:r>
            <a:r>
              <a:rPr lang="en-US" sz="2400" dirty="0" err="1"/>
              <a:t>nx</a:t>
            </a:r>
            <a:r>
              <a:rPr lang="en-US" sz="2400" dirty="0"/>
              <a:t>, </a:t>
            </a:r>
            <a:r>
              <a:rPr lang="en-US" sz="2400" dirty="0" err="1"/>
              <a:t>int</a:t>
            </a:r>
            <a:r>
              <a:rPr lang="en-US" sz="2400" dirty="0"/>
              <a:t> </a:t>
            </a:r>
            <a:r>
              <a:rPr lang="en-US" sz="2400" dirty="0" err="1"/>
              <a:t>ny</a:t>
            </a:r>
            <a:r>
              <a:rPr lang="en-US" sz="2400" dirty="0"/>
              <a:t>, </a:t>
            </a:r>
            <a:r>
              <a:rPr lang="en-US" sz="2400" dirty="0" err="1"/>
              <a:t>int</a:t>
            </a:r>
            <a:r>
              <a:rPr lang="en-US" sz="2400" dirty="0"/>
              <a:t> </a:t>
            </a:r>
            <a:r>
              <a:rPr lang="en-US" sz="2400" dirty="0" err="1" smtClean="0"/>
              <a:t>nz</a:t>
            </a:r>
            <a:r>
              <a:rPr lang="en-US" sz="2400" dirty="0" smtClean="0"/>
              <a:t>, double</a:t>
            </a:r>
            <a:r>
              <a:rPr lang="en-US" sz="2400" dirty="0"/>
              <a:t>[</a:t>
            </a:r>
            <a:r>
              <a:rPr lang="en-US" sz="2400" dirty="0" err="1"/>
              <a:t>nz,ny,nx</a:t>
            </a:r>
            <a:r>
              <a:rPr lang="en-US" sz="2400" dirty="0"/>
              <a:t>] A, ref double[</a:t>
            </a:r>
            <a:r>
              <a:rPr lang="en-US" sz="2400" dirty="0" err="1"/>
              <a:t>nx,ny,nz</a:t>
            </a:r>
            <a:r>
              <a:rPr lang="en-US" sz="2400" dirty="0"/>
              <a:t>] B</a:t>
            </a:r>
            <a:r>
              <a:rPr lang="en-US" sz="2400" dirty="0" smtClean="0"/>
              <a:t>)</a:t>
            </a:r>
          </a:p>
          <a:p>
            <a:r>
              <a:rPr lang="en-US" sz="2400" b="1" dirty="0"/>
              <a:t> </a:t>
            </a:r>
            <a:r>
              <a:rPr lang="en-US" sz="2400" b="1" dirty="0" smtClean="0"/>
              <a:t>      implements</a:t>
            </a:r>
            <a:r>
              <a:rPr lang="en-US" sz="2400" dirty="0" smtClean="0"/>
              <a:t> trans</a:t>
            </a:r>
          </a:p>
          <a:p>
            <a:r>
              <a:rPr lang="en-US" sz="2400" dirty="0" smtClean="0"/>
              <a:t>{</a:t>
            </a:r>
            <a:endParaRPr lang="en-US" sz="2400" dirty="0"/>
          </a:p>
          <a:p>
            <a:r>
              <a:rPr lang="en-US" sz="2400" dirty="0"/>
              <a:t>	</a:t>
            </a:r>
            <a:r>
              <a:rPr lang="en-US" sz="2400" b="1" dirty="0" err="1"/>
              <a:t>spmdfork</a:t>
            </a:r>
            <a:r>
              <a:rPr lang="en-US" sz="2400" dirty="0"/>
              <a:t> {</a:t>
            </a:r>
          </a:p>
          <a:p>
            <a:r>
              <a:rPr lang="en-US" sz="2400" dirty="0"/>
              <a:t>		double[ </a:t>
            </a:r>
            <a:r>
              <a:rPr lang="en-US" sz="2400" dirty="0" err="1"/>
              <a:t>nz</a:t>
            </a:r>
            <a:r>
              <a:rPr lang="en-US" sz="2400" dirty="0"/>
              <a:t>/</a:t>
            </a:r>
            <a:r>
              <a:rPr lang="en-US" sz="2400" b="1" dirty="0"/>
              <a:t>N</a:t>
            </a:r>
            <a:r>
              <a:rPr lang="en-US" sz="2400" dirty="0"/>
              <a:t>, </a:t>
            </a:r>
            <a:r>
              <a:rPr lang="en-US" sz="2400" dirty="0" err="1"/>
              <a:t>ny</a:t>
            </a:r>
            <a:r>
              <a:rPr lang="en-US" sz="2400" dirty="0"/>
              <a:t>, </a:t>
            </a:r>
            <a:r>
              <a:rPr lang="en-US" sz="2400" dirty="0" err="1"/>
              <a:t>nx</a:t>
            </a:r>
            <a:r>
              <a:rPr lang="en-US" sz="2400" dirty="0"/>
              <a:t> ] LA = </a:t>
            </a:r>
            <a:r>
              <a:rPr lang="en-US" sz="2400" b="1" dirty="0"/>
              <a:t>distribute</a:t>
            </a:r>
            <a:r>
              <a:rPr lang="en-US" sz="2400" dirty="0"/>
              <a:t>(A);</a:t>
            </a:r>
          </a:p>
          <a:p>
            <a:r>
              <a:rPr lang="en-US" sz="2400" dirty="0"/>
              <a:t>		double[ </a:t>
            </a:r>
            <a:r>
              <a:rPr lang="en-US" sz="2400" dirty="0" err="1"/>
              <a:t>nx</a:t>
            </a:r>
            <a:r>
              <a:rPr lang="en-US" sz="2400" dirty="0"/>
              <a:t>/</a:t>
            </a:r>
            <a:r>
              <a:rPr lang="en-US" sz="2400" b="1" dirty="0"/>
              <a:t>N</a:t>
            </a:r>
            <a:r>
              <a:rPr lang="en-US" sz="2400" dirty="0"/>
              <a:t>, </a:t>
            </a:r>
            <a:r>
              <a:rPr lang="en-US" sz="2400" dirty="0" err="1"/>
              <a:t>ny</a:t>
            </a:r>
            <a:r>
              <a:rPr lang="en-US" sz="2400" dirty="0"/>
              <a:t>, </a:t>
            </a:r>
            <a:r>
              <a:rPr lang="en-US" sz="2400" dirty="0" err="1"/>
              <a:t>nz</a:t>
            </a:r>
            <a:r>
              <a:rPr lang="en-US" sz="2400" dirty="0"/>
              <a:t> ] LB = </a:t>
            </a:r>
            <a:r>
              <a:rPr lang="en-US" sz="2400" b="1" dirty="0">
                <a:solidFill>
                  <a:srgbClr val="000000"/>
                </a:solidFill>
              </a:rPr>
              <a:t>distribute</a:t>
            </a:r>
            <a:r>
              <a:rPr lang="en-US" sz="2400" dirty="0"/>
              <a:t>(B);</a:t>
            </a:r>
          </a:p>
          <a:p>
            <a:endParaRPr lang="en-US" sz="2400" dirty="0"/>
          </a:p>
          <a:p>
            <a:r>
              <a:rPr lang="en-US" sz="2400" dirty="0"/>
              <a:t>		</a:t>
            </a:r>
            <a:r>
              <a:rPr lang="en-US" sz="2400" dirty="0" err="1"/>
              <a:t>dtrans</a:t>
            </a:r>
            <a:r>
              <a:rPr lang="en-US" sz="2400" dirty="0"/>
              <a:t>(</a:t>
            </a:r>
            <a:r>
              <a:rPr lang="en-US" sz="2400" dirty="0" err="1"/>
              <a:t>nx</a:t>
            </a:r>
            <a:r>
              <a:rPr lang="en-US" sz="2400" dirty="0"/>
              <a:t>, </a:t>
            </a:r>
            <a:r>
              <a:rPr lang="en-US" sz="2400" dirty="0" err="1"/>
              <a:t>ny</a:t>
            </a:r>
            <a:r>
              <a:rPr lang="en-US" sz="2400" dirty="0"/>
              <a:t>, </a:t>
            </a:r>
            <a:r>
              <a:rPr lang="en-US" sz="2400" dirty="0" err="1"/>
              <a:t>nz</a:t>
            </a:r>
            <a:r>
              <a:rPr lang="en-US" sz="2400" dirty="0"/>
              <a:t>, </a:t>
            </a:r>
            <a:r>
              <a:rPr lang="en-US" sz="2400" b="1" dirty="0"/>
              <a:t>N</a:t>
            </a:r>
            <a:r>
              <a:rPr lang="en-US" sz="2400" dirty="0"/>
              <a:t>, LA, LB);</a:t>
            </a:r>
          </a:p>
          <a:p>
            <a:endParaRPr lang="en-US" sz="2400" dirty="0"/>
          </a:p>
          <a:p>
            <a:r>
              <a:rPr lang="en-US" sz="2400" dirty="0"/>
              <a:t>		</a:t>
            </a:r>
            <a:r>
              <a:rPr lang="en-US" sz="2400" b="1" dirty="0">
                <a:solidFill>
                  <a:srgbClr val="000000"/>
                </a:solidFill>
              </a:rPr>
              <a:t>collect</a:t>
            </a:r>
            <a:r>
              <a:rPr lang="en-US" sz="2400" dirty="0"/>
              <a:t>(A, LA);</a:t>
            </a:r>
          </a:p>
          <a:p>
            <a:r>
              <a:rPr lang="en-US" sz="2400" dirty="0"/>
              <a:t>		</a:t>
            </a:r>
            <a:r>
              <a:rPr lang="en-US" sz="2400" b="1" dirty="0">
                <a:solidFill>
                  <a:srgbClr val="000000"/>
                </a:solidFill>
              </a:rPr>
              <a:t>collect</a:t>
            </a:r>
            <a:r>
              <a:rPr lang="en-US" sz="2400" dirty="0"/>
              <a:t>(B, LB);</a:t>
            </a:r>
          </a:p>
          <a:p>
            <a:r>
              <a:rPr lang="en-US" sz="2400" dirty="0"/>
              <a:t>	}</a:t>
            </a:r>
          </a:p>
          <a:p>
            <a:r>
              <a:rPr lang="en-US" sz="2400" dirty="0"/>
              <a:t>}</a:t>
            </a:r>
          </a:p>
        </p:txBody>
      </p:sp>
      <p:sp>
        <p:nvSpPr>
          <p:cNvPr id="5" name="Title 1"/>
          <p:cNvSpPr>
            <a:spLocks noGrp="1"/>
          </p:cNvSpPr>
          <p:nvPr>
            <p:ph type="title"/>
          </p:nvPr>
        </p:nvSpPr>
        <p:spPr/>
        <p:txBody>
          <a:bodyPr/>
          <a:lstStyle/>
          <a:p>
            <a:r>
              <a:rPr lang="en-US" dirty="0"/>
              <a:t>MSL programming example</a:t>
            </a:r>
          </a:p>
        </p:txBody>
      </p:sp>
    </p:spTree>
    <p:extLst>
      <p:ext uri="{BB962C8B-B14F-4D97-AF65-F5344CB8AC3E}">
        <p14:creationId xmlns:p14="http://schemas.microsoft.com/office/powerpoint/2010/main" val="37459015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MSL programming model</a:t>
            </a:r>
            <a:endParaRPr lang="en-US" dirty="0"/>
          </a:p>
        </p:txBody>
      </p:sp>
      <p:grpSp>
        <p:nvGrpSpPr>
          <p:cNvPr id="35" name="Group 34"/>
          <p:cNvGrpSpPr/>
          <p:nvPr/>
        </p:nvGrpSpPr>
        <p:grpSpPr>
          <a:xfrm>
            <a:off x="1729487" y="2562126"/>
            <a:ext cx="2549793" cy="3314072"/>
            <a:chOff x="1729487" y="3614982"/>
            <a:chExt cx="2549793" cy="3314072"/>
          </a:xfrm>
        </p:grpSpPr>
        <p:sp>
          <p:nvSpPr>
            <p:cNvPr id="4" name="Freeform 3"/>
            <p:cNvSpPr/>
            <p:nvPr/>
          </p:nvSpPr>
          <p:spPr>
            <a:xfrm>
              <a:off x="3010525" y="3614982"/>
              <a:ext cx="308012" cy="2233461"/>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5" name="Rectangle 4"/>
            <p:cNvSpPr/>
            <p:nvPr/>
          </p:nvSpPr>
          <p:spPr>
            <a:xfrm>
              <a:off x="2485249" y="5728726"/>
              <a:ext cx="1794031" cy="1200328"/>
            </a:xfrm>
            <a:prstGeom prst="rect">
              <a:avLst/>
            </a:prstGeom>
          </p:spPr>
          <p:txBody>
            <a:bodyPr wrap="none">
              <a:spAutoFit/>
            </a:bodyPr>
            <a:lstStyle/>
            <a:p>
              <a:r>
                <a:rPr lang="en-US" sz="2400" dirty="0"/>
                <a:t>sequential</a:t>
              </a:r>
            </a:p>
            <a:p>
              <a:r>
                <a:rPr lang="en-US" sz="2400" b="1" dirty="0"/>
                <a:t>specification</a:t>
              </a:r>
            </a:p>
            <a:p>
              <a:endParaRPr lang="en-US" sz="2400" dirty="0"/>
            </a:p>
          </p:txBody>
        </p:sp>
        <p:grpSp>
          <p:nvGrpSpPr>
            <p:cNvPr id="6" name="Group 5"/>
            <p:cNvGrpSpPr/>
            <p:nvPr/>
          </p:nvGrpSpPr>
          <p:grpSpPr>
            <a:xfrm>
              <a:off x="1729487" y="3761416"/>
              <a:ext cx="2259870" cy="1388874"/>
              <a:chOff x="205487" y="3244331"/>
              <a:chExt cx="2259870" cy="1388874"/>
            </a:xfrm>
          </p:grpSpPr>
          <p:sp>
            <p:nvSpPr>
              <p:cNvPr id="7" name="Rectangle 6"/>
              <p:cNvSpPr/>
              <p:nvPr/>
            </p:nvSpPr>
            <p:spPr>
              <a:xfrm>
                <a:off x="977325" y="3880391"/>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1348170" y="3882009"/>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977325" y="4255180"/>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1348170" y="4256798"/>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1721341" y="388362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2092186" y="3885245"/>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1721341" y="4258416"/>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092186" y="4260034"/>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205487" y="3244331"/>
                <a:ext cx="942235" cy="830997"/>
              </a:xfrm>
              <a:prstGeom prst="rect">
                <a:avLst/>
              </a:prstGeom>
            </p:spPr>
            <p:txBody>
              <a:bodyPr wrap="none">
                <a:spAutoFit/>
              </a:bodyPr>
              <a:lstStyle/>
              <a:p>
                <a:r>
                  <a:rPr lang="en-US" sz="2400" dirty="0"/>
                  <a:t>global</a:t>
                </a:r>
              </a:p>
              <a:p>
                <a:r>
                  <a:rPr lang="en-US" sz="2400" dirty="0"/>
                  <a:t>state</a:t>
                </a:r>
              </a:p>
            </p:txBody>
          </p:sp>
        </p:grpSp>
      </p:grpSp>
      <p:grpSp>
        <p:nvGrpSpPr>
          <p:cNvPr id="36" name="Group 35"/>
          <p:cNvGrpSpPr/>
          <p:nvPr/>
        </p:nvGrpSpPr>
        <p:grpSpPr>
          <a:xfrm>
            <a:off x="6062475" y="2614666"/>
            <a:ext cx="4387239" cy="2938812"/>
            <a:chOff x="6079185" y="3667522"/>
            <a:chExt cx="4387239" cy="2938812"/>
          </a:xfrm>
        </p:grpSpPr>
        <p:sp>
          <p:nvSpPr>
            <p:cNvPr id="16" name="Freeform 15"/>
            <p:cNvSpPr/>
            <p:nvPr/>
          </p:nvSpPr>
          <p:spPr>
            <a:xfrm>
              <a:off x="7585251" y="3670356"/>
              <a:ext cx="395164" cy="2017827"/>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prstDash val="dash"/>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17" name="Rectangle 16"/>
            <p:cNvSpPr/>
            <p:nvPr/>
          </p:nvSpPr>
          <p:spPr>
            <a:xfrm>
              <a:off x="7425310" y="4395859"/>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796155" y="439747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7425310" y="4770648"/>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7796155" y="4772266"/>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Freeform 20"/>
            <p:cNvSpPr/>
            <p:nvPr/>
          </p:nvSpPr>
          <p:spPr>
            <a:xfrm>
              <a:off x="8754003" y="3670356"/>
              <a:ext cx="395164" cy="2017827"/>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prstDash val="dash"/>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22" name="Rectangle 21"/>
            <p:cNvSpPr/>
            <p:nvPr/>
          </p:nvSpPr>
          <p:spPr>
            <a:xfrm>
              <a:off x="8594062" y="4395859"/>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8964907" y="439747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8594062" y="4770648"/>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8964907" y="4772266"/>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Freeform 25"/>
            <p:cNvSpPr/>
            <p:nvPr/>
          </p:nvSpPr>
          <p:spPr>
            <a:xfrm>
              <a:off x="9882349" y="3670356"/>
              <a:ext cx="395164" cy="2017827"/>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prstDash val="dash"/>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27" name="Rectangle 26"/>
            <p:cNvSpPr/>
            <p:nvPr/>
          </p:nvSpPr>
          <p:spPr>
            <a:xfrm>
              <a:off x="9722408" y="4395859"/>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10093253" y="439747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9722408" y="4770648"/>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10093253" y="4772266"/>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079185" y="3667522"/>
              <a:ext cx="1638910" cy="830997"/>
            </a:xfrm>
            <a:prstGeom prst="rect">
              <a:avLst/>
            </a:prstGeom>
          </p:spPr>
          <p:txBody>
            <a:bodyPr wrap="square">
              <a:spAutoFit/>
            </a:bodyPr>
            <a:lstStyle/>
            <a:p>
              <a:r>
                <a:rPr lang="en-US" sz="2400" dirty="0"/>
                <a:t>partitioned</a:t>
              </a:r>
            </a:p>
            <a:p>
              <a:r>
                <a:rPr lang="en-US" sz="2400" dirty="0"/>
                <a:t>       states</a:t>
              </a:r>
            </a:p>
          </p:txBody>
        </p:sp>
        <p:sp>
          <p:nvSpPr>
            <p:cNvPr id="32" name="Rectangle 31"/>
            <p:cNvSpPr/>
            <p:nvPr/>
          </p:nvSpPr>
          <p:spPr>
            <a:xfrm>
              <a:off x="8378084" y="5775337"/>
              <a:ext cx="1010763" cy="830997"/>
            </a:xfrm>
            <a:prstGeom prst="rect">
              <a:avLst/>
            </a:prstGeom>
          </p:spPr>
          <p:txBody>
            <a:bodyPr wrap="none">
              <a:spAutoFit/>
            </a:bodyPr>
            <a:lstStyle/>
            <a:p>
              <a:r>
                <a:rPr lang="en-US" sz="2400" dirty="0"/>
                <a:t>SPMD</a:t>
              </a:r>
            </a:p>
            <a:p>
              <a:r>
                <a:rPr lang="en-US" sz="2400" b="1" dirty="0">
                  <a:solidFill>
                    <a:srgbClr val="000000"/>
                  </a:solidFill>
                </a:rPr>
                <a:t>sketch</a:t>
              </a:r>
            </a:p>
          </p:txBody>
        </p:sp>
      </p:grpSp>
      <p:sp>
        <p:nvSpPr>
          <p:cNvPr id="33" name="Left-Right Arrow 32"/>
          <p:cNvSpPr/>
          <p:nvPr/>
        </p:nvSpPr>
        <p:spPr>
          <a:xfrm>
            <a:off x="4099021" y="3440536"/>
            <a:ext cx="3103611" cy="693840"/>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distribute / collect</a:t>
            </a:r>
          </a:p>
        </p:txBody>
      </p:sp>
      <p:sp>
        <p:nvSpPr>
          <p:cNvPr id="34" name="Equal 33"/>
          <p:cNvSpPr/>
          <p:nvPr/>
        </p:nvSpPr>
        <p:spPr>
          <a:xfrm>
            <a:off x="3954105" y="4301402"/>
            <a:ext cx="4571301" cy="1620269"/>
          </a:xfrm>
          <a:prstGeom prst="mathEqual">
            <a:avLst/>
          </a:prstGeom>
          <a:solidFill>
            <a:srgbClr val="008000">
              <a:alpha val="50000"/>
            </a:srgbClr>
          </a:solidFill>
          <a:ln>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rgbClr val="FF6600"/>
                </a:solidFill>
                <a:latin typeface="Arial"/>
                <a:cs typeface="Arial"/>
              </a:rPr>
              <a:t>equivalance</a:t>
            </a:r>
            <a:endParaRPr lang="en-US" sz="2400" dirty="0">
              <a:solidFill>
                <a:srgbClr val="FF6600"/>
              </a:solidFill>
              <a:latin typeface="Arial"/>
              <a:cs typeface="Arial"/>
            </a:endParaRPr>
          </a:p>
        </p:txBody>
      </p:sp>
      <p:grpSp>
        <p:nvGrpSpPr>
          <p:cNvPr id="38" name="Group 37"/>
          <p:cNvGrpSpPr/>
          <p:nvPr/>
        </p:nvGrpSpPr>
        <p:grpSpPr>
          <a:xfrm>
            <a:off x="7568540" y="2617530"/>
            <a:ext cx="3039061" cy="2935978"/>
            <a:chOff x="7585251" y="3670356"/>
            <a:chExt cx="3039061" cy="2935978"/>
          </a:xfrm>
        </p:grpSpPr>
        <p:sp>
          <p:nvSpPr>
            <p:cNvPr id="39" name="Freeform 38"/>
            <p:cNvSpPr/>
            <p:nvPr/>
          </p:nvSpPr>
          <p:spPr>
            <a:xfrm>
              <a:off x="7585251" y="3670356"/>
              <a:ext cx="395164" cy="2017827"/>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w="38100" cmpd="sng">
              <a:prstDash val="solid"/>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44" name="Freeform 43"/>
            <p:cNvSpPr/>
            <p:nvPr/>
          </p:nvSpPr>
          <p:spPr>
            <a:xfrm>
              <a:off x="8754003" y="3670356"/>
              <a:ext cx="395164" cy="2017827"/>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w="38100" cmpd="sng">
              <a:prstDash val="solid"/>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49" name="Freeform 48"/>
            <p:cNvSpPr/>
            <p:nvPr/>
          </p:nvSpPr>
          <p:spPr>
            <a:xfrm>
              <a:off x="9882349" y="3670356"/>
              <a:ext cx="395164" cy="2017827"/>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w="38100" cmpd="sng">
              <a:prstDash val="solid"/>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55" name="Rectangle 54"/>
            <p:cNvSpPr/>
            <p:nvPr/>
          </p:nvSpPr>
          <p:spPr>
            <a:xfrm>
              <a:off x="8378084" y="5775337"/>
              <a:ext cx="2246228" cy="830997"/>
            </a:xfrm>
            <a:prstGeom prst="rect">
              <a:avLst/>
            </a:prstGeom>
            <a:solidFill>
              <a:srgbClr val="FFFFFF"/>
            </a:solidFill>
          </p:spPr>
          <p:txBody>
            <a:bodyPr wrap="none">
              <a:spAutoFit/>
            </a:bodyPr>
            <a:lstStyle/>
            <a:p>
              <a:r>
                <a:rPr lang="en-US" sz="2400" dirty="0"/>
                <a:t>SPMD</a:t>
              </a:r>
            </a:p>
            <a:p>
              <a:r>
                <a:rPr lang="en-US" sz="2400" b="1" dirty="0" smtClean="0">
                  <a:solidFill>
                    <a:srgbClr val="000000"/>
                  </a:solidFill>
                </a:rPr>
                <a:t>implementation</a:t>
              </a:r>
              <a:endParaRPr lang="en-US" sz="2400" b="1" dirty="0">
                <a:solidFill>
                  <a:srgbClr val="000000"/>
                </a:solidFill>
              </a:endParaRPr>
            </a:p>
          </p:txBody>
        </p:sp>
      </p:grpSp>
    </p:spTree>
    <p:extLst>
      <p:ext uri="{BB962C8B-B14F-4D97-AF65-F5344CB8AC3E}">
        <p14:creationId xmlns:p14="http://schemas.microsoft.com/office/powerpoint/2010/main" val="28769852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MSL programming model</a:t>
            </a:r>
            <a:endParaRPr lang="en-US" dirty="0"/>
          </a:p>
        </p:txBody>
      </p:sp>
      <p:sp>
        <p:nvSpPr>
          <p:cNvPr id="3" name="Content Placeholder 2"/>
          <p:cNvSpPr>
            <a:spLocks noGrp="1"/>
          </p:cNvSpPr>
          <p:nvPr>
            <p:ph idx="1"/>
          </p:nvPr>
        </p:nvSpPr>
        <p:spPr>
          <a:xfrm>
            <a:off x="1592494" y="1495119"/>
            <a:ext cx="9761306" cy="4351338"/>
          </a:xfrm>
        </p:spPr>
        <p:txBody>
          <a:bodyPr>
            <a:normAutofit/>
          </a:bodyPr>
          <a:lstStyle/>
          <a:p>
            <a:r>
              <a:rPr lang="en-US" dirty="0" smtClean="0"/>
              <a:t>Sequential </a:t>
            </a:r>
            <a:r>
              <a:rPr lang="en-US" b="1" dirty="0" smtClean="0"/>
              <a:t>specification</a:t>
            </a:r>
            <a:r>
              <a:rPr lang="en-US" dirty="0" smtClean="0"/>
              <a:t>: operates on global state</a:t>
            </a:r>
          </a:p>
          <a:p>
            <a:r>
              <a:rPr lang="en-US" dirty="0"/>
              <a:t>SPMD </a:t>
            </a:r>
            <a:r>
              <a:rPr lang="en-US" b="1" dirty="0"/>
              <a:t>sketch</a:t>
            </a:r>
            <a:r>
              <a:rPr lang="en-US" dirty="0"/>
              <a:t>: operates on </a:t>
            </a:r>
            <a:r>
              <a:rPr lang="en-US" dirty="0" smtClean="0"/>
              <a:t>partitioned </a:t>
            </a:r>
            <a:r>
              <a:rPr lang="en-US" dirty="0"/>
              <a:t>local </a:t>
            </a:r>
            <a:r>
              <a:rPr lang="en-US" dirty="0" smtClean="0"/>
              <a:t>states</a:t>
            </a:r>
          </a:p>
          <a:p>
            <a:r>
              <a:rPr lang="en-US" dirty="0"/>
              <a:t>R</a:t>
            </a:r>
            <a:r>
              <a:rPr lang="en-US" dirty="0" smtClean="0"/>
              <a:t>elated </a:t>
            </a:r>
            <a:r>
              <a:rPr lang="en-US" dirty="0"/>
              <a:t>via </a:t>
            </a:r>
            <a:r>
              <a:rPr lang="en-US" b="1" dirty="0"/>
              <a:t>distribute</a:t>
            </a:r>
            <a:r>
              <a:rPr lang="en-US" dirty="0"/>
              <a:t>/</a:t>
            </a:r>
            <a:r>
              <a:rPr lang="en-US" b="1" dirty="0"/>
              <a:t>collect</a:t>
            </a:r>
            <a:r>
              <a:rPr lang="en-US" dirty="0"/>
              <a:t> </a:t>
            </a:r>
            <a:r>
              <a:rPr lang="en-US" dirty="0" smtClean="0"/>
              <a:t>functions</a:t>
            </a:r>
            <a:endParaRPr lang="en-US" dirty="0"/>
          </a:p>
          <a:p>
            <a:r>
              <a:rPr lang="en-US" dirty="0"/>
              <a:t>Solver completes the sketch based on </a:t>
            </a:r>
            <a:r>
              <a:rPr lang="en-US" i="1" dirty="0" smtClean="0"/>
              <a:t>equivalence</a:t>
            </a:r>
            <a:endParaRPr lang="en-US" i="1" dirty="0"/>
          </a:p>
        </p:txBody>
      </p:sp>
      <p:grpSp>
        <p:nvGrpSpPr>
          <p:cNvPr id="35" name="Group 34"/>
          <p:cNvGrpSpPr/>
          <p:nvPr/>
        </p:nvGrpSpPr>
        <p:grpSpPr>
          <a:xfrm>
            <a:off x="1729487" y="3614982"/>
            <a:ext cx="2549793" cy="3314072"/>
            <a:chOff x="1729487" y="3614982"/>
            <a:chExt cx="2549793" cy="3314072"/>
          </a:xfrm>
        </p:grpSpPr>
        <p:sp>
          <p:nvSpPr>
            <p:cNvPr id="4" name="Freeform 3"/>
            <p:cNvSpPr/>
            <p:nvPr/>
          </p:nvSpPr>
          <p:spPr>
            <a:xfrm>
              <a:off x="3010525" y="3614982"/>
              <a:ext cx="308012" cy="2233461"/>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5" name="Rectangle 4"/>
            <p:cNvSpPr/>
            <p:nvPr/>
          </p:nvSpPr>
          <p:spPr>
            <a:xfrm>
              <a:off x="2485249" y="5728726"/>
              <a:ext cx="1794031" cy="1200328"/>
            </a:xfrm>
            <a:prstGeom prst="rect">
              <a:avLst/>
            </a:prstGeom>
          </p:spPr>
          <p:txBody>
            <a:bodyPr wrap="none">
              <a:spAutoFit/>
            </a:bodyPr>
            <a:lstStyle/>
            <a:p>
              <a:r>
                <a:rPr lang="en-US" sz="2400" dirty="0"/>
                <a:t>sequential</a:t>
              </a:r>
            </a:p>
            <a:p>
              <a:r>
                <a:rPr lang="en-US" sz="2400" b="1" dirty="0"/>
                <a:t>specification</a:t>
              </a:r>
            </a:p>
            <a:p>
              <a:endParaRPr lang="en-US" sz="2400" dirty="0"/>
            </a:p>
          </p:txBody>
        </p:sp>
        <p:grpSp>
          <p:nvGrpSpPr>
            <p:cNvPr id="6" name="Group 5"/>
            <p:cNvGrpSpPr/>
            <p:nvPr/>
          </p:nvGrpSpPr>
          <p:grpSpPr>
            <a:xfrm>
              <a:off x="1729487" y="3761416"/>
              <a:ext cx="2259870" cy="1388874"/>
              <a:chOff x="205487" y="3244331"/>
              <a:chExt cx="2259870" cy="1388874"/>
            </a:xfrm>
          </p:grpSpPr>
          <p:sp>
            <p:nvSpPr>
              <p:cNvPr id="7" name="Rectangle 6"/>
              <p:cNvSpPr/>
              <p:nvPr/>
            </p:nvSpPr>
            <p:spPr>
              <a:xfrm>
                <a:off x="977325" y="3880391"/>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1348170" y="3882009"/>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977325" y="4255180"/>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1348170" y="4256798"/>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1721341" y="388362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2092186" y="3885245"/>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1721341" y="4258416"/>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092186" y="4260034"/>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205487" y="3244331"/>
                <a:ext cx="942235" cy="830997"/>
              </a:xfrm>
              <a:prstGeom prst="rect">
                <a:avLst/>
              </a:prstGeom>
            </p:spPr>
            <p:txBody>
              <a:bodyPr wrap="none">
                <a:spAutoFit/>
              </a:bodyPr>
              <a:lstStyle/>
              <a:p>
                <a:r>
                  <a:rPr lang="en-US" sz="2400" dirty="0"/>
                  <a:t>global</a:t>
                </a:r>
              </a:p>
              <a:p>
                <a:r>
                  <a:rPr lang="en-US" sz="2400" dirty="0"/>
                  <a:t>state</a:t>
                </a:r>
              </a:p>
            </p:txBody>
          </p:sp>
        </p:grpSp>
      </p:grpSp>
      <p:grpSp>
        <p:nvGrpSpPr>
          <p:cNvPr id="36" name="Group 35"/>
          <p:cNvGrpSpPr/>
          <p:nvPr/>
        </p:nvGrpSpPr>
        <p:grpSpPr>
          <a:xfrm>
            <a:off x="6079185" y="3667522"/>
            <a:ext cx="4387239" cy="2938812"/>
            <a:chOff x="6079185" y="3667522"/>
            <a:chExt cx="4387239" cy="2938812"/>
          </a:xfrm>
        </p:grpSpPr>
        <p:sp>
          <p:nvSpPr>
            <p:cNvPr id="16" name="Freeform 15"/>
            <p:cNvSpPr/>
            <p:nvPr/>
          </p:nvSpPr>
          <p:spPr>
            <a:xfrm>
              <a:off x="7585251" y="3670356"/>
              <a:ext cx="395164" cy="2017827"/>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prstDash val="dash"/>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17" name="Rectangle 16"/>
            <p:cNvSpPr/>
            <p:nvPr/>
          </p:nvSpPr>
          <p:spPr>
            <a:xfrm>
              <a:off x="7425310" y="4395859"/>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796155" y="439747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7425310" y="4770648"/>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7796155" y="4772266"/>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Freeform 20"/>
            <p:cNvSpPr/>
            <p:nvPr/>
          </p:nvSpPr>
          <p:spPr>
            <a:xfrm>
              <a:off x="8754003" y="3670356"/>
              <a:ext cx="395164" cy="2017827"/>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prstDash val="dash"/>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22" name="Rectangle 21"/>
            <p:cNvSpPr/>
            <p:nvPr/>
          </p:nvSpPr>
          <p:spPr>
            <a:xfrm>
              <a:off x="8594062" y="4395859"/>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8964907" y="439747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8594062" y="4770648"/>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8964907" y="4772266"/>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Freeform 25"/>
            <p:cNvSpPr/>
            <p:nvPr/>
          </p:nvSpPr>
          <p:spPr>
            <a:xfrm>
              <a:off x="9882349" y="3670356"/>
              <a:ext cx="395164" cy="2017827"/>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prstDash val="dash"/>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27" name="Rectangle 26"/>
            <p:cNvSpPr/>
            <p:nvPr/>
          </p:nvSpPr>
          <p:spPr>
            <a:xfrm>
              <a:off x="9722408" y="4395859"/>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10093253" y="4397477"/>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9722408" y="4770648"/>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10093253" y="4772266"/>
              <a:ext cx="373171" cy="373171"/>
            </a:xfrm>
            <a:prstGeom prst="rect">
              <a:avLst/>
            </a:prstGeom>
            <a:solidFill>
              <a:srgbClr val="008000">
                <a:alpha val="2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079185" y="3667522"/>
              <a:ext cx="1638910" cy="830997"/>
            </a:xfrm>
            <a:prstGeom prst="rect">
              <a:avLst/>
            </a:prstGeom>
          </p:spPr>
          <p:txBody>
            <a:bodyPr wrap="square">
              <a:spAutoFit/>
            </a:bodyPr>
            <a:lstStyle/>
            <a:p>
              <a:r>
                <a:rPr lang="en-US" sz="2400" dirty="0"/>
                <a:t>partitioned</a:t>
              </a:r>
            </a:p>
            <a:p>
              <a:r>
                <a:rPr lang="en-US" sz="2400" dirty="0"/>
                <a:t>       states</a:t>
              </a:r>
            </a:p>
          </p:txBody>
        </p:sp>
        <p:sp>
          <p:nvSpPr>
            <p:cNvPr id="32" name="Rectangle 31"/>
            <p:cNvSpPr/>
            <p:nvPr/>
          </p:nvSpPr>
          <p:spPr>
            <a:xfrm>
              <a:off x="8378084" y="5775337"/>
              <a:ext cx="1010763" cy="830997"/>
            </a:xfrm>
            <a:prstGeom prst="rect">
              <a:avLst/>
            </a:prstGeom>
          </p:spPr>
          <p:txBody>
            <a:bodyPr wrap="none">
              <a:spAutoFit/>
            </a:bodyPr>
            <a:lstStyle/>
            <a:p>
              <a:r>
                <a:rPr lang="en-US" sz="2400" dirty="0"/>
                <a:t>SPMD</a:t>
              </a:r>
            </a:p>
            <a:p>
              <a:r>
                <a:rPr lang="en-US" sz="2400" b="1" dirty="0">
                  <a:solidFill>
                    <a:srgbClr val="000000"/>
                  </a:solidFill>
                </a:rPr>
                <a:t>sketch</a:t>
              </a:r>
            </a:p>
          </p:txBody>
        </p:sp>
      </p:grpSp>
      <p:sp>
        <p:nvSpPr>
          <p:cNvPr id="33" name="Left-Right Arrow 32"/>
          <p:cNvSpPr/>
          <p:nvPr/>
        </p:nvSpPr>
        <p:spPr>
          <a:xfrm>
            <a:off x="4115731" y="4493392"/>
            <a:ext cx="3103611" cy="693840"/>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distribute / collect</a:t>
            </a:r>
          </a:p>
        </p:txBody>
      </p:sp>
      <p:sp>
        <p:nvSpPr>
          <p:cNvPr id="34" name="Equal 33"/>
          <p:cNvSpPr/>
          <p:nvPr/>
        </p:nvSpPr>
        <p:spPr>
          <a:xfrm>
            <a:off x="3954105" y="5354258"/>
            <a:ext cx="4571301" cy="1620269"/>
          </a:xfrm>
          <a:prstGeom prst="mathEqual">
            <a:avLst/>
          </a:prstGeom>
          <a:solidFill>
            <a:srgbClr val="008000">
              <a:alpha val="50000"/>
            </a:srgbClr>
          </a:solidFill>
          <a:ln>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rgbClr val="FF6600"/>
                </a:solidFill>
                <a:latin typeface="Arial"/>
                <a:cs typeface="Arial"/>
              </a:rPr>
              <a:t>equivalance</a:t>
            </a:r>
            <a:endParaRPr lang="en-US" sz="2400" dirty="0">
              <a:solidFill>
                <a:srgbClr val="FF6600"/>
              </a:solidFill>
              <a:latin typeface="Arial"/>
              <a:cs typeface="Arial"/>
            </a:endParaRPr>
          </a:p>
        </p:txBody>
      </p:sp>
    </p:spTree>
    <p:extLst>
      <p:ext uri="{BB962C8B-B14F-4D97-AF65-F5344CB8AC3E}">
        <p14:creationId xmlns:p14="http://schemas.microsoft.com/office/powerpoint/2010/main" val="41015415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5"/>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3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grpId="0" nodeType="afterEffect">
                                  <p:stCondLst>
                                    <p:cond delay="0"/>
                                  </p:stCondLst>
                                  <p:childTnLst>
                                    <p:set>
                                      <p:cBhvr>
                                        <p:cTn id="30"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solidFill>
                  <a:schemeClr val="tx1">
                    <a:alpha val="35000"/>
                  </a:schemeClr>
                </a:solidFill>
              </a:rPr>
              <a:t>What do MSL programs look like?</a:t>
            </a:r>
          </a:p>
          <a:p>
            <a:endParaRPr lang="en-US" dirty="0"/>
          </a:p>
          <a:p>
            <a:r>
              <a:rPr lang="en-US" dirty="0" smtClean="0"/>
              <a:t>How does synthesis work in MSL?</a:t>
            </a:r>
          </a:p>
          <a:p>
            <a:endParaRPr lang="en-US" dirty="0"/>
          </a:p>
          <a:p>
            <a:r>
              <a:rPr lang="en-US" dirty="0" smtClean="0">
                <a:solidFill>
                  <a:schemeClr val="tx1">
                    <a:alpha val="35000"/>
                  </a:schemeClr>
                </a:solidFill>
              </a:rPr>
              <a:t>Does MSL generates efficient programs?</a:t>
            </a:r>
            <a:endParaRPr lang="en-US" dirty="0">
              <a:solidFill>
                <a:schemeClr val="tx1">
                  <a:alpha val="35000"/>
                </a:schemeClr>
              </a:solidFill>
            </a:endParaRPr>
          </a:p>
        </p:txBody>
      </p:sp>
    </p:spTree>
    <p:extLst>
      <p:ext uri="{BB962C8B-B14F-4D97-AF65-F5344CB8AC3E}">
        <p14:creationId xmlns:p14="http://schemas.microsoft.com/office/powerpoint/2010/main" val="4045710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MSL synthesis process </a:t>
            </a:r>
            <a:endParaRPr lang="en-US" dirty="0"/>
          </a:p>
        </p:txBody>
      </p:sp>
      <p:sp>
        <p:nvSpPr>
          <p:cNvPr id="14" name="Content Placeholder 2"/>
          <p:cNvSpPr txBox="1">
            <a:spLocks/>
          </p:cNvSpPr>
          <p:nvPr/>
        </p:nvSpPr>
        <p:spPr>
          <a:xfrm>
            <a:off x="1631175" y="1792400"/>
            <a:ext cx="3705378" cy="1180433"/>
          </a:xfrm>
          <a:prstGeom prst="rect">
            <a:avLst/>
          </a:prstGeom>
          <a:ln w="57150" cmpd="thinThick">
            <a:solidFill>
              <a:schemeClr val="accent4"/>
            </a:solidFill>
          </a:ln>
        </p:spPr>
        <p:txBody>
          <a:bodyPr vert="horz" lIns="91440" tIns="45720" rIns="91440" bIns="45720" rtlCol="0">
            <a:normAutofit/>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pPr>
            <a:r>
              <a:rPr lang="en-US" dirty="0"/>
              <a:t>SPMD sketch</a:t>
            </a:r>
          </a:p>
          <a:p>
            <a:pPr>
              <a:spcBef>
                <a:spcPts val="0"/>
              </a:spcBef>
            </a:pPr>
            <a:r>
              <a:rPr lang="en-US" dirty="0"/>
              <a:t>w/   unknowns ( </a:t>
            </a:r>
            <a:r>
              <a:rPr lang="en-US" b="1" dirty="0"/>
              <a:t>??</a:t>
            </a:r>
            <a:r>
              <a:rPr lang="en-US" dirty="0"/>
              <a:t> ) </a:t>
            </a:r>
          </a:p>
        </p:txBody>
      </p:sp>
      <p:sp>
        <p:nvSpPr>
          <p:cNvPr id="12" name="Content Placeholder 2"/>
          <p:cNvSpPr txBox="1">
            <a:spLocks/>
          </p:cNvSpPr>
          <p:nvPr/>
        </p:nvSpPr>
        <p:spPr>
          <a:xfrm>
            <a:off x="1631175" y="4979528"/>
            <a:ext cx="3654867" cy="1088602"/>
          </a:xfrm>
          <a:prstGeom prst="rect">
            <a:avLst/>
          </a:prstGeom>
          <a:ln>
            <a:solidFill>
              <a:schemeClr val="tx1"/>
            </a:solidFill>
          </a:ln>
        </p:spPr>
        <p:txBody>
          <a:bodyPr vert="horz" lIns="91440" tIns="45720" rIns="91440" bIns="45720" rtlCol="0">
            <a:normAutofit/>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ts val="0"/>
              </a:spcBef>
            </a:pPr>
            <a:r>
              <a:rPr lang="en-US" dirty="0"/>
              <a:t>sequential sketch</a:t>
            </a:r>
          </a:p>
          <a:p>
            <a:pPr algn="ctr">
              <a:spcBef>
                <a:spcPts val="0"/>
              </a:spcBef>
            </a:pPr>
            <a:r>
              <a:rPr lang="en-US" dirty="0"/>
              <a:t>w/</a:t>
            </a:r>
            <a:r>
              <a:rPr lang="en-US" b="1" dirty="0">
                <a:solidFill>
                  <a:srgbClr val="000000"/>
                </a:solidFill>
              </a:rPr>
              <a:t>  </a:t>
            </a:r>
            <a:r>
              <a:rPr lang="en-US" dirty="0"/>
              <a:t> unknowns ( </a:t>
            </a:r>
            <a:r>
              <a:rPr lang="en-US" b="1" dirty="0"/>
              <a:t>?? </a:t>
            </a:r>
            <a:r>
              <a:rPr lang="en-US" dirty="0"/>
              <a:t>)</a:t>
            </a:r>
          </a:p>
        </p:txBody>
      </p:sp>
      <p:cxnSp>
        <p:nvCxnSpPr>
          <p:cNvPr id="16" name="Straight Arrow Connector 15"/>
          <p:cNvCxnSpPr>
            <a:stCxn id="14" idx="2"/>
            <a:endCxn id="12" idx="0"/>
          </p:cNvCxnSpPr>
          <p:nvPr/>
        </p:nvCxnSpPr>
        <p:spPr>
          <a:xfrm flipH="1">
            <a:off x="3458608" y="2972832"/>
            <a:ext cx="25256" cy="2006696"/>
          </a:xfrm>
          <a:prstGeom prst="straightConnector1">
            <a:avLst/>
          </a:prstGeom>
          <a:ln w="38100">
            <a:solidFill>
              <a:srgbClr val="008000"/>
            </a:solidFill>
            <a:tailEnd type="arrow"/>
          </a:ln>
        </p:spPr>
        <p:style>
          <a:lnRef idx="2">
            <a:schemeClr val="accent1"/>
          </a:lnRef>
          <a:fillRef idx="0">
            <a:schemeClr val="accent1"/>
          </a:fillRef>
          <a:effectRef idx="1">
            <a:schemeClr val="accent1"/>
          </a:effectRef>
          <a:fontRef idx="minor">
            <a:schemeClr val="tx1"/>
          </a:fontRef>
        </p:style>
      </p:cxnSp>
      <p:sp>
        <p:nvSpPr>
          <p:cNvPr id="39" name="Content Placeholder 2"/>
          <p:cNvSpPr txBox="1">
            <a:spLocks/>
          </p:cNvSpPr>
          <p:nvPr/>
        </p:nvSpPr>
        <p:spPr>
          <a:xfrm>
            <a:off x="7830732" y="4908455"/>
            <a:ext cx="2743200" cy="1227581"/>
          </a:xfrm>
          <a:prstGeom prst="rect">
            <a:avLst/>
          </a:prstGeom>
          <a:ln>
            <a:solidFill>
              <a:schemeClr val="tx1"/>
            </a:solidFill>
          </a:ln>
        </p:spPr>
        <p:txBody>
          <a:bodyPr vert="horz" lIns="91440" tIns="45720" rIns="91440" bIns="45720" rtlCol="0">
            <a:normAutofit/>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ts val="0"/>
              </a:spcBef>
            </a:pPr>
            <a:r>
              <a:rPr lang="en-US" dirty="0"/>
              <a:t>Sequential</a:t>
            </a:r>
          </a:p>
          <a:p>
            <a:pPr algn="ctr">
              <a:spcBef>
                <a:spcPts val="0"/>
              </a:spcBef>
              <a:buNone/>
            </a:pPr>
            <a:r>
              <a:rPr lang="en-US" dirty="0"/>
              <a:t>Specification</a:t>
            </a:r>
          </a:p>
        </p:txBody>
      </p:sp>
      <p:cxnSp>
        <p:nvCxnSpPr>
          <p:cNvPr id="40" name="Straight Arrow Connector 39"/>
          <p:cNvCxnSpPr>
            <a:stCxn id="39" idx="1"/>
            <a:endCxn id="12" idx="3"/>
          </p:cNvCxnSpPr>
          <p:nvPr/>
        </p:nvCxnSpPr>
        <p:spPr>
          <a:xfrm flipH="1">
            <a:off x="5286042" y="5522245"/>
            <a:ext cx="2544691" cy="1584"/>
          </a:xfrm>
          <a:prstGeom prst="straightConnector1">
            <a:avLst/>
          </a:prstGeom>
          <a:ln w="38100">
            <a:solidFill>
              <a:schemeClr val="accent3">
                <a:lumMod val="60000"/>
                <a:lumOff val="40000"/>
              </a:schemeClr>
            </a:solidFill>
            <a:headEnd type="diamond" w="lg" len="lg"/>
            <a:tailEnd type="diamond" w="lg" len="lg"/>
          </a:ln>
        </p:spPr>
        <p:style>
          <a:lnRef idx="2">
            <a:schemeClr val="accent1"/>
          </a:lnRef>
          <a:fillRef idx="0">
            <a:schemeClr val="accent1"/>
          </a:fillRef>
          <a:effectRef idx="1">
            <a:schemeClr val="accent1"/>
          </a:effectRef>
          <a:fontRef idx="minor">
            <a:schemeClr val="tx1"/>
          </a:fontRef>
        </p:style>
      </p:cxnSp>
      <p:sp>
        <p:nvSpPr>
          <p:cNvPr id="25" name="Content Placeholder 2"/>
          <p:cNvSpPr txBox="1">
            <a:spLocks/>
          </p:cNvSpPr>
          <p:nvPr/>
        </p:nvSpPr>
        <p:spPr>
          <a:xfrm>
            <a:off x="3481842" y="3269573"/>
            <a:ext cx="2677257" cy="12192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None/>
            </a:pPr>
            <a:r>
              <a:rPr lang="en-US" dirty="0"/>
              <a:t>program transformation</a:t>
            </a:r>
          </a:p>
        </p:txBody>
      </p:sp>
      <p:sp>
        <p:nvSpPr>
          <p:cNvPr id="43" name="Content Placeholder 2"/>
          <p:cNvSpPr txBox="1">
            <a:spLocks/>
          </p:cNvSpPr>
          <p:nvPr/>
        </p:nvSpPr>
        <p:spPr>
          <a:xfrm>
            <a:off x="5569043" y="5005385"/>
            <a:ext cx="2356405" cy="1524000"/>
          </a:xfrm>
          <a:prstGeom prst="rect">
            <a:avLst/>
          </a:prstGeom>
        </p:spPr>
        <p:txBody>
          <a:bodyPr vert="horz" lIns="91440" tIns="45720" rIns="91440" bIns="45720" rtlCol="0">
            <a:normAutofit lnSpcReduction="10000"/>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None/>
            </a:pPr>
            <a:r>
              <a:rPr lang="en-US" dirty="0"/>
              <a:t>Synthesis</a:t>
            </a:r>
          </a:p>
          <a:p>
            <a:pPr>
              <a:spcBef>
                <a:spcPts val="0"/>
              </a:spcBef>
              <a:buNone/>
            </a:pPr>
            <a:r>
              <a:rPr lang="en-US" dirty="0"/>
              <a:t>Equivalence Checking</a:t>
            </a:r>
          </a:p>
          <a:p>
            <a:pPr>
              <a:spcBef>
                <a:spcPts val="0"/>
              </a:spcBef>
              <a:buNone/>
            </a:pPr>
            <a:endParaRPr lang="en-US" dirty="0"/>
          </a:p>
        </p:txBody>
      </p:sp>
      <p:sp>
        <p:nvSpPr>
          <p:cNvPr id="62" name="Content Placeholder 2"/>
          <p:cNvSpPr txBox="1">
            <a:spLocks/>
          </p:cNvSpPr>
          <p:nvPr/>
        </p:nvSpPr>
        <p:spPr>
          <a:xfrm>
            <a:off x="4053834" y="2145232"/>
            <a:ext cx="1371600" cy="91440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ormAutofit lnSpcReduction="10000"/>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ts val="0"/>
              </a:spcBef>
              <a:buClr>
                <a:schemeClr val="accent1">
                  <a:lumMod val="60000"/>
                  <a:lumOff val="40000"/>
                </a:schemeClr>
              </a:buClr>
              <a:buFont typeface="Wingdings" charset="2"/>
              <a:buChar char="ü"/>
            </a:pPr>
            <a:r>
              <a:rPr lang="en-US" sz="5600" dirty="0"/>
              <a:t> </a:t>
            </a:r>
          </a:p>
        </p:txBody>
      </p:sp>
      <p:sp>
        <p:nvSpPr>
          <p:cNvPr id="24" name="Content Placeholder 2"/>
          <p:cNvSpPr txBox="1">
            <a:spLocks/>
          </p:cNvSpPr>
          <p:nvPr/>
        </p:nvSpPr>
        <p:spPr>
          <a:xfrm>
            <a:off x="4104345" y="5317742"/>
            <a:ext cx="1371600" cy="91440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ormAutofit lnSpcReduction="10000"/>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ts val="0"/>
              </a:spcBef>
              <a:buClr>
                <a:schemeClr val="accent1">
                  <a:lumMod val="60000"/>
                  <a:lumOff val="40000"/>
                </a:schemeClr>
              </a:buClr>
              <a:buFont typeface="Wingdings" charset="2"/>
              <a:buChar char="ü"/>
            </a:pPr>
            <a:r>
              <a:rPr lang="en-US" sz="5600" dirty="0"/>
              <a:t> </a:t>
            </a:r>
          </a:p>
        </p:txBody>
      </p:sp>
      <p:sp>
        <p:nvSpPr>
          <p:cNvPr id="81" name="Content Placeholder 2"/>
          <p:cNvSpPr txBox="1">
            <a:spLocks/>
          </p:cNvSpPr>
          <p:nvPr/>
        </p:nvSpPr>
        <p:spPr>
          <a:xfrm>
            <a:off x="2175028" y="2278025"/>
            <a:ext cx="477145" cy="613654"/>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None/>
            </a:pPr>
            <a:r>
              <a:rPr lang="en-US" dirty="0">
                <a:solidFill>
                  <a:srgbClr val="000000"/>
                </a:solidFill>
              </a:rPr>
              <a:t>o</a:t>
            </a:r>
          </a:p>
        </p:txBody>
      </p:sp>
      <p:sp>
        <p:nvSpPr>
          <p:cNvPr id="82" name="Content Placeholder 2"/>
          <p:cNvSpPr txBox="1">
            <a:spLocks/>
          </p:cNvSpPr>
          <p:nvPr/>
        </p:nvSpPr>
        <p:spPr>
          <a:xfrm>
            <a:off x="2190516" y="5461869"/>
            <a:ext cx="477145" cy="613654"/>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None/>
            </a:pPr>
            <a:r>
              <a:rPr lang="en-US" dirty="0">
                <a:solidFill>
                  <a:srgbClr val="000000"/>
                </a:solidFill>
              </a:rPr>
              <a:t>o</a:t>
            </a:r>
          </a:p>
        </p:txBody>
      </p:sp>
    </p:spTree>
    <p:extLst>
      <p:ext uri="{BB962C8B-B14F-4D97-AF65-F5344CB8AC3E}">
        <p14:creationId xmlns:p14="http://schemas.microsoft.com/office/powerpoint/2010/main" val="351228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0" nodeType="afterEffect">
                                  <p:stCondLst>
                                    <p:cond delay="0"/>
                                  </p:stCondLst>
                                  <p:childTnLst>
                                    <p:set>
                                      <p:cBhvr>
                                        <p:cTn id="25" dur="1" fill="hold">
                                          <p:stCondLst>
                                            <p:cond delay="0"/>
                                          </p:stCondLst>
                                        </p:cTn>
                                        <p:tgtEl>
                                          <p:spTgt spid="82"/>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62"/>
                                        </p:tgtEl>
                                        <p:attrNameLst>
                                          <p:attrName>style.visibility</p:attrName>
                                        </p:attrNameLst>
                                      </p:cBhvr>
                                      <p:to>
                                        <p:strVal val="visible"/>
                                      </p:to>
                                    </p:set>
                                  </p:childTnLst>
                                </p:cTn>
                              </p:par>
                            </p:childTnLst>
                          </p:cTn>
                        </p:par>
                        <p:par>
                          <p:cTn id="30" fill="hold">
                            <p:stCondLst>
                              <p:cond delay="0"/>
                            </p:stCondLst>
                            <p:childTnLst>
                              <p:par>
                                <p:cTn id="31" presetID="1" presetClass="entr" presetSubtype="0" fill="hold" grpId="0" nodeType="afterEffect">
                                  <p:stCondLst>
                                    <p:cond delay="0"/>
                                  </p:stCondLst>
                                  <p:childTnLst>
                                    <p:set>
                                      <p:cBhvr>
                                        <p:cTn id="32" dur="1" fill="hold">
                                          <p:stCondLst>
                                            <p:cond delay="0"/>
                                          </p:stCondLst>
                                        </p:cTn>
                                        <p:tgtEl>
                                          <p:spTgt spid="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5" grpId="0"/>
      <p:bldP spid="43" grpId="0"/>
      <p:bldP spid="62" grpId="0"/>
      <p:bldP spid="24" grpId="0"/>
      <p:bldP spid="81" grpId="0"/>
      <p:bldP spid="8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MSL synthesis process </a:t>
            </a:r>
            <a:endParaRPr lang="en-US" dirty="0"/>
          </a:p>
        </p:txBody>
      </p:sp>
      <p:sp>
        <p:nvSpPr>
          <p:cNvPr id="14" name="Content Placeholder 2"/>
          <p:cNvSpPr txBox="1">
            <a:spLocks/>
          </p:cNvSpPr>
          <p:nvPr/>
        </p:nvSpPr>
        <p:spPr>
          <a:xfrm>
            <a:off x="1631175" y="1792400"/>
            <a:ext cx="3705378" cy="1180433"/>
          </a:xfrm>
          <a:prstGeom prst="rect">
            <a:avLst/>
          </a:prstGeom>
          <a:ln w="57150" cmpd="thinThick">
            <a:solidFill>
              <a:schemeClr val="accent4"/>
            </a:solidFill>
          </a:ln>
        </p:spPr>
        <p:txBody>
          <a:bodyPr vert="horz" lIns="91440" tIns="45720" rIns="91440" bIns="45720" rtlCol="0">
            <a:normAutofit/>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pPr>
            <a:r>
              <a:rPr lang="en-US" dirty="0"/>
              <a:t>SPMD sketch</a:t>
            </a:r>
          </a:p>
          <a:p>
            <a:pPr>
              <a:spcBef>
                <a:spcPts val="0"/>
              </a:spcBef>
            </a:pPr>
            <a:r>
              <a:rPr lang="en-US" dirty="0"/>
              <a:t>w/   unknowns ( </a:t>
            </a:r>
            <a:r>
              <a:rPr lang="en-US" b="1" dirty="0"/>
              <a:t>??</a:t>
            </a:r>
            <a:r>
              <a:rPr lang="en-US" dirty="0"/>
              <a:t> ) </a:t>
            </a:r>
          </a:p>
        </p:txBody>
      </p:sp>
      <p:sp>
        <p:nvSpPr>
          <p:cNvPr id="12" name="Content Placeholder 2"/>
          <p:cNvSpPr txBox="1">
            <a:spLocks/>
          </p:cNvSpPr>
          <p:nvPr/>
        </p:nvSpPr>
        <p:spPr>
          <a:xfrm>
            <a:off x="1631175" y="4979528"/>
            <a:ext cx="3654867" cy="1088602"/>
          </a:xfrm>
          <a:prstGeom prst="rect">
            <a:avLst/>
          </a:prstGeom>
          <a:ln>
            <a:solidFill>
              <a:schemeClr val="tx1"/>
            </a:solidFill>
          </a:ln>
        </p:spPr>
        <p:txBody>
          <a:bodyPr vert="horz" lIns="91440" tIns="45720" rIns="91440" bIns="45720" rtlCol="0">
            <a:normAutofit/>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ts val="0"/>
              </a:spcBef>
            </a:pPr>
            <a:r>
              <a:rPr lang="en-US" dirty="0"/>
              <a:t>sequential sketch</a:t>
            </a:r>
          </a:p>
          <a:p>
            <a:pPr algn="ctr">
              <a:spcBef>
                <a:spcPts val="0"/>
              </a:spcBef>
            </a:pPr>
            <a:r>
              <a:rPr lang="en-US" dirty="0"/>
              <a:t>w/</a:t>
            </a:r>
            <a:r>
              <a:rPr lang="en-US" b="1" dirty="0">
                <a:solidFill>
                  <a:srgbClr val="000000"/>
                </a:solidFill>
              </a:rPr>
              <a:t>  </a:t>
            </a:r>
            <a:r>
              <a:rPr lang="en-US" dirty="0"/>
              <a:t> unknowns ( </a:t>
            </a:r>
            <a:r>
              <a:rPr lang="en-US" b="1" dirty="0"/>
              <a:t>?? </a:t>
            </a:r>
            <a:r>
              <a:rPr lang="en-US" dirty="0"/>
              <a:t>)</a:t>
            </a:r>
          </a:p>
        </p:txBody>
      </p:sp>
      <p:cxnSp>
        <p:nvCxnSpPr>
          <p:cNvPr id="16" name="Straight Arrow Connector 15"/>
          <p:cNvCxnSpPr>
            <a:stCxn id="14" idx="2"/>
            <a:endCxn id="12" idx="0"/>
          </p:cNvCxnSpPr>
          <p:nvPr/>
        </p:nvCxnSpPr>
        <p:spPr>
          <a:xfrm flipH="1">
            <a:off x="3458608" y="2972832"/>
            <a:ext cx="25256" cy="2006696"/>
          </a:xfrm>
          <a:prstGeom prst="straightConnector1">
            <a:avLst/>
          </a:prstGeom>
          <a:ln w="38100">
            <a:solidFill>
              <a:srgbClr val="008000"/>
            </a:solidFill>
            <a:tailEnd type="arrow"/>
          </a:ln>
        </p:spPr>
        <p:style>
          <a:lnRef idx="2">
            <a:schemeClr val="accent1"/>
          </a:lnRef>
          <a:fillRef idx="0">
            <a:schemeClr val="accent1"/>
          </a:fillRef>
          <a:effectRef idx="1">
            <a:schemeClr val="accent1"/>
          </a:effectRef>
          <a:fontRef idx="minor">
            <a:schemeClr val="tx1"/>
          </a:fontRef>
        </p:style>
      </p:cxnSp>
      <p:sp>
        <p:nvSpPr>
          <p:cNvPr id="39" name="Content Placeholder 2"/>
          <p:cNvSpPr txBox="1">
            <a:spLocks/>
          </p:cNvSpPr>
          <p:nvPr/>
        </p:nvSpPr>
        <p:spPr>
          <a:xfrm>
            <a:off x="7830732" y="4908455"/>
            <a:ext cx="2743200" cy="1227581"/>
          </a:xfrm>
          <a:prstGeom prst="rect">
            <a:avLst/>
          </a:prstGeom>
          <a:ln>
            <a:solidFill>
              <a:schemeClr val="tx1"/>
            </a:solidFill>
          </a:ln>
        </p:spPr>
        <p:txBody>
          <a:bodyPr vert="horz" lIns="91440" tIns="45720" rIns="91440" bIns="45720" rtlCol="0">
            <a:normAutofit/>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ts val="0"/>
              </a:spcBef>
            </a:pPr>
            <a:r>
              <a:rPr lang="en-US" dirty="0"/>
              <a:t>Sequential</a:t>
            </a:r>
          </a:p>
          <a:p>
            <a:pPr algn="ctr">
              <a:spcBef>
                <a:spcPts val="0"/>
              </a:spcBef>
              <a:buNone/>
            </a:pPr>
            <a:r>
              <a:rPr lang="en-US" dirty="0"/>
              <a:t>Specification</a:t>
            </a:r>
          </a:p>
        </p:txBody>
      </p:sp>
      <p:cxnSp>
        <p:nvCxnSpPr>
          <p:cNvPr id="40" name="Straight Arrow Connector 39"/>
          <p:cNvCxnSpPr>
            <a:stCxn id="39" idx="1"/>
            <a:endCxn id="12" idx="3"/>
          </p:cNvCxnSpPr>
          <p:nvPr/>
        </p:nvCxnSpPr>
        <p:spPr>
          <a:xfrm flipH="1">
            <a:off x="5286042" y="5522245"/>
            <a:ext cx="2544691" cy="1584"/>
          </a:xfrm>
          <a:prstGeom prst="straightConnector1">
            <a:avLst/>
          </a:prstGeom>
          <a:ln w="38100">
            <a:solidFill>
              <a:schemeClr val="accent3">
                <a:lumMod val="60000"/>
                <a:lumOff val="40000"/>
              </a:schemeClr>
            </a:solidFill>
            <a:headEnd type="diamond" w="lg" len="lg"/>
            <a:tailEnd type="diamond" w="lg" len="lg"/>
          </a:ln>
        </p:spPr>
        <p:style>
          <a:lnRef idx="2">
            <a:schemeClr val="accent1"/>
          </a:lnRef>
          <a:fillRef idx="0">
            <a:schemeClr val="accent1"/>
          </a:fillRef>
          <a:effectRef idx="1">
            <a:schemeClr val="accent1"/>
          </a:effectRef>
          <a:fontRef idx="minor">
            <a:schemeClr val="tx1"/>
          </a:fontRef>
        </p:style>
      </p:cxnSp>
      <p:sp>
        <p:nvSpPr>
          <p:cNvPr id="43" name="Content Placeholder 2"/>
          <p:cNvSpPr txBox="1">
            <a:spLocks/>
          </p:cNvSpPr>
          <p:nvPr/>
        </p:nvSpPr>
        <p:spPr>
          <a:xfrm>
            <a:off x="5569043" y="5005385"/>
            <a:ext cx="2356405" cy="1524000"/>
          </a:xfrm>
          <a:prstGeom prst="rect">
            <a:avLst/>
          </a:prstGeom>
        </p:spPr>
        <p:txBody>
          <a:bodyPr vert="horz" lIns="91440" tIns="45720" rIns="91440" bIns="45720" rtlCol="0">
            <a:normAutofit lnSpcReduction="10000"/>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None/>
            </a:pPr>
            <a:r>
              <a:rPr lang="en-US" dirty="0"/>
              <a:t>Synthesis</a:t>
            </a:r>
          </a:p>
          <a:p>
            <a:pPr>
              <a:spcBef>
                <a:spcPts val="0"/>
              </a:spcBef>
              <a:buNone/>
            </a:pPr>
            <a:r>
              <a:rPr lang="en-US" dirty="0"/>
              <a:t>Equivalence Checking</a:t>
            </a:r>
          </a:p>
          <a:p>
            <a:pPr>
              <a:spcBef>
                <a:spcPts val="0"/>
              </a:spcBef>
              <a:buNone/>
            </a:pPr>
            <a:endParaRPr lang="en-US" dirty="0"/>
          </a:p>
        </p:txBody>
      </p:sp>
      <p:sp>
        <p:nvSpPr>
          <p:cNvPr id="62" name="Content Placeholder 2"/>
          <p:cNvSpPr txBox="1">
            <a:spLocks/>
          </p:cNvSpPr>
          <p:nvPr/>
        </p:nvSpPr>
        <p:spPr>
          <a:xfrm>
            <a:off x="4053834" y="2145232"/>
            <a:ext cx="1371600" cy="91440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ormAutofit lnSpcReduction="10000"/>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ts val="0"/>
              </a:spcBef>
              <a:buClr>
                <a:schemeClr val="accent1">
                  <a:lumMod val="60000"/>
                  <a:lumOff val="40000"/>
                </a:schemeClr>
              </a:buClr>
              <a:buFont typeface="Wingdings" charset="2"/>
              <a:buChar char="ü"/>
            </a:pPr>
            <a:r>
              <a:rPr lang="en-US" sz="5600" dirty="0"/>
              <a:t> </a:t>
            </a:r>
          </a:p>
        </p:txBody>
      </p:sp>
      <p:sp>
        <p:nvSpPr>
          <p:cNvPr id="24" name="Content Placeholder 2"/>
          <p:cNvSpPr txBox="1">
            <a:spLocks/>
          </p:cNvSpPr>
          <p:nvPr/>
        </p:nvSpPr>
        <p:spPr>
          <a:xfrm>
            <a:off x="4104345" y="5317742"/>
            <a:ext cx="1371600" cy="91440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ormAutofit lnSpcReduction="10000"/>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ts val="0"/>
              </a:spcBef>
              <a:buClr>
                <a:schemeClr val="accent1">
                  <a:lumMod val="60000"/>
                  <a:lumOff val="40000"/>
                </a:schemeClr>
              </a:buClr>
              <a:buFont typeface="Wingdings" charset="2"/>
              <a:buChar char="ü"/>
            </a:pPr>
            <a:r>
              <a:rPr lang="en-US" sz="5600" dirty="0"/>
              <a:t> </a:t>
            </a:r>
          </a:p>
        </p:txBody>
      </p:sp>
      <p:sp>
        <p:nvSpPr>
          <p:cNvPr id="81" name="Content Placeholder 2"/>
          <p:cNvSpPr txBox="1">
            <a:spLocks/>
          </p:cNvSpPr>
          <p:nvPr/>
        </p:nvSpPr>
        <p:spPr>
          <a:xfrm>
            <a:off x="2175028" y="2278025"/>
            <a:ext cx="477145" cy="613654"/>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None/>
            </a:pPr>
            <a:r>
              <a:rPr lang="en-US" dirty="0">
                <a:solidFill>
                  <a:srgbClr val="000000"/>
                </a:solidFill>
              </a:rPr>
              <a:t>o</a:t>
            </a:r>
          </a:p>
        </p:txBody>
      </p:sp>
      <p:sp>
        <p:nvSpPr>
          <p:cNvPr id="82" name="Content Placeholder 2"/>
          <p:cNvSpPr txBox="1">
            <a:spLocks/>
          </p:cNvSpPr>
          <p:nvPr/>
        </p:nvSpPr>
        <p:spPr>
          <a:xfrm>
            <a:off x="2190516" y="5461869"/>
            <a:ext cx="477145" cy="613654"/>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None/>
            </a:pPr>
            <a:r>
              <a:rPr lang="en-US" dirty="0">
                <a:solidFill>
                  <a:srgbClr val="000000"/>
                </a:solidFill>
              </a:rPr>
              <a:t>o</a:t>
            </a:r>
          </a:p>
        </p:txBody>
      </p:sp>
      <p:sp>
        <p:nvSpPr>
          <p:cNvPr id="15" name="Content Placeholder 2"/>
          <p:cNvSpPr txBox="1">
            <a:spLocks/>
          </p:cNvSpPr>
          <p:nvPr/>
        </p:nvSpPr>
        <p:spPr>
          <a:xfrm>
            <a:off x="5651621" y="2822504"/>
            <a:ext cx="4652116" cy="1986668"/>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None/>
            </a:pPr>
            <a:r>
              <a:rPr lang="en-US" sz="4400" b="1" dirty="0"/>
              <a:t>program</a:t>
            </a:r>
          </a:p>
          <a:p>
            <a:pPr>
              <a:spcBef>
                <a:spcPts val="0"/>
              </a:spcBef>
              <a:buNone/>
            </a:pPr>
            <a:r>
              <a:rPr lang="en-US" sz="4400" b="1" dirty="0"/>
              <a:t>transformation</a:t>
            </a:r>
          </a:p>
        </p:txBody>
      </p:sp>
    </p:spTree>
    <p:extLst>
      <p:ext uri="{BB962C8B-B14F-4D97-AF65-F5344CB8AC3E}">
        <p14:creationId xmlns:p14="http://schemas.microsoft.com/office/powerpoint/2010/main" val="20867402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SPMD program transformation</a:t>
            </a:r>
          </a:p>
        </p:txBody>
      </p:sp>
      <p:sp>
        <p:nvSpPr>
          <p:cNvPr id="3" name="Content Placeholder 2"/>
          <p:cNvSpPr>
            <a:spLocks noGrp="1"/>
          </p:cNvSpPr>
          <p:nvPr>
            <p:ph idx="1"/>
          </p:nvPr>
        </p:nvSpPr>
        <p:spPr/>
        <p:txBody>
          <a:bodyPr/>
          <a:lstStyle/>
          <a:p>
            <a:r>
              <a:rPr lang="en-US" dirty="0" smtClean="0"/>
              <a:t>Key to determinism: stick to the </a:t>
            </a:r>
            <a:r>
              <a:rPr lang="en-US" b="1" dirty="0" smtClean="0"/>
              <a:t>bulk-synchronous </a:t>
            </a:r>
            <a:r>
              <a:rPr lang="en-US" dirty="0" smtClean="0"/>
              <a:t>model </a:t>
            </a:r>
            <a:endParaRPr lang="en-US" dirty="0"/>
          </a:p>
        </p:txBody>
      </p:sp>
      <p:sp>
        <p:nvSpPr>
          <p:cNvPr id="4" name="Freeform 3"/>
          <p:cNvSpPr/>
          <p:nvPr/>
        </p:nvSpPr>
        <p:spPr>
          <a:xfrm>
            <a:off x="3368017" y="2608288"/>
            <a:ext cx="547692" cy="3628371"/>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5" name="Freeform 4"/>
          <p:cNvSpPr/>
          <p:nvPr/>
        </p:nvSpPr>
        <p:spPr>
          <a:xfrm>
            <a:off x="5729202" y="2608288"/>
            <a:ext cx="547692" cy="3628371"/>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6" name="Freeform 5"/>
          <p:cNvSpPr/>
          <p:nvPr/>
        </p:nvSpPr>
        <p:spPr>
          <a:xfrm>
            <a:off x="7976450" y="2608288"/>
            <a:ext cx="547692" cy="3628371"/>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7" name="Rounded Rectangle 6"/>
          <p:cNvSpPr/>
          <p:nvPr/>
        </p:nvSpPr>
        <p:spPr>
          <a:xfrm>
            <a:off x="3139575" y="3599674"/>
            <a:ext cx="5594510" cy="754309"/>
          </a:xfrm>
          <a:prstGeom prst="roundRect">
            <a:avLst/>
          </a:prstGeom>
          <a:solidFill>
            <a:schemeClr val="accent3">
              <a:lumMod val="40000"/>
              <a:lumOff val="60000"/>
              <a:alpha val="24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Communication  Phase</a:t>
            </a:r>
          </a:p>
        </p:txBody>
      </p:sp>
      <p:sp>
        <p:nvSpPr>
          <p:cNvPr id="8" name="Rounded Rectangle 7"/>
          <p:cNvSpPr/>
          <p:nvPr/>
        </p:nvSpPr>
        <p:spPr>
          <a:xfrm>
            <a:off x="3139575" y="2979860"/>
            <a:ext cx="5594510" cy="438390"/>
          </a:xfrm>
          <a:prstGeom prst="roundRect">
            <a:avLst/>
          </a:prstGeom>
          <a:solidFill>
            <a:schemeClr val="accent3">
              <a:lumMod val="40000"/>
              <a:lumOff val="60000"/>
              <a:alpha val="24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Computation  Phase</a:t>
            </a:r>
          </a:p>
        </p:txBody>
      </p:sp>
      <p:sp>
        <p:nvSpPr>
          <p:cNvPr id="9" name="Rounded Rectangle 8"/>
          <p:cNvSpPr/>
          <p:nvPr/>
        </p:nvSpPr>
        <p:spPr>
          <a:xfrm>
            <a:off x="3139575" y="5241966"/>
            <a:ext cx="5594510" cy="763857"/>
          </a:xfrm>
          <a:prstGeom prst="roundRect">
            <a:avLst/>
          </a:prstGeom>
          <a:solidFill>
            <a:schemeClr val="accent3">
              <a:lumMod val="40000"/>
              <a:lumOff val="60000"/>
              <a:alpha val="24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Communication  Phase</a:t>
            </a:r>
          </a:p>
        </p:txBody>
      </p:sp>
      <p:sp>
        <p:nvSpPr>
          <p:cNvPr id="10" name="Rounded Rectangle 9"/>
          <p:cNvSpPr/>
          <p:nvPr/>
        </p:nvSpPr>
        <p:spPr>
          <a:xfrm>
            <a:off x="3139575" y="4631326"/>
            <a:ext cx="5594510" cy="438390"/>
          </a:xfrm>
          <a:prstGeom prst="roundRect">
            <a:avLst/>
          </a:prstGeom>
          <a:solidFill>
            <a:schemeClr val="accent3">
              <a:lumMod val="40000"/>
              <a:lumOff val="60000"/>
              <a:alpha val="24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Computation  Phase</a:t>
            </a:r>
          </a:p>
        </p:txBody>
      </p:sp>
    </p:spTree>
    <p:extLst>
      <p:ext uri="{BB962C8B-B14F-4D97-AF65-F5344CB8AC3E}">
        <p14:creationId xmlns:p14="http://schemas.microsoft.com/office/powerpoint/2010/main" val="207641515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06875" y="2383124"/>
            <a:ext cx="5793701" cy="2835393"/>
          </a:xfrm>
          <a:prstGeom prst="rect">
            <a:avLst/>
          </a:prstGeom>
          <a:solidFill>
            <a:schemeClr val="accent5">
              <a:tint val="65000"/>
              <a:alpha val="60000"/>
            </a:schemeClr>
          </a:solidFill>
          <a:ln>
            <a:solidFill>
              <a:schemeClr val="accent5">
                <a:lumMod val="50000"/>
              </a:schemeClr>
            </a:solidFill>
          </a:ln>
        </p:spPr>
        <p:style>
          <a:lnRef idx="1">
            <a:schemeClr val="accent5"/>
          </a:lnRef>
          <a:fillRef idx="2">
            <a:schemeClr val="accent5"/>
          </a:fillRef>
          <a:effectRef idx="1">
            <a:schemeClr val="accent5"/>
          </a:effectRef>
          <a:fontRef idx="minor">
            <a:schemeClr val="dk1"/>
          </a:fontRef>
        </p:style>
        <p:txBody>
          <a:bodyPr rtlCol="0" anchor="ctr"/>
          <a:lstStyle/>
          <a:p>
            <a:r>
              <a:rPr lang="en-US" sz="3200" dirty="0" err="1">
                <a:solidFill>
                  <a:srgbClr val="FF0000"/>
                </a:solidFill>
              </a:rPr>
              <a:t>expr</a:t>
            </a:r>
            <a:r>
              <a:rPr lang="en-US" sz="3200" dirty="0"/>
              <a:t> ::=  a </a:t>
            </a:r>
            <a:r>
              <a:rPr lang="en-US" sz="3200" b="1" dirty="0">
                <a:solidFill>
                  <a:srgbClr val="0000FF"/>
                </a:solidFill>
              </a:rPr>
              <a:t>|</a:t>
            </a:r>
            <a:r>
              <a:rPr lang="en-US" sz="3200" dirty="0"/>
              <a:t> b </a:t>
            </a:r>
            <a:r>
              <a:rPr lang="en-US" sz="3200" b="1" dirty="0">
                <a:solidFill>
                  <a:srgbClr val="0000FF"/>
                </a:solidFill>
              </a:rPr>
              <a:t>|</a:t>
            </a:r>
            <a:r>
              <a:rPr lang="en-US" sz="3200" dirty="0"/>
              <a:t> </a:t>
            </a:r>
            <a:r>
              <a:rPr lang="en-US" sz="3200" b="1" dirty="0">
                <a:solidFill>
                  <a:srgbClr val="008000"/>
                </a:solidFill>
              </a:rPr>
              <a:t>??</a:t>
            </a:r>
          </a:p>
          <a:p>
            <a:r>
              <a:rPr lang="en-US" sz="3200" b="1" dirty="0" smtClean="0">
                <a:solidFill>
                  <a:srgbClr val="0000FF"/>
                </a:solidFill>
              </a:rPr>
              <a:t>	   |</a:t>
            </a:r>
            <a:r>
              <a:rPr lang="en-US" sz="3200" dirty="0" smtClean="0"/>
              <a:t> </a:t>
            </a:r>
            <a:r>
              <a:rPr lang="en-US" sz="3200" dirty="0" err="1" smtClean="0">
                <a:solidFill>
                  <a:srgbClr val="FF0000"/>
                </a:solidFill>
              </a:rPr>
              <a:t>expr</a:t>
            </a:r>
            <a:r>
              <a:rPr lang="en-US" sz="3200" dirty="0" smtClean="0"/>
              <a:t> + </a:t>
            </a:r>
            <a:r>
              <a:rPr lang="en-US" sz="3200" dirty="0" err="1" smtClean="0">
                <a:solidFill>
                  <a:srgbClr val="FF0000"/>
                </a:solidFill>
              </a:rPr>
              <a:t>expr</a:t>
            </a:r>
            <a:endParaRPr lang="en-US" sz="3200" b="1" dirty="0" smtClean="0">
              <a:solidFill>
                <a:srgbClr val="0000FF"/>
              </a:solidFill>
            </a:endParaRPr>
          </a:p>
          <a:p>
            <a:r>
              <a:rPr lang="en-US" sz="3200" b="1" dirty="0" smtClean="0">
                <a:solidFill>
                  <a:srgbClr val="0000FF"/>
                </a:solidFill>
              </a:rPr>
              <a:t>	   |</a:t>
            </a:r>
            <a:r>
              <a:rPr lang="en-US" sz="3200" dirty="0" smtClean="0"/>
              <a:t> </a:t>
            </a:r>
            <a:r>
              <a:rPr lang="en-US" sz="3200" dirty="0" err="1" smtClean="0">
                <a:solidFill>
                  <a:srgbClr val="FF0000"/>
                </a:solidFill>
              </a:rPr>
              <a:t>expr</a:t>
            </a:r>
            <a:r>
              <a:rPr lang="en-US" sz="3200" dirty="0" smtClean="0"/>
              <a:t> </a:t>
            </a:r>
            <a:r>
              <a:rPr lang="en-US" sz="2800" dirty="0" smtClean="0"/>
              <a:t>&amp;</a:t>
            </a:r>
            <a:r>
              <a:rPr lang="en-US" sz="3200" dirty="0" smtClean="0"/>
              <a:t> </a:t>
            </a:r>
            <a:r>
              <a:rPr lang="en-US" sz="3200" dirty="0" err="1" smtClean="0">
                <a:solidFill>
                  <a:srgbClr val="FF0000"/>
                </a:solidFill>
              </a:rPr>
              <a:t>expr</a:t>
            </a:r>
            <a:r>
              <a:rPr lang="en-US" sz="3200" dirty="0" smtClean="0">
                <a:solidFill>
                  <a:srgbClr val="FF0000"/>
                </a:solidFill>
              </a:rPr>
              <a:t> </a:t>
            </a:r>
            <a:r>
              <a:rPr lang="en-US" sz="3200" b="1" dirty="0" smtClean="0">
                <a:solidFill>
                  <a:srgbClr val="0000FF"/>
                </a:solidFill>
              </a:rPr>
              <a:t>|</a:t>
            </a:r>
            <a:r>
              <a:rPr lang="en-US" sz="3200" dirty="0" smtClean="0"/>
              <a:t> </a:t>
            </a:r>
            <a:r>
              <a:rPr lang="en-US" sz="3200" dirty="0" err="1" smtClean="0">
                <a:solidFill>
                  <a:srgbClr val="FF0000"/>
                </a:solidFill>
              </a:rPr>
              <a:t>expr</a:t>
            </a:r>
            <a:r>
              <a:rPr lang="en-US" sz="3200" dirty="0" smtClean="0"/>
              <a:t> </a:t>
            </a:r>
            <a:r>
              <a:rPr lang="en-US" sz="2800" dirty="0" smtClean="0"/>
              <a:t>|</a:t>
            </a:r>
            <a:r>
              <a:rPr lang="en-US" sz="3200" dirty="0" smtClean="0"/>
              <a:t> </a:t>
            </a:r>
            <a:r>
              <a:rPr lang="en-US" sz="3200" dirty="0" err="1" smtClean="0">
                <a:solidFill>
                  <a:srgbClr val="FF0000"/>
                </a:solidFill>
              </a:rPr>
              <a:t>expr</a:t>
            </a:r>
            <a:endParaRPr lang="en-US" sz="3200" dirty="0" smtClean="0">
              <a:solidFill>
                <a:srgbClr val="FF0000"/>
              </a:solidFill>
            </a:endParaRPr>
          </a:p>
          <a:p>
            <a:r>
              <a:rPr lang="en-US" sz="3200" b="1" dirty="0" smtClean="0">
                <a:solidFill>
                  <a:srgbClr val="0000FF"/>
                </a:solidFill>
              </a:rPr>
              <a:t>	   |</a:t>
            </a:r>
            <a:r>
              <a:rPr lang="en-US" sz="3200" dirty="0" smtClean="0"/>
              <a:t> </a:t>
            </a:r>
            <a:r>
              <a:rPr lang="en-US" sz="3200" dirty="0" err="1" smtClean="0">
                <a:solidFill>
                  <a:srgbClr val="FF0000"/>
                </a:solidFill>
              </a:rPr>
              <a:t>expr</a:t>
            </a:r>
            <a:r>
              <a:rPr lang="en-US" sz="3200" dirty="0" smtClean="0"/>
              <a:t> ^ </a:t>
            </a:r>
            <a:r>
              <a:rPr lang="en-US" sz="3200" dirty="0" err="1" smtClean="0">
                <a:solidFill>
                  <a:srgbClr val="FF0000"/>
                </a:solidFill>
              </a:rPr>
              <a:t>expr</a:t>
            </a:r>
            <a:r>
              <a:rPr lang="en-US" sz="3200" dirty="0" smtClean="0">
                <a:solidFill>
                  <a:srgbClr val="FF0000"/>
                </a:solidFill>
              </a:rPr>
              <a:t> </a:t>
            </a:r>
            <a:r>
              <a:rPr lang="en-US" sz="3200" b="1" dirty="0" smtClean="0">
                <a:solidFill>
                  <a:srgbClr val="0000FF"/>
                </a:solidFill>
              </a:rPr>
              <a:t>|</a:t>
            </a:r>
            <a:r>
              <a:rPr lang="en-US" sz="3200" dirty="0" smtClean="0"/>
              <a:t>  ~ </a:t>
            </a:r>
            <a:r>
              <a:rPr lang="en-US" sz="3200" dirty="0" err="1" smtClean="0">
                <a:solidFill>
                  <a:srgbClr val="FF0000"/>
                </a:solidFill>
              </a:rPr>
              <a:t>expr</a:t>
            </a:r>
            <a:endParaRPr lang="en-US" sz="3200" dirty="0" smtClean="0">
              <a:solidFill>
                <a:srgbClr val="FF0000"/>
              </a:solidFill>
            </a:endParaRPr>
          </a:p>
          <a:p>
            <a:r>
              <a:rPr lang="en-US" sz="3200" b="1" dirty="0" smtClean="0">
                <a:solidFill>
                  <a:srgbClr val="0000FF"/>
                </a:solidFill>
              </a:rPr>
              <a:t>	   |</a:t>
            </a:r>
            <a:r>
              <a:rPr lang="en-US" sz="3200" dirty="0" smtClean="0"/>
              <a:t> </a:t>
            </a:r>
            <a:r>
              <a:rPr lang="en-US" sz="3200" dirty="0" err="1" smtClean="0">
                <a:solidFill>
                  <a:srgbClr val="FF0000"/>
                </a:solidFill>
              </a:rPr>
              <a:t>expr</a:t>
            </a:r>
            <a:r>
              <a:rPr lang="en-US" sz="3200" dirty="0" smtClean="0"/>
              <a:t> &gt;&gt; </a:t>
            </a:r>
            <a:r>
              <a:rPr lang="en-US" sz="3200" b="1" dirty="0" smtClean="0">
                <a:solidFill>
                  <a:srgbClr val="008000"/>
                </a:solidFill>
              </a:rPr>
              <a:t>??</a:t>
            </a:r>
            <a:endParaRPr lang="en-US" sz="3200" dirty="0" smtClean="0">
              <a:solidFill>
                <a:srgbClr val="FF0000"/>
              </a:solidFill>
            </a:endParaRPr>
          </a:p>
        </p:txBody>
      </p:sp>
      <p:sp>
        <p:nvSpPr>
          <p:cNvPr id="8" name="TextBox 7"/>
          <p:cNvSpPr txBox="1"/>
          <p:nvPr/>
        </p:nvSpPr>
        <p:spPr>
          <a:xfrm>
            <a:off x="173310" y="1595020"/>
            <a:ext cx="7729091" cy="5201424"/>
          </a:xfrm>
          <a:prstGeom prst="rect">
            <a:avLst/>
          </a:prstGeom>
          <a:noFill/>
        </p:spPr>
        <p:txBody>
          <a:bodyPr wrap="square" rtlCol="0">
            <a:spAutoFit/>
          </a:bodyPr>
          <a:lstStyle/>
          <a:p>
            <a:r>
              <a:rPr lang="en-US" sz="2800" dirty="0" err="1"/>
              <a:t>UInt</a:t>
            </a:r>
            <a:r>
              <a:rPr lang="en-US" sz="2800" dirty="0"/>
              <a:t> </a:t>
            </a:r>
            <a:r>
              <a:rPr lang="en-US" sz="2800" dirty="0" err="1"/>
              <a:t>avgImpl</a:t>
            </a:r>
            <a:r>
              <a:rPr lang="en-US" sz="2800" dirty="0"/>
              <a:t>(</a:t>
            </a:r>
            <a:r>
              <a:rPr lang="en-US" sz="2800" dirty="0" err="1"/>
              <a:t>UInt</a:t>
            </a:r>
            <a:r>
              <a:rPr lang="en-US" sz="2800" dirty="0"/>
              <a:t> a, </a:t>
            </a:r>
            <a:r>
              <a:rPr lang="en-US" sz="2800" dirty="0" err="1"/>
              <a:t>UInt</a:t>
            </a:r>
            <a:r>
              <a:rPr lang="en-US" sz="2800" dirty="0"/>
              <a:t> b) </a:t>
            </a:r>
            <a:r>
              <a:rPr lang="en-US" sz="2800" dirty="0" smtClean="0"/>
              <a:t>{</a:t>
            </a:r>
          </a:p>
          <a:p>
            <a:endParaRPr lang="en-US" sz="1200" dirty="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en-US" sz="1200" dirty="0" smtClean="0"/>
          </a:p>
          <a:p>
            <a:r>
              <a:rPr lang="en-US" sz="2800" dirty="0" smtClean="0"/>
              <a:t>   return </a:t>
            </a:r>
            <a:r>
              <a:rPr lang="en-US" sz="2800" dirty="0" err="1">
                <a:solidFill>
                  <a:srgbClr val="FF0000"/>
                </a:solidFill>
              </a:rPr>
              <a:t>expr</a:t>
            </a:r>
            <a:r>
              <a:rPr lang="en-US" sz="2800" dirty="0"/>
              <a:t>;</a:t>
            </a:r>
          </a:p>
          <a:p>
            <a:r>
              <a:rPr lang="en-US" sz="2800" dirty="0"/>
              <a:t>}</a:t>
            </a:r>
          </a:p>
        </p:txBody>
      </p:sp>
      <p:sp>
        <p:nvSpPr>
          <p:cNvPr id="2" name="Title 1"/>
          <p:cNvSpPr>
            <a:spLocks noGrp="1"/>
          </p:cNvSpPr>
          <p:nvPr>
            <p:ph type="title"/>
          </p:nvPr>
        </p:nvSpPr>
        <p:spPr/>
        <p:txBody>
          <a:bodyPr/>
          <a:lstStyle/>
          <a:p>
            <a:r>
              <a:rPr lang="en-US" dirty="0" smtClean="0"/>
              <a:t>Introducing synthesis</a:t>
            </a:r>
            <a:endParaRPr lang="en-US" dirty="0"/>
          </a:p>
        </p:txBody>
      </p:sp>
      <p:grpSp>
        <p:nvGrpSpPr>
          <p:cNvPr id="26" name="Group 25"/>
          <p:cNvGrpSpPr/>
          <p:nvPr/>
        </p:nvGrpSpPr>
        <p:grpSpPr>
          <a:xfrm>
            <a:off x="8730986" y="539248"/>
            <a:ext cx="3461014" cy="2552998"/>
            <a:chOff x="8730986" y="852357"/>
            <a:chExt cx="3461014" cy="2552998"/>
          </a:xfrm>
        </p:grpSpPr>
        <p:sp>
          <p:nvSpPr>
            <p:cNvPr id="10" name="Oval 9"/>
            <p:cNvSpPr/>
            <p:nvPr/>
          </p:nvSpPr>
          <p:spPr>
            <a:xfrm>
              <a:off x="8730986" y="2887579"/>
              <a:ext cx="472820" cy="517776"/>
            </a:xfrm>
            <a:prstGeom prst="ellipse">
              <a:avLst/>
            </a:prstGeom>
            <a:noFill/>
            <a:ln w="28575" cmpd="sng">
              <a:solidFill>
                <a:schemeClr val="accent6">
                  <a:lumMod val="75000"/>
                </a:schemeClr>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Callout 13"/>
            <p:cNvSpPr/>
            <p:nvPr/>
          </p:nvSpPr>
          <p:spPr>
            <a:xfrm>
              <a:off x="8930950" y="852357"/>
              <a:ext cx="3261050" cy="1239399"/>
            </a:xfrm>
            <a:prstGeom prst="wedgeEllipseCallout">
              <a:avLst>
                <a:gd name="adj1" fmla="val -47428"/>
                <a:gd name="adj2" fmla="val 114945"/>
              </a:avLst>
            </a:prstGeom>
            <a:no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a:solidFill>
                    <a:srgbClr val="0000FF"/>
                  </a:solidFill>
                </a:rPr>
                <a:t>unknown </a:t>
              </a:r>
              <a:r>
                <a:rPr lang="en-US" sz="3200" dirty="0" smtClean="0">
                  <a:solidFill>
                    <a:srgbClr val="0000FF"/>
                  </a:solidFill>
                </a:rPr>
                <a:t>integer</a:t>
              </a:r>
              <a:endParaRPr lang="en-US" sz="3200" dirty="0">
                <a:solidFill>
                  <a:srgbClr val="0000FF"/>
                </a:solidFill>
              </a:endParaRPr>
            </a:p>
          </p:txBody>
        </p:sp>
      </p:grpSp>
    </p:spTree>
    <p:extLst>
      <p:ext uri="{BB962C8B-B14F-4D97-AF65-F5344CB8AC3E}">
        <p14:creationId xmlns:p14="http://schemas.microsoft.com/office/powerpoint/2010/main" val="1836928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6"/>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nodeType="clickEffect">
                                  <p:stCondLst>
                                    <p:cond delay="0"/>
                                  </p:stCondLst>
                                  <p:childTnLst>
                                    <p:set>
                                      <p:cBhvr>
                                        <p:cTn id="17" dur="1" fill="hold">
                                          <p:stCondLst>
                                            <p:cond delay="0"/>
                                          </p:stCondLst>
                                        </p:cTn>
                                        <p:tgtEl>
                                          <p:spTgt spid="2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SPMD program transformation</a:t>
            </a:r>
          </a:p>
        </p:txBody>
      </p:sp>
      <p:sp>
        <p:nvSpPr>
          <p:cNvPr id="3" name="Content Placeholder 2"/>
          <p:cNvSpPr>
            <a:spLocks noGrp="1"/>
          </p:cNvSpPr>
          <p:nvPr>
            <p:ph idx="1"/>
          </p:nvPr>
        </p:nvSpPr>
        <p:spPr/>
        <p:txBody>
          <a:bodyPr/>
          <a:lstStyle/>
          <a:p>
            <a:r>
              <a:rPr lang="en-US" dirty="0" smtClean="0"/>
              <a:t>Key to determinism: stick to the </a:t>
            </a:r>
            <a:r>
              <a:rPr lang="en-US" b="1" dirty="0" smtClean="0"/>
              <a:t>bulk-synchronous </a:t>
            </a:r>
            <a:r>
              <a:rPr lang="en-US" dirty="0" smtClean="0"/>
              <a:t>model </a:t>
            </a:r>
            <a:endParaRPr lang="en-US" dirty="0"/>
          </a:p>
        </p:txBody>
      </p:sp>
      <p:sp>
        <p:nvSpPr>
          <p:cNvPr id="4" name="Freeform 3"/>
          <p:cNvSpPr/>
          <p:nvPr/>
        </p:nvSpPr>
        <p:spPr>
          <a:xfrm>
            <a:off x="3368017" y="2608288"/>
            <a:ext cx="547692" cy="3628371"/>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5" name="Freeform 4"/>
          <p:cNvSpPr/>
          <p:nvPr/>
        </p:nvSpPr>
        <p:spPr>
          <a:xfrm>
            <a:off x="5729202" y="2608288"/>
            <a:ext cx="547692" cy="3628371"/>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6" name="Freeform 5"/>
          <p:cNvSpPr/>
          <p:nvPr/>
        </p:nvSpPr>
        <p:spPr>
          <a:xfrm>
            <a:off x="7976450" y="2608288"/>
            <a:ext cx="547692" cy="3628371"/>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7" name="Rounded Rectangle 6"/>
          <p:cNvSpPr/>
          <p:nvPr/>
        </p:nvSpPr>
        <p:spPr>
          <a:xfrm>
            <a:off x="3139575" y="3599674"/>
            <a:ext cx="5594510" cy="754309"/>
          </a:xfrm>
          <a:prstGeom prst="roundRect">
            <a:avLst/>
          </a:prstGeom>
          <a:solidFill>
            <a:schemeClr val="accent3">
              <a:lumMod val="40000"/>
              <a:lumOff val="60000"/>
              <a:alpha val="24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err="1" smtClean="0">
                <a:solidFill>
                  <a:srgbClr val="FF0000"/>
                </a:solidFill>
              </a:rPr>
              <a:t>All_to_All</a:t>
            </a:r>
            <a:r>
              <a:rPr lang="en-US" sz="2400" b="1" dirty="0" smtClean="0">
                <a:solidFill>
                  <a:srgbClr val="FF0000"/>
                </a:solidFill>
              </a:rPr>
              <a:t> / </a:t>
            </a:r>
            <a:r>
              <a:rPr lang="en-US" sz="2400" b="1" dirty="0" err="1" smtClean="0">
                <a:solidFill>
                  <a:srgbClr val="FF0000"/>
                </a:solidFill>
              </a:rPr>
              <a:t>Allreduce</a:t>
            </a:r>
            <a:r>
              <a:rPr lang="en-US" sz="2400" b="1" dirty="0" smtClean="0">
                <a:solidFill>
                  <a:srgbClr val="FF0000"/>
                </a:solidFill>
              </a:rPr>
              <a:t> / Reduce</a:t>
            </a:r>
            <a:endParaRPr lang="en-US" sz="2400" b="1" dirty="0">
              <a:solidFill>
                <a:srgbClr val="FF0000"/>
              </a:solidFill>
            </a:endParaRPr>
          </a:p>
        </p:txBody>
      </p:sp>
      <p:sp>
        <p:nvSpPr>
          <p:cNvPr id="8" name="Rounded Rectangle 7"/>
          <p:cNvSpPr/>
          <p:nvPr/>
        </p:nvSpPr>
        <p:spPr>
          <a:xfrm>
            <a:off x="3139575" y="2979860"/>
            <a:ext cx="5594510" cy="438390"/>
          </a:xfrm>
          <a:prstGeom prst="roundRect">
            <a:avLst/>
          </a:prstGeom>
          <a:solidFill>
            <a:schemeClr val="accent3">
              <a:lumMod val="40000"/>
              <a:lumOff val="60000"/>
              <a:alpha val="24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Computation  Phase</a:t>
            </a:r>
          </a:p>
        </p:txBody>
      </p:sp>
      <p:sp>
        <p:nvSpPr>
          <p:cNvPr id="9" name="Rounded Rectangle 8"/>
          <p:cNvSpPr/>
          <p:nvPr/>
        </p:nvSpPr>
        <p:spPr>
          <a:xfrm>
            <a:off x="3139575" y="5241966"/>
            <a:ext cx="5594510" cy="763857"/>
          </a:xfrm>
          <a:prstGeom prst="roundRect">
            <a:avLst/>
          </a:prstGeom>
          <a:solidFill>
            <a:schemeClr val="accent3">
              <a:lumMod val="40000"/>
              <a:lumOff val="60000"/>
              <a:alpha val="24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Communication  Phase</a:t>
            </a:r>
          </a:p>
        </p:txBody>
      </p:sp>
      <p:sp>
        <p:nvSpPr>
          <p:cNvPr id="10" name="Rounded Rectangle 9"/>
          <p:cNvSpPr/>
          <p:nvPr/>
        </p:nvSpPr>
        <p:spPr>
          <a:xfrm>
            <a:off x="3139575" y="4631326"/>
            <a:ext cx="5594510" cy="438390"/>
          </a:xfrm>
          <a:prstGeom prst="roundRect">
            <a:avLst/>
          </a:prstGeom>
          <a:solidFill>
            <a:schemeClr val="accent3">
              <a:lumMod val="40000"/>
              <a:lumOff val="60000"/>
              <a:alpha val="24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Computation  Phase</a:t>
            </a:r>
          </a:p>
        </p:txBody>
      </p:sp>
    </p:spTree>
    <p:extLst>
      <p:ext uri="{BB962C8B-B14F-4D97-AF65-F5344CB8AC3E}">
        <p14:creationId xmlns:p14="http://schemas.microsoft.com/office/powerpoint/2010/main" val="3441326750"/>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SPMD program transformation</a:t>
            </a:r>
          </a:p>
        </p:txBody>
      </p:sp>
      <p:sp>
        <p:nvSpPr>
          <p:cNvPr id="3" name="Content Placeholder 2"/>
          <p:cNvSpPr>
            <a:spLocks noGrp="1"/>
          </p:cNvSpPr>
          <p:nvPr>
            <p:ph idx="1"/>
          </p:nvPr>
        </p:nvSpPr>
        <p:spPr/>
        <p:txBody>
          <a:bodyPr/>
          <a:lstStyle/>
          <a:p>
            <a:r>
              <a:rPr lang="en-US" dirty="0" smtClean="0"/>
              <a:t>Key to determinism: stick to the </a:t>
            </a:r>
            <a:r>
              <a:rPr lang="en-US" b="1" dirty="0" smtClean="0"/>
              <a:t>bulk-synchronous </a:t>
            </a:r>
            <a:r>
              <a:rPr lang="en-US" dirty="0" smtClean="0"/>
              <a:t>model </a:t>
            </a:r>
            <a:endParaRPr lang="en-US" dirty="0"/>
          </a:p>
        </p:txBody>
      </p:sp>
      <p:sp>
        <p:nvSpPr>
          <p:cNvPr id="4" name="Freeform 3"/>
          <p:cNvSpPr/>
          <p:nvPr/>
        </p:nvSpPr>
        <p:spPr>
          <a:xfrm>
            <a:off x="3368017" y="2608288"/>
            <a:ext cx="547692" cy="3628371"/>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5" name="Freeform 4"/>
          <p:cNvSpPr/>
          <p:nvPr/>
        </p:nvSpPr>
        <p:spPr>
          <a:xfrm>
            <a:off x="5729202" y="2608288"/>
            <a:ext cx="547692" cy="3628371"/>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6" name="Freeform 5"/>
          <p:cNvSpPr/>
          <p:nvPr/>
        </p:nvSpPr>
        <p:spPr>
          <a:xfrm>
            <a:off x="7976450" y="2608288"/>
            <a:ext cx="547692" cy="3628371"/>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7" name="Rounded Rectangle 6"/>
          <p:cNvSpPr/>
          <p:nvPr/>
        </p:nvSpPr>
        <p:spPr>
          <a:xfrm>
            <a:off x="3139575" y="3599674"/>
            <a:ext cx="5594510" cy="754309"/>
          </a:xfrm>
          <a:prstGeom prst="roundRect">
            <a:avLst/>
          </a:prstGeom>
          <a:solidFill>
            <a:schemeClr val="accent3">
              <a:lumMod val="40000"/>
              <a:lumOff val="60000"/>
              <a:alpha val="24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err="1" smtClean="0">
                <a:solidFill>
                  <a:srgbClr val="FF0000"/>
                </a:solidFill>
              </a:rPr>
              <a:t>All_to_All</a:t>
            </a:r>
            <a:r>
              <a:rPr lang="en-US" sz="2400" b="1" dirty="0" smtClean="0">
                <a:solidFill>
                  <a:srgbClr val="FF0000"/>
                </a:solidFill>
              </a:rPr>
              <a:t> / </a:t>
            </a:r>
            <a:r>
              <a:rPr lang="en-US" sz="2400" b="1" dirty="0" err="1" smtClean="0">
                <a:solidFill>
                  <a:srgbClr val="FF0000"/>
                </a:solidFill>
              </a:rPr>
              <a:t>Allreduce</a:t>
            </a:r>
            <a:r>
              <a:rPr lang="en-US" sz="2400" b="1" dirty="0" smtClean="0">
                <a:solidFill>
                  <a:srgbClr val="FF0000"/>
                </a:solidFill>
              </a:rPr>
              <a:t> / Reduce</a:t>
            </a:r>
            <a:endParaRPr lang="en-US" sz="2400" b="1" dirty="0">
              <a:solidFill>
                <a:srgbClr val="FF0000"/>
              </a:solidFill>
            </a:endParaRPr>
          </a:p>
        </p:txBody>
      </p:sp>
      <p:sp>
        <p:nvSpPr>
          <p:cNvPr id="8" name="Rounded Rectangle 7"/>
          <p:cNvSpPr/>
          <p:nvPr/>
        </p:nvSpPr>
        <p:spPr>
          <a:xfrm>
            <a:off x="3139575" y="2979860"/>
            <a:ext cx="5594510" cy="438390"/>
          </a:xfrm>
          <a:prstGeom prst="roundRect">
            <a:avLst/>
          </a:prstGeom>
          <a:solidFill>
            <a:schemeClr val="accent3">
              <a:lumMod val="40000"/>
              <a:lumOff val="60000"/>
              <a:alpha val="24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Computation  Phase</a:t>
            </a:r>
          </a:p>
        </p:txBody>
      </p:sp>
      <p:sp>
        <p:nvSpPr>
          <p:cNvPr id="9" name="Rounded Rectangle 8"/>
          <p:cNvSpPr/>
          <p:nvPr/>
        </p:nvSpPr>
        <p:spPr>
          <a:xfrm>
            <a:off x="3139575" y="5241966"/>
            <a:ext cx="5594510" cy="763857"/>
          </a:xfrm>
          <a:prstGeom prst="roundRect">
            <a:avLst/>
          </a:prstGeom>
          <a:solidFill>
            <a:schemeClr val="accent3">
              <a:lumMod val="40000"/>
              <a:lumOff val="60000"/>
              <a:alpha val="24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rgbClr val="FF0000"/>
                </a:solidFill>
              </a:rPr>
              <a:t>Point to point Communication ???</a:t>
            </a:r>
            <a:endParaRPr lang="en-US" sz="2400" b="1" dirty="0">
              <a:solidFill>
                <a:srgbClr val="FF0000"/>
              </a:solidFill>
            </a:endParaRPr>
          </a:p>
        </p:txBody>
      </p:sp>
      <p:sp>
        <p:nvSpPr>
          <p:cNvPr id="10" name="Rounded Rectangle 9"/>
          <p:cNvSpPr/>
          <p:nvPr/>
        </p:nvSpPr>
        <p:spPr>
          <a:xfrm>
            <a:off x="3139575" y="4631326"/>
            <a:ext cx="5594510" cy="438390"/>
          </a:xfrm>
          <a:prstGeom prst="roundRect">
            <a:avLst/>
          </a:prstGeom>
          <a:solidFill>
            <a:schemeClr val="accent3">
              <a:lumMod val="40000"/>
              <a:lumOff val="60000"/>
              <a:alpha val="24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Computation  Phase</a:t>
            </a:r>
          </a:p>
        </p:txBody>
      </p:sp>
    </p:spTree>
    <p:extLst>
      <p:ext uri="{BB962C8B-B14F-4D97-AF65-F5344CB8AC3E}">
        <p14:creationId xmlns:p14="http://schemas.microsoft.com/office/powerpoint/2010/main" val="2070499236"/>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Restricted communication</a:t>
            </a:r>
            <a:endParaRPr lang="en-US" dirty="0"/>
          </a:p>
        </p:txBody>
      </p:sp>
      <p:sp>
        <p:nvSpPr>
          <p:cNvPr id="4" name="Rectangle 3"/>
          <p:cNvSpPr/>
          <p:nvPr/>
        </p:nvSpPr>
        <p:spPr>
          <a:xfrm>
            <a:off x="2030570" y="2812515"/>
            <a:ext cx="8199749" cy="1200329"/>
          </a:xfrm>
          <a:prstGeom prst="rect">
            <a:avLst/>
          </a:prstGeom>
        </p:spPr>
        <p:txBody>
          <a:bodyPr wrap="square">
            <a:spAutoFit/>
          </a:bodyPr>
          <a:lstStyle/>
          <a:p>
            <a:r>
              <a:rPr lang="en-US" sz="3600" b="1" dirty="0"/>
              <a:t>transfer</a:t>
            </a:r>
            <a:r>
              <a:rPr lang="en-US" sz="3600" dirty="0"/>
              <a:t>( </a:t>
            </a:r>
            <a:r>
              <a:rPr lang="en-US" sz="3600" dirty="0" err="1"/>
              <a:t>int</a:t>
            </a:r>
            <a:r>
              <a:rPr lang="en-US" sz="3600" dirty="0"/>
              <a:t> n, double[n] </a:t>
            </a:r>
            <a:r>
              <a:rPr lang="en-US" sz="3600" dirty="0" err="1"/>
              <a:t>sendBuf</a:t>
            </a:r>
            <a:r>
              <a:rPr lang="en-US" sz="3600" dirty="0"/>
              <a:t>,</a:t>
            </a:r>
          </a:p>
          <a:p>
            <a:r>
              <a:rPr lang="en-US" sz="3600" dirty="0"/>
              <a:t>  </a:t>
            </a:r>
            <a:r>
              <a:rPr lang="en-US" sz="3600" dirty="0" err="1"/>
              <a:t>int</a:t>
            </a:r>
            <a:r>
              <a:rPr lang="en-US" sz="3600" dirty="0"/>
              <a:t> </a:t>
            </a:r>
            <a:r>
              <a:rPr lang="en-US" sz="3600" dirty="0" err="1"/>
              <a:t>receiverId</a:t>
            </a:r>
            <a:r>
              <a:rPr lang="en-US" sz="3600" dirty="0"/>
              <a:t>, ref double[n] </a:t>
            </a:r>
            <a:r>
              <a:rPr lang="en-US" sz="3600" dirty="0" err="1"/>
              <a:t>recvBuf</a:t>
            </a:r>
            <a:r>
              <a:rPr lang="en-US" sz="3600" dirty="0"/>
              <a:t>  )</a:t>
            </a:r>
          </a:p>
        </p:txBody>
      </p:sp>
      <p:sp>
        <p:nvSpPr>
          <p:cNvPr id="6" name="Content Placeholder 2"/>
          <p:cNvSpPr txBox="1">
            <a:spLocks/>
          </p:cNvSpPr>
          <p:nvPr/>
        </p:nvSpPr>
        <p:spPr>
          <a:xfrm>
            <a:off x="1680568" y="1772681"/>
            <a:ext cx="8987432" cy="41264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a:p>
        </p:txBody>
      </p:sp>
    </p:spTree>
    <p:extLst>
      <p:ext uri="{BB962C8B-B14F-4D97-AF65-F5344CB8AC3E}">
        <p14:creationId xmlns:p14="http://schemas.microsoft.com/office/powerpoint/2010/main" val="3635663642"/>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Restricted communication</a:t>
            </a:r>
            <a:endParaRPr lang="en-US" dirty="0"/>
          </a:p>
        </p:txBody>
      </p:sp>
      <p:sp>
        <p:nvSpPr>
          <p:cNvPr id="6" name="Freeform 5"/>
          <p:cNvSpPr/>
          <p:nvPr/>
        </p:nvSpPr>
        <p:spPr>
          <a:xfrm>
            <a:off x="2916936" y="3148505"/>
            <a:ext cx="547692" cy="3544318"/>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7" name="Freeform 6"/>
          <p:cNvSpPr/>
          <p:nvPr/>
        </p:nvSpPr>
        <p:spPr>
          <a:xfrm>
            <a:off x="5660833" y="3148505"/>
            <a:ext cx="547692" cy="3544318"/>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8" name="Freeform 7"/>
          <p:cNvSpPr/>
          <p:nvPr/>
        </p:nvSpPr>
        <p:spPr>
          <a:xfrm>
            <a:off x="8464753" y="3148505"/>
            <a:ext cx="547692" cy="3544318"/>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12" name="Rounded Rectangle 11"/>
          <p:cNvSpPr/>
          <p:nvPr/>
        </p:nvSpPr>
        <p:spPr>
          <a:xfrm>
            <a:off x="2662990" y="4633382"/>
            <a:ext cx="1465964" cy="437328"/>
          </a:xfrm>
          <a:prstGeom prst="roundRect">
            <a:avLst/>
          </a:prstGeom>
          <a:solidFill>
            <a:srgbClr val="008000">
              <a:alpha val="50000"/>
            </a:srgbClr>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transfer</a:t>
            </a:r>
          </a:p>
        </p:txBody>
      </p:sp>
      <p:sp>
        <p:nvSpPr>
          <p:cNvPr id="13" name="Rounded Rectangle 12"/>
          <p:cNvSpPr/>
          <p:nvPr/>
        </p:nvSpPr>
        <p:spPr>
          <a:xfrm>
            <a:off x="5441215" y="4631332"/>
            <a:ext cx="1465964" cy="437328"/>
          </a:xfrm>
          <a:prstGeom prst="roundRect">
            <a:avLst/>
          </a:prstGeom>
          <a:solidFill>
            <a:srgbClr val="008000">
              <a:alpha val="50000"/>
            </a:srgbClr>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transfer</a:t>
            </a:r>
          </a:p>
        </p:txBody>
      </p:sp>
      <p:sp>
        <p:nvSpPr>
          <p:cNvPr id="14" name="Rounded Rectangle 13"/>
          <p:cNvSpPr/>
          <p:nvPr/>
        </p:nvSpPr>
        <p:spPr>
          <a:xfrm>
            <a:off x="8279463" y="4631332"/>
            <a:ext cx="1465964" cy="437328"/>
          </a:xfrm>
          <a:prstGeom prst="roundRect">
            <a:avLst/>
          </a:prstGeom>
          <a:solidFill>
            <a:srgbClr val="008000">
              <a:alpha val="50000"/>
            </a:srgbClr>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transfer</a:t>
            </a:r>
          </a:p>
        </p:txBody>
      </p:sp>
      <p:cxnSp>
        <p:nvCxnSpPr>
          <p:cNvPr id="10" name="Straight Arrow Connector 9"/>
          <p:cNvCxnSpPr>
            <a:stCxn id="12" idx="3"/>
            <a:endCxn id="13" idx="1"/>
          </p:cNvCxnSpPr>
          <p:nvPr/>
        </p:nvCxnSpPr>
        <p:spPr>
          <a:xfrm flipV="1">
            <a:off x="4128955" y="4849996"/>
            <a:ext cx="1312261" cy="2050"/>
          </a:xfrm>
          <a:prstGeom prst="straightConnector1">
            <a:avLst/>
          </a:prstGeom>
          <a:ln w="38100" cmpd="sng">
            <a:solidFill>
              <a:srgbClr val="FF0000"/>
            </a:solidFill>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13" idx="3"/>
            <a:endCxn id="14" idx="1"/>
          </p:cNvCxnSpPr>
          <p:nvPr/>
        </p:nvCxnSpPr>
        <p:spPr>
          <a:xfrm>
            <a:off x="6907179" y="4849996"/>
            <a:ext cx="1372284" cy="0"/>
          </a:xfrm>
          <a:prstGeom prst="straightConnector1">
            <a:avLst/>
          </a:prstGeom>
          <a:ln w="38100" cmpd="sng">
            <a:solidFill>
              <a:srgbClr val="FF0000"/>
            </a:solidFill>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17" name="Elbow Connector 16"/>
          <p:cNvCxnSpPr>
            <a:stCxn id="14" idx="3"/>
            <a:endCxn id="12" idx="1"/>
          </p:cNvCxnSpPr>
          <p:nvPr/>
        </p:nvCxnSpPr>
        <p:spPr>
          <a:xfrm flipH="1">
            <a:off x="2662991" y="4849996"/>
            <a:ext cx="7082437" cy="2050"/>
          </a:xfrm>
          <a:prstGeom prst="bentConnector5">
            <a:avLst>
              <a:gd name="adj1" fmla="val -3228"/>
              <a:gd name="adj2" fmla="val 21917756"/>
              <a:gd name="adj3" fmla="val 103228"/>
            </a:avLst>
          </a:prstGeom>
          <a:ln w="38100">
            <a:solidFill>
              <a:srgbClr val="FF0000"/>
            </a:solidFill>
            <a:tailEnd type="triangle" w="lg" len="lg"/>
          </a:ln>
          <a:effectLst/>
        </p:spPr>
        <p:style>
          <a:lnRef idx="2">
            <a:schemeClr val="accent1"/>
          </a:lnRef>
          <a:fillRef idx="0">
            <a:schemeClr val="accent1"/>
          </a:fillRef>
          <a:effectRef idx="1">
            <a:schemeClr val="accent1"/>
          </a:effectRef>
          <a:fontRef idx="minor">
            <a:schemeClr val="tx1"/>
          </a:fontRef>
        </p:style>
      </p:cxnSp>
      <p:sp>
        <p:nvSpPr>
          <p:cNvPr id="19" name="Rectangle 18"/>
          <p:cNvSpPr/>
          <p:nvPr/>
        </p:nvSpPr>
        <p:spPr>
          <a:xfrm>
            <a:off x="1270687" y="2109547"/>
            <a:ext cx="9406156" cy="461665"/>
          </a:xfrm>
          <a:prstGeom prst="rect">
            <a:avLst/>
          </a:prstGeom>
        </p:spPr>
        <p:txBody>
          <a:bodyPr wrap="square">
            <a:spAutoFit/>
          </a:bodyPr>
          <a:lstStyle/>
          <a:p>
            <a:r>
              <a:rPr lang="en-US" sz="2400" b="1" dirty="0"/>
              <a:t>transfer</a:t>
            </a:r>
            <a:r>
              <a:rPr lang="en-US" sz="2400" dirty="0"/>
              <a:t>( </a:t>
            </a:r>
            <a:r>
              <a:rPr lang="en-US" sz="2400" dirty="0" err="1"/>
              <a:t>int</a:t>
            </a:r>
            <a:r>
              <a:rPr lang="en-US" sz="2400" dirty="0"/>
              <a:t> n, double[n] </a:t>
            </a:r>
            <a:r>
              <a:rPr lang="en-US" sz="2400" dirty="0" err="1"/>
              <a:t>sendBuf</a:t>
            </a:r>
            <a:r>
              <a:rPr lang="en-US" sz="2400" dirty="0"/>
              <a:t>, </a:t>
            </a:r>
            <a:r>
              <a:rPr lang="en-US" sz="2400" dirty="0" err="1"/>
              <a:t>int</a:t>
            </a:r>
            <a:r>
              <a:rPr lang="en-US" sz="2400" dirty="0"/>
              <a:t> </a:t>
            </a:r>
            <a:r>
              <a:rPr lang="en-US" sz="2400" dirty="0" err="1"/>
              <a:t>receiverId</a:t>
            </a:r>
            <a:r>
              <a:rPr lang="en-US" sz="2400" dirty="0"/>
              <a:t>, ref double[n], </a:t>
            </a:r>
            <a:r>
              <a:rPr lang="en-US" sz="2400" dirty="0" err="1"/>
              <a:t>recvBuf</a:t>
            </a:r>
            <a:r>
              <a:rPr lang="en-US" sz="2400" dirty="0"/>
              <a:t>)</a:t>
            </a:r>
          </a:p>
        </p:txBody>
      </p:sp>
    </p:spTree>
    <p:extLst>
      <p:ext uri="{BB962C8B-B14F-4D97-AF65-F5344CB8AC3E}">
        <p14:creationId xmlns:p14="http://schemas.microsoft.com/office/powerpoint/2010/main" val="4434472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16"/>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Restricted communication</a:t>
            </a:r>
            <a:endParaRPr lang="en-US" dirty="0"/>
          </a:p>
        </p:txBody>
      </p:sp>
      <p:sp>
        <p:nvSpPr>
          <p:cNvPr id="4" name="Rectangle 3"/>
          <p:cNvSpPr/>
          <p:nvPr/>
        </p:nvSpPr>
        <p:spPr>
          <a:xfrm>
            <a:off x="974316" y="2812515"/>
            <a:ext cx="11217684" cy="1200329"/>
          </a:xfrm>
          <a:prstGeom prst="rect">
            <a:avLst/>
          </a:prstGeom>
        </p:spPr>
        <p:txBody>
          <a:bodyPr wrap="square">
            <a:spAutoFit/>
          </a:bodyPr>
          <a:lstStyle/>
          <a:p>
            <a:r>
              <a:rPr lang="en-US" sz="3600" b="1" dirty="0" smtClean="0"/>
              <a:t>transfer</a:t>
            </a:r>
            <a:r>
              <a:rPr lang="en-US" sz="3600" dirty="0" smtClean="0"/>
              <a:t>( </a:t>
            </a:r>
            <a:r>
              <a:rPr lang="en-US" sz="3600" dirty="0" err="1" smtClean="0"/>
              <a:t>int</a:t>
            </a:r>
            <a:r>
              <a:rPr lang="en-US" sz="3600" dirty="0" smtClean="0"/>
              <a:t> n, double[n] </a:t>
            </a:r>
            <a:r>
              <a:rPr lang="en-US" sz="3600" dirty="0" err="1" smtClean="0"/>
              <a:t>sendBuf</a:t>
            </a:r>
            <a:r>
              <a:rPr lang="en-US" sz="3600" dirty="0" smtClean="0"/>
              <a:t>,        </a:t>
            </a:r>
            <a:r>
              <a:rPr lang="en-US" sz="3600" b="1" dirty="0" err="1" smtClean="0">
                <a:solidFill>
                  <a:srgbClr val="FF0000"/>
                </a:solidFill>
              </a:rPr>
              <a:t>bool</a:t>
            </a:r>
            <a:r>
              <a:rPr lang="en-US" sz="3600" b="1" dirty="0" smtClean="0">
                <a:solidFill>
                  <a:srgbClr val="FF0000"/>
                </a:solidFill>
              </a:rPr>
              <a:t> </a:t>
            </a:r>
            <a:r>
              <a:rPr lang="en-US" sz="3600" b="1" dirty="0" err="1" smtClean="0">
                <a:solidFill>
                  <a:srgbClr val="FF0000"/>
                </a:solidFill>
              </a:rPr>
              <a:t>doSend</a:t>
            </a:r>
            <a:endParaRPr lang="en-US" sz="3600" dirty="0" smtClean="0"/>
          </a:p>
          <a:p>
            <a:r>
              <a:rPr lang="en-US" sz="3600" dirty="0" smtClean="0"/>
              <a:t>  </a:t>
            </a:r>
            <a:r>
              <a:rPr lang="en-US" sz="3600" dirty="0" err="1"/>
              <a:t>int</a:t>
            </a:r>
            <a:r>
              <a:rPr lang="en-US" sz="3600" dirty="0"/>
              <a:t> </a:t>
            </a:r>
            <a:r>
              <a:rPr lang="en-US" sz="3600" dirty="0" err="1"/>
              <a:t>receiverId</a:t>
            </a:r>
            <a:r>
              <a:rPr lang="en-US" sz="3600" dirty="0"/>
              <a:t>, ref double[n] </a:t>
            </a:r>
            <a:r>
              <a:rPr lang="en-US" sz="3600" dirty="0" err="1" smtClean="0"/>
              <a:t>recvBuf</a:t>
            </a:r>
            <a:r>
              <a:rPr lang="en-US" sz="3600" dirty="0" smtClean="0"/>
              <a:t>,  </a:t>
            </a:r>
            <a:r>
              <a:rPr lang="en-US" sz="3600" b="1" dirty="0" err="1" smtClean="0">
                <a:solidFill>
                  <a:srgbClr val="FF0000"/>
                </a:solidFill>
              </a:rPr>
              <a:t>bool</a:t>
            </a:r>
            <a:r>
              <a:rPr lang="en-US" sz="3600" b="1" dirty="0" smtClean="0">
                <a:solidFill>
                  <a:srgbClr val="FF0000"/>
                </a:solidFill>
              </a:rPr>
              <a:t> </a:t>
            </a:r>
            <a:r>
              <a:rPr lang="en-US" sz="3600" b="1" dirty="0" err="1" smtClean="0">
                <a:solidFill>
                  <a:srgbClr val="FF0000"/>
                </a:solidFill>
              </a:rPr>
              <a:t>doRecv</a:t>
            </a:r>
            <a:r>
              <a:rPr lang="en-US" sz="3600" b="1" dirty="0" smtClean="0">
                <a:solidFill>
                  <a:srgbClr val="FF0000"/>
                </a:solidFill>
              </a:rPr>
              <a:t>  </a:t>
            </a:r>
            <a:r>
              <a:rPr lang="en-US" sz="3600" dirty="0" smtClean="0"/>
              <a:t>)</a:t>
            </a:r>
            <a:endParaRPr lang="en-US" sz="3600" dirty="0"/>
          </a:p>
        </p:txBody>
      </p:sp>
      <p:sp>
        <p:nvSpPr>
          <p:cNvPr id="6" name="Content Placeholder 2"/>
          <p:cNvSpPr txBox="1">
            <a:spLocks/>
          </p:cNvSpPr>
          <p:nvPr/>
        </p:nvSpPr>
        <p:spPr>
          <a:xfrm>
            <a:off x="1680568" y="1772681"/>
            <a:ext cx="8987432" cy="41264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a:p>
        </p:txBody>
      </p:sp>
    </p:spTree>
    <p:extLst>
      <p:ext uri="{BB962C8B-B14F-4D97-AF65-F5344CB8AC3E}">
        <p14:creationId xmlns:p14="http://schemas.microsoft.com/office/powerpoint/2010/main" val="3846547082"/>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SPMD program transformation</a:t>
            </a:r>
          </a:p>
        </p:txBody>
      </p:sp>
      <p:sp>
        <p:nvSpPr>
          <p:cNvPr id="15" name="Content Placeholder 2"/>
          <p:cNvSpPr>
            <a:spLocks noGrp="1"/>
          </p:cNvSpPr>
          <p:nvPr>
            <p:ph idx="1"/>
          </p:nvPr>
        </p:nvSpPr>
        <p:spPr/>
        <p:txBody>
          <a:bodyPr>
            <a:normAutofit/>
          </a:bodyPr>
          <a:lstStyle/>
          <a:p>
            <a:r>
              <a:rPr lang="en-US" dirty="0" smtClean="0"/>
              <a:t>Computation phases are not synchronized, but processes all operate on purely local data</a:t>
            </a:r>
            <a:endParaRPr lang="en-US" dirty="0"/>
          </a:p>
        </p:txBody>
      </p:sp>
      <p:sp>
        <p:nvSpPr>
          <p:cNvPr id="6" name="Freeform 5"/>
          <p:cNvSpPr/>
          <p:nvPr/>
        </p:nvSpPr>
        <p:spPr>
          <a:xfrm>
            <a:off x="2916936" y="3165900"/>
            <a:ext cx="547692" cy="3544318"/>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7" name="Freeform 6"/>
          <p:cNvSpPr/>
          <p:nvPr/>
        </p:nvSpPr>
        <p:spPr>
          <a:xfrm>
            <a:off x="5660833" y="3165900"/>
            <a:ext cx="547692" cy="3544318"/>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8" name="Freeform 7"/>
          <p:cNvSpPr/>
          <p:nvPr/>
        </p:nvSpPr>
        <p:spPr>
          <a:xfrm>
            <a:off x="8464753" y="3165900"/>
            <a:ext cx="547692" cy="3544318"/>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34" name="Rounded Rectangle 33"/>
          <p:cNvSpPr/>
          <p:nvPr/>
        </p:nvSpPr>
        <p:spPr>
          <a:xfrm>
            <a:off x="1837137" y="3484675"/>
            <a:ext cx="2574673" cy="533945"/>
          </a:xfrm>
          <a:prstGeom prst="roundRect">
            <a:avLst/>
          </a:prstGeom>
          <a:solidFill>
            <a:schemeClr val="accent3">
              <a:lumMod val="40000"/>
              <a:lumOff val="60000"/>
              <a:alpha val="24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Local Computation</a:t>
            </a:r>
          </a:p>
        </p:txBody>
      </p:sp>
      <p:sp>
        <p:nvSpPr>
          <p:cNvPr id="35" name="Rounded Rectangle 34"/>
          <p:cNvSpPr/>
          <p:nvPr/>
        </p:nvSpPr>
        <p:spPr>
          <a:xfrm>
            <a:off x="4764625" y="3235481"/>
            <a:ext cx="2574673" cy="939333"/>
          </a:xfrm>
          <a:prstGeom prst="roundRect">
            <a:avLst/>
          </a:prstGeom>
          <a:solidFill>
            <a:schemeClr val="accent3">
              <a:lumMod val="40000"/>
              <a:lumOff val="60000"/>
              <a:alpha val="24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Local Computation</a:t>
            </a:r>
          </a:p>
        </p:txBody>
      </p:sp>
      <p:sp>
        <p:nvSpPr>
          <p:cNvPr id="36" name="Rounded Rectangle 35"/>
          <p:cNvSpPr/>
          <p:nvPr/>
        </p:nvSpPr>
        <p:spPr>
          <a:xfrm>
            <a:off x="7636128" y="3305061"/>
            <a:ext cx="2574673" cy="783139"/>
          </a:xfrm>
          <a:prstGeom prst="roundRect">
            <a:avLst/>
          </a:prstGeom>
          <a:solidFill>
            <a:schemeClr val="accent3">
              <a:lumMod val="40000"/>
              <a:lumOff val="60000"/>
              <a:alpha val="24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Local Computation</a:t>
            </a:r>
          </a:p>
        </p:txBody>
      </p:sp>
    </p:spTree>
    <p:extLst>
      <p:ext uri="{BB962C8B-B14F-4D97-AF65-F5344CB8AC3E}">
        <p14:creationId xmlns:p14="http://schemas.microsoft.com/office/powerpoint/2010/main" val="15456511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34936"/>
            <a:ext cx="8229600" cy="1143000"/>
          </a:xfrm>
        </p:spPr>
        <p:txBody>
          <a:bodyPr>
            <a:normAutofit/>
          </a:bodyPr>
          <a:lstStyle/>
          <a:p>
            <a:r>
              <a:rPr lang="en-US" dirty="0"/>
              <a:t>SPMD program transformation</a:t>
            </a:r>
          </a:p>
        </p:txBody>
      </p:sp>
      <p:sp>
        <p:nvSpPr>
          <p:cNvPr id="6" name="Freeform 5"/>
          <p:cNvSpPr/>
          <p:nvPr/>
        </p:nvSpPr>
        <p:spPr>
          <a:xfrm>
            <a:off x="2916936" y="3165900"/>
            <a:ext cx="547692" cy="3544318"/>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7" name="Freeform 6"/>
          <p:cNvSpPr/>
          <p:nvPr/>
        </p:nvSpPr>
        <p:spPr>
          <a:xfrm>
            <a:off x="5660833" y="3165900"/>
            <a:ext cx="547692" cy="3544318"/>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8" name="Freeform 7"/>
          <p:cNvSpPr/>
          <p:nvPr/>
        </p:nvSpPr>
        <p:spPr>
          <a:xfrm>
            <a:off x="8464753" y="3165900"/>
            <a:ext cx="547692" cy="3544318"/>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15" name="Content Placeholder 2"/>
          <p:cNvSpPr>
            <a:spLocks noGrp="1"/>
          </p:cNvSpPr>
          <p:nvPr>
            <p:ph idx="1"/>
          </p:nvPr>
        </p:nvSpPr>
        <p:spPr>
          <a:xfrm>
            <a:off x="1981200" y="1618244"/>
            <a:ext cx="8467171" cy="1547656"/>
          </a:xfrm>
        </p:spPr>
        <p:txBody>
          <a:bodyPr>
            <a:normAutofit/>
          </a:bodyPr>
          <a:lstStyle/>
          <a:p>
            <a:r>
              <a:rPr lang="en-US" dirty="0" smtClean="0"/>
              <a:t>So different orders of interleaving </a:t>
            </a:r>
            <a:r>
              <a:rPr lang="en-US" b="1" dirty="0" smtClean="0"/>
              <a:t>make no difference</a:t>
            </a:r>
            <a:r>
              <a:rPr lang="en-US" dirty="0" smtClean="0"/>
              <a:t> </a:t>
            </a:r>
            <a:r>
              <a:rPr lang="en-US" dirty="0"/>
              <a:t>during computation phases</a:t>
            </a:r>
          </a:p>
        </p:txBody>
      </p:sp>
      <p:sp>
        <p:nvSpPr>
          <p:cNvPr id="34" name="Rounded Rectangle 33"/>
          <p:cNvSpPr/>
          <p:nvPr/>
        </p:nvSpPr>
        <p:spPr>
          <a:xfrm>
            <a:off x="1837137" y="3484675"/>
            <a:ext cx="2574673" cy="533945"/>
          </a:xfrm>
          <a:prstGeom prst="roundRect">
            <a:avLst/>
          </a:prstGeom>
          <a:solidFill>
            <a:schemeClr val="accent3">
              <a:lumMod val="40000"/>
              <a:lumOff val="60000"/>
              <a:alpha val="24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Local Computation</a:t>
            </a:r>
          </a:p>
        </p:txBody>
      </p:sp>
      <p:sp>
        <p:nvSpPr>
          <p:cNvPr id="35" name="Rounded Rectangle 34"/>
          <p:cNvSpPr/>
          <p:nvPr/>
        </p:nvSpPr>
        <p:spPr>
          <a:xfrm>
            <a:off x="4764625" y="3235481"/>
            <a:ext cx="2574673" cy="939333"/>
          </a:xfrm>
          <a:prstGeom prst="roundRect">
            <a:avLst/>
          </a:prstGeom>
          <a:solidFill>
            <a:schemeClr val="accent3">
              <a:lumMod val="40000"/>
              <a:lumOff val="60000"/>
              <a:alpha val="24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Local Computation</a:t>
            </a:r>
          </a:p>
        </p:txBody>
      </p:sp>
      <p:sp>
        <p:nvSpPr>
          <p:cNvPr id="36" name="Rounded Rectangle 35"/>
          <p:cNvSpPr/>
          <p:nvPr/>
        </p:nvSpPr>
        <p:spPr>
          <a:xfrm>
            <a:off x="7636128" y="3305061"/>
            <a:ext cx="2574673" cy="783139"/>
          </a:xfrm>
          <a:prstGeom prst="roundRect">
            <a:avLst/>
          </a:prstGeom>
          <a:solidFill>
            <a:schemeClr val="accent3">
              <a:lumMod val="40000"/>
              <a:lumOff val="60000"/>
              <a:alpha val="24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Local Computation</a:t>
            </a:r>
          </a:p>
        </p:txBody>
      </p:sp>
    </p:spTree>
    <p:extLst>
      <p:ext uri="{BB962C8B-B14F-4D97-AF65-F5344CB8AC3E}">
        <p14:creationId xmlns:p14="http://schemas.microsoft.com/office/powerpoint/2010/main" val="25659568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34936"/>
            <a:ext cx="8229600" cy="1143000"/>
          </a:xfrm>
        </p:spPr>
        <p:txBody>
          <a:bodyPr>
            <a:normAutofit/>
          </a:bodyPr>
          <a:lstStyle/>
          <a:p>
            <a:r>
              <a:rPr lang="en-US" dirty="0"/>
              <a:t>SPMD program transformation</a:t>
            </a:r>
          </a:p>
        </p:txBody>
      </p:sp>
      <p:sp>
        <p:nvSpPr>
          <p:cNvPr id="6" name="Freeform 5"/>
          <p:cNvSpPr/>
          <p:nvPr/>
        </p:nvSpPr>
        <p:spPr>
          <a:xfrm>
            <a:off x="2916936" y="3165900"/>
            <a:ext cx="547692" cy="3544318"/>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7" name="Freeform 6"/>
          <p:cNvSpPr/>
          <p:nvPr/>
        </p:nvSpPr>
        <p:spPr>
          <a:xfrm>
            <a:off x="5660833" y="3165900"/>
            <a:ext cx="547692" cy="3544318"/>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8" name="Freeform 7"/>
          <p:cNvSpPr/>
          <p:nvPr/>
        </p:nvSpPr>
        <p:spPr>
          <a:xfrm>
            <a:off x="8464753" y="3165900"/>
            <a:ext cx="547692" cy="3544318"/>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12" name="Rounded Rectangle 11"/>
          <p:cNvSpPr/>
          <p:nvPr/>
        </p:nvSpPr>
        <p:spPr>
          <a:xfrm>
            <a:off x="2558614" y="4337667"/>
            <a:ext cx="1465964" cy="437328"/>
          </a:xfrm>
          <a:prstGeom prst="roundRect">
            <a:avLst/>
          </a:prstGeom>
          <a:solidFill>
            <a:srgbClr val="008000">
              <a:alpha val="50000"/>
            </a:srgbClr>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transfer</a:t>
            </a:r>
          </a:p>
        </p:txBody>
      </p:sp>
      <p:sp>
        <p:nvSpPr>
          <p:cNvPr id="13" name="Rounded Rectangle 12"/>
          <p:cNvSpPr/>
          <p:nvPr/>
        </p:nvSpPr>
        <p:spPr>
          <a:xfrm>
            <a:off x="5336839" y="4335617"/>
            <a:ext cx="1465964" cy="437328"/>
          </a:xfrm>
          <a:prstGeom prst="roundRect">
            <a:avLst/>
          </a:prstGeom>
          <a:solidFill>
            <a:srgbClr val="008000">
              <a:alpha val="50000"/>
            </a:srgbClr>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transfer</a:t>
            </a:r>
          </a:p>
        </p:txBody>
      </p:sp>
      <p:sp>
        <p:nvSpPr>
          <p:cNvPr id="14" name="Rounded Rectangle 13"/>
          <p:cNvSpPr/>
          <p:nvPr/>
        </p:nvSpPr>
        <p:spPr>
          <a:xfrm>
            <a:off x="8175087" y="4335617"/>
            <a:ext cx="1465964" cy="437328"/>
          </a:xfrm>
          <a:prstGeom prst="roundRect">
            <a:avLst/>
          </a:prstGeom>
          <a:solidFill>
            <a:srgbClr val="008000">
              <a:alpha val="50000"/>
            </a:srgbClr>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transfer</a:t>
            </a:r>
          </a:p>
        </p:txBody>
      </p:sp>
      <p:sp>
        <p:nvSpPr>
          <p:cNvPr id="15" name="Content Placeholder 2"/>
          <p:cNvSpPr>
            <a:spLocks noGrp="1"/>
          </p:cNvSpPr>
          <p:nvPr>
            <p:ph idx="1"/>
          </p:nvPr>
        </p:nvSpPr>
        <p:spPr>
          <a:xfrm>
            <a:off x="1680569" y="1618245"/>
            <a:ext cx="9133127" cy="1556569"/>
          </a:xfrm>
        </p:spPr>
        <p:txBody>
          <a:bodyPr>
            <a:normAutofit/>
          </a:bodyPr>
          <a:lstStyle/>
          <a:p>
            <a:r>
              <a:rPr lang="en-US" dirty="0" smtClean="0"/>
              <a:t>Processes affect each other during communication phases: well synchronized, fully deterministic</a:t>
            </a:r>
            <a:endParaRPr lang="en-US" dirty="0"/>
          </a:p>
        </p:txBody>
      </p:sp>
      <p:cxnSp>
        <p:nvCxnSpPr>
          <p:cNvPr id="10" name="Straight Arrow Connector 9"/>
          <p:cNvCxnSpPr>
            <a:stCxn id="12" idx="3"/>
            <a:endCxn id="13" idx="1"/>
          </p:cNvCxnSpPr>
          <p:nvPr/>
        </p:nvCxnSpPr>
        <p:spPr>
          <a:xfrm flipV="1">
            <a:off x="4024579" y="4554281"/>
            <a:ext cx="1312261" cy="2050"/>
          </a:xfrm>
          <a:prstGeom prst="straightConnector1">
            <a:avLst/>
          </a:prstGeom>
          <a:ln w="38100" cmpd="sng">
            <a:solidFill>
              <a:srgbClr val="FF0000"/>
            </a:solidFill>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13" idx="3"/>
            <a:endCxn id="14" idx="1"/>
          </p:cNvCxnSpPr>
          <p:nvPr/>
        </p:nvCxnSpPr>
        <p:spPr>
          <a:xfrm>
            <a:off x="6802803" y="4554281"/>
            <a:ext cx="1372284" cy="0"/>
          </a:xfrm>
          <a:prstGeom prst="straightConnector1">
            <a:avLst/>
          </a:prstGeom>
          <a:ln w="38100" cmpd="sng">
            <a:solidFill>
              <a:srgbClr val="FF0000"/>
            </a:solidFill>
            <a:tailEnd type="triangle" w="lg" len="lg"/>
          </a:ln>
          <a:effectLst/>
        </p:spPr>
        <p:style>
          <a:lnRef idx="2">
            <a:schemeClr val="accent1"/>
          </a:lnRef>
          <a:fillRef idx="0">
            <a:schemeClr val="accent1"/>
          </a:fillRef>
          <a:effectRef idx="1">
            <a:schemeClr val="accent1"/>
          </a:effectRef>
          <a:fontRef idx="minor">
            <a:schemeClr val="tx1"/>
          </a:fontRef>
        </p:style>
      </p:cxnSp>
      <p:sp>
        <p:nvSpPr>
          <p:cNvPr id="34" name="Rounded Rectangle 33"/>
          <p:cNvSpPr/>
          <p:nvPr/>
        </p:nvSpPr>
        <p:spPr>
          <a:xfrm>
            <a:off x="1837137" y="3484675"/>
            <a:ext cx="2574673" cy="533945"/>
          </a:xfrm>
          <a:prstGeom prst="roundRect">
            <a:avLst/>
          </a:prstGeom>
          <a:solidFill>
            <a:schemeClr val="accent3">
              <a:lumMod val="40000"/>
              <a:lumOff val="60000"/>
              <a:alpha val="24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Local Computation</a:t>
            </a:r>
          </a:p>
        </p:txBody>
      </p:sp>
      <p:sp>
        <p:nvSpPr>
          <p:cNvPr id="35" name="Rounded Rectangle 34"/>
          <p:cNvSpPr/>
          <p:nvPr/>
        </p:nvSpPr>
        <p:spPr>
          <a:xfrm>
            <a:off x="4764625" y="3235481"/>
            <a:ext cx="2574673" cy="939333"/>
          </a:xfrm>
          <a:prstGeom prst="roundRect">
            <a:avLst/>
          </a:prstGeom>
          <a:solidFill>
            <a:schemeClr val="accent3">
              <a:lumMod val="40000"/>
              <a:lumOff val="60000"/>
              <a:alpha val="24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Local Computation</a:t>
            </a:r>
          </a:p>
        </p:txBody>
      </p:sp>
      <p:sp>
        <p:nvSpPr>
          <p:cNvPr id="36" name="Rounded Rectangle 35"/>
          <p:cNvSpPr/>
          <p:nvPr/>
        </p:nvSpPr>
        <p:spPr>
          <a:xfrm>
            <a:off x="7636128" y="3305061"/>
            <a:ext cx="2574673" cy="783139"/>
          </a:xfrm>
          <a:prstGeom prst="roundRect">
            <a:avLst/>
          </a:prstGeom>
          <a:solidFill>
            <a:schemeClr val="accent3">
              <a:lumMod val="40000"/>
              <a:lumOff val="60000"/>
              <a:alpha val="24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Local Computation</a:t>
            </a:r>
          </a:p>
        </p:txBody>
      </p:sp>
    </p:spTree>
    <p:extLst>
      <p:ext uri="{BB962C8B-B14F-4D97-AF65-F5344CB8AC3E}">
        <p14:creationId xmlns:p14="http://schemas.microsoft.com/office/powerpoint/2010/main" val="24099784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SPMD program transformation</a:t>
            </a:r>
          </a:p>
        </p:txBody>
      </p:sp>
      <p:sp>
        <p:nvSpPr>
          <p:cNvPr id="3" name="Content Placeholder 2"/>
          <p:cNvSpPr>
            <a:spLocks noGrp="1"/>
          </p:cNvSpPr>
          <p:nvPr>
            <p:ph idx="1"/>
          </p:nvPr>
        </p:nvSpPr>
        <p:spPr/>
        <p:txBody>
          <a:bodyPr/>
          <a:lstStyle/>
          <a:p>
            <a:r>
              <a:rPr lang="en-US" dirty="0" smtClean="0"/>
              <a:t>fully </a:t>
            </a:r>
            <a:r>
              <a:rPr lang="en-US" b="1" dirty="0" smtClean="0"/>
              <a:t>synchronous </a:t>
            </a:r>
            <a:r>
              <a:rPr lang="en-US" dirty="0" smtClean="0"/>
              <a:t>and </a:t>
            </a:r>
            <a:r>
              <a:rPr lang="en-US" b="1" dirty="0" err="1" smtClean="0"/>
              <a:t>deterministc</a:t>
            </a:r>
            <a:endParaRPr lang="en-US" b="1" dirty="0"/>
          </a:p>
        </p:txBody>
      </p:sp>
      <p:sp>
        <p:nvSpPr>
          <p:cNvPr id="4" name="Freeform 3"/>
          <p:cNvSpPr/>
          <p:nvPr/>
        </p:nvSpPr>
        <p:spPr>
          <a:xfrm>
            <a:off x="3368017" y="2608288"/>
            <a:ext cx="547692" cy="3628371"/>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5" name="Freeform 4"/>
          <p:cNvSpPr/>
          <p:nvPr/>
        </p:nvSpPr>
        <p:spPr>
          <a:xfrm>
            <a:off x="5729202" y="2608288"/>
            <a:ext cx="547692" cy="3628371"/>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6" name="Freeform 5"/>
          <p:cNvSpPr/>
          <p:nvPr/>
        </p:nvSpPr>
        <p:spPr>
          <a:xfrm>
            <a:off x="7976450" y="2608288"/>
            <a:ext cx="547692" cy="3628371"/>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7" name="Rounded Rectangle 6"/>
          <p:cNvSpPr/>
          <p:nvPr/>
        </p:nvSpPr>
        <p:spPr>
          <a:xfrm>
            <a:off x="3139575" y="3599674"/>
            <a:ext cx="5594510" cy="754309"/>
          </a:xfrm>
          <a:prstGeom prst="roundRect">
            <a:avLst/>
          </a:prstGeom>
          <a:solidFill>
            <a:schemeClr val="accent3">
              <a:lumMod val="40000"/>
              <a:lumOff val="60000"/>
              <a:alpha val="24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err="1" smtClean="0">
                <a:solidFill>
                  <a:srgbClr val="FF0000"/>
                </a:solidFill>
              </a:rPr>
              <a:t>All_to_All</a:t>
            </a:r>
            <a:r>
              <a:rPr lang="en-US" sz="2400" b="1" dirty="0" smtClean="0">
                <a:solidFill>
                  <a:srgbClr val="FF0000"/>
                </a:solidFill>
              </a:rPr>
              <a:t> / </a:t>
            </a:r>
            <a:r>
              <a:rPr lang="en-US" sz="2400" b="1" dirty="0" err="1" smtClean="0">
                <a:solidFill>
                  <a:srgbClr val="FF0000"/>
                </a:solidFill>
              </a:rPr>
              <a:t>Allreduce</a:t>
            </a:r>
            <a:r>
              <a:rPr lang="en-US" sz="2400" b="1" dirty="0" smtClean="0">
                <a:solidFill>
                  <a:srgbClr val="FF0000"/>
                </a:solidFill>
              </a:rPr>
              <a:t> / Reduce</a:t>
            </a:r>
            <a:endParaRPr lang="en-US" sz="2400" b="1" dirty="0">
              <a:solidFill>
                <a:srgbClr val="FF0000"/>
              </a:solidFill>
            </a:endParaRPr>
          </a:p>
        </p:txBody>
      </p:sp>
      <p:sp>
        <p:nvSpPr>
          <p:cNvPr id="8" name="Rounded Rectangle 7"/>
          <p:cNvSpPr/>
          <p:nvPr/>
        </p:nvSpPr>
        <p:spPr>
          <a:xfrm>
            <a:off x="3139575" y="2979860"/>
            <a:ext cx="5594510" cy="438390"/>
          </a:xfrm>
          <a:prstGeom prst="roundRect">
            <a:avLst/>
          </a:prstGeom>
          <a:solidFill>
            <a:schemeClr val="accent3">
              <a:lumMod val="40000"/>
              <a:lumOff val="60000"/>
              <a:alpha val="24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Computation  Phase</a:t>
            </a:r>
          </a:p>
        </p:txBody>
      </p:sp>
      <p:sp>
        <p:nvSpPr>
          <p:cNvPr id="9" name="Rounded Rectangle 8"/>
          <p:cNvSpPr/>
          <p:nvPr/>
        </p:nvSpPr>
        <p:spPr>
          <a:xfrm>
            <a:off x="3139575" y="5241966"/>
            <a:ext cx="5594510" cy="763857"/>
          </a:xfrm>
          <a:prstGeom prst="roundRect">
            <a:avLst/>
          </a:prstGeom>
          <a:solidFill>
            <a:schemeClr val="accent3">
              <a:lumMod val="40000"/>
              <a:lumOff val="60000"/>
              <a:alpha val="24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rgbClr val="FF0000"/>
                </a:solidFill>
              </a:rPr>
              <a:t>transfer</a:t>
            </a:r>
            <a:endParaRPr lang="en-US" sz="2400" b="1" dirty="0">
              <a:solidFill>
                <a:srgbClr val="FF0000"/>
              </a:solidFill>
            </a:endParaRPr>
          </a:p>
        </p:txBody>
      </p:sp>
      <p:sp>
        <p:nvSpPr>
          <p:cNvPr id="10" name="Rounded Rectangle 9"/>
          <p:cNvSpPr/>
          <p:nvPr/>
        </p:nvSpPr>
        <p:spPr>
          <a:xfrm>
            <a:off x="3139575" y="4631326"/>
            <a:ext cx="5594510" cy="438390"/>
          </a:xfrm>
          <a:prstGeom prst="roundRect">
            <a:avLst/>
          </a:prstGeom>
          <a:solidFill>
            <a:schemeClr val="accent3">
              <a:lumMod val="40000"/>
              <a:lumOff val="60000"/>
              <a:alpha val="24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Computation  Phase</a:t>
            </a:r>
          </a:p>
        </p:txBody>
      </p:sp>
    </p:spTree>
    <p:extLst>
      <p:ext uri="{BB962C8B-B14F-4D97-AF65-F5344CB8AC3E}">
        <p14:creationId xmlns:p14="http://schemas.microsoft.com/office/powerpoint/2010/main" val="741422308"/>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SPMD program transformation</a:t>
            </a:r>
          </a:p>
        </p:txBody>
      </p:sp>
      <p:sp>
        <p:nvSpPr>
          <p:cNvPr id="5" name="Rectangle 4"/>
          <p:cNvSpPr/>
          <p:nvPr/>
        </p:nvSpPr>
        <p:spPr>
          <a:xfrm>
            <a:off x="1235804" y="2096850"/>
            <a:ext cx="3536251" cy="4154983"/>
          </a:xfrm>
          <a:prstGeom prst="rect">
            <a:avLst/>
          </a:prstGeom>
        </p:spPr>
        <p:txBody>
          <a:bodyPr wrap="square">
            <a:spAutoFit/>
          </a:bodyPr>
          <a:lstStyle/>
          <a:p>
            <a:r>
              <a:rPr lang="en-US" sz="2400" b="1" dirty="0" err="1"/>
              <a:t>spmdfork</a:t>
            </a:r>
            <a:r>
              <a:rPr lang="en-US" sz="2400" dirty="0"/>
              <a:t> </a:t>
            </a:r>
            <a:r>
              <a:rPr lang="en-US" sz="2400" dirty="0" smtClean="0"/>
              <a:t>{</a:t>
            </a:r>
          </a:p>
          <a:p>
            <a:endParaRPr lang="en-US" sz="2400" dirty="0"/>
          </a:p>
          <a:p>
            <a:r>
              <a:rPr lang="en-US" sz="2400" dirty="0"/>
              <a:t> </a:t>
            </a:r>
            <a:r>
              <a:rPr lang="en-US" sz="2400" dirty="0" smtClean="0"/>
              <a:t>   double</a:t>
            </a:r>
            <a:r>
              <a:rPr lang="en-US" sz="2400" dirty="0"/>
              <a:t>[1] a, b;</a:t>
            </a:r>
          </a:p>
          <a:p>
            <a:endParaRPr lang="en-US" sz="2400" dirty="0"/>
          </a:p>
          <a:p>
            <a:endParaRPr lang="en-US" sz="2400" dirty="0" smtClean="0"/>
          </a:p>
          <a:p>
            <a:r>
              <a:rPr lang="en-US" sz="2400" dirty="0" smtClean="0"/>
              <a:t>    a</a:t>
            </a:r>
            <a:r>
              <a:rPr lang="en-US" sz="2400" dirty="0"/>
              <a:t>[0] = </a:t>
            </a:r>
            <a:r>
              <a:rPr lang="en-US" sz="2400" b="1" dirty="0" err="1"/>
              <a:t>pid</a:t>
            </a:r>
            <a:r>
              <a:rPr lang="en-US" sz="2400" dirty="0"/>
              <a:t>*1.0;</a:t>
            </a:r>
          </a:p>
          <a:p>
            <a:endParaRPr lang="en-US" sz="2400" dirty="0"/>
          </a:p>
          <a:p>
            <a:endParaRPr lang="en-US" sz="2400" dirty="0"/>
          </a:p>
          <a:p>
            <a:r>
              <a:rPr lang="en-US" sz="2400" dirty="0"/>
              <a:t> </a:t>
            </a:r>
            <a:r>
              <a:rPr lang="en-US" sz="2400" dirty="0" smtClean="0"/>
              <a:t>   </a:t>
            </a:r>
            <a:r>
              <a:rPr lang="en-US" sz="2400" dirty="0" err="1" smtClean="0"/>
              <a:t>AllReduce</a:t>
            </a:r>
            <a:r>
              <a:rPr lang="en-US" sz="2400" dirty="0"/>
              <a:t>(a, b, PLUS);</a:t>
            </a:r>
          </a:p>
          <a:p>
            <a:endParaRPr lang="en-US" sz="2400" dirty="0"/>
          </a:p>
          <a:p>
            <a:r>
              <a:rPr lang="en-US" sz="2400" dirty="0"/>
              <a:t>}</a:t>
            </a:r>
          </a:p>
        </p:txBody>
      </p:sp>
      <p:sp>
        <p:nvSpPr>
          <p:cNvPr id="10" name="TextBox 9"/>
          <p:cNvSpPr txBox="1"/>
          <p:nvPr/>
        </p:nvSpPr>
        <p:spPr>
          <a:xfrm>
            <a:off x="5689310" y="1530765"/>
            <a:ext cx="2739001" cy="461665"/>
          </a:xfrm>
          <a:prstGeom prst="rect">
            <a:avLst/>
          </a:prstGeom>
          <a:noFill/>
        </p:spPr>
        <p:txBody>
          <a:bodyPr wrap="none" rtlCol="0">
            <a:spAutoFit/>
          </a:bodyPr>
          <a:lstStyle/>
          <a:p>
            <a:pPr lvl="0"/>
            <a:r>
              <a:rPr lang="en-US" sz="2400" dirty="0">
                <a:solidFill>
                  <a:prstClr val="black"/>
                </a:solidFill>
              </a:rPr>
              <a:t>double[</a:t>
            </a:r>
            <a:r>
              <a:rPr lang="en-US" sz="2400" b="1" dirty="0">
                <a:solidFill>
                  <a:prstClr val="black"/>
                </a:solidFill>
              </a:rPr>
              <a:t>N</a:t>
            </a:r>
            <a:r>
              <a:rPr lang="en-US" sz="2400" dirty="0">
                <a:solidFill>
                  <a:prstClr val="black"/>
                </a:solidFill>
              </a:rPr>
              <a:t>, 1] AA, BB</a:t>
            </a:r>
            <a:r>
              <a:rPr lang="en-US" sz="2400" dirty="0" smtClean="0">
                <a:solidFill>
                  <a:prstClr val="black"/>
                </a:solidFill>
              </a:rPr>
              <a:t>;</a:t>
            </a:r>
            <a:endParaRPr lang="en-US" sz="2400" dirty="0">
              <a:solidFill>
                <a:prstClr val="black"/>
              </a:solidFill>
            </a:endParaRPr>
          </a:p>
        </p:txBody>
      </p:sp>
      <p:sp>
        <p:nvSpPr>
          <p:cNvPr id="11" name="TextBox 10"/>
          <p:cNvSpPr txBox="1"/>
          <p:nvPr/>
        </p:nvSpPr>
        <p:spPr>
          <a:xfrm>
            <a:off x="5689310" y="2169013"/>
            <a:ext cx="3865211" cy="1200328"/>
          </a:xfrm>
          <a:prstGeom prst="rect">
            <a:avLst/>
          </a:prstGeom>
          <a:noFill/>
        </p:spPr>
        <p:txBody>
          <a:bodyPr wrap="none" rtlCol="0">
            <a:spAutoFit/>
          </a:bodyPr>
          <a:lstStyle/>
          <a:p>
            <a:pPr lvl="0"/>
            <a:r>
              <a:rPr lang="en-US" sz="2400" dirty="0">
                <a:solidFill>
                  <a:prstClr val="black"/>
                </a:solidFill>
              </a:rPr>
              <a:t>for (</a:t>
            </a:r>
            <a:r>
              <a:rPr lang="en-US" sz="2400" dirty="0" err="1">
                <a:solidFill>
                  <a:prstClr val="black"/>
                </a:solidFill>
              </a:rPr>
              <a:t>int</a:t>
            </a:r>
            <a:r>
              <a:rPr lang="en-US" sz="2400" dirty="0">
                <a:solidFill>
                  <a:prstClr val="black"/>
                </a:solidFill>
              </a:rPr>
              <a:t> </a:t>
            </a:r>
            <a:r>
              <a:rPr lang="en-US" sz="2400" b="1" dirty="0" err="1">
                <a:solidFill>
                  <a:prstClr val="black"/>
                </a:solidFill>
              </a:rPr>
              <a:t>pid</a:t>
            </a:r>
            <a:r>
              <a:rPr lang="en-US" sz="2400" dirty="0">
                <a:solidFill>
                  <a:prstClr val="black"/>
                </a:solidFill>
              </a:rPr>
              <a:t>=0; </a:t>
            </a:r>
            <a:r>
              <a:rPr lang="en-US" sz="2400" b="1" dirty="0" err="1">
                <a:solidFill>
                  <a:prstClr val="black"/>
                </a:solidFill>
              </a:rPr>
              <a:t>pid</a:t>
            </a:r>
            <a:r>
              <a:rPr lang="en-US" sz="2400" dirty="0">
                <a:solidFill>
                  <a:prstClr val="black"/>
                </a:solidFill>
              </a:rPr>
              <a:t>&lt;N; </a:t>
            </a:r>
            <a:r>
              <a:rPr lang="en-US" sz="2400" b="1" dirty="0" err="1">
                <a:solidFill>
                  <a:prstClr val="black"/>
                </a:solidFill>
              </a:rPr>
              <a:t>pid</a:t>
            </a:r>
            <a:r>
              <a:rPr lang="en-US" sz="2400" dirty="0">
                <a:solidFill>
                  <a:prstClr val="black"/>
                </a:solidFill>
              </a:rPr>
              <a:t>++) {</a:t>
            </a:r>
          </a:p>
          <a:p>
            <a:pPr lvl="0"/>
            <a:r>
              <a:rPr lang="en-US" sz="2400" dirty="0">
                <a:solidFill>
                  <a:prstClr val="black"/>
                </a:solidFill>
              </a:rPr>
              <a:t>	AA[</a:t>
            </a:r>
            <a:r>
              <a:rPr lang="en-US" sz="2400" b="1" dirty="0" err="1">
                <a:solidFill>
                  <a:prstClr val="black"/>
                </a:solidFill>
              </a:rPr>
              <a:t>pid</a:t>
            </a:r>
            <a:r>
              <a:rPr lang="en-US" sz="2400" dirty="0">
                <a:solidFill>
                  <a:prstClr val="black"/>
                </a:solidFill>
              </a:rPr>
              <a:t>, 0] = </a:t>
            </a:r>
            <a:r>
              <a:rPr lang="en-US" sz="2400" b="1" dirty="0" err="1">
                <a:solidFill>
                  <a:prstClr val="black"/>
                </a:solidFill>
              </a:rPr>
              <a:t>pid</a:t>
            </a:r>
            <a:r>
              <a:rPr lang="en-US" sz="2400" dirty="0">
                <a:solidFill>
                  <a:prstClr val="black"/>
                </a:solidFill>
              </a:rPr>
              <a:t>*1.0;</a:t>
            </a:r>
          </a:p>
          <a:p>
            <a:pPr lvl="0"/>
            <a:r>
              <a:rPr lang="en-US" sz="2400" dirty="0" smtClean="0">
                <a:solidFill>
                  <a:prstClr val="black"/>
                </a:solidFill>
              </a:rPr>
              <a:t>}</a:t>
            </a:r>
            <a:endParaRPr lang="en-US" sz="2400" dirty="0">
              <a:solidFill>
                <a:prstClr val="black"/>
              </a:solidFill>
            </a:endParaRPr>
          </a:p>
        </p:txBody>
      </p:sp>
      <p:sp>
        <p:nvSpPr>
          <p:cNvPr id="12" name="TextBox 11"/>
          <p:cNvSpPr txBox="1"/>
          <p:nvPr/>
        </p:nvSpPr>
        <p:spPr>
          <a:xfrm>
            <a:off x="5689310" y="3980799"/>
            <a:ext cx="3865211" cy="1846659"/>
          </a:xfrm>
          <a:prstGeom prst="rect">
            <a:avLst/>
          </a:prstGeom>
          <a:noFill/>
        </p:spPr>
        <p:txBody>
          <a:bodyPr wrap="none" rtlCol="0">
            <a:spAutoFit/>
          </a:bodyPr>
          <a:lstStyle/>
          <a:p>
            <a:pPr lvl="0"/>
            <a:r>
              <a:rPr lang="en-US" sz="2400" dirty="0">
                <a:solidFill>
                  <a:prstClr val="black"/>
                </a:solidFill>
              </a:rPr>
              <a:t>double temp = 0.0;</a:t>
            </a:r>
          </a:p>
          <a:p>
            <a:pPr lvl="0"/>
            <a:r>
              <a:rPr lang="en-US" sz="2400" dirty="0">
                <a:solidFill>
                  <a:prstClr val="black"/>
                </a:solidFill>
              </a:rPr>
              <a:t>for (</a:t>
            </a:r>
            <a:r>
              <a:rPr lang="en-US" sz="2400" dirty="0" err="1">
                <a:solidFill>
                  <a:prstClr val="black"/>
                </a:solidFill>
              </a:rPr>
              <a:t>int</a:t>
            </a:r>
            <a:r>
              <a:rPr lang="en-US" sz="2400" dirty="0">
                <a:solidFill>
                  <a:prstClr val="black"/>
                </a:solidFill>
              </a:rPr>
              <a:t> </a:t>
            </a:r>
            <a:r>
              <a:rPr lang="en-US" sz="2400" b="1" dirty="0" err="1">
                <a:solidFill>
                  <a:prstClr val="black"/>
                </a:solidFill>
              </a:rPr>
              <a:t>pid</a:t>
            </a:r>
            <a:r>
              <a:rPr lang="en-US" sz="2400" dirty="0">
                <a:solidFill>
                  <a:prstClr val="black"/>
                </a:solidFill>
              </a:rPr>
              <a:t>=0; </a:t>
            </a:r>
            <a:r>
              <a:rPr lang="en-US" sz="2400" b="1" dirty="0" err="1">
                <a:solidFill>
                  <a:prstClr val="black"/>
                </a:solidFill>
              </a:rPr>
              <a:t>pid</a:t>
            </a:r>
            <a:r>
              <a:rPr lang="en-US" sz="2400" dirty="0">
                <a:solidFill>
                  <a:prstClr val="black"/>
                </a:solidFill>
              </a:rPr>
              <a:t>&lt;N; </a:t>
            </a:r>
            <a:r>
              <a:rPr lang="en-US" sz="2400" b="1" dirty="0" err="1">
                <a:solidFill>
                  <a:prstClr val="black"/>
                </a:solidFill>
              </a:rPr>
              <a:t>pid</a:t>
            </a:r>
            <a:r>
              <a:rPr lang="en-US" sz="2400" dirty="0">
                <a:solidFill>
                  <a:prstClr val="black"/>
                </a:solidFill>
              </a:rPr>
              <a:t>++) {</a:t>
            </a:r>
          </a:p>
          <a:p>
            <a:pPr lvl="0"/>
            <a:r>
              <a:rPr lang="en-US" sz="2400" dirty="0">
                <a:solidFill>
                  <a:prstClr val="black"/>
                </a:solidFill>
              </a:rPr>
              <a:t>	temp += AA[</a:t>
            </a:r>
            <a:r>
              <a:rPr lang="en-US" sz="2400" b="1" dirty="0" err="1">
                <a:solidFill>
                  <a:prstClr val="black"/>
                </a:solidFill>
              </a:rPr>
              <a:t>pid</a:t>
            </a:r>
            <a:r>
              <a:rPr lang="en-US" sz="2400" dirty="0">
                <a:solidFill>
                  <a:prstClr val="black"/>
                </a:solidFill>
              </a:rPr>
              <a:t>, 0];</a:t>
            </a:r>
          </a:p>
          <a:p>
            <a:pPr lvl="0"/>
            <a:r>
              <a:rPr lang="en-US" sz="2400" dirty="0">
                <a:solidFill>
                  <a:prstClr val="black"/>
                </a:solidFill>
              </a:rPr>
              <a:t>}</a:t>
            </a:r>
          </a:p>
          <a:p>
            <a:endParaRPr lang="en-US" dirty="0"/>
          </a:p>
        </p:txBody>
      </p:sp>
      <p:grpSp>
        <p:nvGrpSpPr>
          <p:cNvPr id="28" name="Group 27"/>
          <p:cNvGrpSpPr/>
          <p:nvPr/>
        </p:nvGrpSpPr>
        <p:grpSpPr>
          <a:xfrm>
            <a:off x="1540080" y="1565556"/>
            <a:ext cx="4027441" cy="1735348"/>
            <a:chOff x="1540080" y="1565556"/>
            <a:chExt cx="4027441" cy="1735348"/>
          </a:xfrm>
        </p:grpSpPr>
        <p:sp>
          <p:nvSpPr>
            <p:cNvPr id="7" name="Rounded Rectangle 6"/>
            <p:cNvSpPr/>
            <p:nvPr/>
          </p:nvSpPr>
          <p:spPr>
            <a:xfrm>
              <a:off x="1540080" y="2866026"/>
              <a:ext cx="2888145" cy="434878"/>
            </a:xfrm>
            <a:prstGeom prst="round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5567521" y="1565556"/>
              <a:ext cx="0" cy="539246"/>
            </a:xfrm>
            <a:prstGeom prst="line">
              <a:avLst/>
            </a:prstGeom>
            <a:ln w="19050" cmpd="sng"/>
          </p:spPr>
          <p:style>
            <a:lnRef idx="2">
              <a:schemeClr val="accent2"/>
            </a:lnRef>
            <a:fillRef idx="0">
              <a:schemeClr val="accent2"/>
            </a:fillRef>
            <a:effectRef idx="1">
              <a:schemeClr val="accent2"/>
            </a:effectRef>
            <a:fontRef idx="minor">
              <a:schemeClr val="tx1"/>
            </a:fontRef>
          </p:style>
        </p:cxnSp>
        <p:cxnSp>
          <p:nvCxnSpPr>
            <p:cNvPr id="22" name="Straight Connector 21"/>
            <p:cNvCxnSpPr>
              <a:stCxn id="7" idx="3"/>
            </p:cNvCxnSpPr>
            <p:nvPr/>
          </p:nvCxnSpPr>
          <p:spPr>
            <a:xfrm flipV="1">
              <a:off x="4428225" y="1809086"/>
              <a:ext cx="1139296" cy="1274379"/>
            </a:xfrm>
            <a:prstGeom prst="line">
              <a:avLst/>
            </a:prstGeom>
          </p:spPr>
          <p:style>
            <a:lnRef idx="2">
              <a:schemeClr val="accent2"/>
            </a:lnRef>
            <a:fillRef idx="0">
              <a:schemeClr val="accent2"/>
            </a:fillRef>
            <a:effectRef idx="1">
              <a:schemeClr val="accent2"/>
            </a:effectRef>
            <a:fontRef idx="minor">
              <a:schemeClr val="tx1"/>
            </a:fontRef>
          </p:style>
        </p:cxnSp>
      </p:grpSp>
      <p:grpSp>
        <p:nvGrpSpPr>
          <p:cNvPr id="31" name="Group 30"/>
          <p:cNvGrpSpPr/>
          <p:nvPr/>
        </p:nvGrpSpPr>
        <p:grpSpPr>
          <a:xfrm>
            <a:off x="1487885" y="2291993"/>
            <a:ext cx="4075450" cy="2135433"/>
            <a:chOff x="1487885" y="2291993"/>
            <a:chExt cx="4075450" cy="2135433"/>
          </a:xfrm>
        </p:grpSpPr>
        <p:sp>
          <p:nvSpPr>
            <p:cNvPr id="8" name="Rounded Rectangle 7"/>
            <p:cNvSpPr/>
            <p:nvPr/>
          </p:nvSpPr>
          <p:spPr>
            <a:xfrm>
              <a:off x="1487885" y="3992548"/>
              <a:ext cx="2888145" cy="434878"/>
            </a:xfrm>
            <a:prstGeom prst="round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 name="Straight Connector 16"/>
            <p:cNvCxnSpPr/>
            <p:nvPr/>
          </p:nvCxnSpPr>
          <p:spPr>
            <a:xfrm flipH="1">
              <a:off x="5550122" y="2291993"/>
              <a:ext cx="13213" cy="1100043"/>
            </a:xfrm>
            <a:prstGeom prst="line">
              <a:avLst/>
            </a:prstGeom>
            <a:ln w="19050" cmpd="sng"/>
          </p:spPr>
          <p:style>
            <a:lnRef idx="2">
              <a:schemeClr val="accent2"/>
            </a:lnRef>
            <a:fillRef idx="0">
              <a:schemeClr val="accent2"/>
            </a:fillRef>
            <a:effectRef idx="1">
              <a:schemeClr val="accent2"/>
            </a:effectRef>
            <a:fontRef idx="minor">
              <a:schemeClr val="tx1"/>
            </a:fontRef>
          </p:style>
        </p:cxnSp>
        <p:cxnSp>
          <p:nvCxnSpPr>
            <p:cNvPr id="23" name="Straight Connector 22"/>
            <p:cNvCxnSpPr>
              <a:stCxn id="8" idx="3"/>
            </p:cNvCxnSpPr>
            <p:nvPr/>
          </p:nvCxnSpPr>
          <p:spPr>
            <a:xfrm flipV="1">
              <a:off x="4376030" y="2904974"/>
              <a:ext cx="1174092" cy="1305013"/>
            </a:xfrm>
            <a:prstGeom prst="line">
              <a:avLst/>
            </a:prstGeom>
          </p:spPr>
          <p:style>
            <a:lnRef idx="2">
              <a:schemeClr val="accent2"/>
            </a:lnRef>
            <a:fillRef idx="0">
              <a:schemeClr val="accent2"/>
            </a:fillRef>
            <a:effectRef idx="1">
              <a:schemeClr val="accent2"/>
            </a:effectRef>
            <a:fontRef idx="minor">
              <a:schemeClr val="tx1"/>
            </a:fontRef>
          </p:style>
        </p:cxnSp>
      </p:grpSp>
      <p:grpSp>
        <p:nvGrpSpPr>
          <p:cNvPr id="32" name="Group 31"/>
          <p:cNvGrpSpPr/>
          <p:nvPr/>
        </p:nvGrpSpPr>
        <p:grpSpPr>
          <a:xfrm>
            <a:off x="1487885" y="4166503"/>
            <a:ext cx="4044839" cy="2547988"/>
            <a:chOff x="1487885" y="4166503"/>
            <a:chExt cx="4044839" cy="2547988"/>
          </a:xfrm>
        </p:grpSpPr>
        <p:sp>
          <p:nvSpPr>
            <p:cNvPr id="4" name="Rounded Rectangle 3"/>
            <p:cNvSpPr/>
            <p:nvPr/>
          </p:nvSpPr>
          <p:spPr>
            <a:xfrm>
              <a:off x="1487885" y="5096750"/>
              <a:ext cx="2888145" cy="434878"/>
            </a:xfrm>
            <a:prstGeom prst="round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9" name="Straight Connector 18"/>
            <p:cNvCxnSpPr/>
            <p:nvPr/>
          </p:nvCxnSpPr>
          <p:spPr>
            <a:xfrm>
              <a:off x="5524352" y="4166503"/>
              <a:ext cx="8372" cy="2547988"/>
            </a:xfrm>
            <a:prstGeom prst="line">
              <a:avLst/>
            </a:prstGeom>
            <a:ln w="19050" cmpd="sng"/>
          </p:spPr>
          <p:style>
            <a:lnRef idx="2">
              <a:schemeClr val="accent2"/>
            </a:lnRef>
            <a:fillRef idx="0">
              <a:schemeClr val="accent2"/>
            </a:fillRef>
            <a:effectRef idx="1">
              <a:schemeClr val="accent2"/>
            </a:effectRef>
            <a:fontRef idx="minor">
              <a:schemeClr val="tx1"/>
            </a:fontRef>
          </p:style>
        </p:cxnSp>
        <p:cxnSp>
          <p:nvCxnSpPr>
            <p:cNvPr id="25" name="Straight Connector 24"/>
            <p:cNvCxnSpPr>
              <a:stCxn id="4" idx="3"/>
            </p:cNvCxnSpPr>
            <p:nvPr/>
          </p:nvCxnSpPr>
          <p:spPr>
            <a:xfrm flipV="1">
              <a:off x="4376030" y="5288096"/>
              <a:ext cx="1156694" cy="26093"/>
            </a:xfrm>
            <a:prstGeom prst="line">
              <a:avLst/>
            </a:prstGeom>
          </p:spPr>
          <p:style>
            <a:lnRef idx="2">
              <a:schemeClr val="accent2"/>
            </a:lnRef>
            <a:fillRef idx="0">
              <a:schemeClr val="accent2"/>
            </a:fillRef>
            <a:effectRef idx="1">
              <a:schemeClr val="accent2"/>
            </a:effectRef>
            <a:fontRef idx="minor">
              <a:schemeClr val="tx1"/>
            </a:fontRef>
          </p:style>
        </p:cxnSp>
      </p:grpSp>
      <p:sp>
        <p:nvSpPr>
          <p:cNvPr id="33" name="TextBox 32"/>
          <p:cNvSpPr txBox="1"/>
          <p:nvPr/>
        </p:nvSpPr>
        <p:spPr>
          <a:xfrm>
            <a:off x="5724106" y="5496838"/>
            <a:ext cx="3865211" cy="1200328"/>
          </a:xfrm>
          <a:prstGeom prst="rect">
            <a:avLst/>
          </a:prstGeom>
          <a:noFill/>
        </p:spPr>
        <p:txBody>
          <a:bodyPr wrap="none" rtlCol="0">
            <a:spAutoFit/>
          </a:bodyPr>
          <a:lstStyle/>
          <a:p>
            <a:pPr lvl="0"/>
            <a:r>
              <a:rPr lang="en-US" sz="2400" dirty="0">
                <a:solidFill>
                  <a:prstClr val="black"/>
                </a:solidFill>
              </a:rPr>
              <a:t>for (</a:t>
            </a:r>
            <a:r>
              <a:rPr lang="en-US" sz="2400" dirty="0" err="1">
                <a:solidFill>
                  <a:prstClr val="black"/>
                </a:solidFill>
              </a:rPr>
              <a:t>int</a:t>
            </a:r>
            <a:r>
              <a:rPr lang="en-US" sz="2400" dirty="0">
                <a:solidFill>
                  <a:prstClr val="black"/>
                </a:solidFill>
              </a:rPr>
              <a:t> </a:t>
            </a:r>
            <a:r>
              <a:rPr lang="en-US" sz="2400" b="1" dirty="0" err="1">
                <a:solidFill>
                  <a:prstClr val="black"/>
                </a:solidFill>
              </a:rPr>
              <a:t>pid</a:t>
            </a:r>
            <a:r>
              <a:rPr lang="en-US" sz="2400" dirty="0">
                <a:solidFill>
                  <a:prstClr val="black"/>
                </a:solidFill>
              </a:rPr>
              <a:t>=0; </a:t>
            </a:r>
            <a:r>
              <a:rPr lang="en-US" sz="2400" b="1" dirty="0" err="1">
                <a:solidFill>
                  <a:prstClr val="black"/>
                </a:solidFill>
              </a:rPr>
              <a:t>pid</a:t>
            </a:r>
            <a:r>
              <a:rPr lang="en-US" sz="2400" dirty="0">
                <a:solidFill>
                  <a:prstClr val="black"/>
                </a:solidFill>
              </a:rPr>
              <a:t>&lt;N; </a:t>
            </a:r>
            <a:r>
              <a:rPr lang="en-US" sz="2400" b="1" dirty="0" err="1">
                <a:solidFill>
                  <a:prstClr val="black"/>
                </a:solidFill>
              </a:rPr>
              <a:t>pid</a:t>
            </a:r>
            <a:r>
              <a:rPr lang="en-US" sz="2400" dirty="0">
                <a:solidFill>
                  <a:prstClr val="black"/>
                </a:solidFill>
              </a:rPr>
              <a:t>++) {</a:t>
            </a:r>
          </a:p>
          <a:p>
            <a:pPr lvl="0"/>
            <a:r>
              <a:rPr lang="en-US" sz="2400" dirty="0">
                <a:solidFill>
                  <a:prstClr val="black"/>
                </a:solidFill>
              </a:rPr>
              <a:t>	BB[</a:t>
            </a:r>
            <a:r>
              <a:rPr lang="en-US" sz="2400" b="1" dirty="0" err="1">
                <a:solidFill>
                  <a:prstClr val="black"/>
                </a:solidFill>
              </a:rPr>
              <a:t>pid</a:t>
            </a:r>
            <a:r>
              <a:rPr lang="en-US" sz="2400" dirty="0">
                <a:solidFill>
                  <a:prstClr val="black"/>
                </a:solidFill>
              </a:rPr>
              <a:t>, 0] = temp</a:t>
            </a:r>
            <a:r>
              <a:rPr lang="en-US" sz="2400" b="1" dirty="0">
                <a:solidFill>
                  <a:prstClr val="black"/>
                </a:solidFill>
              </a:rPr>
              <a:t>;</a:t>
            </a:r>
            <a:endParaRPr lang="en-US" sz="2400" dirty="0">
              <a:solidFill>
                <a:prstClr val="black"/>
              </a:solidFill>
            </a:endParaRPr>
          </a:p>
          <a:p>
            <a:pPr lvl="0"/>
            <a:r>
              <a:rPr lang="en-US" sz="2400" dirty="0" smtClean="0">
                <a:solidFill>
                  <a:prstClr val="black"/>
                </a:solidFill>
              </a:rPr>
              <a:t>}</a:t>
            </a:r>
            <a:endParaRPr lang="en-US" sz="2400" dirty="0">
              <a:solidFill>
                <a:prstClr val="black"/>
              </a:solidFill>
            </a:endParaRPr>
          </a:p>
        </p:txBody>
      </p:sp>
    </p:spTree>
    <p:extLst>
      <p:ext uri="{BB962C8B-B14F-4D97-AF65-F5344CB8AC3E}">
        <p14:creationId xmlns:p14="http://schemas.microsoft.com/office/powerpoint/2010/main" val="7190279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xit" presetSubtype="0" fill="hold" nodeType="withEffect">
                                  <p:stCondLst>
                                    <p:cond delay="0"/>
                                  </p:stCondLst>
                                  <p:childTnLst>
                                    <p:set>
                                      <p:cBhvr>
                                        <p:cTn id="16" dur="1" fill="hold">
                                          <p:stCondLst>
                                            <p:cond delay="0"/>
                                          </p:stCondLst>
                                        </p:cTn>
                                        <p:tgtEl>
                                          <p:spTgt spid="28"/>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xit" presetSubtype="0" fill="hold" nodeType="withEffect">
                                  <p:stCondLst>
                                    <p:cond delay="0"/>
                                  </p:stCondLst>
                                  <p:childTnLst>
                                    <p:set>
                                      <p:cBhvr>
                                        <p:cTn id="24" dur="1" fill="hold">
                                          <p:stCondLst>
                                            <p:cond delay="0"/>
                                          </p:stCondLst>
                                        </p:cTn>
                                        <p:tgtEl>
                                          <p:spTgt spid="31"/>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3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06875" y="2383124"/>
            <a:ext cx="5793701" cy="2835393"/>
          </a:xfrm>
          <a:prstGeom prst="rect">
            <a:avLst/>
          </a:prstGeom>
          <a:solidFill>
            <a:schemeClr val="accent5">
              <a:tint val="65000"/>
              <a:alpha val="60000"/>
            </a:schemeClr>
          </a:solidFill>
          <a:ln>
            <a:solidFill>
              <a:schemeClr val="accent5">
                <a:lumMod val="50000"/>
              </a:schemeClr>
            </a:solidFill>
          </a:ln>
        </p:spPr>
        <p:style>
          <a:lnRef idx="1">
            <a:schemeClr val="accent5"/>
          </a:lnRef>
          <a:fillRef idx="2">
            <a:schemeClr val="accent5"/>
          </a:fillRef>
          <a:effectRef idx="1">
            <a:schemeClr val="accent5"/>
          </a:effectRef>
          <a:fontRef idx="minor">
            <a:schemeClr val="dk1"/>
          </a:fontRef>
        </p:style>
        <p:txBody>
          <a:bodyPr rtlCol="0" anchor="ctr"/>
          <a:lstStyle/>
          <a:p>
            <a:r>
              <a:rPr lang="en-US" sz="3200" dirty="0" err="1">
                <a:solidFill>
                  <a:srgbClr val="FF0000"/>
                </a:solidFill>
              </a:rPr>
              <a:t>expr</a:t>
            </a:r>
            <a:r>
              <a:rPr lang="en-US" sz="3200" dirty="0"/>
              <a:t> ::=  a </a:t>
            </a:r>
            <a:r>
              <a:rPr lang="en-US" sz="3200" b="1" dirty="0">
                <a:solidFill>
                  <a:srgbClr val="0000FF"/>
                </a:solidFill>
              </a:rPr>
              <a:t>|</a:t>
            </a:r>
            <a:r>
              <a:rPr lang="en-US" sz="3200" dirty="0"/>
              <a:t> b </a:t>
            </a:r>
            <a:r>
              <a:rPr lang="en-US" sz="3200" b="1" dirty="0">
                <a:solidFill>
                  <a:srgbClr val="0000FF"/>
                </a:solidFill>
              </a:rPr>
              <a:t>|</a:t>
            </a:r>
            <a:r>
              <a:rPr lang="en-US" sz="3200" dirty="0"/>
              <a:t> </a:t>
            </a:r>
            <a:r>
              <a:rPr lang="en-US" sz="3200" b="1" dirty="0">
                <a:solidFill>
                  <a:srgbClr val="008000"/>
                </a:solidFill>
              </a:rPr>
              <a:t>??</a:t>
            </a:r>
          </a:p>
          <a:p>
            <a:r>
              <a:rPr lang="en-US" sz="3200" b="1" dirty="0" smtClean="0">
                <a:solidFill>
                  <a:srgbClr val="0000FF"/>
                </a:solidFill>
              </a:rPr>
              <a:t>	   |</a:t>
            </a:r>
            <a:r>
              <a:rPr lang="en-US" sz="3200" dirty="0" smtClean="0"/>
              <a:t> </a:t>
            </a:r>
            <a:r>
              <a:rPr lang="en-US" sz="3200" dirty="0" err="1" smtClean="0">
                <a:solidFill>
                  <a:srgbClr val="FF0000"/>
                </a:solidFill>
              </a:rPr>
              <a:t>expr</a:t>
            </a:r>
            <a:r>
              <a:rPr lang="en-US" sz="3200" dirty="0" smtClean="0"/>
              <a:t> + </a:t>
            </a:r>
            <a:r>
              <a:rPr lang="en-US" sz="3200" dirty="0" err="1" smtClean="0">
                <a:solidFill>
                  <a:srgbClr val="FF0000"/>
                </a:solidFill>
              </a:rPr>
              <a:t>expr</a:t>
            </a:r>
            <a:endParaRPr lang="en-US" sz="3200" b="1" dirty="0" smtClean="0">
              <a:solidFill>
                <a:srgbClr val="0000FF"/>
              </a:solidFill>
            </a:endParaRPr>
          </a:p>
          <a:p>
            <a:r>
              <a:rPr lang="en-US" sz="3200" b="1" dirty="0" smtClean="0">
                <a:solidFill>
                  <a:srgbClr val="0000FF"/>
                </a:solidFill>
              </a:rPr>
              <a:t>	   |</a:t>
            </a:r>
            <a:r>
              <a:rPr lang="en-US" sz="3200" dirty="0" smtClean="0"/>
              <a:t> </a:t>
            </a:r>
            <a:r>
              <a:rPr lang="en-US" sz="3200" dirty="0" err="1" smtClean="0">
                <a:solidFill>
                  <a:srgbClr val="FF0000"/>
                </a:solidFill>
              </a:rPr>
              <a:t>expr</a:t>
            </a:r>
            <a:r>
              <a:rPr lang="en-US" sz="3200" dirty="0" smtClean="0"/>
              <a:t> </a:t>
            </a:r>
            <a:r>
              <a:rPr lang="en-US" sz="2800" dirty="0" smtClean="0"/>
              <a:t>&amp;</a:t>
            </a:r>
            <a:r>
              <a:rPr lang="en-US" sz="3200" dirty="0" smtClean="0"/>
              <a:t> </a:t>
            </a:r>
            <a:r>
              <a:rPr lang="en-US" sz="3200" dirty="0" err="1" smtClean="0">
                <a:solidFill>
                  <a:srgbClr val="FF0000"/>
                </a:solidFill>
              </a:rPr>
              <a:t>expr</a:t>
            </a:r>
            <a:r>
              <a:rPr lang="en-US" sz="3200" dirty="0" smtClean="0">
                <a:solidFill>
                  <a:srgbClr val="FF0000"/>
                </a:solidFill>
              </a:rPr>
              <a:t> </a:t>
            </a:r>
            <a:r>
              <a:rPr lang="en-US" sz="3200" b="1" dirty="0" smtClean="0">
                <a:solidFill>
                  <a:srgbClr val="0000FF"/>
                </a:solidFill>
              </a:rPr>
              <a:t>|</a:t>
            </a:r>
            <a:r>
              <a:rPr lang="en-US" sz="3200" dirty="0" smtClean="0"/>
              <a:t> </a:t>
            </a:r>
            <a:r>
              <a:rPr lang="en-US" sz="3200" dirty="0" err="1" smtClean="0">
                <a:solidFill>
                  <a:srgbClr val="FF0000"/>
                </a:solidFill>
              </a:rPr>
              <a:t>expr</a:t>
            </a:r>
            <a:r>
              <a:rPr lang="en-US" sz="3200" dirty="0" smtClean="0"/>
              <a:t> </a:t>
            </a:r>
            <a:r>
              <a:rPr lang="en-US" sz="2800" dirty="0" smtClean="0"/>
              <a:t>|</a:t>
            </a:r>
            <a:r>
              <a:rPr lang="en-US" sz="3200" dirty="0" smtClean="0"/>
              <a:t> </a:t>
            </a:r>
            <a:r>
              <a:rPr lang="en-US" sz="3200" dirty="0" err="1" smtClean="0">
                <a:solidFill>
                  <a:srgbClr val="FF0000"/>
                </a:solidFill>
              </a:rPr>
              <a:t>expr</a:t>
            </a:r>
            <a:endParaRPr lang="en-US" sz="3200" dirty="0" smtClean="0">
              <a:solidFill>
                <a:srgbClr val="FF0000"/>
              </a:solidFill>
            </a:endParaRPr>
          </a:p>
          <a:p>
            <a:r>
              <a:rPr lang="en-US" sz="3200" b="1" dirty="0" smtClean="0">
                <a:solidFill>
                  <a:srgbClr val="0000FF"/>
                </a:solidFill>
              </a:rPr>
              <a:t>	   |</a:t>
            </a:r>
            <a:r>
              <a:rPr lang="en-US" sz="3200" dirty="0" smtClean="0"/>
              <a:t> </a:t>
            </a:r>
            <a:r>
              <a:rPr lang="en-US" sz="3200" dirty="0" err="1" smtClean="0">
                <a:solidFill>
                  <a:srgbClr val="FF0000"/>
                </a:solidFill>
              </a:rPr>
              <a:t>expr</a:t>
            </a:r>
            <a:r>
              <a:rPr lang="en-US" sz="3200" dirty="0" smtClean="0"/>
              <a:t> ^ </a:t>
            </a:r>
            <a:r>
              <a:rPr lang="en-US" sz="3200" dirty="0" err="1" smtClean="0">
                <a:solidFill>
                  <a:srgbClr val="FF0000"/>
                </a:solidFill>
              </a:rPr>
              <a:t>expr</a:t>
            </a:r>
            <a:r>
              <a:rPr lang="en-US" sz="3200" dirty="0" smtClean="0">
                <a:solidFill>
                  <a:srgbClr val="FF0000"/>
                </a:solidFill>
              </a:rPr>
              <a:t> </a:t>
            </a:r>
            <a:r>
              <a:rPr lang="en-US" sz="3200" b="1" dirty="0" smtClean="0">
                <a:solidFill>
                  <a:srgbClr val="0000FF"/>
                </a:solidFill>
              </a:rPr>
              <a:t>|</a:t>
            </a:r>
            <a:r>
              <a:rPr lang="en-US" sz="3200" dirty="0" smtClean="0"/>
              <a:t>  ~ </a:t>
            </a:r>
            <a:r>
              <a:rPr lang="en-US" sz="3200" dirty="0" err="1" smtClean="0">
                <a:solidFill>
                  <a:srgbClr val="FF0000"/>
                </a:solidFill>
              </a:rPr>
              <a:t>expr</a:t>
            </a:r>
            <a:endParaRPr lang="en-US" sz="3200" dirty="0" smtClean="0">
              <a:solidFill>
                <a:srgbClr val="FF0000"/>
              </a:solidFill>
            </a:endParaRPr>
          </a:p>
          <a:p>
            <a:r>
              <a:rPr lang="en-US" sz="3200" b="1" dirty="0" smtClean="0">
                <a:solidFill>
                  <a:srgbClr val="0000FF"/>
                </a:solidFill>
              </a:rPr>
              <a:t>	   |</a:t>
            </a:r>
            <a:r>
              <a:rPr lang="en-US" sz="3200" dirty="0" smtClean="0"/>
              <a:t> </a:t>
            </a:r>
            <a:r>
              <a:rPr lang="en-US" sz="3200" dirty="0" err="1" smtClean="0">
                <a:solidFill>
                  <a:srgbClr val="FF0000"/>
                </a:solidFill>
              </a:rPr>
              <a:t>expr</a:t>
            </a:r>
            <a:r>
              <a:rPr lang="en-US" sz="3200" dirty="0" smtClean="0"/>
              <a:t> &gt;&gt; </a:t>
            </a:r>
            <a:r>
              <a:rPr lang="en-US" sz="3200" b="1" dirty="0" smtClean="0">
                <a:solidFill>
                  <a:srgbClr val="008000"/>
                </a:solidFill>
              </a:rPr>
              <a:t>??</a:t>
            </a:r>
            <a:endParaRPr lang="en-US" sz="3200" dirty="0" smtClean="0">
              <a:solidFill>
                <a:srgbClr val="FF0000"/>
              </a:solidFill>
            </a:endParaRPr>
          </a:p>
        </p:txBody>
      </p:sp>
      <p:sp>
        <p:nvSpPr>
          <p:cNvPr id="8" name="TextBox 7"/>
          <p:cNvSpPr txBox="1"/>
          <p:nvPr/>
        </p:nvSpPr>
        <p:spPr>
          <a:xfrm>
            <a:off x="173310" y="1595020"/>
            <a:ext cx="7729091" cy="5170647"/>
          </a:xfrm>
          <a:prstGeom prst="rect">
            <a:avLst/>
          </a:prstGeom>
          <a:noFill/>
        </p:spPr>
        <p:txBody>
          <a:bodyPr wrap="square" rtlCol="0">
            <a:spAutoFit/>
          </a:bodyPr>
          <a:lstStyle/>
          <a:p>
            <a:r>
              <a:rPr lang="en-US" sz="2800" dirty="0" err="1"/>
              <a:t>UInt</a:t>
            </a:r>
            <a:r>
              <a:rPr lang="en-US" sz="2800" dirty="0"/>
              <a:t> </a:t>
            </a:r>
            <a:r>
              <a:rPr lang="en-US" sz="2800" dirty="0" err="1"/>
              <a:t>avgImpl</a:t>
            </a:r>
            <a:r>
              <a:rPr lang="en-US" sz="2800" dirty="0"/>
              <a:t>(</a:t>
            </a:r>
            <a:r>
              <a:rPr lang="en-US" sz="2800" dirty="0" err="1"/>
              <a:t>UInt</a:t>
            </a:r>
            <a:r>
              <a:rPr lang="en-US" sz="2800" dirty="0"/>
              <a:t> a, </a:t>
            </a:r>
            <a:r>
              <a:rPr lang="en-US" sz="2800" dirty="0" err="1"/>
              <a:t>UInt</a:t>
            </a:r>
            <a:r>
              <a:rPr lang="en-US" sz="2800" dirty="0"/>
              <a:t> b) </a:t>
            </a:r>
            <a:r>
              <a:rPr lang="en-US" sz="2800" dirty="0" smtClean="0"/>
              <a:t>{</a:t>
            </a:r>
          </a:p>
          <a:p>
            <a:endParaRPr lang="en-US" sz="1200" dirty="0" smtClean="0"/>
          </a:p>
          <a:p>
            <a:r>
              <a:rPr lang="en-US" sz="2800" dirty="0" smtClean="0"/>
              <a:t>   </a:t>
            </a:r>
            <a:r>
              <a:rPr lang="en-US" sz="2800" b="1" dirty="0" smtClean="0"/>
              <a:t>generator</a:t>
            </a:r>
            <a:r>
              <a:rPr lang="en-US" sz="2800" dirty="0" smtClean="0"/>
              <a:t> </a:t>
            </a:r>
            <a:r>
              <a:rPr lang="en-US" sz="2800" dirty="0" err="1" smtClean="0"/>
              <a:t>UInt</a:t>
            </a:r>
            <a:r>
              <a:rPr lang="en-US" sz="2800" dirty="0" smtClean="0"/>
              <a:t> </a:t>
            </a:r>
            <a:r>
              <a:rPr lang="en-US" sz="2800" dirty="0" err="1">
                <a:solidFill>
                  <a:srgbClr val="FF0000"/>
                </a:solidFill>
              </a:rPr>
              <a:t>expr</a:t>
            </a:r>
            <a:r>
              <a:rPr lang="en-US" sz="2800" dirty="0">
                <a:solidFill>
                  <a:srgbClr val="FF0000"/>
                </a:solidFill>
              </a:rPr>
              <a:t> </a:t>
            </a:r>
            <a:r>
              <a:rPr lang="en-US" sz="2800" dirty="0" smtClean="0"/>
              <a:t>() {</a:t>
            </a:r>
            <a:endParaRPr lang="en-US" sz="2800" dirty="0"/>
          </a:p>
          <a:p>
            <a:r>
              <a:rPr lang="en-US" sz="2800" dirty="0" smtClean="0"/>
              <a:t>      return  </a:t>
            </a:r>
            <a:r>
              <a:rPr lang="en-US" sz="2800" b="1" dirty="0" smtClean="0">
                <a:solidFill>
                  <a:srgbClr val="0000FF"/>
                </a:solidFill>
              </a:rPr>
              <a:t>{|</a:t>
            </a:r>
            <a:r>
              <a:rPr lang="en-US" sz="2800" dirty="0" smtClean="0"/>
              <a:t>  a </a:t>
            </a:r>
            <a:r>
              <a:rPr lang="en-US" sz="2800" b="1" dirty="0">
                <a:solidFill>
                  <a:srgbClr val="0000FF"/>
                </a:solidFill>
              </a:rPr>
              <a:t>|</a:t>
            </a:r>
            <a:r>
              <a:rPr lang="en-US" sz="2800" dirty="0"/>
              <a:t> b </a:t>
            </a:r>
            <a:r>
              <a:rPr lang="en-US" sz="2800" b="1" dirty="0">
                <a:solidFill>
                  <a:srgbClr val="0000FF"/>
                </a:solidFill>
              </a:rPr>
              <a:t>|</a:t>
            </a:r>
            <a:r>
              <a:rPr lang="en-US" sz="2800" dirty="0"/>
              <a:t> </a:t>
            </a:r>
            <a:r>
              <a:rPr lang="en-US" sz="2800" b="1" dirty="0">
                <a:solidFill>
                  <a:srgbClr val="008000"/>
                </a:solidFill>
              </a:rPr>
              <a:t>??</a:t>
            </a:r>
          </a:p>
          <a:p>
            <a:r>
              <a:rPr lang="en-US" sz="2800" b="1" dirty="0">
                <a:solidFill>
                  <a:srgbClr val="0000FF"/>
                </a:solidFill>
              </a:rPr>
              <a:t>	   |</a:t>
            </a:r>
            <a:r>
              <a:rPr lang="en-US" sz="2800" dirty="0"/>
              <a:t> </a:t>
            </a:r>
            <a:r>
              <a:rPr lang="en-US" sz="2800" dirty="0" err="1" smtClean="0">
                <a:solidFill>
                  <a:srgbClr val="FF0000"/>
                </a:solidFill>
              </a:rPr>
              <a:t>expr</a:t>
            </a:r>
            <a:r>
              <a:rPr lang="en-US" sz="2800" dirty="0"/>
              <a:t>()</a:t>
            </a:r>
            <a:r>
              <a:rPr lang="en-US" sz="2800" dirty="0" smtClean="0"/>
              <a:t> </a:t>
            </a:r>
            <a:r>
              <a:rPr lang="en-US" sz="2800" dirty="0"/>
              <a:t>+ </a:t>
            </a:r>
            <a:r>
              <a:rPr lang="en-US" sz="2800" dirty="0" err="1" smtClean="0">
                <a:solidFill>
                  <a:srgbClr val="FF0000"/>
                </a:solidFill>
              </a:rPr>
              <a:t>expr</a:t>
            </a:r>
            <a:r>
              <a:rPr lang="en-US" sz="2800" dirty="0"/>
              <a:t>()</a:t>
            </a:r>
            <a:endParaRPr lang="en-US" sz="2800" b="1" dirty="0">
              <a:solidFill>
                <a:srgbClr val="0000FF"/>
              </a:solidFill>
            </a:endParaRPr>
          </a:p>
          <a:p>
            <a:r>
              <a:rPr lang="en-US" sz="2800" b="1" dirty="0">
                <a:solidFill>
                  <a:srgbClr val="0000FF"/>
                </a:solidFill>
              </a:rPr>
              <a:t>	   |</a:t>
            </a:r>
            <a:r>
              <a:rPr lang="en-US" sz="2800" dirty="0"/>
              <a:t> </a:t>
            </a:r>
            <a:r>
              <a:rPr lang="en-US" sz="2800" dirty="0" err="1" smtClean="0">
                <a:solidFill>
                  <a:srgbClr val="FF0000"/>
                </a:solidFill>
              </a:rPr>
              <a:t>expr</a:t>
            </a:r>
            <a:r>
              <a:rPr lang="en-US" sz="2800" dirty="0"/>
              <a:t>()</a:t>
            </a:r>
            <a:r>
              <a:rPr lang="en-US" sz="2800" dirty="0" smtClean="0"/>
              <a:t> </a:t>
            </a:r>
            <a:r>
              <a:rPr lang="en-US" sz="2400" dirty="0"/>
              <a:t>&amp;</a:t>
            </a:r>
            <a:r>
              <a:rPr lang="en-US" sz="2800" dirty="0"/>
              <a:t> </a:t>
            </a:r>
            <a:r>
              <a:rPr lang="en-US" sz="2800" dirty="0" err="1">
                <a:solidFill>
                  <a:srgbClr val="FF0000"/>
                </a:solidFill>
              </a:rPr>
              <a:t>expr</a:t>
            </a:r>
            <a:r>
              <a:rPr lang="en-US" sz="2800" dirty="0">
                <a:solidFill>
                  <a:srgbClr val="FF0000"/>
                </a:solidFill>
              </a:rPr>
              <a:t> </a:t>
            </a:r>
            <a:r>
              <a:rPr lang="en-US" sz="2800" b="1" dirty="0">
                <a:solidFill>
                  <a:srgbClr val="0000FF"/>
                </a:solidFill>
              </a:rPr>
              <a:t>|</a:t>
            </a:r>
            <a:r>
              <a:rPr lang="en-US" sz="2800" dirty="0"/>
              <a:t> </a:t>
            </a:r>
            <a:r>
              <a:rPr lang="en-US" sz="2800" dirty="0" err="1" smtClean="0">
                <a:solidFill>
                  <a:srgbClr val="FF0000"/>
                </a:solidFill>
              </a:rPr>
              <a:t>expr</a:t>
            </a:r>
            <a:r>
              <a:rPr lang="en-US" sz="2800" dirty="0"/>
              <a:t>()</a:t>
            </a:r>
            <a:r>
              <a:rPr lang="en-US" sz="2800" dirty="0" smtClean="0"/>
              <a:t> </a:t>
            </a:r>
            <a:r>
              <a:rPr lang="en-US" sz="2400" dirty="0"/>
              <a:t>|</a:t>
            </a:r>
            <a:r>
              <a:rPr lang="en-US" sz="2800" dirty="0"/>
              <a:t> </a:t>
            </a:r>
            <a:r>
              <a:rPr lang="en-US" sz="2800" dirty="0" err="1" smtClean="0">
                <a:solidFill>
                  <a:srgbClr val="FF0000"/>
                </a:solidFill>
              </a:rPr>
              <a:t>expr</a:t>
            </a:r>
            <a:r>
              <a:rPr lang="en-US" sz="2800" dirty="0"/>
              <a:t>()</a:t>
            </a:r>
            <a:endParaRPr lang="en-US" sz="2800" dirty="0">
              <a:solidFill>
                <a:srgbClr val="FF0000"/>
              </a:solidFill>
            </a:endParaRPr>
          </a:p>
          <a:p>
            <a:r>
              <a:rPr lang="en-US" sz="2800" b="1" dirty="0">
                <a:solidFill>
                  <a:srgbClr val="0000FF"/>
                </a:solidFill>
              </a:rPr>
              <a:t>	   |</a:t>
            </a:r>
            <a:r>
              <a:rPr lang="en-US" sz="2800" dirty="0"/>
              <a:t> </a:t>
            </a:r>
            <a:r>
              <a:rPr lang="en-US" sz="2800" dirty="0" err="1" smtClean="0">
                <a:solidFill>
                  <a:srgbClr val="FF0000"/>
                </a:solidFill>
              </a:rPr>
              <a:t>expr</a:t>
            </a:r>
            <a:r>
              <a:rPr lang="en-US" sz="2800" dirty="0"/>
              <a:t>()</a:t>
            </a:r>
            <a:r>
              <a:rPr lang="en-US" sz="2800" dirty="0" smtClean="0"/>
              <a:t> </a:t>
            </a:r>
            <a:r>
              <a:rPr lang="en-US" sz="2800" dirty="0"/>
              <a:t>^ </a:t>
            </a:r>
            <a:r>
              <a:rPr lang="en-US" sz="2800" dirty="0" err="1" smtClean="0">
                <a:solidFill>
                  <a:srgbClr val="FF0000"/>
                </a:solidFill>
              </a:rPr>
              <a:t>expr</a:t>
            </a:r>
            <a:r>
              <a:rPr lang="en-US" sz="2800" dirty="0"/>
              <a:t>()</a:t>
            </a:r>
            <a:r>
              <a:rPr lang="en-US" sz="2800" dirty="0" smtClean="0">
                <a:solidFill>
                  <a:srgbClr val="FF0000"/>
                </a:solidFill>
              </a:rPr>
              <a:t> </a:t>
            </a:r>
            <a:r>
              <a:rPr lang="en-US" sz="2800" b="1" dirty="0">
                <a:solidFill>
                  <a:srgbClr val="0000FF"/>
                </a:solidFill>
              </a:rPr>
              <a:t>|</a:t>
            </a:r>
            <a:r>
              <a:rPr lang="en-US" sz="2800" dirty="0"/>
              <a:t>  ~ </a:t>
            </a:r>
            <a:r>
              <a:rPr lang="en-US" sz="2800" dirty="0" err="1" smtClean="0">
                <a:solidFill>
                  <a:srgbClr val="FF0000"/>
                </a:solidFill>
              </a:rPr>
              <a:t>expr</a:t>
            </a:r>
            <a:r>
              <a:rPr lang="en-US" sz="2800" dirty="0"/>
              <a:t>()</a:t>
            </a:r>
            <a:endParaRPr lang="en-US" sz="2800" dirty="0">
              <a:solidFill>
                <a:srgbClr val="FF0000"/>
              </a:solidFill>
            </a:endParaRPr>
          </a:p>
          <a:p>
            <a:r>
              <a:rPr lang="en-US" sz="2800" b="1" dirty="0">
                <a:solidFill>
                  <a:srgbClr val="0000FF"/>
                </a:solidFill>
              </a:rPr>
              <a:t>	   |</a:t>
            </a:r>
            <a:r>
              <a:rPr lang="en-US" sz="2800" dirty="0"/>
              <a:t> </a:t>
            </a:r>
            <a:r>
              <a:rPr lang="en-US" sz="2800" dirty="0" err="1" smtClean="0">
                <a:solidFill>
                  <a:srgbClr val="FF0000"/>
                </a:solidFill>
              </a:rPr>
              <a:t>expr</a:t>
            </a:r>
            <a:r>
              <a:rPr lang="en-US" sz="2800" dirty="0"/>
              <a:t>()</a:t>
            </a:r>
            <a:r>
              <a:rPr lang="en-US" sz="2800" dirty="0" smtClean="0"/>
              <a:t> </a:t>
            </a:r>
            <a:r>
              <a:rPr lang="en-US" sz="2800" dirty="0"/>
              <a:t>&gt;&gt; </a:t>
            </a:r>
            <a:r>
              <a:rPr lang="en-US" sz="2800" b="1" dirty="0">
                <a:solidFill>
                  <a:srgbClr val="008000"/>
                </a:solidFill>
              </a:rPr>
              <a:t>?</a:t>
            </a:r>
            <a:r>
              <a:rPr lang="en-US" sz="2800" b="1" dirty="0" smtClean="0">
                <a:solidFill>
                  <a:srgbClr val="008000"/>
                </a:solidFill>
              </a:rPr>
              <a:t>?</a:t>
            </a:r>
            <a:r>
              <a:rPr lang="en-US" sz="2800" b="1" dirty="0">
                <a:solidFill>
                  <a:srgbClr val="0000FF"/>
                </a:solidFill>
              </a:rPr>
              <a:t> </a:t>
            </a:r>
            <a:r>
              <a:rPr lang="en-US" sz="2800" b="1" dirty="0" smtClean="0">
                <a:solidFill>
                  <a:srgbClr val="0000FF"/>
                </a:solidFill>
              </a:rPr>
              <a:t>  |}</a:t>
            </a:r>
            <a:r>
              <a:rPr lang="en-US" sz="2800" dirty="0"/>
              <a:t> </a:t>
            </a:r>
            <a:r>
              <a:rPr lang="en-US" sz="2800" dirty="0" smtClean="0"/>
              <a:t> ;</a:t>
            </a:r>
            <a:endParaRPr lang="en-US" sz="2800" dirty="0">
              <a:solidFill>
                <a:srgbClr val="FF0000"/>
              </a:solidFill>
            </a:endParaRPr>
          </a:p>
          <a:p>
            <a:r>
              <a:rPr lang="en-US" sz="2800" dirty="0" smtClean="0"/>
              <a:t>      }</a:t>
            </a:r>
          </a:p>
          <a:p>
            <a:r>
              <a:rPr lang="en-US" sz="2800" dirty="0" smtClean="0"/>
              <a:t>   }</a:t>
            </a:r>
          </a:p>
          <a:p>
            <a:endParaRPr lang="en-US" sz="1200" dirty="0" smtClean="0"/>
          </a:p>
          <a:p>
            <a:r>
              <a:rPr lang="en-US" sz="2800" dirty="0"/>
              <a:t> </a:t>
            </a:r>
            <a:r>
              <a:rPr lang="en-US" sz="2800" dirty="0" smtClean="0"/>
              <a:t>  return </a:t>
            </a:r>
            <a:r>
              <a:rPr lang="en-US" sz="2800" dirty="0" err="1" smtClean="0">
                <a:solidFill>
                  <a:srgbClr val="FF0000"/>
                </a:solidFill>
              </a:rPr>
              <a:t>expr</a:t>
            </a:r>
            <a:r>
              <a:rPr lang="en-US" sz="2800" dirty="0"/>
              <a:t>();</a:t>
            </a:r>
          </a:p>
          <a:p>
            <a:r>
              <a:rPr lang="en-US" sz="2800" dirty="0"/>
              <a:t>}</a:t>
            </a:r>
          </a:p>
        </p:txBody>
      </p:sp>
      <p:sp>
        <p:nvSpPr>
          <p:cNvPr id="2" name="Title 1"/>
          <p:cNvSpPr>
            <a:spLocks noGrp="1"/>
          </p:cNvSpPr>
          <p:nvPr>
            <p:ph type="title"/>
          </p:nvPr>
        </p:nvSpPr>
        <p:spPr/>
        <p:txBody>
          <a:bodyPr/>
          <a:lstStyle/>
          <a:p>
            <a:r>
              <a:rPr lang="en-US" dirty="0" smtClean="0"/>
              <a:t>Introducing synthesis</a:t>
            </a:r>
            <a:endParaRPr lang="en-US" dirty="0"/>
          </a:p>
        </p:txBody>
      </p:sp>
    </p:spTree>
    <p:extLst>
      <p:ext uri="{BB962C8B-B14F-4D97-AF65-F5344CB8AC3E}">
        <p14:creationId xmlns:p14="http://schemas.microsoft.com/office/powerpoint/2010/main" val="3110017593"/>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MSL synthesis process </a:t>
            </a:r>
            <a:endParaRPr lang="en-US" dirty="0"/>
          </a:p>
        </p:txBody>
      </p:sp>
      <p:sp>
        <p:nvSpPr>
          <p:cNvPr id="14" name="Content Placeholder 2"/>
          <p:cNvSpPr txBox="1">
            <a:spLocks/>
          </p:cNvSpPr>
          <p:nvPr/>
        </p:nvSpPr>
        <p:spPr>
          <a:xfrm>
            <a:off x="1631175" y="1792400"/>
            <a:ext cx="3705378" cy="1180433"/>
          </a:xfrm>
          <a:prstGeom prst="rect">
            <a:avLst/>
          </a:prstGeom>
          <a:ln w="57150" cmpd="thinThick">
            <a:solidFill>
              <a:schemeClr val="accent4"/>
            </a:solidFill>
          </a:ln>
        </p:spPr>
        <p:txBody>
          <a:bodyPr vert="horz" lIns="91440" tIns="45720" rIns="91440" bIns="45720" rtlCol="0">
            <a:normAutofit/>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pPr>
            <a:r>
              <a:rPr lang="en-US" dirty="0"/>
              <a:t>SPMD sketch</a:t>
            </a:r>
          </a:p>
          <a:p>
            <a:pPr>
              <a:spcBef>
                <a:spcPts val="0"/>
              </a:spcBef>
            </a:pPr>
            <a:r>
              <a:rPr lang="en-US" dirty="0"/>
              <a:t>w/   unknowns ( </a:t>
            </a:r>
            <a:r>
              <a:rPr lang="en-US" b="1" dirty="0"/>
              <a:t>??</a:t>
            </a:r>
            <a:r>
              <a:rPr lang="en-US" dirty="0"/>
              <a:t> ) </a:t>
            </a:r>
          </a:p>
        </p:txBody>
      </p:sp>
      <p:sp>
        <p:nvSpPr>
          <p:cNvPr id="12" name="Content Placeholder 2"/>
          <p:cNvSpPr txBox="1">
            <a:spLocks/>
          </p:cNvSpPr>
          <p:nvPr/>
        </p:nvSpPr>
        <p:spPr>
          <a:xfrm>
            <a:off x="1631175" y="4979528"/>
            <a:ext cx="3654867" cy="1088602"/>
          </a:xfrm>
          <a:prstGeom prst="rect">
            <a:avLst/>
          </a:prstGeom>
          <a:ln>
            <a:solidFill>
              <a:schemeClr val="tx1"/>
            </a:solidFill>
          </a:ln>
        </p:spPr>
        <p:txBody>
          <a:bodyPr vert="horz" lIns="91440" tIns="45720" rIns="91440" bIns="45720" rtlCol="0">
            <a:normAutofit/>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ts val="0"/>
              </a:spcBef>
            </a:pPr>
            <a:r>
              <a:rPr lang="en-US" dirty="0"/>
              <a:t>sequential sketch</a:t>
            </a:r>
          </a:p>
          <a:p>
            <a:pPr algn="ctr">
              <a:spcBef>
                <a:spcPts val="0"/>
              </a:spcBef>
            </a:pPr>
            <a:r>
              <a:rPr lang="en-US" dirty="0"/>
              <a:t>w/</a:t>
            </a:r>
            <a:r>
              <a:rPr lang="en-US" b="1" dirty="0">
                <a:solidFill>
                  <a:srgbClr val="000000"/>
                </a:solidFill>
              </a:rPr>
              <a:t>  </a:t>
            </a:r>
            <a:r>
              <a:rPr lang="en-US" dirty="0"/>
              <a:t> unknowns ( </a:t>
            </a:r>
            <a:r>
              <a:rPr lang="en-US" b="1" dirty="0"/>
              <a:t>?? </a:t>
            </a:r>
            <a:r>
              <a:rPr lang="en-US" dirty="0"/>
              <a:t>)</a:t>
            </a:r>
          </a:p>
        </p:txBody>
      </p:sp>
      <p:cxnSp>
        <p:nvCxnSpPr>
          <p:cNvPr id="16" name="Straight Arrow Connector 15"/>
          <p:cNvCxnSpPr>
            <a:stCxn id="14" idx="2"/>
            <a:endCxn id="12" idx="0"/>
          </p:cNvCxnSpPr>
          <p:nvPr/>
        </p:nvCxnSpPr>
        <p:spPr>
          <a:xfrm flipH="1">
            <a:off x="3458608" y="2972832"/>
            <a:ext cx="25256" cy="2006696"/>
          </a:xfrm>
          <a:prstGeom prst="straightConnector1">
            <a:avLst/>
          </a:prstGeom>
          <a:ln w="38100">
            <a:solidFill>
              <a:srgbClr val="008000"/>
            </a:solidFill>
            <a:tailEnd type="arrow"/>
          </a:ln>
        </p:spPr>
        <p:style>
          <a:lnRef idx="2">
            <a:schemeClr val="accent1"/>
          </a:lnRef>
          <a:fillRef idx="0">
            <a:schemeClr val="accent1"/>
          </a:fillRef>
          <a:effectRef idx="1">
            <a:schemeClr val="accent1"/>
          </a:effectRef>
          <a:fontRef idx="minor">
            <a:schemeClr val="tx1"/>
          </a:fontRef>
        </p:style>
      </p:cxnSp>
      <p:sp>
        <p:nvSpPr>
          <p:cNvPr id="39" name="Content Placeholder 2"/>
          <p:cNvSpPr txBox="1">
            <a:spLocks/>
          </p:cNvSpPr>
          <p:nvPr/>
        </p:nvSpPr>
        <p:spPr>
          <a:xfrm>
            <a:off x="7830732" y="4908455"/>
            <a:ext cx="2743200" cy="1227581"/>
          </a:xfrm>
          <a:prstGeom prst="rect">
            <a:avLst/>
          </a:prstGeom>
          <a:ln>
            <a:solidFill>
              <a:schemeClr val="tx1"/>
            </a:solidFill>
          </a:ln>
        </p:spPr>
        <p:txBody>
          <a:bodyPr vert="horz" lIns="91440" tIns="45720" rIns="91440" bIns="45720" rtlCol="0">
            <a:normAutofit/>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ts val="0"/>
              </a:spcBef>
            </a:pPr>
            <a:r>
              <a:rPr lang="en-US" dirty="0"/>
              <a:t>Sequential</a:t>
            </a:r>
          </a:p>
          <a:p>
            <a:pPr algn="ctr">
              <a:spcBef>
                <a:spcPts val="0"/>
              </a:spcBef>
              <a:buNone/>
            </a:pPr>
            <a:r>
              <a:rPr lang="en-US" dirty="0"/>
              <a:t>Specification</a:t>
            </a:r>
          </a:p>
        </p:txBody>
      </p:sp>
      <p:cxnSp>
        <p:nvCxnSpPr>
          <p:cNvPr id="40" name="Straight Arrow Connector 39"/>
          <p:cNvCxnSpPr>
            <a:stCxn id="39" idx="1"/>
            <a:endCxn id="12" idx="3"/>
          </p:cNvCxnSpPr>
          <p:nvPr/>
        </p:nvCxnSpPr>
        <p:spPr>
          <a:xfrm flipH="1">
            <a:off x="5286042" y="5522245"/>
            <a:ext cx="2544691" cy="1584"/>
          </a:xfrm>
          <a:prstGeom prst="straightConnector1">
            <a:avLst/>
          </a:prstGeom>
          <a:ln w="38100">
            <a:solidFill>
              <a:schemeClr val="accent3">
                <a:lumMod val="60000"/>
                <a:lumOff val="40000"/>
              </a:schemeClr>
            </a:solidFill>
            <a:headEnd type="diamond" w="lg" len="lg"/>
            <a:tailEnd type="diamond" w="lg" len="lg"/>
          </a:ln>
        </p:spPr>
        <p:style>
          <a:lnRef idx="2">
            <a:schemeClr val="accent1"/>
          </a:lnRef>
          <a:fillRef idx="0">
            <a:schemeClr val="accent1"/>
          </a:fillRef>
          <a:effectRef idx="1">
            <a:schemeClr val="accent1"/>
          </a:effectRef>
          <a:fontRef idx="minor">
            <a:schemeClr val="tx1"/>
          </a:fontRef>
        </p:style>
      </p:cxnSp>
      <p:sp>
        <p:nvSpPr>
          <p:cNvPr id="43" name="Content Placeholder 2"/>
          <p:cNvSpPr txBox="1">
            <a:spLocks/>
          </p:cNvSpPr>
          <p:nvPr/>
        </p:nvSpPr>
        <p:spPr>
          <a:xfrm>
            <a:off x="5569043" y="5005385"/>
            <a:ext cx="2356405" cy="1524000"/>
          </a:xfrm>
          <a:prstGeom prst="rect">
            <a:avLst/>
          </a:prstGeom>
        </p:spPr>
        <p:txBody>
          <a:bodyPr vert="horz" lIns="91440" tIns="45720" rIns="91440" bIns="45720" rtlCol="0">
            <a:normAutofit lnSpcReduction="10000"/>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None/>
            </a:pPr>
            <a:r>
              <a:rPr lang="en-US" dirty="0"/>
              <a:t>Synthesis</a:t>
            </a:r>
          </a:p>
          <a:p>
            <a:pPr>
              <a:spcBef>
                <a:spcPts val="0"/>
              </a:spcBef>
              <a:buNone/>
            </a:pPr>
            <a:r>
              <a:rPr lang="en-US" dirty="0"/>
              <a:t>Equivalence Checking</a:t>
            </a:r>
          </a:p>
          <a:p>
            <a:pPr>
              <a:spcBef>
                <a:spcPts val="0"/>
              </a:spcBef>
              <a:buNone/>
            </a:pPr>
            <a:endParaRPr lang="en-US" dirty="0"/>
          </a:p>
        </p:txBody>
      </p:sp>
    </p:spTree>
    <p:extLst>
      <p:ext uri="{BB962C8B-B14F-4D97-AF65-F5344CB8AC3E}">
        <p14:creationId xmlns:p14="http://schemas.microsoft.com/office/powerpoint/2010/main" val="10676114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Synthesis step</a:t>
            </a:r>
            <a:endParaRPr lang="en-US" dirty="0"/>
          </a:p>
        </p:txBody>
      </p:sp>
      <p:sp>
        <p:nvSpPr>
          <p:cNvPr id="3" name="Content Placeholder 2"/>
          <p:cNvSpPr>
            <a:spLocks noGrp="1"/>
          </p:cNvSpPr>
          <p:nvPr>
            <p:ph idx="1"/>
          </p:nvPr>
        </p:nvSpPr>
        <p:spPr/>
        <p:txBody>
          <a:bodyPr/>
          <a:lstStyle/>
          <a:p>
            <a:r>
              <a:rPr lang="en-US" dirty="0" smtClean="0"/>
              <a:t>Two sequential programs:</a:t>
            </a:r>
          </a:p>
          <a:p>
            <a:pPr lvl="4"/>
            <a:endParaRPr lang="en-US" dirty="0" smtClean="0"/>
          </a:p>
          <a:p>
            <a:pPr marL="0" indent="0">
              <a:buNone/>
            </a:pPr>
            <a:r>
              <a:rPr lang="en-US" dirty="0"/>
              <a:t>	spec(</a:t>
            </a:r>
            <a:r>
              <a:rPr lang="en-US" i="1" dirty="0"/>
              <a:t>in</a:t>
            </a:r>
            <a:r>
              <a:rPr lang="en-US" dirty="0"/>
              <a:t>)    </a:t>
            </a:r>
            <a:r>
              <a:rPr lang="en-US" dirty="0" err="1"/>
              <a:t>v.s</a:t>
            </a:r>
            <a:r>
              <a:rPr lang="en-US" dirty="0"/>
              <a:t>.   </a:t>
            </a:r>
            <a:r>
              <a:rPr lang="en-US" dirty="0" smtClean="0"/>
              <a:t>sketch(</a:t>
            </a:r>
            <a:r>
              <a:rPr lang="en-US" b="1" dirty="0" smtClean="0"/>
              <a:t>unknowns</a:t>
            </a:r>
            <a:r>
              <a:rPr lang="en-US" dirty="0" smtClean="0"/>
              <a:t>, </a:t>
            </a:r>
            <a:r>
              <a:rPr lang="en-US" i="1" dirty="0"/>
              <a:t>in</a:t>
            </a:r>
            <a:r>
              <a:rPr lang="en-US" dirty="0" smtClean="0"/>
              <a:t>)</a:t>
            </a:r>
          </a:p>
          <a:p>
            <a:pPr marL="0" indent="0">
              <a:buNone/>
            </a:pPr>
            <a:endParaRPr lang="en-US" dirty="0" smtClean="0"/>
          </a:p>
          <a:p>
            <a:r>
              <a:rPr lang="en-US" dirty="0" smtClean="0"/>
              <a:t>Find assignments to </a:t>
            </a:r>
            <a:r>
              <a:rPr lang="en-US" b="1" dirty="0" smtClean="0"/>
              <a:t>unknowns</a:t>
            </a:r>
            <a:r>
              <a:rPr lang="en-US" dirty="0" smtClean="0"/>
              <a:t> </a:t>
            </a:r>
            <a:r>
              <a:rPr lang="en-US" dirty="0" err="1" smtClean="0"/>
              <a:t>s.t.</a:t>
            </a:r>
            <a:endParaRPr lang="en-US" dirty="0" smtClean="0"/>
          </a:p>
          <a:p>
            <a:pPr lvl="4"/>
            <a:endParaRPr lang="en-US" dirty="0"/>
          </a:p>
          <a:p>
            <a:pPr marL="0" indent="0">
              <a:buNone/>
            </a:pPr>
            <a:r>
              <a:rPr lang="en-US" dirty="0" smtClean="0"/>
              <a:t>	For all  </a:t>
            </a:r>
            <a:r>
              <a:rPr lang="en-US" i="1" dirty="0" smtClean="0"/>
              <a:t>in</a:t>
            </a:r>
            <a:r>
              <a:rPr lang="en-US" dirty="0" smtClean="0"/>
              <a:t>, spec(</a:t>
            </a:r>
            <a:r>
              <a:rPr lang="en-US" i="1" dirty="0" smtClean="0"/>
              <a:t>in</a:t>
            </a:r>
            <a:r>
              <a:rPr lang="en-US" dirty="0" smtClean="0"/>
              <a:t>) == sketch(</a:t>
            </a:r>
            <a:r>
              <a:rPr lang="en-US" b="1" dirty="0" smtClean="0"/>
              <a:t>unknowns</a:t>
            </a:r>
            <a:r>
              <a:rPr lang="en-US" dirty="0" smtClean="0"/>
              <a:t>, </a:t>
            </a:r>
            <a:r>
              <a:rPr lang="en-US" i="1" dirty="0" smtClean="0"/>
              <a:t>in</a:t>
            </a:r>
            <a:r>
              <a:rPr lang="en-US" dirty="0" smtClean="0"/>
              <a:t>)</a:t>
            </a:r>
          </a:p>
        </p:txBody>
      </p:sp>
    </p:spTree>
    <p:extLst>
      <p:ext uri="{BB962C8B-B14F-4D97-AF65-F5344CB8AC3E}">
        <p14:creationId xmlns:p14="http://schemas.microsoft.com/office/powerpoint/2010/main" val="13516922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Synthesis step</a:t>
            </a:r>
          </a:p>
        </p:txBody>
      </p:sp>
      <p:sp>
        <p:nvSpPr>
          <p:cNvPr id="3" name="Content Placeholder 2"/>
          <p:cNvSpPr>
            <a:spLocks noGrp="1"/>
          </p:cNvSpPr>
          <p:nvPr>
            <p:ph idx="1"/>
          </p:nvPr>
        </p:nvSpPr>
        <p:spPr/>
        <p:txBody>
          <a:bodyPr>
            <a:normAutofit/>
          </a:bodyPr>
          <a:lstStyle/>
          <a:p>
            <a:endParaRPr lang="en-US" dirty="0" smtClean="0"/>
          </a:p>
          <a:p>
            <a:endParaRPr lang="en-US" dirty="0"/>
          </a:p>
          <a:p>
            <a:pPr marL="0" indent="0">
              <a:buNone/>
            </a:pPr>
            <a:r>
              <a:rPr lang="en-US" b="1" dirty="0" smtClean="0"/>
              <a:t>Idea: </a:t>
            </a:r>
          </a:p>
          <a:p>
            <a:pPr marL="0" indent="0">
              <a:buNone/>
            </a:pPr>
            <a:r>
              <a:rPr lang="en-US" dirty="0" smtClean="0"/>
              <a:t>Turn programs into constraints (equations) by </a:t>
            </a:r>
            <a:r>
              <a:rPr lang="en-US" i="1" dirty="0" smtClean="0"/>
              <a:t>symbolic execution</a:t>
            </a:r>
          </a:p>
          <a:p>
            <a:pPr marL="0" indent="0">
              <a:buNone/>
            </a:pPr>
            <a:endParaRPr lang="en-US" i="1" dirty="0" smtClean="0"/>
          </a:p>
          <a:p>
            <a:pPr marL="0" indent="0">
              <a:buNone/>
            </a:pPr>
            <a:r>
              <a:rPr lang="en-US" dirty="0" smtClean="0"/>
              <a:t>then solve the constraints</a:t>
            </a:r>
          </a:p>
        </p:txBody>
      </p:sp>
    </p:spTree>
    <p:extLst>
      <p:ext uri="{BB962C8B-B14F-4D97-AF65-F5344CB8AC3E}">
        <p14:creationId xmlns:p14="http://schemas.microsoft.com/office/powerpoint/2010/main" val="2642485794"/>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Synthesis step</a:t>
            </a:r>
          </a:p>
        </p:txBody>
      </p:sp>
      <p:sp>
        <p:nvSpPr>
          <p:cNvPr id="4" name="Rectangle 3"/>
          <p:cNvSpPr/>
          <p:nvPr/>
        </p:nvSpPr>
        <p:spPr>
          <a:xfrm>
            <a:off x="978920" y="1825844"/>
            <a:ext cx="3543981" cy="3416320"/>
          </a:xfrm>
          <a:prstGeom prst="rect">
            <a:avLst/>
          </a:prstGeom>
        </p:spPr>
        <p:txBody>
          <a:bodyPr wrap="square">
            <a:spAutoFit/>
          </a:bodyPr>
          <a:lstStyle/>
          <a:p>
            <a:r>
              <a:rPr lang="en-US" sz="2400" dirty="0"/>
              <a:t>spec(</a:t>
            </a:r>
            <a:r>
              <a:rPr lang="en-US" sz="2400" dirty="0" err="1"/>
              <a:t>int</a:t>
            </a:r>
            <a:r>
              <a:rPr lang="en-US" sz="2400" dirty="0"/>
              <a:t> </a:t>
            </a:r>
            <a:r>
              <a:rPr lang="en-US" sz="2400" i="1" dirty="0"/>
              <a:t>in</a:t>
            </a:r>
            <a:r>
              <a:rPr lang="en-US" sz="2400" dirty="0"/>
              <a:t>, ref </a:t>
            </a:r>
            <a:r>
              <a:rPr lang="en-US" sz="2400" dirty="0" err="1"/>
              <a:t>int</a:t>
            </a:r>
            <a:r>
              <a:rPr lang="en-US" sz="2400" dirty="0"/>
              <a:t> out1) {</a:t>
            </a:r>
          </a:p>
          <a:p>
            <a:r>
              <a:rPr lang="en-US" sz="2400" dirty="0"/>
              <a:t>	out1 = </a:t>
            </a:r>
            <a:r>
              <a:rPr lang="en-US" sz="2400" i="1" dirty="0"/>
              <a:t>in</a:t>
            </a:r>
            <a:r>
              <a:rPr lang="en-US" sz="2400" dirty="0"/>
              <a:t> + </a:t>
            </a:r>
            <a:r>
              <a:rPr lang="en-US" sz="2400" i="1" dirty="0"/>
              <a:t>in</a:t>
            </a:r>
            <a:r>
              <a:rPr lang="en-US" sz="2400" dirty="0"/>
              <a:t>;</a:t>
            </a:r>
          </a:p>
          <a:p>
            <a:r>
              <a:rPr lang="en-US" sz="2400" dirty="0"/>
              <a:t>}</a:t>
            </a:r>
          </a:p>
          <a:p>
            <a:endParaRPr lang="en-US" sz="2400" dirty="0"/>
          </a:p>
          <a:p>
            <a:r>
              <a:rPr lang="en-US" sz="2400" dirty="0"/>
              <a:t>sketch(</a:t>
            </a:r>
            <a:r>
              <a:rPr lang="en-US" sz="2400" dirty="0" err="1"/>
              <a:t>int</a:t>
            </a:r>
            <a:r>
              <a:rPr lang="en-US" sz="2400" dirty="0"/>
              <a:t> </a:t>
            </a:r>
            <a:r>
              <a:rPr lang="en-US" sz="2400" i="1" dirty="0"/>
              <a:t>in</a:t>
            </a:r>
            <a:r>
              <a:rPr lang="en-US" sz="2400" dirty="0"/>
              <a:t>, ref </a:t>
            </a:r>
            <a:r>
              <a:rPr lang="en-US" sz="2400" dirty="0" err="1"/>
              <a:t>int</a:t>
            </a:r>
            <a:r>
              <a:rPr lang="en-US" sz="2400" dirty="0"/>
              <a:t> out2</a:t>
            </a:r>
            <a:r>
              <a:rPr lang="en-US" sz="2400" dirty="0" smtClean="0"/>
              <a:t>)</a:t>
            </a:r>
          </a:p>
          <a:p>
            <a:r>
              <a:rPr lang="en-US" sz="2400" dirty="0" smtClean="0"/>
              <a:t>   </a:t>
            </a:r>
            <a:r>
              <a:rPr lang="en-US" sz="2400" b="1" dirty="0"/>
              <a:t>implements</a:t>
            </a:r>
            <a:r>
              <a:rPr lang="en-US" sz="2400" dirty="0"/>
              <a:t> </a:t>
            </a:r>
            <a:r>
              <a:rPr lang="en-US" sz="2400" dirty="0" smtClean="0"/>
              <a:t>spec</a:t>
            </a:r>
            <a:endParaRPr lang="en-US" sz="2400" dirty="0"/>
          </a:p>
          <a:p>
            <a:r>
              <a:rPr lang="en-US" sz="2400" dirty="0" smtClean="0"/>
              <a:t>{</a:t>
            </a:r>
            <a:endParaRPr lang="en-US" sz="2400" dirty="0"/>
          </a:p>
          <a:p>
            <a:r>
              <a:rPr lang="en-US" sz="2400" dirty="0"/>
              <a:t>	out2 = </a:t>
            </a:r>
            <a:r>
              <a:rPr lang="en-US" sz="2400" i="1" dirty="0"/>
              <a:t>in</a:t>
            </a:r>
            <a:r>
              <a:rPr lang="en-US" sz="2400" dirty="0"/>
              <a:t> * </a:t>
            </a:r>
            <a:r>
              <a:rPr lang="en-US" sz="2400" b="1" dirty="0"/>
              <a:t>??</a:t>
            </a:r>
            <a:r>
              <a:rPr lang="en-US" sz="2400" dirty="0"/>
              <a:t>;</a:t>
            </a:r>
          </a:p>
          <a:p>
            <a:r>
              <a:rPr lang="en-US" sz="2400" dirty="0" smtClean="0"/>
              <a:t>}</a:t>
            </a:r>
            <a:endParaRPr lang="en-US" sz="2400" dirty="0"/>
          </a:p>
        </p:txBody>
      </p:sp>
      <p:sp>
        <p:nvSpPr>
          <p:cNvPr id="6" name="Rectangle 5"/>
          <p:cNvSpPr/>
          <p:nvPr/>
        </p:nvSpPr>
        <p:spPr>
          <a:xfrm>
            <a:off x="5615570" y="1897435"/>
            <a:ext cx="5090631" cy="3416320"/>
          </a:xfrm>
          <a:prstGeom prst="rect">
            <a:avLst/>
          </a:prstGeom>
        </p:spPr>
        <p:txBody>
          <a:bodyPr wrap="square">
            <a:spAutoFit/>
          </a:bodyPr>
          <a:lstStyle/>
          <a:p>
            <a:r>
              <a:rPr lang="en-US" sz="2400" b="1" dirty="0" smtClean="0"/>
              <a:t>Variables</a:t>
            </a:r>
            <a:r>
              <a:rPr lang="en-US" sz="2400" dirty="0"/>
              <a:t>: in, out1, out2, </a:t>
            </a:r>
            <a:r>
              <a:rPr lang="en-US" sz="2400" b="1" dirty="0"/>
              <a:t>unknown</a:t>
            </a:r>
            <a:r>
              <a:rPr lang="en-US" sz="2400" dirty="0"/>
              <a:t> (??)</a:t>
            </a:r>
          </a:p>
          <a:p>
            <a:endParaRPr lang="en-US" sz="2400" dirty="0"/>
          </a:p>
          <a:p>
            <a:r>
              <a:rPr lang="en-US" sz="2400" b="1" dirty="0"/>
              <a:t>Constraints</a:t>
            </a:r>
            <a:r>
              <a:rPr lang="en-US" sz="2400" dirty="0"/>
              <a:t>:</a:t>
            </a:r>
          </a:p>
          <a:p>
            <a:endParaRPr lang="en-US" sz="2400" dirty="0" smtClean="0"/>
          </a:p>
          <a:p>
            <a:r>
              <a:rPr lang="en-US" sz="2400" dirty="0" smtClean="0"/>
              <a:t>out1 </a:t>
            </a:r>
            <a:r>
              <a:rPr lang="en-US" sz="2400" dirty="0"/>
              <a:t>== </a:t>
            </a:r>
            <a:r>
              <a:rPr lang="en-US" sz="2400" i="1" dirty="0"/>
              <a:t>in</a:t>
            </a:r>
            <a:r>
              <a:rPr lang="en-US" sz="2400" dirty="0"/>
              <a:t> + </a:t>
            </a:r>
            <a:r>
              <a:rPr lang="en-US" sz="2400" i="1" dirty="0"/>
              <a:t>in</a:t>
            </a:r>
          </a:p>
          <a:p>
            <a:endParaRPr lang="en-US" sz="2400" dirty="0"/>
          </a:p>
          <a:p>
            <a:r>
              <a:rPr lang="en-US" sz="2400" dirty="0"/>
              <a:t>out2 == in * </a:t>
            </a:r>
            <a:r>
              <a:rPr lang="en-US" sz="2400" b="1" dirty="0"/>
              <a:t>unknown</a:t>
            </a:r>
          </a:p>
          <a:p>
            <a:endParaRPr lang="en-US" sz="2400" dirty="0"/>
          </a:p>
          <a:p>
            <a:r>
              <a:rPr lang="en-US" sz="2400" dirty="0" smtClean="0"/>
              <a:t>out1 </a:t>
            </a:r>
            <a:r>
              <a:rPr lang="en-US" sz="2400" dirty="0"/>
              <a:t>== out2</a:t>
            </a:r>
          </a:p>
        </p:txBody>
      </p:sp>
      <p:sp>
        <p:nvSpPr>
          <p:cNvPr id="3" name="Rectangle 2"/>
          <p:cNvSpPr/>
          <p:nvPr/>
        </p:nvSpPr>
        <p:spPr>
          <a:xfrm>
            <a:off x="2267635" y="5627885"/>
            <a:ext cx="6565570" cy="954107"/>
          </a:xfrm>
          <a:prstGeom prst="rect">
            <a:avLst/>
          </a:prstGeom>
        </p:spPr>
        <p:txBody>
          <a:bodyPr wrap="square">
            <a:spAutoFit/>
          </a:bodyPr>
          <a:lstStyle/>
          <a:p>
            <a:r>
              <a:rPr lang="en-US" sz="2800" dirty="0"/>
              <a:t>Solver problem: Find </a:t>
            </a:r>
            <a:r>
              <a:rPr lang="en-US" sz="2800" b="1" dirty="0"/>
              <a:t>unknown</a:t>
            </a:r>
            <a:r>
              <a:rPr lang="en-US" sz="2800" dirty="0"/>
              <a:t>, </a:t>
            </a:r>
            <a:r>
              <a:rPr lang="en-US" sz="2800" dirty="0" err="1"/>
              <a:t>s.t.</a:t>
            </a:r>
            <a:endParaRPr lang="en-US" sz="2800" dirty="0"/>
          </a:p>
          <a:p>
            <a:r>
              <a:rPr lang="en-US" sz="2800" dirty="0" err="1"/>
              <a:t>Forall</a:t>
            </a:r>
            <a:r>
              <a:rPr lang="en-US" sz="2800" dirty="0"/>
              <a:t> </a:t>
            </a:r>
            <a:r>
              <a:rPr lang="en-US" sz="2800" i="1" dirty="0"/>
              <a:t>in</a:t>
            </a:r>
            <a:r>
              <a:rPr lang="en-US" sz="2800" dirty="0"/>
              <a:t>, all 3 constraints can be satisfied</a:t>
            </a:r>
          </a:p>
        </p:txBody>
      </p:sp>
      <p:sp>
        <p:nvSpPr>
          <p:cNvPr id="7" name="Right Brace 6"/>
          <p:cNvSpPr/>
          <p:nvPr/>
        </p:nvSpPr>
        <p:spPr>
          <a:xfrm>
            <a:off x="8663952" y="3442602"/>
            <a:ext cx="123462" cy="1828100"/>
          </a:xfrm>
          <a:prstGeom prst="rightBrace">
            <a:avLst/>
          </a:prstGeom>
          <a:ln>
            <a:solidFill>
              <a:srgbClr val="008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Rounded Rectangle 7"/>
          <p:cNvSpPr/>
          <p:nvPr/>
        </p:nvSpPr>
        <p:spPr>
          <a:xfrm>
            <a:off x="1313919" y="2222409"/>
            <a:ext cx="2888145" cy="434878"/>
          </a:xfrm>
          <a:prstGeom prst="round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ounded Rectangle 8"/>
          <p:cNvSpPr/>
          <p:nvPr/>
        </p:nvSpPr>
        <p:spPr>
          <a:xfrm>
            <a:off x="1327131" y="4410030"/>
            <a:ext cx="2888145" cy="434878"/>
          </a:xfrm>
          <a:prstGeom prst="round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ounded Rectangle 9"/>
          <p:cNvSpPr/>
          <p:nvPr/>
        </p:nvSpPr>
        <p:spPr>
          <a:xfrm>
            <a:off x="957576" y="3710072"/>
            <a:ext cx="2888145" cy="434878"/>
          </a:xfrm>
          <a:prstGeom prst="round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96133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grpId="1" nodeType="clickEffect">
                                  <p:stCondLst>
                                    <p:cond delay="0"/>
                                  </p:stCondLst>
                                  <p:childTnLst>
                                    <p:set>
                                      <p:cBhvr>
                                        <p:cTn id="13" dur="1" fill="hold">
                                          <p:stCondLst>
                                            <p:cond delay="0"/>
                                          </p:stCondLst>
                                        </p:cTn>
                                        <p:tgtEl>
                                          <p:spTgt spid="8"/>
                                        </p:tgtEl>
                                        <p:attrNameLst>
                                          <p:attrName>style.visibility</p:attrName>
                                        </p:attrNameLst>
                                      </p:cBhvr>
                                      <p:to>
                                        <p:strVal val="hidden"/>
                                      </p:to>
                                    </p:set>
                                  </p:childTnLst>
                                </p:cTn>
                              </p:par>
                            </p:childTnLst>
                          </p:cTn>
                        </p:par>
                        <p:par>
                          <p:cTn id="14" fill="hold">
                            <p:stCondLst>
                              <p:cond delay="0"/>
                            </p:stCondLst>
                            <p:childTnLst>
                              <p:par>
                                <p:cTn id="15" presetID="1"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nodeType="afterEffect">
                                  <p:stCondLst>
                                    <p:cond delay="0"/>
                                  </p:stCondLst>
                                  <p:childTnLst>
                                    <p:set>
                                      <p:cBhvr>
                                        <p:cTn id="19"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grpId="1" nodeType="clickEffect">
                                  <p:stCondLst>
                                    <p:cond delay="0"/>
                                  </p:stCondLst>
                                  <p:childTnLst>
                                    <p:set>
                                      <p:cBhvr>
                                        <p:cTn id="23" dur="1" fill="hold">
                                          <p:stCondLst>
                                            <p:cond delay="0"/>
                                          </p:stCondLst>
                                        </p:cTn>
                                        <p:tgtEl>
                                          <p:spTgt spid="9"/>
                                        </p:tgtEl>
                                        <p:attrNameLst>
                                          <p:attrName>style.visibility</p:attrName>
                                        </p:attrNameLst>
                                      </p:cBhvr>
                                      <p:to>
                                        <p:strVal val="hidden"/>
                                      </p:to>
                                    </p:set>
                                  </p:childTnLst>
                                </p:cTn>
                              </p:par>
                            </p:childTnLst>
                          </p:cTn>
                        </p:par>
                        <p:par>
                          <p:cTn id="24" fill="hold">
                            <p:stCondLst>
                              <p:cond delay="0"/>
                            </p:stCondLst>
                            <p:childTnLst>
                              <p:par>
                                <p:cTn id="25" presetID="1" presetClass="entr" presetSubtype="0"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nodeType="afterEffect">
                                  <p:stCondLst>
                                    <p:cond delay="0"/>
                                  </p:stCondLst>
                                  <p:childTnLst>
                                    <p:set>
                                      <p:cBhvr>
                                        <p:cTn id="29"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xit" presetSubtype="0" fill="hold" grpId="1" nodeType="clickEffect">
                                  <p:stCondLst>
                                    <p:cond delay="0"/>
                                  </p:stCondLst>
                                  <p:childTnLst>
                                    <p:set>
                                      <p:cBhvr>
                                        <p:cTn id="33" dur="1" fill="hold">
                                          <p:stCondLst>
                                            <p:cond delay="0"/>
                                          </p:stCondLst>
                                        </p:cTn>
                                        <p:tgtEl>
                                          <p:spTgt spid="10"/>
                                        </p:tgtEl>
                                        <p:attrNameLst>
                                          <p:attrName>style.visibility</p:attrName>
                                        </p:attrNameLst>
                                      </p:cBhvr>
                                      <p:to>
                                        <p:strVal val="hidden"/>
                                      </p:to>
                                    </p:set>
                                  </p:childTnLst>
                                </p:cTn>
                              </p:par>
                            </p:childTnLst>
                          </p:cTn>
                        </p:par>
                        <p:par>
                          <p:cTn id="34" fill="hold">
                            <p:stCondLst>
                              <p:cond delay="0"/>
                            </p:stCondLst>
                            <p:childTnLst>
                              <p:par>
                                <p:cTn id="35" presetID="1" presetClass="entr" presetSubtype="0" fill="hold" grpId="0" nodeType="afterEffect">
                                  <p:stCondLst>
                                    <p:cond delay="0"/>
                                  </p:stCondLst>
                                  <p:childTnLst>
                                    <p:set>
                                      <p:cBhvr>
                                        <p:cTn id="36" dur="1" fill="hold">
                                          <p:stCondLst>
                                            <p:cond delay="0"/>
                                          </p:stCondLst>
                                        </p:cTn>
                                        <p:tgtEl>
                                          <p:spTgt spid="3"/>
                                        </p:tgtEl>
                                        <p:attrNameLst>
                                          <p:attrName>style.visibility</p:attrName>
                                        </p:attrNameLst>
                                      </p:cBhvr>
                                      <p:to>
                                        <p:strVal val="visible"/>
                                      </p:to>
                                    </p:set>
                                  </p:childTnLst>
                                </p:cTn>
                              </p:par>
                            </p:childTnLst>
                          </p:cTn>
                        </p:par>
                        <p:par>
                          <p:cTn id="37" fill="hold">
                            <p:stCondLst>
                              <p:cond delay="0"/>
                            </p:stCondLst>
                            <p:childTnLst>
                              <p:par>
                                <p:cTn id="38" presetID="1" presetClass="entr" presetSubtype="0" fill="hold" grpId="0" nodeType="afterEffect">
                                  <p:stCondLst>
                                    <p:cond delay="0"/>
                                  </p:stCondLst>
                                  <p:childTnLst>
                                    <p:set>
                                      <p:cBhvr>
                                        <p:cTn id="39"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animBg="1"/>
      <p:bldP spid="8" grpId="0" animBg="1"/>
      <p:bldP spid="8" grpId="1" animBg="1"/>
      <p:bldP spid="9" grpId="0" animBg="1"/>
      <p:bldP spid="9" grpId="1" animBg="1"/>
      <p:bldP spid="10" grpId="0" animBg="1"/>
      <p:bldP spid="10" grpId="1"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Limitations</a:t>
            </a:r>
            <a:endParaRPr lang="en-US" dirty="0"/>
          </a:p>
        </p:txBody>
      </p:sp>
      <p:sp>
        <p:nvSpPr>
          <p:cNvPr id="3" name="Content Placeholder 2"/>
          <p:cNvSpPr>
            <a:spLocks noGrp="1"/>
          </p:cNvSpPr>
          <p:nvPr>
            <p:ph idx="1"/>
          </p:nvPr>
        </p:nvSpPr>
        <p:spPr>
          <a:xfrm>
            <a:off x="1592494" y="1825625"/>
            <a:ext cx="9761306" cy="4725300"/>
          </a:xfrm>
        </p:spPr>
        <p:txBody>
          <a:bodyPr>
            <a:normAutofit/>
          </a:bodyPr>
          <a:lstStyle/>
          <a:p>
            <a:r>
              <a:rPr lang="en-US" dirty="0" smtClean="0"/>
              <a:t>With loops, equations for full correctness are very hard. </a:t>
            </a:r>
          </a:p>
          <a:p>
            <a:pPr lvl="1"/>
            <a:r>
              <a:rPr lang="en-US" dirty="0" smtClean="0"/>
              <a:t>Shortcut: bounded unrolling.</a:t>
            </a:r>
          </a:p>
          <a:p>
            <a:endParaRPr lang="en-US" dirty="0" smtClean="0"/>
          </a:p>
          <a:p>
            <a:pPr marL="0" indent="0">
              <a:buNone/>
            </a:pPr>
            <a:endParaRPr lang="en-US" dirty="0" smtClean="0"/>
          </a:p>
          <a:p>
            <a:endParaRPr lang="en-US" dirty="0" smtClean="0"/>
          </a:p>
          <a:p>
            <a:r>
              <a:rPr lang="en-US" dirty="0" smtClean="0"/>
              <a:t>Floating points</a:t>
            </a:r>
          </a:p>
          <a:p>
            <a:pPr lvl="1"/>
            <a:r>
              <a:rPr lang="en-US" dirty="0" smtClean="0"/>
              <a:t>Finite fields: algebraically behave like the real number </a:t>
            </a:r>
          </a:p>
          <a:p>
            <a:pPr lvl="1"/>
            <a:r>
              <a:rPr lang="en-US" dirty="0" smtClean="0"/>
              <a:t>Fix point arithmetic</a:t>
            </a:r>
          </a:p>
        </p:txBody>
      </p:sp>
    </p:spTree>
    <p:extLst>
      <p:ext uri="{BB962C8B-B14F-4D97-AF65-F5344CB8AC3E}">
        <p14:creationId xmlns:p14="http://schemas.microsoft.com/office/powerpoint/2010/main" val="37285523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MSL synthesis process </a:t>
            </a:r>
            <a:endParaRPr lang="en-US" dirty="0"/>
          </a:p>
        </p:txBody>
      </p:sp>
      <p:sp>
        <p:nvSpPr>
          <p:cNvPr id="14" name="Content Placeholder 2"/>
          <p:cNvSpPr txBox="1">
            <a:spLocks/>
          </p:cNvSpPr>
          <p:nvPr/>
        </p:nvSpPr>
        <p:spPr>
          <a:xfrm>
            <a:off x="1631175" y="1792400"/>
            <a:ext cx="3705378" cy="1180433"/>
          </a:xfrm>
          <a:prstGeom prst="rect">
            <a:avLst/>
          </a:prstGeom>
          <a:ln w="57150" cmpd="thinThick">
            <a:solidFill>
              <a:schemeClr val="accent4"/>
            </a:solidFill>
          </a:ln>
        </p:spPr>
        <p:txBody>
          <a:bodyPr vert="horz" lIns="91440" tIns="45720" rIns="91440" bIns="45720" rtlCol="0">
            <a:normAutofit/>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pPr>
            <a:r>
              <a:rPr lang="en-US" dirty="0"/>
              <a:t>SPMD sketch</a:t>
            </a:r>
          </a:p>
          <a:p>
            <a:pPr>
              <a:spcBef>
                <a:spcPts val="0"/>
              </a:spcBef>
            </a:pPr>
            <a:r>
              <a:rPr lang="en-US" dirty="0"/>
              <a:t>w/   unknowns ( </a:t>
            </a:r>
            <a:r>
              <a:rPr lang="en-US" b="1" dirty="0"/>
              <a:t>??</a:t>
            </a:r>
            <a:r>
              <a:rPr lang="en-US" dirty="0"/>
              <a:t> ) </a:t>
            </a:r>
          </a:p>
        </p:txBody>
      </p:sp>
      <p:sp>
        <p:nvSpPr>
          <p:cNvPr id="12" name="Content Placeholder 2"/>
          <p:cNvSpPr txBox="1">
            <a:spLocks/>
          </p:cNvSpPr>
          <p:nvPr/>
        </p:nvSpPr>
        <p:spPr>
          <a:xfrm>
            <a:off x="1631175" y="4979528"/>
            <a:ext cx="3654867" cy="1088602"/>
          </a:xfrm>
          <a:prstGeom prst="rect">
            <a:avLst/>
          </a:prstGeom>
          <a:ln>
            <a:solidFill>
              <a:schemeClr val="tx1"/>
            </a:solidFill>
          </a:ln>
        </p:spPr>
        <p:txBody>
          <a:bodyPr vert="horz" lIns="91440" tIns="45720" rIns="91440" bIns="45720" rtlCol="0">
            <a:normAutofit/>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ts val="0"/>
              </a:spcBef>
            </a:pPr>
            <a:r>
              <a:rPr lang="en-US" dirty="0"/>
              <a:t>sequential sketch</a:t>
            </a:r>
          </a:p>
          <a:p>
            <a:pPr algn="ctr">
              <a:spcBef>
                <a:spcPts val="0"/>
              </a:spcBef>
            </a:pPr>
            <a:r>
              <a:rPr lang="en-US" dirty="0"/>
              <a:t>w/</a:t>
            </a:r>
            <a:r>
              <a:rPr lang="en-US" b="1" dirty="0">
                <a:solidFill>
                  <a:srgbClr val="000000"/>
                </a:solidFill>
              </a:rPr>
              <a:t>  </a:t>
            </a:r>
            <a:r>
              <a:rPr lang="en-US" dirty="0"/>
              <a:t> unknowns ( </a:t>
            </a:r>
            <a:r>
              <a:rPr lang="en-US" b="1" dirty="0"/>
              <a:t>?? </a:t>
            </a:r>
            <a:r>
              <a:rPr lang="en-US" dirty="0"/>
              <a:t>)</a:t>
            </a:r>
          </a:p>
        </p:txBody>
      </p:sp>
      <p:cxnSp>
        <p:nvCxnSpPr>
          <p:cNvPr id="16" name="Straight Arrow Connector 15"/>
          <p:cNvCxnSpPr>
            <a:stCxn id="14" idx="2"/>
            <a:endCxn id="12" idx="0"/>
          </p:cNvCxnSpPr>
          <p:nvPr/>
        </p:nvCxnSpPr>
        <p:spPr>
          <a:xfrm flipH="1">
            <a:off x="3458608" y="2972832"/>
            <a:ext cx="25256" cy="2006696"/>
          </a:xfrm>
          <a:prstGeom prst="straightConnector1">
            <a:avLst/>
          </a:prstGeom>
          <a:ln w="38100">
            <a:solidFill>
              <a:srgbClr val="008000"/>
            </a:solidFill>
            <a:tailEnd type="arrow"/>
          </a:ln>
        </p:spPr>
        <p:style>
          <a:lnRef idx="2">
            <a:schemeClr val="accent1"/>
          </a:lnRef>
          <a:fillRef idx="0">
            <a:schemeClr val="accent1"/>
          </a:fillRef>
          <a:effectRef idx="1">
            <a:schemeClr val="accent1"/>
          </a:effectRef>
          <a:fontRef idx="minor">
            <a:schemeClr val="tx1"/>
          </a:fontRef>
        </p:style>
      </p:cxnSp>
      <p:sp>
        <p:nvSpPr>
          <p:cNvPr id="39" name="Content Placeholder 2"/>
          <p:cNvSpPr txBox="1">
            <a:spLocks/>
          </p:cNvSpPr>
          <p:nvPr/>
        </p:nvSpPr>
        <p:spPr>
          <a:xfrm>
            <a:off x="7830732" y="4908455"/>
            <a:ext cx="2743200" cy="1227581"/>
          </a:xfrm>
          <a:prstGeom prst="rect">
            <a:avLst/>
          </a:prstGeom>
          <a:ln>
            <a:solidFill>
              <a:schemeClr val="tx1"/>
            </a:solidFill>
          </a:ln>
        </p:spPr>
        <p:txBody>
          <a:bodyPr vert="horz" lIns="91440" tIns="45720" rIns="91440" bIns="45720" rtlCol="0">
            <a:normAutofit/>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ts val="0"/>
              </a:spcBef>
            </a:pPr>
            <a:r>
              <a:rPr lang="en-US" dirty="0"/>
              <a:t>Sequential</a:t>
            </a:r>
          </a:p>
          <a:p>
            <a:pPr algn="ctr">
              <a:spcBef>
                <a:spcPts val="0"/>
              </a:spcBef>
              <a:buNone/>
            </a:pPr>
            <a:r>
              <a:rPr lang="en-US" dirty="0"/>
              <a:t>Specification</a:t>
            </a:r>
          </a:p>
        </p:txBody>
      </p:sp>
      <p:cxnSp>
        <p:nvCxnSpPr>
          <p:cNvPr id="40" name="Straight Arrow Connector 39"/>
          <p:cNvCxnSpPr>
            <a:stCxn id="39" idx="1"/>
            <a:endCxn id="12" idx="3"/>
          </p:cNvCxnSpPr>
          <p:nvPr/>
        </p:nvCxnSpPr>
        <p:spPr>
          <a:xfrm flipH="1">
            <a:off x="5286042" y="5522245"/>
            <a:ext cx="2544691" cy="1584"/>
          </a:xfrm>
          <a:prstGeom prst="straightConnector1">
            <a:avLst/>
          </a:prstGeom>
          <a:ln w="38100">
            <a:solidFill>
              <a:schemeClr val="accent3">
                <a:lumMod val="60000"/>
                <a:lumOff val="40000"/>
              </a:schemeClr>
            </a:solidFill>
            <a:headEnd type="diamond" w="lg" len="lg"/>
            <a:tailEnd type="diamond" w="lg" len="lg"/>
          </a:ln>
        </p:spPr>
        <p:style>
          <a:lnRef idx="2">
            <a:schemeClr val="accent1"/>
          </a:lnRef>
          <a:fillRef idx="0">
            <a:schemeClr val="accent1"/>
          </a:fillRef>
          <a:effectRef idx="1">
            <a:schemeClr val="accent1"/>
          </a:effectRef>
          <a:fontRef idx="minor">
            <a:schemeClr val="tx1"/>
          </a:fontRef>
        </p:style>
      </p:cxnSp>
      <p:sp>
        <p:nvSpPr>
          <p:cNvPr id="25" name="Content Placeholder 2"/>
          <p:cNvSpPr txBox="1">
            <a:spLocks/>
          </p:cNvSpPr>
          <p:nvPr/>
        </p:nvSpPr>
        <p:spPr>
          <a:xfrm>
            <a:off x="3481842" y="3269573"/>
            <a:ext cx="2677257" cy="12192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None/>
            </a:pPr>
            <a:r>
              <a:rPr lang="en-US" dirty="0"/>
              <a:t>program transformation</a:t>
            </a:r>
          </a:p>
        </p:txBody>
      </p:sp>
      <p:sp>
        <p:nvSpPr>
          <p:cNvPr id="43" name="Content Placeholder 2"/>
          <p:cNvSpPr txBox="1">
            <a:spLocks/>
          </p:cNvSpPr>
          <p:nvPr/>
        </p:nvSpPr>
        <p:spPr>
          <a:xfrm>
            <a:off x="5569043" y="5005385"/>
            <a:ext cx="2356405" cy="1524000"/>
          </a:xfrm>
          <a:prstGeom prst="rect">
            <a:avLst/>
          </a:prstGeom>
        </p:spPr>
        <p:txBody>
          <a:bodyPr vert="horz" lIns="91440" tIns="45720" rIns="91440" bIns="45720" rtlCol="0">
            <a:normAutofit lnSpcReduction="10000"/>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None/>
            </a:pPr>
            <a:r>
              <a:rPr lang="en-US" dirty="0"/>
              <a:t>Synthesis</a:t>
            </a:r>
          </a:p>
          <a:p>
            <a:pPr>
              <a:spcBef>
                <a:spcPts val="0"/>
              </a:spcBef>
              <a:buNone/>
            </a:pPr>
            <a:r>
              <a:rPr lang="en-US" dirty="0"/>
              <a:t>Equivalence Checking</a:t>
            </a:r>
          </a:p>
          <a:p>
            <a:pPr>
              <a:spcBef>
                <a:spcPts val="0"/>
              </a:spcBef>
              <a:buNone/>
            </a:pPr>
            <a:endParaRPr lang="en-US" dirty="0"/>
          </a:p>
        </p:txBody>
      </p:sp>
      <p:sp>
        <p:nvSpPr>
          <p:cNvPr id="62" name="Content Placeholder 2"/>
          <p:cNvSpPr txBox="1">
            <a:spLocks/>
          </p:cNvSpPr>
          <p:nvPr/>
        </p:nvSpPr>
        <p:spPr>
          <a:xfrm>
            <a:off x="4053834" y="2145232"/>
            <a:ext cx="1371600" cy="91440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ormAutofit lnSpcReduction="10000"/>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ts val="0"/>
              </a:spcBef>
              <a:buClr>
                <a:schemeClr val="accent1">
                  <a:lumMod val="60000"/>
                  <a:lumOff val="40000"/>
                </a:schemeClr>
              </a:buClr>
              <a:buFont typeface="Wingdings" charset="2"/>
              <a:buChar char="ü"/>
            </a:pPr>
            <a:r>
              <a:rPr lang="en-US" sz="5600" dirty="0"/>
              <a:t> </a:t>
            </a:r>
          </a:p>
        </p:txBody>
      </p:sp>
      <p:sp>
        <p:nvSpPr>
          <p:cNvPr id="24" name="Content Placeholder 2"/>
          <p:cNvSpPr txBox="1">
            <a:spLocks/>
          </p:cNvSpPr>
          <p:nvPr/>
        </p:nvSpPr>
        <p:spPr>
          <a:xfrm>
            <a:off x="4104345" y="5317742"/>
            <a:ext cx="1371600" cy="91440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ormAutofit lnSpcReduction="10000"/>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ts val="0"/>
              </a:spcBef>
              <a:buClr>
                <a:schemeClr val="accent1">
                  <a:lumMod val="60000"/>
                  <a:lumOff val="40000"/>
                </a:schemeClr>
              </a:buClr>
              <a:buFont typeface="Wingdings" charset="2"/>
              <a:buChar char="ü"/>
            </a:pPr>
            <a:r>
              <a:rPr lang="en-US" sz="5600" dirty="0"/>
              <a:t> </a:t>
            </a:r>
          </a:p>
        </p:txBody>
      </p:sp>
      <p:sp>
        <p:nvSpPr>
          <p:cNvPr id="81" name="Content Placeholder 2"/>
          <p:cNvSpPr txBox="1">
            <a:spLocks/>
          </p:cNvSpPr>
          <p:nvPr/>
        </p:nvSpPr>
        <p:spPr>
          <a:xfrm>
            <a:off x="2175028" y="2278025"/>
            <a:ext cx="477145" cy="613654"/>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None/>
            </a:pPr>
            <a:r>
              <a:rPr lang="en-US" dirty="0">
                <a:solidFill>
                  <a:srgbClr val="000000"/>
                </a:solidFill>
              </a:rPr>
              <a:t>o</a:t>
            </a:r>
          </a:p>
        </p:txBody>
      </p:sp>
      <p:sp>
        <p:nvSpPr>
          <p:cNvPr id="82" name="Content Placeholder 2"/>
          <p:cNvSpPr txBox="1">
            <a:spLocks/>
          </p:cNvSpPr>
          <p:nvPr/>
        </p:nvSpPr>
        <p:spPr>
          <a:xfrm>
            <a:off x="2190516" y="5461869"/>
            <a:ext cx="477145" cy="613654"/>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None/>
            </a:pPr>
            <a:r>
              <a:rPr lang="en-US" dirty="0">
                <a:solidFill>
                  <a:srgbClr val="000000"/>
                </a:solidFill>
              </a:rPr>
              <a:t>o</a:t>
            </a:r>
          </a:p>
        </p:txBody>
      </p:sp>
      <p:sp>
        <p:nvSpPr>
          <p:cNvPr id="15" name="Content Placeholder 2"/>
          <p:cNvSpPr txBox="1">
            <a:spLocks/>
          </p:cNvSpPr>
          <p:nvPr/>
        </p:nvSpPr>
        <p:spPr>
          <a:xfrm>
            <a:off x="8153400" y="1685138"/>
            <a:ext cx="2286000" cy="1489591"/>
          </a:xfrm>
          <a:prstGeom prst="rect">
            <a:avLst/>
          </a:prstGeom>
          <a:ln w="57150" cmpd="thinThick">
            <a:solidFill>
              <a:schemeClr val="accent4"/>
            </a:solidFill>
          </a:ln>
        </p:spPr>
        <p:txBody>
          <a:bodyPr vert="horz" lIns="91440" tIns="45720" rIns="91440" bIns="45720" rtlCol="0">
            <a:normAutofit lnSpcReduction="10000"/>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pPr>
            <a:r>
              <a:rPr lang="en-US" dirty="0"/>
              <a:t>Efficient</a:t>
            </a:r>
          </a:p>
          <a:p>
            <a:pPr>
              <a:spcBef>
                <a:spcPts val="0"/>
              </a:spcBef>
            </a:pPr>
            <a:r>
              <a:rPr lang="en-US" dirty="0"/>
              <a:t>MPI / C++</a:t>
            </a:r>
          </a:p>
          <a:p>
            <a:pPr>
              <a:spcBef>
                <a:spcPts val="0"/>
              </a:spcBef>
            </a:pPr>
            <a:r>
              <a:rPr lang="en-US" dirty="0"/>
              <a:t>code</a:t>
            </a:r>
          </a:p>
        </p:txBody>
      </p:sp>
      <p:cxnSp>
        <p:nvCxnSpPr>
          <p:cNvPr id="17" name="Straight Arrow Connector 16"/>
          <p:cNvCxnSpPr>
            <a:endCxn id="15" idx="1"/>
          </p:cNvCxnSpPr>
          <p:nvPr/>
        </p:nvCxnSpPr>
        <p:spPr>
          <a:xfrm>
            <a:off x="5336554" y="2429933"/>
            <a:ext cx="2816847" cy="0"/>
          </a:xfrm>
          <a:prstGeom prst="straightConnector1">
            <a:avLst/>
          </a:prstGeom>
          <a:ln w="38100">
            <a:solidFill>
              <a:srgbClr val="008000"/>
            </a:solidFill>
            <a:tailEnd type="arrow"/>
          </a:ln>
        </p:spPr>
        <p:style>
          <a:lnRef idx="2">
            <a:schemeClr val="accent1"/>
          </a:lnRef>
          <a:fillRef idx="0">
            <a:schemeClr val="accent1"/>
          </a:fillRef>
          <a:effectRef idx="1">
            <a:schemeClr val="accent1"/>
          </a:effectRef>
          <a:fontRef idx="minor">
            <a:schemeClr val="tx1"/>
          </a:fontRef>
        </p:style>
      </p:cxnSp>
      <p:sp>
        <p:nvSpPr>
          <p:cNvPr id="18" name="Content Placeholder 2"/>
          <p:cNvSpPr txBox="1">
            <a:spLocks/>
          </p:cNvSpPr>
          <p:nvPr/>
        </p:nvSpPr>
        <p:spPr>
          <a:xfrm>
            <a:off x="5862433" y="1852959"/>
            <a:ext cx="3164634" cy="12192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None/>
            </a:pPr>
            <a:r>
              <a:rPr lang="en-US" dirty="0"/>
              <a:t>code gen</a:t>
            </a:r>
          </a:p>
        </p:txBody>
      </p:sp>
    </p:spTree>
    <p:extLst>
      <p:ext uri="{BB962C8B-B14F-4D97-AF65-F5344CB8AC3E}">
        <p14:creationId xmlns:p14="http://schemas.microsoft.com/office/powerpoint/2010/main" val="34714563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8"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generation</a:t>
            </a:r>
            <a:endParaRPr lang="en-US" dirty="0"/>
          </a:p>
        </p:txBody>
      </p:sp>
      <p:sp>
        <p:nvSpPr>
          <p:cNvPr id="3" name="Content Placeholder 2"/>
          <p:cNvSpPr>
            <a:spLocks noGrp="1"/>
          </p:cNvSpPr>
          <p:nvPr>
            <p:ph idx="1"/>
          </p:nvPr>
        </p:nvSpPr>
        <p:spPr/>
        <p:txBody>
          <a:bodyPr>
            <a:normAutofit/>
          </a:bodyPr>
          <a:lstStyle/>
          <a:p>
            <a:r>
              <a:rPr lang="en-US" dirty="0" smtClean="0"/>
              <a:t>MSL program translates into MPI/C++ straight-forwardly</a:t>
            </a:r>
          </a:p>
          <a:p>
            <a:endParaRPr lang="en-US" dirty="0" smtClean="0"/>
          </a:p>
          <a:p>
            <a:r>
              <a:rPr lang="en-US" dirty="0" smtClean="0"/>
              <a:t>MSL communication mechanisms have their counter-part in MPI</a:t>
            </a:r>
          </a:p>
          <a:p>
            <a:endParaRPr lang="en-US" dirty="0" smtClean="0"/>
          </a:p>
        </p:txBody>
      </p:sp>
    </p:spTree>
    <p:extLst>
      <p:ext uri="{BB962C8B-B14F-4D97-AF65-F5344CB8AC3E}">
        <p14:creationId xmlns:p14="http://schemas.microsoft.com/office/powerpoint/2010/main" val="32215261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p:nvPr/>
        </p:nvSpPr>
        <p:spPr>
          <a:xfrm>
            <a:off x="2916936" y="2821112"/>
            <a:ext cx="547692" cy="3544318"/>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7" name="Freeform 6"/>
          <p:cNvSpPr/>
          <p:nvPr/>
        </p:nvSpPr>
        <p:spPr>
          <a:xfrm>
            <a:off x="5660833" y="2821112"/>
            <a:ext cx="547692" cy="3544318"/>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8" name="Freeform 7"/>
          <p:cNvSpPr/>
          <p:nvPr/>
        </p:nvSpPr>
        <p:spPr>
          <a:xfrm>
            <a:off x="8464753" y="2821112"/>
            <a:ext cx="547692" cy="3544318"/>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12" name="Rounded Rectangle 11"/>
          <p:cNvSpPr/>
          <p:nvPr/>
        </p:nvSpPr>
        <p:spPr>
          <a:xfrm>
            <a:off x="2615245" y="3066143"/>
            <a:ext cx="1465964" cy="951526"/>
          </a:xfrm>
          <a:prstGeom prst="roundRect">
            <a:avLst/>
          </a:prstGeom>
          <a:solidFill>
            <a:schemeClr val="accent3">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transfer</a:t>
            </a:r>
          </a:p>
        </p:txBody>
      </p:sp>
      <p:sp>
        <p:nvSpPr>
          <p:cNvPr id="13" name="Rounded Rectangle 12"/>
          <p:cNvSpPr/>
          <p:nvPr/>
        </p:nvSpPr>
        <p:spPr>
          <a:xfrm>
            <a:off x="5393470" y="3064093"/>
            <a:ext cx="1465964" cy="951526"/>
          </a:xfrm>
          <a:prstGeom prst="roundRect">
            <a:avLst/>
          </a:prstGeom>
          <a:solidFill>
            <a:schemeClr val="accent3">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transfer</a:t>
            </a:r>
          </a:p>
        </p:txBody>
      </p:sp>
      <p:sp>
        <p:nvSpPr>
          <p:cNvPr id="14" name="Rounded Rectangle 13"/>
          <p:cNvSpPr/>
          <p:nvPr/>
        </p:nvSpPr>
        <p:spPr>
          <a:xfrm>
            <a:off x="8231718" y="3064093"/>
            <a:ext cx="1465964" cy="951526"/>
          </a:xfrm>
          <a:prstGeom prst="roundRect">
            <a:avLst/>
          </a:prstGeom>
          <a:solidFill>
            <a:schemeClr val="accent3">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transfer</a:t>
            </a:r>
          </a:p>
        </p:txBody>
      </p:sp>
      <p:sp>
        <p:nvSpPr>
          <p:cNvPr id="18" name="Title 1"/>
          <p:cNvSpPr>
            <a:spLocks noGrp="1"/>
          </p:cNvSpPr>
          <p:nvPr>
            <p:ph type="title"/>
          </p:nvPr>
        </p:nvSpPr>
        <p:spPr/>
        <p:txBody>
          <a:bodyPr/>
          <a:lstStyle/>
          <a:p>
            <a:r>
              <a:rPr lang="en-US" dirty="0" smtClean="0"/>
              <a:t>Code generation</a:t>
            </a:r>
            <a:endParaRPr lang="en-US" dirty="0"/>
          </a:p>
        </p:txBody>
      </p:sp>
      <p:sp>
        <p:nvSpPr>
          <p:cNvPr id="15" name="Content Placeholder 2"/>
          <p:cNvSpPr>
            <a:spLocks noGrp="1"/>
          </p:cNvSpPr>
          <p:nvPr>
            <p:ph idx="1"/>
          </p:nvPr>
        </p:nvSpPr>
        <p:spPr/>
        <p:txBody>
          <a:bodyPr>
            <a:normAutofit/>
          </a:bodyPr>
          <a:lstStyle/>
          <a:p>
            <a:r>
              <a:rPr lang="en-US" dirty="0"/>
              <a:t>transfer() is simulated by </a:t>
            </a:r>
            <a:r>
              <a:rPr lang="en-US" dirty="0" err="1"/>
              <a:t>Isend</a:t>
            </a:r>
            <a:r>
              <a:rPr lang="en-US" dirty="0"/>
              <a:t>() &amp; </a:t>
            </a:r>
            <a:r>
              <a:rPr lang="en-US" dirty="0" err="1"/>
              <a:t>Irecv</a:t>
            </a:r>
            <a:r>
              <a:rPr lang="en-US" dirty="0"/>
              <a:t>()</a:t>
            </a:r>
          </a:p>
        </p:txBody>
      </p:sp>
      <p:sp>
        <p:nvSpPr>
          <p:cNvPr id="19" name="Rounded Rectangle 18"/>
          <p:cNvSpPr/>
          <p:nvPr/>
        </p:nvSpPr>
        <p:spPr>
          <a:xfrm>
            <a:off x="2615245" y="4803555"/>
            <a:ext cx="1465964" cy="951526"/>
          </a:xfrm>
          <a:prstGeom prst="roundRect">
            <a:avLst/>
          </a:prstGeom>
          <a:solidFill>
            <a:schemeClr val="accent3">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transfer</a:t>
            </a:r>
          </a:p>
        </p:txBody>
      </p:sp>
      <p:sp>
        <p:nvSpPr>
          <p:cNvPr id="20" name="Rounded Rectangle 19"/>
          <p:cNvSpPr/>
          <p:nvPr/>
        </p:nvSpPr>
        <p:spPr>
          <a:xfrm>
            <a:off x="5393470" y="4801505"/>
            <a:ext cx="1465964" cy="951526"/>
          </a:xfrm>
          <a:prstGeom prst="roundRect">
            <a:avLst/>
          </a:prstGeom>
          <a:solidFill>
            <a:schemeClr val="accent3">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transfer</a:t>
            </a:r>
          </a:p>
        </p:txBody>
      </p:sp>
      <p:sp>
        <p:nvSpPr>
          <p:cNvPr id="21" name="Rounded Rectangle 20"/>
          <p:cNvSpPr/>
          <p:nvPr/>
        </p:nvSpPr>
        <p:spPr>
          <a:xfrm>
            <a:off x="8231718" y="4801505"/>
            <a:ext cx="1465964" cy="951526"/>
          </a:xfrm>
          <a:prstGeom prst="roundRect">
            <a:avLst/>
          </a:prstGeom>
          <a:solidFill>
            <a:schemeClr val="accent3">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FF"/>
                </a:solidFill>
              </a:rPr>
              <a:t>transfer</a:t>
            </a:r>
          </a:p>
        </p:txBody>
      </p:sp>
    </p:spTree>
    <p:extLst>
      <p:ext uri="{BB962C8B-B14F-4D97-AF65-F5344CB8AC3E}">
        <p14:creationId xmlns:p14="http://schemas.microsoft.com/office/powerpoint/2010/main" val="3104650576"/>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p:nvPr/>
        </p:nvSpPr>
        <p:spPr>
          <a:xfrm>
            <a:off x="2916936" y="2821112"/>
            <a:ext cx="547692" cy="3544318"/>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7" name="Freeform 6"/>
          <p:cNvSpPr/>
          <p:nvPr/>
        </p:nvSpPr>
        <p:spPr>
          <a:xfrm>
            <a:off x="5660833" y="2821112"/>
            <a:ext cx="547692" cy="3544318"/>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8" name="Freeform 7"/>
          <p:cNvSpPr/>
          <p:nvPr/>
        </p:nvSpPr>
        <p:spPr>
          <a:xfrm>
            <a:off x="8464753" y="2821112"/>
            <a:ext cx="547692" cy="3544318"/>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12" name="Rounded Rectangle 11"/>
          <p:cNvSpPr/>
          <p:nvPr/>
        </p:nvSpPr>
        <p:spPr>
          <a:xfrm>
            <a:off x="2615245" y="3066144"/>
            <a:ext cx="1465964" cy="453571"/>
          </a:xfrm>
          <a:prstGeom prst="roundRect">
            <a:avLst/>
          </a:prstGeom>
          <a:solidFill>
            <a:schemeClr val="accent3">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rgbClr val="0000FF"/>
                </a:solidFill>
              </a:rPr>
              <a:t>Isend</a:t>
            </a:r>
            <a:endParaRPr lang="en-US" sz="2400" dirty="0">
              <a:solidFill>
                <a:srgbClr val="0000FF"/>
              </a:solidFill>
            </a:endParaRPr>
          </a:p>
        </p:txBody>
      </p:sp>
      <p:sp>
        <p:nvSpPr>
          <p:cNvPr id="13" name="Rounded Rectangle 12"/>
          <p:cNvSpPr/>
          <p:nvPr/>
        </p:nvSpPr>
        <p:spPr>
          <a:xfrm>
            <a:off x="5393470" y="3064094"/>
            <a:ext cx="1465964" cy="453571"/>
          </a:xfrm>
          <a:prstGeom prst="roundRect">
            <a:avLst/>
          </a:prstGeom>
          <a:solidFill>
            <a:schemeClr val="accent3">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rgbClr val="0000FF"/>
                </a:solidFill>
              </a:rPr>
              <a:t>Isend</a:t>
            </a:r>
            <a:endParaRPr lang="en-US" sz="2400" dirty="0">
              <a:solidFill>
                <a:srgbClr val="0000FF"/>
              </a:solidFill>
            </a:endParaRPr>
          </a:p>
        </p:txBody>
      </p:sp>
      <p:sp>
        <p:nvSpPr>
          <p:cNvPr id="14" name="Rounded Rectangle 13"/>
          <p:cNvSpPr/>
          <p:nvPr/>
        </p:nvSpPr>
        <p:spPr>
          <a:xfrm>
            <a:off x="8231718" y="3064094"/>
            <a:ext cx="1465964" cy="453571"/>
          </a:xfrm>
          <a:prstGeom prst="roundRect">
            <a:avLst/>
          </a:prstGeom>
          <a:solidFill>
            <a:schemeClr val="accent3">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rgbClr val="0000FF"/>
                </a:solidFill>
              </a:rPr>
              <a:t>Isend</a:t>
            </a:r>
            <a:endParaRPr lang="en-US" sz="2400" dirty="0">
              <a:solidFill>
                <a:srgbClr val="0000FF"/>
              </a:solidFill>
            </a:endParaRPr>
          </a:p>
        </p:txBody>
      </p:sp>
      <p:sp>
        <p:nvSpPr>
          <p:cNvPr id="18" name="Title 1"/>
          <p:cNvSpPr>
            <a:spLocks noGrp="1"/>
          </p:cNvSpPr>
          <p:nvPr>
            <p:ph type="title"/>
          </p:nvPr>
        </p:nvSpPr>
        <p:spPr/>
        <p:txBody>
          <a:bodyPr/>
          <a:lstStyle/>
          <a:p>
            <a:r>
              <a:rPr lang="en-US" dirty="0" smtClean="0"/>
              <a:t>Code generation</a:t>
            </a:r>
            <a:endParaRPr lang="en-US" dirty="0"/>
          </a:p>
        </p:txBody>
      </p:sp>
      <p:sp>
        <p:nvSpPr>
          <p:cNvPr id="15" name="Content Placeholder 2"/>
          <p:cNvSpPr>
            <a:spLocks noGrp="1"/>
          </p:cNvSpPr>
          <p:nvPr>
            <p:ph idx="1"/>
          </p:nvPr>
        </p:nvSpPr>
        <p:spPr/>
        <p:txBody>
          <a:bodyPr>
            <a:normAutofit/>
          </a:bodyPr>
          <a:lstStyle/>
          <a:p>
            <a:r>
              <a:rPr lang="en-US" dirty="0"/>
              <a:t>transfer() is simulated by </a:t>
            </a:r>
            <a:r>
              <a:rPr lang="en-US" dirty="0" err="1"/>
              <a:t>Isend</a:t>
            </a:r>
            <a:r>
              <a:rPr lang="en-US" dirty="0"/>
              <a:t>() &amp; </a:t>
            </a:r>
            <a:r>
              <a:rPr lang="en-US" dirty="0" err="1"/>
              <a:t>Irecv</a:t>
            </a:r>
            <a:r>
              <a:rPr lang="en-US" dirty="0"/>
              <a:t>()</a:t>
            </a:r>
          </a:p>
        </p:txBody>
      </p:sp>
      <p:sp>
        <p:nvSpPr>
          <p:cNvPr id="19" name="Rounded Rectangle 18"/>
          <p:cNvSpPr/>
          <p:nvPr/>
        </p:nvSpPr>
        <p:spPr>
          <a:xfrm>
            <a:off x="2615245" y="4803556"/>
            <a:ext cx="1465964" cy="453571"/>
          </a:xfrm>
          <a:prstGeom prst="roundRect">
            <a:avLst/>
          </a:prstGeom>
          <a:solidFill>
            <a:schemeClr val="accent3">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rgbClr val="0000FF"/>
                </a:solidFill>
              </a:rPr>
              <a:t>Isend</a:t>
            </a:r>
            <a:endParaRPr lang="en-US" sz="2400" dirty="0">
              <a:solidFill>
                <a:srgbClr val="0000FF"/>
              </a:solidFill>
            </a:endParaRPr>
          </a:p>
        </p:txBody>
      </p:sp>
      <p:sp>
        <p:nvSpPr>
          <p:cNvPr id="20" name="Rounded Rectangle 19"/>
          <p:cNvSpPr/>
          <p:nvPr/>
        </p:nvSpPr>
        <p:spPr>
          <a:xfrm>
            <a:off x="5393470" y="4801506"/>
            <a:ext cx="1465964" cy="453571"/>
          </a:xfrm>
          <a:prstGeom prst="roundRect">
            <a:avLst/>
          </a:prstGeom>
          <a:solidFill>
            <a:schemeClr val="accent3">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rgbClr val="0000FF"/>
                </a:solidFill>
              </a:rPr>
              <a:t>Isend</a:t>
            </a:r>
            <a:endParaRPr lang="en-US" sz="2400" dirty="0">
              <a:solidFill>
                <a:srgbClr val="0000FF"/>
              </a:solidFill>
            </a:endParaRPr>
          </a:p>
        </p:txBody>
      </p:sp>
      <p:sp>
        <p:nvSpPr>
          <p:cNvPr id="21" name="Rounded Rectangle 20"/>
          <p:cNvSpPr/>
          <p:nvPr/>
        </p:nvSpPr>
        <p:spPr>
          <a:xfrm>
            <a:off x="8231718" y="4801506"/>
            <a:ext cx="1465964" cy="453571"/>
          </a:xfrm>
          <a:prstGeom prst="roundRect">
            <a:avLst/>
          </a:prstGeom>
          <a:solidFill>
            <a:schemeClr val="accent3">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rgbClr val="0000FF"/>
                </a:solidFill>
              </a:rPr>
              <a:t>Isend</a:t>
            </a:r>
            <a:endParaRPr lang="en-US" sz="2400" dirty="0">
              <a:solidFill>
                <a:srgbClr val="0000FF"/>
              </a:solidFill>
            </a:endParaRPr>
          </a:p>
        </p:txBody>
      </p:sp>
      <p:sp>
        <p:nvSpPr>
          <p:cNvPr id="26" name="Rounded Rectangle 25"/>
          <p:cNvSpPr/>
          <p:nvPr/>
        </p:nvSpPr>
        <p:spPr>
          <a:xfrm>
            <a:off x="2615245" y="3519715"/>
            <a:ext cx="1465964" cy="453571"/>
          </a:xfrm>
          <a:prstGeom prst="roundRect">
            <a:avLst/>
          </a:prstGeom>
          <a:solidFill>
            <a:schemeClr val="accent5">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chemeClr val="accent6">
                    <a:lumMod val="75000"/>
                  </a:schemeClr>
                </a:solidFill>
              </a:rPr>
              <a:t>Irecv</a:t>
            </a:r>
            <a:endParaRPr lang="en-US" sz="2400" dirty="0">
              <a:solidFill>
                <a:schemeClr val="accent6">
                  <a:lumMod val="75000"/>
                </a:schemeClr>
              </a:solidFill>
            </a:endParaRPr>
          </a:p>
        </p:txBody>
      </p:sp>
      <p:sp>
        <p:nvSpPr>
          <p:cNvPr id="27" name="Rounded Rectangle 26"/>
          <p:cNvSpPr/>
          <p:nvPr/>
        </p:nvSpPr>
        <p:spPr>
          <a:xfrm>
            <a:off x="5393470" y="3517665"/>
            <a:ext cx="1465964" cy="453571"/>
          </a:xfrm>
          <a:prstGeom prst="roundRect">
            <a:avLst/>
          </a:prstGeom>
          <a:solidFill>
            <a:schemeClr val="accent5">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chemeClr val="accent6">
                    <a:lumMod val="75000"/>
                  </a:schemeClr>
                </a:solidFill>
              </a:rPr>
              <a:t>Irecv</a:t>
            </a:r>
            <a:endParaRPr lang="en-US" sz="2400" dirty="0">
              <a:solidFill>
                <a:schemeClr val="accent6">
                  <a:lumMod val="75000"/>
                </a:schemeClr>
              </a:solidFill>
            </a:endParaRPr>
          </a:p>
        </p:txBody>
      </p:sp>
      <p:sp>
        <p:nvSpPr>
          <p:cNvPr id="28" name="Rounded Rectangle 27"/>
          <p:cNvSpPr/>
          <p:nvPr/>
        </p:nvSpPr>
        <p:spPr>
          <a:xfrm>
            <a:off x="8231718" y="3517665"/>
            <a:ext cx="1465964" cy="453571"/>
          </a:xfrm>
          <a:prstGeom prst="roundRect">
            <a:avLst/>
          </a:prstGeom>
          <a:solidFill>
            <a:schemeClr val="accent5">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chemeClr val="accent6">
                    <a:lumMod val="75000"/>
                  </a:schemeClr>
                </a:solidFill>
              </a:rPr>
              <a:t>Irecv</a:t>
            </a:r>
            <a:endParaRPr lang="en-US" sz="2400" dirty="0">
              <a:solidFill>
                <a:schemeClr val="accent6">
                  <a:lumMod val="75000"/>
                </a:schemeClr>
              </a:solidFill>
            </a:endParaRPr>
          </a:p>
        </p:txBody>
      </p:sp>
      <p:sp>
        <p:nvSpPr>
          <p:cNvPr id="29" name="Rounded Rectangle 28"/>
          <p:cNvSpPr/>
          <p:nvPr/>
        </p:nvSpPr>
        <p:spPr>
          <a:xfrm>
            <a:off x="2615245" y="5257127"/>
            <a:ext cx="1465964" cy="453571"/>
          </a:xfrm>
          <a:prstGeom prst="roundRect">
            <a:avLst/>
          </a:prstGeom>
          <a:solidFill>
            <a:schemeClr val="accent5">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chemeClr val="accent6">
                    <a:lumMod val="75000"/>
                  </a:schemeClr>
                </a:solidFill>
              </a:rPr>
              <a:t>Irecv</a:t>
            </a:r>
            <a:endParaRPr lang="en-US" sz="2400" dirty="0">
              <a:solidFill>
                <a:schemeClr val="accent6">
                  <a:lumMod val="75000"/>
                </a:schemeClr>
              </a:solidFill>
            </a:endParaRPr>
          </a:p>
        </p:txBody>
      </p:sp>
      <p:sp>
        <p:nvSpPr>
          <p:cNvPr id="30" name="Rounded Rectangle 29"/>
          <p:cNvSpPr/>
          <p:nvPr/>
        </p:nvSpPr>
        <p:spPr>
          <a:xfrm>
            <a:off x="5393470" y="5255077"/>
            <a:ext cx="1465964" cy="453571"/>
          </a:xfrm>
          <a:prstGeom prst="roundRect">
            <a:avLst/>
          </a:prstGeom>
          <a:solidFill>
            <a:schemeClr val="accent5">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chemeClr val="accent6">
                    <a:lumMod val="75000"/>
                  </a:schemeClr>
                </a:solidFill>
              </a:rPr>
              <a:t>Irecv</a:t>
            </a:r>
            <a:endParaRPr lang="en-US" sz="2400" dirty="0">
              <a:solidFill>
                <a:schemeClr val="accent6">
                  <a:lumMod val="75000"/>
                </a:schemeClr>
              </a:solidFill>
            </a:endParaRPr>
          </a:p>
        </p:txBody>
      </p:sp>
      <p:sp>
        <p:nvSpPr>
          <p:cNvPr id="31" name="Rounded Rectangle 30"/>
          <p:cNvSpPr/>
          <p:nvPr/>
        </p:nvSpPr>
        <p:spPr>
          <a:xfrm>
            <a:off x="8231718" y="5255077"/>
            <a:ext cx="1465964" cy="453571"/>
          </a:xfrm>
          <a:prstGeom prst="roundRect">
            <a:avLst/>
          </a:prstGeom>
          <a:solidFill>
            <a:schemeClr val="accent5">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chemeClr val="accent6">
                    <a:lumMod val="75000"/>
                  </a:schemeClr>
                </a:solidFill>
              </a:rPr>
              <a:t>Irecv</a:t>
            </a:r>
            <a:endParaRPr lang="en-US" sz="2400" dirty="0">
              <a:solidFill>
                <a:schemeClr val="accent6">
                  <a:lumMod val="75000"/>
                </a:schemeClr>
              </a:solidFill>
            </a:endParaRPr>
          </a:p>
        </p:txBody>
      </p:sp>
      <p:sp>
        <p:nvSpPr>
          <p:cNvPr id="32" name="Rounded Rectangle 31"/>
          <p:cNvSpPr/>
          <p:nvPr/>
        </p:nvSpPr>
        <p:spPr>
          <a:xfrm>
            <a:off x="2404788" y="4089401"/>
            <a:ext cx="7573783" cy="453571"/>
          </a:xfrm>
          <a:prstGeom prst="roundRect">
            <a:avLst/>
          </a:prstGeom>
          <a:solidFill>
            <a:schemeClr val="accent1">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accent4"/>
                </a:solidFill>
              </a:rPr>
              <a:t>Barrier</a:t>
            </a:r>
          </a:p>
        </p:txBody>
      </p:sp>
      <p:sp>
        <p:nvSpPr>
          <p:cNvPr id="33" name="Rounded Rectangle 32"/>
          <p:cNvSpPr/>
          <p:nvPr/>
        </p:nvSpPr>
        <p:spPr>
          <a:xfrm>
            <a:off x="2557188" y="5944518"/>
            <a:ext cx="7573783" cy="453571"/>
          </a:xfrm>
          <a:prstGeom prst="roundRect">
            <a:avLst/>
          </a:prstGeom>
          <a:solidFill>
            <a:schemeClr val="accent1">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accent4"/>
                </a:solidFill>
              </a:rPr>
              <a:t>Barrier</a:t>
            </a:r>
          </a:p>
        </p:txBody>
      </p:sp>
      <p:cxnSp>
        <p:nvCxnSpPr>
          <p:cNvPr id="36" name="Straight Arrow Connector 35"/>
          <p:cNvCxnSpPr>
            <a:stCxn id="12" idx="3"/>
            <a:endCxn id="27" idx="1"/>
          </p:cNvCxnSpPr>
          <p:nvPr/>
        </p:nvCxnSpPr>
        <p:spPr>
          <a:xfrm>
            <a:off x="4081210" y="3292930"/>
            <a:ext cx="1312261" cy="451521"/>
          </a:xfrm>
          <a:prstGeom prst="straightConnector1">
            <a:avLst/>
          </a:prstGeom>
          <a:ln w="38100" cmpd="sng">
            <a:solidFill>
              <a:srgbClr val="FF0000"/>
            </a:solidFill>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a:stCxn id="13" idx="3"/>
            <a:endCxn id="28" idx="1"/>
          </p:cNvCxnSpPr>
          <p:nvPr/>
        </p:nvCxnSpPr>
        <p:spPr>
          <a:xfrm>
            <a:off x="6859434" y="3290880"/>
            <a:ext cx="1372284" cy="453571"/>
          </a:xfrm>
          <a:prstGeom prst="straightConnector1">
            <a:avLst/>
          </a:prstGeom>
          <a:ln w="38100" cmpd="sng">
            <a:solidFill>
              <a:srgbClr val="FF0000"/>
            </a:solidFill>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38" name="Elbow Connector 37"/>
          <p:cNvCxnSpPr>
            <a:stCxn id="14" idx="3"/>
            <a:endCxn id="12" idx="1"/>
          </p:cNvCxnSpPr>
          <p:nvPr/>
        </p:nvCxnSpPr>
        <p:spPr>
          <a:xfrm flipH="1">
            <a:off x="2615246" y="3290879"/>
            <a:ext cx="7082437" cy="2050"/>
          </a:xfrm>
          <a:prstGeom prst="bentConnector5">
            <a:avLst>
              <a:gd name="adj1" fmla="val -3228"/>
              <a:gd name="adj2" fmla="val -28132098"/>
              <a:gd name="adj3" fmla="val 103228"/>
            </a:avLst>
          </a:prstGeom>
          <a:ln w="38100">
            <a:solidFill>
              <a:srgbClr val="FF0000"/>
            </a:solidFill>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stCxn id="21" idx="1"/>
            <a:endCxn id="30" idx="3"/>
          </p:cNvCxnSpPr>
          <p:nvPr/>
        </p:nvCxnSpPr>
        <p:spPr>
          <a:xfrm flipH="1">
            <a:off x="6859434" y="5028292"/>
            <a:ext cx="1372284" cy="453571"/>
          </a:xfrm>
          <a:prstGeom prst="straightConnector1">
            <a:avLst/>
          </a:prstGeom>
          <a:ln w="38100" cmpd="sng">
            <a:solidFill>
              <a:srgbClr val="FF0000"/>
            </a:solidFill>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40" name="Elbow Connector 39"/>
          <p:cNvCxnSpPr>
            <a:stCxn id="19" idx="1"/>
            <a:endCxn id="31" idx="3"/>
          </p:cNvCxnSpPr>
          <p:nvPr/>
        </p:nvCxnSpPr>
        <p:spPr>
          <a:xfrm rot="10800000" flipH="1" flipV="1">
            <a:off x="2615245" y="5030341"/>
            <a:ext cx="7082437" cy="451521"/>
          </a:xfrm>
          <a:prstGeom prst="bentConnector5">
            <a:avLst>
              <a:gd name="adj1" fmla="val -3228"/>
              <a:gd name="adj2" fmla="val 172729"/>
              <a:gd name="adj3" fmla="val 103228"/>
            </a:avLst>
          </a:prstGeom>
          <a:ln w="38100">
            <a:solidFill>
              <a:srgbClr val="FF0000"/>
            </a:solidFill>
            <a:tailEnd type="triangle" w="lg" len="lg"/>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575713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p:nvPr/>
        </p:nvSpPr>
        <p:spPr>
          <a:xfrm>
            <a:off x="2916936" y="2821112"/>
            <a:ext cx="547692" cy="3544318"/>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7" name="Freeform 6"/>
          <p:cNvSpPr/>
          <p:nvPr/>
        </p:nvSpPr>
        <p:spPr>
          <a:xfrm>
            <a:off x="5660833" y="2821112"/>
            <a:ext cx="547692" cy="3544318"/>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8" name="Freeform 7"/>
          <p:cNvSpPr/>
          <p:nvPr/>
        </p:nvSpPr>
        <p:spPr>
          <a:xfrm>
            <a:off x="8464753" y="2821112"/>
            <a:ext cx="547692" cy="3544318"/>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12" name="Rounded Rectangle 11"/>
          <p:cNvSpPr/>
          <p:nvPr/>
        </p:nvSpPr>
        <p:spPr>
          <a:xfrm>
            <a:off x="2615245" y="3066144"/>
            <a:ext cx="1465964" cy="453571"/>
          </a:xfrm>
          <a:prstGeom prst="roundRect">
            <a:avLst/>
          </a:prstGeom>
          <a:solidFill>
            <a:schemeClr val="accent3">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rgbClr val="0000FF"/>
                </a:solidFill>
              </a:rPr>
              <a:t>Isend</a:t>
            </a:r>
            <a:endParaRPr lang="en-US" sz="2400" dirty="0">
              <a:solidFill>
                <a:srgbClr val="0000FF"/>
              </a:solidFill>
            </a:endParaRPr>
          </a:p>
        </p:txBody>
      </p:sp>
      <p:sp>
        <p:nvSpPr>
          <p:cNvPr id="13" name="Rounded Rectangle 12"/>
          <p:cNvSpPr/>
          <p:nvPr/>
        </p:nvSpPr>
        <p:spPr>
          <a:xfrm>
            <a:off x="5393470" y="3064094"/>
            <a:ext cx="1465964" cy="453571"/>
          </a:xfrm>
          <a:prstGeom prst="roundRect">
            <a:avLst/>
          </a:prstGeom>
          <a:solidFill>
            <a:schemeClr val="accent3">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rgbClr val="0000FF"/>
                </a:solidFill>
              </a:rPr>
              <a:t>Isend</a:t>
            </a:r>
            <a:endParaRPr lang="en-US" sz="2400" dirty="0">
              <a:solidFill>
                <a:srgbClr val="0000FF"/>
              </a:solidFill>
            </a:endParaRPr>
          </a:p>
        </p:txBody>
      </p:sp>
      <p:sp>
        <p:nvSpPr>
          <p:cNvPr id="14" name="Rounded Rectangle 13"/>
          <p:cNvSpPr/>
          <p:nvPr/>
        </p:nvSpPr>
        <p:spPr>
          <a:xfrm>
            <a:off x="8231718" y="3064094"/>
            <a:ext cx="1465964" cy="453571"/>
          </a:xfrm>
          <a:prstGeom prst="roundRect">
            <a:avLst/>
          </a:prstGeom>
          <a:solidFill>
            <a:schemeClr val="accent3">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rgbClr val="0000FF"/>
                </a:solidFill>
              </a:rPr>
              <a:t>Isend</a:t>
            </a:r>
            <a:endParaRPr lang="en-US" sz="2400" dirty="0">
              <a:solidFill>
                <a:srgbClr val="0000FF"/>
              </a:solidFill>
            </a:endParaRPr>
          </a:p>
        </p:txBody>
      </p:sp>
      <p:sp>
        <p:nvSpPr>
          <p:cNvPr id="18" name="Title 1"/>
          <p:cNvSpPr>
            <a:spLocks noGrp="1"/>
          </p:cNvSpPr>
          <p:nvPr>
            <p:ph type="title"/>
          </p:nvPr>
        </p:nvSpPr>
        <p:spPr/>
        <p:txBody>
          <a:bodyPr/>
          <a:lstStyle/>
          <a:p>
            <a:r>
              <a:rPr lang="en-US" dirty="0" smtClean="0"/>
              <a:t>Code generation</a:t>
            </a:r>
            <a:endParaRPr lang="en-US" dirty="0"/>
          </a:p>
        </p:txBody>
      </p:sp>
      <p:sp>
        <p:nvSpPr>
          <p:cNvPr id="19" name="Rounded Rectangle 18"/>
          <p:cNvSpPr/>
          <p:nvPr/>
        </p:nvSpPr>
        <p:spPr>
          <a:xfrm>
            <a:off x="2615245" y="4803556"/>
            <a:ext cx="1465964" cy="453571"/>
          </a:xfrm>
          <a:prstGeom prst="roundRect">
            <a:avLst/>
          </a:prstGeom>
          <a:solidFill>
            <a:schemeClr val="accent3">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rgbClr val="0000FF"/>
                </a:solidFill>
              </a:rPr>
              <a:t>Isend</a:t>
            </a:r>
            <a:endParaRPr lang="en-US" sz="2400" dirty="0">
              <a:solidFill>
                <a:srgbClr val="0000FF"/>
              </a:solidFill>
            </a:endParaRPr>
          </a:p>
        </p:txBody>
      </p:sp>
      <p:sp>
        <p:nvSpPr>
          <p:cNvPr id="20" name="Rounded Rectangle 19"/>
          <p:cNvSpPr/>
          <p:nvPr/>
        </p:nvSpPr>
        <p:spPr>
          <a:xfrm>
            <a:off x="5393470" y="4801506"/>
            <a:ext cx="1465964" cy="453571"/>
          </a:xfrm>
          <a:prstGeom prst="roundRect">
            <a:avLst/>
          </a:prstGeom>
          <a:solidFill>
            <a:schemeClr val="accent3">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rgbClr val="0000FF"/>
                </a:solidFill>
              </a:rPr>
              <a:t>Isend</a:t>
            </a:r>
            <a:endParaRPr lang="en-US" sz="2400" dirty="0">
              <a:solidFill>
                <a:srgbClr val="0000FF"/>
              </a:solidFill>
            </a:endParaRPr>
          </a:p>
        </p:txBody>
      </p:sp>
      <p:sp>
        <p:nvSpPr>
          <p:cNvPr id="21" name="Rounded Rectangle 20"/>
          <p:cNvSpPr/>
          <p:nvPr/>
        </p:nvSpPr>
        <p:spPr>
          <a:xfrm>
            <a:off x="8231718" y="4801506"/>
            <a:ext cx="1465964" cy="453571"/>
          </a:xfrm>
          <a:prstGeom prst="roundRect">
            <a:avLst/>
          </a:prstGeom>
          <a:solidFill>
            <a:schemeClr val="accent3">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rgbClr val="0000FF"/>
                </a:solidFill>
              </a:rPr>
              <a:t>Isend</a:t>
            </a:r>
            <a:endParaRPr lang="en-US" sz="2400" dirty="0">
              <a:solidFill>
                <a:srgbClr val="0000FF"/>
              </a:solidFill>
            </a:endParaRPr>
          </a:p>
        </p:txBody>
      </p:sp>
      <p:sp>
        <p:nvSpPr>
          <p:cNvPr id="26" name="Rounded Rectangle 25"/>
          <p:cNvSpPr/>
          <p:nvPr/>
        </p:nvSpPr>
        <p:spPr>
          <a:xfrm>
            <a:off x="2615245" y="3519715"/>
            <a:ext cx="1465964" cy="453571"/>
          </a:xfrm>
          <a:prstGeom prst="roundRect">
            <a:avLst/>
          </a:prstGeom>
          <a:solidFill>
            <a:schemeClr val="accent5">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chemeClr val="accent6">
                    <a:lumMod val="75000"/>
                  </a:schemeClr>
                </a:solidFill>
              </a:rPr>
              <a:t>Irecv</a:t>
            </a:r>
            <a:endParaRPr lang="en-US" sz="2400" dirty="0">
              <a:solidFill>
                <a:schemeClr val="accent6">
                  <a:lumMod val="75000"/>
                </a:schemeClr>
              </a:solidFill>
            </a:endParaRPr>
          </a:p>
        </p:txBody>
      </p:sp>
      <p:sp>
        <p:nvSpPr>
          <p:cNvPr id="27" name="Rounded Rectangle 26"/>
          <p:cNvSpPr/>
          <p:nvPr/>
        </p:nvSpPr>
        <p:spPr>
          <a:xfrm>
            <a:off x="5393470" y="3517665"/>
            <a:ext cx="1465964" cy="453571"/>
          </a:xfrm>
          <a:prstGeom prst="roundRect">
            <a:avLst/>
          </a:prstGeom>
          <a:solidFill>
            <a:schemeClr val="accent5">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chemeClr val="accent6">
                    <a:lumMod val="75000"/>
                  </a:schemeClr>
                </a:solidFill>
              </a:rPr>
              <a:t>Irecv</a:t>
            </a:r>
            <a:endParaRPr lang="en-US" sz="2400" dirty="0">
              <a:solidFill>
                <a:schemeClr val="accent6">
                  <a:lumMod val="75000"/>
                </a:schemeClr>
              </a:solidFill>
            </a:endParaRPr>
          </a:p>
        </p:txBody>
      </p:sp>
      <p:sp>
        <p:nvSpPr>
          <p:cNvPr id="28" name="Rounded Rectangle 27"/>
          <p:cNvSpPr/>
          <p:nvPr/>
        </p:nvSpPr>
        <p:spPr>
          <a:xfrm>
            <a:off x="8231718" y="3517665"/>
            <a:ext cx="1465964" cy="453571"/>
          </a:xfrm>
          <a:prstGeom prst="roundRect">
            <a:avLst/>
          </a:prstGeom>
          <a:solidFill>
            <a:schemeClr val="accent5">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chemeClr val="accent6">
                    <a:lumMod val="75000"/>
                  </a:schemeClr>
                </a:solidFill>
              </a:rPr>
              <a:t>Irecv</a:t>
            </a:r>
            <a:endParaRPr lang="en-US" sz="2400" dirty="0">
              <a:solidFill>
                <a:schemeClr val="accent6">
                  <a:lumMod val="75000"/>
                </a:schemeClr>
              </a:solidFill>
            </a:endParaRPr>
          </a:p>
        </p:txBody>
      </p:sp>
      <p:sp>
        <p:nvSpPr>
          <p:cNvPr id="29" name="Rounded Rectangle 28"/>
          <p:cNvSpPr/>
          <p:nvPr/>
        </p:nvSpPr>
        <p:spPr>
          <a:xfrm>
            <a:off x="2615245" y="5257127"/>
            <a:ext cx="1465964" cy="453571"/>
          </a:xfrm>
          <a:prstGeom prst="roundRect">
            <a:avLst/>
          </a:prstGeom>
          <a:solidFill>
            <a:schemeClr val="accent5">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chemeClr val="accent6">
                    <a:lumMod val="75000"/>
                  </a:schemeClr>
                </a:solidFill>
              </a:rPr>
              <a:t>Irecv</a:t>
            </a:r>
            <a:endParaRPr lang="en-US" sz="2400" dirty="0">
              <a:solidFill>
                <a:schemeClr val="accent6">
                  <a:lumMod val="75000"/>
                </a:schemeClr>
              </a:solidFill>
            </a:endParaRPr>
          </a:p>
        </p:txBody>
      </p:sp>
      <p:sp>
        <p:nvSpPr>
          <p:cNvPr id="30" name="Rounded Rectangle 29"/>
          <p:cNvSpPr/>
          <p:nvPr/>
        </p:nvSpPr>
        <p:spPr>
          <a:xfrm>
            <a:off x="5393470" y="5255077"/>
            <a:ext cx="1465964" cy="453571"/>
          </a:xfrm>
          <a:prstGeom prst="roundRect">
            <a:avLst/>
          </a:prstGeom>
          <a:solidFill>
            <a:schemeClr val="accent5">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chemeClr val="accent6">
                    <a:lumMod val="75000"/>
                  </a:schemeClr>
                </a:solidFill>
              </a:rPr>
              <a:t>Irecv</a:t>
            </a:r>
            <a:endParaRPr lang="en-US" sz="2400" dirty="0">
              <a:solidFill>
                <a:schemeClr val="accent6">
                  <a:lumMod val="75000"/>
                </a:schemeClr>
              </a:solidFill>
            </a:endParaRPr>
          </a:p>
        </p:txBody>
      </p:sp>
      <p:sp>
        <p:nvSpPr>
          <p:cNvPr id="31" name="Rounded Rectangle 30"/>
          <p:cNvSpPr/>
          <p:nvPr/>
        </p:nvSpPr>
        <p:spPr>
          <a:xfrm>
            <a:off x="8231718" y="5255077"/>
            <a:ext cx="1465964" cy="453571"/>
          </a:xfrm>
          <a:prstGeom prst="roundRect">
            <a:avLst/>
          </a:prstGeom>
          <a:solidFill>
            <a:schemeClr val="accent5">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chemeClr val="accent6">
                    <a:lumMod val="75000"/>
                  </a:schemeClr>
                </a:solidFill>
              </a:rPr>
              <a:t>Irecv</a:t>
            </a:r>
            <a:endParaRPr lang="en-US" sz="2400" dirty="0">
              <a:solidFill>
                <a:schemeClr val="accent6">
                  <a:lumMod val="75000"/>
                </a:schemeClr>
              </a:solidFill>
            </a:endParaRPr>
          </a:p>
        </p:txBody>
      </p:sp>
      <p:cxnSp>
        <p:nvCxnSpPr>
          <p:cNvPr id="36" name="Straight Arrow Connector 35"/>
          <p:cNvCxnSpPr>
            <a:stCxn id="12" idx="3"/>
            <a:endCxn id="27" idx="1"/>
          </p:cNvCxnSpPr>
          <p:nvPr/>
        </p:nvCxnSpPr>
        <p:spPr>
          <a:xfrm>
            <a:off x="4081210" y="3292930"/>
            <a:ext cx="1312261" cy="451521"/>
          </a:xfrm>
          <a:prstGeom prst="straightConnector1">
            <a:avLst/>
          </a:prstGeom>
          <a:ln w="38100" cmpd="sng">
            <a:solidFill>
              <a:srgbClr val="FF0000"/>
            </a:solidFill>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a:stCxn id="13" idx="3"/>
            <a:endCxn id="28" idx="1"/>
          </p:cNvCxnSpPr>
          <p:nvPr/>
        </p:nvCxnSpPr>
        <p:spPr>
          <a:xfrm>
            <a:off x="6859434" y="3290880"/>
            <a:ext cx="1372284" cy="453571"/>
          </a:xfrm>
          <a:prstGeom prst="straightConnector1">
            <a:avLst/>
          </a:prstGeom>
          <a:ln w="38100" cmpd="sng">
            <a:solidFill>
              <a:srgbClr val="FF0000"/>
            </a:solidFill>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38" name="Elbow Connector 37"/>
          <p:cNvCxnSpPr>
            <a:stCxn id="14" idx="3"/>
            <a:endCxn id="12" idx="1"/>
          </p:cNvCxnSpPr>
          <p:nvPr/>
        </p:nvCxnSpPr>
        <p:spPr>
          <a:xfrm flipH="1">
            <a:off x="2615246" y="3290879"/>
            <a:ext cx="7082437" cy="2050"/>
          </a:xfrm>
          <a:prstGeom prst="bentConnector5">
            <a:avLst>
              <a:gd name="adj1" fmla="val -3228"/>
              <a:gd name="adj2" fmla="val -28132098"/>
              <a:gd name="adj3" fmla="val 103228"/>
            </a:avLst>
          </a:prstGeom>
          <a:ln w="38100">
            <a:solidFill>
              <a:srgbClr val="FF0000"/>
            </a:solidFill>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stCxn id="21" idx="1"/>
            <a:endCxn id="30" idx="3"/>
          </p:cNvCxnSpPr>
          <p:nvPr/>
        </p:nvCxnSpPr>
        <p:spPr>
          <a:xfrm flipH="1">
            <a:off x="6859434" y="5028292"/>
            <a:ext cx="1372284" cy="453571"/>
          </a:xfrm>
          <a:prstGeom prst="straightConnector1">
            <a:avLst/>
          </a:prstGeom>
          <a:ln w="38100" cmpd="sng">
            <a:solidFill>
              <a:srgbClr val="FF0000"/>
            </a:solidFill>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40" name="Elbow Connector 39"/>
          <p:cNvCxnSpPr>
            <a:stCxn id="19" idx="1"/>
            <a:endCxn id="31" idx="3"/>
          </p:cNvCxnSpPr>
          <p:nvPr/>
        </p:nvCxnSpPr>
        <p:spPr>
          <a:xfrm rot="10800000" flipH="1" flipV="1">
            <a:off x="2615245" y="5030341"/>
            <a:ext cx="7082437" cy="451521"/>
          </a:xfrm>
          <a:prstGeom prst="bentConnector5">
            <a:avLst>
              <a:gd name="adj1" fmla="val -3228"/>
              <a:gd name="adj2" fmla="val 172729"/>
              <a:gd name="adj3" fmla="val 103228"/>
            </a:avLst>
          </a:prstGeom>
          <a:ln w="38100">
            <a:solidFill>
              <a:srgbClr val="FF0000"/>
            </a:solidFill>
            <a:tailEnd type="triangle" w="lg" len="lg"/>
          </a:ln>
          <a:effectLst/>
        </p:spPr>
        <p:style>
          <a:lnRef idx="2">
            <a:schemeClr val="accent1"/>
          </a:lnRef>
          <a:fillRef idx="0">
            <a:schemeClr val="accent1"/>
          </a:fillRef>
          <a:effectRef idx="1">
            <a:schemeClr val="accent1"/>
          </a:effectRef>
          <a:fontRef idx="minor">
            <a:schemeClr val="tx1"/>
          </a:fontRef>
        </p:style>
      </p:cxnSp>
      <p:sp>
        <p:nvSpPr>
          <p:cNvPr id="34" name="Content Placeholder 2"/>
          <p:cNvSpPr txBox="1">
            <a:spLocks/>
          </p:cNvSpPr>
          <p:nvPr/>
        </p:nvSpPr>
        <p:spPr>
          <a:xfrm>
            <a:off x="325061" y="3190642"/>
            <a:ext cx="1780393" cy="753284"/>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None/>
            </a:pPr>
            <a:r>
              <a:rPr lang="en-US" dirty="0" smtClean="0"/>
              <a:t>transfer1</a:t>
            </a:r>
            <a:endParaRPr lang="en-US" dirty="0"/>
          </a:p>
        </p:txBody>
      </p:sp>
      <p:sp>
        <p:nvSpPr>
          <p:cNvPr id="35" name="Content Placeholder 2"/>
          <p:cNvSpPr txBox="1">
            <a:spLocks/>
          </p:cNvSpPr>
          <p:nvPr/>
        </p:nvSpPr>
        <p:spPr>
          <a:xfrm>
            <a:off x="325061" y="4964065"/>
            <a:ext cx="1780393" cy="753284"/>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None/>
            </a:pPr>
            <a:r>
              <a:rPr lang="en-US" dirty="0" smtClean="0"/>
              <a:t>transfer2</a:t>
            </a:r>
            <a:endParaRPr lang="en-US" dirty="0"/>
          </a:p>
        </p:txBody>
      </p:sp>
      <p:sp>
        <p:nvSpPr>
          <p:cNvPr id="41" name="Content Placeholder 2"/>
          <p:cNvSpPr txBox="1">
            <a:spLocks/>
          </p:cNvSpPr>
          <p:nvPr/>
        </p:nvSpPr>
        <p:spPr>
          <a:xfrm>
            <a:off x="2482656" y="1788868"/>
            <a:ext cx="1780393" cy="753284"/>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None/>
            </a:pPr>
            <a:r>
              <a:rPr lang="en-US" dirty="0" smtClean="0"/>
              <a:t>Process 0</a:t>
            </a:r>
            <a:endParaRPr lang="en-US" dirty="0"/>
          </a:p>
        </p:txBody>
      </p:sp>
      <p:sp>
        <p:nvSpPr>
          <p:cNvPr id="42" name="Content Placeholder 2"/>
          <p:cNvSpPr txBox="1">
            <a:spLocks/>
          </p:cNvSpPr>
          <p:nvPr/>
        </p:nvSpPr>
        <p:spPr>
          <a:xfrm>
            <a:off x="5174969" y="1788868"/>
            <a:ext cx="1780393" cy="753284"/>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None/>
            </a:pPr>
            <a:r>
              <a:rPr lang="en-US" dirty="0" smtClean="0"/>
              <a:t>Process 1</a:t>
            </a:r>
            <a:endParaRPr lang="en-US" dirty="0"/>
          </a:p>
        </p:txBody>
      </p:sp>
      <p:sp>
        <p:nvSpPr>
          <p:cNvPr id="43" name="Content Placeholder 2"/>
          <p:cNvSpPr txBox="1">
            <a:spLocks/>
          </p:cNvSpPr>
          <p:nvPr/>
        </p:nvSpPr>
        <p:spPr>
          <a:xfrm>
            <a:off x="7984253" y="1788868"/>
            <a:ext cx="1780393" cy="753284"/>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None/>
            </a:pPr>
            <a:r>
              <a:rPr lang="en-US" dirty="0" smtClean="0"/>
              <a:t>Process 2</a:t>
            </a:r>
            <a:endParaRPr lang="en-US" dirty="0"/>
          </a:p>
        </p:txBody>
      </p:sp>
    </p:spTree>
    <p:extLst>
      <p:ext uri="{BB962C8B-B14F-4D97-AF65-F5344CB8AC3E}">
        <p14:creationId xmlns:p14="http://schemas.microsoft.com/office/powerpoint/2010/main" val="255953413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73310" y="1595020"/>
            <a:ext cx="7729091" cy="5170647"/>
          </a:xfrm>
          <a:prstGeom prst="rect">
            <a:avLst/>
          </a:prstGeom>
          <a:noFill/>
        </p:spPr>
        <p:txBody>
          <a:bodyPr wrap="square" rtlCol="0">
            <a:spAutoFit/>
          </a:bodyPr>
          <a:lstStyle/>
          <a:p>
            <a:r>
              <a:rPr lang="en-US" sz="2800" dirty="0" err="1"/>
              <a:t>UInt</a:t>
            </a:r>
            <a:r>
              <a:rPr lang="en-US" sz="2800" dirty="0"/>
              <a:t> </a:t>
            </a:r>
            <a:r>
              <a:rPr lang="en-US" sz="2800" dirty="0" err="1"/>
              <a:t>avgImpl</a:t>
            </a:r>
            <a:r>
              <a:rPr lang="en-US" sz="2800" dirty="0"/>
              <a:t>(</a:t>
            </a:r>
            <a:r>
              <a:rPr lang="en-US" sz="2800" dirty="0" err="1"/>
              <a:t>UInt</a:t>
            </a:r>
            <a:r>
              <a:rPr lang="en-US" sz="2800" dirty="0"/>
              <a:t> a, </a:t>
            </a:r>
            <a:r>
              <a:rPr lang="en-US" sz="2800" dirty="0" err="1"/>
              <a:t>UInt</a:t>
            </a:r>
            <a:r>
              <a:rPr lang="en-US" sz="2800" dirty="0"/>
              <a:t> b</a:t>
            </a:r>
            <a:r>
              <a:rPr lang="en-US" sz="2800" dirty="0" smtClean="0"/>
              <a:t>) </a:t>
            </a:r>
            <a:r>
              <a:rPr lang="en-US" sz="2800" b="1" dirty="0" smtClean="0"/>
              <a:t>implements</a:t>
            </a:r>
            <a:r>
              <a:rPr lang="en-US" sz="2800" dirty="0" smtClean="0"/>
              <a:t> </a:t>
            </a:r>
            <a:r>
              <a:rPr lang="en-US" sz="2800" dirty="0" err="1" smtClean="0"/>
              <a:t>avgSpec</a:t>
            </a:r>
            <a:r>
              <a:rPr lang="en-US" sz="2800" dirty="0" smtClean="0"/>
              <a:t> {</a:t>
            </a:r>
          </a:p>
          <a:p>
            <a:endParaRPr lang="en-US" sz="1200" dirty="0" smtClean="0"/>
          </a:p>
          <a:p>
            <a:r>
              <a:rPr lang="en-US" sz="2800" dirty="0" smtClean="0"/>
              <a:t>   </a:t>
            </a:r>
            <a:r>
              <a:rPr lang="en-US" sz="2800" b="1" dirty="0" smtClean="0"/>
              <a:t>generator</a:t>
            </a:r>
            <a:r>
              <a:rPr lang="en-US" sz="2800" dirty="0" smtClean="0"/>
              <a:t> </a:t>
            </a:r>
            <a:r>
              <a:rPr lang="en-US" sz="2800" dirty="0" err="1" smtClean="0"/>
              <a:t>UInt</a:t>
            </a:r>
            <a:r>
              <a:rPr lang="en-US" sz="2800" dirty="0" smtClean="0"/>
              <a:t> </a:t>
            </a:r>
            <a:r>
              <a:rPr lang="en-US" sz="2800" dirty="0" err="1">
                <a:solidFill>
                  <a:srgbClr val="FF0000"/>
                </a:solidFill>
              </a:rPr>
              <a:t>expr</a:t>
            </a:r>
            <a:r>
              <a:rPr lang="en-US" sz="2800" dirty="0">
                <a:solidFill>
                  <a:srgbClr val="FF0000"/>
                </a:solidFill>
              </a:rPr>
              <a:t> </a:t>
            </a:r>
            <a:r>
              <a:rPr lang="en-US" sz="2800" dirty="0" smtClean="0"/>
              <a:t>() {</a:t>
            </a:r>
            <a:endParaRPr lang="en-US" sz="2800" dirty="0"/>
          </a:p>
          <a:p>
            <a:r>
              <a:rPr lang="en-US" sz="2800" dirty="0" smtClean="0"/>
              <a:t>      return  </a:t>
            </a:r>
            <a:r>
              <a:rPr lang="en-US" sz="2800" b="1" dirty="0" smtClean="0">
                <a:solidFill>
                  <a:srgbClr val="0000FF"/>
                </a:solidFill>
              </a:rPr>
              <a:t>{|</a:t>
            </a:r>
            <a:r>
              <a:rPr lang="en-US" sz="2800" dirty="0" smtClean="0"/>
              <a:t>  a </a:t>
            </a:r>
            <a:r>
              <a:rPr lang="en-US" sz="2800" b="1" dirty="0">
                <a:solidFill>
                  <a:srgbClr val="0000FF"/>
                </a:solidFill>
              </a:rPr>
              <a:t>|</a:t>
            </a:r>
            <a:r>
              <a:rPr lang="en-US" sz="2800" dirty="0"/>
              <a:t> b </a:t>
            </a:r>
            <a:r>
              <a:rPr lang="en-US" sz="2800" b="1" dirty="0">
                <a:solidFill>
                  <a:srgbClr val="0000FF"/>
                </a:solidFill>
              </a:rPr>
              <a:t>|</a:t>
            </a:r>
            <a:r>
              <a:rPr lang="en-US" sz="2800" dirty="0"/>
              <a:t> </a:t>
            </a:r>
            <a:r>
              <a:rPr lang="en-US" sz="2800" b="1" dirty="0">
                <a:solidFill>
                  <a:srgbClr val="008000"/>
                </a:solidFill>
              </a:rPr>
              <a:t>??</a:t>
            </a:r>
          </a:p>
          <a:p>
            <a:r>
              <a:rPr lang="en-US" sz="2800" b="1" dirty="0">
                <a:solidFill>
                  <a:srgbClr val="0000FF"/>
                </a:solidFill>
              </a:rPr>
              <a:t>	   |</a:t>
            </a:r>
            <a:r>
              <a:rPr lang="en-US" sz="2800" dirty="0"/>
              <a:t> </a:t>
            </a:r>
            <a:r>
              <a:rPr lang="en-US" sz="2800" dirty="0" err="1" smtClean="0">
                <a:solidFill>
                  <a:srgbClr val="FF0000"/>
                </a:solidFill>
              </a:rPr>
              <a:t>expr</a:t>
            </a:r>
            <a:r>
              <a:rPr lang="en-US" sz="2800" dirty="0"/>
              <a:t>()</a:t>
            </a:r>
            <a:r>
              <a:rPr lang="en-US" sz="2800" dirty="0" smtClean="0"/>
              <a:t> </a:t>
            </a:r>
            <a:r>
              <a:rPr lang="en-US" sz="2800" dirty="0"/>
              <a:t>+ </a:t>
            </a:r>
            <a:r>
              <a:rPr lang="en-US" sz="2800" dirty="0" err="1" smtClean="0">
                <a:solidFill>
                  <a:srgbClr val="FF0000"/>
                </a:solidFill>
              </a:rPr>
              <a:t>expr</a:t>
            </a:r>
            <a:r>
              <a:rPr lang="en-US" sz="2800" dirty="0"/>
              <a:t>()</a:t>
            </a:r>
            <a:endParaRPr lang="en-US" sz="2800" b="1" dirty="0">
              <a:solidFill>
                <a:srgbClr val="0000FF"/>
              </a:solidFill>
            </a:endParaRPr>
          </a:p>
          <a:p>
            <a:r>
              <a:rPr lang="en-US" sz="2800" b="1" dirty="0">
                <a:solidFill>
                  <a:srgbClr val="0000FF"/>
                </a:solidFill>
              </a:rPr>
              <a:t>	   |</a:t>
            </a:r>
            <a:r>
              <a:rPr lang="en-US" sz="2800" dirty="0"/>
              <a:t> </a:t>
            </a:r>
            <a:r>
              <a:rPr lang="en-US" sz="2800" dirty="0" err="1" smtClean="0">
                <a:solidFill>
                  <a:srgbClr val="FF0000"/>
                </a:solidFill>
              </a:rPr>
              <a:t>expr</a:t>
            </a:r>
            <a:r>
              <a:rPr lang="en-US" sz="2800" dirty="0"/>
              <a:t>()</a:t>
            </a:r>
            <a:r>
              <a:rPr lang="en-US" sz="2800" dirty="0" smtClean="0"/>
              <a:t> </a:t>
            </a:r>
            <a:r>
              <a:rPr lang="en-US" sz="2400" dirty="0"/>
              <a:t>&amp;</a:t>
            </a:r>
            <a:r>
              <a:rPr lang="en-US" sz="2800" dirty="0"/>
              <a:t> </a:t>
            </a:r>
            <a:r>
              <a:rPr lang="en-US" sz="2800" dirty="0" err="1">
                <a:solidFill>
                  <a:srgbClr val="FF0000"/>
                </a:solidFill>
              </a:rPr>
              <a:t>expr</a:t>
            </a:r>
            <a:r>
              <a:rPr lang="en-US" sz="2800" dirty="0">
                <a:solidFill>
                  <a:srgbClr val="FF0000"/>
                </a:solidFill>
              </a:rPr>
              <a:t> </a:t>
            </a:r>
            <a:r>
              <a:rPr lang="en-US" sz="2800" b="1" dirty="0">
                <a:solidFill>
                  <a:srgbClr val="0000FF"/>
                </a:solidFill>
              </a:rPr>
              <a:t>|</a:t>
            </a:r>
            <a:r>
              <a:rPr lang="en-US" sz="2800" dirty="0"/>
              <a:t> </a:t>
            </a:r>
            <a:r>
              <a:rPr lang="en-US" sz="2800" dirty="0" err="1" smtClean="0">
                <a:solidFill>
                  <a:srgbClr val="FF0000"/>
                </a:solidFill>
              </a:rPr>
              <a:t>expr</a:t>
            </a:r>
            <a:r>
              <a:rPr lang="en-US" sz="2800" dirty="0"/>
              <a:t>()</a:t>
            </a:r>
            <a:r>
              <a:rPr lang="en-US" sz="2800" dirty="0" smtClean="0"/>
              <a:t> </a:t>
            </a:r>
            <a:r>
              <a:rPr lang="en-US" sz="2400" dirty="0"/>
              <a:t>|</a:t>
            </a:r>
            <a:r>
              <a:rPr lang="en-US" sz="2800" dirty="0"/>
              <a:t> </a:t>
            </a:r>
            <a:r>
              <a:rPr lang="en-US" sz="2800" dirty="0" err="1" smtClean="0">
                <a:solidFill>
                  <a:srgbClr val="FF0000"/>
                </a:solidFill>
              </a:rPr>
              <a:t>expr</a:t>
            </a:r>
            <a:r>
              <a:rPr lang="en-US" sz="2800" dirty="0"/>
              <a:t>()</a:t>
            </a:r>
            <a:endParaRPr lang="en-US" sz="2800" dirty="0">
              <a:solidFill>
                <a:srgbClr val="FF0000"/>
              </a:solidFill>
            </a:endParaRPr>
          </a:p>
          <a:p>
            <a:r>
              <a:rPr lang="en-US" sz="2800" b="1" dirty="0">
                <a:solidFill>
                  <a:srgbClr val="0000FF"/>
                </a:solidFill>
              </a:rPr>
              <a:t>	   |</a:t>
            </a:r>
            <a:r>
              <a:rPr lang="en-US" sz="2800" dirty="0"/>
              <a:t> </a:t>
            </a:r>
            <a:r>
              <a:rPr lang="en-US" sz="2800" dirty="0" err="1" smtClean="0">
                <a:solidFill>
                  <a:srgbClr val="FF0000"/>
                </a:solidFill>
              </a:rPr>
              <a:t>expr</a:t>
            </a:r>
            <a:r>
              <a:rPr lang="en-US" sz="2800" dirty="0"/>
              <a:t>()</a:t>
            </a:r>
            <a:r>
              <a:rPr lang="en-US" sz="2800" dirty="0" smtClean="0"/>
              <a:t> </a:t>
            </a:r>
            <a:r>
              <a:rPr lang="en-US" sz="2800" dirty="0"/>
              <a:t>^ </a:t>
            </a:r>
            <a:r>
              <a:rPr lang="en-US" sz="2800" dirty="0" err="1" smtClean="0">
                <a:solidFill>
                  <a:srgbClr val="FF0000"/>
                </a:solidFill>
              </a:rPr>
              <a:t>expr</a:t>
            </a:r>
            <a:r>
              <a:rPr lang="en-US" sz="2800" dirty="0"/>
              <a:t>()</a:t>
            </a:r>
            <a:r>
              <a:rPr lang="en-US" sz="2800" dirty="0" smtClean="0">
                <a:solidFill>
                  <a:srgbClr val="FF0000"/>
                </a:solidFill>
              </a:rPr>
              <a:t> </a:t>
            </a:r>
            <a:r>
              <a:rPr lang="en-US" sz="2800" b="1" dirty="0">
                <a:solidFill>
                  <a:srgbClr val="0000FF"/>
                </a:solidFill>
              </a:rPr>
              <a:t>|</a:t>
            </a:r>
            <a:r>
              <a:rPr lang="en-US" sz="2800" dirty="0"/>
              <a:t>  ~ </a:t>
            </a:r>
            <a:r>
              <a:rPr lang="en-US" sz="2800" dirty="0" err="1" smtClean="0">
                <a:solidFill>
                  <a:srgbClr val="FF0000"/>
                </a:solidFill>
              </a:rPr>
              <a:t>expr</a:t>
            </a:r>
            <a:r>
              <a:rPr lang="en-US" sz="2800" dirty="0"/>
              <a:t>()</a:t>
            </a:r>
            <a:endParaRPr lang="en-US" sz="2800" dirty="0">
              <a:solidFill>
                <a:srgbClr val="FF0000"/>
              </a:solidFill>
            </a:endParaRPr>
          </a:p>
          <a:p>
            <a:r>
              <a:rPr lang="en-US" sz="2800" b="1" dirty="0">
                <a:solidFill>
                  <a:srgbClr val="0000FF"/>
                </a:solidFill>
              </a:rPr>
              <a:t>	   |</a:t>
            </a:r>
            <a:r>
              <a:rPr lang="en-US" sz="2800" dirty="0"/>
              <a:t> </a:t>
            </a:r>
            <a:r>
              <a:rPr lang="en-US" sz="2800" dirty="0" err="1" smtClean="0">
                <a:solidFill>
                  <a:srgbClr val="FF0000"/>
                </a:solidFill>
              </a:rPr>
              <a:t>expr</a:t>
            </a:r>
            <a:r>
              <a:rPr lang="en-US" sz="2800" dirty="0"/>
              <a:t>()</a:t>
            </a:r>
            <a:r>
              <a:rPr lang="en-US" sz="2800" dirty="0" smtClean="0"/>
              <a:t> </a:t>
            </a:r>
            <a:r>
              <a:rPr lang="en-US" sz="2800" dirty="0"/>
              <a:t>&gt;&gt; </a:t>
            </a:r>
            <a:r>
              <a:rPr lang="en-US" sz="2800" b="1" dirty="0">
                <a:solidFill>
                  <a:srgbClr val="008000"/>
                </a:solidFill>
              </a:rPr>
              <a:t>?</a:t>
            </a:r>
            <a:r>
              <a:rPr lang="en-US" sz="2800" b="1" dirty="0" smtClean="0">
                <a:solidFill>
                  <a:srgbClr val="008000"/>
                </a:solidFill>
              </a:rPr>
              <a:t>?</a:t>
            </a:r>
            <a:r>
              <a:rPr lang="en-US" sz="2800" b="1" dirty="0">
                <a:solidFill>
                  <a:srgbClr val="0000FF"/>
                </a:solidFill>
              </a:rPr>
              <a:t> </a:t>
            </a:r>
            <a:r>
              <a:rPr lang="en-US" sz="2800" b="1" dirty="0" smtClean="0">
                <a:solidFill>
                  <a:srgbClr val="0000FF"/>
                </a:solidFill>
              </a:rPr>
              <a:t>  |}</a:t>
            </a:r>
            <a:r>
              <a:rPr lang="en-US" sz="2800" dirty="0"/>
              <a:t> </a:t>
            </a:r>
            <a:r>
              <a:rPr lang="en-US" sz="2800" dirty="0" smtClean="0"/>
              <a:t> ;</a:t>
            </a:r>
            <a:endParaRPr lang="en-US" sz="2800" dirty="0">
              <a:solidFill>
                <a:srgbClr val="FF0000"/>
              </a:solidFill>
            </a:endParaRPr>
          </a:p>
          <a:p>
            <a:r>
              <a:rPr lang="en-US" sz="2800" dirty="0" smtClean="0"/>
              <a:t>      }</a:t>
            </a:r>
          </a:p>
          <a:p>
            <a:r>
              <a:rPr lang="en-US" sz="2800" dirty="0" smtClean="0"/>
              <a:t>   }</a:t>
            </a:r>
          </a:p>
          <a:p>
            <a:endParaRPr lang="en-US" sz="1200" dirty="0" smtClean="0"/>
          </a:p>
          <a:p>
            <a:r>
              <a:rPr lang="en-US" sz="2800" dirty="0"/>
              <a:t> </a:t>
            </a:r>
            <a:r>
              <a:rPr lang="en-US" sz="2800" dirty="0" smtClean="0"/>
              <a:t>  return </a:t>
            </a:r>
            <a:r>
              <a:rPr lang="en-US" sz="2800" dirty="0" err="1" smtClean="0">
                <a:solidFill>
                  <a:srgbClr val="FF0000"/>
                </a:solidFill>
              </a:rPr>
              <a:t>expr</a:t>
            </a:r>
            <a:r>
              <a:rPr lang="en-US" sz="2800" dirty="0"/>
              <a:t>();</a:t>
            </a:r>
          </a:p>
          <a:p>
            <a:r>
              <a:rPr lang="en-US" sz="2800" dirty="0"/>
              <a:t>}</a:t>
            </a:r>
          </a:p>
        </p:txBody>
      </p:sp>
      <p:sp>
        <p:nvSpPr>
          <p:cNvPr id="2" name="Title 1"/>
          <p:cNvSpPr>
            <a:spLocks noGrp="1"/>
          </p:cNvSpPr>
          <p:nvPr>
            <p:ph type="title"/>
          </p:nvPr>
        </p:nvSpPr>
        <p:spPr/>
        <p:txBody>
          <a:bodyPr/>
          <a:lstStyle/>
          <a:p>
            <a:r>
              <a:rPr lang="en-US" dirty="0" smtClean="0"/>
              <a:t>Introducing synthesis</a:t>
            </a:r>
            <a:endParaRPr lang="en-US" dirty="0"/>
          </a:p>
        </p:txBody>
      </p:sp>
      <p:sp>
        <p:nvSpPr>
          <p:cNvPr id="3" name="Rectangle 2"/>
          <p:cNvSpPr/>
          <p:nvPr/>
        </p:nvSpPr>
        <p:spPr>
          <a:xfrm>
            <a:off x="6505954" y="2325042"/>
            <a:ext cx="5651248" cy="1200328"/>
          </a:xfrm>
          <a:prstGeom prst="rect">
            <a:avLst/>
          </a:prstGeom>
          <a:ln>
            <a:solidFill>
              <a:schemeClr val="accent6">
                <a:lumMod val="75000"/>
              </a:schemeClr>
            </a:solidFill>
          </a:ln>
        </p:spPr>
        <p:txBody>
          <a:bodyPr wrap="square">
            <a:spAutoFit/>
          </a:bodyPr>
          <a:lstStyle/>
          <a:p>
            <a:pPr lvl="0"/>
            <a:r>
              <a:rPr lang="en-US" sz="2400" dirty="0" err="1">
                <a:solidFill>
                  <a:prstClr val="black"/>
                </a:solidFill>
              </a:rPr>
              <a:t>UInt</a:t>
            </a:r>
            <a:r>
              <a:rPr lang="en-US" sz="2400" dirty="0">
                <a:solidFill>
                  <a:prstClr val="black"/>
                </a:solidFill>
              </a:rPr>
              <a:t> </a:t>
            </a:r>
            <a:r>
              <a:rPr lang="en-US" sz="2400" dirty="0" err="1">
                <a:solidFill>
                  <a:prstClr val="black"/>
                </a:solidFill>
              </a:rPr>
              <a:t>avgSpec</a:t>
            </a:r>
            <a:r>
              <a:rPr lang="en-US" sz="2400" dirty="0">
                <a:solidFill>
                  <a:prstClr val="black"/>
                </a:solidFill>
              </a:rPr>
              <a:t>(</a:t>
            </a:r>
            <a:r>
              <a:rPr lang="en-US" sz="2400" dirty="0" err="1">
                <a:solidFill>
                  <a:prstClr val="black"/>
                </a:solidFill>
              </a:rPr>
              <a:t>UInt</a:t>
            </a:r>
            <a:r>
              <a:rPr lang="en-US" sz="2400" dirty="0">
                <a:solidFill>
                  <a:prstClr val="black"/>
                </a:solidFill>
              </a:rPr>
              <a:t> a, </a:t>
            </a:r>
            <a:r>
              <a:rPr lang="en-US" sz="2400" dirty="0" err="1">
                <a:solidFill>
                  <a:prstClr val="black"/>
                </a:solidFill>
              </a:rPr>
              <a:t>UInt</a:t>
            </a:r>
            <a:r>
              <a:rPr lang="en-US" sz="2400" dirty="0">
                <a:solidFill>
                  <a:prstClr val="black"/>
                </a:solidFill>
              </a:rPr>
              <a:t> b) </a:t>
            </a:r>
            <a:r>
              <a:rPr lang="en-US" sz="2400" dirty="0" smtClean="0">
                <a:solidFill>
                  <a:prstClr val="black"/>
                </a:solidFill>
              </a:rPr>
              <a:t>{</a:t>
            </a:r>
          </a:p>
          <a:p>
            <a:pPr lvl="0"/>
            <a:r>
              <a:rPr lang="en-US" sz="2400" dirty="0">
                <a:solidFill>
                  <a:prstClr val="black"/>
                </a:solidFill>
              </a:rPr>
              <a:t> </a:t>
            </a:r>
            <a:r>
              <a:rPr lang="en-US" sz="2400" dirty="0" smtClean="0">
                <a:solidFill>
                  <a:prstClr val="black"/>
                </a:solidFill>
              </a:rPr>
              <a:t>   return (</a:t>
            </a:r>
            <a:r>
              <a:rPr lang="en-US" sz="2400" dirty="0" err="1" smtClean="0">
                <a:solidFill>
                  <a:prstClr val="black"/>
                </a:solidFill>
              </a:rPr>
              <a:t>UInt</a:t>
            </a:r>
            <a:r>
              <a:rPr lang="en-US" sz="2400" dirty="0" smtClean="0">
                <a:solidFill>
                  <a:prstClr val="black"/>
                </a:solidFill>
              </a:rPr>
              <a:t>) ( (</a:t>
            </a:r>
            <a:r>
              <a:rPr lang="en-US" sz="2400" dirty="0" err="1" smtClean="0">
                <a:solidFill>
                  <a:prstClr val="black"/>
                </a:solidFill>
              </a:rPr>
              <a:t>ULong</a:t>
            </a:r>
            <a:r>
              <a:rPr lang="en-US" sz="2400" dirty="0" smtClean="0">
                <a:solidFill>
                  <a:prstClr val="black"/>
                </a:solidFill>
              </a:rPr>
              <a:t>)a + (</a:t>
            </a:r>
            <a:r>
              <a:rPr lang="en-US" sz="2400" dirty="0" err="1" smtClean="0">
                <a:solidFill>
                  <a:prstClr val="black"/>
                </a:solidFill>
              </a:rPr>
              <a:t>ULong</a:t>
            </a:r>
            <a:r>
              <a:rPr lang="en-US" sz="2400" dirty="0" smtClean="0">
                <a:solidFill>
                  <a:prstClr val="black"/>
                </a:solidFill>
              </a:rPr>
              <a:t>)b &gt;&gt; 1 );</a:t>
            </a:r>
            <a:endParaRPr lang="en-US" sz="2400" dirty="0">
              <a:solidFill>
                <a:prstClr val="black"/>
              </a:solidFill>
            </a:endParaRPr>
          </a:p>
          <a:p>
            <a:pPr lvl="0"/>
            <a:r>
              <a:rPr lang="en-US" sz="2400" dirty="0">
                <a:solidFill>
                  <a:prstClr val="black"/>
                </a:solidFill>
              </a:rPr>
              <a:t>}</a:t>
            </a:r>
          </a:p>
        </p:txBody>
      </p:sp>
    </p:spTree>
    <p:extLst>
      <p:ext uri="{BB962C8B-B14F-4D97-AF65-F5344CB8AC3E}">
        <p14:creationId xmlns:p14="http://schemas.microsoft.com/office/powerpoint/2010/main" val="20342774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p:nvPr/>
        </p:nvSpPr>
        <p:spPr>
          <a:xfrm>
            <a:off x="2916936" y="2821112"/>
            <a:ext cx="547692" cy="3544318"/>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7" name="Freeform 6"/>
          <p:cNvSpPr/>
          <p:nvPr/>
        </p:nvSpPr>
        <p:spPr>
          <a:xfrm>
            <a:off x="5660833" y="2821112"/>
            <a:ext cx="547692" cy="3544318"/>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8" name="Freeform 7"/>
          <p:cNvSpPr/>
          <p:nvPr/>
        </p:nvSpPr>
        <p:spPr>
          <a:xfrm>
            <a:off x="8464753" y="2821112"/>
            <a:ext cx="547692" cy="3544318"/>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12" name="Rounded Rectangle 11"/>
          <p:cNvSpPr/>
          <p:nvPr/>
        </p:nvSpPr>
        <p:spPr>
          <a:xfrm>
            <a:off x="2615245" y="3066144"/>
            <a:ext cx="1465964" cy="453571"/>
          </a:xfrm>
          <a:prstGeom prst="roundRect">
            <a:avLst/>
          </a:prstGeom>
          <a:solidFill>
            <a:schemeClr val="accent3">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rgbClr val="0000FF"/>
                </a:solidFill>
              </a:rPr>
              <a:t>Isend</a:t>
            </a:r>
            <a:endParaRPr lang="en-US" sz="2400" dirty="0">
              <a:solidFill>
                <a:srgbClr val="0000FF"/>
              </a:solidFill>
            </a:endParaRPr>
          </a:p>
        </p:txBody>
      </p:sp>
      <p:sp>
        <p:nvSpPr>
          <p:cNvPr id="13" name="Rounded Rectangle 12"/>
          <p:cNvSpPr/>
          <p:nvPr/>
        </p:nvSpPr>
        <p:spPr>
          <a:xfrm>
            <a:off x="5393470" y="3064094"/>
            <a:ext cx="1465964" cy="453571"/>
          </a:xfrm>
          <a:prstGeom prst="roundRect">
            <a:avLst/>
          </a:prstGeom>
          <a:solidFill>
            <a:schemeClr val="accent3">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rgbClr val="0000FF"/>
                </a:solidFill>
              </a:rPr>
              <a:t>Isend</a:t>
            </a:r>
            <a:endParaRPr lang="en-US" sz="2400" dirty="0">
              <a:solidFill>
                <a:srgbClr val="0000FF"/>
              </a:solidFill>
            </a:endParaRPr>
          </a:p>
        </p:txBody>
      </p:sp>
      <p:sp>
        <p:nvSpPr>
          <p:cNvPr id="14" name="Rounded Rectangle 13"/>
          <p:cNvSpPr/>
          <p:nvPr/>
        </p:nvSpPr>
        <p:spPr>
          <a:xfrm>
            <a:off x="8231718" y="3064094"/>
            <a:ext cx="1465964" cy="453571"/>
          </a:xfrm>
          <a:prstGeom prst="roundRect">
            <a:avLst/>
          </a:prstGeom>
          <a:solidFill>
            <a:schemeClr val="accent3">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rgbClr val="0000FF"/>
                </a:solidFill>
              </a:rPr>
              <a:t>Isend</a:t>
            </a:r>
            <a:endParaRPr lang="en-US" sz="2400" dirty="0">
              <a:solidFill>
                <a:srgbClr val="0000FF"/>
              </a:solidFill>
            </a:endParaRPr>
          </a:p>
        </p:txBody>
      </p:sp>
      <p:sp>
        <p:nvSpPr>
          <p:cNvPr id="18" name="Title 1"/>
          <p:cNvSpPr>
            <a:spLocks noGrp="1"/>
          </p:cNvSpPr>
          <p:nvPr>
            <p:ph type="title"/>
          </p:nvPr>
        </p:nvSpPr>
        <p:spPr/>
        <p:txBody>
          <a:bodyPr/>
          <a:lstStyle/>
          <a:p>
            <a:r>
              <a:rPr lang="en-US" dirty="0" smtClean="0"/>
              <a:t>Code generation</a:t>
            </a:r>
            <a:endParaRPr lang="en-US" dirty="0"/>
          </a:p>
        </p:txBody>
      </p:sp>
      <p:sp>
        <p:nvSpPr>
          <p:cNvPr id="19" name="Rounded Rectangle 18"/>
          <p:cNvSpPr/>
          <p:nvPr/>
        </p:nvSpPr>
        <p:spPr>
          <a:xfrm>
            <a:off x="2615245" y="4803556"/>
            <a:ext cx="1465964" cy="453571"/>
          </a:xfrm>
          <a:prstGeom prst="roundRect">
            <a:avLst/>
          </a:prstGeom>
          <a:solidFill>
            <a:schemeClr val="accent3">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rgbClr val="0000FF"/>
                </a:solidFill>
              </a:rPr>
              <a:t>Isend</a:t>
            </a:r>
            <a:endParaRPr lang="en-US" sz="2400" dirty="0">
              <a:solidFill>
                <a:srgbClr val="0000FF"/>
              </a:solidFill>
            </a:endParaRPr>
          </a:p>
        </p:txBody>
      </p:sp>
      <p:sp>
        <p:nvSpPr>
          <p:cNvPr id="20" name="Rounded Rectangle 19"/>
          <p:cNvSpPr/>
          <p:nvPr/>
        </p:nvSpPr>
        <p:spPr>
          <a:xfrm>
            <a:off x="5393470" y="4801506"/>
            <a:ext cx="1465964" cy="453571"/>
          </a:xfrm>
          <a:prstGeom prst="roundRect">
            <a:avLst/>
          </a:prstGeom>
          <a:solidFill>
            <a:schemeClr val="accent3">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rgbClr val="0000FF"/>
                </a:solidFill>
              </a:rPr>
              <a:t>Isend</a:t>
            </a:r>
            <a:endParaRPr lang="en-US" sz="2400" dirty="0">
              <a:solidFill>
                <a:srgbClr val="0000FF"/>
              </a:solidFill>
            </a:endParaRPr>
          </a:p>
        </p:txBody>
      </p:sp>
      <p:sp>
        <p:nvSpPr>
          <p:cNvPr id="21" name="Rounded Rectangle 20"/>
          <p:cNvSpPr/>
          <p:nvPr/>
        </p:nvSpPr>
        <p:spPr>
          <a:xfrm>
            <a:off x="8231718" y="4801506"/>
            <a:ext cx="1465964" cy="453571"/>
          </a:xfrm>
          <a:prstGeom prst="roundRect">
            <a:avLst/>
          </a:prstGeom>
          <a:solidFill>
            <a:schemeClr val="accent3">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rgbClr val="0000FF"/>
                </a:solidFill>
              </a:rPr>
              <a:t>Isend</a:t>
            </a:r>
            <a:endParaRPr lang="en-US" sz="2400" dirty="0">
              <a:solidFill>
                <a:srgbClr val="0000FF"/>
              </a:solidFill>
            </a:endParaRPr>
          </a:p>
        </p:txBody>
      </p:sp>
      <p:sp>
        <p:nvSpPr>
          <p:cNvPr id="26" name="Rounded Rectangle 25"/>
          <p:cNvSpPr/>
          <p:nvPr/>
        </p:nvSpPr>
        <p:spPr>
          <a:xfrm>
            <a:off x="2615245" y="3519715"/>
            <a:ext cx="1465964" cy="453571"/>
          </a:xfrm>
          <a:prstGeom prst="roundRect">
            <a:avLst/>
          </a:prstGeom>
          <a:solidFill>
            <a:schemeClr val="accent5">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chemeClr val="accent6">
                    <a:lumMod val="75000"/>
                  </a:schemeClr>
                </a:solidFill>
              </a:rPr>
              <a:t>Irecv</a:t>
            </a:r>
            <a:endParaRPr lang="en-US" sz="2400" dirty="0">
              <a:solidFill>
                <a:schemeClr val="accent6">
                  <a:lumMod val="75000"/>
                </a:schemeClr>
              </a:solidFill>
            </a:endParaRPr>
          </a:p>
        </p:txBody>
      </p:sp>
      <p:sp>
        <p:nvSpPr>
          <p:cNvPr id="27" name="Rounded Rectangle 26"/>
          <p:cNvSpPr/>
          <p:nvPr/>
        </p:nvSpPr>
        <p:spPr>
          <a:xfrm>
            <a:off x="5393470" y="3517665"/>
            <a:ext cx="1465964" cy="453571"/>
          </a:xfrm>
          <a:prstGeom prst="roundRect">
            <a:avLst/>
          </a:prstGeom>
          <a:solidFill>
            <a:schemeClr val="accent5">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chemeClr val="accent6">
                    <a:lumMod val="75000"/>
                  </a:schemeClr>
                </a:solidFill>
              </a:rPr>
              <a:t>Irecv</a:t>
            </a:r>
            <a:endParaRPr lang="en-US" sz="2400" dirty="0">
              <a:solidFill>
                <a:schemeClr val="accent6">
                  <a:lumMod val="75000"/>
                </a:schemeClr>
              </a:solidFill>
            </a:endParaRPr>
          </a:p>
        </p:txBody>
      </p:sp>
      <p:sp>
        <p:nvSpPr>
          <p:cNvPr id="28" name="Rounded Rectangle 27"/>
          <p:cNvSpPr/>
          <p:nvPr/>
        </p:nvSpPr>
        <p:spPr>
          <a:xfrm>
            <a:off x="8231718" y="3517665"/>
            <a:ext cx="1465964" cy="453571"/>
          </a:xfrm>
          <a:prstGeom prst="roundRect">
            <a:avLst/>
          </a:prstGeom>
          <a:solidFill>
            <a:schemeClr val="accent5">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chemeClr val="accent6">
                    <a:lumMod val="75000"/>
                  </a:schemeClr>
                </a:solidFill>
              </a:rPr>
              <a:t>Irecv</a:t>
            </a:r>
            <a:endParaRPr lang="en-US" sz="2400" dirty="0">
              <a:solidFill>
                <a:schemeClr val="accent6">
                  <a:lumMod val="75000"/>
                </a:schemeClr>
              </a:solidFill>
            </a:endParaRPr>
          </a:p>
        </p:txBody>
      </p:sp>
      <p:sp>
        <p:nvSpPr>
          <p:cNvPr id="29" name="Rounded Rectangle 28"/>
          <p:cNvSpPr/>
          <p:nvPr/>
        </p:nvSpPr>
        <p:spPr>
          <a:xfrm>
            <a:off x="2615245" y="5257127"/>
            <a:ext cx="1465964" cy="453571"/>
          </a:xfrm>
          <a:prstGeom prst="roundRect">
            <a:avLst/>
          </a:prstGeom>
          <a:solidFill>
            <a:schemeClr val="accent5">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chemeClr val="accent6">
                    <a:lumMod val="75000"/>
                  </a:schemeClr>
                </a:solidFill>
              </a:rPr>
              <a:t>Irecv</a:t>
            </a:r>
            <a:endParaRPr lang="en-US" sz="2400" dirty="0">
              <a:solidFill>
                <a:schemeClr val="accent6">
                  <a:lumMod val="75000"/>
                </a:schemeClr>
              </a:solidFill>
            </a:endParaRPr>
          </a:p>
        </p:txBody>
      </p:sp>
      <p:sp>
        <p:nvSpPr>
          <p:cNvPr id="30" name="Rounded Rectangle 29"/>
          <p:cNvSpPr/>
          <p:nvPr/>
        </p:nvSpPr>
        <p:spPr>
          <a:xfrm>
            <a:off x="5393470" y="5255077"/>
            <a:ext cx="1465964" cy="453571"/>
          </a:xfrm>
          <a:prstGeom prst="roundRect">
            <a:avLst/>
          </a:prstGeom>
          <a:solidFill>
            <a:schemeClr val="accent5">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chemeClr val="accent6">
                    <a:lumMod val="75000"/>
                  </a:schemeClr>
                </a:solidFill>
              </a:rPr>
              <a:t>Irecv</a:t>
            </a:r>
            <a:endParaRPr lang="en-US" sz="2400" dirty="0">
              <a:solidFill>
                <a:schemeClr val="accent6">
                  <a:lumMod val="75000"/>
                </a:schemeClr>
              </a:solidFill>
            </a:endParaRPr>
          </a:p>
        </p:txBody>
      </p:sp>
      <p:sp>
        <p:nvSpPr>
          <p:cNvPr id="31" name="Rounded Rectangle 30"/>
          <p:cNvSpPr/>
          <p:nvPr/>
        </p:nvSpPr>
        <p:spPr>
          <a:xfrm>
            <a:off x="8231718" y="5255077"/>
            <a:ext cx="1465964" cy="453571"/>
          </a:xfrm>
          <a:prstGeom prst="roundRect">
            <a:avLst/>
          </a:prstGeom>
          <a:solidFill>
            <a:schemeClr val="accent5">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chemeClr val="accent6">
                    <a:lumMod val="75000"/>
                  </a:schemeClr>
                </a:solidFill>
              </a:rPr>
              <a:t>Irecv</a:t>
            </a:r>
            <a:endParaRPr lang="en-US" sz="2400" dirty="0">
              <a:solidFill>
                <a:schemeClr val="accent6">
                  <a:lumMod val="75000"/>
                </a:schemeClr>
              </a:solidFill>
            </a:endParaRPr>
          </a:p>
        </p:txBody>
      </p:sp>
      <p:cxnSp>
        <p:nvCxnSpPr>
          <p:cNvPr id="36" name="Straight Arrow Connector 35"/>
          <p:cNvCxnSpPr>
            <a:stCxn id="12" idx="3"/>
            <a:endCxn id="27" idx="1"/>
          </p:cNvCxnSpPr>
          <p:nvPr/>
        </p:nvCxnSpPr>
        <p:spPr>
          <a:xfrm>
            <a:off x="4081210" y="3292930"/>
            <a:ext cx="1312261" cy="451521"/>
          </a:xfrm>
          <a:prstGeom prst="straightConnector1">
            <a:avLst/>
          </a:prstGeom>
          <a:ln w="38100" cmpd="sng">
            <a:solidFill>
              <a:schemeClr val="accent2">
                <a:lumMod val="40000"/>
                <a:lumOff val="60000"/>
                <a:alpha val="24000"/>
              </a:schemeClr>
            </a:solidFill>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a:stCxn id="13" idx="3"/>
            <a:endCxn id="28" idx="1"/>
          </p:cNvCxnSpPr>
          <p:nvPr/>
        </p:nvCxnSpPr>
        <p:spPr>
          <a:xfrm>
            <a:off x="6859434" y="3290880"/>
            <a:ext cx="1372284" cy="453571"/>
          </a:xfrm>
          <a:prstGeom prst="straightConnector1">
            <a:avLst/>
          </a:prstGeom>
          <a:ln w="38100" cmpd="sng">
            <a:solidFill>
              <a:schemeClr val="accent2">
                <a:lumMod val="40000"/>
                <a:lumOff val="60000"/>
                <a:alpha val="24000"/>
              </a:schemeClr>
            </a:solidFill>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38" name="Elbow Connector 37"/>
          <p:cNvCxnSpPr>
            <a:stCxn id="14" idx="3"/>
            <a:endCxn id="12" idx="1"/>
          </p:cNvCxnSpPr>
          <p:nvPr/>
        </p:nvCxnSpPr>
        <p:spPr>
          <a:xfrm flipH="1">
            <a:off x="2615246" y="3290879"/>
            <a:ext cx="7082437" cy="2050"/>
          </a:xfrm>
          <a:prstGeom prst="bentConnector5">
            <a:avLst>
              <a:gd name="adj1" fmla="val -3228"/>
              <a:gd name="adj2" fmla="val -28132098"/>
              <a:gd name="adj3" fmla="val 103228"/>
            </a:avLst>
          </a:prstGeom>
          <a:ln w="38100">
            <a:solidFill>
              <a:schemeClr val="accent2">
                <a:lumMod val="40000"/>
                <a:lumOff val="60000"/>
                <a:alpha val="24000"/>
              </a:schemeClr>
            </a:solidFill>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stCxn id="21" idx="1"/>
            <a:endCxn id="30" idx="3"/>
          </p:cNvCxnSpPr>
          <p:nvPr/>
        </p:nvCxnSpPr>
        <p:spPr>
          <a:xfrm flipH="1">
            <a:off x="6859434" y="5028292"/>
            <a:ext cx="1372284" cy="453571"/>
          </a:xfrm>
          <a:prstGeom prst="straightConnector1">
            <a:avLst/>
          </a:prstGeom>
          <a:ln w="38100" cmpd="sng">
            <a:solidFill>
              <a:schemeClr val="accent2">
                <a:lumMod val="40000"/>
                <a:lumOff val="60000"/>
                <a:alpha val="24000"/>
              </a:schemeClr>
            </a:solidFill>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40" name="Elbow Connector 39"/>
          <p:cNvCxnSpPr>
            <a:stCxn id="19" idx="1"/>
            <a:endCxn id="31" idx="3"/>
          </p:cNvCxnSpPr>
          <p:nvPr/>
        </p:nvCxnSpPr>
        <p:spPr>
          <a:xfrm rot="10800000" flipH="1" flipV="1">
            <a:off x="2615245" y="5030341"/>
            <a:ext cx="7082437" cy="451521"/>
          </a:xfrm>
          <a:prstGeom prst="bentConnector5">
            <a:avLst>
              <a:gd name="adj1" fmla="val -3228"/>
              <a:gd name="adj2" fmla="val 172729"/>
              <a:gd name="adj3" fmla="val 103228"/>
            </a:avLst>
          </a:prstGeom>
          <a:ln w="38100">
            <a:solidFill>
              <a:schemeClr val="accent2">
                <a:lumMod val="40000"/>
                <a:lumOff val="60000"/>
                <a:alpha val="24000"/>
              </a:schemeClr>
            </a:solidFill>
            <a:tailEnd type="triangle" w="lg" len="lg"/>
          </a:ln>
          <a:effectLst/>
        </p:spPr>
        <p:style>
          <a:lnRef idx="2">
            <a:schemeClr val="accent1"/>
          </a:lnRef>
          <a:fillRef idx="0">
            <a:schemeClr val="accent1"/>
          </a:fillRef>
          <a:effectRef idx="1">
            <a:schemeClr val="accent1"/>
          </a:effectRef>
          <a:fontRef idx="minor">
            <a:schemeClr val="tx1"/>
          </a:fontRef>
        </p:style>
      </p:cxnSp>
      <p:sp>
        <p:nvSpPr>
          <p:cNvPr id="24" name="Content Placeholder 2"/>
          <p:cNvSpPr txBox="1">
            <a:spLocks/>
          </p:cNvSpPr>
          <p:nvPr/>
        </p:nvSpPr>
        <p:spPr>
          <a:xfrm>
            <a:off x="325061" y="3190642"/>
            <a:ext cx="1780393" cy="753284"/>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None/>
            </a:pPr>
            <a:r>
              <a:rPr lang="en-US" dirty="0" smtClean="0"/>
              <a:t>transfer1</a:t>
            </a:r>
            <a:endParaRPr lang="en-US" dirty="0"/>
          </a:p>
        </p:txBody>
      </p:sp>
      <p:sp>
        <p:nvSpPr>
          <p:cNvPr id="25" name="Content Placeholder 2"/>
          <p:cNvSpPr txBox="1">
            <a:spLocks/>
          </p:cNvSpPr>
          <p:nvPr/>
        </p:nvSpPr>
        <p:spPr>
          <a:xfrm>
            <a:off x="325061" y="4964065"/>
            <a:ext cx="1780393" cy="753284"/>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None/>
            </a:pPr>
            <a:r>
              <a:rPr lang="en-US" dirty="0" smtClean="0"/>
              <a:t>transfer2</a:t>
            </a:r>
            <a:endParaRPr lang="en-US" dirty="0"/>
          </a:p>
        </p:txBody>
      </p:sp>
      <p:sp>
        <p:nvSpPr>
          <p:cNvPr id="32" name="Content Placeholder 2"/>
          <p:cNvSpPr txBox="1">
            <a:spLocks/>
          </p:cNvSpPr>
          <p:nvPr/>
        </p:nvSpPr>
        <p:spPr>
          <a:xfrm>
            <a:off x="2482656" y="1788868"/>
            <a:ext cx="1780393" cy="753284"/>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None/>
            </a:pPr>
            <a:r>
              <a:rPr lang="en-US" dirty="0" smtClean="0"/>
              <a:t>Process 0</a:t>
            </a:r>
            <a:endParaRPr lang="en-US" dirty="0"/>
          </a:p>
        </p:txBody>
      </p:sp>
      <p:sp>
        <p:nvSpPr>
          <p:cNvPr id="33" name="Content Placeholder 2"/>
          <p:cNvSpPr txBox="1">
            <a:spLocks/>
          </p:cNvSpPr>
          <p:nvPr/>
        </p:nvSpPr>
        <p:spPr>
          <a:xfrm>
            <a:off x="5174969" y="1788868"/>
            <a:ext cx="1780393" cy="753284"/>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None/>
            </a:pPr>
            <a:r>
              <a:rPr lang="en-US" dirty="0" smtClean="0"/>
              <a:t>Process 1</a:t>
            </a:r>
            <a:endParaRPr lang="en-US" dirty="0"/>
          </a:p>
        </p:txBody>
      </p:sp>
      <p:sp>
        <p:nvSpPr>
          <p:cNvPr id="34" name="Content Placeholder 2"/>
          <p:cNvSpPr txBox="1">
            <a:spLocks/>
          </p:cNvSpPr>
          <p:nvPr/>
        </p:nvSpPr>
        <p:spPr>
          <a:xfrm>
            <a:off x="7984253" y="1788868"/>
            <a:ext cx="1780393" cy="753284"/>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None/>
            </a:pPr>
            <a:r>
              <a:rPr lang="en-US" dirty="0" smtClean="0"/>
              <a:t>Process 2</a:t>
            </a:r>
            <a:endParaRPr lang="en-US" dirty="0"/>
          </a:p>
        </p:txBody>
      </p:sp>
      <p:cxnSp>
        <p:nvCxnSpPr>
          <p:cNvPr id="3" name="Elbow Connector 2"/>
          <p:cNvCxnSpPr>
            <a:stCxn id="19" idx="1"/>
            <a:endCxn id="28" idx="3"/>
          </p:cNvCxnSpPr>
          <p:nvPr/>
        </p:nvCxnSpPr>
        <p:spPr>
          <a:xfrm rot="10800000" flipH="1">
            <a:off x="2615244" y="3744452"/>
            <a:ext cx="7082437" cy="1285891"/>
          </a:xfrm>
          <a:prstGeom prst="bentConnector5">
            <a:avLst>
              <a:gd name="adj1" fmla="val -3228"/>
              <a:gd name="adj2" fmla="val 42202"/>
              <a:gd name="adj3" fmla="val 103228"/>
            </a:avLst>
          </a:prstGeom>
          <a:ln w="28575"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stCxn id="13" idx="3"/>
            <a:endCxn id="31" idx="1"/>
          </p:cNvCxnSpPr>
          <p:nvPr/>
        </p:nvCxnSpPr>
        <p:spPr>
          <a:xfrm>
            <a:off x="6859434" y="3290880"/>
            <a:ext cx="1372284" cy="2190983"/>
          </a:xfrm>
          <a:prstGeom prst="straightConnector1">
            <a:avLst/>
          </a:prstGeom>
          <a:ln w="38100" cmpd="sng">
            <a:solidFill>
              <a:srgbClr val="FF0000"/>
            </a:solidFill>
            <a:tailEnd type="triangle" w="lg" len="lg"/>
          </a:ln>
          <a:effectLst/>
        </p:spPr>
        <p:style>
          <a:lnRef idx="2">
            <a:schemeClr val="accent1"/>
          </a:lnRef>
          <a:fillRef idx="0">
            <a:schemeClr val="accent1"/>
          </a:fillRef>
          <a:effectRef idx="1">
            <a:schemeClr val="accent1"/>
          </a:effectRef>
          <a:fontRef idx="minor">
            <a:schemeClr val="tx1"/>
          </a:fontRef>
        </p:style>
      </p:cxnSp>
      <p:pic>
        <p:nvPicPr>
          <p:cNvPr id="41" name="Picture 40" descr="bu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7037" y="3945962"/>
            <a:ext cx="1044650" cy="1044650"/>
          </a:xfrm>
          <a:prstGeom prst="rect">
            <a:avLst/>
          </a:prstGeom>
        </p:spPr>
      </p:pic>
    </p:spTree>
    <p:extLst>
      <p:ext uri="{BB962C8B-B14F-4D97-AF65-F5344CB8AC3E}">
        <p14:creationId xmlns:p14="http://schemas.microsoft.com/office/powerpoint/2010/main" val="16067099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p:nvPr/>
        </p:nvSpPr>
        <p:spPr>
          <a:xfrm>
            <a:off x="2916936" y="2821112"/>
            <a:ext cx="547692" cy="3544318"/>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7" name="Freeform 6"/>
          <p:cNvSpPr/>
          <p:nvPr/>
        </p:nvSpPr>
        <p:spPr>
          <a:xfrm>
            <a:off x="5660833" y="2821112"/>
            <a:ext cx="547692" cy="3544318"/>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8" name="Freeform 7"/>
          <p:cNvSpPr/>
          <p:nvPr/>
        </p:nvSpPr>
        <p:spPr>
          <a:xfrm>
            <a:off x="8464753" y="2821112"/>
            <a:ext cx="547692" cy="3544318"/>
          </a:xfrm>
          <a:custGeom>
            <a:avLst/>
            <a:gdLst>
              <a:gd name="connsiteX0" fmla="*/ 194830 w 308012"/>
              <a:gd name="connsiteY0" fmla="*/ 0 h 2652376"/>
              <a:gd name="connsiteX1" fmla="*/ 178753 w 308012"/>
              <a:gd name="connsiteY1" fmla="*/ 401875 h 2652376"/>
              <a:gd name="connsiteX2" fmla="*/ 1902 w 308012"/>
              <a:gd name="connsiteY2" fmla="*/ 723375 h 2652376"/>
              <a:gd name="connsiteX3" fmla="*/ 307372 w 308012"/>
              <a:gd name="connsiteY3" fmla="*/ 1366376 h 2652376"/>
              <a:gd name="connsiteX4" fmla="*/ 82288 w 308012"/>
              <a:gd name="connsiteY4" fmla="*/ 2170126 h 2652376"/>
              <a:gd name="connsiteX5" fmla="*/ 82288 w 308012"/>
              <a:gd name="connsiteY5" fmla="*/ 2652376 h 265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012" h="2652376">
                <a:moveTo>
                  <a:pt x="194830" y="0"/>
                </a:moveTo>
                <a:cubicBezTo>
                  <a:pt x="202869" y="140656"/>
                  <a:pt x="210908" y="281313"/>
                  <a:pt x="178753" y="401875"/>
                </a:cubicBezTo>
                <a:cubicBezTo>
                  <a:pt x="146598" y="522438"/>
                  <a:pt x="-19535" y="562625"/>
                  <a:pt x="1902" y="723375"/>
                </a:cubicBezTo>
                <a:cubicBezTo>
                  <a:pt x="23339" y="884125"/>
                  <a:pt x="293974" y="1125251"/>
                  <a:pt x="307372" y="1366376"/>
                </a:cubicBezTo>
                <a:cubicBezTo>
                  <a:pt x="320770" y="1607501"/>
                  <a:pt x="119802" y="1955793"/>
                  <a:pt x="82288" y="2170126"/>
                </a:cubicBezTo>
                <a:cubicBezTo>
                  <a:pt x="44774" y="2384459"/>
                  <a:pt x="82288" y="2652376"/>
                  <a:pt x="82288" y="2652376"/>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rgbClr val="000000"/>
                </a:solidFill>
                <a:tailEnd type="stealth"/>
              </a:ln>
            </a:endParaRPr>
          </a:p>
        </p:txBody>
      </p:sp>
      <p:sp>
        <p:nvSpPr>
          <p:cNvPr id="12" name="Rounded Rectangle 11"/>
          <p:cNvSpPr/>
          <p:nvPr/>
        </p:nvSpPr>
        <p:spPr>
          <a:xfrm>
            <a:off x="2615245" y="3066144"/>
            <a:ext cx="1465964" cy="453571"/>
          </a:xfrm>
          <a:prstGeom prst="roundRect">
            <a:avLst/>
          </a:prstGeom>
          <a:solidFill>
            <a:schemeClr val="accent3">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rgbClr val="0000FF"/>
                </a:solidFill>
              </a:rPr>
              <a:t>Isend</a:t>
            </a:r>
            <a:endParaRPr lang="en-US" sz="2400" dirty="0">
              <a:solidFill>
                <a:srgbClr val="0000FF"/>
              </a:solidFill>
            </a:endParaRPr>
          </a:p>
        </p:txBody>
      </p:sp>
      <p:sp>
        <p:nvSpPr>
          <p:cNvPr id="13" name="Rounded Rectangle 12"/>
          <p:cNvSpPr/>
          <p:nvPr/>
        </p:nvSpPr>
        <p:spPr>
          <a:xfrm>
            <a:off x="5393470" y="3064094"/>
            <a:ext cx="1465964" cy="453571"/>
          </a:xfrm>
          <a:prstGeom prst="roundRect">
            <a:avLst/>
          </a:prstGeom>
          <a:solidFill>
            <a:schemeClr val="accent3">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rgbClr val="0000FF"/>
                </a:solidFill>
              </a:rPr>
              <a:t>Isend</a:t>
            </a:r>
            <a:endParaRPr lang="en-US" sz="2400" dirty="0">
              <a:solidFill>
                <a:srgbClr val="0000FF"/>
              </a:solidFill>
            </a:endParaRPr>
          </a:p>
        </p:txBody>
      </p:sp>
      <p:sp>
        <p:nvSpPr>
          <p:cNvPr id="14" name="Rounded Rectangle 13"/>
          <p:cNvSpPr/>
          <p:nvPr/>
        </p:nvSpPr>
        <p:spPr>
          <a:xfrm>
            <a:off x="8231718" y="3064094"/>
            <a:ext cx="1465964" cy="453571"/>
          </a:xfrm>
          <a:prstGeom prst="roundRect">
            <a:avLst/>
          </a:prstGeom>
          <a:solidFill>
            <a:schemeClr val="accent3">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rgbClr val="0000FF"/>
                </a:solidFill>
              </a:rPr>
              <a:t>Isend</a:t>
            </a:r>
            <a:endParaRPr lang="en-US" sz="2400" dirty="0">
              <a:solidFill>
                <a:srgbClr val="0000FF"/>
              </a:solidFill>
            </a:endParaRPr>
          </a:p>
        </p:txBody>
      </p:sp>
      <p:sp>
        <p:nvSpPr>
          <p:cNvPr id="18" name="Title 1"/>
          <p:cNvSpPr>
            <a:spLocks noGrp="1"/>
          </p:cNvSpPr>
          <p:nvPr>
            <p:ph type="title"/>
          </p:nvPr>
        </p:nvSpPr>
        <p:spPr/>
        <p:txBody>
          <a:bodyPr/>
          <a:lstStyle/>
          <a:p>
            <a:r>
              <a:rPr lang="en-US" dirty="0" smtClean="0"/>
              <a:t>Code generation</a:t>
            </a:r>
            <a:endParaRPr lang="en-US" dirty="0"/>
          </a:p>
        </p:txBody>
      </p:sp>
      <p:sp>
        <p:nvSpPr>
          <p:cNvPr id="15" name="Content Placeholder 2"/>
          <p:cNvSpPr>
            <a:spLocks noGrp="1"/>
          </p:cNvSpPr>
          <p:nvPr>
            <p:ph idx="1"/>
          </p:nvPr>
        </p:nvSpPr>
        <p:spPr/>
        <p:txBody>
          <a:bodyPr>
            <a:normAutofit/>
          </a:bodyPr>
          <a:lstStyle/>
          <a:p>
            <a:r>
              <a:rPr lang="en-US" dirty="0" smtClean="0"/>
              <a:t>Message </a:t>
            </a:r>
            <a:r>
              <a:rPr lang="en-US" dirty="0"/>
              <a:t>tag to the rescue!</a:t>
            </a:r>
          </a:p>
        </p:txBody>
      </p:sp>
      <p:sp>
        <p:nvSpPr>
          <p:cNvPr id="19" name="Rounded Rectangle 18"/>
          <p:cNvSpPr/>
          <p:nvPr/>
        </p:nvSpPr>
        <p:spPr>
          <a:xfrm>
            <a:off x="2615245" y="4803556"/>
            <a:ext cx="1465964" cy="453571"/>
          </a:xfrm>
          <a:prstGeom prst="roundRect">
            <a:avLst/>
          </a:prstGeom>
          <a:solidFill>
            <a:schemeClr val="accent3">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rgbClr val="0000FF"/>
                </a:solidFill>
              </a:rPr>
              <a:t>Isend</a:t>
            </a:r>
            <a:endParaRPr lang="en-US" sz="2400" dirty="0">
              <a:solidFill>
                <a:srgbClr val="0000FF"/>
              </a:solidFill>
            </a:endParaRPr>
          </a:p>
        </p:txBody>
      </p:sp>
      <p:sp>
        <p:nvSpPr>
          <p:cNvPr id="20" name="Rounded Rectangle 19"/>
          <p:cNvSpPr/>
          <p:nvPr/>
        </p:nvSpPr>
        <p:spPr>
          <a:xfrm>
            <a:off x="5393470" y="4801506"/>
            <a:ext cx="1465964" cy="453571"/>
          </a:xfrm>
          <a:prstGeom prst="roundRect">
            <a:avLst/>
          </a:prstGeom>
          <a:solidFill>
            <a:schemeClr val="accent3">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rgbClr val="0000FF"/>
                </a:solidFill>
              </a:rPr>
              <a:t>Isend</a:t>
            </a:r>
            <a:endParaRPr lang="en-US" sz="2400" dirty="0">
              <a:solidFill>
                <a:srgbClr val="0000FF"/>
              </a:solidFill>
            </a:endParaRPr>
          </a:p>
        </p:txBody>
      </p:sp>
      <p:sp>
        <p:nvSpPr>
          <p:cNvPr id="21" name="Rounded Rectangle 20"/>
          <p:cNvSpPr/>
          <p:nvPr/>
        </p:nvSpPr>
        <p:spPr>
          <a:xfrm>
            <a:off x="8231718" y="4801506"/>
            <a:ext cx="1465964" cy="453571"/>
          </a:xfrm>
          <a:prstGeom prst="roundRect">
            <a:avLst/>
          </a:prstGeom>
          <a:solidFill>
            <a:schemeClr val="accent3">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rgbClr val="0000FF"/>
                </a:solidFill>
              </a:rPr>
              <a:t>Isend</a:t>
            </a:r>
            <a:endParaRPr lang="en-US" sz="2400" dirty="0">
              <a:solidFill>
                <a:srgbClr val="0000FF"/>
              </a:solidFill>
            </a:endParaRPr>
          </a:p>
        </p:txBody>
      </p:sp>
      <p:sp>
        <p:nvSpPr>
          <p:cNvPr id="26" name="Rounded Rectangle 25"/>
          <p:cNvSpPr/>
          <p:nvPr/>
        </p:nvSpPr>
        <p:spPr>
          <a:xfrm>
            <a:off x="2615245" y="3519715"/>
            <a:ext cx="1465964" cy="453571"/>
          </a:xfrm>
          <a:prstGeom prst="roundRect">
            <a:avLst/>
          </a:prstGeom>
          <a:solidFill>
            <a:schemeClr val="accent5">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chemeClr val="accent6">
                    <a:lumMod val="75000"/>
                  </a:schemeClr>
                </a:solidFill>
              </a:rPr>
              <a:t>Irecv</a:t>
            </a:r>
            <a:endParaRPr lang="en-US" sz="2400" dirty="0">
              <a:solidFill>
                <a:schemeClr val="accent6">
                  <a:lumMod val="75000"/>
                </a:schemeClr>
              </a:solidFill>
            </a:endParaRPr>
          </a:p>
        </p:txBody>
      </p:sp>
      <p:sp>
        <p:nvSpPr>
          <p:cNvPr id="27" name="Rounded Rectangle 26"/>
          <p:cNvSpPr/>
          <p:nvPr/>
        </p:nvSpPr>
        <p:spPr>
          <a:xfrm>
            <a:off x="5393470" y="3517665"/>
            <a:ext cx="1465964" cy="453571"/>
          </a:xfrm>
          <a:prstGeom prst="roundRect">
            <a:avLst/>
          </a:prstGeom>
          <a:solidFill>
            <a:schemeClr val="accent5">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chemeClr val="accent6">
                    <a:lumMod val="75000"/>
                  </a:schemeClr>
                </a:solidFill>
              </a:rPr>
              <a:t>Irecv</a:t>
            </a:r>
            <a:endParaRPr lang="en-US" sz="2400" dirty="0">
              <a:solidFill>
                <a:schemeClr val="accent6">
                  <a:lumMod val="75000"/>
                </a:schemeClr>
              </a:solidFill>
            </a:endParaRPr>
          </a:p>
        </p:txBody>
      </p:sp>
      <p:sp>
        <p:nvSpPr>
          <p:cNvPr id="28" name="Rounded Rectangle 27"/>
          <p:cNvSpPr/>
          <p:nvPr/>
        </p:nvSpPr>
        <p:spPr>
          <a:xfrm>
            <a:off x="8231718" y="3517665"/>
            <a:ext cx="1465964" cy="453571"/>
          </a:xfrm>
          <a:prstGeom prst="roundRect">
            <a:avLst/>
          </a:prstGeom>
          <a:solidFill>
            <a:schemeClr val="accent5">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chemeClr val="accent6">
                    <a:lumMod val="75000"/>
                  </a:schemeClr>
                </a:solidFill>
              </a:rPr>
              <a:t>Irecv</a:t>
            </a:r>
            <a:endParaRPr lang="en-US" sz="2400" dirty="0">
              <a:solidFill>
                <a:schemeClr val="accent6">
                  <a:lumMod val="75000"/>
                </a:schemeClr>
              </a:solidFill>
            </a:endParaRPr>
          </a:p>
        </p:txBody>
      </p:sp>
      <p:sp>
        <p:nvSpPr>
          <p:cNvPr id="29" name="Rounded Rectangle 28"/>
          <p:cNvSpPr/>
          <p:nvPr/>
        </p:nvSpPr>
        <p:spPr>
          <a:xfrm>
            <a:off x="2615245" y="5257127"/>
            <a:ext cx="1465964" cy="453571"/>
          </a:xfrm>
          <a:prstGeom prst="roundRect">
            <a:avLst/>
          </a:prstGeom>
          <a:solidFill>
            <a:schemeClr val="accent5">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chemeClr val="accent6">
                    <a:lumMod val="75000"/>
                  </a:schemeClr>
                </a:solidFill>
              </a:rPr>
              <a:t>Irecv</a:t>
            </a:r>
            <a:endParaRPr lang="en-US" sz="2400" dirty="0">
              <a:solidFill>
                <a:schemeClr val="accent6">
                  <a:lumMod val="75000"/>
                </a:schemeClr>
              </a:solidFill>
            </a:endParaRPr>
          </a:p>
        </p:txBody>
      </p:sp>
      <p:sp>
        <p:nvSpPr>
          <p:cNvPr id="30" name="Rounded Rectangle 29"/>
          <p:cNvSpPr/>
          <p:nvPr/>
        </p:nvSpPr>
        <p:spPr>
          <a:xfrm>
            <a:off x="5393470" y="5255077"/>
            <a:ext cx="1465964" cy="453571"/>
          </a:xfrm>
          <a:prstGeom prst="roundRect">
            <a:avLst/>
          </a:prstGeom>
          <a:solidFill>
            <a:schemeClr val="accent5">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chemeClr val="accent6">
                    <a:lumMod val="75000"/>
                  </a:schemeClr>
                </a:solidFill>
              </a:rPr>
              <a:t>Irecv</a:t>
            </a:r>
            <a:endParaRPr lang="en-US" sz="2400" dirty="0">
              <a:solidFill>
                <a:schemeClr val="accent6">
                  <a:lumMod val="75000"/>
                </a:schemeClr>
              </a:solidFill>
            </a:endParaRPr>
          </a:p>
        </p:txBody>
      </p:sp>
      <p:sp>
        <p:nvSpPr>
          <p:cNvPr id="31" name="Rounded Rectangle 30"/>
          <p:cNvSpPr/>
          <p:nvPr/>
        </p:nvSpPr>
        <p:spPr>
          <a:xfrm>
            <a:off x="8231718" y="5255077"/>
            <a:ext cx="1465964" cy="453571"/>
          </a:xfrm>
          <a:prstGeom prst="roundRect">
            <a:avLst/>
          </a:prstGeom>
          <a:solidFill>
            <a:schemeClr val="accent5">
              <a:lumMod val="60000"/>
              <a:lumOff val="40000"/>
              <a:alpha val="50000"/>
            </a:scheme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chemeClr val="accent6">
                    <a:lumMod val="75000"/>
                  </a:schemeClr>
                </a:solidFill>
              </a:rPr>
              <a:t>Irecv</a:t>
            </a:r>
            <a:endParaRPr lang="en-US" sz="2400" dirty="0">
              <a:solidFill>
                <a:schemeClr val="accent6">
                  <a:lumMod val="75000"/>
                </a:schemeClr>
              </a:solidFill>
            </a:endParaRPr>
          </a:p>
        </p:txBody>
      </p:sp>
      <p:sp>
        <p:nvSpPr>
          <p:cNvPr id="22" name="Content Placeholder 2"/>
          <p:cNvSpPr txBox="1">
            <a:spLocks/>
          </p:cNvSpPr>
          <p:nvPr/>
        </p:nvSpPr>
        <p:spPr>
          <a:xfrm>
            <a:off x="1578308" y="2505469"/>
            <a:ext cx="1338629" cy="708344"/>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None/>
            </a:pPr>
            <a:r>
              <a:rPr lang="en-US" dirty="0"/>
              <a:t>tag = 1</a:t>
            </a:r>
          </a:p>
        </p:txBody>
      </p:sp>
      <p:sp>
        <p:nvSpPr>
          <p:cNvPr id="23" name="Content Placeholder 2"/>
          <p:cNvSpPr txBox="1">
            <a:spLocks/>
          </p:cNvSpPr>
          <p:nvPr/>
        </p:nvSpPr>
        <p:spPr>
          <a:xfrm>
            <a:off x="1578308" y="4266247"/>
            <a:ext cx="1338629" cy="708344"/>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None/>
            </a:pPr>
            <a:r>
              <a:rPr lang="en-US" dirty="0"/>
              <a:t>tag = 2</a:t>
            </a:r>
          </a:p>
        </p:txBody>
      </p:sp>
      <p:sp>
        <p:nvSpPr>
          <p:cNvPr id="25" name="Content Placeholder 2"/>
          <p:cNvSpPr txBox="1">
            <a:spLocks/>
          </p:cNvSpPr>
          <p:nvPr/>
        </p:nvSpPr>
        <p:spPr>
          <a:xfrm>
            <a:off x="9869217" y="2754688"/>
            <a:ext cx="1338629" cy="907730"/>
          </a:xfrm>
          <a:prstGeom prst="rect">
            <a:avLst/>
          </a:prstGeom>
        </p:spPr>
        <p:txBody>
          <a:bodyPr vert="horz" lIns="91440" tIns="45720" rIns="91440" bIns="45720" rtlCol="0">
            <a:normAutofit fontScale="70000" lnSpcReduction="20000"/>
          </a:bodyPr>
          <a:lstStyle>
            <a:lvl1pPr marL="0" indent="0" algn="l" defTabSz="914400" rtl="0" eaLnBrk="1" latinLnBrk="0" hangingPunct="1">
              <a:spcBef>
                <a:spcPct val="20000"/>
              </a:spcBef>
              <a:buClr>
                <a:schemeClr val="bg1"/>
              </a:buClr>
              <a:buSzPct val="83000"/>
              <a:buFont typeface="Arial" pitchFamily="34" charset="0"/>
              <a:buChar char="•"/>
              <a:defRPr sz="3200" kern="1200">
                <a:solidFill>
                  <a:schemeClr val="tx1"/>
                </a:solidFill>
                <a:latin typeface="+mn-lt"/>
                <a:ea typeface="Adobe Fan Heiti Std B" pitchFamily="34" charset="-128"/>
                <a:cs typeface="+mn-cs"/>
              </a:defRPr>
            </a:lvl1pPr>
            <a:lvl2pPr marL="365760" indent="-182880" algn="l" defTabSz="914400" rtl="0" eaLnBrk="1" latinLnBrk="0" hangingPunct="1">
              <a:spcBef>
                <a:spcPct val="20000"/>
              </a:spcBef>
              <a:buSzPct val="60000"/>
              <a:buFont typeface="Wingdings" pitchFamily="2" charset="2"/>
              <a:buChar char="§"/>
              <a:defRPr sz="2800" kern="1200">
                <a:solidFill>
                  <a:schemeClr val="accent1">
                    <a:lumMod val="75000"/>
                  </a:schemeClr>
                </a:solidFill>
                <a:latin typeface="+mn-lt"/>
                <a:ea typeface="Adobe Fan Heiti Std B" pitchFamily="34" charset="-128"/>
                <a:cs typeface="+mn-cs"/>
              </a:defRPr>
            </a:lvl2pPr>
            <a:lvl3pPr marL="548640" indent="-182880" algn="l" defTabSz="914400" rtl="0" eaLnBrk="1" latinLnBrk="0" hangingPunct="1">
              <a:spcBef>
                <a:spcPct val="20000"/>
              </a:spcBef>
              <a:buSzPct val="110000"/>
              <a:buFont typeface="Garamond" pitchFamily="18" charset="0"/>
              <a:buChar char="-"/>
              <a:defRPr sz="2200" kern="1200">
                <a:solidFill>
                  <a:schemeClr val="tx1"/>
                </a:solidFill>
                <a:latin typeface="+mn-lt"/>
                <a:ea typeface="Adobe Fan Heiti Std B" pitchFamily="34" charset="-128"/>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Adobe Fan Heiti Std B"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ts val="0"/>
              </a:spcBef>
              <a:buNone/>
            </a:pPr>
            <a:r>
              <a:rPr lang="en-US" dirty="0"/>
              <a:t>tag</a:t>
            </a:r>
          </a:p>
          <a:p>
            <a:pPr algn="ctr">
              <a:spcBef>
                <a:spcPts val="0"/>
              </a:spcBef>
              <a:buNone/>
            </a:pPr>
            <a:r>
              <a:rPr lang="en-US" dirty="0"/>
              <a:t>mismatch</a:t>
            </a:r>
          </a:p>
        </p:txBody>
      </p:sp>
      <p:pic>
        <p:nvPicPr>
          <p:cNvPr id="32" name="Picture 31" descr="shield.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39668" y="3484242"/>
            <a:ext cx="650278" cy="540385"/>
          </a:xfrm>
          <a:prstGeom prst="rect">
            <a:avLst/>
          </a:prstGeom>
        </p:spPr>
      </p:pic>
      <p:cxnSp>
        <p:nvCxnSpPr>
          <p:cNvPr id="33" name="Elbow Connector 32"/>
          <p:cNvCxnSpPr>
            <a:stCxn id="29" idx="1"/>
            <a:endCxn id="32" idx="3"/>
          </p:cNvCxnSpPr>
          <p:nvPr/>
        </p:nvCxnSpPr>
        <p:spPr>
          <a:xfrm rot="10800000" flipH="1">
            <a:off x="2615244" y="3754435"/>
            <a:ext cx="7674701" cy="1729478"/>
          </a:xfrm>
          <a:prstGeom prst="bentConnector5">
            <a:avLst>
              <a:gd name="adj1" fmla="val -2979"/>
              <a:gd name="adj2" fmla="val 62273"/>
              <a:gd name="adj3" fmla="val 102979"/>
            </a:avLst>
          </a:prstGeom>
          <a:ln w="28575"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715432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500"/>
                                        <p:tgtEl>
                                          <p:spTgt spid="33"/>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25"/>
                                        </p:tgtEl>
                                        <p:attrNameLst>
                                          <p:attrName>style.visibility</p:attrName>
                                        </p:attrNameLst>
                                      </p:cBhvr>
                                      <p:to>
                                        <p:strVal val="visible"/>
                                      </p:to>
                                    </p:set>
                                  </p:childTnLst>
                                </p:cTn>
                              </p:par>
                            </p:childTnLst>
                          </p:cTn>
                        </p:par>
                        <p:par>
                          <p:cTn id="14" fill="hold">
                            <p:stCondLst>
                              <p:cond delay="500"/>
                            </p:stCondLst>
                            <p:childTnLst>
                              <p:par>
                                <p:cTn id="15" presetID="22" presetClass="exit" presetSubtype="2" fill="hold" nodeType="afterEffect">
                                  <p:stCondLst>
                                    <p:cond delay="0"/>
                                  </p:stCondLst>
                                  <p:childTnLst>
                                    <p:animEffect transition="out" filter="wipe(right)">
                                      <p:cBhvr>
                                        <p:cTn id="16" dur="500"/>
                                        <p:tgtEl>
                                          <p:spTgt spid="33"/>
                                        </p:tgtEl>
                                      </p:cBhvr>
                                    </p:animEffect>
                                    <p:set>
                                      <p:cBhvr>
                                        <p:cTn id="17" dur="1" fill="hold">
                                          <p:stCondLst>
                                            <p:cond delay="499"/>
                                          </p:stCondLst>
                                        </p:cTn>
                                        <p:tgtEl>
                                          <p:spTgt spid="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solidFill>
                  <a:schemeClr val="tx1">
                    <a:alpha val="35000"/>
                  </a:schemeClr>
                </a:solidFill>
              </a:rPr>
              <a:t>What do MSL programs look like?</a:t>
            </a:r>
          </a:p>
          <a:p>
            <a:endParaRPr lang="en-US" dirty="0"/>
          </a:p>
          <a:p>
            <a:r>
              <a:rPr lang="en-US" dirty="0" smtClean="0">
                <a:solidFill>
                  <a:schemeClr val="tx1">
                    <a:alpha val="35000"/>
                  </a:schemeClr>
                </a:solidFill>
              </a:rPr>
              <a:t>How does synthesis work in MSL?</a:t>
            </a:r>
          </a:p>
          <a:p>
            <a:endParaRPr lang="en-US" dirty="0"/>
          </a:p>
          <a:p>
            <a:r>
              <a:rPr lang="en-US" dirty="0" smtClean="0"/>
              <a:t>Does MSL generates efficient programs?</a:t>
            </a:r>
            <a:endParaRPr lang="en-US" dirty="0"/>
          </a:p>
        </p:txBody>
      </p:sp>
    </p:spTree>
    <p:extLst>
      <p:ext uri="{BB962C8B-B14F-4D97-AF65-F5344CB8AC3E}">
        <p14:creationId xmlns:p14="http://schemas.microsoft.com/office/powerpoint/2010/main" val="37313526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normAutofit lnSpcReduction="10000"/>
          </a:bodyPr>
          <a:lstStyle/>
          <a:p>
            <a:r>
              <a:rPr lang="en-US" dirty="0" smtClean="0"/>
              <a:t>Three kernels from NAS parallel benchmarks</a:t>
            </a:r>
          </a:p>
          <a:p>
            <a:pPr lvl="1"/>
            <a:r>
              <a:rPr lang="en-US" dirty="0" smtClean="0"/>
              <a:t>Transpose (from FT)</a:t>
            </a:r>
          </a:p>
          <a:p>
            <a:pPr lvl="1"/>
            <a:r>
              <a:rPr lang="en-US" b="1" dirty="0" smtClean="0">
                <a:solidFill>
                  <a:srgbClr val="0000FF"/>
                </a:solidFill>
              </a:rPr>
              <a:t>Sp</a:t>
            </a:r>
            <a:r>
              <a:rPr lang="en-US" dirty="0" smtClean="0"/>
              <a:t>arse </a:t>
            </a:r>
            <a:r>
              <a:rPr lang="en-US" b="1" dirty="0" smtClean="0">
                <a:solidFill>
                  <a:srgbClr val="0000FF"/>
                </a:solidFill>
              </a:rPr>
              <a:t>M</a:t>
            </a:r>
            <a:r>
              <a:rPr lang="en-US" dirty="0" smtClean="0"/>
              <a:t>atrix-</a:t>
            </a:r>
            <a:r>
              <a:rPr lang="en-US" b="1" dirty="0" smtClean="0">
                <a:solidFill>
                  <a:srgbClr val="0000FF"/>
                </a:solidFill>
              </a:rPr>
              <a:t>V</a:t>
            </a:r>
            <a:r>
              <a:rPr lang="en-US" dirty="0" smtClean="0"/>
              <a:t>ector multiplication (from CG)</a:t>
            </a:r>
          </a:p>
          <a:p>
            <a:pPr lvl="1"/>
            <a:r>
              <a:rPr lang="en-US" dirty="0" err="1" smtClean="0"/>
              <a:t>MultiGrid</a:t>
            </a:r>
            <a:r>
              <a:rPr lang="en-US" dirty="0" smtClean="0"/>
              <a:t> (MG)</a:t>
            </a:r>
          </a:p>
          <a:p>
            <a:endParaRPr lang="en-US" dirty="0" smtClean="0"/>
          </a:p>
          <a:p>
            <a:r>
              <a:rPr lang="en-US" dirty="0" smtClean="0"/>
              <a:t>Different communication patterns: short/long, regular/irregular, all-to-all, reduce</a:t>
            </a:r>
          </a:p>
          <a:p>
            <a:endParaRPr lang="en-US" dirty="0" smtClean="0"/>
          </a:p>
          <a:p>
            <a:r>
              <a:rPr lang="en-US" dirty="0" smtClean="0"/>
              <a:t>In spite of the restricted programming model, MSL allows writing interesting kernels</a:t>
            </a:r>
          </a:p>
        </p:txBody>
      </p:sp>
    </p:spTree>
    <p:extLst>
      <p:ext uri="{BB962C8B-B14F-4D97-AF65-F5344CB8AC3E}">
        <p14:creationId xmlns:p14="http://schemas.microsoft.com/office/powerpoint/2010/main" val="33063926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Evaluation</a:t>
            </a:r>
            <a:endParaRPr lang="en-US" dirty="0"/>
          </a:p>
        </p:txBody>
      </p:sp>
      <p:sp>
        <p:nvSpPr>
          <p:cNvPr id="3" name="Content Placeholder 2"/>
          <p:cNvSpPr>
            <a:spLocks noGrp="1"/>
          </p:cNvSpPr>
          <p:nvPr>
            <p:ph idx="1"/>
          </p:nvPr>
        </p:nvSpPr>
        <p:spPr>
          <a:xfrm>
            <a:off x="1592494" y="1825625"/>
            <a:ext cx="9761306" cy="4819286"/>
          </a:xfrm>
        </p:spPr>
        <p:txBody>
          <a:bodyPr>
            <a:normAutofit/>
          </a:bodyPr>
          <a:lstStyle/>
          <a:p>
            <a:r>
              <a:rPr lang="en-US" dirty="0" smtClean="0"/>
              <a:t>Compare MSL generated code with hand-written official MPI/Fortran code</a:t>
            </a:r>
          </a:p>
          <a:p>
            <a:r>
              <a:rPr lang="en-US" dirty="0" smtClean="0"/>
              <a:t>Running on NERSC Hopper cluster (Cray XE6, 2 </a:t>
            </a:r>
            <a:r>
              <a:rPr lang="en-US" dirty="0"/>
              <a:t>AMD 12-core </a:t>
            </a:r>
            <a:r>
              <a:rPr lang="en-US" dirty="0" err="1"/>
              <a:t>MagnyCours</a:t>
            </a:r>
            <a:r>
              <a:rPr lang="en-US" dirty="0"/>
              <a:t> 2.1GHz </a:t>
            </a:r>
            <a:r>
              <a:rPr lang="en-US" dirty="0" smtClean="0"/>
              <a:t>per </a:t>
            </a:r>
            <a:r>
              <a:rPr lang="en-US" dirty="0"/>
              <a:t>node</a:t>
            </a:r>
            <a:r>
              <a:rPr lang="en-US" dirty="0" smtClean="0"/>
              <a:t>)</a:t>
            </a:r>
          </a:p>
          <a:p>
            <a:endParaRPr lang="en-US" dirty="0" smtClean="0"/>
          </a:p>
          <a:p>
            <a:r>
              <a:rPr lang="en-US" dirty="0" smtClean="0"/>
              <a:t>Different scales of parallelism: 256 to 16384</a:t>
            </a:r>
          </a:p>
          <a:p>
            <a:r>
              <a:rPr lang="en-US" dirty="0" smtClean="0"/>
              <a:t>Problem size: Class E (</a:t>
            </a:r>
            <a:r>
              <a:rPr lang="en-US" dirty="0" err="1" smtClean="0"/>
              <a:t>SpMV</a:t>
            </a:r>
            <a:r>
              <a:rPr lang="en-US" dirty="0" smtClean="0"/>
              <a:t> has to use larger customized </a:t>
            </a:r>
            <a:r>
              <a:rPr lang="en-US" dirty="0" err="1" smtClean="0"/>
              <a:t>config</a:t>
            </a:r>
            <a:r>
              <a:rPr lang="en-US" dirty="0" smtClean="0"/>
              <a:t> for higher parallelism)</a:t>
            </a:r>
          </a:p>
          <a:p>
            <a:endParaRPr lang="en-US" dirty="0" smtClean="0"/>
          </a:p>
          <a:p>
            <a:r>
              <a:rPr lang="en-US" dirty="0" smtClean="0"/>
              <a:t>Run 7 times and plot min, median, and max</a:t>
            </a:r>
          </a:p>
        </p:txBody>
      </p:sp>
    </p:spTree>
    <p:extLst>
      <p:ext uri="{BB962C8B-B14F-4D97-AF65-F5344CB8AC3E}">
        <p14:creationId xmlns:p14="http://schemas.microsoft.com/office/powerpoint/2010/main" val="24479866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Performance Evaluation: Transpose</a:t>
            </a:r>
            <a:endParaRPr lang="en-US" dirty="0"/>
          </a:p>
        </p:txBody>
      </p:sp>
      <p:pic>
        <p:nvPicPr>
          <p:cNvPr id="5" name="Picture 4" descr="ft-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1326" y="1793335"/>
            <a:ext cx="3467101" cy="4044951"/>
          </a:xfrm>
          <a:prstGeom prst="rect">
            <a:avLst/>
          </a:prstGeom>
        </p:spPr>
      </p:pic>
      <p:pic>
        <p:nvPicPr>
          <p:cNvPr id="6" name="Picture 5" descr="ft-2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59589" y="1920336"/>
            <a:ext cx="5529036" cy="3870325"/>
          </a:xfrm>
          <a:prstGeom prst="rect">
            <a:avLst/>
          </a:prstGeom>
        </p:spPr>
      </p:pic>
    </p:spTree>
    <p:extLst>
      <p:ext uri="{BB962C8B-B14F-4D97-AF65-F5344CB8AC3E}">
        <p14:creationId xmlns:p14="http://schemas.microsoft.com/office/powerpoint/2010/main" val="2551093915"/>
      </p:ext>
    </p:extLst>
  </p:cSld>
  <p:clrMapOvr>
    <a:masterClrMapping/>
  </p:clrMapOvr>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Performance Evaluation: </a:t>
            </a:r>
            <a:r>
              <a:rPr lang="en-US" dirty="0" err="1" smtClean="0"/>
              <a:t>SpMV</a:t>
            </a:r>
            <a:endParaRPr lang="en-US" dirty="0"/>
          </a:p>
        </p:txBody>
      </p:sp>
      <p:pic>
        <p:nvPicPr>
          <p:cNvPr id="3" name="Picture 2" descr="c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2126" y="1539404"/>
            <a:ext cx="4324350" cy="4892853"/>
          </a:xfrm>
          <a:prstGeom prst="rect">
            <a:avLst/>
          </a:prstGeom>
        </p:spPr>
      </p:pic>
      <p:pic>
        <p:nvPicPr>
          <p:cNvPr id="4" name="Picture 3" descr="cg-larg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6026" y="1618779"/>
            <a:ext cx="4086225" cy="4767263"/>
          </a:xfrm>
          <a:prstGeom prst="rect">
            <a:avLst/>
          </a:prstGeom>
        </p:spPr>
      </p:pic>
    </p:spTree>
    <p:extLst>
      <p:ext uri="{BB962C8B-B14F-4D97-AF65-F5344CB8AC3E}">
        <p14:creationId xmlns:p14="http://schemas.microsoft.com/office/powerpoint/2010/main" val="3086649211"/>
      </p:ext>
    </p:extLst>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Performance Evaluation:</a:t>
            </a:r>
            <a:br>
              <a:rPr lang="en-US" dirty="0" smtClean="0"/>
            </a:br>
            <a:r>
              <a:rPr lang="en-US" dirty="0" smtClean="0"/>
              <a:t>MG</a:t>
            </a:r>
            <a:endParaRPr lang="en-US" dirty="0"/>
          </a:p>
        </p:txBody>
      </p:sp>
      <p:pic>
        <p:nvPicPr>
          <p:cNvPr id="5" name="Picture 4" descr="m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3112" y="1574193"/>
            <a:ext cx="6988175" cy="4891722"/>
          </a:xfrm>
          <a:prstGeom prst="rect">
            <a:avLst/>
          </a:prstGeom>
        </p:spPr>
      </p:pic>
    </p:spTree>
    <p:extLst>
      <p:ext uri="{BB962C8B-B14F-4D97-AF65-F5344CB8AC3E}">
        <p14:creationId xmlns:p14="http://schemas.microsoft.com/office/powerpoint/2010/main" val="2863923144"/>
      </p:ext>
    </p:extLst>
  </p:cSld>
  <p:clrMapOvr>
    <a:masterClrMapping/>
  </p:clrMapOvr>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smtClean="0"/>
              <a:t>What do MSL programs look like?</a:t>
            </a:r>
          </a:p>
          <a:p>
            <a:endParaRPr lang="en-US" dirty="0"/>
          </a:p>
          <a:p>
            <a:r>
              <a:rPr lang="en-US" dirty="0" smtClean="0"/>
              <a:t>How does synthesis work in MSL?</a:t>
            </a:r>
          </a:p>
          <a:p>
            <a:endParaRPr lang="en-US" dirty="0"/>
          </a:p>
          <a:p>
            <a:r>
              <a:rPr lang="en-US" dirty="0" smtClean="0"/>
              <a:t>Does MSL generate efficient programs?  YES.</a:t>
            </a:r>
            <a:endParaRPr lang="en-US" dirty="0"/>
          </a:p>
        </p:txBody>
      </p:sp>
    </p:spTree>
    <p:extLst>
      <p:ext uri="{BB962C8B-B14F-4D97-AF65-F5344CB8AC3E}">
        <p14:creationId xmlns:p14="http://schemas.microsoft.com/office/powerpoint/2010/main" val="13401884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a:t>
            </a:r>
            <a:endParaRPr lang="en-US" dirty="0"/>
          </a:p>
        </p:txBody>
      </p:sp>
      <p:sp>
        <p:nvSpPr>
          <p:cNvPr id="4" name="Content Placeholder 3"/>
          <p:cNvSpPr>
            <a:spLocks noGrp="1"/>
          </p:cNvSpPr>
          <p:nvPr>
            <p:ph idx="1"/>
          </p:nvPr>
        </p:nvSpPr>
        <p:spPr/>
        <p:txBody>
          <a:bodyPr/>
          <a:lstStyle/>
          <a:p>
            <a:r>
              <a:rPr lang="en-US" dirty="0"/>
              <a:t>Generative </a:t>
            </a:r>
            <a:r>
              <a:rPr lang="en-US" dirty="0" smtClean="0"/>
              <a:t>Programming</a:t>
            </a:r>
            <a:endParaRPr lang="en-US" dirty="0"/>
          </a:p>
          <a:p>
            <a:endParaRPr lang="en-US" dirty="0" smtClean="0"/>
          </a:p>
          <a:p>
            <a:r>
              <a:rPr lang="en-US" dirty="0"/>
              <a:t>Domain-Specific Languages for </a:t>
            </a:r>
            <a:r>
              <a:rPr lang="en-US" dirty="0" smtClean="0"/>
              <a:t>HPC</a:t>
            </a:r>
          </a:p>
          <a:p>
            <a:pPr lvl="1"/>
            <a:r>
              <a:rPr lang="en-US" dirty="0" smtClean="0"/>
              <a:t>Halide, TCE, </a:t>
            </a:r>
            <a:r>
              <a:rPr lang="en-US" dirty="0" err="1" smtClean="0"/>
              <a:t>Tera</a:t>
            </a:r>
            <a:r>
              <a:rPr lang="en-US" dirty="0" smtClean="0"/>
              <a:t>, …</a:t>
            </a:r>
            <a:endParaRPr lang="en-US" dirty="0"/>
          </a:p>
          <a:p>
            <a:pPr lvl="1"/>
            <a:endParaRPr lang="en-US" dirty="0" smtClean="0"/>
          </a:p>
          <a:p>
            <a:r>
              <a:rPr lang="en-US" dirty="0" smtClean="0"/>
              <a:t>General Languages for HPC</a:t>
            </a:r>
          </a:p>
          <a:p>
            <a:pPr lvl="1"/>
            <a:r>
              <a:rPr lang="en-US" dirty="0" smtClean="0"/>
              <a:t>Chapel, Fortress, Titanium, UPC, X10, ZPL, …</a:t>
            </a:r>
          </a:p>
          <a:p>
            <a:pPr lvl="1"/>
            <a:endParaRPr lang="en-US" dirty="0"/>
          </a:p>
          <a:p>
            <a:r>
              <a:rPr lang="en-US" dirty="0" smtClean="0"/>
              <a:t>Synthesis</a:t>
            </a:r>
            <a:endParaRPr lang="en-US" dirty="0"/>
          </a:p>
        </p:txBody>
      </p:sp>
    </p:spTree>
    <p:extLst>
      <p:ext uri="{BB962C8B-B14F-4D97-AF65-F5344CB8AC3E}">
        <p14:creationId xmlns:p14="http://schemas.microsoft.com/office/powerpoint/2010/main" val="26489016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73310" y="1595020"/>
            <a:ext cx="7729091" cy="5386090"/>
          </a:xfrm>
          <a:prstGeom prst="rect">
            <a:avLst/>
          </a:prstGeom>
          <a:noFill/>
        </p:spPr>
        <p:txBody>
          <a:bodyPr wrap="square" rtlCol="0">
            <a:spAutoFit/>
          </a:bodyPr>
          <a:lstStyle/>
          <a:p>
            <a:r>
              <a:rPr lang="en-US" sz="2800" dirty="0" err="1"/>
              <a:t>UInt</a:t>
            </a:r>
            <a:r>
              <a:rPr lang="en-US" sz="2800" dirty="0"/>
              <a:t> </a:t>
            </a:r>
            <a:r>
              <a:rPr lang="en-US" sz="2800" dirty="0" err="1"/>
              <a:t>avgImpl</a:t>
            </a:r>
            <a:r>
              <a:rPr lang="en-US" sz="2800" dirty="0"/>
              <a:t>(</a:t>
            </a:r>
            <a:r>
              <a:rPr lang="en-US" sz="2800" dirty="0" err="1"/>
              <a:t>UInt</a:t>
            </a:r>
            <a:r>
              <a:rPr lang="en-US" sz="2800" dirty="0"/>
              <a:t> a, </a:t>
            </a:r>
            <a:r>
              <a:rPr lang="en-US" sz="2800" dirty="0" err="1"/>
              <a:t>UInt</a:t>
            </a:r>
            <a:r>
              <a:rPr lang="en-US" sz="2800" dirty="0"/>
              <a:t> b</a:t>
            </a:r>
            <a:r>
              <a:rPr lang="en-US" sz="2800" dirty="0" smtClean="0"/>
              <a:t>) </a:t>
            </a:r>
            <a:r>
              <a:rPr lang="en-US" sz="2800" b="1" dirty="0" smtClean="0"/>
              <a:t>implements</a:t>
            </a:r>
            <a:r>
              <a:rPr lang="en-US" sz="2800" dirty="0" smtClean="0"/>
              <a:t> </a:t>
            </a:r>
            <a:r>
              <a:rPr lang="en-US" sz="2800" dirty="0" err="1" smtClean="0"/>
              <a:t>avgSpec</a:t>
            </a:r>
            <a:r>
              <a:rPr lang="en-US" sz="2800" dirty="0" smtClean="0"/>
              <a:t> {</a:t>
            </a:r>
          </a:p>
          <a:p>
            <a:endParaRPr lang="en-US" sz="1200" dirty="0" smtClean="0"/>
          </a:p>
          <a:p>
            <a:r>
              <a:rPr lang="en-US" sz="2800" dirty="0" smtClean="0">
                <a:solidFill>
                  <a:schemeClr val="accent5">
                    <a:tint val="65000"/>
                    <a:alpha val="58000"/>
                  </a:schemeClr>
                </a:solidFill>
              </a:rPr>
              <a:t>   </a:t>
            </a:r>
            <a:r>
              <a:rPr lang="en-US" sz="2800" b="1" dirty="0" smtClean="0">
                <a:solidFill>
                  <a:schemeClr val="accent5">
                    <a:tint val="65000"/>
                    <a:alpha val="58000"/>
                  </a:schemeClr>
                </a:solidFill>
              </a:rPr>
              <a:t>generator</a:t>
            </a:r>
            <a:r>
              <a:rPr lang="en-US" sz="2800" dirty="0" smtClean="0">
                <a:solidFill>
                  <a:schemeClr val="accent5">
                    <a:tint val="65000"/>
                    <a:alpha val="58000"/>
                  </a:schemeClr>
                </a:solidFill>
              </a:rPr>
              <a:t> </a:t>
            </a:r>
            <a:r>
              <a:rPr lang="en-US" sz="2800" dirty="0" err="1" smtClean="0">
                <a:solidFill>
                  <a:schemeClr val="accent5">
                    <a:tint val="65000"/>
                    <a:alpha val="58000"/>
                  </a:schemeClr>
                </a:solidFill>
              </a:rPr>
              <a:t>UInt</a:t>
            </a:r>
            <a:r>
              <a:rPr lang="en-US" sz="2800" dirty="0" smtClean="0">
                <a:solidFill>
                  <a:schemeClr val="accent5">
                    <a:tint val="65000"/>
                    <a:alpha val="58000"/>
                  </a:schemeClr>
                </a:solidFill>
              </a:rPr>
              <a:t> </a:t>
            </a:r>
            <a:r>
              <a:rPr lang="en-US" sz="2800" dirty="0" err="1">
                <a:solidFill>
                  <a:schemeClr val="accent5">
                    <a:tint val="65000"/>
                    <a:alpha val="58000"/>
                  </a:schemeClr>
                </a:solidFill>
              </a:rPr>
              <a:t>expr</a:t>
            </a:r>
            <a:r>
              <a:rPr lang="en-US" sz="2800" dirty="0">
                <a:solidFill>
                  <a:schemeClr val="accent5">
                    <a:tint val="65000"/>
                    <a:alpha val="58000"/>
                  </a:schemeClr>
                </a:solidFill>
              </a:rPr>
              <a:t> </a:t>
            </a:r>
            <a:r>
              <a:rPr lang="en-US" sz="2800" dirty="0" smtClean="0">
                <a:solidFill>
                  <a:schemeClr val="accent5">
                    <a:tint val="65000"/>
                    <a:alpha val="58000"/>
                  </a:schemeClr>
                </a:solidFill>
              </a:rPr>
              <a:t>() {</a:t>
            </a:r>
            <a:endParaRPr lang="en-US" sz="2800" dirty="0">
              <a:solidFill>
                <a:schemeClr val="accent5">
                  <a:tint val="65000"/>
                  <a:alpha val="58000"/>
                </a:schemeClr>
              </a:solidFill>
            </a:endParaRPr>
          </a:p>
          <a:p>
            <a:r>
              <a:rPr lang="en-US" sz="2800" dirty="0" smtClean="0">
                <a:solidFill>
                  <a:schemeClr val="accent5">
                    <a:tint val="65000"/>
                    <a:alpha val="58000"/>
                  </a:schemeClr>
                </a:solidFill>
              </a:rPr>
              <a:t>      return  </a:t>
            </a:r>
            <a:r>
              <a:rPr lang="en-US" sz="2800" b="1" dirty="0" smtClean="0">
                <a:solidFill>
                  <a:schemeClr val="accent5">
                    <a:tint val="65000"/>
                    <a:alpha val="58000"/>
                  </a:schemeClr>
                </a:solidFill>
              </a:rPr>
              <a:t>{|</a:t>
            </a:r>
            <a:r>
              <a:rPr lang="en-US" sz="2800" dirty="0" smtClean="0">
                <a:solidFill>
                  <a:schemeClr val="accent5">
                    <a:tint val="65000"/>
                    <a:alpha val="58000"/>
                  </a:schemeClr>
                </a:solidFill>
              </a:rPr>
              <a:t>  a </a:t>
            </a:r>
            <a:r>
              <a:rPr lang="en-US" sz="2800" b="1" dirty="0">
                <a:solidFill>
                  <a:schemeClr val="accent5">
                    <a:tint val="65000"/>
                    <a:alpha val="58000"/>
                  </a:schemeClr>
                </a:solidFill>
              </a:rPr>
              <a:t>|</a:t>
            </a:r>
            <a:r>
              <a:rPr lang="en-US" sz="2800" dirty="0">
                <a:solidFill>
                  <a:schemeClr val="accent5">
                    <a:tint val="65000"/>
                    <a:alpha val="58000"/>
                  </a:schemeClr>
                </a:solidFill>
              </a:rPr>
              <a:t> b </a:t>
            </a:r>
            <a:r>
              <a:rPr lang="en-US" sz="2800" b="1" dirty="0">
                <a:solidFill>
                  <a:schemeClr val="accent5">
                    <a:tint val="65000"/>
                    <a:alpha val="58000"/>
                  </a:schemeClr>
                </a:solidFill>
              </a:rPr>
              <a:t>|</a:t>
            </a:r>
            <a:r>
              <a:rPr lang="en-US" sz="2800" dirty="0">
                <a:solidFill>
                  <a:schemeClr val="accent5">
                    <a:tint val="65000"/>
                    <a:alpha val="58000"/>
                  </a:schemeClr>
                </a:solidFill>
              </a:rPr>
              <a:t> </a:t>
            </a:r>
            <a:r>
              <a:rPr lang="en-US" sz="2800" b="1" dirty="0">
                <a:solidFill>
                  <a:schemeClr val="accent5">
                    <a:tint val="65000"/>
                    <a:alpha val="58000"/>
                  </a:schemeClr>
                </a:solidFill>
              </a:rPr>
              <a:t>??</a:t>
            </a:r>
          </a:p>
          <a:p>
            <a:r>
              <a:rPr lang="en-US" sz="2800" b="1" dirty="0">
                <a:solidFill>
                  <a:schemeClr val="accent5">
                    <a:tint val="65000"/>
                    <a:alpha val="58000"/>
                  </a:schemeClr>
                </a:solidFill>
              </a:rPr>
              <a:t>	   |</a:t>
            </a:r>
            <a:r>
              <a:rPr lang="en-US" sz="2800" dirty="0">
                <a:solidFill>
                  <a:schemeClr val="accent5">
                    <a:tint val="65000"/>
                    <a:alpha val="58000"/>
                  </a:schemeClr>
                </a:solidFill>
              </a:rPr>
              <a:t> </a:t>
            </a:r>
            <a:r>
              <a:rPr lang="en-US" sz="2800" dirty="0" err="1" smtClean="0">
                <a:solidFill>
                  <a:schemeClr val="accent5">
                    <a:tint val="65000"/>
                    <a:alpha val="58000"/>
                  </a:schemeClr>
                </a:solidFill>
              </a:rPr>
              <a:t>expr</a:t>
            </a:r>
            <a:r>
              <a:rPr lang="en-US" sz="2800" dirty="0">
                <a:solidFill>
                  <a:schemeClr val="accent5">
                    <a:tint val="65000"/>
                    <a:alpha val="58000"/>
                  </a:schemeClr>
                </a:solidFill>
              </a:rPr>
              <a:t>()</a:t>
            </a:r>
            <a:r>
              <a:rPr lang="en-US" sz="2800" dirty="0" smtClean="0">
                <a:solidFill>
                  <a:schemeClr val="accent5">
                    <a:tint val="65000"/>
                    <a:alpha val="58000"/>
                  </a:schemeClr>
                </a:solidFill>
              </a:rPr>
              <a:t> </a:t>
            </a:r>
            <a:r>
              <a:rPr lang="en-US" sz="2800" dirty="0">
                <a:solidFill>
                  <a:schemeClr val="accent5">
                    <a:tint val="65000"/>
                    <a:alpha val="58000"/>
                  </a:schemeClr>
                </a:solidFill>
              </a:rPr>
              <a:t>+ </a:t>
            </a:r>
            <a:r>
              <a:rPr lang="en-US" sz="2800" dirty="0" err="1" smtClean="0">
                <a:solidFill>
                  <a:schemeClr val="accent5">
                    <a:tint val="65000"/>
                    <a:alpha val="58000"/>
                  </a:schemeClr>
                </a:solidFill>
              </a:rPr>
              <a:t>expr</a:t>
            </a:r>
            <a:r>
              <a:rPr lang="en-US" sz="2800" dirty="0">
                <a:solidFill>
                  <a:schemeClr val="accent5">
                    <a:tint val="65000"/>
                    <a:alpha val="58000"/>
                  </a:schemeClr>
                </a:solidFill>
              </a:rPr>
              <a:t>()</a:t>
            </a:r>
            <a:endParaRPr lang="en-US" sz="2800" b="1" dirty="0">
              <a:solidFill>
                <a:schemeClr val="accent5">
                  <a:tint val="65000"/>
                  <a:alpha val="58000"/>
                </a:schemeClr>
              </a:solidFill>
            </a:endParaRPr>
          </a:p>
          <a:p>
            <a:r>
              <a:rPr lang="en-US" sz="2800" b="1" dirty="0">
                <a:solidFill>
                  <a:schemeClr val="accent5">
                    <a:tint val="65000"/>
                    <a:alpha val="58000"/>
                  </a:schemeClr>
                </a:solidFill>
              </a:rPr>
              <a:t>	   |</a:t>
            </a:r>
            <a:r>
              <a:rPr lang="en-US" sz="2800" dirty="0">
                <a:solidFill>
                  <a:schemeClr val="accent5">
                    <a:tint val="65000"/>
                    <a:alpha val="58000"/>
                  </a:schemeClr>
                </a:solidFill>
              </a:rPr>
              <a:t> </a:t>
            </a:r>
            <a:r>
              <a:rPr lang="en-US" sz="2800" dirty="0" err="1" smtClean="0">
                <a:solidFill>
                  <a:schemeClr val="accent5">
                    <a:tint val="65000"/>
                    <a:alpha val="58000"/>
                  </a:schemeClr>
                </a:solidFill>
              </a:rPr>
              <a:t>expr</a:t>
            </a:r>
            <a:r>
              <a:rPr lang="en-US" sz="2800" dirty="0">
                <a:solidFill>
                  <a:schemeClr val="accent5">
                    <a:tint val="65000"/>
                    <a:alpha val="58000"/>
                  </a:schemeClr>
                </a:solidFill>
              </a:rPr>
              <a:t>()</a:t>
            </a:r>
            <a:r>
              <a:rPr lang="en-US" sz="2800" dirty="0" smtClean="0">
                <a:solidFill>
                  <a:schemeClr val="accent5">
                    <a:tint val="65000"/>
                    <a:alpha val="58000"/>
                  </a:schemeClr>
                </a:solidFill>
              </a:rPr>
              <a:t> </a:t>
            </a:r>
            <a:r>
              <a:rPr lang="en-US" sz="2400" dirty="0">
                <a:solidFill>
                  <a:schemeClr val="accent5">
                    <a:tint val="65000"/>
                    <a:alpha val="58000"/>
                  </a:schemeClr>
                </a:solidFill>
              </a:rPr>
              <a:t>&amp;</a:t>
            </a:r>
            <a:r>
              <a:rPr lang="en-US" sz="2800" dirty="0">
                <a:solidFill>
                  <a:schemeClr val="accent5">
                    <a:tint val="65000"/>
                    <a:alpha val="58000"/>
                  </a:schemeClr>
                </a:solidFill>
              </a:rPr>
              <a:t> </a:t>
            </a:r>
            <a:r>
              <a:rPr lang="en-US" sz="2800" dirty="0" err="1">
                <a:solidFill>
                  <a:schemeClr val="accent5">
                    <a:tint val="65000"/>
                    <a:alpha val="58000"/>
                  </a:schemeClr>
                </a:solidFill>
              </a:rPr>
              <a:t>expr</a:t>
            </a:r>
            <a:r>
              <a:rPr lang="en-US" sz="2800" dirty="0">
                <a:solidFill>
                  <a:schemeClr val="accent5">
                    <a:tint val="65000"/>
                    <a:alpha val="58000"/>
                  </a:schemeClr>
                </a:solidFill>
              </a:rPr>
              <a:t> </a:t>
            </a:r>
            <a:r>
              <a:rPr lang="en-US" sz="2800" b="1" dirty="0">
                <a:solidFill>
                  <a:schemeClr val="accent5">
                    <a:tint val="65000"/>
                    <a:alpha val="58000"/>
                  </a:schemeClr>
                </a:solidFill>
              </a:rPr>
              <a:t>|</a:t>
            </a:r>
            <a:r>
              <a:rPr lang="en-US" sz="2800" dirty="0">
                <a:solidFill>
                  <a:schemeClr val="accent5">
                    <a:tint val="65000"/>
                    <a:alpha val="58000"/>
                  </a:schemeClr>
                </a:solidFill>
              </a:rPr>
              <a:t> </a:t>
            </a:r>
            <a:r>
              <a:rPr lang="en-US" sz="2800" dirty="0" err="1" smtClean="0">
                <a:solidFill>
                  <a:schemeClr val="accent5">
                    <a:tint val="65000"/>
                    <a:alpha val="58000"/>
                  </a:schemeClr>
                </a:solidFill>
              </a:rPr>
              <a:t>expr</a:t>
            </a:r>
            <a:r>
              <a:rPr lang="en-US" sz="2800" dirty="0">
                <a:solidFill>
                  <a:schemeClr val="accent5">
                    <a:tint val="65000"/>
                    <a:alpha val="58000"/>
                  </a:schemeClr>
                </a:solidFill>
              </a:rPr>
              <a:t>()</a:t>
            </a:r>
            <a:r>
              <a:rPr lang="en-US" sz="2800" dirty="0" smtClean="0">
                <a:solidFill>
                  <a:schemeClr val="accent5">
                    <a:tint val="65000"/>
                    <a:alpha val="58000"/>
                  </a:schemeClr>
                </a:solidFill>
              </a:rPr>
              <a:t> </a:t>
            </a:r>
            <a:r>
              <a:rPr lang="en-US" sz="2400" dirty="0">
                <a:solidFill>
                  <a:schemeClr val="accent5">
                    <a:tint val="65000"/>
                    <a:alpha val="58000"/>
                  </a:schemeClr>
                </a:solidFill>
              </a:rPr>
              <a:t>|</a:t>
            </a:r>
            <a:r>
              <a:rPr lang="en-US" sz="2800" dirty="0">
                <a:solidFill>
                  <a:schemeClr val="accent5">
                    <a:tint val="65000"/>
                    <a:alpha val="58000"/>
                  </a:schemeClr>
                </a:solidFill>
              </a:rPr>
              <a:t> </a:t>
            </a:r>
            <a:r>
              <a:rPr lang="en-US" sz="2800" dirty="0" err="1" smtClean="0">
                <a:solidFill>
                  <a:schemeClr val="accent5">
                    <a:tint val="65000"/>
                    <a:alpha val="58000"/>
                  </a:schemeClr>
                </a:solidFill>
              </a:rPr>
              <a:t>expr</a:t>
            </a:r>
            <a:r>
              <a:rPr lang="en-US" sz="2800" dirty="0">
                <a:solidFill>
                  <a:schemeClr val="accent5">
                    <a:tint val="65000"/>
                    <a:alpha val="58000"/>
                  </a:schemeClr>
                </a:solidFill>
              </a:rPr>
              <a:t>()</a:t>
            </a:r>
          </a:p>
          <a:p>
            <a:r>
              <a:rPr lang="en-US" sz="2800" b="1" dirty="0">
                <a:solidFill>
                  <a:schemeClr val="accent5">
                    <a:tint val="65000"/>
                    <a:alpha val="58000"/>
                  </a:schemeClr>
                </a:solidFill>
              </a:rPr>
              <a:t>	   |</a:t>
            </a:r>
            <a:r>
              <a:rPr lang="en-US" sz="2800" dirty="0">
                <a:solidFill>
                  <a:schemeClr val="accent5">
                    <a:tint val="65000"/>
                    <a:alpha val="58000"/>
                  </a:schemeClr>
                </a:solidFill>
              </a:rPr>
              <a:t> </a:t>
            </a:r>
            <a:r>
              <a:rPr lang="en-US" sz="2800" dirty="0" err="1" smtClean="0">
                <a:solidFill>
                  <a:schemeClr val="accent5">
                    <a:tint val="65000"/>
                    <a:alpha val="58000"/>
                  </a:schemeClr>
                </a:solidFill>
              </a:rPr>
              <a:t>expr</a:t>
            </a:r>
            <a:r>
              <a:rPr lang="en-US" sz="2800" dirty="0">
                <a:solidFill>
                  <a:schemeClr val="accent5">
                    <a:tint val="65000"/>
                    <a:alpha val="58000"/>
                  </a:schemeClr>
                </a:solidFill>
              </a:rPr>
              <a:t>()</a:t>
            </a:r>
            <a:r>
              <a:rPr lang="en-US" sz="2800" dirty="0" smtClean="0">
                <a:solidFill>
                  <a:schemeClr val="accent5">
                    <a:tint val="65000"/>
                    <a:alpha val="58000"/>
                  </a:schemeClr>
                </a:solidFill>
              </a:rPr>
              <a:t> </a:t>
            </a:r>
            <a:r>
              <a:rPr lang="en-US" sz="2800" dirty="0">
                <a:solidFill>
                  <a:schemeClr val="accent5">
                    <a:tint val="65000"/>
                    <a:alpha val="58000"/>
                  </a:schemeClr>
                </a:solidFill>
              </a:rPr>
              <a:t>^ </a:t>
            </a:r>
            <a:r>
              <a:rPr lang="en-US" sz="2800" dirty="0" err="1" smtClean="0">
                <a:solidFill>
                  <a:schemeClr val="accent5">
                    <a:tint val="65000"/>
                    <a:alpha val="58000"/>
                  </a:schemeClr>
                </a:solidFill>
              </a:rPr>
              <a:t>expr</a:t>
            </a:r>
            <a:r>
              <a:rPr lang="en-US" sz="2800" dirty="0">
                <a:solidFill>
                  <a:schemeClr val="accent5">
                    <a:tint val="65000"/>
                    <a:alpha val="58000"/>
                  </a:schemeClr>
                </a:solidFill>
              </a:rPr>
              <a:t>()</a:t>
            </a:r>
            <a:r>
              <a:rPr lang="en-US" sz="2800" dirty="0" smtClean="0">
                <a:solidFill>
                  <a:schemeClr val="accent5">
                    <a:tint val="65000"/>
                    <a:alpha val="58000"/>
                  </a:schemeClr>
                </a:solidFill>
              </a:rPr>
              <a:t> </a:t>
            </a:r>
            <a:r>
              <a:rPr lang="en-US" sz="2800" b="1" dirty="0">
                <a:solidFill>
                  <a:schemeClr val="accent5">
                    <a:tint val="65000"/>
                    <a:alpha val="58000"/>
                  </a:schemeClr>
                </a:solidFill>
              </a:rPr>
              <a:t>|</a:t>
            </a:r>
            <a:r>
              <a:rPr lang="en-US" sz="2800" dirty="0">
                <a:solidFill>
                  <a:schemeClr val="accent5">
                    <a:tint val="65000"/>
                    <a:alpha val="58000"/>
                  </a:schemeClr>
                </a:solidFill>
              </a:rPr>
              <a:t>  ~ </a:t>
            </a:r>
            <a:r>
              <a:rPr lang="en-US" sz="2800" dirty="0" err="1" smtClean="0">
                <a:solidFill>
                  <a:schemeClr val="accent5">
                    <a:tint val="65000"/>
                    <a:alpha val="58000"/>
                  </a:schemeClr>
                </a:solidFill>
              </a:rPr>
              <a:t>expr</a:t>
            </a:r>
            <a:r>
              <a:rPr lang="en-US" sz="2800" dirty="0">
                <a:solidFill>
                  <a:schemeClr val="accent5">
                    <a:tint val="65000"/>
                    <a:alpha val="58000"/>
                  </a:schemeClr>
                </a:solidFill>
              </a:rPr>
              <a:t>()</a:t>
            </a:r>
          </a:p>
          <a:p>
            <a:r>
              <a:rPr lang="en-US" sz="2800" b="1" dirty="0">
                <a:solidFill>
                  <a:schemeClr val="accent5">
                    <a:tint val="65000"/>
                    <a:alpha val="58000"/>
                  </a:schemeClr>
                </a:solidFill>
              </a:rPr>
              <a:t>	   |</a:t>
            </a:r>
            <a:r>
              <a:rPr lang="en-US" sz="2800" dirty="0">
                <a:solidFill>
                  <a:schemeClr val="accent5">
                    <a:tint val="65000"/>
                    <a:alpha val="58000"/>
                  </a:schemeClr>
                </a:solidFill>
              </a:rPr>
              <a:t> </a:t>
            </a:r>
            <a:r>
              <a:rPr lang="en-US" sz="2800" dirty="0" err="1" smtClean="0">
                <a:solidFill>
                  <a:schemeClr val="accent5">
                    <a:tint val="65000"/>
                    <a:alpha val="58000"/>
                  </a:schemeClr>
                </a:solidFill>
              </a:rPr>
              <a:t>expr</a:t>
            </a:r>
            <a:r>
              <a:rPr lang="en-US" sz="2800" dirty="0">
                <a:solidFill>
                  <a:schemeClr val="accent5">
                    <a:tint val="65000"/>
                    <a:alpha val="58000"/>
                  </a:schemeClr>
                </a:solidFill>
              </a:rPr>
              <a:t>()</a:t>
            </a:r>
            <a:r>
              <a:rPr lang="en-US" sz="2800" dirty="0" smtClean="0">
                <a:solidFill>
                  <a:schemeClr val="accent5">
                    <a:tint val="65000"/>
                    <a:alpha val="58000"/>
                  </a:schemeClr>
                </a:solidFill>
              </a:rPr>
              <a:t> </a:t>
            </a:r>
            <a:r>
              <a:rPr lang="en-US" sz="2800" dirty="0">
                <a:solidFill>
                  <a:schemeClr val="accent5">
                    <a:tint val="65000"/>
                    <a:alpha val="58000"/>
                  </a:schemeClr>
                </a:solidFill>
              </a:rPr>
              <a:t>&gt;&gt; </a:t>
            </a:r>
            <a:r>
              <a:rPr lang="en-US" sz="2800" b="1" dirty="0">
                <a:solidFill>
                  <a:schemeClr val="accent5">
                    <a:tint val="65000"/>
                    <a:alpha val="58000"/>
                  </a:schemeClr>
                </a:solidFill>
              </a:rPr>
              <a:t>?</a:t>
            </a:r>
            <a:r>
              <a:rPr lang="en-US" sz="2800" b="1" dirty="0" smtClean="0">
                <a:solidFill>
                  <a:schemeClr val="accent5">
                    <a:tint val="65000"/>
                    <a:alpha val="58000"/>
                  </a:schemeClr>
                </a:solidFill>
              </a:rPr>
              <a:t>?</a:t>
            </a:r>
            <a:r>
              <a:rPr lang="en-US" sz="2800" b="1" dirty="0">
                <a:solidFill>
                  <a:schemeClr val="accent5">
                    <a:tint val="65000"/>
                    <a:alpha val="58000"/>
                  </a:schemeClr>
                </a:solidFill>
              </a:rPr>
              <a:t> </a:t>
            </a:r>
            <a:r>
              <a:rPr lang="en-US" sz="2800" b="1" dirty="0" smtClean="0">
                <a:solidFill>
                  <a:schemeClr val="accent5">
                    <a:tint val="65000"/>
                    <a:alpha val="58000"/>
                  </a:schemeClr>
                </a:solidFill>
              </a:rPr>
              <a:t>  |}</a:t>
            </a:r>
            <a:r>
              <a:rPr lang="en-US" sz="2800" dirty="0">
                <a:solidFill>
                  <a:schemeClr val="accent5">
                    <a:tint val="65000"/>
                    <a:alpha val="58000"/>
                  </a:schemeClr>
                </a:solidFill>
              </a:rPr>
              <a:t> </a:t>
            </a:r>
            <a:r>
              <a:rPr lang="en-US" sz="2800" dirty="0" smtClean="0">
                <a:solidFill>
                  <a:schemeClr val="accent5">
                    <a:tint val="65000"/>
                    <a:alpha val="58000"/>
                  </a:schemeClr>
                </a:solidFill>
              </a:rPr>
              <a:t> ;</a:t>
            </a:r>
            <a:endParaRPr lang="en-US" sz="2800" dirty="0">
              <a:solidFill>
                <a:schemeClr val="accent5">
                  <a:tint val="65000"/>
                  <a:alpha val="58000"/>
                </a:schemeClr>
              </a:solidFill>
            </a:endParaRPr>
          </a:p>
          <a:p>
            <a:r>
              <a:rPr lang="en-US" sz="2800" dirty="0" smtClean="0">
                <a:solidFill>
                  <a:schemeClr val="accent5">
                    <a:tint val="65000"/>
                    <a:alpha val="58000"/>
                  </a:schemeClr>
                </a:solidFill>
              </a:rPr>
              <a:t>      }</a:t>
            </a:r>
          </a:p>
          <a:p>
            <a:r>
              <a:rPr lang="en-US" sz="2800" dirty="0" smtClean="0">
                <a:solidFill>
                  <a:schemeClr val="accent5">
                    <a:tint val="65000"/>
                    <a:alpha val="58000"/>
                  </a:schemeClr>
                </a:solidFill>
              </a:rPr>
              <a:t>   }</a:t>
            </a:r>
          </a:p>
          <a:p>
            <a:endParaRPr lang="en-US" sz="1200" dirty="0" smtClean="0"/>
          </a:p>
          <a:p>
            <a:r>
              <a:rPr lang="en-US" sz="2800" dirty="0"/>
              <a:t> </a:t>
            </a:r>
            <a:r>
              <a:rPr lang="en-US" sz="2800" dirty="0" smtClean="0"/>
              <a:t>  return </a:t>
            </a:r>
            <a:r>
              <a:rPr lang="en-US" sz="4000" dirty="0">
                <a:solidFill>
                  <a:prstClr val="black"/>
                </a:solidFill>
              </a:rPr>
              <a:t>(a &amp; b) + (a ^ b) &gt;&gt; 1</a:t>
            </a:r>
            <a:r>
              <a:rPr lang="en-US" sz="2800" dirty="0">
                <a:solidFill>
                  <a:prstClr val="black"/>
                </a:solidFill>
              </a:rPr>
              <a:t>;</a:t>
            </a:r>
            <a:endParaRPr lang="en-US" sz="2800" dirty="0"/>
          </a:p>
          <a:p>
            <a:r>
              <a:rPr lang="en-US" sz="2800" dirty="0"/>
              <a:t>}</a:t>
            </a:r>
          </a:p>
        </p:txBody>
      </p:sp>
      <p:sp>
        <p:nvSpPr>
          <p:cNvPr id="2" name="Title 1"/>
          <p:cNvSpPr>
            <a:spLocks noGrp="1"/>
          </p:cNvSpPr>
          <p:nvPr>
            <p:ph type="title"/>
          </p:nvPr>
        </p:nvSpPr>
        <p:spPr/>
        <p:txBody>
          <a:bodyPr/>
          <a:lstStyle/>
          <a:p>
            <a:r>
              <a:rPr lang="en-US" dirty="0" smtClean="0"/>
              <a:t>Introducing synthesis</a:t>
            </a:r>
            <a:endParaRPr lang="en-US" dirty="0"/>
          </a:p>
        </p:txBody>
      </p:sp>
      <p:sp>
        <p:nvSpPr>
          <p:cNvPr id="5" name="Rectangle 4"/>
          <p:cNvSpPr/>
          <p:nvPr/>
        </p:nvSpPr>
        <p:spPr>
          <a:xfrm>
            <a:off x="5678308" y="4834470"/>
            <a:ext cx="6187507" cy="646331"/>
          </a:xfrm>
          <a:prstGeom prst="rect">
            <a:avLst/>
          </a:prstGeom>
        </p:spPr>
        <p:txBody>
          <a:bodyPr wrap="square">
            <a:spAutoFit/>
          </a:bodyPr>
          <a:lstStyle/>
          <a:p>
            <a:r>
              <a:rPr lang="en-US" sz="3600" dirty="0"/>
              <a:t>&lt;</a:t>
            </a:r>
            <a:r>
              <a:rPr lang="en-US" sz="3600" dirty="0">
                <a:solidFill>
                  <a:srgbClr val="0000FF"/>
                </a:solidFill>
              </a:rPr>
              <a:t>Hacker’s Delight, Section 2-5</a:t>
            </a:r>
            <a:r>
              <a:rPr lang="en-US" sz="3600" dirty="0"/>
              <a:t>&gt;</a:t>
            </a:r>
          </a:p>
        </p:txBody>
      </p:sp>
    </p:spTree>
    <p:extLst>
      <p:ext uri="{BB962C8B-B14F-4D97-AF65-F5344CB8AC3E}">
        <p14:creationId xmlns:p14="http://schemas.microsoft.com/office/powerpoint/2010/main" val="19949249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dirty="0" smtClean="0"/>
              <a:t>With high level </a:t>
            </a:r>
            <a:r>
              <a:rPr lang="en-US" b="1" dirty="0" smtClean="0"/>
              <a:t>abstraction</a:t>
            </a:r>
            <a:r>
              <a:rPr lang="en-US" dirty="0" smtClean="0"/>
              <a:t> of the </a:t>
            </a:r>
            <a:r>
              <a:rPr lang="en-US" dirty="0" err="1" smtClean="0"/>
              <a:t>SPMDmodel</a:t>
            </a:r>
            <a:r>
              <a:rPr lang="en-US" dirty="0" smtClean="0"/>
              <a:t>, we can analyze and synthesize bulk-synchronous programs</a:t>
            </a:r>
          </a:p>
          <a:p>
            <a:endParaRPr lang="en-US" dirty="0" smtClean="0"/>
          </a:p>
          <a:p>
            <a:r>
              <a:rPr lang="en-US" dirty="0" smtClean="0"/>
              <a:t>The </a:t>
            </a:r>
            <a:r>
              <a:rPr lang="en-US" b="1" dirty="0" smtClean="0"/>
              <a:t>synthesis</a:t>
            </a:r>
            <a:r>
              <a:rPr lang="en-US" dirty="0" smtClean="0"/>
              <a:t> feature in MSL infer low-level details and helps to write correct distributed implementations more easily</a:t>
            </a:r>
          </a:p>
          <a:p>
            <a:endParaRPr lang="en-US" dirty="0" smtClean="0"/>
          </a:p>
          <a:p>
            <a:r>
              <a:rPr lang="en-US" dirty="0" smtClean="0"/>
              <a:t>The restrictions in the programming model still allow for writing interesting kernels and generating </a:t>
            </a:r>
            <a:r>
              <a:rPr lang="en-US" b="1" dirty="0" smtClean="0"/>
              <a:t>efficient</a:t>
            </a:r>
            <a:r>
              <a:rPr lang="en-US" dirty="0" smtClean="0"/>
              <a:t> MPI/C++ code.</a:t>
            </a:r>
            <a:endParaRPr lang="en-US" dirty="0"/>
          </a:p>
        </p:txBody>
      </p:sp>
    </p:spTree>
    <p:extLst>
      <p:ext uri="{BB962C8B-B14F-4D97-AF65-F5344CB8AC3E}">
        <p14:creationId xmlns:p14="http://schemas.microsoft.com/office/powerpoint/2010/main" val="24527954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Thanks for your attention!</a:t>
            </a:r>
          </a:p>
          <a:p>
            <a:pPr marL="0" indent="0">
              <a:buNone/>
            </a:pPr>
            <a:endParaRPr lang="en-US" dirty="0" smtClean="0"/>
          </a:p>
          <a:p>
            <a:r>
              <a:rPr lang="en-US" dirty="0" smtClean="0"/>
              <a:t>Questions?</a:t>
            </a:r>
            <a:endParaRPr lang="en-US" dirty="0"/>
          </a:p>
        </p:txBody>
      </p:sp>
    </p:spTree>
    <p:extLst>
      <p:ext uri="{BB962C8B-B14F-4D97-AF65-F5344CB8AC3E}">
        <p14:creationId xmlns:p14="http://schemas.microsoft.com/office/powerpoint/2010/main" val="76877196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Sketch-based synthesis</a:t>
            </a:r>
          </a:p>
        </p:txBody>
      </p:sp>
      <p:sp>
        <p:nvSpPr>
          <p:cNvPr id="5" name="Content Placeholder 4"/>
          <p:cNvSpPr>
            <a:spLocks noGrp="1"/>
          </p:cNvSpPr>
          <p:nvPr>
            <p:ph idx="1"/>
          </p:nvPr>
        </p:nvSpPr>
        <p:spPr/>
        <p:txBody>
          <a:bodyPr/>
          <a:lstStyle/>
          <a:p>
            <a:r>
              <a:rPr lang="en-US" b="1" dirty="0"/>
              <a:t>Specification</a:t>
            </a:r>
            <a:r>
              <a:rPr lang="en-US" dirty="0"/>
              <a:t>:  just a simple program</a:t>
            </a:r>
          </a:p>
          <a:p>
            <a:endParaRPr lang="en-US" dirty="0"/>
          </a:p>
          <a:p>
            <a:r>
              <a:rPr lang="en-US" b="1" dirty="0"/>
              <a:t>Sketch</a:t>
            </a:r>
            <a:r>
              <a:rPr lang="en-US" dirty="0"/>
              <a:t>: an incomplete program, high-level</a:t>
            </a:r>
          </a:p>
          <a:p>
            <a:endParaRPr lang="en-US" dirty="0"/>
          </a:p>
          <a:p>
            <a:r>
              <a:rPr lang="en-US" b="1" dirty="0"/>
              <a:t>Solver</a:t>
            </a:r>
            <a:r>
              <a:rPr lang="en-US" dirty="0"/>
              <a:t>: completes the sketch, based on equivalence</a:t>
            </a:r>
          </a:p>
          <a:p>
            <a:endParaRPr lang="en-US" dirty="0"/>
          </a:p>
        </p:txBody>
      </p:sp>
      <p:sp>
        <p:nvSpPr>
          <p:cNvPr id="6" name="Rectangle 5"/>
          <p:cNvSpPr/>
          <p:nvPr/>
        </p:nvSpPr>
        <p:spPr>
          <a:xfrm>
            <a:off x="2064116" y="5157790"/>
            <a:ext cx="2940654" cy="769441"/>
          </a:xfrm>
          <a:prstGeom prst="rect">
            <a:avLst/>
          </a:prstGeom>
        </p:spPr>
        <p:txBody>
          <a:bodyPr wrap="none">
            <a:spAutoFit/>
          </a:bodyPr>
          <a:lstStyle/>
          <a:p>
            <a:r>
              <a:rPr lang="en-US" sz="4400" b="1" dirty="0">
                <a:solidFill>
                  <a:prstClr val="black"/>
                </a:solidFill>
              </a:rPr>
              <a:t>Correctness</a:t>
            </a:r>
            <a:endParaRPr lang="en-US" sz="3200" dirty="0"/>
          </a:p>
        </p:txBody>
      </p:sp>
      <p:sp>
        <p:nvSpPr>
          <p:cNvPr id="7" name="Rectangle 6"/>
          <p:cNvSpPr/>
          <p:nvPr/>
        </p:nvSpPr>
        <p:spPr>
          <a:xfrm>
            <a:off x="7018502" y="5157790"/>
            <a:ext cx="2445551" cy="769441"/>
          </a:xfrm>
          <a:prstGeom prst="rect">
            <a:avLst/>
          </a:prstGeom>
        </p:spPr>
        <p:txBody>
          <a:bodyPr wrap="none">
            <a:spAutoFit/>
          </a:bodyPr>
          <a:lstStyle/>
          <a:p>
            <a:r>
              <a:rPr lang="en-US" sz="4400" b="1" dirty="0" smtClean="0">
                <a:solidFill>
                  <a:prstClr val="black"/>
                </a:solidFill>
              </a:rPr>
              <a:t>Flexibility</a:t>
            </a:r>
            <a:endParaRPr lang="en-US" sz="3200" dirty="0"/>
          </a:p>
        </p:txBody>
      </p:sp>
    </p:spTree>
    <p:extLst>
      <p:ext uri="{BB962C8B-B14F-4D97-AF65-F5344CB8AC3E}">
        <p14:creationId xmlns:p14="http://schemas.microsoft.com/office/powerpoint/2010/main" val="18735545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theme/theme1.xml><?xml version="1.0" encoding="utf-8"?>
<a:theme xmlns:a="http://schemas.openxmlformats.org/drawingml/2006/main" name="office theme">
  <a:themeElements>
    <a:clrScheme name="Experimental 1">
      <a:dk1>
        <a:sysClr val="windowText" lastClr="000000"/>
      </a:dk1>
      <a:lt1>
        <a:sysClr val="window" lastClr="FFFFFF"/>
      </a:lt1>
      <a:dk2>
        <a:srgbClr val="44546A"/>
      </a:dk2>
      <a:lt2>
        <a:srgbClr val="E7E6E6"/>
      </a:lt2>
      <a:accent1>
        <a:srgbClr val="175B73"/>
      </a:accent1>
      <a:accent2>
        <a:srgbClr val="CD0909"/>
      </a:accent2>
      <a:accent3>
        <a:srgbClr val="3F7830"/>
      </a:accent3>
      <a:accent4>
        <a:srgbClr val="084CFC"/>
      </a:accent4>
      <a:accent5>
        <a:srgbClr val="DCA800"/>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16549</TotalTime>
  <Words>3836</Words>
  <Application>Microsoft Macintosh PowerPoint</Application>
  <PresentationFormat>Custom</PresentationFormat>
  <Paragraphs>937</Paragraphs>
  <Slides>81</Slides>
  <Notes>38</Notes>
  <HiddenSlides>6</HiddenSlides>
  <MMClips>0</MMClips>
  <ScaleCrop>false</ScaleCrop>
  <HeadingPairs>
    <vt:vector size="4" baseType="variant">
      <vt:variant>
        <vt:lpstr>Theme</vt:lpstr>
      </vt:variant>
      <vt:variant>
        <vt:i4>1</vt:i4>
      </vt:variant>
      <vt:variant>
        <vt:lpstr>Slide Titles</vt:lpstr>
      </vt:variant>
      <vt:variant>
        <vt:i4>81</vt:i4>
      </vt:variant>
    </vt:vector>
  </HeadingPairs>
  <TitlesOfParts>
    <vt:vector size="82" baseType="lpstr">
      <vt:lpstr>office theme</vt:lpstr>
      <vt:lpstr>MSL: a Synthesis Enabled Language for Distributed Implementations </vt:lpstr>
      <vt:lpstr>Key issues in SPMD programming</vt:lpstr>
      <vt:lpstr>MSL:  Synthesis + Programming Model</vt:lpstr>
      <vt:lpstr>Introducing synthesis</vt:lpstr>
      <vt:lpstr>Introducing synthesis</vt:lpstr>
      <vt:lpstr>Introducing synthesis</vt:lpstr>
      <vt:lpstr>Introducing synthesis</vt:lpstr>
      <vt:lpstr>Introducing synthesis</vt:lpstr>
      <vt:lpstr>Sketch-based synthesis</vt:lpstr>
      <vt:lpstr>Can we do synthesis for MPI?</vt:lpstr>
      <vt:lpstr>Bulk-synchronous parallelism</vt:lpstr>
      <vt:lpstr>Related languages</vt:lpstr>
      <vt:lpstr>Outline</vt:lpstr>
      <vt:lpstr>MSL programming example</vt:lpstr>
      <vt:lpstr>MSL programming example</vt:lpstr>
      <vt:lpstr>MSL programming example</vt:lpstr>
      <vt:lpstr>MSL programming example</vt:lpstr>
      <vt:lpstr>MSL programming example</vt:lpstr>
      <vt:lpstr>MSL programming example</vt:lpstr>
      <vt:lpstr>MSL programming example</vt:lpstr>
      <vt:lpstr>MSL programming example</vt:lpstr>
      <vt:lpstr>MSL programming example</vt:lpstr>
      <vt:lpstr>MSL programming example</vt:lpstr>
      <vt:lpstr>MSL programming example</vt:lpstr>
      <vt:lpstr>MSL programming example</vt:lpstr>
      <vt:lpstr>MSL programming example</vt:lpstr>
      <vt:lpstr>MSL programming example</vt:lpstr>
      <vt:lpstr>MSL programming example</vt:lpstr>
      <vt:lpstr>MSL programming example</vt:lpstr>
      <vt:lpstr>MSL programming example</vt:lpstr>
      <vt:lpstr>MSL programming example</vt:lpstr>
      <vt:lpstr>MSL programming example</vt:lpstr>
      <vt:lpstr>MSL programming example</vt:lpstr>
      <vt:lpstr>MSL programming example</vt:lpstr>
      <vt:lpstr>MSL programming example</vt:lpstr>
      <vt:lpstr>MSL programming example</vt:lpstr>
      <vt:lpstr>MSL programming example</vt:lpstr>
      <vt:lpstr>MSL programming example</vt:lpstr>
      <vt:lpstr>MSL programming example</vt:lpstr>
      <vt:lpstr>MSL programming example</vt:lpstr>
      <vt:lpstr>MSL programming example</vt:lpstr>
      <vt:lpstr>MSL programming example</vt:lpstr>
      <vt:lpstr>MSL programming example</vt:lpstr>
      <vt:lpstr>MSL programming model</vt:lpstr>
      <vt:lpstr>MSL programming model</vt:lpstr>
      <vt:lpstr>Outline</vt:lpstr>
      <vt:lpstr>MSL synthesis process </vt:lpstr>
      <vt:lpstr>MSL synthesis process </vt:lpstr>
      <vt:lpstr>SPMD program transformation</vt:lpstr>
      <vt:lpstr>SPMD program transformation</vt:lpstr>
      <vt:lpstr>SPMD program transformation</vt:lpstr>
      <vt:lpstr>Restricted communication</vt:lpstr>
      <vt:lpstr>Restricted communication</vt:lpstr>
      <vt:lpstr>Restricted communication</vt:lpstr>
      <vt:lpstr>SPMD program transformation</vt:lpstr>
      <vt:lpstr>SPMD program transformation</vt:lpstr>
      <vt:lpstr>SPMD program transformation</vt:lpstr>
      <vt:lpstr>SPMD program transformation</vt:lpstr>
      <vt:lpstr>SPMD program transformation</vt:lpstr>
      <vt:lpstr>Recall: MSL synthesis process </vt:lpstr>
      <vt:lpstr>Synthesis step</vt:lpstr>
      <vt:lpstr>Synthesis step</vt:lpstr>
      <vt:lpstr>Synthesis step</vt:lpstr>
      <vt:lpstr>Limitations</vt:lpstr>
      <vt:lpstr>Recall: MSL synthesis process </vt:lpstr>
      <vt:lpstr>Code generation</vt:lpstr>
      <vt:lpstr>Code generation</vt:lpstr>
      <vt:lpstr>Code generation</vt:lpstr>
      <vt:lpstr>Code generation</vt:lpstr>
      <vt:lpstr>Code generation</vt:lpstr>
      <vt:lpstr>Code generation</vt:lpstr>
      <vt:lpstr>Outline</vt:lpstr>
      <vt:lpstr>Evaluation</vt:lpstr>
      <vt:lpstr>Performance Evaluation</vt:lpstr>
      <vt:lpstr>Performance Evaluation: Transpose</vt:lpstr>
      <vt:lpstr>Performance Evaluation: SpMV</vt:lpstr>
      <vt:lpstr>Performance Evaluation: MG</vt:lpstr>
      <vt:lpstr>Outline</vt:lpstr>
      <vt:lpstr>Related Work</vt:lpstr>
      <vt:lpstr>Conclusion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Armando Solar-Lezama</dc:creator>
  <cp:lastModifiedBy>Zhilei Xu</cp:lastModifiedBy>
  <cp:revision>559</cp:revision>
  <cp:lastPrinted>2014-10-05T11:58:39Z</cp:lastPrinted>
  <dcterms:created xsi:type="dcterms:W3CDTF">2014-09-23T19:26:18Z</dcterms:created>
  <dcterms:modified xsi:type="dcterms:W3CDTF">2014-11-22T08:14:19Z</dcterms:modified>
</cp:coreProperties>
</file>