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3"/>
  </p:notesMasterIdLst>
  <p:sldIdLst>
    <p:sldId id="336" r:id="rId2"/>
    <p:sldId id="339" r:id="rId3"/>
    <p:sldId id="341" r:id="rId4"/>
    <p:sldId id="342" r:id="rId5"/>
    <p:sldId id="345" r:id="rId6"/>
    <p:sldId id="452" r:id="rId7"/>
    <p:sldId id="453" r:id="rId8"/>
    <p:sldId id="456" r:id="rId9"/>
    <p:sldId id="354" r:id="rId10"/>
    <p:sldId id="357" r:id="rId11"/>
    <p:sldId id="358" r:id="rId12"/>
    <p:sldId id="451" r:id="rId13"/>
    <p:sldId id="361" r:id="rId14"/>
    <p:sldId id="362" r:id="rId15"/>
    <p:sldId id="363" r:id="rId16"/>
    <p:sldId id="364" r:id="rId17"/>
    <p:sldId id="365" r:id="rId18"/>
    <p:sldId id="366" r:id="rId19"/>
    <p:sldId id="367" r:id="rId20"/>
    <p:sldId id="368" r:id="rId21"/>
    <p:sldId id="369" r:id="rId22"/>
    <p:sldId id="370" r:id="rId23"/>
    <p:sldId id="371" r:id="rId24"/>
    <p:sldId id="372" r:id="rId25"/>
    <p:sldId id="376" r:id="rId26"/>
    <p:sldId id="380" r:id="rId27"/>
    <p:sldId id="381" r:id="rId28"/>
    <p:sldId id="382" r:id="rId29"/>
    <p:sldId id="383" r:id="rId30"/>
    <p:sldId id="384" r:id="rId31"/>
    <p:sldId id="385" r:id="rId32"/>
    <p:sldId id="457" r:id="rId33"/>
    <p:sldId id="458" r:id="rId34"/>
    <p:sldId id="459" r:id="rId35"/>
    <p:sldId id="394" r:id="rId36"/>
    <p:sldId id="460" r:id="rId37"/>
    <p:sldId id="461" r:id="rId38"/>
    <p:sldId id="463" r:id="rId39"/>
    <p:sldId id="398" r:id="rId40"/>
    <p:sldId id="399" r:id="rId41"/>
    <p:sldId id="400" r:id="rId42"/>
    <p:sldId id="401" r:id="rId43"/>
    <p:sldId id="402" r:id="rId44"/>
    <p:sldId id="406" r:id="rId45"/>
    <p:sldId id="472" r:id="rId46"/>
    <p:sldId id="408" r:id="rId47"/>
    <p:sldId id="409" r:id="rId48"/>
    <p:sldId id="465" r:id="rId49"/>
    <p:sldId id="454" r:id="rId50"/>
    <p:sldId id="467" r:id="rId51"/>
    <p:sldId id="466" r:id="rId52"/>
    <p:sldId id="413" r:id="rId53"/>
    <p:sldId id="416" r:id="rId54"/>
    <p:sldId id="468" r:id="rId55"/>
    <p:sldId id="421" r:id="rId56"/>
    <p:sldId id="422" r:id="rId57"/>
    <p:sldId id="423" r:id="rId58"/>
    <p:sldId id="469" r:id="rId59"/>
    <p:sldId id="425" r:id="rId60"/>
    <p:sldId id="470" r:id="rId61"/>
    <p:sldId id="428" r:id="rId62"/>
    <p:sldId id="429" r:id="rId63"/>
    <p:sldId id="432" r:id="rId64"/>
    <p:sldId id="433" r:id="rId65"/>
    <p:sldId id="471" r:id="rId66"/>
    <p:sldId id="435" r:id="rId67"/>
    <p:sldId id="436" r:id="rId68"/>
    <p:sldId id="437" r:id="rId69"/>
    <p:sldId id="473" r:id="rId70"/>
    <p:sldId id="474" r:id="rId71"/>
    <p:sldId id="440" r:id="rId72"/>
    <p:sldId id="442" r:id="rId73"/>
    <p:sldId id="443" r:id="rId74"/>
    <p:sldId id="444" r:id="rId75"/>
    <p:sldId id="445" r:id="rId76"/>
    <p:sldId id="446" r:id="rId77"/>
    <p:sldId id="447" r:id="rId78"/>
    <p:sldId id="476" r:id="rId79"/>
    <p:sldId id="448" r:id="rId80"/>
    <p:sldId id="449" r:id="rId81"/>
    <p:sldId id="450" r:id="rId82"/>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FE5C9"/>
    <a:srgbClr val="9AC890"/>
    <a:srgbClr val="C7CEFF"/>
    <a:srgbClr val="7F8AFF"/>
    <a:srgbClr val="FFFFFF"/>
    <a:srgbClr val="000000"/>
    <a:srgbClr val="FF7700"/>
    <a:srgbClr val="008000"/>
    <a:srgbClr val="B60033"/>
    <a:srgbClr val="DCA8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25" autoAdjust="0"/>
    <p:restoredTop sz="85714" autoAdjust="0"/>
  </p:normalViewPr>
  <p:slideViewPr>
    <p:cSldViewPr snapToGrid="0">
      <p:cViewPr>
        <p:scale>
          <a:sx n="76" d="100"/>
          <a:sy n="76" d="100"/>
        </p:scale>
        <p:origin x="-400" y="-8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notesMaster" Target="notesMasters/notesMaster1.xml"/><Relationship Id="rId84" Type="http://schemas.openxmlformats.org/officeDocument/2006/relationships/printerSettings" Target="printerSettings/printerSettings1.bin"/><Relationship Id="rId85" Type="http://schemas.openxmlformats.org/officeDocument/2006/relationships/presProps" Target="presProps.xml"/><Relationship Id="rId86" Type="http://schemas.openxmlformats.org/officeDocument/2006/relationships/viewProps" Target="viewProps.xml"/><Relationship Id="rId87" Type="http://schemas.openxmlformats.org/officeDocument/2006/relationships/theme" Target="theme/theme1.xml"/><Relationship Id="rId8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4B0CA21C-B112-4BD8-B9E9-462888A52112}" type="datetimeFigureOut">
              <a:rPr lang="en-US" smtClean="0"/>
              <a:t>11/22/14</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9A80BC8A-3D2D-4399-A152-F8F7638B0202}" type="slidenum">
              <a:rPr lang="en-US" smtClean="0"/>
              <a:t>‹#›</a:t>
            </a:fld>
            <a:endParaRPr lang="en-US"/>
          </a:p>
        </p:txBody>
      </p:sp>
    </p:spTree>
    <p:extLst>
      <p:ext uri="{BB962C8B-B14F-4D97-AF65-F5344CB8AC3E}">
        <p14:creationId xmlns:p14="http://schemas.microsoft.com/office/powerpoint/2010/main" val="1149992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0.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3.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4.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5.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0.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3.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Hello every</a:t>
            </a:r>
            <a:r>
              <a:rPr lang="en-US" baseline="0" dirty="0" smtClean="0"/>
              <a:t> one. Thanks for joining my talk, also the final one of this session.</a:t>
            </a:r>
          </a:p>
          <a:p>
            <a:r>
              <a:rPr lang="en-US" baseline="0" dirty="0" smtClean="0"/>
              <a:t>I’m presenting a joint work with </a:t>
            </a:r>
            <a:r>
              <a:rPr lang="en-US" baseline="0" dirty="0" err="1" smtClean="0"/>
              <a:t>Shoaib</a:t>
            </a:r>
            <a:r>
              <a:rPr lang="en-US" baseline="0" dirty="0" smtClean="0"/>
              <a:t> and Armando.</a:t>
            </a:r>
          </a:p>
          <a:p>
            <a:r>
              <a:rPr lang="en-US" baseline="0" dirty="0" smtClean="0"/>
              <a:t>We call it MSL. It’s a language designed for helping people write distributed code. In particular, writing SPMD kernels.</a:t>
            </a:r>
            <a:endParaRPr lang="en-US" dirty="0"/>
          </a:p>
        </p:txBody>
      </p:sp>
      <p:sp>
        <p:nvSpPr>
          <p:cNvPr id="4" name="Slide Number Placeholder 3"/>
          <p:cNvSpPr>
            <a:spLocks noGrp="1"/>
          </p:cNvSpPr>
          <p:nvPr>
            <p:ph type="sldNum" sz="quarter" idx="10"/>
          </p:nvPr>
        </p:nvSpPr>
        <p:spPr/>
        <p:txBody>
          <a:bodyPr/>
          <a:lstStyle/>
          <a:p>
            <a:fld id="{9A80BC8A-3D2D-4399-A152-F8F7638B0202}" type="slidenum">
              <a:rPr lang="en-US" smtClean="0"/>
              <a:t>1</a:t>
            </a:fld>
            <a:endParaRPr lang="en-US"/>
          </a:p>
        </p:txBody>
      </p:sp>
    </p:spTree>
    <p:extLst>
      <p:ext uri="{BB962C8B-B14F-4D97-AF65-F5344CB8AC3E}">
        <p14:creationId xmlns:p14="http://schemas.microsoft.com/office/powerpoint/2010/main" val="34365344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smtClean="0"/>
              <a:t>Only deal with the bulk-synchronous subset of SPMD</a:t>
            </a:r>
          </a:p>
          <a:p>
            <a:pPr marL="0" indent="0">
              <a:buNone/>
            </a:pPr>
            <a:r>
              <a:rPr lang="en-US" dirty="0" smtClean="0"/>
              <a:t>High level abstraction for bulk-synchronous model</a:t>
            </a:r>
          </a:p>
          <a:p>
            <a:endParaRPr lang="en-US" dirty="0"/>
          </a:p>
        </p:txBody>
      </p:sp>
      <p:sp>
        <p:nvSpPr>
          <p:cNvPr id="4" name="Slide Number Placeholder 3"/>
          <p:cNvSpPr>
            <a:spLocks noGrp="1"/>
          </p:cNvSpPr>
          <p:nvPr>
            <p:ph type="sldNum" sz="quarter" idx="10"/>
          </p:nvPr>
        </p:nvSpPr>
        <p:spPr/>
        <p:txBody>
          <a:bodyPr/>
          <a:lstStyle/>
          <a:p>
            <a:fld id="{9A80BC8A-3D2D-4399-A152-F8F7638B0202}" type="slidenum">
              <a:rPr lang="en-US" smtClean="0"/>
              <a:t>10</a:t>
            </a:fld>
            <a:endParaRPr lang="en-US"/>
          </a:p>
        </p:txBody>
      </p:sp>
    </p:spTree>
    <p:extLst>
      <p:ext uri="{BB962C8B-B14F-4D97-AF65-F5344CB8AC3E}">
        <p14:creationId xmlns:p14="http://schemas.microsoft.com/office/powerpoint/2010/main" val="15145930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 know about the benefits</a:t>
            </a:r>
            <a:r>
              <a:rPr lang="en-US" baseline="0" dirty="0" smtClean="0"/>
              <a:t> of bulk-synchrony. In this model, programs are split into computation and communication phases. During computation phases, processes do purely local things independently. They only interact during communication phase. All processes must enter the communication phase synchronously, then they do data exchange together, and then release control and go back to computation.</a:t>
            </a:r>
          </a:p>
          <a:p>
            <a:r>
              <a:rPr lang="en-US" baseline="0" dirty="0" smtClean="0"/>
              <a:t>Many MPI program are already written in this way because the programmers know this is easier for human to reason about.</a:t>
            </a:r>
            <a:endParaRPr lang="en-US" dirty="0" smtClean="0"/>
          </a:p>
          <a:p>
            <a:r>
              <a:rPr lang="en-US" dirty="0" smtClean="0"/>
              <a:t>But the compiler cannot exploit</a:t>
            </a:r>
            <a:r>
              <a:rPr lang="en-US" baseline="0" dirty="0" smtClean="0"/>
              <a:t> this because it’s hard to tell whether an MPI program has been organized in this disciplined manner.</a:t>
            </a:r>
            <a:endParaRPr lang="en-US" dirty="0"/>
          </a:p>
        </p:txBody>
      </p:sp>
      <p:sp>
        <p:nvSpPr>
          <p:cNvPr id="4" name="Slide Number Placeholder 3"/>
          <p:cNvSpPr>
            <a:spLocks noGrp="1"/>
          </p:cNvSpPr>
          <p:nvPr>
            <p:ph type="sldNum" sz="quarter" idx="10"/>
          </p:nvPr>
        </p:nvSpPr>
        <p:spPr/>
        <p:txBody>
          <a:bodyPr/>
          <a:lstStyle/>
          <a:p>
            <a:fld id="{9A80BC8A-3D2D-4399-A152-F8F7638B0202}" type="slidenum">
              <a:rPr lang="en-US" smtClean="0"/>
              <a:t>11</a:t>
            </a:fld>
            <a:endParaRPr lang="en-US"/>
          </a:p>
        </p:txBody>
      </p:sp>
    </p:spTree>
    <p:extLst>
      <p:ext uri="{BB962C8B-B14F-4D97-AF65-F5344CB8AC3E}">
        <p14:creationId xmlns:p14="http://schemas.microsoft.com/office/powerpoint/2010/main" val="40549159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That’s why languages like X10 and titanium</a:t>
            </a:r>
            <a:r>
              <a:rPr lang="en-US" baseline="0" dirty="0" smtClean="0"/>
              <a:t> all provide mechanisms to model bulk-synchronous parallelism.</a:t>
            </a:r>
          </a:p>
          <a:p>
            <a:r>
              <a:rPr lang="en-US" baseline="0" dirty="0" smtClean="0"/>
              <a:t>X10 for example, allows the programmer to stick to the bulk-synchronous subset, for the compiler to exploit the advantage.</a:t>
            </a:r>
          </a:p>
          <a:p>
            <a:r>
              <a:rPr lang="en-US" baseline="0" dirty="0" smtClean="0"/>
              <a:t>MSL is inspired by the success of those languages, and we add synthesis and other ingredients to the MSL programming model.</a:t>
            </a:r>
            <a:endParaRPr lang="en-US" dirty="0"/>
          </a:p>
        </p:txBody>
      </p:sp>
      <p:sp>
        <p:nvSpPr>
          <p:cNvPr id="4" name="Slide Number Placeholder 3"/>
          <p:cNvSpPr>
            <a:spLocks noGrp="1"/>
          </p:cNvSpPr>
          <p:nvPr>
            <p:ph type="sldNum" sz="quarter" idx="10"/>
          </p:nvPr>
        </p:nvSpPr>
        <p:spPr/>
        <p:txBody>
          <a:bodyPr/>
          <a:lstStyle/>
          <a:p>
            <a:fld id="{9A80BC8A-3D2D-4399-A152-F8F7638B0202}" type="slidenum">
              <a:rPr lang="en-US" smtClean="0"/>
              <a:t>12</a:t>
            </a:fld>
            <a:endParaRPr lang="en-US"/>
          </a:p>
        </p:txBody>
      </p:sp>
    </p:spTree>
    <p:extLst>
      <p:ext uri="{BB962C8B-B14F-4D97-AF65-F5344CB8AC3E}">
        <p14:creationId xmlns:p14="http://schemas.microsoft.com/office/powerpoint/2010/main" val="38777594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Fix indent</a:t>
            </a:r>
            <a:endParaRPr lang="en-US" dirty="0"/>
          </a:p>
        </p:txBody>
      </p:sp>
      <p:sp>
        <p:nvSpPr>
          <p:cNvPr id="4" name="Slide Number Placeholder 3"/>
          <p:cNvSpPr>
            <a:spLocks noGrp="1"/>
          </p:cNvSpPr>
          <p:nvPr>
            <p:ph type="sldNum" sz="quarter" idx="10"/>
          </p:nvPr>
        </p:nvSpPr>
        <p:spPr/>
        <p:txBody>
          <a:bodyPr/>
          <a:lstStyle/>
          <a:p>
            <a:fld id="{9A80BC8A-3D2D-4399-A152-F8F7638B0202}" type="slidenum">
              <a:rPr lang="en-US" smtClean="0"/>
              <a:t>15</a:t>
            </a:fld>
            <a:endParaRPr lang="en-US"/>
          </a:p>
        </p:txBody>
      </p:sp>
    </p:spTree>
    <p:extLst>
      <p:ext uri="{BB962C8B-B14F-4D97-AF65-F5344CB8AC3E}">
        <p14:creationId xmlns:p14="http://schemas.microsoft.com/office/powerpoint/2010/main" val="38414687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1904346-FDF0-3B44-8EAA-1914C1D5FF84}" type="slidenum">
              <a:rPr lang="en-US" smtClean="0"/>
              <a:t>19</a:t>
            </a:fld>
            <a:endParaRPr lang="en-US"/>
          </a:p>
        </p:txBody>
      </p:sp>
    </p:spTree>
    <p:extLst>
      <p:ext uri="{BB962C8B-B14F-4D97-AF65-F5344CB8AC3E}">
        <p14:creationId xmlns:p14="http://schemas.microsoft.com/office/powerpoint/2010/main" val="13311286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Furthermore , codes like FFT requires many different transposition</a:t>
            </a:r>
            <a:r>
              <a:rPr lang="en-US" baseline="0" dirty="0" smtClean="0"/>
              <a:t> and each of them requires a slightly different implementation.</a:t>
            </a:r>
            <a:endParaRPr lang="en-US" dirty="0"/>
          </a:p>
        </p:txBody>
      </p:sp>
      <p:sp>
        <p:nvSpPr>
          <p:cNvPr id="4" name="Slide Number Placeholder 3"/>
          <p:cNvSpPr>
            <a:spLocks noGrp="1"/>
          </p:cNvSpPr>
          <p:nvPr>
            <p:ph type="sldNum" sz="quarter" idx="10"/>
          </p:nvPr>
        </p:nvSpPr>
        <p:spPr/>
        <p:txBody>
          <a:bodyPr/>
          <a:lstStyle/>
          <a:p>
            <a:fld id="{9A80BC8A-3D2D-4399-A152-F8F7638B0202}" type="slidenum">
              <a:rPr lang="en-US" smtClean="0"/>
              <a:t>20</a:t>
            </a:fld>
            <a:endParaRPr lang="en-US"/>
          </a:p>
        </p:txBody>
      </p:sp>
    </p:spTree>
    <p:extLst>
      <p:ext uri="{BB962C8B-B14F-4D97-AF65-F5344CB8AC3E}">
        <p14:creationId xmlns:p14="http://schemas.microsoft.com/office/powerpoint/2010/main" val="33955936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Let’s see how MSL can help us.</a:t>
            </a:r>
          </a:p>
          <a:p>
            <a:r>
              <a:rPr lang="en-US" dirty="0" smtClean="0"/>
              <a:t>In order for </a:t>
            </a:r>
          </a:p>
          <a:p>
            <a:r>
              <a:rPr lang="en-US" dirty="0" smtClean="0"/>
              <a:t>Does something</a:t>
            </a:r>
            <a:r>
              <a:rPr lang="en-US" baseline="0" dirty="0" smtClean="0"/>
              <a:t> very similar to transpose</a:t>
            </a:r>
            <a:endParaRPr lang="en-US" dirty="0"/>
          </a:p>
        </p:txBody>
      </p:sp>
      <p:sp>
        <p:nvSpPr>
          <p:cNvPr id="4" name="Slide Number Placeholder 3"/>
          <p:cNvSpPr>
            <a:spLocks noGrp="1"/>
          </p:cNvSpPr>
          <p:nvPr>
            <p:ph type="sldNum" sz="quarter" idx="10"/>
          </p:nvPr>
        </p:nvSpPr>
        <p:spPr/>
        <p:txBody>
          <a:bodyPr/>
          <a:lstStyle/>
          <a:p>
            <a:fld id="{9A80BC8A-3D2D-4399-A152-F8F7638B0202}" type="slidenum">
              <a:rPr lang="en-US" smtClean="0"/>
              <a:t>21</a:t>
            </a:fld>
            <a:endParaRPr lang="en-US"/>
          </a:p>
        </p:txBody>
      </p:sp>
    </p:spTree>
    <p:extLst>
      <p:ext uri="{BB962C8B-B14F-4D97-AF65-F5344CB8AC3E}">
        <p14:creationId xmlns:p14="http://schemas.microsoft.com/office/powerpoint/2010/main" val="8745243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Takes</a:t>
            </a:r>
            <a:r>
              <a:rPr lang="en-US" baseline="0" dirty="0" smtClean="0"/>
              <a:t> these buffers which can be seemed as N arrays each of length L</a:t>
            </a:r>
            <a:endParaRPr lang="en-US" dirty="0" smtClean="0"/>
          </a:p>
          <a:p>
            <a:r>
              <a:rPr lang="en-US" dirty="0" smtClean="0"/>
              <a:t>The I</a:t>
            </a:r>
            <a:r>
              <a:rPr lang="en-US" baseline="0" dirty="0" smtClean="0"/>
              <a:t> </a:t>
            </a:r>
            <a:r>
              <a:rPr lang="en-US" baseline="0" dirty="0" err="1" smtClean="0"/>
              <a:t>th</a:t>
            </a:r>
            <a:r>
              <a:rPr lang="en-US" baseline="0" dirty="0" smtClean="0"/>
              <a:t> array of every process ends up in process </a:t>
            </a:r>
            <a:r>
              <a:rPr lang="en-US" baseline="0" dirty="0" err="1" smtClean="0"/>
              <a:t>i</a:t>
            </a:r>
            <a:endParaRPr lang="en-US" dirty="0"/>
          </a:p>
        </p:txBody>
      </p:sp>
      <p:sp>
        <p:nvSpPr>
          <p:cNvPr id="4" name="Slide Number Placeholder 3"/>
          <p:cNvSpPr>
            <a:spLocks noGrp="1"/>
          </p:cNvSpPr>
          <p:nvPr>
            <p:ph type="sldNum" sz="quarter" idx="10"/>
          </p:nvPr>
        </p:nvSpPr>
        <p:spPr/>
        <p:txBody>
          <a:bodyPr/>
          <a:lstStyle/>
          <a:p>
            <a:fld id="{9A80BC8A-3D2D-4399-A152-F8F7638B0202}" type="slidenum">
              <a:rPr lang="en-US" smtClean="0"/>
              <a:t>24</a:t>
            </a:fld>
            <a:endParaRPr lang="en-US"/>
          </a:p>
        </p:txBody>
      </p:sp>
    </p:spTree>
    <p:extLst>
      <p:ext uri="{BB962C8B-B14F-4D97-AF65-F5344CB8AC3E}">
        <p14:creationId xmlns:p14="http://schemas.microsoft.com/office/powerpoint/2010/main" val="18227134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Pictures of spawned processes</a:t>
            </a:r>
            <a:endParaRPr lang="en-US" dirty="0"/>
          </a:p>
        </p:txBody>
      </p:sp>
      <p:sp>
        <p:nvSpPr>
          <p:cNvPr id="4" name="Slide Number Placeholder 3"/>
          <p:cNvSpPr>
            <a:spLocks noGrp="1"/>
          </p:cNvSpPr>
          <p:nvPr>
            <p:ph type="sldNum" sz="quarter" idx="10"/>
          </p:nvPr>
        </p:nvSpPr>
        <p:spPr/>
        <p:txBody>
          <a:bodyPr/>
          <a:lstStyle/>
          <a:p>
            <a:fld id="{CCD6657F-65B1-5E48-BF87-D20A0D4D22BC}" type="slidenum">
              <a:rPr lang="en-US" smtClean="0"/>
              <a:t>43</a:t>
            </a:fld>
            <a:endParaRPr lang="en-US"/>
          </a:p>
        </p:txBody>
      </p:sp>
    </p:spTree>
    <p:extLst>
      <p:ext uri="{BB962C8B-B14F-4D97-AF65-F5344CB8AC3E}">
        <p14:creationId xmlns:p14="http://schemas.microsoft.com/office/powerpoint/2010/main" val="4494261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1904346-FDF0-3B44-8EAA-1914C1D5FF84}" type="slidenum">
              <a:rPr lang="en-US" smtClean="0"/>
              <a:t>44</a:t>
            </a:fld>
            <a:endParaRPr lang="en-US"/>
          </a:p>
        </p:txBody>
      </p:sp>
    </p:spTree>
    <p:extLst>
      <p:ext uri="{BB962C8B-B14F-4D97-AF65-F5344CB8AC3E}">
        <p14:creationId xmlns:p14="http://schemas.microsoft.com/office/powerpoint/2010/main" val="1607056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baseline="0" dirty="0" smtClean="0"/>
              <a:t>I think you are all familiar with the SPMD model.</a:t>
            </a:r>
          </a:p>
          <a:p>
            <a:pPr marL="0" marR="0" lvl="1" indent="0" algn="l" defTabSz="457200" rtl="0" eaLnBrk="1" fontAlgn="auto" latinLnBrk="0" hangingPunct="1">
              <a:lnSpc>
                <a:spcPct val="100000"/>
              </a:lnSpc>
              <a:spcBef>
                <a:spcPts val="0"/>
              </a:spcBef>
              <a:spcAft>
                <a:spcPts val="0"/>
              </a:spcAft>
              <a:buClrTx/>
              <a:buSzTx/>
              <a:buFontTx/>
              <a:buNone/>
              <a:tabLst/>
              <a:defRPr/>
            </a:pPr>
            <a:r>
              <a:rPr lang="en-US" baseline="0" dirty="0" smtClean="0"/>
              <a:t>There are multiple processes running the same program in parallel, but the state is partitioned into individual local states.</a:t>
            </a:r>
          </a:p>
          <a:p>
            <a:pPr marL="0" marR="0" lvl="1" indent="0" algn="l" defTabSz="457200" rtl="0" eaLnBrk="1" fontAlgn="auto" latinLnBrk="0" hangingPunct="1">
              <a:lnSpc>
                <a:spcPct val="100000"/>
              </a:lnSpc>
              <a:spcBef>
                <a:spcPts val="0"/>
              </a:spcBef>
              <a:spcAft>
                <a:spcPts val="0"/>
              </a:spcAft>
              <a:buClrTx/>
              <a:buSzTx/>
              <a:buFontTx/>
              <a:buNone/>
              <a:tabLst/>
              <a:defRPr/>
            </a:pPr>
            <a:r>
              <a:rPr lang="en-US" baseline="0" dirty="0" smtClean="0"/>
              <a:t>Processes cannot access each others’ memory, so they coordinate by sending and receiving messages.</a:t>
            </a:r>
          </a:p>
          <a:p>
            <a:pPr marL="0" marR="0" lvl="1" indent="0" algn="l" defTabSz="457200" rtl="0" eaLnBrk="1" fontAlgn="auto" latinLnBrk="0" hangingPunct="1">
              <a:lnSpc>
                <a:spcPct val="100000"/>
              </a:lnSpc>
              <a:spcBef>
                <a:spcPts val="0"/>
              </a:spcBef>
              <a:spcAft>
                <a:spcPts val="0"/>
              </a:spcAft>
              <a:buClrTx/>
              <a:buSzTx/>
              <a:buFontTx/>
              <a:buNone/>
              <a:tabLst/>
              <a:defRPr/>
            </a:pPr>
            <a:r>
              <a:rPr lang="en-US" baseline="0" dirty="0" smtClean="0"/>
              <a:t>Then you get the evil non-determinism and have to worry about data partitioning, packing and unpacking, so forth.</a:t>
            </a:r>
          </a:p>
          <a:p>
            <a:pPr marL="0" marR="0" lvl="1" indent="0" algn="l" defTabSz="457200" rtl="0" eaLnBrk="1" fontAlgn="auto" latinLnBrk="0" hangingPunct="1">
              <a:lnSpc>
                <a:spcPct val="100000"/>
              </a:lnSpc>
              <a:spcBef>
                <a:spcPts val="0"/>
              </a:spcBef>
              <a:spcAft>
                <a:spcPts val="0"/>
              </a:spcAft>
              <a:buClrTx/>
              <a:buSzTx/>
              <a:buFontTx/>
              <a:buNone/>
              <a:tabLst/>
              <a:defRPr/>
            </a:pPr>
            <a:r>
              <a:rPr lang="en-US" baseline="0" dirty="0" smtClean="0"/>
              <a:t>So, what can we do to help?</a:t>
            </a:r>
          </a:p>
        </p:txBody>
      </p:sp>
      <p:sp>
        <p:nvSpPr>
          <p:cNvPr id="4" name="Slide Number Placeholder 3"/>
          <p:cNvSpPr>
            <a:spLocks noGrp="1"/>
          </p:cNvSpPr>
          <p:nvPr>
            <p:ph type="sldNum" sz="quarter" idx="10"/>
          </p:nvPr>
        </p:nvSpPr>
        <p:spPr/>
        <p:txBody>
          <a:bodyPr/>
          <a:lstStyle/>
          <a:p>
            <a:fld id="{81904346-FDF0-3B44-8EAA-1914C1D5FF84}" type="slidenum">
              <a:rPr lang="en-US" smtClean="0"/>
              <a:t>2</a:t>
            </a:fld>
            <a:endParaRPr lang="en-US"/>
          </a:p>
        </p:txBody>
      </p:sp>
    </p:spTree>
    <p:extLst>
      <p:ext uri="{BB962C8B-B14F-4D97-AF65-F5344CB8AC3E}">
        <p14:creationId xmlns:p14="http://schemas.microsoft.com/office/powerpoint/2010/main" val="8302122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1904346-FDF0-3B44-8EAA-1914C1D5FF84}" type="slidenum">
              <a:rPr lang="en-US" smtClean="0"/>
              <a:t>45</a:t>
            </a:fld>
            <a:endParaRPr lang="en-US"/>
          </a:p>
        </p:txBody>
      </p:sp>
    </p:spTree>
    <p:extLst>
      <p:ext uri="{BB962C8B-B14F-4D97-AF65-F5344CB8AC3E}">
        <p14:creationId xmlns:p14="http://schemas.microsoft.com/office/powerpoint/2010/main" val="16070565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74969197-6AF6-42D3-BB98-518916B8F516}" type="slidenum">
              <a:rPr lang="en-US" smtClean="0"/>
              <a:pPr/>
              <a:t>47</a:t>
            </a:fld>
            <a:endParaRPr lang="en-US"/>
          </a:p>
        </p:txBody>
      </p:sp>
    </p:spTree>
    <p:extLst>
      <p:ext uri="{BB962C8B-B14F-4D97-AF65-F5344CB8AC3E}">
        <p14:creationId xmlns:p14="http://schemas.microsoft.com/office/powerpoint/2010/main" val="32611559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I’ll describe the program transformation that turns a SPMD distributed program to a sequential deterministic program.</a:t>
            </a:r>
          </a:p>
        </p:txBody>
      </p:sp>
      <p:sp>
        <p:nvSpPr>
          <p:cNvPr id="4" name="Slide Number Placeholder 3"/>
          <p:cNvSpPr>
            <a:spLocks noGrp="1"/>
          </p:cNvSpPr>
          <p:nvPr>
            <p:ph type="sldNum" sz="quarter" idx="10"/>
          </p:nvPr>
        </p:nvSpPr>
        <p:spPr/>
        <p:txBody>
          <a:bodyPr/>
          <a:lstStyle/>
          <a:p>
            <a:fld id="{74969197-6AF6-42D3-BB98-518916B8F516}" type="slidenum">
              <a:rPr lang="en-US" smtClean="0"/>
              <a:pPr/>
              <a:t>48</a:t>
            </a:fld>
            <a:endParaRPr lang="en-US"/>
          </a:p>
        </p:txBody>
      </p:sp>
    </p:spTree>
    <p:extLst>
      <p:ext uri="{BB962C8B-B14F-4D97-AF65-F5344CB8AC3E}">
        <p14:creationId xmlns:p14="http://schemas.microsoft.com/office/powerpoint/2010/main" val="32611559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All processes must enter the communication phase synchronously, they do data exchange together and then release control</a:t>
            </a:r>
          </a:p>
        </p:txBody>
      </p:sp>
      <p:sp>
        <p:nvSpPr>
          <p:cNvPr id="4" name="Slide Number Placeholder 3"/>
          <p:cNvSpPr>
            <a:spLocks noGrp="1"/>
          </p:cNvSpPr>
          <p:nvPr>
            <p:ph type="sldNum" sz="quarter" idx="10"/>
          </p:nvPr>
        </p:nvSpPr>
        <p:spPr/>
        <p:txBody>
          <a:bodyPr/>
          <a:lstStyle/>
          <a:p>
            <a:fld id="{9A80BC8A-3D2D-4399-A152-F8F7638B0202}" type="slidenum">
              <a:rPr lang="en-US" smtClean="0"/>
              <a:t>49</a:t>
            </a:fld>
            <a:endParaRPr lang="en-US"/>
          </a:p>
        </p:txBody>
      </p:sp>
    </p:spTree>
    <p:extLst>
      <p:ext uri="{BB962C8B-B14F-4D97-AF65-F5344CB8AC3E}">
        <p14:creationId xmlns:p14="http://schemas.microsoft.com/office/powerpoint/2010/main" val="405491597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80BC8A-3D2D-4399-A152-F8F7638B0202}" type="slidenum">
              <a:rPr lang="en-US" smtClean="0"/>
              <a:t>50</a:t>
            </a:fld>
            <a:endParaRPr lang="en-US"/>
          </a:p>
        </p:txBody>
      </p:sp>
    </p:spTree>
    <p:extLst>
      <p:ext uri="{BB962C8B-B14F-4D97-AF65-F5344CB8AC3E}">
        <p14:creationId xmlns:p14="http://schemas.microsoft.com/office/powerpoint/2010/main" val="405491597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But what about point</a:t>
            </a:r>
            <a:r>
              <a:rPr lang="en-US" baseline="0" dirty="0" smtClean="0"/>
              <a:t> to point communications?</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On the one hand, We still want the nice structured synchronous communication model.</a:t>
            </a:r>
          </a:p>
          <a:p>
            <a:r>
              <a:rPr lang="en-US" baseline="0" dirty="0" smtClean="0"/>
              <a:t>On the other hand , the nature about point to point communications is: well, they are point to point. Every process can freely choose whom to send the message, and some process may not even participate in the data exchange.</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How to reconcile these two requirements?</a:t>
            </a:r>
          </a:p>
        </p:txBody>
      </p:sp>
      <p:sp>
        <p:nvSpPr>
          <p:cNvPr id="4" name="Slide Number Placeholder 3"/>
          <p:cNvSpPr>
            <a:spLocks noGrp="1"/>
          </p:cNvSpPr>
          <p:nvPr>
            <p:ph type="sldNum" sz="quarter" idx="10"/>
          </p:nvPr>
        </p:nvSpPr>
        <p:spPr/>
        <p:txBody>
          <a:bodyPr/>
          <a:lstStyle/>
          <a:p>
            <a:fld id="{9A80BC8A-3D2D-4399-A152-F8F7638B0202}" type="slidenum">
              <a:rPr lang="en-US" smtClean="0"/>
              <a:t>51</a:t>
            </a:fld>
            <a:endParaRPr lang="en-US"/>
          </a:p>
        </p:txBody>
      </p:sp>
    </p:spTree>
    <p:extLst>
      <p:ext uri="{BB962C8B-B14F-4D97-AF65-F5344CB8AC3E}">
        <p14:creationId xmlns:p14="http://schemas.microsoft.com/office/powerpoint/2010/main" val="405491597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single call</a:t>
            </a:r>
            <a:r>
              <a:rPr lang="en-US" baseline="0" dirty="0" smtClean="0"/>
              <a:t> to transfer does sending and receiving at once. It specifies the receiver’s ID and the buffer to send and buffer where it receives.</a:t>
            </a:r>
          </a:p>
          <a:p>
            <a:r>
              <a:rPr lang="en-US" baseline="0" dirty="0" smtClean="0"/>
              <a:t>All processes must call transfer synchronously</a:t>
            </a:r>
            <a:endParaRPr lang="en-US" dirty="0"/>
          </a:p>
        </p:txBody>
      </p:sp>
      <p:sp>
        <p:nvSpPr>
          <p:cNvPr id="4" name="Slide Number Placeholder 3"/>
          <p:cNvSpPr>
            <a:spLocks noGrp="1"/>
          </p:cNvSpPr>
          <p:nvPr>
            <p:ph type="sldNum" sz="quarter" idx="10"/>
          </p:nvPr>
        </p:nvSpPr>
        <p:spPr/>
        <p:txBody>
          <a:bodyPr/>
          <a:lstStyle/>
          <a:p>
            <a:fld id="{9A80BC8A-3D2D-4399-A152-F8F7638B0202}" type="slidenum">
              <a:rPr lang="en-US" smtClean="0"/>
              <a:t>52</a:t>
            </a:fld>
            <a:endParaRPr lang="en-US"/>
          </a:p>
        </p:txBody>
      </p:sp>
    </p:spTree>
    <p:extLst>
      <p:ext uri="{BB962C8B-B14F-4D97-AF65-F5344CB8AC3E}">
        <p14:creationId xmlns:p14="http://schemas.microsoft.com/office/powerpoint/2010/main" val="81804805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a:t>
            </a:r>
            <a:r>
              <a:rPr lang="en-US" baseline="0" dirty="0" smtClean="0"/>
              <a:t> longer needs to match send()s and </a:t>
            </a:r>
            <a:r>
              <a:rPr lang="en-US" baseline="0" dirty="0" err="1" smtClean="0"/>
              <a:t>recv</a:t>
            </a:r>
            <a:r>
              <a:rPr lang="en-US" baseline="0" dirty="0" smtClean="0"/>
              <a:t>()s because they are the same</a:t>
            </a:r>
            <a:endParaRPr lang="en-US" dirty="0"/>
          </a:p>
        </p:txBody>
      </p:sp>
      <p:sp>
        <p:nvSpPr>
          <p:cNvPr id="4" name="Slide Number Placeholder 3"/>
          <p:cNvSpPr>
            <a:spLocks noGrp="1"/>
          </p:cNvSpPr>
          <p:nvPr>
            <p:ph type="sldNum" sz="quarter" idx="10"/>
          </p:nvPr>
        </p:nvSpPr>
        <p:spPr/>
        <p:txBody>
          <a:bodyPr/>
          <a:lstStyle/>
          <a:p>
            <a:fld id="{9A80BC8A-3D2D-4399-A152-F8F7638B0202}" type="slidenum">
              <a:rPr lang="en-US" smtClean="0"/>
              <a:t>53</a:t>
            </a:fld>
            <a:endParaRPr lang="en-US"/>
          </a:p>
        </p:txBody>
      </p:sp>
    </p:spTree>
    <p:extLst>
      <p:ext uri="{BB962C8B-B14F-4D97-AF65-F5344CB8AC3E}">
        <p14:creationId xmlns:p14="http://schemas.microsoft.com/office/powerpoint/2010/main" val="323131833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single call</a:t>
            </a:r>
            <a:r>
              <a:rPr lang="en-US" baseline="0" dirty="0" smtClean="0"/>
              <a:t> to transfer does sending and receiving at once. It specifies the receiver’s ID and the buffer to send and buffer where it receives.</a:t>
            </a:r>
          </a:p>
          <a:p>
            <a:r>
              <a:rPr lang="en-US" baseline="0" dirty="0" smtClean="0"/>
              <a:t>All processes must call transfer synchronously</a:t>
            </a:r>
            <a:endParaRPr lang="en-US" dirty="0"/>
          </a:p>
        </p:txBody>
      </p:sp>
      <p:sp>
        <p:nvSpPr>
          <p:cNvPr id="4" name="Slide Number Placeholder 3"/>
          <p:cNvSpPr>
            <a:spLocks noGrp="1"/>
          </p:cNvSpPr>
          <p:nvPr>
            <p:ph type="sldNum" sz="quarter" idx="10"/>
          </p:nvPr>
        </p:nvSpPr>
        <p:spPr/>
        <p:txBody>
          <a:bodyPr/>
          <a:lstStyle/>
          <a:p>
            <a:fld id="{9A80BC8A-3D2D-4399-A152-F8F7638B0202}" type="slidenum">
              <a:rPr lang="en-US" smtClean="0"/>
              <a:t>54</a:t>
            </a:fld>
            <a:endParaRPr lang="en-US"/>
          </a:p>
        </p:txBody>
      </p:sp>
    </p:spTree>
    <p:extLst>
      <p:ext uri="{BB962C8B-B14F-4D97-AF65-F5344CB8AC3E}">
        <p14:creationId xmlns:p14="http://schemas.microsoft.com/office/powerpoint/2010/main" val="81804805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Simulated</a:t>
            </a:r>
            <a:r>
              <a:rPr lang="en-US" baseline="0" dirty="0" smtClean="0"/>
              <a:t> by sequential programs</a:t>
            </a:r>
            <a:endParaRPr lang="en-US" dirty="0" smtClean="0"/>
          </a:p>
        </p:txBody>
      </p:sp>
      <p:sp>
        <p:nvSpPr>
          <p:cNvPr id="4" name="Slide Number Placeholder 3"/>
          <p:cNvSpPr>
            <a:spLocks noGrp="1"/>
          </p:cNvSpPr>
          <p:nvPr>
            <p:ph type="sldNum" sz="quarter" idx="10"/>
          </p:nvPr>
        </p:nvSpPr>
        <p:spPr/>
        <p:txBody>
          <a:bodyPr/>
          <a:lstStyle/>
          <a:p>
            <a:fld id="{9A80BC8A-3D2D-4399-A152-F8F7638B0202}" type="slidenum">
              <a:rPr lang="en-US" smtClean="0"/>
              <a:t>58</a:t>
            </a:fld>
            <a:endParaRPr lang="en-US"/>
          </a:p>
        </p:txBody>
      </p:sp>
    </p:spTree>
    <p:extLst>
      <p:ext uri="{BB962C8B-B14F-4D97-AF65-F5344CB8AC3E}">
        <p14:creationId xmlns:p14="http://schemas.microsoft.com/office/powerpoint/2010/main" val="40549159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we bring to the table are two things:</a:t>
            </a:r>
            <a:r>
              <a:rPr lang="en-US" baseline="0" dirty="0" smtClean="0"/>
              <a:t> synthesis and a high level programming model for SPMD.</a:t>
            </a:r>
          </a:p>
          <a:p>
            <a:r>
              <a:rPr lang="en-US" dirty="0" smtClean="0"/>
              <a:t>By synthesis, the compiler can automatically infer many low-level details of the code,</a:t>
            </a:r>
            <a:r>
              <a:rPr lang="en-US" baseline="0" dirty="0" smtClean="0"/>
              <a:t> and alleviate the burden on the programmer.</a:t>
            </a:r>
          </a:p>
          <a:p>
            <a:r>
              <a:rPr lang="en-US" baseline="0" dirty="0" smtClean="0"/>
              <a:t>The high level programming model both enables and compliments synthesis by making the programs easier to analyze and check for correctness.</a:t>
            </a:r>
          </a:p>
          <a:p>
            <a:r>
              <a:rPr lang="en-US" baseline="0" dirty="0" smtClean="0"/>
              <a:t>Combining these two, MSL allows to write SPMD code easier with higher confidence of correctness.</a:t>
            </a:r>
            <a:endParaRPr lang="en-US" dirty="0" smtClean="0"/>
          </a:p>
        </p:txBody>
      </p:sp>
      <p:sp>
        <p:nvSpPr>
          <p:cNvPr id="4" name="Slide Number Placeholder 3"/>
          <p:cNvSpPr>
            <a:spLocks noGrp="1"/>
          </p:cNvSpPr>
          <p:nvPr>
            <p:ph type="sldNum" sz="quarter" idx="10"/>
          </p:nvPr>
        </p:nvSpPr>
        <p:spPr/>
        <p:txBody>
          <a:bodyPr/>
          <a:lstStyle/>
          <a:p>
            <a:fld id="{9A80BC8A-3D2D-4399-A152-F8F7638B0202}" type="slidenum">
              <a:rPr lang="en-US" smtClean="0"/>
              <a:t>3</a:t>
            </a:fld>
            <a:endParaRPr lang="en-US"/>
          </a:p>
        </p:txBody>
      </p:sp>
    </p:spTree>
    <p:extLst>
      <p:ext uri="{BB962C8B-B14F-4D97-AF65-F5344CB8AC3E}">
        <p14:creationId xmlns:p14="http://schemas.microsoft.com/office/powerpoint/2010/main" val="11771646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Annimate</a:t>
            </a:r>
            <a:r>
              <a:rPr lang="en-US" dirty="0" smtClean="0"/>
              <a:t> right</a:t>
            </a:r>
          </a:p>
          <a:p>
            <a:r>
              <a:rPr lang="en-US" dirty="0" smtClean="0"/>
              <a:t>Highlight left</a:t>
            </a:r>
            <a:endParaRPr lang="en-US" dirty="0"/>
          </a:p>
        </p:txBody>
      </p:sp>
      <p:sp>
        <p:nvSpPr>
          <p:cNvPr id="4" name="Slide Number Placeholder 3"/>
          <p:cNvSpPr>
            <a:spLocks noGrp="1"/>
          </p:cNvSpPr>
          <p:nvPr>
            <p:ph type="sldNum" sz="quarter" idx="10"/>
          </p:nvPr>
        </p:nvSpPr>
        <p:spPr/>
        <p:txBody>
          <a:bodyPr/>
          <a:lstStyle/>
          <a:p>
            <a:fld id="{9A80BC8A-3D2D-4399-A152-F8F7638B0202}" type="slidenum">
              <a:rPr lang="en-US" smtClean="0"/>
              <a:t>59</a:t>
            </a:fld>
            <a:endParaRPr lang="en-US"/>
          </a:p>
        </p:txBody>
      </p:sp>
    </p:spTree>
    <p:extLst>
      <p:ext uri="{BB962C8B-B14F-4D97-AF65-F5344CB8AC3E}">
        <p14:creationId xmlns:p14="http://schemas.microsoft.com/office/powerpoint/2010/main" val="171152844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74969197-6AF6-42D3-BB98-518916B8F516}" type="slidenum">
              <a:rPr lang="en-US" smtClean="0"/>
              <a:pPr/>
              <a:t>60</a:t>
            </a:fld>
            <a:endParaRPr lang="en-US"/>
          </a:p>
        </p:txBody>
      </p:sp>
    </p:spTree>
    <p:extLst>
      <p:ext uri="{BB962C8B-B14F-4D97-AF65-F5344CB8AC3E}">
        <p14:creationId xmlns:p14="http://schemas.microsoft.com/office/powerpoint/2010/main" val="326115594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you find solutions</a:t>
            </a:r>
            <a:r>
              <a:rPr lang="en-US" baseline="0" dirty="0" smtClean="0"/>
              <a:t> to this , guaranteed to be correct no bugs</a:t>
            </a:r>
            <a:endParaRPr lang="en-US" dirty="0"/>
          </a:p>
        </p:txBody>
      </p:sp>
      <p:sp>
        <p:nvSpPr>
          <p:cNvPr id="4" name="Slide Number Placeholder 3"/>
          <p:cNvSpPr>
            <a:spLocks noGrp="1"/>
          </p:cNvSpPr>
          <p:nvPr>
            <p:ph type="sldNum" sz="quarter" idx="10"/>
          </p:nvPr>
        </p:nvSpPr>
        <p:spPr/>
        <p:txBody>
          <a:bodyPr/>
          <a:lstStyle/>
          <a:p>
            <a:fld id="{81904346-FDF0-3B44-8EAA-1914C1D5FF84}" type="slidenum">
              <a:rPr lang="en-US" smtClean="0"/>
              <a:t>63</a:t>
            </a:fld>
            <a:endParaRPr lang="en-US"/>
          </a:p>
        </p:txBody>
      </p:sp>
    </p:spTree>
    <p:extLst>
      <p:ext uri="{BB962C8B-B14F-4D97-AF65-F5344CB8AC3E}">
        <p14:creationId xmlns:p14="http://schemas.microsoft.com/office/powerpoint/2010/main" val="2219236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programs with loops, getting those equations</a:t>
            </a:r>
            <a:r>
              <a:rPr lang="en-US" baseline="0" dirty="0" smtClean="0"/>
              <a:t> for full correctness is very hard.</a:t>
            </a:r>
          </a:p>
          <a:p>
            <a:r>
              <a:rPr lang="en-US" baseline="0" dirty="0" smtClean="0"/>
              <a:t>What we do is to unroll the loops up to some bounded amount, and only focus on small inputs that iterates over the loops less than the bounded times.</a:t>
            </a:r>
          </a:p>
          <a:p>
            <a:r>
              <a:rPr lang="en-US" baseline="0" dirty="0" smtClean="0"/>
              <a:t>That means we no longer have full correctness guarantee. But thanks to the fact that we can search exhaustively among the space of small tests, in practice we can still get correct solutions and prevent many bugs.</a:t>
            </a:r>
          </a:p>
          <a:p>
            <a:r>
              <a:rPr lang="en-US" baseline="0" dirty="0" smtClean="0"/>
              <a:t>In addition to this limitation, we also cannot</a:t>
            </a:r>
            <a:endParaRPr lang="en-US" dirty="0" smtClean="0"/>
          </a:p>
        </p:txBody>
      </p:sp>
      <p:sp>
        <p:nvSpPr>
          <p:cNvPr id="4" name="Slide Number Placeholder 3"/>
          <p:cNvSpPr>
            <a:spLocks noGrp="1"/>
          </p:cNvSpPr>
          <p:nvPr>
            <p:ph type="sldNum" sz="quarter" idx="10"/>
          </p:nvPr>
        </p:nvSpPr>
        <p:spPr/>
        <p:txBody>
          <a:bodyPr/>
          <a:lstStyle/>
          <a:p>
            <a:fld id="{9A80BC8A-3D2D-4399-A152-F8F7638B0202}" type="slidenum">
              <a:rPr lang="en-US" smtClean="0"/>
              <a:t>64</a:t>
            </a:fld>
            <a:endParaRPr lang="en-US"/>
          </a:p>
        </p:txBody>
      </p:sp>
    </p:spTree>
    <p:extLst>
      <p:ext uri="{BB962C8B-B14F-4D97-AF65-F5344CB8AC3E}">
        <p14:creationId xmlns:p14="http://schemas.microsoft.com/office/powerpoint/2010/main" val="231425369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74969197-6AF6-42D3-BB98-518916B8F516}" type="slidenum">
              <a:rPr lang="en-US" smtClean="0"/>
              <a:pPr/>
              <a:t>65</a:t>
            </a:fld>
            <a:endParaRPr lang="en-US"/>
          </a:p>
        </p:txBody>
      </p:sp>
    </p:spTree>
    <p:extLst>
      <p:ext uri="{BB962C8B-B14F-4D97-AF65-F5344CB8AC3E}">
        <p14:creationId xmlns:p14="http://schemas.microsoft.com/office/powerpoint/2010/main" val="326115594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Without barrier, transfer() will be out of sync and we lose determinism</a:t>
            </a:r>
          </a:p>
          <a:p>
            <a:endParaRPr lang="en-US" dirty="0"/>
          </a:p>
        </p:txBody>
      </p:sp>
      <p:sp>
        <p:nvSpPr>
          <p:cNvPr id="4" name="Slide Number Placeholder 3"/>
          <p:cNvSpPr>
            <a:spLocks noGrp="1"/>
          </p:cNvSpPr>
          <p:nvPr>
            <p:ph type="sldNum" sz="quarter" idx="10"/>
          </p:nvPr>
        </p:nvSpPr>
        <p:spPr/>
        <p:txBody>
          <a:bodyPr/>
          <a:lstStyle/>
          <a:p>
            <a:fld id="{9A80BC8A-3D2D-4399-A152-F8F7638B0202}" type="slidenum">
              <a:rPr lang="en-US" smtClean="0"/>
              <a:t>70</a:t>
            </a:fld>
            <a:endParaRPr lang="en-US"/>
          </a:p>
        </p:txBody>
      </p:sp>
    </p:spTree>
    <p:extLst>
      <p:ext uri="{BB962C8B-B14F-4D97-AF65-F5344CB8AC3E}">
        <p14:creationId xmlns:p14="http://schemas.microsoft.com/office/powerpoint/2010/main" val="206143428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Tags protects transfers from cross phase message passing, and gives us barrier like safety without barrier like performance.</a:t>
            </a:r>
          </a:p>
          <a:p>
            <a:r>
              <a:rPr lang="en-US" baseline="0" dirty="0" smtClean="0"/>
              <a:t>So what is our performance like?</a:t>
            </a:r>
            <a:endParaRPr lang="en-US" dirty="0"/>
          </a:p>
        </p:txBody>
      </p:sp>
      <p:sp>
        <p:nvSpPr>
          <p:cNvPr id="4" name="Slide Number Placeholder 3"/>
          <p:cNvSpPr>
            <a:spLocks noGrp="1"/>
          </p:cNvSpPr>
          <p:nvPr>
            <p:ph type="sldNum" sz="quarter" idx="10"/>
          </p:nvPr>
        </p:nvSpPr>
        <p:spPr/>
        <p:txBody>
          <a:bodyPr/>
          <a:lstStyle/>
          <a:p>
            <a:fld id="{9A80BC8A-3D2D-4399-A152-F8F7638B0202}" type="slidenum">
              <a:rPr lang="en-US" smtClean="0"/>
              <a:t>71</a:t>
            </a:fld>
            <a:endParaRPr lang="en-US"/>
          </a:p>
        </p:txBody>
      </p:sp>
    </p:spTree>
    <p:extLst>
      <p:ext uri="{BB962C8B-B14F-4D97-AF65-F5344CB8AC3E}">
        <p14:creationId xmlns:p14="http://schemas.microsoft.com/office/powerpoint/2010/main" val="229078171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Bulk-synchronous SPMD kernels, quite different from each other</a:t>
            </a:r>
          </a:p>
          <a:p>
            <a:endParaRPr lang="en-US" dirty="0"/>
          </a:p>
        </p:txBody>
      </p:sp>
      <p:sp>
        <p:nvSpPr>
          <p:cNvPr id="4" name="Slide Number Placeholder 3"/>
          <p:cNvSpPr>
            <a:spLocks noGrp="1"/>
          </p:cNvSpPr>
          <p:nvPr>
            <p:ph type="sldNum" sz="quarter" idx="10"/>
          </p:nvPr>
        </p:nvSpPr>
        <p:spPr/>
        <p:txBody>
          <a:bodyPr/>
          <a:lstStyle/>
          <a:p>
            <a:fld id="{81904346-FDF0-3B44-8EAA-1914C1D5FF84}" type="slidenum">
              <a:rPr lang="en-US" smtClean="0"/>
              <a:t>73</a:t>
            </a:fld>
            <a:endParaRPr lang="en-US"/>
          </a:p>
        </p:txBody>
      </p:sp>
    </p:spTree>
    <p:extLst>
      <p:ext uri="{BB962C8B-B14F-4D97-AF65-F5344CB8AC3E}">
        <p14:creationId xmlns:p14="http://schemas.microsoft.com/office/powerpoint/2010/main" val="272343829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80BC8A-3D2D-4399-A152-F8F7638B0202}" type="slidenum">
              <a:rPr lang="en-US" smtClean="0"/>
              <a:t>79</a:t>
            </a:fld>
            <a:endParaRPr lang="en-US"/>
          </a:p>
        </p:txBody>
      </p:sp>
    </p:spTree>
    <p:extLst>
      <p:ext uri="{BB962C8B-B14F-4D97-AF65-F5344CB8AC3E}">
        <p14:creationId xmlns:p14="http://schemas.microsoft.com/office/powerpoint/2010/main" val="40061197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a:t>
            </a:r>
            <a:r>
              <a:rPr lang="en-US" baseline="0" dirty="0" smtClean="0"/>
              <a:t> me first introduce synthesis through a simple example:</a:t>
            </a:r>
          </a:p>
          <a:p>
            <a:r>
              <a:rPr lang="en-US" baseline="0" dirty="0" smtClean="0"/>
              <a:t>Computing the average of two integers. In this function, </a:t>
            </a:r>
            <a:r>
              <a:rPr lang="en-US" baseline="0" dirty="0" err="1" smtClean="0"/>
              <a:t>avgSpec</a:t>
            </a:r>
            <a:r>
              <a:rPr lang="en-US" baseline="0" dirty="0" smtClean="0"/>
              <a:t>.</a:t>
            </a:r>
          </a:p>
          <a:p>
            <a:r>
              <a:rPr lang="en-US" dirty="0" smtClean="0"/>
              <a:t>Everyone can write this: to avoid overflowing,</a:t>
            </a:r>
            <a:r>
              <a:rPr lang="en-US" baseline="0" dirty="0" smtClean="0"/>
              <a:t> we first convert the operands to long integers.</a:t>
            </a:r>
          </a:p>
          <a:p>
            <a:r>
              <a:rPr lang="en-US" baseline="0" dirty="0" smtClean="0"/>
              <a:t>Then compute the sum of them and right shift it by one bit.</a:t>
            </a:r>
          </a:p>
          <a:p>
            <a:r>
              <a:rPr lang="en-US" dirty="0" smtClean="0"/>
              <a:t>Then</a:t>
            </a:r>
            <a:r>
              <a:rPr lang="en-US" baseline="0" dirty="0" smtClean="0"/>
              <a:t> </a:t>
            </a:r>
            <a:r>
              <a:rPr lang="en-US" dirty="0" smtClean="0"/>
              <a:t>cast the result back to integer</a:t>
            </a:r>
            <a:r>
              <a:rPr lang="en-US" baseline="0" dirty="0" smtClean="0"/>
              <a:t> and return it.</a:t>
            </a:r>
          </a:p>
          <a:p>
            <a:r>
              <a:rPr lang="en-US" baseline="0" dirty="0" smtClean="0"/>
              <a:t>This is naïve simple and easy to get correct. But what if we want to avoid casting to long </a:t>
            </a:r>
            <a:r>
              <a:rPr lang="en-US" baseline="0" dirty="0" err="1" smtClean="0"/>
              <a:t>int</a:t>
            </a:r>
            <a:r>
              <a:rPr lang="en-US" baseline="0" dirty="0" smtClean="0"/>
              <a:t> for performance’s sake?</a:t>
            </a:r>
            <a:endParaRPr lang="en-US" dirty="0"/>
          </a:p>
        </p:txBody>
      </p:sp>
      <p:sp>
        <p:nvSpPr>
          <p:cNvPr id="4" name="Slide Number Placeholder 3"/>
          <p:cNvSpPr>
            <a:spLocks noGrp="1"/>
          </p:cNvSpPr>
          <p:nvPr>
            <p:ph type="sldNum" sz="quarter" idx="10"/>
          </p:nvPr>
        </p:nvSpPr>
        <p:spPr/>
        <p:txBody>
          <a:bodyPr/>
          <a:lstStyle/>
          <a:p>
            <a:fld id="{81904346-FDF0-3B44-8EAA-1914C1D5FF84}" type="slidenum">
              <a:rPr lang="en-US" smtClean="0"/>
              <a:t>4</a:t>
            </a:fld>
            <a:endParaRPr lang="en-US"/>
          </a:p>
        </p:txBody>
      </p:sp>
    </p:spTree>
    <p:extLst>
      <p:ext uri="{BB962C8B-B14F-4D97-AF65-F5344CB8AC3E}">
        <p14:creationId xmlns:p14="http://schemas.microsoft.com/office/powerpoint/2010/main" val="40224504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a:t>
            </a:r>
            <a:r>
              <a:rPr lang="en-US" baseline="0" dirty="0" smtClean="0"/>
              <a:t> get a more efficient implementation, we need some bit twiddling expression.  So what will be this expression?</a:t>
            </a:r>
          </a:p>
          <a:p>
            <a:r>
              <a:rPr lang="en-US" baseline="0" dirty="0" smtClean="0"/>
              <a:t>Well, we know that it must involve both a and b, and it may involve some unknown integer constant.</a:t>
            </a:r>
          </a:p>
          <a:p>
            <a:r>
              <a:rPr lang="en-US" baseline="0" dirty="0" smtClean="0"/>
              <a:t>It can also be the sum of two sub-expressions of this kind.</a:t>
            </a:r>
          </a:p>
          <a:p>
            <a:r>
              <a:rPr lang="en-US" baseline="0" dirty="0" smtClean="0"/>
              <a:t>Likewise, it may involve bitwise logical operators.</a:t>
            </a:r>
          </a:p>
          <a:p>
            <a:r>
              <a:rPr lang="en-US" baseline="0" dirty="0" smtClean="0"/>
              <a:t>And bit shifting.</a:t>
            </a:r>
          </a:p>
          <a:p>
            <a:r>
              <a:rPr lang="en-US" baseline="0" dirty="0" smtClean="0"/>
              <a:t>This is a standard BNF grammar describing our high level insight about the expression we want.</a:t>
            </a:r>
          </a:p>
        </p:txBody>
      </p:sp>
      <p:sp>
        <p:nvSpPr>
          <p:cNvPr id="4" name="Slide Number Placeholder 3"/>
          <p:cNvSpPr>
            <a:spLocks noGrp="1"/>
          </p:cNvSpPr>
          <p:nvPr>
            <p:ph type="sldNum" sz="quarter" idx="10"/>
          </p:nvPr>
        </p:nvSpPr>
        <p:spPr/>
        <p:txBody>
          <a:bodyPr/>
          <a:lstStyle/>
          <a:p>
            <a:fld id="{81904346-FDF0-3B44-8EAA-1914C1D5FF84}" type="slidenum">
              <a:rPr lang="en-US" smtClean="0"/>
              <a:t>5</a:t>
            </a:fld>
            <a:endParaRPr lang="en-US"/>
          </a:p>
        </p:txBody>
      </p:sp>
    </p:spTree>
    <p:extLst>
      <p:ext uri="{BB962C8B-B14F-4D97-AF65-F5344CB8AC3E}">
        <p14:creationId xmlns:p14="http://schemas.microsoft.com/office/powerpoint/2010/main" val="36890280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our language, we can directly represent the grammar in a</a:t>
            </a:r>
            <a:r>
              <a:rPr lang="en-US" baseline="0" dirty="0" smtClean="0"/>
              <a:t> special form of function, we call it a generator</a:t>
            </a:r>
            <a:r>
              <a:rPr lang="en-US" dirty="0" smtClean="0"/>
              <a:t>.</a:t>
            </a:r>
          </a:p>
          <a:p>
            <a:endParaRPr lang="en-US" dirty="0" smtClean="0"/>
          </a:p>
          <a:p>
            <a:r>
              <a:rPr lang="en-US" dirty="0" smtClean="0"/>
              <a:t>Look it’s almost</a:t>
            </a:r>
            <a:r>
              <a:rPr lang="en-US" baseline="0" dirty="0" smtClean="0"/>
              <a:t> the same as the grammar.</a:t>
            </a:r>
          </a:p>
          <a:p>
            <a:endParaRPr lang="en-US" baseline="0" dirty="0" smtClean="0"/>
          </a:p>
          <a:p>
            <a:r>
              <a:rPr lang="en-US" baseline="0" dirty="0" smtClean="0"/>
              <a:t>The generator describes a space of expressions that we care to return.</a:t>
            </a:r>
            <a:endParaRPr lang="en-US" dirty="0"/>
          </a:p>
        </p:txBody>
      </p:sp>
      <p:sp>
        <p:nvSpPr>
          <p:cNvPr id="4" name="Slide Number Placeholder 3"/>
          <p:cNvSpPr>
            <a:spLocks noGrp="1"/>
          </p:cNvSpPr>
          <p:nvPr>
            <p:ph type="sldNum" sz="quarter" idx="10"/>
          </p:nvPr>
        </p:nvSpPr>
        <p:spPr/>
        <p:txBody>
          <a:bodyPr/>
          <a:lstStyle/>
          <a:p>
            <a:fld id="{81904346-FDF0-3B44-8EAA-1914C1D5FF84}" type="slidenum">
              <a:rPr lang="en-US" smtClean="0"/>
              <a:t>6</a:t>
            </a:fld>
            <a:endParaRPr lang="en-US"/>
          </a:p>
        </p:txBody>
      </p:sp>
    </p:spTree>
    <p:extLst>
      <p:ext uri="{BB962C8B-B14F-4D97-AF65-F5344CB8AC3E}">
        <p14:creationId xmlns:p14="http://schemas.microsoft.com/office/powerpoint/2010/main" val="36890280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Next we tell the compiler that the actual expression should implement</a:t>
            </a:r>
            <a:r>
              <a:rPr lang="en-US" baseline="0" dirty="0" smtClean="0"/>
              <a:t> the same functionality as </a:t>
            </a:r>
            <a:r>
              <a:rPr lang="en-US" baseline="0" dirty="0" err="1" smtClean="0"/>
              <a:t>avgSpec</a:t>
            </a:r>
            <a:endParaRPr lang="en-US" dirty="0"/>
          </a:p>
        </p:txBody>
      </p:sp>
      <p:sp>
        <p:nvSpPr>
          <p:cNvPr id="4" name="Slide Number Placeholder 3"/>
          <p:cNvSpPr>
            <a:spLocks noGrp="1"/>
          </p:cNvSpPr>
          <p:nvPr>
            <p:ph type="sldNum" sz="quarter" idx="10"/>
          </p:nvPr>
        </p:nvSpPr>
        <p:spPr/>
        <p:txBody>
          <a:bodyPr/>
          <a:lstStyle/>
          <a:p>
            <a:fld id="{81904346-FDF0-3B44-8EAA-1914C1D5FF84}" type="slidenum">
              <a:rPr lang="en-US" smtClean="0"/>
              <a:t>7</a:t>
            </a:fld>
            <a:endParaRPr lang="en-US"/>
          </a:p>
        </p:txBody>
      </p:sp>
    </p:spTree>
    <p:extLst>
      <p:ext uri="{BB962C8B-B14F-4D97-AF65-F5344CB8AC3E}">
        <p14:creationId xmlns:p14="http://schemas.microsoft.com/office/powerpoint/2010/main" val="36890280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Next we tell the compiler that the actual expression should implement</a:t>
            </a:r>
            <a:r>
              <a:rPr lang="en-US" baseline="0" dirty="0" smtClean="0"/>
              <a:t> the same functionality as </a:t>
            </a:r>
            <a:r>
              <a:rPr lang="en-US" baseline="0" dirty="0" err="1" smtClean="0"/>
              <a:t>avgSpec</a:t>
            </a:r>
            <a:endParaRPr lang="en-US" dirty="0"/>
          </a:p>
        </p:txBody>
      </p:sp>
      <p:sp>
        <p:nvSpPr>
          <p:cNvPr id="4" name="Slide Number Placeholder 3"/>
          <p:cNvSpPr>
            <a:spLocks noGrp="1"/>
          </p:cNvSpPr>
          <p:nvPr>
            <p:ph type="sldNum" sz="quarter" idx="10"/>
          </p:nvPr>
        </p:nvSpPr>
        <p:spPr/>
        <p:txBody>
          <a:bodyPr/>
          <a:lstStyle/>
          <a:p>
            <a:fld id="{81904346-FDF0-3B44-8EAA-1914C1D5FF84}" type="slidenum">
              <a:rPr lang="en-US" smtClean="0"/>
              <a:t>8</a:t>
            </a:fld>
            <a:endParaRPr lang="en-US"/>
          </a:p>
        </p:txBody>
      </p:sp>
    </p:spTree>
    <p:extLst>
      <p:ext uri="{BB962C8B-B14F-4D97-AF65-F5344CB8AC3E}">
        <p14:creationId xmlns:p14="http://schemas.microsoft.com/office/powerpoint/2010/main" val="36890280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Then a solver will resolve</a:t>
            </a:r>
            <a:r>
              <a:rPr lang="en-US" baseline="0" dirty="0" smtClean="0"/>
              <a:t> all the unknown values and choices, instantiate generators to concrete valid code, and get a completed program. The solver does this by knowing that the sketch must behave equivalently to the specification.</a:t>
            </a:r>
            <a:endParaRPr lang="en-US" dirty="0"/>
          </a:p>
        </p:txBody>
      </p:sp>
      <p:sp>
        <p:nvSpPr>
          <p:cNvPr id="4" name="Slide Number Placeholder 3"/>
          <p:cNvSpPr>
            <a:spLocks noGrp="1"/>
          </p:cNvSpPr>
          <p:nvPr>
            <p:ph type="sldNum" sz="quarter" idx="10"/>
          </p:nvPr>
        </p:nvSpPr>
        <p:spPr/>
        <p:txBody>
          <a:bodyPr/>
          <a:lstStyle/>
          <a:p>
            <a:fld id="{81904346-FDF0-3B44-8EAA-1914C1D5FF84}" type="slidenum">
              <a:rPr lang="en-US" smtClean="0"/>
              <a:t>9</a:t>
            </a:fld>
            <a:endParaRPr lang="en-US"/>
          </a:p>
        </p:txBody>
      </p:sp>
    </p:spTree>
    <p:extLst>
      <p:ext uri="{BB962C8B-B14F-4D97-AF65-F5344CB8AC3E}">
        <p14:creationId xmlns:p14="http://schemas.microsoft.com/office/powerpoint/2010/main" val="923369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ED6B1FC-33B3-4A41-B046-2D6AAAB3391B}" type="datetimeFigureOut">
              <a:rPr lang="en-US" smtClean="0"/>
              <a:t>11/22/14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1B656B-1D4C-4693-B2DE-D7EA6C99149D}" type="slidenum">
              <a:rPr lang="en-US" smtClean="0"/>
              <a:t>‹#›</a:t>
            </a:fld>
            <a:endParaRPr lang="en-US"/>
          </a:p>
        </p:txBody>
      </p:sp>
    </p:spTree>
    <p:extLst>
      <p:ext uri="{BB962C8B-B14F-4D97-AF65-F5344CB8AC3E}">
        <p14:creationId xmlns:p14="http://schemas.microsoft.com/office/powerpoint/2010/main" val="870729685"/>
      </p:ext>
    </p:extLst>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ED6B1FC-33B3-4A41-B046-2D6AAAB3391B}" type="datetimeFigureOut">
              <a:rPr lang="en-US" smtClean="0"/>
              <a:t>11/22/14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1B656B-1D4C-4693-B2DE-D7EA6C99149D}" type="slidenum">
              <a:rPr lang="en-US" smtClean="0"/>
              <a:t>‹#›</a:t>
            </a:fld>
            <a:endParaRPr lang="en-US"/>
          </a:p>
        </p:txBody>
      </p:sp>
    </p:spTree>
    <p:extLst>
      <p:ext uri="{BB962C8B-B14F-4D97-AF65-F5344CB8AC3E}">
        <p14:creationId xmlns:p14="http://schemas.microsoft.com/office/powerpoint/2010/main" val="1542206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ED6B1FC-33B3-4A41-B046-2D6AAAB3391B}" type="datetimeFigureOut">
              <a:rPr lang="en-US" smtClean="0"/>
              <a:t>11/22/14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1B656B-1D4C-4693-B2DE-D7EA6C99149D}" type="slidenum">
              <a:rPr lang="en-US" smtClean="0"/>
              <a:t>‹#›</a:t>
            </a:fld>
            <a:endParaRPr lang="en-US"/>
          </a:p>
        </p:txBody>
      </p:sp>
    </p:spTree>
    <p:extLst>
      <p:ext uri="{BB962C8B-B14F-4D97-AF65-F5344CB8AC3E}">
        <p14:creationId xmlns:p14="http://schemas.microsoft.com/office/powerpoint/2010/main" val="585648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lowchart: Process 6"/>
          <p:cNvSpPr/>
          <p:nvPr userDrawn="1"/>
        </p:nvSpPr>
        <p:spPr>
          <a:xfrm>
            <a:off x="0" y="0"/>
            <a:ext cx="6949440" cy="1478042"/>
          </a:xfrm>
          <a:prstGeom prst="flowChartProcess">
            <a:avLst/>
          </a:prstGeom>
          <a:solidFill>
            <a:srgbClr val="DCA800"/>
          </a:solidFill>
          <a:effectLst>
            <a:softEdge rad="12700"/>
          </a:effectLst>
        </p:spPr>
        <p:style>
          <a:lnRef idx="3">
            <a:schemeClr val="lt1"/>
          </a:lnRef>
          <a:fillRef idx="1">
            <a:schemeClr val="accent4"/>
          </a:fillRef>
          <a:effectRef idx="1">
            <a:schemeClr val="accent4"/>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4700" y="29189"/>
            <a:ext cx="6869903" cy="1325563"/>
          </a:xfrm>
        </p:spPr>
        <p:txBody>
          <a:bodyPr/>
          <a:lstStyle>
            <a:lvl1pPr>
              <a:defRPr>
                <a:solidFill>
                  <a:schemeClr val="bg1">
                    <a:lumMod val="95000"/>
                  </a:schemeClr>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592494" y="1825625"/>
            <a:ext cx="9761306" cy="4351338"/>
          </a:xfrm>
        </p:spPr>
        <p:txBody>
          <a:bodyPr/>
          <a:lstStyle>
            <a:lvl1pPr>
              <a:buClr>
                <a:schemeClr val="bg1"/>
              </a:buClr>
              <a:buSzPct val="25000"/>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BED6B1FC-33B3-4A41-B046-2D6AAAB3391B}" type="datetimeFigureOut">
              <a:rPr lang="en-US" smtClean="0"/>
              <a:t>11/22/14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1B656B-1D4C-4693-B2DE-D7EA6C99149D}" type="slidenum">
              <a:rPr lang="en-US" smtClean="0"/>
              <a:t>‹#›</a:t>
            </a:fld>
            <a:endParaRPr lang="en-US"/>
          </a:p>
        </p:txBody>
      </p:sp>
    </p:spTree>
    <p:extLst>
      <p:ext uri="{BB962C8B-B14F-4D97-AF65-F5344CB8AC3E}">
        <p14:creationId xmlns:p14="http://schemas.microsoft.com/office/powerpoint/2010/main" val="1201871104"/>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ED6B1FC-33B3-4A41-B046-2D6AAAB3391B}" type="datetimeFigureOut">
              <a:rPr lang="en-US" smtClean="0"/>
              <a:t>11/22/14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1B656B-1D4C-4693-B2DE-D7EA6C99149D}" type="slidenum">
              <a:rPr lang="en-US" smtClean="0"/>
              <a:t>‹#›</a:t>
            </a:fld>
            <a:endParaRPr lang="en-US"/>
          </a:p>
        </p:txBody>
      </p:sp>
      <p:sp>
        <p:nvSpPr>
          <p:cNvPr id="6" name="Flowchart: Process 5"/>
          <p:cNvSpPr/>
          <p:nvPr userDrawn="1"/>
        </p:nvSpPr>
        <p:spPr>
          <a:xfrm>
            <a:off x="0" y="0"/>
            <a:ext cx="6949440" cy="1478042"/>
          </a:xfrm>
          <a:prstGeom prst="flowChartProcess">
            <a:avLst/>
          </a:prstGeom>
          <a:solidFill>
            <a:srgbClr val="DCA800"/>
          </a:solidFill>
          <a:effectLst>
            <a:softEdge rad="12700"/>
          </a:effectLst>
        </p:spPr>
        <p:style>
          <a:lnRef idx="3">
            <a:schemeClr val="lt1"/>
          </a:lnRef>
          <a:fillRef idx="1">
            <a:schemeClr val="accent4"/>
          </a:fillRef>
          <a:effectRef idx="1">
            <a:schemeClr val="accent4"/>
          </a:effectRef>
          <a:fontRef idx="minor">
            <a:schemeClr val="lt1"/>
          </a:fontRef>
        </p:style>
        <p:txBody>
          <a:bodyPr rtlCol="0" anchor="ctr"/>
          <a:lstStyle/>
          <a:p>
            <a:pPr algn="ctr"/>
            <a:endParaRPr lang="en-US"/>
          </a:p>
        </p:txBody>
      </p:sp>
      <p:sp>
        <p:nvSpPr>
          <p:cNvPr id="8" name="Title 1"/>
          <p:cNvSpPr>
            <a:spLocks noGrp="1"/>
          </p:cNvSpPr>
          <p:nvPr>
            <p:ph type="title"/>
          </p:nvPr>
        </p:nvSpPr>
        <p:spPr>
          <a:xfrm>
            <a:off x="54864" y="29189"/>
            <a:ext cx="6867144" cy="1325563"/>
          </a:xfrm>
        </p:spPr>
        <p:txBody>
          <a:bodyPr/>
          <a:lstStyle>
            <a:lvl1pPr>
              <a:defRPr>
                <a:solidFill>
                  <a:schemeClr val="bg1">
                    <a:lumMod val="95000"/>
                  </a:schemeClr>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3159310459"/>
      </p:ext>
    </p:extLst>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D6B1FC-33B3-4A41-B046-2D6AAAB3391B}" type="datetimeFigureOut">
              <a:rPr lang="en-US" smtClean="0"/>
              <a:t>11/22/14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1B656B-1D4C-4693-B2DE-D7EA6C99149D}" type="slidenum">
              <a:rPr lang="en-US" smtClean="0"/>
              <a:t>‹#›</a:t>
            </a:fld>
            <a:endParaRPr lang="en-US"/>
          </a:p>
        </p:txBody>
      </p:sp>
    </p:spTree>
    <p:extLst>
      <p:ext uri="{BB962C8B-B14F-4D97-AF65-F5344CB8AC3E}">
        <p14:creationId xmlns:p14="http://schemas.microsoft.com/office/powerpoint/2010/main" val="4185405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61010" y="365125"/>
            <a:ext cx="10515600" cy="1325563"/>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ED6B1FC-33B3-4A41-B046-2D6AAAB3391B}" type="datetimeFigureOut">
              <a:rPr lang="en-US" smtClean="0"/>
              <a:t>11/22/14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1B656B-1D4C-4693-B2DE-D7EA6C99149D}" type="slidenum">
              <a:rPr lang="en-US" smtClean="0"/>
              <a:t>‹#›</a:t>
            </a:fld>
            <a:endParaRPr lang="en-US"/>
          </a:p>
        </p:txBody>
      </p:sp>
    </p:spTree>
    <p:extLst>
      <p:ext uri="{BB962C8B-B14F-4D97-AF65-F5344CB8AC3E}">
        <p14:creationId xmlns:p14="http://schemas.microsoft.com/office/powerpoint/2010/main" val="1073505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ED6B1FC-33B3-4A41-B046-2D6AAAB3391B}" type="datetimeFigureOut">
              <a:rPr lang="en-US" smtClean="0"/>
              <a:t>11/22/14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1B656B-1D4C-4693-B2DE-D7EA6C99149D}" type="slidenum">
              <a:rPr lang="en-US" smtClean="0"/>
              <a:t>‹#›</a:t>
            </a:fld>
            <a:endParaRPr lang="en-US"/>
          </a:p>
        </p:txBody>
      </p:sp>
    </p:spTree>
    <p:extLst>
      <p:ext uri="{BB962C8B-B14F-4D97-AF65-F5344CB8AC3E}">
        <p14:creationId xmlns:p14="http://schemas.microsoft.com/office/powerpoint/2010/main" val="3554259435"/>
      </p:ext>
    </p:extLst>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D6B1FC-33B3-4A41-B046-2D6AAAB3391B}" type="datetimeFigureOut">
              <a:rPr lang="en-US" smtClean="0"/>
              <a:t>11/22/14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1B656B-1D4C-4693-B2DE-D7EA6C99149D}" type="slidenum">
              <a:rPr lang="en-US" smtClean="0"/>
              <a:t>‹#›</a:t>
            </a:fld>
            <a:endParaRPr lang="en-US"/>
          </a:p>
        </p:txBody>
      </p:sp>
    </p:spTree>
    <p:extLst>
      <p:ext uri="{BB962C8B-B14F-4D97-AF65-F5344CB8AC3E}">
        <p14:creationId xmlns:p14="http://schemas.microsoft.com/office/powerpoint/2010/main" val="379034587"/>
      </p:ext>
    </p:extLst>
  </p:cSld>
  <p:clrMapOvr>
    <a:masterClrMapping/>
  </p:clrMapOvr>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D6B1FC-33B3-4A41-B046-2D6AAAB3391B}" type="datetimeFigureOut">
              <a:rPr lang="en-US" smtClean="0"/>
              <a:t>11/22/14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1B656B-1D4C-4693-B2DE-D7EA6C99149D}" type="slidenum">
              <a:rPr lang="en-US" smtClean="0"/>
              <a:t>‹#›</a:t>
            </a:fld>
            <a:endParaRPr lang="en-US"/>
          </a:p>
        </p:txBody>
      </p:sp>
    </p:spTree>
    <p:extLst>
      <p:ext uri="{BB962C8B-B14F-4D97-AF65-F5344CB8AC3E}">
        <p14:creationId xmlns:p14="http://schemas.microsoft.com/office/powerpoint/2010/main" val="3595538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D6B1FC-33B3-4A41-B046-2D6AAAB3391B}" type="datetimeFigureOut">
              <a:rPr lang="en-US" smtClean="0"/>
              <a:t>11/22/14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1B656B-1D4C-4693-B2DE-D7EA6C99149D}" type="slidenum">
              <a:rPr lang="en-US" smtClean="0"/>
              <a:t>‹#›</a:t>
            </a:fld>
            <a:endParaRPr lang="en-US"/>
          </a:p>
        </p:txBody>
      </p:sp>
    </p:spTree>
    <p:extLst>
      <p:ext uri="{BB962C8B-B14F-4D97-AF65-F5344CB8AC3E}">
        <p14:creationId xmlns:p14="http://schemas.microsoft.com/office/powerpoint/2010/main" val="292838821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D6B1FC-33B3-4A41-B046-2D6AAAB3391B}" type="datetimeFigureOut">
              <a:rPr lang="en-US" smtClean="0"/>
              <a:t>11/22/14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1B656B-1D4C-4693-B2DE-D7EA6C99149D}" type="slidenum">
              <a:rPr lang="en-US" smtClean="0"/>
              <a:t>‹#›</a:t>
            </a:fld>
            <a:endParaRPr lang="en-US"/>
          </a:p>
        </p:txBody>
      </p:sp>
    </p:spTree>
    <p:extLst>
      <p:ext uri="{BB962C8B-B14F-4D97-AF65-F5344CB8AC3E}">
        <p14:creationId xmlns:p14="http://schemas.microsoft.com/office/powerpoint/2010/main" val="333643251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8" r:id="rId3"/>
    <p:sldLayoutId id="2147483675" r:id="rId4"/>
    <p:sldLayoutId id="2147483676" r:id="rId5"/>
    <p:sldLayoutId id="2147483677" r:id="rId6"/>
    <p:sldLayoutId id="2147483679" r:id="rId7"/>
    <p:sldLayoutId id="2147483680" r:id="rId8"/>
    <p:sldLayoutId id="2147483681" r:id="rId9"/>
    <p:sldLayoutId id="2147483682" r:id="rId10"/>
    <p:sldLayoutId id="2147483683" r:id="rId11"/>
  </p:sldLayoutIdLst>
  <p:timing>
    <p:tnLst>
      <p:par>
        <p:cTn xmlns:p14="http://schemas.microsoft.com/office/powerpoint/2010/mai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bg1"/>
        </a:buClr>
        <a:buSzPct val="100000"/>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 Id="rId3" Type="http://schemas.openxmlformats.org/officeDocument/2006/relationships/image" Target="../media/image2.png"/></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 Id="rId3" Type="http://schemas.openxmlformats.org/officeDocument/2006/relationships/image" Target="../media/image3.png"/></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4.png"/><Relationship Id="rId3" Type="http://schemas.openxmlformats.org/officeDocument/2006/relationships/image" Target="../media/image5.png"/></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6.png"/><Relationship Id="rId3" Type="http://schemas.openxmlformats.org/officeDocument/2006/relationships/image" Target="../media/image7.png"/></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8.png"/></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61144" y="1293588"/>
            <a:ext cx="10856665" cy="1750221"/>
          </a:xfrm>
        </p:spPr>
        <p:txBody>
          <a:bodyPr>
            <a:normAutofit fontScale="90000"/>
          </a:bodyPr>
          <a:lstStyle/>
          <a:p>
            <a:r>
              <a:rPr lang="en-US" dirty="0"/>
              <a:t>MSL: a Synthesis </a:t>
            </a:r>
            <a:r>
              <a:rPr lang="en-US" dirty="0" smtClean="0"/>
              <a:t>Enabled Language</a:t>
            </a:r>
            <a:br>
              <a:rPr lang="en-US" dirty="0" smtClean="0"/>
            </a:br>
            <a:r>
              <a:rPr lang="en-US" dirty="0" smtClean="0"/>
              <a:t>for Distributed </a:t>
            </a:r>
            <a:r>
              <a:rPr lang="en-US" dirty="0"/>
              <a:t>Implementations </a:t>
            </a:r>
          </a:p>
        </p:txBody>
      </p:sp>
      <p:sp>
        <p:nvSpPr>
          <p:cNvPr id="3" name="Subtitle 2"/>
          <p:cNvSpPr>
            <a:spLocks noGrp="1"/>
          </p:cNvSpPr>
          <p:nvPr>
            <p:ph type="subTitle" idx="1"/>
          </p:nvPr>
        </p:nvSpPr>
        <p:spPr>
          <a:xfrm>
            <a:off x="1524000" y="3758593"/>
            <a:ext cx="9144000" cy="1655762"/>
          </a:xfrm>
        </p:spPr>
        <p:txBody>
          <a:bodyPr/>
          <a:lstStyle/>
          <a:p>
            <a:r>
              <a:rPr lang="en-US" i="1" dirty="0" smtClean="0">
                <a:solidFill>
                  <a:schemeClr val="tx1">
                    <a:lumMod val="65000"/>
                    <a:lumOff val="35000"/>
                  </a:schemeClr>
                </a:solidFill>
              </a:rPr>
              <a:t>Zhilei Xu</a:t>
            </a:r>
          </a:p>
          <a:p>
            <a:r>
              <a:rPr lang="en-US" dirty="0" err="1" smtClean="0">
                <a:solidFill>
                  <a:schemeClr val="tx1">
                    <a:lumMod val="65000"/>
                    <a:lumOff val="35000"/>
                  </a:schemeClr>
                </a:solidFill>
              </a:rPr>
              <a:t>Shoaib</a:t>
            </a:r>
            <a:r>
              <a:rPr lang="en-US" dirty="0" smtClean="0">
                <a:solidFill>
                  <a:schemeClr val="tx1">
                    <a:lumMod val="65000"/>
                    <a:lumOff val="35000"/>
                  </a:schemeClr>
                </a:solidFill>
              </a:rPr>
              <a:t> </a:t>
            </a:r>
            <a:r>
              <a:rPr lang="en-US" dirty="0" err="1" smtClean="0">
                <a:solidFill>
                  <a:schemeClr val="tx1">
                    <a:lumMod val="65000"/>
                    <a:lumOff val="35000"/>
                  </a:schemeClr>
                </a:solidFill>
              </a:rPr>
              <a:t>Kamil</a:t>
            </a:r>
            <a:endParaRPr lang="en-US" dirty="0" smtClean="0">
              <a:solidFill>
                <a:schemeClr val="tx1">
                  <a:lumMod val="65000"/>
                  <a:lumOff val="35000"/>
                </a:schemeClr>
              </a:solidFill>
            </a:endParaRPr>
          </a:p>
          <a:p>
            <a:r>
              <a:rPr lang="en-US" dirty="0" smtClean="0">
                <a:solidFill>
                  <a:schemeClr val="tx1">
                    <a:lumMod val="65000"/>
                    <a:lumOff val="35000"/>
                  </a:schemeClr>
                </a:solidFill>
              </a:rPr>
              <a:t>Armando Solar-</a:t>
            </a:r>
            <a:r>
              <a:rPr lang="en-US" dirty="0" err="1" smtClean="0">
                <a:solidFill>
                  <a:schemeClr val="tx1">
                    <a:lumMod val="65000"/>
                    <a:lumOff val="35000"/>
                  </a:schemeClr>
                </a:solidFill>
              </a:rPr>
              <a:t>Lezama</a:t>
            </a:r>
            <a:endParaRPr lang="en-US" dirty="0">
              <a:solidFill>
                <a:schemeClr val="tx1">
                  <a:lumMod val="65000"/>
                  <a:lumOff val="35000"/>
                </a:schemeClr>
              </a:solidFill>
            </a:endParaRPr>
          </a:p>
        </p:txBody>
      </p:sp>
      <p:pic>
        <p:nvPicPr>
          <p:cNvPr id="4" name="Picture 2" descr="mit_csai_top"/>
          <p:cNvPicPr>
            <a:picLocks noChangeAspect="1" noChangeArrowheads="1"/>
          </p:cNvPicPr>
          <p:nvPr/>
        </p:nvPicPr>
        <p:blipFill>
          <a:blip r:embed="rId3" cstate="print"/>
          <a:srcRect t="17308" r="49430" b="43750"/>
          <a:stretch>
            <a:fillRect/>
          </a:stretch>
        </p:blipFill>
        <p:spPr bwMode="auto">
          <a:xfrm>
            <a:off x="308064" y="5387035"/>
            <a:ext cx="6723887" cy="895781"/>
          </a:xfrm>
          <a:prstGeom prst="rect">
            <a:avLst/>
          </a:prstGeom>
          <a:noFill/>
          <a:ln w="9525">
            <a:noFill/>
            <a:miter lim="800000"/>
            <a:headEnd/>
            <a:tailEnd/>
          </a:ln>
        </p:spPr>
      </p:pic>
      <p:pic>
        <p:nvPicPr>
          <p:cNvPr id="5" name="Picture 2" descr="mit_csai_top"/>
          <p:cNvPicPr>
            <a:picLocks noChangeAspect="1" noChangeArrowheads="1"/>
          </p:cNvPicPr>
          <p:nvPr/>
        </p:nvPicPr>
        <p:blipFill>
          <a:blip r:embed="rId3" cstate="print"/>
          <a:srcRect l="71862"/>
          <a:stretch>
            <a:fillRect/>
          </a:stretch>
        </p:blipFill>
        <p:spPr bwMode="auto">
          <a:xfrm>
            <a:off x="8645236" y="4969017"/>
            <a:ext cx="2816690" cy="1731818"/>
          </a:xfrm>
          <a:prstGeom prst="rect">
            <a:avLst/>
          </a:prstGeom>
          <a:noFill/>
          <a:ln w="9525">
            <a:noFill/>
            <a:miter lim="800000"/>
            <a:headEnd/>
            <a:tailEnd/>
          </a:ln>
        </p:spPr>
      </p:pic>
    </p:spTree>
    <p:extLst>
      <p:ext uri="{BB962C8B-B14F-4D97-AF65-F5344CB8AC3E}">
        <p14:creationId xmlns:p14="http://schemas.microsoft.com/office/powerpoint/2010/main" val="364221036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 we do </a:t>
            </a:r>
            <a:r>
              <a:rPr lang="en-US" b="1" dirty="0" smtClean="0"/>
              <a:t>synthesis</a:t>
            </a:r>
            <a:r>
              <a:rPr lang="en-US" dirty="0" smtClean="0"/>
              <a:t> for </a:t>
            </a:r>
            <a:r>
              <a:rPr lang="en-US" b="1" dirty="0" smtClean="0"/>
              <a:t>MPI</a:t>
            </a:r>
            <a:r>
              <a:rPr lang="en-US" dirty="0" smtClean="0"/>
              <a:t>?</a:t>
            </a:r>
            <a:endParaRPr lang="en-US" dirty="0"/>
          </a:p>
        </p:txBody>
      </p:sp>
      <p:sp>
        <p:nvSpPr>
          <p:cNvPr id="3" name="Content Placeholder 2"/>
          <p:cNvSpPr>
            <a:spLocks noGrp="1"/>
          </p:cNvSpPr>
          <p:nvPr>
            <p:ph idx="1"/>
          </p:nvPr>
        </p:nvSpPr>
        <p:spPr/>
        <p:txBody>
          <a:bodyPr>
            <a:normAutofit/>
          </a:bodyPr>
          <a:lstStyle/>
          <a:p>
            <a:r>
              <a:rPr lang="en-US" sz="4000" b="1" dirty="0"/>
              <a:t>No</a:t>
            </a:r>
            <a:r>
              <a:rPr lang="en-US" dirty="0" smtClean="0"/>
              <a:t>! That’s too hard.</a:t>
            </a:r>
          </a:p>
          <a:p>
            <a:endParaRPr lang="en-US" dirty="0" smtClean="0"/>
          </a:p>
          <a:p>
            <a:r>
              <a:rPr lang="en-US" dirty="0" smtClean="0"/>
              <a:t>MPI with Fortran/C is too low-level to analyze</a:t>
            </a:r>
          </a:p>
          <a:p>
            <a:pPr lvl="1"/>
            <a:r>
              <a:rPr lang="en-US" dirty="0" smtClean="0"/>
              <a:t>The program is non-deterministic</a:t>
            </a:r>
          </a:p>
          <a:p>
            <a:pPr lvl="1"/>
            <a:r>
              <a:rPr lang="en-US" dirty="0" smtClean="0"/>
              <a:t>Hard to match send() &amp; </a:t>
            </a:r>
            <a:r>
              <a:rPr lang="en-US" dirty="0" err="1" smtClean="0"/>
              <a:t>recv</a:t>
            </a:r>
            <a:r>
              <a:rPr lang="en-US" dirty="0" smtClean="0"/>
              <a:t>()</a:t>
            </a:r>
          </a:p>
          <a:p>
            <a:pPr lvl="1"/>
            <a:r>
              <a:rPr lang="en-US" dirty="0" smtClean="0"/>
              <a:t>Low-level array/pointer manipulation for message buffers</a:t>
            </a:r>
          </a:p>
          <a:p>
            <a:pPr lvl="5"/>
            <a:endParaRPr lang="en-US" dirty="0"/>
          </a:p>
          <a:p>
            <a:endParaRPr lang="en-US" dirty="0" smtClean="0"/>
          </a:p>
          <a:p>
            <a:r>
              <a:rPr lang="en-US" dirty="0" smtClean="0"/>
              <a:t>Solution:</a:t>
            </a:r>
          </a:p>
        </p:txBody>
      </p:sp>
      <p:sp>
        <p:nvSpPr>
          <p:cNvPr id="4" name="TextBox 3"/>
          <p:cNvSpPr txBox="1"/>
          <p:nvPr/>
        </p:nvSpPr>
        <p:spPr>
          <a:xfrm>
            <a:off x="3479678" y="5322886"/>
            <a:ext cx="6695137" cy="954107"/>
          </a:xfrm>
          <a:prstGeom prst="rect">
            <a:avLst/>
          </a:prstGeom>
          <a:noFill/>
        </p:spPr>
        <p:txBody>
          <a:bodyPr wrap="none" rtlCol="0">
            <a:spAutoFit/>
          </a:bodyPr>
          <a:lstStyle/>
          <a:p>
            <a:r>
              <a:rPr lang="en-US" sz="2800" dirty="0">
                <a:solidFill>
                  <a:schemeClr val="accent6">
                    <a:lumMod val="50000"/>
                  </a:schemeClr>
                </a:solidFill>
              </a:rPr>
              <a:t>Only deal with a high level abstraction of the </a:t>
            </a:r>
            <a:br>
              <a:rPr lang="en-US" sz="2800" dirty="0">
                <a:solidFill>
                  <a:schemeClr val="accent6">
                    <a:lumMod val="50000"/>
                  </a:schemeClr>
                </a:solidFill>
              </a:rPr>
            </a:br>
            <a:r>
              <a:rPr lang="en-US" sz="2800" dirty="0">
                <a:solidFill>
                  <a:schemeClr val="accent6">
                    <a:lumMod val="50000"/>
                  </a:schemeClr>
                </a:solidFill>
              </a:rPr>
              <a:t>bulk-synchronous subset of </a:t>
            </a:r>
            <a:r>
              <a:rPr lang="en-US" sz="2800" dirty="0" smtClean="0">
                <a:solidFill>
                  <a:schemeClr val="accent6">
                    <a:lumMod val="50000"/>
                  </a:schemeClr>
                </a:solidFill>
              </a:rPr>
              <a:t>SPMD</a:t>
            </a:r>
            <a:endParaRPr lang="en-US" sz="2800" dirty="0">
              <a:solidFill>
                <a:schemeClr val="accent6">
                  <a:lumMod val="50000"/>
                </a:schemeClr>
              </a:solidFill>
            </a:endParaRPr>
          </a:p>
        </p:txBody>
      </p:sp>
    </p:spTree>
    <p:extLst>
      <p:ext uri="{BB962C8B-B14F-4D97-AF65-F5344CB8AC3E}">
        <p14:creationId xmlns:p14="http://schemas.microsoft.com/office/powerpoint/2010/main" val="144347266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Bulk-synchronous parallelism</a:t>
            </a:r>
            <a:endParaRPr lang="en-US" dirty="0"/>
          </a:p>
        </p:txBody>
      </p:sp>
      <p:sp>
        <p:nvSpPr>
          <p:cNvPr id="4" name="Freeform 3"/>
          <p:cNvSpPr/>
          <p:nvPr/>
        </p:nvSpPr>
        <p:spPr>
          <a:xfrm>
            <a:off x="3081088" y="1808116"/>
            <a:ext cx="654060" cy="4245363"/>
          </a:xfrm>
          <a:custGeom>
            <a:avLst/>
            <a:gdLst>
              <a:gd name="connsiteX0" fmla="*/ 194830 w 308012"/>
              <a:gd name="connsiteY0" fmla="*/ 0 h 2652376"/>
              <a:gd name="connsiteX1" fmla="*/ 178753 w 308012"/>
              <a:gd name="connsiteY1" fmla="*/ 401875 h 2652376"/>
              <a:gd name="connsiteX2" fmla="*/ 1902 w 308012"/>
              <a:gd name="connsiteY2" fmla="*/ 723375 h 2652376"/>
              <a:gd name="connsiteX3" fmla="*/ 307372 w 308012"/>
              <a:gd name="connsiteY3" fmla="*/ 1366376 h 2652376"/>
              <a:gd name="connsiteX4" fmla="*/ 82288 w 308012"/>
              <a:gd name="connsiteY4" fmla="*/ 2170126 h 2652376"/>
              <a:gd name="connsiteX5" fmla="*/ 82288 w 308012"/>
              <a:gd name="connsiteY5" fmla="*/ 2652376 h 265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012" h="2652376">
                <a:moveTo>
                  <a:pt x="194830" y="0"/>
                </a:moveTo>
                <a:cubicBezTo>
                  <a:pt x="202869" y="140656"/>
                  <a:pt x="210908" y="281313"/>
                  <a:pt x="178753" y="401875"/>
                </a:cubicBezTo>
                <a:cubicBezTo>
                  <a:pt x="146598" y="522438"/>
                  <a:pt x="-19535" y="562625"/>
                  <a:pt x="1902" y="723375"/>
                </a:cubicBezTo>
                <a:cubicBezTo>
                  <a:pt x="23339" y="884125"/>
                  <a:pt x="293974" y="1125251"/>
                  <a:pt x="307372" y="1366376"/>
                </a:cubicBezTo>
                <a:cubicBezTo>
                  <a:pt x="320770" y="1607501"/>
                  <a:pt x="119802" y="1955793"/>
                  <a:pt x="82288" y="2170126"/>
                </a:cubicBezTo>
                <a:cubicBezTo>
                  <a:pt x="44774" y="2384459"/>
                  <a:pt x="82288" y="2652376"/>
                  <a:pt x="82288" y="2652376"/>
                </a:cubicBezTo>
              </a:path>
            </a:pathLst>
          </a:custGeom>
          <a:ln>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a:solidFill>
                  <a:srgbClr val="000000"/>
                </a:solidFill>
                <a:tailEnd type="stealth"/>
              </a:ln>
            </a:endParaRPr>
          </a:p>
        </p:txBody>
      </p:sp>
      <p:sp>
        <p:nvSpPr>
          <p:cNvPr id="5" name="Freeform 4"/>
          <p:cNvSpPr/>
          <p:nvPr/>
        </p:nvSpPr>
        <p:spPr>
          <a:xfrm>
            <a:off x="5442273" y="1808116"/>
            <a:ext cx="654060" cy="4245363"/>
          </a:xfrm>
          <a:custGeom>
            <a:avLst/>
            <a:gdLst>
              <a:gd name="connsiteX0" fmla="*/ 194830 w 308012"/>
              <a:gd name="connsiteY0" fmla="*/ 0 h 2652376"/>
              <a:gd name="connsiteX1" fmla="*/ 178753 w 308012"/>
              <a:gd name="connsiteY1" fmla="*/ 401875 h 2652376"/>
              <a:gd name="connsiteX2" fmla="*/ 1902 w 308012"/>
              <a:gd name="connsiteY2" fmla="*/ 723375 h 2652376"/>
              <a:gd name="connsiteX3" fmla="*/ 307372 w 308012"/>
              <a:gd name="connsiteY3" fmla="*/ 1366376 h 2652376"/>
              <a:gd name="connsiteX4" fmla="*/ 82288 w 308012"/>
              <a:gd name="connsiteY4" fmla="*/ 2170126 h 2652376"/>
              <a:gd name="connsiteX5" fmla="*/ 82288 w 308012"/>
              <a:gd name="connsiteY5" fmla="*/ 2652376 h 265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012" h="2652376">
                <a:moveTo>
                  <a:pt x="194830" y="0"/>
                </a:moveTo>
                <a:cubicBezTo>
                  <a:pt x="202869" y="140656"/>
                  <a:pt x="210908" y="281313"/>
                  <a:pt x="178753" y="401875"/>
                </a:cubicBezTo>
                <a:cubicBezTo>
                  <a:pt x="146598" y="522438"/>
                  <a:pt x="-19535" y="562625"/>
                  <a:pt x="1902" y="723375"/>
                </a:cubicBezTo>
                <a:cubicBezTo>
                  <a:pt x="23339" y="884125"/>
                  <a:pt x="293974" y="1125251"/>
                  <a:pt x="307372" y="1366376"/>
                </a:cubicBezTo>
                <a:cubicBezTo>
                  <a:pt x="320770" y="1607501"/>
                  <a:pt x="119802" y="1955793"/>
                  <a:pt x="82288" y="2170126"/>
                </a:cubicBezTo>
                <a:cubicBezTo>
                  <a:pt x="44774" y="2384459"/>
                  <a:pt x="82288" y="2652376"/>
                  <a:pt x="82288" y="2652376"/>
                </a:cubicBezTo>
              </a:path>
            </a:pathLst>
          </a:custGeom>
          <a:ln>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a:solidFill>
                  <a:srgbClr val="000000"/>
                </a:solidFill>
                <a:tailEnd type="stealth"/>
              </a:ln>
            </a:endParaRPr>
          </a:p>
        </p:txBody>
      </p:sp>
      <p:sp>
        <p:nvSpPr>
          <p:cNvPr id="6" name="Freeform 5"/>
          <p:cNvSpPr/>
          <p:nvPr/>
        </p:nvSpPr>
        <p:spPr>
          <a:xfrm>
            <a:off x="7689521" y="1808116"/>
            <a:ext cx="654060" cy="4245363"/>
          </a:xfrm>
          <a:custGeom>
            <a:avLst/>
            <a:gdLst>
              <a:gd name="connsiteX0" fmla="*/ 194830 w 308012"/>
              <a:gd name="connsiteY0" fmla="*/ 0 h 2652376"/>
              <a:gd name="connsiteX1" fmla="*/ 178753 w 308012"/>
              <a:gd name="connsiteY1" fmla="*/ 401875 h 2652376"/>
              <a:gd name="connsiteX2" fmla="*/ 1902 w 308012"/>
              <a:gd name="connsiteY2" fmla="*/ 723375 h 2652376"/>
              <a:gd name="connsiteX3" fmla="*/ 307372 w 308012"/>
              <a:gd name="connsiteY3" fmla="*/ 1366376 h 2652376"/>
              <a:gd name="connsiteX4" fmla="*/ 82288 w 308012"/>
              <a:gd name="connsiteY4" fmla="*/ 2170126 h 2652376"/>
              <a:gd name="connsiteX5" fmla="*/ 82288 w 308012"/>
              <a:gd name="connsiteY5" fmla="*/ 2652376 h 265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012" h="2652376">
                <a:moveTo>
                  <a:pt x="194830" y="0"/>
                </a:moveTo>
                <a:cubicBezTo>
                  <a:pt x="202869" y="140656"/>
                  <a:pt x="210908" y="281313"/>
                  <a:pt x="178753" y="401875"/>
                </a:cubicBezTo>
                <a:cubicBezTo>
                  <a:pt x="146598" y="522438"/>
                  <a:pt x="-19535" y="562625"/>
                  <a:pt x="1902" y="723375"/>
                </a:cubicBezTo>
                <a:cubicBezTo>
                  <a:pt x="23339" y="884125"/>
                  <a:pt x="293974" y="1125251"/>
                  <a:pt x="307372" y="1366376"/>
                </a:cubicBezTo>
                <a:cubicBezTo>
                  <a:pt x="320770" y="1607501"/>
                  <a:pt x="119802" y="1955793"/>
                  <a:pt x="82288" y="2170126"/>
                </a:cubicBezTo>
                <a:cubicBezTo>
                  <a:pt x="44774" y="2384459"/>
                  <a:pt x="82288" y="2652376"/>
                  <a:pt x="82288" y="2652376"/>
                </a:cubicBezTo>
              </a:path>
            </a:pathLst>
          </a:custGeom>
          <a:ln>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a:solidFill>
                  <a:srgbClr val="000000"/>
                </a:solidFill>
                <a:tailEnd type="stealth"/>
              </a:ln>
            </a:endParaRPr>
          </a:p>
        </p:txBody>
      </p:sp>
      <p:sp>
        <p:nvSpPr>
          <p:cNvPr id="8" name="Rounded Rectangle 7"/>
          <p:cNvSpPr/>
          <p:nvPr/>
        </p:nvSpPr>
        <p:spPr>
          <a:xfrm>
            <a:off x="2453189" y="2179687"/>
            <a:ext cx="6681024" cy="512937"/>
          </a:xfrm>
          <a:prstGeom prst="roundRect">
            <a:avLst/>
          </a:prstGeom>
          <a:solidFill>
            <a:schemeClr val="accent3">
              <a:lumMod val="40000"/>
              <a:lumOff val="60000"/>
              <a:alpha val="24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rgbClr val="0000FF"/>
                </a:solidFill>
              </a:rPr>
              <a:t>Computation  Phase</a:t>
            </a:r>
          </a:p>
        </p:txBody>
      </p:sp>
      <p:sp>
        <p:nvSpPr>
          <p:cNvPr id="10" name="Rounded Rectangle 9"/>
          <p:cNvSpPr/>
          <p:nvPr/>
        </p:nvSpPr>
        <p:spPr>
          <a:xfrm>
            <a:off x="2453189" y="4074683"/>
            <a:ext cx="6681024" cy="512937"/>
          </a:xfrm>
          <a:prstGeom prst="roundRect">
            <a:avLst/>
          </a:prstGeom>
          <a:solidFill>
            <a:schemeClr val="accent3">
              <a:lumMod val="40000"/>
              <a:lumOff val="60000"/>
              <a:alpha val="24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rgbClr val="0000FF"/>
                </a:solidFill>
              </a:rPr>
              <a:t>Computation  Phase</a:t>
            </a:r>
          </a:p>
        </p:txBody>
      </p:sp>
      <p:cxnSp>
        <p:nvCxnSpPr>
          <p:cNvPr id="12" name="Straight Arrow Connector 11"/>
          <p:cNvCxnSpPr/>
          <p:nvPr/>
        </p:nvCxnSpPr>
        <p:spPr>
          <a:xfrm>
            <a:off x="3107041" y="3091136"/>
            <a:ext cx="2491058" cy="117618"/>
          </a:xfrm>
          <a:prstGeom prst="straightConnector1">
            <a:avLst/>
          </a:prstGeom>
          <a:ln w="19050" cmpd="sng">
            <a:solidFill>
              <a:srgbClr val="FF0000"/>
            </a:solidFill>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p:nvPr/>
        </p:nvCxnSpPr>
        <p:spPr>
          <a:xfrm flipH="1">
            <a:off x="3589489" y="3125927"/>
            <a:ext cx="4160782" cy="595028"/>
          </a:xfrm>
          <a:prstGeom prst="straightConnector1">
            <a:avLst/>
          </a:prstGeom>
          <a:ln w="19050" cmpd="sng">
            <a:solidFill>
              <a:srgbClr val="FF0000"/>
            </a:solidFill>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p:nvPr/>
        </p:nvCxnSpPr>
        <p:spPr>
          <a:xfrm flipH="1">
            <a:off x="3214505" y="5009774"/>
            <a:ext cx="2561799" cy="319724"/>
          </a:xfrm>
          <a:prstGeom prst="straightConnector1">
            <a:avLst/>
          </a:prstGeom>
          <a:ln w="19050" cmpd="sng">
            <a:solidFill>
              <a:srgbClr val="FF0000"/>
            </a:solidFill>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p:nvPr/>
        </p:nvCxnSpPr>
        <p:spPr>
          <a:xfrm flipH="1">
            <a:off x="5648434" y="5096751"/>
            <a:ext cx="2267886" cy="544817"/>
          </a:xfrm>
          <a:prstGeom prst="straightConnector1">
            <a:avLst/>
          </a:prstGeom>
          <a:ln w="19050" cmpd="sng">
            <a:solidFill>
              <a:srgbClr val="FF0000"/>
            </a:solidFill>
            <a:tailEnd type="triangle" w="lg" len="lg"/>
          </a:ln>
          <a:effectLst/>
        </p:spPr>
        <p:style>
          <a:lnRef idx="2">
            <a:schemeClr val="accent1"/>
          </a:lnRef>
          <a:fillRef idx="0">
            <a:schemeClr val="accent1"/>
          </a:fillRef>
          <a:effectRef idx="1">
            <a:schemeClr val="accent1"/>
          </a:effectRef>
          <a:fontRef idx="minor">
            <a:schemeClr val="tx1"/>
          </a:fontRef>
        </p:style>
      </p:cxnSp>
      <p:sp>
        <p:nvSpPr>
          <p:cNvPr id="7" name="Rounded Rectangle 6"/>
          <p:cNvSpPr/>
          <p:nvPr/>
        </p:nvSpPr>
        <p:spPr>
          <a:xfrm>
            <a:off x="2453189" y="2938662"/>
            <a:ext cx="6681024" cy="882577"/>
          </a:xfrm>
          <a:prstGeom prst="roundRect">
            <a:avLst/>
          </a:prstGeom>
          <a:solidFill>
            <a:schemeClr val="accent3">
              <a:lumMod val="40000"/>
              <a:lumOff val="60000"/>
              <a:alpha val="24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rgbClr val="0000FF"/>
                </a:solidFill>
              </a:rPr>
              <a:t>Communication  Phase</a:t>
            </a:r>
          </a:p>
        </p:txBody>
      </p:sp>
      <p:sp>
        <p:nvSpPr>
          <p:cNvPr id="9" name="Rounded Rectangle 8"/>
          <p:cNvSpPr/>
          <p:nvPr/>
        </p:nvSpPr>
        <p:spPr>
          <a:xfrm>
            <a:off x="2453189" y="4841879"/>
            <a:ext cx="6681024" cy="893748"/>
          </a:xfrm>
          <a:prstGeom prst="roundRect">
            <a:avLst/>
          </a:prstGeom>
          <a:solidFill>
            <a:schemeClr val="accent3">
              <a:lumMod val="40000"/>
              <a:lumOff val="60000"/>
              <a:alpha val="24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rgbClr val="0000FF"/>
                </a:solidFill>
              </a:rPr>
              <a:t>Communication  Phase</a:t>
            </a:r>
          </a:p>
        </p:txBody>
      </p:sp>
    </p:spTree>
    <p:extLst>
      <p:ext uri="{BB962C8B-B14F-4D97-AF65-F5344CB8AC3E}">
        <p14:creationId xmlns:p14="http://schemas.microsoft.com/office/powerpoint/2010/main" val="107294952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Related languages</a:t>
            </a:r>
            <a:endParaRPr lang="en-US" dirty="0"/>
          </a:p>
        </p:txBody>
      </p:sp>
      <p:sp>
        <p:nvSpPr>
          <p:cNvPr id="3" name="Content Placeholder 2"/>
          <p:cNvSpPr>
            <a:spLocks noGrp="1"/>
          </p:cNvSpPr>
          <p:nvPr>
            <p:ph idx="1"/>
          </p:nvPr>
        </p:nvSpPr>
        <p:spPr/>
        <p:txBody>
          <a:bodyPr/>
          <a:lstStyle/>
          <a:p>
            <a:endParaRPr lang="en-US" dirty="0" smtClean="0"/>
          </a:p>
          <a:p>
            <a:r>
              <a:rPr lang="en-US" dirty="0" smtClean="0"/>
              <a:t>Languages with bulk-synchronous support:</a:t>
            </a:r>
          </a:p>
          <a:p>
            <a:r>
              <a:rPr lang="en-US" dirty="0" smtClean="0"/>
              <a:t>     X10, Titanium, …</a:t>
            </a:r>
          </a:p>
          <a:p>
            <a:endParaRPr lang="en-US" dirty="0" smtClean="0"/>
          </a:p>
          <a:p>
            <a:endParaRPr lang="en-US" dirty="0"/>
          </a:p>
          <a:p>
            <a:r>
              <a:rPr lang="en-US" dirty="0" smtClean="0"/>
              <a:t>MSL is inspired by them</a:t>
            </a:r>
          </a:p>
          <a:p>
            <a:endParaRPr lang="en-US" dirty="0" smtClean="0"/>
          </a:p>
          <a:p>
            <a:endParaRPr lang="en-US" dirty="0"/>
          </a:p>
        </p:txBody>
      </p:sp>
    </p:spTree>
    <p:extLst>
      <p:ext uri="{BB962C8B-B14F-4D97-AF65-F5344CB8AC3E}">
        <p14:creationId xmlns:p14="http://schemas.microsoft.com/office/powerpoint/2010/main" val="361651687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pPr marL="0" indent="0">
              <a:buNone/>
            </a:pPr>
            <a:endParaRPr lang="en-US" dirty="0"/>
          </a:p>
          <a:p>
            <a:r>
              <a:rPr lang="en-US" dirty="0" smtClean="0"/>
              <a:t>What do MSL programs look like?</a:t>
            </a:r>
          </a:p>
          <a:p>
            <a:endParaRPr lang="en-US" dirty="0"/>
          </a:p>
          <a:p>
            <a:r>
              <a:rPr lang="en-US" dirty="0" smtClean="0"/>
              <a:t>How does synthesis work in MSL?</a:t>
            </a:r>
          </a:p>
          <a:p>
            <a:endParaRPr lang="en-US" dirty="0"/>
          </a:p>
          <a:p>
            <a:r>
              <a:rPr lang="en-US" dirty="0" smtClean="0"/>
              <a:t>Does MSL generate efficient code?</a:t>
            </a:r>
            <a:endParaRPr lang="en-US" dirty="0"/>
          </a:p>
        </p:txBody>
      </p:sp>
    </p:spTree>
    <p:extLst>
      <p:ext uri="{BB962C8B-B14F-4D97-AF65-F5344CB8AC3E}">
        <p14:creationId xmlns:p14="http://schemas.microsoft.com/office/powerpoint/2010/main" val="3067020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8" name="Group 227"/>
          <p:cNvGrpSpPr/>
          <p:nvPr/>
        </p:nvGrpSpPr>
        <p:grpSpPr>
          <a:xfrm>
            <a:off x="2535446" y="2142031"/>
            <a:ext cx="1492684" cy="2251969"/>
            <a:chOff x="2195848" y="2498241"/>
            <a:chExt cx="1492684" cy="2251969"/>
          </a:xfrm>
        </p:grpSpPr>
        <p:sp>
          <p:nvSpPr>
            <p:cNvPr id="229" name="Rectangle 228"/>
            <p:cNvSpPr/>
            <p:nvPr/>
          </p:nvSpPr>
          <p:spPr>
            <a:xfrm>
              <a:off x="2195848" y="2498241"/>
              <a:ext cx="373171" cy="373171"/>
            </a:xfrm>
            <a:prstGeom prst="rect">
              <a:avLst/>
            </a:prstGeom>
            <a:solidFill>
              <a:srgbClr val="9AC89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30" name="Rectangle 229"/>
            <p:cNvSpPr/>
            <p:nvPr/>
          </p:nvSpPr>
          <p:spPr>
            <a:xfrm>
              <a:off x="2571345" y="2499859"/>
              <a:ext cx="373171" cy="373171"/>
            </a:xfrm>
            <a:prstGeom prst="rect">
              <a:avLst/>
            </a:prstGeom>
            <a:solidFill>
              <a:srgbClr val="9AC89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31" name="Rectangle 230"/>
            <p:cNvSpPr/>
            <p:nvPr/>
          </p:nvSpPr>
          <p:spPr>
            <a:xfrm>
              <a:off x="2195848" y="2873030"/>
              <a:ext cx="373171" cy="373171"/>
            </a:xfrm>
            <a:prstGeom prst="rect">
              <a:avLst/>
            </a:prstGeom>
            <a:solidFill>
              <a:srgbClr val="9AC89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32" name="Rectangle 231"/>
            <p:cNvSpPr/>
            <p:nvPr/>
          </p:nvSpPr>
          <p:spPr>
            <a:xfrm>
              <a:off x="2571345" y="2874648"/>
              <a:ext cx="373171" cy="373171"/>
            </a:xfrm>
            <a:prstGeom prst="rect">
              <a:avLst/>
            </a:prstGeom>
            <a:solidFill>
              <a:srgbClr val="9AC89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33" name="Rectangle 232"/>
            <p:cNvSpPr/>
            <p:nvPr/>
          </p:nvSpPr>
          <p:spPr>
            <a:xfrm>
              <a:off x="2944516" y="2501477"/>
              <a:ext cx="373171" cy="373171"/>
            </a:xfrm>
            <a:prstGeom prst="rect">
              <a:avLst/>
            </a:prstGeom>
            <a:solidFill>
              <a:srgbClr val="CFE5C9"/>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4" name="Rectangle 233"/>
            <p:cNvSpPr/>
            <p:nvPr/>
          </p:nvSpPr>
          <p:spPr>
            <a:xfrm>
              <a:off x="3315361" y="2503095"/>
              <a:ext cx="373171" cy="373171"/>
            </a:xfrm>
            <a:prstGeom prst="rect">
              <a:avLst/>
            </a:prstGeom>
            <a:solidFill>
              <a:srgbClr val="CFE5C9"/>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5" name="Rectangle 234"/>
            <p:cNvSpPr/>
            <p:nvPr/>
          </p:nvSpPr>
          <p:spPr>
            <a:xfrm>
              <a:off x="2944516" y="2876266"/>
              <a:ext cx="373171" cy="373171"/>
            </a:xfrm>
            <a:prstGeom prst="rect">
              <a:avLst/>
            </a:prstGeom>
            <a:solidFill>
              <a:srgbClr val="CFE5C9"/>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6" name="Rectangle 235"/>
            <p:cNvSpPr/>
            <p:nvPr/>
          </p:nvSpPr>
          <p:spPr>
            <a:xfrm>
              <a:off x="3315361" y="2877884"/>
              <a:ext cx="373171" cy="373171"/>
            </a:xfrm>
            <a:prstGeom prst="rect">
              <a:avLst/>
            </a:prstGeom>
            <a:solidFill>
              <a:srgbClr val="CFE5C9"/>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7" name="Rectangle 236"/>
            <p:cNvSpPr/>
            <p:nvPr/>
          </p:nvSpPr>
          <p:spPr>
            <a:xfrm>
              <a:off x="2195848" y="3244583"/>
              <a:ext cx="373171" cy="373171"/>
            </a:xfrm>
            <a:prstGeom prst="rect">
              <a:avLst/>
            </a:prstGeom>
            <a:solidFill>
              <a:srgbClr val="9AC89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38" name="Rectangle 237"/>
            <p:cNvSpPr/>
            <p:nvPr/>
          </p:nvSpPr>
          <p:spPr>
            <a:xfrm>
              <a:off x="2571345" y="3246201"/>
              <a:ext cx="373171" cy="373171"/>
            </a:xfrm>
            <a:prstGeom prst="rect">
              <a:avLst/>
            </a:prstGeom>
            <a:solidFill>
              <a:srgbClr val="9AC89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39" name="Rectangle 238"/>
            <p:cNvSpPr/>
            <p:nvPr/>
          </p:nvSpPr>
          <p:spPr>
            <a:xfrm>
              <a:off x="2195848" y="3619372"/>
              <a:ext cx="373171" cy="373171"/>
            </a:xfrm>
            <a:prstGeom prst="rect">
              <a:avLst/>
            </a:prstGeom>
            <a:solidFill>
              <a:srgbClr val="C7CE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3" name="Rectangle 272"/>
            <p:cNvSpPr/>
            <p:nvPr/>
          </p:nvSpPr>
          <p:spPr>
            <a:xfrm>
              <a:off x="2571345" y="3620990"/>
              <a:ext cx="373171" cy="373171"/>
            </a:xfrm>
            <a:prstGeom prst="rect">
              <a:avLst/>
            </a:prstGeom>
            <a:solidFill>
              <a:srgbClr val="C7CE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5" name="Rectangle 274"/>
            <p:cNvSpPr/>
            <p:nvPr/>
          </p:nvSpPr>
          <p:spPr>
            <a:xfrm>
              <a:off x="2944516" y="3247819"/>
              <a:ext cx="373171" cy="373171"/>
            </a:xfrm>
            <a:prstGeom prst="rect">
              <a:avLst/>
            </a:prstGeom>
            <a:solidFill>
              <a:srgbClr val="CFE5C9"/>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4" name="Rectangle 343"/>
            <p:cNvSpPr/>
            <p:nvPr/>
          </p:nvSpPr>
          <p:spPr>
            <a:xfrm>
              <a:off x="3315361" y="3249437"/>
              <a:ext cx="373171" cy="373171"/>
            </a:xfrm>
            <a:prstGeom prst="rect">
              <a:avLst/>
            </a:prstGeom>
            <a:solidFill>
              <a:srgbClr val="CFE5C9"/>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5" name="Rectangle 344"/>
            <p:cNvSpPr/>
            <p:nvPr/>
          </p:nvSpPr>
          <p:spPr>
            <a:xfrm>
              <a:off x="2944516" y="3622608"/>
              <a:ext cx="373171" cy="373171"/>
            </a:xfrm>
            <a:prstGeom prst="rect">
              <a:avLst/>
            </a:prstGeom>
            <a:solidFill>
              <a:srgbClr val="7F8A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6" name="Rectangle 345"/>
            <p:cNvSpPr/>
            <p:nvPr/>
          </p:nvSpPr>
          <p:spPr>
            <a:xfrm>
              <a:off x="3315361" y="3624226"/>
              <a:ext cx="373171" cy="373171"/>
            </a:xfrm>
            <a:prstGeom prst="rect">
              <a:avLst/>
            </a:prstGeom>
            <a:solidFill>
              <a:srgbClr val="7F8A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7" name="Rectangle 346"/>
            <p:cNvSpPr/>
            <p:nvPr/>
          </p:nvSpPr>
          <p:spPr>
            <a:xfrm>
              <a:off x="2195848" y="3997396"/>
              <a:ext cx="373171" cy="373171"/>
            </a:xfrm>
            <a:prstGeom prst="rect">
              <a:avLst/>
            </a:prstGeom>
            <a:solidFill>
              <a:srgbClr val="C7CE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8" name="Rectangle 347"/>
            <p:cNvSpPr/>
            <p:nvPr/>
          </p:nvSpPr>
          <p:spPr>
            <a:xfrm>
              <a:off x="2566693" y="3999014"/>
              <a:ext cx="373171" cy="373171"/>
            </a:xfrm>
            <a:prstGeom prst="rect">
              <a:avLst/>
            </a:prstGeom>
            <a:solidFill>
              <a:srgbClr val="C7CE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9" name="Rectangle 348"/>
            <p:cNvSpPr/>
            <p:nvPr/>
          </p:nvSpPr>
          <p:spPr>
            <a:xfrm>
              <a:off x="2195848" y="4372185"/>
              <a:ext cx="373171" cy="373171"/>
            </a:xfrm>
            <a:prstGeom prst="rect">
              <a:avLst/>
            </a:prstGeom>
            <a:solidFill>
              <a:srgbClr val="C7CE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0" name="Rectangle 349"/>
            <p:cNvSpPr/>
            <p:nvPr/>
          </p:nvSpPr>
          <p:spPr>
            <a:xfrm>
              <a:off x="2566693" y="4373803"/>
              <a:ext cx="373171" cy="373171"/>
            </a:xfrm>
            <a:prstGeom prst="rect">
              <a:avLst/>
            </a:prstGeom>
            <a:solidFill>
              <a:srgbClr val="C7CE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1" name="Rectangle 350"/>
            <p:cNvSpPr/>
            <p:nvPr/>
          </p:nvSpPr>
          <p:spPr>
            <a:xfrm>
              <a:off x="2939864" y="4000632"/>
              <a:ext cx="373171" cy="373171"/>
            </a:xfrm>
            <a:prstGeom prst="rect">
              <a:avLst/>
            </a:prstGeom>
            <a:solidFill>
              <a:srgbClr val="7F8A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2" name="Rectangle 351"/>
            <p:cNvSpPr/>
            <p:nvPr/>
          </p:nvSpPr>
          <p:spPr>
            <a:xfrm>
              <a:off x="3310709" y="4002250"/>
              <a:ext cx="373171" cy="373171"/>
            </a:xfrm>
            <a:prstGeom prst="rect">
              <a:avLst/>
            </a:prstGeom>
            <a:solidFill>
              <a:srgbClr val="7F8A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3" name="Rectangle 352"/>
            <p:cNvSpPr/>
            <p:nvPr/>
          </p:nvSpPr>
          <p:spPr>
            <a:xfrm>
              <a:off x="2939864" y="4375421"/>
              <a:ext cx="373171" cy="373171"/>
            </a:xfrm>
            <a:prstGeom prst="rect">
              <a:avLst/>
            </a:prstGeom>
            <a:solidFill>
              <a:srgbClr val="7F8A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4" name="Rectangle 353"/>
            <p:cNvSpPr/>
            <p:nvPr/>
          </p:nvSpPr>
          <p:spPr>
            <a:xfrm>
              <a:off x="3310709" y="4377039"/>
              <a:ext cx="373171" cy="373171"/>
            </a:xfrm>
            <a:prstGeom prst="rect">
              <a:avLst/>
            </a:prstGeom>
            <a:solidFill>
              <a:srgbClr val="7F8A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76" name="Group 175"/>
          <p:cNvGrpSpPr/>
          <p:nvPr/>
        </p:nvGrpSpPr>
        <p:grpSpPr>
          <a:xfrm>
            <a:off x="2383046" y="2320136"/>
            <a:ext cx="1492684" cy="2251969"/>
            <a:chOff x="2195848" y="2498241"/>
            <a:chExt cx="1492684" cy="2251969"/>
          </a:xfrm>
        </p:grpSpPr>
        <p:sp>
          <p:nvSpPr>
            <p:cNvPr id="177" name="Rectangle 176"/>
            <p:cNvSpPr/>
            <p:nvPr/>
          </p:nvSpPr>
          <p:spPr>
            <a:xfrm>
              <a:off x="2195848" y="2498241"/>
              <a:ext cx="373171" cy="373171"/>
            </a:xfrm>
            <a:prstGeom prst="rect">
              <a:avLst/>
            </a:prstGeom>
            <a:solidFill>
              <a:srgbClr val="9AC89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78" name="Rectangle 177"/>
            <p:cNvSpPr/>
            <p:nvPr/>
          </p:nvSpPr>
          <p:spPr>
            <a:xfrm>
              <a:off x="2571345" y="2499859"/>
              <a:ext cx="373171" cy="373171"/>
            </a:xfrm>
            <a:prstGeom prst="rect">
              <a:avLst/>
            </a:prstGeom>
            <a:solidFill>
              <a:srgbClr val="9AC89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79" name="Rectangle 178"/>
            <p:cNvSpPr/>
            <p:nvPr/>
          </p:nvSpPr>
          <p:spPr>
            <a:xfrm>
              <a:off x="2195848" y="2873030"/>
              <a:ext cx="373171" cy="373171"/>
            </a:xfrm>
            <a:prstGeom prst="rect">
              <a:avLst/>
            </a:prstGeom>
            <a:solidFill>
              <a:srgbClr val="9AC89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80" name="Rectangle 179"/>
            <p:cNvSpPr/>
            <p:nvPr/>
          </p:nvSpPr>
          <p:spPr>
            <a:xfrm>
              <a:off x="2571345" y="2874648"/>
              <a:ext cx="373171" cy="373171"/>
            </a:xfrm>
            <a:prstGeom prst="rect">
              <a:avLst/>
            </a:prstGeom>
            <a:solidFill>
              <a:srgbClr val="9AC89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81" name="Rectangle 180"/>
            <p:cNvSpPr/>
            <p:nvPr/>
          </p:nvSpPr>
          <p:spPr>
            <a:xfrm>
              <a:off x="2944516" y="2501477"/>
              <a:ext cx="373171" cy="373171"/>
            </a:xfrm>
            <a:prstGeom prst="rect">
              <a:avLst/>
            </a:prstGeom>
            <a:solidFill>
              <a:srgbClr val="CFE5C9"/>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2" name="Rectangle 181"/>
            <p:cNvSpPr/>
            <p:nvPr/>
          </p:nvSpPr>
          <p:spPr>
            <a:xfrm>
              <a:off x="3315361" y="2503095"/>
              <a:ext cx="373171" cy="373171"/>
            </a:xfrm>
            <a:prstGeom prst="rect">
              <a:avLst/>
            </a:prstGeom>
            <a:solidFill>
              <a:srgbClr val="CFE5C9"/>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3" name="Rectangle 182"/>
            <p:cNvSpPr/>
            <p:nvPr/>
          </p:nvSpPr>
          <p:spPr>
            <a:xfrm>
              <a:off x="2944516" y="2876266"/>
              <a:ext cx="373171" cy="373171"/>
            </a:xfrm>
            <a:prstGeom prst="rect">
              <a:avLst/>
            </a:prstGeom>
            <a:solidFill>
              <a:srgbClr val="CFE5C9"/>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4" name="Rectangle 183"/>
            <p:cNvSpPr/>
            <p:nvPr/>
          </p:nvSpPr>
          <p:spPr>
            <a:xfrm>
              <a:off x="3315361" y="2877884"/>
              <a:ext cx="373171" cy="373171"/>
            </a:xfrm>
            <a:prstGeom prst="rect">
              <a:avLst/>
            </a:prstGeom>
            <a:solidFill>
              <a:srgbClr val="CFE5C9"/>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5" name="Rectangle 184"/>
            <p:cNvSpPr/>
            <p:nvPr/>
          </p:nvSpPr>
          <p:spPr>
            <a:xfrm>
              <a:off x="2195848" y="3244583"/>
              <a:ext cx="373171" cy="373171"/>
            </a:xfrm>
            <a:prstGeom prst="rect">
              <a:avLst/>
            </a:prstGeom>
            <a:solidFill>
              <a:srgbClr val="9AC89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86" name="Rectangle 185"/>
            <p:cNvSpPr/>
            <p:nvPr/>
          </p:nvSpPr>
          <p:spPr>
            <a:xfrm>
              <a:off x="2571345" y="3246201"/>
              <a:ext cx="373171" cy="373171"/>
            </a:xfrm>
            <a:prstGeom prst="rect">
              <a:avLst/>
            </a:prstGeom>
            <a:solidFill>
              <a:srgbClr val="9AC89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87" name="Rectangle 186"/>
            <p:cNvSpPr/>
            <p:nvPr/>
          </p:nvSpPr>
          <p:spPr>
            <a:xfrm>
              <a:off x="2195848" y="3619372"/>
              <a:ext cx="373171" cy="373171"/>
            </a:xfrm>
            <a:prstGeom prst="rect">
              <a:avLst/>
            </a:prstGeom>
            <a:solidFill>
              <a:srgbClr val="C7CE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8" name="Rectangle 187"/>
            <p:cNvSpPr/>
            <p:nvPr/>
          </p:nvSpPr>
          <p:spPr>
            <a:xfrm>
              <a:off x="2571345" y="3620990"/>
              <a:ext cx="373171" cy="373171"/>
            </a:xfrm>
            <a:prstGeom prst="rect">
              <a:avLst/>
            </a:prstGeom>
            <a:solidFill>
              <a:srgbClr val="C7CE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9" name="Rectangle 188"/>
            <p:cNvSpPr/>
            <p:nvPr/>
          </p:nvSpPr>
          <p:spPr>
            <a:xfrm>
              <a:off x="2944516" y="3247819"/>
              <a:ext cx="373171" cy="373171"/>
            </a:xfrm>
            <a:prstGeom prst="rect">
              <a:avLst/>
            </a:prstGeom>
            <a:solidFill>
              <a:srgbClr val="CFE5C9"/>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0" name="Rectangle 189"/>
            <p:cNvSpPr/>
            <p:nvPr/>
          </p:nvSpPr>
          <p:spPr>
            <a:xfrm>
              <a:off x="3315361" y="3249437"/>
              <a:ext cx="373171" cy="373171"/>
            </a:xfrm>
            <a:prstGeom prst="rect">
              <a:avLst/>
            </a:prstGeom>
            <a:solidFill>
              <a:srgbClr val="CFE5C9"/>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1" name="Rectangle 190"/>
            <p:cNvSpPr/>
            <p:nvPr/>
          </p:nvSpPr>
          <p:spPr>
            <a:xfrm>
              <a:off x="2944516" y="3622608"/>
              <a:ext cx="373171" cy="373171"/>
            </a:xfrm>
            <a:prstGeom prst="rect">
              <a:avLst/>
            </a:prstGeom>
            <a:solidFill>
              <a:srgbClr val="7F8A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4" name="Rectangle 193"/>
            <p:cNvSpPr/>
            <p:nvPr/>
          </p:nvSpPr>
          <p:spPr>
            <a:xfrm>
              <a:off x="3315361" y="3624226"/>
              <a:ext cx="373171" cy="373171"/>
            </a:xfrm>
            <a:prstGeom prst="rect">
              <a:avLst/>
            </a:prstGeom>
            <a:solidFill>
              <a:srgbClr val="7F8A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5" name="Rectangle 194"/>
            <p:cNvSpPr/>
            <p:nvPr/>
          </p:nvSpPr>
          <p:spPr>
            <a:xfrm>
              <a:off x="2195848" y="3997396"/>
              <a:ext cx="373171" cy="373171"/>
            </a:xfrm>
            <a:prstGeom prst="rect">
              <a:avLst/>
            </a:prstGeom>
            <a:solidFill>
              <a:srgbClr val="C7CE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6" name="Rectangle 195"/>
            <p:cNvSpPr/>
            <p:nvPr/>
          </p:nvSpPr>
          <p:spPr>
            <a:xfrm>
              <a:off x="2566693" y="3999014"/>
              <a:ext cx="373171" cy="373171"/>
            </a:xfrm>
            <a:prstGeom prst="rect">
              <a:avLst/>
            </a:prstGeom>
            <a:solidFill>
              <a:srgbClr val="C7CE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7" name="Rectangle 196"/>
            <p:cNvSpPr/>
            <p:nvPr/>
          </p:nvSpPr>
          <p:spPr>
            <a:xfrm>
              <a:off x="2195848" y="4372185"/>
              <a:ext cx="373171" cy="373171"/>
            </a:xfrm>
            <a:prstGeom prst="rect">
              <a:avLst/>
            </a:prstGeom>
            <a:solidFill>
              <a:srgbClr val="C7CE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8" name="Rectangle 197"/>
            <p:cNvSpPr/>
            <p:nvPr/>
          </p:nvSpPr>
          <p:spPr>
            <a:xfrm>
              <a:off x="2566693" y="4373803"/>
              <a:ext cx="373171" cy="373171"/>
            </a:xfrm>
            <a:prstGeom prst="rect">
              <a:avLst/>
            </a:prstGeom>
            <a:solidFill>
              <a:srgbClr val="C7CE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9" name="Rectangle 198"/>
            <p:cNvSpPr/>
            <p:nvPr/>
          </p:nvSpPr>
          <p:spPr>
            <a:xfrm>
              <a:off x="2939864" y="4000632"/>
              <a:ext cx="373171" cy="373171"/>
            </a:xfrm>
            <a:prstGeom prst="rect">
              <a:avLst/>
            </a:prstGeom>
            <a:solidFill>
              <a:srgbClr val="7F8A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0" name="Rectangle 199"/>
            <p:cNvSpPr/>
            <p:nvPr/>
          </p:nvSpPr>
          <p:spPr>
            <a:xfrm>
              <a:off x="3310709" y="4002250"/>
              <a:ext cx="373171" cy="373171"/>
            </a:xfrm>
            <a:prstGeom prst="rect">
              <a:avLst/>
            </a:prstGeom>
            <a:solidFill>
              <a:srgbClr val="7F8A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1" name="Rectangle 200"/>
            <p:cNvSpPr/>
            <p:nvPr/>
          </p:nvSpPr>
          <p:spPr>
            <a:xfrm>
              <a:off x="2939864" y="4375421"/>
              <a:ext cx="373171" cy="373171"/>
            </a:xfrm>
            <a:prstGeom prst="rect">
              <a:avLst/>
            </a:prstGeom>
            <a:solidFill>
              <a:srgbClr val="7F8A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3" name="Rectangle 202"/>
            <p:cNvSpPr/>
            <p:nvPr/>
          </p:nvSpPr>
          <p:spPr>
            <a:xfrm>
              <a:off x="3310709" y="4377039"/>
              <a:ext cx="373171" cy="373171"/>
            </a:xfrm>
            <a:prstGeom prst="rect">
              <a:avLst/>
            </a:prstGeom>
            <a:solidFill>
              <a:srgbClr val="7F8A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p:txBody>
          <a:bodyPr/>
          <a:lstStyle/>
          <a:p>
            <a:r>
              <a:rPr lang="en-US" dirty="0"/>
              <a:t>MSL programming example</a:t>
            </a:r>
          </a:p>
        </p:txBody>
      </p:sp>
      <p:sp>
        <p:nvSpPr>
          <p:cNvPr id="467" name="Rectangle 466"/>
          <p:cNvSpPr/>
          <p:nvPr/>
        </p:nvSpPr>
        <p:spPr>
          <a:xfrm>
            <a:off x="4245722" y="2272262"/>
            <a:ext cx="344415" cy="461665"/>
          </a:xfrm>
          <a:prstGeom prst="rect">
            <a:avLst/>
          </a:prstGeom>
        </p:spPr>
        <p:txBody>
          <a:bodyPr wrap="none">
            <a:spAutoFit/>
          </a:bodyPr>
          <a:lstStyle/>
          <a:p>
            <a:r>
              <a:rPr lang="en-US" sz="2400" dirty="0"/>
              <a:t>X</a:t>
            </a:r>
          </a:p>
        </p:txBody>
      </p:sp>
      <p:sp>
        <p:nvSpPr>
          <p:cNvPr id="470" name="Rectangle 469"/>
          <p:cNvSpPr/>
          <p:nvPr/>
        </p:nvSpPr>
        <p:spPr>
          <a:xfrm>
            <a:off x="2039717" y="4996663"/>
            <a:ext cx="328786" cy="461665"/>
          </a:xfrm>
          <a:prstGeom prst="rect">
            <a:avLst/>
          </a:prstGeom>
        </p:spPr>
        <p:txBody>
          <a:bodyPr wrap="none">
            <a:spAutoFit/>
          </a:bodyPr>
          <a:lstStyle/>
          <a:p>
            <a:r>
              <a:rPr lang="en-US" sz="2400" dirty="0"/>
              <a:t>Z</a:t>
            </a:r>
          </a:p>
        </p:txBody>
      </p:sp>
      <p:grpSp>
        <p:nvGrpSpPr>
          <p:cNvPr id="471" name="Group 470"/>
          <p:cNvGrpSpPr/>
          <p:nvPr/>
        </p:nvGrpSpPr>
        <p:grpSpPr>
          <a:xfrm>
            <a:off x="2200501" y="1524461"/>
            <a:ext cx="851915" cy="973781"/>
            <a:chOff x="676500" y="1524460"/>
            <a:chExt cx="851915" cy="973781"/>
          </a:xfrm>
        </p:grpSpPr>
        <p:sp>
          <p:nvSpPr>
            <p:cNvPr id="472" name="Rectangle 471"/>
            <p:cNvSpPr/>
            <p:nvPr/>
          </p:nvSpPr>
          <p:spPr>
            <a:xfrm>
              <a:off x="1184000" y="1524460"/>
              <a:ext cx="344415" cy="461665"/>
            </a:xfrm>
            <a:prstGeom prst="rect">
              <a:avLst/>
            </a:prstGeom>
          </p:spPr>
          <p:txBody>
            <a:bodyPr wrap="none">
              <a:spAutoFit/>
            </a:bodyPr>
            <a:lstStyle/>
            <a:p>
              <a:r>
                <a:rPr lang="en-US" sz="2400" dirty="0"/>
                <a:t>Y</a:t>
              </a:r>
            </a:p>
          </p:txBody>
        </p:sp>
        <p:cxnSp>
          <p:nvCxnSpPr>
            <p:cNvPr id="473" name="Straight Arrow Connector 472"/>
            <p:cNvCxnSpPr/>
            <p:nvPr/>
          </p:nvCxnSpPr>
          <p:spPr>
            <a:xfrm flipV="1">
              <a:off x="676500" y="1889675"/>
              <a:ext cx="541174" cy="60856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grpSp>
        <p:nvGrpSpPr>
          <p:cNvPr id="6" name="Group 5"/>
          <p:cNvGrpSpPr/>
          <p:nvPr/>
        </p:nvGrpSpPr>
        <p:grpSpPr>
          <a:xfrm>
            <a:off x="2195848" y="2498241"/>
            <a:ext cx="1492684" cy="2251969"/>
            <a:chOff x="2195848" y="2498241"/>
            <a:chExt cx="1492684" cy="2251969"/>
          </a:xfrm>
        </p:grpSpPr>
        <p:sp>
          <p:nvSpPr>
            <p:cNvPr id="475" name="Rectangle 474"/>
            <p:cNvSpPr/>
            <p:nvPr/>
          </p:nvSpPr>
          <p:spPr>
            <a:xfrm>
              <a:off x="2195848" y="2498241"/>
              <a:ext cx="373171" cy="373171"/>
            </a:xfrm>
            <a:prstGeom prst="rect">
              <a:avLst/>
            </a:prstGeom>
            <a:solidFill>
              <a:srgbClr val="9AC89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476" name="Rectangle 475"/>
            <p:cNvSpPr/>
            <p:nvPr/>
          </p:nvSpPr>
          <p:spPr>
            <a:xfrm>
              <a:off x="2571345" y="2499859"/>
              <a:ext cx="373171" cy="373171"/>
            </a:xfrm>
            <a:prstGeom prst="rect">
              <a:avLst/>
            </a:prstGeom>
            <a:solidFill>
              <a:srgbClr val="9AC89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477" name="Rectangle 476"/>
            <p:cNvSpPr/>
            <p:nvPr/>
          </p:nvSpPr>
          <p:spPr>
            <a:xfrm>
              <a:off x="2195848" y="2873030"/>
              <a:ext cx="373171" cy="373171"/>
            </a:xfrm>
            <a:prstGeom prst="rect">
              <a:avLst/>
            </a:prstGeom>
            <a:solidFill>
              <a:srgbClr val="9AC89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478" name="Rectangle 477"/>
            <p:cNvSpPr/>
            <p:nvPr/>
          </p:nvSpPr>
          <p:spPr>
            <a:xfrm>
              <a:off x="2571345" y="2874648"/>
              <a:ext cx="373171" cy="373171"/>
            </a:xfrm>
            <a:prstGeom prst="rect">
              <a:avLst/>
            </a:prstGeom>
            <a:solidFill>
              <a:srgbClr val="9AC89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479" name="Rectangle 478"/>
            <p:cNvSpPr/>
            <p:nvPr/>
          </p:nvSpPr>
          <p:spPr>
            <a:xfrm>
              <a:off x="2944516" y="2501477"/>
              <a:ext cx="373171" cy="373171"/>
            </a:xfrm>
            <a:prstGeom prst="rect">
              <a:avLst/>
            </a:prstGeom>
            <a:solidFill>
              <a:srgbClr val="CFE5C9"/>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0" name="Rectangle 479"/>
            <p:cNvSpPr/>
            <p:nvPr/>
          </p:nvSpPr>
          <p:spPr>
            <a:xfrm>
              <a:off x="3315361" y="2503095"/>
              <a:ext cx="373171" cy="373171"/>
            </a:xfrm>
            <a:prstGeom prst="rect">
              <a:avLst/>
            </a:prstGeom>
            <a:solidFill>
              <a:srgbClr val="CFE5C9"/>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1" name="Rectangle 480"/>
            <p:cNvSpPr/>
            <p:nvPr/>
          </p:nvSpPr>
          <p:spPr>
            <a:xfrm>
              <a:off x="2944516" y="2876266"/>
              <a:ext cx="373171" cy="373171"/>
            </a:xfrm>
            <a:prstGeom prst="rect">
              <a:avLst/>
            </a:prstGeom>
            <a:solidFill>
              <a:srgbClr val="CFE5C9"/>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2" name="Rectangle 481"/>
            <p:cNvSpPr/>
            <p:nvPr/>
          </p:nvSpPr>
          <p:spPr>
            <a:xfrm>
              <a:off x="3315361" y="2877884"/>
              <a:ext cx="373171" cy="373171"/>
            </a:xfrm>
            <a:prstGeom prst="rect">
              <a:avLst/>
            </a:prstGeom>
            <a:solidFill>
              <a:srgbClr val="CFE5C9"/>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3" name="Rectangle 482"/>
            <p:cNvSpPr/>
            <p:nvPr/>
          </p:nvSpPr>
          <p:spPr>
            <a:xfrm>
              <a:off x="2195848" y="3244583"/>
              <a:ext cx="373171" cy="373171"/>
            </a:xfrm>
            <a:prstGeom prst="rect">
              <a:avLst/>
            </a:prstGeom>
            <a:solidFill>
              <a:srgbClr val="9AC89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484" name="Rectangle 483"/>
            <p:cNvSpPr/>
            <p:nvPr/>
          </p:nvSpPr>
          <p:spPr>
            <a:xfrm>
              <a:off x="2571345" y="3246201"/>
              <a:ext cx="373171" cy="373171"/>
            </a:xfrm>
            <a:prstGeom prst="rect">
              <a:avLst/>
            </a:prstGeom>
            <a:solidFill>
              <a:srgbClr val="9AC89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485" name="Rectangle 484"/>
            <p:cNvSpPr/>
            <p:nvPr/>
          </p:nvSpPr>
          <p:spPr>
            <a:xfrm>
              <a:off x="2195848" y="3619372"/>
              <a:ext cx="373171" cy="373171"/>
            </a:xfrm>
            <a:prstGeom prst="rect">
              <a:avLst/>
            </a:prstGeom>
            <a:solidFill>
              <a:srgbClr val="C7CE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6" name="Rectangle 485"/>
            <p:cNvSpPr/>
            <p:nvPr/>
          </p:nvSpPr>
          <p:spPr>
            <a:xfrm>
              <a:off x="2571345" y="3620990"/>
              <a:ext cx="373171" cy="373171"/>
            </a:xfrm>
            <a:prstGeom prst="rect">
              <a:avLst/>
            </a:prstGeom>
            <a:solidFill>
              <a:srgbClr val="C7CE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7" name="Rectangle 486"/>
            <p:cNvSpPr/>
            <p:nvPr/>
          </p:nvSpPr>
          <p:spPr>
            <a:xfrm>
              <a:off x="2944516" y="3247819"/>
              <a:ext cx="373171" cy="373171"/>
            </a:xfrm>
            <a:prstGeom prst="rect">
              <a:avLst/>
            </a:prstGeom>
            <a:solidFill>
              <a:srgbClr val="CFE5C9"/>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8" name="Rectangle 487"/>
            <p:cNvSpPr/>
            <p:nvPr/>
          </p:nvSpPr>
          <p:spPr>
            <a:xfrm>
              <a:off x="3315361" y="3249437"/>
              <a:ext cx="373171" cy="373171"/>
            </a:xfrm>
            <a:prstGeom prst="rect">
              <a:avLst/>
            </a:prstGeom>
            <a:solidFill>
              <a:srgbClr val="CFE5C9"/>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9" name="Rectangle 488"/>
            <p:cNvSpPr/>
            <p:nvPr/>
          </p:nvSpPr>
          <p:spPr>
            <a:xfrm>
              <a:off x="2944516" y="3622608"/>
              <a:ext cx="373171" cy="373171"/>
            </a:xfrm>
            <a:prstGeom prst="rect">
              <a:avLst/>
            </a:prstGeom>
            <a:solidFill>
              <a:srgbClr val="7F8A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0" name="Rectangle 489"/>
            <p:cNvSpPr/>
            <p:nvPr/>
          </p:nvSpPr>
          <p:spPr>
            <a:xfrm>
              <a:off x="3315361" y="3624226"/>
              <a:ext cx="373171" cy="373171"/>
            </a:xfrm>
            <a:prstGeom prst="rect">
              <a:avLst/>
            </a:prstGeom>
            <a:solidFill>
              <a:srgbClr val="7F8A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1" name="Rectangle 490"/>
            <p:cNvSpPr/>
            <p:nvPr/>
          </p:nvSpPr>
          <p:spPr>
            <a:xfrm>
              <a:off x="2195848" y="3997396"/>
              <a:ext cx="373171" cy="373171"/>
            </a:xfrm>
            <a:prstGeom prst="rect">
              <a:avLst/>
            </a:prstGeom>
            <a:solidFill>
              <a:srgbClr val="C7CE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2" name="Rectangle 491"/>
            <p:cNvSpPr/>
            <p:nvPr/>
          </p:nvSpPr>
          <p:spPr>
            <a:xfrm>
              <a:off x="2566693" y="3999014"/>
              <a:ext cx="373171" cy="373171"/>
            </a:xfrm>
            <a:prstGeom prst="rect">
              <a:avLst/>
            </a:prstGeom>
            <a:solidFill>
              <a:srgbClr val="C7CE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3" name="Rectangle 492"/>
            <p:cNvSpPr/>
            <p:nvPr/>
          </p:nvSpPr>
          <p:spPr>
            <a:xfrm>
              <a:off x="2195848" y="4372185"/>
              <a:ext cx="373171" cy="373171"/>
            </a:xfrm>
            <a:prstGeom prst="rect">
              <a:avLst/>
            </a:prstGeom>
            <a:solidFill>
              <a:srgbClr val="C7CE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4" name="Rectangle 493"/>
            <p:cNvSpPr/>
            <p:nvPr/>
          </p:nvSpPr>
          <p:spPr>
            <a:xfrm>
              <a:off x="2566693" y="4373803"/>
              <a:ext cx="373171" cy="373171"/>
            </a:xfrm>
            <a:prstGeom prst="rect">
              <a:avLst/>
            </a:prstGeom>
            <a:solidFill>
              <a:srgbClr val="C7CE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5" name="Rectangle 494"/>
            <p:cNvSpPr/>
            <p:nvPr/>
          </p:nvSpPr>
          <p:spPr>
            <a:xfrm>
              <a:off x="2939864" y="4000632"/>
              <a:ext cx="373171" cy="373171"/>
            </a:xfrm>
            <a:prstGeom prst="rect">
              <a:avLst/>
            </a:prstGeom>
            <a:solidFill>
              <a:srgbClr val="7F8A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6" name="Rectangle 495"/>
            <p:cNvSpPr/>
            <p:nvPr/>
          </p:nvSpPr>
          <p:spPr>
            <a:xfrm>
              <a:off x="3310709" y="4002250"/>
              <a:ext cx="373171" cy="373171"/>
            </a:xfrm>
            <a:prstGeom prst="rect">
              <a:avLst/>
            </a:prstGeom>
            <a:solidFill>
              <a:srgbClr val="7F8A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7" name="Rectangle 496"/>
            <p:cNvSpPr/>
            <p:nvPr/>
          </p:nvSpPr>
          <p:spPr>
            <a:xfrm>
              <a:off x="2939864" y="4375421"/>
              <a:ext cx="373171" cy="373171"/>
            </a:xfrm>
            <a:prstGeom prst="rect">
              <a:avLst/>
            </a:prstGeom>
            <a:solidFill>
              <a:srgbClr val="7F8A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8" name="Rectangle 497"/>
            <p:cNvSpPr/>
            <p:nvPr/>
          </p:nvSpPr>
          <p:spPr>
            <a:xfrm>
              <a:off x="3310709" y="4377039"/>
              <a:ext cx="373171" cy="373171"/>
            </a:xfrm>
            <a:prstGeom prst="rect">
              <a:avLst/>
            </a:prstGeom>
            <a:solidFill>
              <a:srgbClr val="7F8A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66" name="Right Arrow 165"/>
          <p:cNvSpPr/>
          <p:nvPr/>
        </p:nvSpPr>
        <p:spPr>
          <a:xfrm>
            <a:off x="4750912" y="2982097"/>
            <a:ext cx="2271548" cy="1194927"/>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Transpose</a:t>
            </a:r>
          </a:p>
        </p:txBody>
      </p:sp>
      <p:grpSp>
        <p:nvGrpSpPr>
          <p:cNvPr id="5" name="Group 4"/>
          <p:cNvGrpSpPr/>
          <p:nvPr/>
        </p:nvGrpSpPr>
        <p:grpSpPr>
          <a:xfrm>
            <a:off x="2556405" y="5714559"/>
            <a:ext cx="6786350" cy="584776"/>
            <a:chOff x="1032405" y="5714559"/>
            <a:chExt cx="6786350" cy="584776"/>
          </a:xfrm>
        </p:grpSpPr>
        <p:sp>
          <p:nvSpPr>
            <p:cNvPr id="240" name="TextBox 239"/>
            <p:cNvSpPr txBox="1"/>
            <p:nvPr/>
          </p:nvSpPr>
          <p:spPr>
            <a:xfrm>
              <a:off x="1032405" y="5714559"/>
              <a:ext cx="1801855" cy="584776"/>
            </a:xfrm>
            <a:prstGeom prst="rect">
              <a:avLst/>
            </a:prstGeom>
            <a:noFill/>
          </p:spPr>
          <p:txBody>
            <a:bodyPr wrap="square" rtlCol="0">
              <a:spAutoFit/>
            </a:bodyPr>
            <a:lstStyle/>
            <a:p>
              <a:r>
                <a:rPr lang="en-US" sz="3200" dirty="0"/>
                <a:t>A[z, y, x]</a:t>
              </a:r>
            </a:p>
          </p:txBody>
        </p:sp>
        <p:sp>
          <p:nvSpPr>
            <p:cNvPr id="241" name="TextBox 240"/>
            <p:cNvSpPr txBox="1"/>
            <p:nvPr/>
          </p:nvSpPr>
          <p:spPr>
            <a:xfrm>
              <a:off x="6016900" y="5714559"/>
              <a:ext cx="1801855" cy="584776"/>
            </a:xfrm>
            <a:prstGeom prst="rect">
              <a:avLst/>
            </a:prstGeom>
            <a:noFill/>
          </p:spPr>
          <p:txBody>
            <a:bodyPr wrap="square" rtlCol="0">
              <a:spAutoFit/>
            </a:bodyPr>
            <a:lstStyle/>
            <a:p>
              <a:r>
                <a:rPr lang="en-US" sz="3200" dirty="0"/>
                <a:t>B[x, y, z]</a:t>
              </a:r>
            </a:p>
          </p:txBody>
        </p:sp>
        <p:sp>
          <p:nvSpPr>
            <p:cNvPr id="4" name="Right Arrow 3"/>
            <p:cNvSpPr/>
            <p:nvPr/>
          </p:nvSpPr>
          <p:spPr>
            <a:xfrm>
              <a:off x="2769952" y="5768860"/>
              <a:ext cx="3095458" cy="530475"/>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Assign</a:t>
              </a:r>
            </a:p>
          </p:txBody>
        </p:sp>
      </p:grpSp>
      <p:cxnSp>
        <p:nvCxnSpPr>
          <p:cNvPr id="468" name="Straight Arrow Connector 467"/>
          <p:cNvCxnSpPr>
            <a:endCxn id="467" idx="1"/>
          </p:cNvCxnSpPr>
          <p:nvPr/>
        </p:nvCxnSpPr>
        <p:spPr>
          <a:xfrm>
            <a:off x="2200501" y="2498240"/>
            <a:ext cx="2045221" cy="485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nvGrpSpPr>
          <p:cNvPr id="8" name="Group 7"/>
          <p:cNvGrpSpPr/>
          <p:nvPr/>
        </p:nvGrpSpPr>
        <p:grpSpPr>
          <a:xfrm>
            <a:off x="7281510" y="1603904"/>
            <a:ext cx="3182376" cy="3264860"/>
            <a:chOff x="7281510" y="1603904"/>
            <a:chExt cx="3182376" cy="3264860"/>
          </a:xfrm>
        </p:grpSpPr>
        <p:grpSp>
          <p:nvGrpSpPr>
            <p:cNvPr id="380" name="Group 379"/>
            <p:cNvGrpSpPr/>
            <p:nvPr/>
          </p:nvGrpSpPr>
          <p:grpSpPr>
            <a:xfrm>
              <a:off x="7775917" y="2270086"/>
              <a:ext cx="2234374" cy="1491066"/>
              <a:chOff x="7453718" y="2591506"/>
              <a:chExt cx="2234374" cy="1491066"/>
            </a:xfrm>
          </p:grpSpPr>
          <p:sp>
            <p:nvSpPr>
              <p:cNvPr id="381" name="Rectangle 380"/>
              <p:cNvSpPr/>
              <p:nvPr/>
            </p:nvSpPr>
            <p:spPr>
              <a:xfrm>
                <a:off x="7454796" y="3333959"/>
                <a:ext cx="373171" cy="373171"/>
              </a:xfrm>
              <a:prstGeom prst="rect">
                <a:avLst/>
              </a:prstGeom>
              <a:solidFill>
                <a:srgbClr val="CFE5C9"/>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2" name="Rectangle 381"/>
              <p:cNvSpPr/>
              <p:nvPr/>
            </p:nvSpPr>
            <p:spPr>
              <a:xfrm>
                <a:off x="7825641" y="3335577"/>
                <a:ext cx="373171" cy="373171"/>
              </a:xfrm>
              <a:prstGeom prst="rect">
                <a:avLst/>
              </a:prstGeom>
              <a:solidFill>
                <a:srgbClr val="CFE5C9"/>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3" name="Rectangle 382"/>
              <p:cNvSpPr/>
              <p:nvPr/>
            </p:nvSpPr>
            <p:spPr>
              <a:xfrm>
                <a:off x="7454796" y="3709401"/>
                <a:ext cx="373171" cy="373171"/>
              </a:xfrm>
              <a:prstGeom prst="rect">
                <a:avLst/>
              </a:prstGeom>
              <a:solidFill>
                <a:srgbClr val="CFE5C9"/>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4" name="Rectangle 383"/>
              <p:cNvSpPr/>
              <p:nvPr/>
            </p:nvSpPr>
            <p:spPr>
              <a:xfrm>
                <a:off x="7825641" y="3709401"/>
                <a:ext cx="373171" cy="373171"/>
              </a:xfrm>
              <a:prstGeom prst="rect">
                <a:avLst/>
              </a:prstGeom>
              <a:solidFill>
                <a:srgbClr val="CFE5C9"/>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5" name="Rectangle 384"/>
              <p:cNvSpPr/>
              <p:nvPr/>
            </p:nvSpPr>
            <p:spPr>
              <a:xfrm>
                <a:off x="8199298" y="3337848"/>
                <a:ext cx="373171" cy="373171"/>
              </a:xfrm>
              <a:prstGeom prst="rect">
                <a:avLst/>
              </a:prstGeom>
              <a:solidFill>
                <a:srgbClr val="CFE5C9"/>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6" name="Rectangle 385"/>
              <p:cNvSpPr/>
              <p:nvPr/>
            </p:nvSpPr>
            <p:spPr>
              <a:xfrm>
                <a:off x="8199298" y="3709401"/>
                <a:ext cx="373171" cy="373171"/>
              </a:xfrm>
              <a:prstGeom prst="rect">
                <a:avLst/>
              </a:prstGeom>
              <a:solidFill>
                <a:srgbClr val="CFE5C9"/>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7" name="Rectangle 386"/>
              <p:cNvSpPr/>
              <p:nvPr/>
            </p:nvSpPr>
            <p:spPr>
              <a:xfrm>
                <a:off x="9312595" y="2599377"/>
                <a:ext cx="373171" cy="373171"/>
              </a:xfrm>
              <a:prstGeom prst="rect">
                <a:avLst/>
              </a:prstGeom>
              <a:solidFill>
                <a:srgbClr val="C7CE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8" name="Rectangle 387"/>
              <p:cNvSpPr/>
              <p:nvPr/>
            </p:nvSpPr>
            <p:spPr>
              <a:xfrm>
                <a:off x="9312595" y="2974166"/>
                <a:ext cx="373171" cy="373171"/>
              </a:xfrm>
              <a:prstGeom prst="rect">
                <a:avLst/>
              </a:prstGeom>
              <a:solidFill>
                <a:srgbClr val="C7CE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9" name="Rectangle 388"/>
              <p:cNvSpPr/>
              <p:nvPr/>
            </p:nvSpPr>
            <p:spPr>
              <a:xfrm>
                <a:off x="8568579" y="2599377"/>
                <a:ext cx="373171" cy="373171"/>
              </a:xfrm>
              <a:prstGeom prst="rect">
                <a:avLst/>
              </a:prstGeom>
              <a:solidFill>
                <a:srgbClr val="C7CE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0" name="Rectangle 389"/>
              <p:cNvSpPr/>
              <p:nvPr/>
            </p:nvSpPr>
            <p:spPr>
              <a:xfrm>
                <a:off x="8939424" y="2600995"/>
                <a:ext cx="373171" cy="373171"/>
              </a:xfrm>
              <a:prstGeom prst="rect">
                <a:avLst/>
              </a:prstGeom>
              <a:solidFill>
                <a:srgbClr val="C7CE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1" name="Rectangle 390"/>
              <p:cNvSpPr/>
              <p:nvPr/>
            </p:nvSpPr>
            <p:spPr>
              <a:xfrm>
                <a:off x="8568579" y="2974166"/>
                <a:ext cx="373171" cy="373171"/>
              </a:xfrm>
              <a:prstGeom prst="rect">
                <a:avLst/>
              </a:prstGeom>
              <a:solidFill>
                <a:srgbClr val="C7CE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2" name="Rectangle 391"/>
              <p:cNvSpPr/>
              <p:nvPr/>
            </p:nvSpPr>
            <p:spPr>
              <a:xfrm>
                <a:off x="8939424" y="2975784"/>
                <a:ext cx="373171" cy="373171"/>
              </a:xfrm>
              <a:prstGeom prst="rect">
                <a:avLst/>
              </a:prstGeom>
              <a:solidFill>
                <a:srgbClr val="C7CE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3" name="Rectangle 392"/>
              <p:cNvSpPr/>
              <p:nvPr/>
            </p:nvSpPr>
            <p:spPr>
              <a:xfrm>
                <a:off x="8570905" y="3332341"/>
                <a:ext cx="373171" cy="373171"/>
              </a:xfrm>
              <a:prstGeom prst="rect">
                <a:avLst/>
              </a:prstGeom>
              <a:solidFill>
                <a:srgbClr val="7F8A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4" name="Rectangle 393"/>
              <p:cNvSpPr/>
              <p:nvPr/>
            </p:nvSpPr>
            <p:spPr>
              <a:xfrm>
                <a:off x="8941750" y="3333959"/>
                <a:ext cx="373171" cy="373171"/>
              </a:xfrm>
              <a:prstGeom prst="rect">
                <a:avLst/>
              </a:prstGeom>
              <a:solidFill>
                <a:srgbClr val="7F8A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5" name="Rectangle 394"/>
              <p:cNvSpPr/>
              <p:nvPr/>
            </p:nvSpPr>
            <p:spPr>
              <a:xfrm>
                <a:off x="8570905" y="3709401"/>
                <a:ext cx="373171" cy="373171"/>
              </a:xfrm>
              <a:prstGeom prst="rect">
                <a:avLst/>
              </a:prstGeom>
              <a:solidFill>
                <a:srgbClr val="7F8A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6" name="Rectangle 395"/>
              <p:cNvSpPr/>
              <p:nvPr/>
            </p:nvSpPr>
            <p:spPr>
              <a:xfrm>
                <a:off x="8941750" y="3709401"/>
                <a:ext cx="373171" cy="373171"/>
              </a:xfrm>
              <a:prstGeom prst="rect">
                <a:avLst/>
              </a:prstGeom>
              <a:solidFill>
                <a:srgbClr val="7F8A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7" name="Rectangle 396"/>
              <p:cNvSpPr/>
              <p:nvPr/>
            </p:nvSpPr>
            <p:spPr>
              <a:xfrm>
                <a:off x="9314921" y="3332341"/>
                <a:ext cx="373171" cy="373171"/>
              </a:xfrm>
              <a:prstGeom prst="rect">
                <a:avLst/>
              </a:prstGeom>
              <a:solidFill>
                <a:srgbClr val="7F8A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8" name="Rectangle 397"/>
              <p:cNvSpPr/>
              <p:nvPr/>
            </p:nvSpPr>
            <p:spPr>
              <a:xfrm>
                <a:off x="9314921" y="3709401"/>
                <a:ext cx="373171" cy="373171"/>
              </a:xfrm>
              <a:prstGeom prst="rect">
                <a:avLst/>
              </a:prstGeom>
              <a:solidFill>
                <a:srgbClr val="7F8A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9" name="Rectangle 398"/>
              <p:cNvSpPr/>
              <p:nvPr/>
            </p:nvSpPr>
            <p:spPr>
              <a:xfrm>
                <a:off x="7453718" y="2591506"/>
                <a:ext cx="373171" cy="373171"/>
              </a:xfrm>
              <a:prstGeom prst="rect">
                <a:avLst/>
              </a:prstGeom>
              <a:solidFill>
                <a:srgbClr val="9AC890"/>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0" name="Rectangle 399"/>
              <p:cNvSpPr/>
              <p:nvPr/>
            </p:nvSpPr>
            <p:spPr>
              <a:xfrm>
                <a:off x="7824563" y="2593124"/>
                <a:ext cx="373171" cy="373171"/>
              </a:xfrm>
              <a:prstGeom prst="rect">
                <a:avLst/>
              </a:prstGeom>
              <a:solidFill>
                <a:srgbClr val="9AC890"/>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1" name="Rectangle 400"/>
              <p:cNvSpPr/>
              <p:nvPr/>
            </p:nvSpPr>
            <p:spPr>
              <a:xfrm>
                <a:off x="7453718" y="2963059"/>
                <a:ext cx="373171" cy="373171"/>
              </a:xfrm>
              <a:prstGeom prst="rect">
                <a:avLst/>
              </a:prstGeom>
              <a:solidFill>
                <a:srgbClr val="9AC890"/>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2" name="Rectangle 401"/>
              <p:cNvSpPr/>
              <p:nvPr/>
            </p:nvSpPr>
            <p:spPr>
              <a:xfrm>
                <a:off x="7824563" y="2964677"/>
                <a:ext cx="373171" cy="373171"/>
              </a:xfrm>
              <a:prstGeom prst="rect">
                <a:avLst/>
              </a:prstGeom>
              <a:solidFill>
                <a:srgbClr val="9AC890"/>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3" name="Rectangle 402"/>
              <p:cNvSpPr/>
              <p:nvPr/>
            </p:nvSpPr>
            <p:spPr>
              <a:xfrm>
                <a:off x="8197734" y="2591506"/>
                <a:ext cx="373171" cy="373171"/>
              </a:xfrm>
              <a:prstGeom prst="rect">
                <a:avLst/>
              </a:prstGeom>
              <a:solidFill>
                <a:srgbClr val="9AC890"/>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4" name="Rectangle 403"/>
              <p:cNvSpPr/>
              <p:nvPr/>
            </p:nvSpPr>
            <p:spPr>
              <a:xfrm>
                <a:off x="8197734" y="2963059"/>
                <a:ext cx="373171" cy="373171"/>
              </a:xfrm>
              <a:prstGeom prst="rect">
                <a:avLst/>
              </a:prstGeom>
              <a:solidFill>
                <a:srgbClr val="9AC890"/>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55" name="Group 354"/>
            <p:cNvGrpSpPr/>
            <p:nvPr/>
          </p:nvGrpSpPr>
          <p:grpSpPr>
            <a:xfrm>
              <a:off x="7623517" y="2413401"/>
              <a:ext cx="2234374" cy="1491066"/>
              <a:chOff x="7453718" y="2591506"/>
              <a:chExt cx="2234374" cy="1491066"/>
            </a:xfrm>
          </p:grpSpPr>
          <p:sp>
            <p:nvSpPr>
              <p:cNvPr id="356" name="Rectangle 355"/>
              <p:cNvSpPr/>
              <p:nvPr/>
            </p:nvSpPr>
            <p:spPr>
              <a:xfrm>
                <a:off x="7454796" y="3333959"/>
                <a:ext cx="373171" cy="373171"/>
              </a:xfrm>
              <a:prstGeom prst="rect">
                <a:avLst/>
              </a:prstGeom>
              <a:solidFill>
                <a:srgbClr val="CFE5C9"/>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7" name="Rectangle 356"/>
              <p:cNvSpPr/>
              <p:nvPr/>
            </p:nvSpPr>
            <p:spPr>
              <a:xfrm>
                <a:off x="7825641" y="3335577"/>
                <a:ext cx="373171" cy="373171"/>
              </a:xfrm>
              <a:prstGeom prst="rect">
                <a:avLst/>
              </a:prstGeom>
              <a:solidFill>
                <a:srgbClr val="CFE5C9"/>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8" name="Rectangle 357"/>
              <p:cNvSpPr/>
              <p:nvPr/>
            </p:nvSpPr>
            <p:spPr>
              <a:xfrm>
                <a:off x="7454796" y="3709401"/>
                <a:ext cx="373171" cy="373171"/>
              </a:xfrm>
              <a:prstGeom prst="rect">
                <a:avLst/>
              </a:prstGeom>
              <a:solidFill>
                <a:srgbClr val="CFE5C9"/>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9" name="Rectangle 358"/>
              <p:cNvSpPr/>
              <p:nvPr/>
            </p:nvSpPr>
            <p:spPr>
              <a:xfrm>
                <a:off x="7825641" y="3709401"/>
                <a:ext cx="373171" cy="373171"/>
              </a:xfrm>
              <a:prstGeom prst="rect">
                <a:avLst/>
              </a:prstGeom>
              <a:solidFill>
                <a:srgbClr val="CFE5C9"/>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0" name="Rectangle 359"/>
              <p:cNvSpPr/>
              <p:nvPr/>
            </p:nvSpPr>
            <p:spPr>
              <a:xfrm>
                <a:off x="8199298" y="3337848"/>
                <a:ext cx="373171" cy="373171"/>
              </a:xfrm>
              <a:prstGeom prst="rect">
                <a:avLst/>
              </a:prstGeom>
              <a:solidFill>
                <a:srgbClr val="CFE5C9"/>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1" name="Rectangle 360"/>
              <p:cNvSpPr/>
              <p:nvPr/>
            </p:nvSpPr>
            <p:spPr>
              <a:xfrm>
                <a:off x="8199298" y="3709401"/>
                <a:ext cx="373171" cy="373171"/>
              </a:xfrm>
              <a:prstGeom prst="rect">
                <a:avLst/>
              </a:prstGeom>
              <a:solidFill>
                <a:srgbClr val="CFE5C9"/>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2" name="Rectangle 361"/>
              <p:cNvSpPr/>
              <p:nvPr/>
            </p:nvSpPr>
            <p:spPr>
              <a:xfrm>
                <a:off x="9312595" y="2599377"/>
                <a:ext cx="373171" cy="373171"/>
              </a:xfrm>
              <a:prstGeom prst="rect">
                <a:avLst/>
              </a:prstGeom>
              <a:solidFill>
                <a:srgbClr val="C7CE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3" name="Rectangle 362"/>
              <p:cNvSpPr/>
              <p:nvPr/>
            </p:nvSpPr>
            <p:spPr>
              <a:xfrm>
                <a:off x="9312595" y="2974166"/>
                <a:ext cx="373171" cy="373171"/>
              </a:xfrm>
              <a:prstGeom prst="rect">
                <a:avLst/>
              </a:prstGeom>
              <a:solidFill>
                <a:srgbClr val="C7CE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4" name="Rectangle 363"/>
              <p:cNvSpPr/>
              <p:nvPr/>
            </p:nvSpPr>
            <p:spPr>
              <a:xfrm>
                <a:off x="8568579" y="2599377"/>
                <a:ext cx="373171" cy="373171"/>
              </a:xfrm>
              <a:prstGeom prst="rect">
                <a:avLst/>
              </a:prstGeom>
              <a:solidFill>
                <a:srgbClr val="C7CE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5" name="Rectangle 364"/>
              <p:cNvSpPr/>
              <p:nvPr/>
            </p:nvSpPr>
            <p:spPr>
              <a:xfrm>
                <a:off x="8939424" y="2600995"/>
                <a:ext cx="373171" cy="373171"/>
              </a:xfrm>
              <a:prstGeom prst="rect">
                <a:avLst/>
              </a:prstGeom>
              <a:solidFill>
                <a:srgbClr val="C7CE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6" name="Rectangle 365"/>
              <p:cNvSpPr/>
              <p:nvPr/>
            </p:nvSpPr>
            <p:spPr>
              <a:xfrm>
                <a:off x="8568579" y="2974166"/>
                <a:ext cx="373171" cy="373171"/>
              </a:xfrm>
              <a:prstGeom prst="rect">
                <a:avLst/>
              </a:prstGeom>
              <a:solidFill>
                <a:srgbClr val="C7CE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7" name="Rectangle 366"/>
              <p:cNvSpPr/>
              <p:nvPr/>
            </p:nvSpPr>
            <p:spPr>
              <a:xfrm>
                <a:off x="8939424" y="2975784"/>
                <a:ext cx="373171" cy="373171"/>
              </a:xfrm>
              <a:prstGeom prst="rect">
                <a:avLst/>
              </a:prstGeom>
              <a:solidFill>
                <a:srgbClr val="C7CE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8" name="Rectangle 367"/>
              <p:cNvSpPr/>
              <p:nvPr/>
            </p:nvSpPr>
            <p:spPr>
              <a:xfrm>
                <a:off x="8570905" y="3332341"/>
                <a:ext cx="373171" cy="373171"/>
              </a:xfrm>
              <a:prstGeom prst="rect">
                <a:avLst/>
              </a:prstGeom>
              <a:solidFill>
                <a:srgbClr val="7F8A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9" name="Rectangle 368"/>
              <p:cNvSpPr/>
              <p:nvPr/>
            </p:nvSpPr>
            <p:spPr>
              <a:xfrm>
                <a:off x="8941750" y="3333959"/>
                <a:ext cx="373171" cy="373171"/>
              </a:xfrm>
              <a:prstGeom prst="rect">
                <a:avLst/>
              </a:prstGeom>
              <a:solidFill>
                <a:srgbClr val="7F8A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0" name="Rectangle 369"/>
              <p:cNvSpPr/>
              <p:nvPr/>
            </p:nvSpPr>
            <p:spPr>
              <a:xfrm>
                <a:off x="8570905" y="3709401"/>
                <a:ext cx="373171" cy="373171"/>
              </a:xfrm>
              <a:prstGeom prst="rect">
                <a:avLst/>
              </a:prstGeom>
              <a:solidFill>
                <a:srgbClr val="7F8A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1" name="Rectangle 370"/>
              <p:cNvSpPr/>
              <p:nvPr/>
            </p:nvSpPr>
            <p:spPr>
              <a:xfrm>
                <a:off x="8941750" y="3709401"/>
                <a:ext cx="373171" cy="373171"/>
              </a:xfrm>
              <a:prstGeom prst="rect">
                <a:avLst/>
              </a:prstGeom>
              <a:solidFill>
                <a:srgbClr val="7F8A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2" name="Rectangle 371"/>
              <p:cNvSpPr/>
              <p:nvPr/>
            </p:nvSpPr>
            <p:spPr>
              <a:xfrm>
                <a:off x="9314921" y="3332341"/>
                <a:ext cx="373171" cy="373171"/>
              </a:xfrm>
              <a:prstGeom prst="rect">
                <a:avLst/>
              </a:prstGeom>
              <a:solidFill>
                <a:srgbClr val="7F8A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3" name="Rectangle 372"/>
              <p:cNvSpPr/>
              <p:nvPr/>
            </p:nvSpPr>
            <p:spPr>
              <a:xfrm>
                <a:off x="9314921" y="3709401"/>
                <a:ext cx="373171" cy="373171"/>
              </a:xfrm>
              <a:prstGeom prst="rect">
                <a:avLst/>
              </a:prstGeom>
              <a:solidFill>
                <a:srgbClr val="7F8A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4" name="Rectangle 373"/>
              <p:cNvSpPr/>
              <p:nvPr/>
            </p:nvSpPr>
            <p:spPr>
              <a:xfrm>
                <a:off x="7453718" y="2591506"/>
                <a:ext cx="373171" cy="373171"/>
              </a:xfrm>
              <a:prstGeom prst="rect">
                <a:avLst/>
              </a:prstGeom>
              <a:solidFill>
                <a:srgbClr val="9AC890"/>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5" name="Rectangle 374"/>
              <p:cNvSpPr/>
              <p:nvPr/>
            </p:nvSpPr>
            <p:spPr>
              <a:xfrm>
                <a:off x="7824563" y="2593124"/>
                <a:ext cx="373171" cy="373171"/>
              </a:xfrm>
              <a:prstGeom prst="rect">
                <a:avLst/>
              </a:prstGeom>
              <a:solidFill>
                <a:srgbClr val="9AC890"/>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6" name="Rectangle 375"/>
              <p:cNvSpPr/>
              <p:nvPr/>
            </p:nvSpPr>
            <p:spPr>
              <a:xfrm>
                <a:off x="7453718" y="2963059"/>
                <a:ext cx="373171" cy="373171"/>
              </a:xfrm>
              <a:prstGeom prst="rect">
                <a:avLst/>
              </a:prstGeom>
              <a:solidFill>
                <a:srgbClr val="9AC890"/>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7" name="Rectangle 376"/>
              <p:cNvSpPr/>
              <p:nvPr/>
            </p:nvSpPr>
            <p:spPr>
              <a:xfrm>
                <a:off x="7824563" y="2964677"/>
                <a:ext cx="373171" cy="373171"/>
              </a:xfrm>
              <a:prstGeom prst="rect">
                <a:avLst/>
              </a:prstGeom>
              <a:solidFill>
                <a:srgbClr val="9AC890"/>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8" name="Rectangle 377"/>
              <p:cNvSpPr/>
              <p:nvPr/>
            </p:nvSpPr>
            <p:spPr>
              <a:xfrm>
                <a:off x="8197734" y="2591506"/>
                <a:ext cx="373171" cy="373171"/>
              </a:xfrm>
              <a:prstGeom prst="rect">
                <a:avLst/>
              </a:prstGeom>
              <a:solidFill>
                <a:srgbClr val="9AC890"/>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9" name="Rectangle 378"/>
              <p:cNvSpPr/>
              <p:nvPr/>
            </p:nvSpPr>
            <p:spPr>
              <a:xfrm>
                <a:off x="8197734" y="2963059"/>
                <a:ext cx="373171" cy="373171"/>
              </a:xfrm>
              <a:prstGeom prst="rect">
                <a:avLst/>
              </a:prstGeom>
              <a:solidFill>
                <a:srgbClr val="9AC890"/>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92" name="Rectangle 191"/>
            <p:cNvSpPr/>
            <p:nvPr/>
          </p:nvSpPr>
          <p:spPr>
            <a:xfrm>
              <a:off x="7281510" y="4407099"/>
              <a:ext cx="344415" cy="461665"/>
            </a:xfrm>
            <a:prstGeom prst="rect">
              <a:avLst/>
            </a:prstGeom>
          </p:spPr>
          <p:txBody>
            <a:bodyPr wrap="none">
              <a:spAutoFit/>
            </a:bodyPr>
            <a:lstStyle/>
            <a:p>
              <a:r>
                <a:rPr lang="en-US" sz="2400" dirty="0"/>
                <a:t>X</a:t>
              </a:r>
            </a:p>
          </p:txBody>
        </p:sp>
        <p:sp>
          <p:nvSpPr>
            <p:cNvPr id="193" name="Rectangle 192"/>
            <p:cNvSpPr/>
            <p:nvPr/>
          </p:nvSpPr>
          <p:spPr>
            <a:xfrm>
              <a:off x="10135100" y="2355166"/>
              <a:ext cx="328786" cy="461665"/>
            </a:xfrm>
            <a:prstGeom prst="rect">
              <a:avLst/>
            </a:prstGeom>
          </p:spPr>
          <p:txBody>
            <a:bodyPr wrap="none">
              <a:spAutoFit/>
            </a:bodyPr>
            <a:lstStyle/>
            <a:p>
              <a:r>
                <a:rPr lang="en-US" sz="2400" dirty="0"/>
                <a:t>Z</a:t>
              </a:r>
            </a:p>
          </p:txBody>
        </p:sp>
        <p:grpSp>
          <p:nvGrpSpPr>
            <p:cNvPr id="43" name="Group 42"/>
            <p:cNvGrpSpPr/>
            <p:nvPr/>
          </p:nvGrpSpPr>
          <p:grpSpPr>
            <a:xfrm>
              <a:off x="7453718" y="1603904"/>
              <a:ext cx="831193" cy="982095"/>
              <a:chOff x="5222330" y="1539604"/>
              <a:chExt cx="831193" cy="982095"/>
            </a:xfrm>
          </p:grpSpPr>
          <p:cxnSp>
            <p:nvCxnSpPr>
              <p:cNvPr id="37" name="Straight Arrow Connector 36"/>
              <p:cNvCxnSpPr/>
              <p:nvPr/>
            </p:nvCxnSpPr>
            <p:spPr>
              <a:xfrm flipV="1">
                <a:off x="5222330" y="1974902"/>
                <a:ext cx="504897" cy="54679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02" name="Rectangle 201"/>
              <p:cNvSpPr/>
              <p:nvPr/>
            </p:nvSpPr>
            <p:spPr>
              <a:xfrm>
                <a:off x="5709108" y="1539604"/>
                <a:ext cx="344415" cy="461665"/>
              </a:xfrm>
              <a:prstGeom prst="rect">
                <a:avLst/>
              </a:prstGeom>
            </p:spPr>
            <p:txBody>
              <a:bodyPr wrap="none">
                <a:spAutoFit/>
              </a:bodyPr>
              <a:lstStyle/>
              <a:p>
                <a:r>
                  <a:rPr lang="en-US" sz="2400" dirty="0"/>
                  <a:t>Y</a:t>
                </a:r>
              </a:p>
            </p:txBody>
          </p:sp>
        </p:grpSp>
        <p:grpSp>
          <p:nvGrpSpPr>
            <p:cNvPr id="7" name="Group 6"/>
            <p:cNvGrpSpPr/>
            <p:nvPr/>
          </p:nvGrpSpPr>
          <p:grpSpPr>
            <a:xfrm>
              <a:off x="7453718" y="2591506"/>
              <a:ext cx="2234374" cy="1491066"/>
              <a:chOff x="7453718" y="2591506"/>
              <a:chExt cx="2234374" cy="1491066"/>
            </a:xfrm>
          </p:grpSpPr>
          <p:sp>
            <p:nvSpPr>
              <p:cNvPr id="288" name="Rectangle 287"/>
              <p:cNvSpPr/>
              <p:nvPr/>
            </p:nvSpPr>
            <p:spPr>
              <a:xfrm>
                <a:off x="7454796" y="3333959"/>
                <a:ext cx="373171" cy="373171"/>
              </a:xfrm>
              <a:prstGeom prst="rect">
                <a:avLst/>
              </a:prstGeom>
              <a:solidFill>
                <a:srgbClr val="CFE5C9"/>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9" name="Rectangle 288"/>
              <p:cNvSpPr/>
              <p:nvPr/>
            </p:nvSpPr>
            <p:spPr>
              <a:xfrm>
                <a:off x="7825641" y="3335577"/>
                <a:ext cx="373171" cy="373171"/>
              </a:xfrm>
              <a:prstGeom prst="rect">
                <a:avLst/>
              </a:prstGeom>
              <a:solidFill>
                <a:srgbClr val="CFE5C9"/>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0" name="Rectangle 289"/>
              <p:cNvSpPr/>
              <p:nvPr/>
            </p:nvSpPr>
            <p:spPr>
              <a:xfrm>
                <a:off x="7454796" y="3709401"/>
                <a:ext cx="373171" cy="373171"/>
              </a:xfrm>
              <a:prstGeom prst="rect">
                <a:avLst/>
              </a:prstGeom>
              <a:solidFill>
                <a:srgbClr val="CFE5C9"/>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1" name="Rectangle 290"/>
              <p:cNvSpPr/>
              <p:nvPr/>
            </p:nvSpPr>
            <p:spPr>
              <a:xfrm>
                <a:off x="7825641" y="3709401"/>
                <a:ext cx="373171" cy="373171"/>
              </a:xfrm>
              <a:prstGeom prst="rect">
                <a:avLst/>
              </a:prstGeom>
              <a:solidFill>
                <a:srgbClr val="CFE5C9"/>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2" name="Rectangle 291"/>
              <p:cNvSpPr/>
              <p:nvPr/>
            </p:nvSpPr>
            <p:spPr>
              <a:xfrm>
                <a:off x="8199298" y="3337848"/>
                <a:ext cx="373171" cy="373171"/>
              </a:xfrm>
              <a:prstGeom prst="rect">
                <a:avLst/>
              </a:prstGeom>
              <a:solidFill>
                <a:srgbClr val="CFE5C9"/>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3" name="Rectangle 292"/>
              <p:cNvSpPr/>
              <p:nvPr/>
            </p:nvSpPr>
            <p:spPr>
              <a:xfrm>
                <a:off x="8199298" y="3709401"/>
                <a:ext cx="373171" cy="373171"/>
              </a:xfrm>
              <a:prstGeom prst="rect">
                <a:avLst/>
              </a:prstGeom>
              <a:solidFill>
                <a:srgbClr val="CFE5C9"/>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0" name="Rectangle 279"/>
              <p:cNvSpPr/>
              <p:nvPr/>
            </p:nvSpPr>
            <p:spPr>
              <a:xfrm>
                <a:off x="9312595" y="2599377"/>
                <a:ext cx="373171" cy="373171"/>
              </a:xfrm>
              <a:prstGeom prst="rect">
                <a:avLst/>
              </a:prstGeom>
              <a:solidFill>
                <a:srgbClr val="C7CE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1" name="Rectangle 280"/>
              <p:cNvSpPr/>
              <p:nvPr/>
            </p:nvSpPr>
            <p:spPr>
              <a:xfrm>
                <a:off x="9312595" y="2974166"/>
                <a:ext cx="373171" cy="373171"/>
              </a:xfrm>
              <a:prstGeom prst="rect">
                <a:avLst/>
              </a:prstGeom>
              <a:solidFill>
                <a:srgbClr val="C7CE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6" name="Rectangle 275"/>
              <p:cNvSpPr/>
              <p:nvPr/>
            </p:nvSpPr>
            <p:spPr>
              <a:xfrm>
                <a:off x="8568579" y="2599377"/>
                <a:ext cx="373171" cy="373171"/>
              </a:xfrm>
              <a:prstGeom prst="rect">
                <a:avLst/>
              </a:prstGeom>
              <a:solidFill>
                <a:srgbClr val="C7CE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7" name="Rectangle 276"/>
              <p:cNvSpPr/>
              <p:nvPr/>
            </p:nvSpPr>
            <p:spPr>
              <a:xfrm>
                <a:off x="8939424" y="2600995"/>
                <a:ext cx="373171" cy="373171"/>
              </a:xfrm>
              <a:prstGeom prst="rect">
                <a:avLst/>
              </a:prstGeom>
              <a:solidFill>
                <a:srgbClr val="C7CE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8" name="Rectangle 277"/>
              <p:cNvSpPr/>
              <p:nvPr/>
            </p:nvSpPr>
            <p:spPr>
              <a:xfrm>
                <a:off x="8568579" y="2974166"/>
                <a:ext cx="373171" cy="373171"/>
              </a:xfrm>
              <a:prstGeom prst="rect">
                <a:avLst/>
              </a:prstGeom>
              <a:solidFill>
                <a:srgbClr val="C7CE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9" name="Rectangle 278"/>
              <p:cNvSpPr/>
              <p:nvPr/>
            </p:nvSpPr>
            <p:spPr>
              <a:xfrm>
                <a:off x="8939424" y="2975784"/>
                <a:ext cx="373171" cy="373171"/>
              </a:xfrm>
              <a:prstGeom prst="rect">
                <a:avLst/>
              </a:prstGeom>
              <a:solidFill>
                <a:srgbClr val="C7CE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8" name="Rectangle 267"/>
              <p:cNvSpPr/>
              <p:nvPr/>
            </p:nvSpPr>
            <p:spPr>
              <a:xfrm>
                <a:off x="8570905" y="3332341"/>
                <a:ext cx="373171" cy="373171"/>
              </a:xfrm>
              <a:prstGeom prst="rect">
                <a:avLst/>
              </a:prstGeom>
              <a:solidFill>
                <a:srgbClr val="7F8A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9" name="Rectangle 268"/>
              <p:cNvSpPr/>
              <p:nvPr/>
            </p:nvSpPr>
            <p:spPr>
              <a:xfrm>
                <a:off x="8941750" y="3333959"/>
                <a:ext cx="373171" cy="373171"/>
              </a:xfrm>
              <a:prstGeom prst="rect">
                <a:avLst/>
              </a:prstGeom>
              <a:solidFill>
                <a:srgbClr val="7F8A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0" name="Rectangle 269"/>
              <p:cNvSpPr/>
              <p:nvPr/>
            </p:nvSpPr>
            <p:spPr>
              <a:xfrm>
                <a:off x="8570905" y="3709401"/>
                <a:ext cx="373171" cy="373171"/>
              </a:xfrm>
              <a:prstGeom prst="rect">
                <a:avLst/>
              </a:prstGeom>
              <a:solidFill>
                <a:srgbClr val="7F8A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1" name="Rectangle 270"/>
              <p:cNvSpPr/>
              <p:nvPr/>
            </p:nvSpPr>
            <p:spPr>
              <a:xfrm>
                <a:off x="8941750" y="3709401"/>
                <a:ext cx="373171" cy="373171"/>
              </a:xfrm>
              <a:prstGeom prst="rect">
                <a:avLst/>
              </a:prstGeom>
              <a:solidFill>
                <a:srgbClr val="7F8A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2" name="Rectangle 271"/>
              <p:cNvSpPr/>
              <p:nvPr/>
            </p:nvSpPr>
            <p:spPr>
              <a:xfrm>
                <a:off x="9314921" y="3332341"/>
                <a:ext cx="373171" cy="373171"/>
              </a:xfrm>
              <a:prstGeom prst="rect">
                <a:avLst/>
              </a:prstGeom>
              <a:solidFill>
                <a:srgbClr val="7F8A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4" name="Rectangle 273"/>
              <p:cNvSpPr/>
              <p:nvPr/>
            </p:nvSpPr>
            <p:spPr>
              <a:xfrm>
                <a:off x="9314921" y="3709401"/>
                <a:ext cx="373171" cy="373171"/>
              </a:xfrm>
              <a:prstGeom prst="rect">
                <a:avLst/>
              </a:prstGeom>
              <a:solidFill>
                <a:srgbClr val="7F8AFF"/>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2" name="Rectangle 281"/>
              <p:cNvSpPr/>
              <p:nvPr/>
            </p:nvSpPr>
            <p:spPr>
              <a:xfrm>
                <a:off x="7453718" y="2591506"/>
                <a:ext cx="373171" cy="373171"/>
              </a:xfrm>
              <a:prstGeom prst="rect">
                <a:avLst/>
              </a:prstGeom>
              <a:solidFill>
                <a:srgbClr val="9AC890"/>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3" name="Rectangle 282"/>
              <p:cNvSpPr/>
              <p:nvPr/>
            </p:nvSpPr>
            <p:spPr>
              <a:xfrm>
                <a:off x="7824563" y="2593124"/>
                <a:ext cx="373171" cy="373171"/>
              </a:xfrm>
              <a:prstGeom prst="rect">
                <a:avLst/>
              </a:prstGeom>
              <a:solidFill>
                <a:srgbClr val="9AC890"/>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4" name="Rectangle 283"/>
              <p:cNvSpPr/>
              <p:nvPr/>
            </p:nvSpPr>
            <p:spPr>
              <a:xfrm>
                <a:off x="7453718" y="2963059"/>
                <a:ext cx="373171" cy="373171"/>
              </a:xfrm>
              <a:prstGeom prst="rect">
                <a:avLst/>
              </a:prstGeom>
              <a:solidFill>
                <a:srgbClr val="9AC890"/>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5" name="Rectangle 284"/>
              <p:cNvSpPr/>
              <p:nvPr/>
            </p:nvSpPr>
            <p:spPr>
              <a:xfrm>
                <a:off x="7824563" y="2964677"/>
                <a:ext cx="373171" cy="373171"/>
              </a:xfrm>
              <a:prstGeom prst="rect">
                <a:avLst/>
              </a:prstGeom>
              <a:solidFill>
                <a:srgbClr val="9AC890"/>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6" name="Rectangle 285"/>
              <p:cNvSpPr/>
              <p:nvPr/>
            </p:nvSpPr>
            <p:spPr>
              <a:xfrm>
                <a:off x="8197734" y="2591506"/>
                <a:ext cx="373171" cy="373171"/>
              </a:xfrm>
              <a:prstGeom prst="rect">
                <a:avLst/>
              </a:prstGeom>
              <a:solidFill>
                <a:srgbClr val="9AC890"/>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7" name="Rectangle 286"/>
              <p:cNvSpPr/>
              <p:nvPr/>
            </p:nvSpPr>
            <p:spPr>
              <a:xfrm>
                <a:off x="8197734" y="2963059"/>
                <a:ext cx="373171" cy="373171"/>
              </a:xfrm>
              <a:prstGeom prst="rect">
                <a:avLst/>
              </a:prstGeom>
              <a:solidFill>
                <a:srgbClr val="9AC890"/>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cxnSp>
          <p:nvCxnSpPr>
            <p:cNvPr id="30" name="Straight Arrow Connector 29"/>
            <p:cNvCxnSpPr>
              <a:endCxn id="193" idx="1"/>
            </p:cNvCxnSpPr>
            <p:nvPr/>
          </p:nvCxnSpPr>
          <p:spPr>
            <a:xfrm>
              <a:off x="7453718" y="2585999"/>
              <a:ext cx="2681382"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2" name="Straight Arrow Connector 31"/>
            <p:cNvCxnSpPr>
              <a:endCxn id="192" idx="0"/>
            </p:cNvCxnSpPr>
            <p:nvPr/>
          </p:nvCxnSpPr>
          <p:spPr>
            <a:xfrm>
              <a:off x="7453718" y="2585999"/>
              <a:ext cx="0" cy="18211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cxnSp>
        <p:nvCxnSpPr>
          <p:cNvPr id="469" name="Straight Arrow Connector 468"/>
          <p:cNvCxnSpPr>
            <a:endCxn id="470" idx="0"/>
          </p:cNvCxnSpPr>
          <p:nvPr/>
        </p:nvCxnSpPr>
        <p:spPr>
          <a:xfrm>
            <a:off x="2195848" y="2503094"/>
            <a:ext cx="8262" cy="249356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59260315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6"/>
                                        </p:tgtEl>
                                        <p:attrNameLst>
                                          <p:attrName>style.visibility</p:attrName>
                                        </p:attrNameLst>
                                      </p:cBhvr>
                                      <p:to>
                                        <p:strVal val="visible"/>
                                      </p:to>
                                    </p:set>
                                    <p:animEffect transition="in" filter="wipe(left)">
                                      <p:cBhvr>
                                        <p:cTn id="7" dur="200"/>
                                        <p:tgtEl>
                                          <p:spTgt spid="166"/>
                                        </p:tgtEl>
                                      </p:cBhvr>
                                    </p:animEffect>
                                  </p:childTnLst>
                                </p:cTn>
                              </p:par>
                            </p:childTnLst>
                          </p:cTn>
                        </p:par>
                        <p:par>
                          <p:cTn id="8" fill="hold">
                            <p:stCondLst>
                              <p:cond delay="200"/>
                            </p:stCondLst>
                            <p:childTnLst>
                              <p:par>
                                <p:cTn id="9" presetID="1"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22" presetClass="entr" presetSubtype="8" fill="hold" nodeType="withEffect">
                                  <p:stCondLst>
                                    <p:cond delay="200"/>
                                  </p:stCondLst>
                                  <p:childTnLst>
                                    <p:set>
                                      <p:cBhvr>
                                        <p:cTn id="12" dur="1" fill="hold">
                                          <p:stCondLst>
                                            <p:cond delay="0"/>
                                          </p:stCondLst>
                                        </p:cTn>
                                        <p:tgtEl>
                                          <p:spTgt spid="5"/>
                                        </p:tgtEl>
                                        <p:attrNameLst>
                                          <p:attrName>style.visibility</p:attrName>
                                        </p:attrNameLst>
                                      </p:cBhvr>
                                      <p:to>
                                        <p:strVal val="visible"/>
                                      </p:to>
                                    </p:set>
                                    <p:animEffect transition="in" filter="wipe(left)">
                                      <p:cBhvr>
                                        <p:cTn id="13" dur="2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MSL programming example</a:t>
            </a:r>
          </a:p>
        </p:txBody>
      </p:sp>
      <p:sp>
        <p:nvSpPr>
          <p:cNvPr id="174" name="Rectangle 173"/>
          <p:cNvSpPr/>
          <p:nvPr/>
        </p:nvSpPr>
        <p:spPr>
          <a:xfrm>
            <a:off x="7471118" y="2280277"/>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5" name="Rectangle 174"/>
          <p:cNvSpPr/>
          <p:nvPr/>
        </p:nvSpPr>
        <p:spPr>
          <a:xfrm>
            <a:off x="7841963" y="2280277"/>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6" name="Rectangle 175"/>
          <p:cNvSpPr/>
          <p:nvPr/>
        </p:nvSpPr>
        <p:spPr>
          <a:xfrm>
            <a:off x="7471118" y="2655066"/>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7" name="Rectangle 176"/>
          <p:cNvSpPr/>
          <p:nvPr/>
        </p:nvSpPr>
        <p:spPr>
          <a:xfrm>
            <a:off x="7841963" y="2655066"/>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8" name="Rectangle 177"/>
          <p:cNvSpPr/>
          <p:nvPr/>
        </p:nvSpPr>
        <p:spPr>
          <a:xfrm>
            <a:off x="7471118" y="3025877"/>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9" name="Rectangle 178"/>
          <p:cNvSpPr/>
          <p:nvPr/>
        </p:nvSpPr>
        <p:spPr>
          <a:xfrm>
            <a:off x="7841963" y="3025877"/>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0" name="Rectangle 179"/>
          <p:cNvSpPr/>
          <p:nvPr/>
        </p:nvSpPr>
        <p:spPr>
          <a:xfrm>
            <a:off x="7471118" y="3400666"/>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1" name="Rectangle 180"/>
          <p:cNvSpPr/>
          <p:nvPr/>
        </p:nvSpPr>
        <p:spPr>
          <a:xfrm>
            <a:off x="7841963" y="3400666"/>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4" name="Rectangle 183"/>
          <p:cNvSpPr/>
          <p:nvPr/>
        </p:nvSpPr>
        <p:spPr>
          <a:xfrm>
            <a:off x="8588305" y="2280277"/>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5" name="Rectangle 184"/>
          <p:cNvSpPr/>
          <p:nvPr/>
        </p:nvSpPr>
        <p:spPr>
          <a:xfrm>
            <a:off x="8959150" y="2280277"/>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0" name="Rectangle 189"/>
          <p:cNvSpPr/>
          <p:nvPr/>
        </p:nvSpPr>
        <p:spPr>
          <a:xfrm>
            <a:off x="8588305" y="2655066"/>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1" name="Rectangle 190"/>
          <p:cNvSpPr/>
          <p:nvPr/>
        </p:nvSpPr>
        <p:spPr>
          <a:xfrm>
            <a:off x="8959150" y="2655066"/>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4" name="Rectangle 193"/>
          <p:cNvSpPr/>
          <p:nvPr/>
        </p:nvSpPr>
        <p:spPr>
          <a:xfrm>
            <a:off x="8588305" y="3025877"/>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5" name="Rectangle 194"/>
          <p:cNvSpPr/>
          <p:nvPr/>
        </p:nvSpPr>
        <p:spPr>
          <a:xfrm>
            <a:off x="8959150" y="3025877"/>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6" name="Rectangle 195"/>
          <p:cNvSpPr/>
          <p:nvPr/>
        </p:nvSpPr>
        <p:spPr>
          <a:xfrm>
            <a:off x="8588305" y="3400666"/>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7" name="Rectangle 196"/>
          <p:cNvSpPr/>
          <p:nvPr/>
        </p:nvSpPr>
        <p:spPr>
          <a:xfrm>
            <a:off x="8959150" y="3400666"/>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8" name="Rectangle 197"/>
          <p:cNvSpPr/>
          <p:nvPr/>
        </p:nvSpPr>
        <p:spPr>
          <a:xfrm>
            <a:off x="8215134" y="2280277"/>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9" name="Rectangle 198"/>
          <p:cNvSpPr/>
          <p:nvPr/>
        </p:nvSpPr>
        <p:spPr>
          <a:xfrm>
            <a:off x="8215134" y="2655066"/>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0" name="Rectangle 199"/>
          <p:cNvSpPr/>
          <p:nvPr/>
        </p:nvSpPr>
        <p:spPr>
          <a:xfrm>
            <a:off x="9332321" y="2280277"/>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1" name="Rectangle 200"/>
          <p:cNvSpPr/>
          <p:nvPr/>
        </p:nvSpPr>
        <p:spPr>
          <a:xfrm>
            <a:off x="9332321" y="2655066"/>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8" name="Rectangle 107"/>
          <p:cNvSpPr/>
          <p:nvPr/>
        </p:nvSpPr>
        <p:spPr>
          <a:xfrm>
            <a:off x="9332321" y="3025877"/>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9" name="Rectangle 108"/>
          <p:cNvSpPr/>
          <p:nvPr/>
        </p:nvSpPr>
        <p:spPr>
          <a:xfrm>
            <a:off x="9332321" y="3400666"/>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0" name="Rectangle 109"/>
          <p:cNvSpPr/>
          <p:nvPr/>
        </p:nvSpPr>
        <p:spPr>
          <a:xfrm>
            <a:off x="8215134" y="3025877"/>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1" name="Rectangle 110"/>
          <p:cNvSpPr/>
          <p:nvPr/>
        </p:nvSpPr>
        <p:spPr>
          <a:xfrm>
            <a:off x="8215134" y="3400666"/>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0" name="Straight Arrow Connector 29"/>
          <p:cNvCxnSpPr/>
          <p:nvPr/>
        </p:nvCxnSpPr>
        <p:spPr>
          <a:xfrm>
            <a:off x="7453718" y="2262882"/>
            <a:ext cx="2643186"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2" name="Straight Arrow Connector 31"/>
          <p:cNvCxnSpPr>
            <a:endCxn id="192" idx="0"/>
          </p:cNvCxnSpPr>
          <p:nvPr/>
        </p:nvCxnSpPr>
        <p:spPr>
          <a:xfrm>
            <a:off x="7453718" y="2264499"/>
            <a:ext cx="0" cy="18211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92" name="Rectangle 191"/>
          <p:cNvSpPr/>
          <p:nvPr/>
        </p:nvSpPr>
        <p:spPr>
          <a:xfrm>
            <a:off x="7281511" y="4085600"/>
            <a:ext cx="344415" cy="461665"/>
          </a:xfrm>
          <a:prstGeom prst="rect">
            <a:avLst/>
          </a:prstGeom>
        </p:spPr>
        <p:txBody>
          <a:bodyPr wrap="none">
            <a:spAutoFit/>
          </a:bodyPr>
          <a:lstStyle/>
          <a:p>
            <a:r>
              <a:rPr lang="en-US" sz="2400" dirty="0"/>
              <a:t>X</a:t>
            </a:r>
          </a:p>
        </p:txBody>
      </p:sp>
      <p:sp>
        <p:nvSpPr>
          <p:cNvPr id="193" name="Rectangle 192"/>
          <p:cNvSpPr/>
          <p:nvPr/>
        </p:nvSpPr>
        <p:spPr>
          <a:xfrm>
            <a:off x="10096904" y="2033667"/>
            <a:ext cx="328786" cy="461665"/>
          </a:xfrm>
          <a:prstGeom prst="rect">
            <a:avLst/>
          </a:prstGeom>
        </p:spPr>
        <p:txBody>
          <a:bodyPr wrap="none">
            <a:spAutoFit/>
          </a:bodyPr>
          <a:lstStyle/>
          <a:p>
            <a:r>
              <a:rPr lang="en-US" sz="2400" dirty="0"/>
              <a:t>Z</a:t>
            </a:r>
          </a:p>
        </p:txBody>
      </p:sp>
      <p:grpSp>
        <p:nvGrpSpPr>
          <p:cNvPr id="43" name="Group 42"/>
          <p:cNvGrpSpPr/>
          <p:nvPr/>
        </p:nvGrpSpPr>
        <p:grpSpPr>
          <a:xfrm>
            <a:off x="7453719" y="1282405"/>
            <a:ext cx="831193" cy="982095"/>
            <a:chOff x="5222330" y="1539604"/>
            <a:chExt cx="831193" cy="982095"/>
          </a:xfrm>
        </p:grpSpPr>
        <p:cxnSp>
          <p:nvCxnSpPr>
            <p:cNvPr id="37" name="Straight Arrow Connector 36"/>
            <p:cNvCxnSpPr/>
            <p:nvPr/>
          </p:nvCxnSpPr>
          <p:spPr>
            <a:xfrm flipV="1">
              <a:off x="5222330" y="1974902"/>
              <a:ext cx="504897" cy="54679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02" name="Rectangle 201"/>
            <p:cNvSpPr/>
            <p:nvPr/>
          </p:nvSpPr>
          <p:spPr>
            <a:xfrm>
              <a:off x="5709108" y="1539604"/>
              <a:ext cx="344415" cy="461665"/>
            </a:xfrm>
            <a:prstGeom prst="rect">
              <a:avLst/>
            </a:prstGeom>
          </p:spPr>
          <p:txBody>
            <a:bodyPr wrap="none">
              <a:spAutoFit/>
            </a:bodyPr>
            <a:lstStyle/>
            <a:p>
              <a:r>
                <a:rPr lang="en-US" sz="2400" dirty="0"/>
                <a:t>Y</a:t>
              </a:r>
            </a:p>
          </p:txBody>
        </p:sp>
      </p:grpSp>
      <p:sp>
        <p:nvSpPr>
          <p:cNvPr id="467" name="Rectangle 466"/>
          <p:cNvSpPr/>
          <p:nvPr/>
        </p:nvSpPr>
        <p:spPr>
          <a:xfrm>
            <a:off x="4245722" y="1950762"/>
            <a:ext cx="344415" cy="461665"/>
          </a:xfrm>
          <a:prstGeom prst="rect">
            <a:avLst/>
          </a:prstGeom>
        </p:spPr>
        <p:txBody>
          <a:bodyPr wrap="none">
            <a:spAutoFit/>
          </a:bodyPr>
          <a:lstStyle/>
          <a:p>
            <a:r>
              <a:rPr lang="en-US" sz="2400" dirty="0"/>
              <a:t>X</a:t>
            </a:r>
          </a:p>
        </p:txBody>
      </p:sp>
      <p:cxnSp>
        <p:nvCxnSpPr>
          <p:cNvPr id="468" name="Straight Arrow Connector 467"/>
          <p:cNvCxnSpPr>
            <a:endCxn id="467" idx="1"/>
          </p:cNvCxnSpPr>
          <p:nvPr/>
        </p:nvCxnSpPr>
        <p:spPr>
          <a:xfrm>
            <a:off x="2200501" y="2176740"/>
            <a:ext cx="2045221" cy="485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69" name="Straight Arrow Connector 468"/>
          <p:cNvCxnSpPr/>
          <p:nvPr/>
        </p:nvCxnSpPr>
        <p:spPr>
          <a:xfrm>
            <a:off x="2213247" y="2181594"/>
            <a:ext cx="8262" cy="249356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70" name="Rectangle 469"/>
          <p:cNvSpPr/>
          <p:nvPr/>
        </p:nvSpPr>
        <p:spPr>
          <a:xfrm>
            <a:off x="2039717" y="4675163"/>
            <a:ext cx="328786" cy="461665"/>
          </a:xfrm>
          <a:prstGeom prst="rect">
            <a:avLst/>
          </a:prstGeom>
        </p:spPr>
        <p:txBody>
          <a:bodyPr wrap="none">
            <a:spAutoFit/>
          </a:bodyPr>
          <a:lstStyle/>
          <a:p>
            <a:r>
              <a:rPr lang="en-US" sz="2400" dirty="0"/>
              <a:t>Z</a:t>
            </a:r>
          </a:p>
        </p:txBody>
      </p:sp>
      <p:grpSp>
        <p:nvGrpSpPr>
          <p:cNvPr id="471" name="Group 470"/>
          <p:cNvGrpSpPr/>
          <p:nvPr/>
        </p:nvGrpSpPr>
        <p:grpSpPr>
          <a:xfrm>
            <a:off x="2200501" y="1202961"/>
            <a:ext cx="851915" cy="973781"/>
            <a:chOff x="676500" y="1524460"/>
            <a:chExt cx="851915" cy="973781"/>
          </a:xfrm>
        </p:grpSpPr>
        <p:sp>
          <p:nvSpPr>
            <p:cNvPr id="472" name="Rectangle 471"/>
            <p:cNvSpPr/>
            <p:nvPr/>
          </p:nvSpPr>
          <p:spPr>
            <a:xfrm>
              <a:off x="1184000" y="1524460"/>
              <a:ext cx="344415" cy="461665"/>
            </a:xfrm>
            <a:prstGeom prst="rect">
              <a:avLst/>
            </a:prstGeom>
          </p:spPr>
          <p:txBody>
            <a:bodyPr wrap="none">
              <a:spAutoFit/>
            </a:bodyPr>
            <a:lstStyle/>
            <a:p>
              <a:r>
                <a:rPr lang="en-US" sz="2400" dirty="0"/>
                <a:t>Y</a:t>
              </a:r>
            </a:p>
          </p:txBody>
        </p:sp>
        <p:cxnSp>
          <p:nvCxnSpPr>
            <p:cNvPr id="473" name="Straight Arrow Connector 472"/>
            <p:cNvCxnSpPr/>
            <p:nvPr/>
          </p:nvCxnSpPr>
          <p:spPr>
            <a:xfrm flipV="1">
              <a:off x="676500" y="1889675"/>
              <a:ext cx="541174" cy="60856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sp>
        <p:nvSpPr>
          <p:cNvPr id="475" name="Rectangle 474"/>
          <p:cNvSpPr/>
          <p:nvPr/>
        </p:nvSpPr>
        <p:spPr>
          <a:xfrm>
            <a:off x="2230646" y="2194136"/>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6" name="Rectangle 475"/>
          <p:cNvSpPr/>
          <p:nvPr/>
        </p:nvSpPr>
        <p:spPr>
          <a:xfrm>
            <a:off x="2601491" y="2194136"/>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7" name="Rectangle 476"/>
          <p:cNvSpPr/>
          <p:nvPr/>
        </p:nvSpPr>
        <p:spPr>
          <a:xfrm>
            <a:off x="2230646" y="2568925"/>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8" name="Rectangle 477"/>
          <p:cNvSpPr/>
          <p:nvPr/>
        </p:nvSpPr>
        <p:spPr>
          <a:xfrm>
            <a:off x="2601491" y="2568925"/>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9" name="Rectangle 478"/>
          <p:cNvSpPr/>
          <p:nvPr/>
        </p:nvSpPr>
        <p:spPr>
          <a:xfrm>
            <a:off x="2974662" y="2194136"/>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0" name="Rectangle 479"/>
          <p:cNvSpPr/>
          <p:nvPr/>
        </p:nvSpPr>
        <p:spPr>
          <a:xfrm>
            <a:off x="3345507" y="2194136"/>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1" name="Rectangle 480"/>
          <p:cNvSpPr/>
          <p:nvPr/>
        </p:nvSpPr>
        <p:spPr>
          <a:xfrm>
            <a:off x="2974662" y="2568925"/>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2" name="Rectangle 481"/>
          <p:cNvSpPr/>
          <p:nvPr/>
        </p:nvSpPr>
        <p:spPr>
          <a:xfrm>
            <a:off x="3345507" y="2568925"/>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3" name="Rectangle 482"/>
          <p:cNvSpPr/>
          <p:nvPr/>
        </p:nvSpPr>
        <p:spPr>
          <a:xfrm>
            <a:off x="2230646" y="2940478"/>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4" name="Rectangle 483"/>
          <p:cNvSpPr/>
          <p:nvPr/>
        </p:nvSpPr>
        <p:spPr>
          <a:xfrm>
            <a:off x="2601491" y="2940478"/>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5" name="Rectangle 484"/>
          <p:cNvSpPr/>
          <p:nvPr/>
        </p:nvSpPr>
        <p:spPr>
          <a:xfrm>
            <a:off x="2230646" y="3315267"/>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6" name="Rectangle 485"/>
          <p:cNvSpPr/>
          <p:nvPr/>
        </p:nvSpPr>
        <p:spPr>
          <a:xfrm>
            <a:off x="2601491" y="3315267"/>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7" name="Rectangle 486"/>
          <p:cNvSpPr/>
          <p:nvPr/>
        </p:nvSpPr>
        <p:spPr>
          <a:xfrm>
            <a:off x="2974662" y="2940478"/>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8" name="Rectangle 487"/>
          <p:cNvSpPr/>
          <p:nvPr/>
        </p:nvSpPr>
        <p:spPr>
          <a:xfrm>
            <a:off x="3345507" y="2940478"/>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9" name="Rectangle 488"/>
          <p:cNvSpPr/>
          <p:nvPr/>
        </p:nvSpPr>
        <p:spPr>
          <a:xfrm>
            <a:off x="2974662" y="3315267"/>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0" name="Rectangle 489"/>
          <p:cNvSpPr/>
          <p:nvPr/>
        </p:nvSpPr>
        <p:spPr>
          <a:xfrm>
            <a:off x="3345507" y="3315267"/>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1" name="Rectangle 490"/>
          <p:cNvSpPr/>
          <p:nvPr/>
        </p:nvSpPr>
        <p:spPr>
          <a:xfrm>
            <a:off x="2230646" y="3693291"/>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2" name="Rectangle 491"/>
          <p:cNvSpPr/>
          <p:nvPr/>
        </p:nvSpPr>
        <p:spPr>
          <a:xfrm>
            <a:off x="2601491" y="3693291"/>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3" name="Rectangle 492"/>
          <p:cNvSpPr/>
          <p:nvPr/>
        </p:nvSpPr>
        <p:spPr>
          <a:xfrm>
            <a:off x="2230646" y="4068080"/>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4" name="Rectangle 493"/>
          <p:cNvSpPr/>
          <p:nvPr/>
        </p:nvSpPr>
        <p:spPr>
          <a:xfrm>
            <a:off x="2601491" y="4068080"/>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5" name="Rectangle 494"/>
          <p:cNvSpPr/>
          <p:nvPr/>
        </p:nvSpPr>
        <p:spPr>
          <a:xfrm>
            <a:off x="2974662" y="3693291"/>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6" name="Rectangle 495"/>
          <p:cNvSpPr/>
          <p:nvPr/>
        </p:nvSpPr>
        <p:spPr>
          <a:xfrm>
            <a:off x="3345507" y="3693291"/>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7" name="Rectangle 496"/>
          <p:cNvSpPr/>
          <p:nvPr/>
        </p:nvSpPr>
        <p:spPr>
          <a:xfrm>
            <a:off x="2974662" y="4068080"/>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8" name="Rectangle 497"/>
          <p:cNvSpPr/>
          <p:nvPr/>
        </p:nvSpPr>
        <p:spPr>
          <a:xfrm>
            <a:off x="3345507" y="4068080"/>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4" name="TextBox 203"/>
          <p:cNvSpPr txBox="1"/>
          <p:nvPr/>
        </p:nvSpPr>
        <p:spPr>
          <a:xfrm>
            <a:off x="4127080" y="4542972"/>
            <a:ext cx="7729091" cy="2369880"/>
          </a:xfrm>
          <a:prstGeom prst="rect">
            <a:avLst/>
          </a:prstGeom>
          <a:noFill/>
        </p:spPr>
        <p:txBody>
          <a:bodyPr wrap="square" rtlCol="0">
            <a:spAutoFit/>
          </a:bodyPr>
          <a:lstStyle/>
          <a:p>
            <a:r>
              <a:rPr lang="en-US" sz="2000" dirty="0"/>
              <a:t>void </a:t>
            </a:r>
            <a:r>
              <a:rPr lang="en-US" sz="2400" b="1" dirty="0"/>
              <a:t>trans</a:t>
            </a:r>
            <a:r>
              <a:rPr lang="en-US" sz="2000" dirty="0"/>
              <a:t>(</a:t>
            </a:r>
            <a:r>
              <a:rPr lang="en-US" sz="2000" dirty="0" err="1"/>
              <a:t>int</a:t>
            </a:r>
            <a:r>
              <a:rPr lang="en-US" sz="2000" dirty="0"/>
              <a:t> </a:t>
            </a:r>
            <a:r>
              <a:rPr lang="en-US" sz="2000" dirty="0" err="1"/>
              <a:t>nx</a:t>
            </a:r>
            <a:r>
              <a:rPr lang="en-US" sz="2000" dirty="0"/>
              <a:t>, </a:t>
            </a:r>
            <a:r>
              <a:rPr lang="en-US" sz="2000" dirty="0" err="1"/>
              <a:t>int</a:t>
            </a:r>
            <a:r>
              <a:rPr lang="en-US" sz="2000" dirty="0"/>
              <a:t> </a:t>
            </a:r>
            <a:r>
              <a:rPr lang="en-US" sz="2000" dirty="0" err="1"/>
              <a:t>ny</a:t>
            </a:r>
            <a:r>
              <a:rPr lang="en-US" sz="2000" dirty="0"/>
              <a:t>, </a:t>
            </a:r>
            <a:r>
              <a:rPr lang="en-US" sz="2000" dirty="0" err="1"/>
              <a:t>int</a:t>
            </a:r>
            <a:r>
              <a:rPr lang="en-US" sz="2000" dirty="0"/>
              <a:t> </a:t>
            </a:r>
            <a:r>
              <a:rPr lang="en-US" sz="2000" dirty="0" err="1"/>
              <a:t>nz</a:t>
            </a:r>
            <a:r>
              <a:rPr lang="en-US" sz="2000" dirty="0"/>
              <a:t>,</a:t>
            </a:r>
          </a:p>
          <a:p>
            <a:r>
              <a:rPr lang="en-US" sz="2000" dirty="0"/>
              <a:t>   </a:t>
            </a:r>
            <a:r>
              <a:rPr lang="en-US" sz="2000" dirty="0" smtClean="0"/>
              <a:t>double</a:t>
            </a:r>
            <a:r>
              <a:rPr lang="en-US" sz="2000" dirty="0"/>
              <a:t>[</a:t>
            </a:r>
            <a:r>
              <a:rPr lang="en-US" sz="2000" dirty="0" err="1"/>
              <a:t>nz,ny,nx</a:t>
            </a:r>
            <a:r>
              <a:rPr lang="en-US" sz="2000" dirty="0"/>
              <a:t>] A, </a:t>
            </a:r>
            <a:r>
              <a:rPr lang="en-US" sz="2000" b="1" dirty="0"/>
              <a:t>ref</a:t>
            </a:r>
            <a:r>
              <a:rPr lang="en-US" sz="2000" dirty="0"/>
              <a:t> double[</a:t>
            </a:r>
            <a:r>
              <a:rPr lang="en-US" sz="2000" dirty="0" err="1"/>
              <a:t>nx,ny,nz</a:t>
            </a:r>
            <a:r>
              <a:rPr lang="en-US" sz="2000" dirty="0"/>
              <a:t>] B) {</a:t>
            </a:r>
          </a:p>
          <a:p>
            <a:r>
              <a:rPr lang="en-US" sz="2000" dirty="0"/>
              <a:t> </a:t>
            </a:r>
            <a:r>
              <a:rPr lang="en-US" sz="2000" dirty="0" smtClean="0"/>
              <a:t>     for </a:t>
            </a:r>
            <a:r>
              <a:rPr lang="en-US" sz="2000" dirty="0"/>
              <a:t>(</a:t>
            </a:r>
            <a:r>
              <a:rPr lang="en-US" sz="2000" dirty="0" err="1"/>
              <a:t>int</a:t>
            </a:r>
            <a:r>
              <a:rPr lang="en-US" sz="2000" dirty="0"/>
              <a:t> x = 0; x &lt; </a:t>
            </a:r>
            <a:r>
              <a:rPr lang="en-US" sz="2000" dirty="0" err="1"/>
              <a:t>nx</a:t>
            </a:r>
            <a:r>
              <a:rPr lang="en-US" sz="2000" dirty="0"/>
              <a:t>; x++)</a:t>
            </a:r>
          </a:p>
          <a:p>
            <a:r>
              <a:rPr lang="en-US" sz="2000" dirty="0"/>
              <a:t> </a:t>
            </a:r>
            <a:r>
              <a:rPr lang="en-US" sz="2000" dirty="0" smtClean="0"/>
              <a:t>        for </a:t>
            </a:r>
            <a:r>
              <a:rPr lang="en-US" sz="2000" dirty="0"/>
              <a:t>(</a:t>
            </a:r>
            <a:r>
              <a:rPr lang="en-US" sz="2000" dirty="0" err="1"/>
              <a:t>int</a:t>
            </a:r>
            <a:r>
              <a:rPr lang="en-US" sz="2000" dirty="0"/>
              <a:t> y = 0; y &lt; </a:t>
            </a:r>
            <a:r>
              <a:rPr lang="en-US" sz="2000" dirty="0" err="1"/>
              <a:t>ny</a:t>
            </a:r>
            <a:r>
              <a:rPr lang="en-US" sz="2000" dirty="0"/>
              <a:t>; y++)</a:t>
            </a:r>
          </a:p>
          <a:p>
            <a:r>
              <a:rPr lang="en-US" sz="2000" dirty="0"/>
              <a:t> </a:t>
            </a:r>
            <a:r>
              <a:rPr lang="en-US" sz="2000" dirty="0" smtClean="0"/>
              <a:t>           for </a:t>
            </a:r>
            <a:r>
              <a:rPr lang="en-US" sz="2000" dirty="0"/>
              <a:t>(</a:t>
            </a:r>
            <a:r>
              <a:rPr lang="en-US" sz="2000" dirty="0" err="1"/>
              <a:t>int</a:t>
            </a:r>
            <a:r>
              <a:rPr lang="en-US" sz="2000" dirty="0"/>
              <a:t> z = 0; z &lt; </a:t>
            </a:r>
            <a:r>
              <a:rPr lang="en-US" sz="2000" dirty="0" err="1"/>
              <a:t>nz</a:t>
            </a:r>
            <a:r>
              <a:rPr lang="en-US" sz="2000" dirty="0"/>
              <a:t>; z++</a:t>
            </a:r>
            <a:r>
              <a:rPr lang="en-US" sz="2000" dirty="0" smtClean="0"/>
              <a:t>)</a:t>
            </a:r>
          </a:p>
          <a:p>
            <a:r>
              <a:rPr lang="en-US" sz="2000" dirty="0"/>
              <a:t> </a:t>
            </a:r>
            <a:r>
              <a:rPr lang="en-US" sz="2000" dirty="0" smtClean="0"/>
              <a:t>              </a:t>
            </a:r>
            <a:r>
              <a:rPr lang="en-US" sz="2400" dirty="0" smtClean="0"/>
              <a:t>B</a:t>
            </a:r>
            <a:r>
              <a:rPr lang="en-US" sz="2400" dirty="0"/>
              <a:t>[</a:t>
            </a:r>
            <a:r>
              <a:rPr lang="en-US" sz="2400" dirty="0" err="1"/>
              <a:t>x,y,z</a:t>
            </a:r>
            <a:r>
              <a:rPr lang="en-US" sz="2400" dirty="0"/>
              <a:t>] = A[</a:t>
            </a:r>
            <a:r>
              <a:rPr lang="en-US" sz="2400" dirty="0" err="1"/>
              <a:t>z,y,x</a:t>
            </a:r>
            <a:r>
              <a:rPr lang="en-US" sz="2400" dirty="0"/>
              <a:t>]; </a:t>
            </a:r>
          </a:p>
          <a:p>
            <a:r>
              <a:rPr lang="en-US" sz="2000" dirty="0"/>
              <a:t>} </a:t>
            </a:r>
          </a:p>
        </p:txBody>
      </p:sp>
    </p:spTree>
    <p:extLst>
      <p:ext uri="{BB962C8B-B14F-4D97-AF65-F5344CB8AC3E}">
        <p14:creationId xmlns:p14="http://schemas.microsoft.com/office/powerpoint/2010/main" val="211935810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MSL programming example</a:t>
            </a:r>
          </a:p>
        </p:txBody>
      </p:sp>
      <p:sp>
        <p:nvSpPr>
          <p:cNvPr id="467" name="Rectangle 466"/>
          <p:cNvSpPr/>
          <p:nvPr/>
        </p:nvSpPr>
        <p:spPr>
          <a:xfrm>
            <a:off x="5065649" y="1806087"/>
            <a:ext cx="344415" cy="461665"/>
          </a:xfrm>
          <a:prstGeom prst="rect">
            <a:avLst/>
          </a:prstGeom>
        </p:spPr>
        <p:txBody>
          <a:bodyPr wrap="none">
            <a:spAutoFit/>
          </a:bodyPr>
          <a:lstStyle/>
          <a:p>
            <a:r>
              <a:rPr lang="en-US" sz="2400" dirty="0"/>
              <a:t>X</a:t>
            </a:r>
          </a:p>
        </p:txBody>
      </p:sp>
      <p:cxnSp>
        <p:nvCxnSpPr>
          <p:cNvPr id="468" name="Straight Arrow Connector 467"/>
          <p:cNvCxnSpPr>
            <a:endCxn id="467" idx="1"/>
          </p:cNvCxnSpPr>
          <p:nvPr/>
        </p:nvCxnSpPr>
        <p:spPr>
          <a:xfrm>
            <a:off x="3020428" y="2032065"/>
            <a:ext cx="2045221" cy="485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69" name="Straight Arrow Connector 468"/>
          <p:cNvCxnSpPr>
            <a:endCxn id="470" idx="0"/>
          </p:cNvCxnSpPr>
          <p:nvPr/>
        </p:nvCxnSpPr>
        <p:spPr>
          <a:xfrm>
            <a:off x="3015775" y="2032065"/>
            <a:ext cx="8262" cy="256272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70" name="Rectangle 469"/>
          <p:cNvSpPr/>
          <p:nvPr/>
        </p:nvSpPr>
        <p:spPr>
          <a:xfrm>
            <a:off x="2859644" y="4594788"/>
            <a:ext cx="328786" cy="461665"/>
          </a:xfrm>
          <a:prstGeom prst="rect">
            <a:avLst/>
          </a:prstGeom>
        </p:spPr>
        <p:txBody>
          <a:bodyPr wrap="none">
            <a:spAutoFit/>
          </a:bodyPr>
          <a:lstStyle/>
          <a:p>
            <a:r>
              <a:rPr lang="en-US" sz="2400" dirty="0"/>
              <a:t>Z</a:t>
            </a:r>
          </a:p>
        </p:txBody>
      </p:sp>
      <p:grpSp>
        <p:nvGrpSpPr>
          <p:cNvPr id="471" name="Group 470"/>
          <p:cNvGrpSpPr/>
          <p:nvPr/>
        </p:nvGrpSpPr>
        <p:grpSpPr>
          <a:xfrm>
            <a:off x="3020428" y="1058286"/>
            <a:ext cx="851915" cy="973781"/>
            <a:chOff x="676500" y="1524460"/>
            <a:chExt cx="851915" cy="973781"/>
          </a:xfrm>
        </p:grpSpPr>
        <p:sp>
          <p:nvSpPr>
            <p:cNvPr id="472" name="Rectangle 471"/>
            <p:cNvSpPr/>
            <p:nvPr/>
          </p:nvSpPr>
          <p:spPr>
            <a:xfrm>
              <a:off x="1184000" y="1524460"/>
              <a:ext cx="344415" cy="461665"/>
            </a:xfrm>
            <a:prstGeom prst="rect">
              <a:avLst/>
            </a:prstGeom>
          </p:spPr>
          <p:txBody>
            <a:bodyPr wrap="none">
              <a:spAutoFit/>
            </a:bodyPr>
            <a:lstStyle/>
            <a:p>
              <a:r>
                <a:rPr lang="en-US" sz="2400" dirty="0"/>
                <a:t>Y</a:t>
              </a:r>
            </a:p>
          </p:txBody>
        </p:sp>
        <p:cxnSp>
          <p:nvCxnSpPr>
            <p:cNvPr id="473" name="Straight Arrow Connector 472"/>
            <p:cNvCxnSpPr/>
            <p:nvPr/>
          </p:nvCxnSpPr>
          <p:spPr>
            <a:xfrm flipV="1">
              <a:off x="676500" y="1889675"/>
              <a:ext cx="541174" cy="60856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sp>
        <p:nvSpPr>
          <p:cNvPr id="475" name="Rectangle 474"/>
          <p:cNvSpPr/>
          <p:nvPr/>
        </p:nvSpPr>
        <p:spPr>
          <a:xfrm>
            <a:off x="3020428" y="2032066"/>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6" name="Rectangle 475"/>
          <p:cNvSpPr/>
          <p:nvPr/>
        </p:nvSpPr>
        <p:spPr>
          <a:xfrm>
            <a:off x="3391273" y="2033684"/>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7" name="Rectangle 476"/>
          <p:cNvSpPr/>
          <p:nvPr/>
        </p:nvSpPr>
        <p:spPr>
          <a:xfrm>
            <a:off x="3020428" y="2406855"/>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8" name="Rectangle 477"/>
          <p:cNvSpPr/>
          <p:nvPr/>
        </p:nvSpPr>
        <p:spPr>
          <a:xfrm>
            <a:off x="3391273" y="2408473"/>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9" name="Rectangle 478"/>
          <p:cNvSpPr/>
          <p:nvPr/>
        </p:nvSpPr>
        <p:spPr>
          <a:xfrm>
            <a:off x="3764444" y="2035302"/>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0" name="Rectangle 479"/>
          <p:cNvSpPr/>
          <p:nvPr/>
        </p:nvSpPr>
        <p:spPr>
          <a:xfrm>
            <a:off x="4135289" y="2036920"/>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1" name="Rectangle 480"/>
          <p:cNvSpPr/>
          <p:nvPr/>
        </p:nvSpPr>
        <p:spPr>
          <a:xfrm>
            <a:off x="3764444" y="2410091"/>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2" name="Rectangle 481"/>
          <p:cNvSpPr/>
          <p:nvPr/>
        </p:nvSpPr>
        <p:spPr>
          <a:xfrm>
            <a:off x="4135289" y="2411709"/>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3" name="Rectangle 482"/>
          <p:cNvSpPr/>
          <p:nvPr/>
        </p:nvSpPr>
        <p:spPr>
          <a:xfrm>
            <a:off x="3020428" y="2778408"/>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4" name="Rectangle 483"/>
          <p:cNvSpPr/>
          <p:nvPr/>
        </p:nvSpPr>
        <p:spPr>
          <a:xfrm>
            <a:off x="3391273" y="2780026"/>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5" name="Rectangle 484"/>
          <p:cNvSpPr/>
          <p:nvPr/>
        </p:nvSpPr>
        <p:spPr>
          <a:xfrm>
            <a:off x="3020428" y="3297872"/>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6" name="Rectangle 485"/>
          <p:cNvSpPr/>
          <p:nvPr/>
        </p:nvSpPr>
        <p:spPr>
          <a:xfrm>
            <a:off x="3391273" y="3299490"/>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7" name="Rectangle 486"/>
          <p:cNvSpPr/>
          <p:nvPr/>
        </p:nvSpPr>
        <p:spPr>
          <a:xfrm>
            <a:off x="3764444" y="2781644"/>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8" name="Rectangle 487"/>
          <p:cNvSpPr/>
          <p:nvPr/>
        </p:nvSpPr>
        <p:spPr>
          <a:xfrm>
            <a:off x="4135289" y="2783262"/>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9" name="Rectangle 488"/>
          <p:cNvSpPr/>
          <p:nvPr/>
        </p:nvSpPr>
        <p:spPr>
          <a:xfrm>
            <a:off x="3764444" y="3301108"/>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0" name="Rectangle 489"/>
          <p:cNvSpPr/>
          <p:nvPr/>
        </p:nvSpPr>
        <p:spPr>
          <a:xfrm>
            <a:off x="4135289" y="3302726"/>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1" name="Rectangle 490"/>
          <p:cNvSpPr/>
          <p:nvPr/>
        </p:nvSpPr>
        <p:spPr>
          <a:xfrm>
            <a:off x="3015776" y="3675896"/>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2" name="Rectangle 491"/>
          <p:cNvSpPr/>
          <p:nvPr/>
        </p:nvSpPr>
        <p:spPr>
          <a:xfrm>
            <a:off x="3386621" y="3677514"/>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3" name="Rectangle 492"/>
          <p:cNvSpPr/>
          <p:nvPr/>
        </p:nvSpPr>
        <p:spPr>
          <a:xfrm>
            <a:off x="3015776" y="4050685"/>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4" name="Rectangle 493"/>
          <p:cNvSpPr/>
          <p:nvPr/>
        </p:nvSpPr>
        <p:spPr>
          <a:xfrm>
            <a:off x="3386621" y="4052303"/>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5" name="Rectangle 494"/>
          <p:cNvSpPr/>
          <p:nvPr/>
        </p:nvSpPr>
        <p:spPr>
          <a:xfrm>
            <a:off x="3759792" y="3679132"/>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6" name="Rectangle 495"/>
          <p:cNvSpPr/>
          <p:nvPr/>
        </p:nvSpPr>
        <p:spPr>
          <a:xfrm>
            <a:off x="4130637" y="3680750"/>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7" name="Rectangle 496"/>
          <p:cNvSpPr/>
          <p:nvPr/>
        </p:nvSpPr>
        <p:spPr>
          <a:xfrm>
            <a:off x="3759792" y="4053921"/>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8" name="Rectangle 497"/>
          <p:cNvSpPr/>
          <p:nvPr/>
        </p:nvSpPr>
        <p:spPr>
          <a:xfrm>
            <a:off x="4130637" y="4055539"/>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5" name="Straight Connector 4"/>
          <p:cNvCxnSpPr/>
          <p:nvPr/>
        </p:nvCxnSpPr>
        <p:spPr>
          <a:xfrm>
            <a:off x="2649396" y="3220732"/>
            <a:ext cx="2480561" cy="0"/>
          </a:xfrm>
          <a:prstGeom prst="line">
            <a:avLst/>
          </a:prstGeom>
          <a:ln>
            <a:solidFill>
              <a:srgbClr val="4F81BD"/>
            </a:solidFill>
            <a:prstDash val="dash"/>
          </a:ln>
          <a:effectLst/>
        </p:spPr>
        <p:style>
          <a:lnRef idx="2">
            <a:schemeClr val="accent1"/>
          </a:lnRef>
          <a:fillRef idx="0">
            <a:schemeClr val="accent1"/>
          </a:fillRef>
          <a:effectRef idx="1">
            <a:schemeClr val="accent1"/>
          </a:effectRef>
          <a:fontRef idx="minor">
            <a:schemeClr val="tx1"/>
          </a:fontRef>
        </p:style>
      </p:cxnSp>
      <p:sp>
        <p:nvSpPr>
          <p:cNvPr id="72" name="Rectangle 71"/>
          <p:cNvSpPr/>
          <p:nvPr/>
        </p:nvSpPr>
        <p:spPr>
          <a:xfrm>
            <a:off x="1637743" y="2465619"/>
            <a:ext cx="1487583" cy="461665"/>
          </a:xfrm>
          <a:prstGeom prst="rect">
            <a:avLst/>
          </a:prstGeom>
        </p:spPr>
        <p:txBody>
          <a:bodyPr wrap="square">
            <a:spAutoFit/>
          </a:bodyPr>
          <a:lstStyle/>
          <a:p>
            <a:r>
              <a:rPr lang="en-US" sz="2400" dirty="0"/>
              <a:t>Process 0</a:t>
            </a:r>
          </a:p>
        </p:txBody>
      </p:sp>
      <p:sp>
        <p:nvSpPr>
          <p:cNvPr id="73" name="Rectangle 72"/>
          <p:cNvSpPr/>
          <p:nvPr/>
        </p:nvSpPr>
        <p:spPr>
          <a:xfrm>
            <a:off x="1637743" y="3461841"/>
            <a:ext cx="1487583" cy="461665"/>
          </a:xfrm>
          <a:prstGeom prst="rect">
            <a:avLst/>
          </a:prstGeom>
        </p:spPr>
        <p:txBody>
          <a:bodyPr wrap="square">
            <a:spAutoFit/>
          </a:bodyPr>
          <a:lstStyle/>
          <a:p>
            <a:r>
              <a:rPr lang="en-US" sz="2400" dirty="0"/>
              <a:t>Process 1</a:t>
            </a:r>
          </a:p>
        </p:txBody>
      </p:sp>
    </p:spTree>
    <p:extLst>
      <p:ext uri="{BB962C8B-B14F-4D97-AF65-F5344CB8AC3E}">
        <p14:creationId xmlns:p14="http://schemas.microsoft.com/office/powerpoint/2010/main" val="64588999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par>
                          <p:cTn id="8" fill="hold">
                            <p:stCondLst>
                              <p:cond delay="500"/>
                            </p:stCondLst>
                            <p:childTnLst>
                              <p:par>
                                <p:cTn id="9" presetID="1" presetClass="entr" presetSubtype="0" fill="hold" grpId="0" nodeType="afterEffect">
                                  <p:stCondLst>
                                    <p:cond delay="400"/>
                                  </p:stCondLst>
                                  <p:childTnLst>
                                    <p:set>
                                      <p:cBhvr>
                                        <p:cTn id="10" dur="1" fill="hold">
                                          <p:stCondLst>
                                            <p:cond delay="0"/>
                                          </p:stCondLst>
                                        </p:cTn>
                                        <p:tgtEl>
                                          <p:spTgt spid="72"/>
                                        </p:tgtEl>
                                        <p:attrNameLst>
                                          <p:attrName>style.visibility</p:attrName>
                                        </p:attrNameLst>
                                      </p:cBhvr>
                                      <p:to>
                                        <p:strVal val="visible"/>
                                      </p:to>
                                    </p:set>
                                  </p:childTnLst>
                                </p:cTn>
                              </p:par>
                            </p:childTnLst>
                          </p:cTn>
                        </p:par>
                        <p:par>
                          <p:cTn id="11" fill="hold">
                            <p:stCondLst>
                              <p:cond delay="900"/>
                            </p:stCondLst>
                            <p:childTnLst>
                              <p:par>
                                <p:cTn id="12" presetID="1" presetClass="entr" presetSubtype="0" fill="hold" grpId="0" nodeType="afterEffect">
                                  <p:stCondLst>
                                    <p:cond delay="400"/>
                                  </p:stCondLst>
                                  <p:childTnLst>
                                    <p:set>
                                      <p:cBhvr>
                                        <p:cTn id="13" dur="1" fill="hold">
                                          <p:stCondLst>
                                            <p:cond delay="0"/>
                                          </p:stCondLst>
                                        </p:cTn>
                                        <p:tgtEl>
                                          <p:spTgt spid="7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p:bldP spid="7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MSL programming example</a:t>
            </a:r>
          </a:p>
        </p:txBody>
      </p:sp>
      <p:sp>
        <p:nvSpPr>
          <p:cNvPr id="174" name="Rectangle 173"/>
          <p:cNvSpPr/>
          <p:nvPr/>
        </p:nvSpPr>
        <p:spPr>
          <a:xfrm>
            <a:off x="7212564" y="2423632"/>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5" name="Rectangle 174"/>
          <p:cNvSpPr/>
          <p:nvPr/>
        </p:nvSpPr>
        <p:spPr>
          <a:xfrm>
            <a:off x="7583409" y="2425250"/>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6" name="Rectangle 175"/>
          <p:cNvSpPr/>
          <p:nvPr/>
        </p:nvSpPr>
        <p:spPr>
          <a:xfrm>
            <a:off x="7212564" y="2798421"/>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7" name="Rectangle 176"/>
          <p:cNvSpPr/>
          <p:nvPr/>
        </p:nvSpPr>
        <p:spPr>
          <a:xfrm>
            <a:off x="7583409" y="2800039"/>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8" name="Rectangle 177"/>
          <p:cNvSpPr/>
          <p:nvPr/>
        </p:nvSpPr>
        <p:spPr>
          <a:xfrm>
            <a:off x="7212564" y="3316267"/>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9" name="Rectangle 178"/>
          <p:cNvSpPr/>
          <p:nvPr/>
        </p:nvSpPr>
        <p:spPr>
          <a:xfrm>
            <a:off x="7583409" y="3317885"/>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0" name="Rectangle 179"/>
          <p:cNvSpPr/>
          <p:nvPr/>
        </p:nvSpPr>
        <p:spPr>
          <a:xfrm>
            <a:off x="7212564" y="3691056"/>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1" name="Rectangle 180"/>
          <p:cNvSpPr/>
          <p:nvPr/>
        </p:nvSpPr>
        <p:spPr>
          <a:xfrm>
            <a:off x="7583409" y="3692674"/>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4" name="Rectangle 183"/>
          <p:cNvSpPr/>
          <p:nvPr/>
        </p:nvSpPr>
        <p:spPr>
          <a:xfrm>
            <a:off x="8329751" y="2423632"/>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5" name="Rectangle 184"/>
          <p:cNvSpPr/>
          <p:nvPr/>
        </p:nvSpPr>
        <p:spPr>
          <a:xfrm>
            <a:off x="8700596" y="2425250"/>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0" name="Rectangle 189"/>
          <p:cNvSpPr/>
          <p:nvPr/>
        </p:nvSpPr>
        <p:spPr>
          <a:xfrm>
            <a:off x="8329751" y="2801656"/>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1" name="Rectangle 190"/>
          <p:cNvSpPr/>
          <p:nvPr/>
        </p:nvSpPr>
        <p:spPr>
          <a:xfrm>
            <a:off x="8700596" y="2803274"/>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4" name="Rectangle 193"/>
          <p:cNvSpPr/>
          <p:nvPr/>
        </p:nvSpPr>
        <p:spPr>
          <a:xfrm>
            <a:off x="8329751" y="3315525"/>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5" name="Rectangle 194"/>
          <p:cNvSpPr/>
          <p:nvPr/>
        </p:nvSpPr>
        <p:spPr>
          <a:xfrm>
            <a:off x="8700596" y="3317143"/>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6" name="Rectangle 195"/>
          <p:cNvSpPr/>
          <p:nvPr/>
        </p:nvSpPr>
        <p:spPr>
          <a:xfrm>
            <a:off x="8329751" y="3690314"/>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7" name="Rectangle 196"/>
          <p:cNvSpPr/>
          <p:nvPr/>
        </p:nvSpPr>
        <p:spPr>
          <a:xfrm>
            <a:off x="8700596" y="3691932"/>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8" name="Rectangle 197"/>
          <p:cNvSpPr/>
          <p:nvPr/>
        </p:nvSpPr>
        <p:spPr>
          <a:xfrm>
            <a:off x="7956580" y="2423632"/>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9" name="Rectangle 198"/>
          <p:cNvSpPr/>
          <p:nvPr/>
        </p:nvSpPr>
        <p:spPr>
          <a:xfrm>
            <a:off x="7956580" y="2798421"/>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0" name="Rectangle 199"/>
          <p:cNvSpPr/>
          <p:nvPr/>
        </p:nvSpPr>
        <p:spPr>
          <a:xfrm>
            <a:off x="9073767" y="2423632"/>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1" name="Rectangle 200"/>
          <p:cNvSpPr/>
          <p:nvPr/>
        </p:nvSpPr>
        <p:spPr>
          <a:xfrm>
            <a:off x="9073767" y="2801656"/>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8" name="Rectangle 107"/>
          <p:cNvSpPr/>
          <p:nvPr/>
        </p:nvSpPr>
        <p:spPr>
          <a:xfrm>
            <a:off x="9073767" y="3313907"/>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9" name="Rectangle 108"/>
          <p:cNvSpPr/>
          <p:nvPr/>
        </p:nvSpPr>
        <p:spPr>
          <a:xfrm>
            <a:off x="9073767" y="3688696"/>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0" name="Rectangle 109"/>
          <p:cNvSpPr/>
          <p:nvPr/>
        </p:nvSpPr>
        <p:spPr>
          <a:xfrm>
            <a:off x="7956580" y="3316267"/>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1" name="Rectangle 110"/>
          <p:cNvSpPr/>
          <p:nvPr/>
        </p:nvSpPr>
        <p:spPr>
          <a:xfrm>
            <a:off x="7956580" y="3691056"/>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0" name="Straight Arrow Connector 29"/>
          <p:cNvCxnSpPr>
            <a:endCxn id="193" idx="1"/>
          </p:cNvCxnSpPr>
          <p:nvPr/>
        </p:nvCxnSpPr>
        <p:spPr>
          <a:xfrm>
            <a:off x="7212563" y="2425249"/>
            <a:ext cx="2643186"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2" name="Straight Arrow Connector 31"/>
          <p:cNvCxnSpPr>
            <a:endCxn id="192" idx="0"/>
          </p:cNvCxnSpPr>
          <p:nvPr/>
        </p:nvCxnSpPr>
        <p:spPr>
          <a:xfrm>
            <a:off x="7212563" y="2425249"/>
            <a:ext cx="0" cy="18211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92" name="Rectangle 191"/>
          <p:cNvSpPr/>
          <p:nvPr/>
        </p:nvSpPr>
        <p:spPr>
          <a:xfrm>
            <a:off x="7040356" y="4246350"/>
            <a:ext cx="344415" cy="461665"/>
          </a:xfrm>
          <a:prstGeom prst="rect">
            <a:avLst/>
          </a:prstGeom>
        </p:spPr>
        <p:txBody>
          <a:bodyPr wrap="none">
            <a:spAutoFit/>
          </a:bodyPr>
          <a:lstStyle/>
          <a:p>
            <a:r>
              <a:rPr lang="en-US" sz="2400" dirty="0"/>
              <a:t>X</a:t>
            </a:r>
          </a:p>
        </p:txBody>
      </p:sp>
      <p:sp>
        <p:nvSpPr>
          <p:cNvPr id="193" name="Rectangle 192"/>
          <p:cNvSpPr/>
          <p:nvPr/>
        </p:nvSpPr>
        <p:spPr>
          <a:xfrm>
            <a:off x="9855749" y="2194417"/>
            <a:ext cx="328786" cy="461665"/>
          </a:xfrm>
          <a:prstGeom prst="rect">
            <a:avLst/>
          </a:prstGeom>
        </p:spPr>
        <p:txBody>
          <a:bodyPr wrap="none">
            <a:spAutoFit/>
          </a:bodyPr>
          <a:lstStyle/>
          <a:p>
            <a:r>
              <a:rPr lang="en-US" sz="2400" dirty="0"/>
              <a:t>Z</a:t>
            </a:r>
          </a:p>
        </p:txBody>
      </p:sp>
      <p:grpSp>
        <p:nvGrpSpPr>
          <p:cNvPr id="43" name="Group 42"/>
          <p:cNvGrpSpPr/>
          <p:nvPr/>
        </p:nvGrpSpPr>
        <p:grpSpPr>
          <a:xfrm>
            <a:off x="7212564" y="1443155"/>
            <a:ext cx="831193" cy="982095"/>
            <a:chOff x="5222330" y="1539604"/>
            <a:chExt cx="831193" cy="982095"/>
          </a:xfrm>
        </p:grpSpPr>
        <p:cxnSp>
          <p:nvCxnSpPr>
            <p:cNvPr id="37" name="Straight Arrow Connector 36"/>
            <p:cNvCxnSpPr/>
            <p:nvPr/>
          </p:nvCxnSpPr>
          <p:spPr>
            <a:xfrm flipV="1">
              <a:off x="5222330" y="1974902"/>
              <a:ext cx="504897" cy="54679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02" name="Rectangle 201"/>
            <p:cNvSpPr/>
            <p:nvPr/>
          </p:nvSpPr>
          <p:spPr>
            <a:xfrm>
              <a:off x="5709108" y="1539604"/>
              <a:ext cx="344415" cy="461665"/>
            </a:xfrm>
            <a:prstGeom prst="rect">
              <a:avLst/>
            </a:prstGeom>
          </p:spPr>
          <p:txBody>
            <a:bodyPr wrap="none">
              <a:spAutoFit/>
            </a:bodyPr>
            <a:lstStyle/>
            <a:p>
              <a:r>
                <a:rPr lang="en-US" sz="2400" dirty="0"/>
                <a:t>Y</a:t>
              </a:r>
            </a:p>
          </p:txBody>
        </p:sp>
      </p:grpSp>
      <p:sp>
        <p:nvSpPr>
          <p:cNvPr id="467" name="Rectangle 466"/>
          <p:cNvSpPr/>
          <p:nvPr/>
        </p:nvSpPr>
        <p:spPr>
          <a:xfrm>
            <a:off x="5065649" y="1806087"/>
            <a:ext cx="344415" cy="461665"/>
          </a:xfrm>
          <a:prstGeom prst="rect">
            <a:avLst/>
          </a:prstGeom>
        </p:spPr>
        <p:txBody>
          <a:bodyPr wrap="none">
            <a:spAutoFit/>
          </a:bodyPr>
          <a:lstStyle/>
          <a:p>
            <a:r>
              <a:rPr lang="en-US" sz="2400" dirty="0"/>
              <a:t>X</a:t>
            </a:r>
          </a:p>
        </p:txBody>
      </p:sp>
      <p:cxnSp>
        <p:nvCxnSpPr>
          <p:cNvPr id="468" name="Straight Arrow Connector 467"/>
          <p:cNvCxnSpPr>
            <a:endCxn id="467" idx="1"/>
          </p:cNvCxnSpPr>
          <p:nvPr/>
        </p:nvCxnSpPr>
        <p:spPr>
          <a:xfrm>
            <a:off x="3020428" y="2032065"/>
            <a:ext cx="2045221" cy="485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69" name="Straight Arrow Connector 468"/>
          <p:cNvCxnSpPr>
            <a:endCxn id="470" idx="0"/>
          </p:cNvCxnSpPr>
          <p:nvPr/>
        </p:nvCxnSpPr>
        <p:spPr>
          <a:xfrm>
            <a:off x="3015775" y="2032065"/>
            <a:ext cx="8262" cy="256272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70" name="Rectangle 469"/>
          <p:cNvSpPr/>
          <p:nvPr/>
        </p:nvSpPr>
        <p:spPr>
          <a:xfrm>
            <a:off x="2859644" y="4594788"/>
            <a:ext cx="328786" cy="461665"/>
          </a:xfrm>
          <a:prstGeom prst="rect">
            <a:avLst/>
          </a:prstGeom>
        </p:spPr>
        <p:txBody>
          <a:bodyPr wrap="none">
            <a:spAutoFit/>
          </a:bodyPr>
          <a:lstStyle/>
          <a:p>
            <a:r>
              <a:rPr lang="en-US" sz="2400" dirty="0"/>
              <a:t>Z</a:t>
            </a:r>
          </a:p>
        </p:txBody>
      </p:sp>
      <p:grpSp>
        <p:nvGrpSpPr>
          <p:cNvPr id="471" name="Group 470"/>
          <p:cNvGrpSpPr/>
          <p:nvPr/>
        </p:nvGrpSpPr>
        <p:grpSpPr>
          <a:xfrm>
            <a:off x="3020428" y="1058286"/>
            <a:ext cx="851915" cy="973781"/>
            <a:chOff x="676500" y="1524460"/>
            <a:chExt cx="851915" cy="973781"/>
          </a:xfrm>
        </p:grpSpPr>
        <p:sp>
          <p:nvSpPr>
            <p:cNvPr id="472" name="Rectangle 471"/>
            <p:cNvSpPr/>
            <p:nvPr/>
          </p:nvSpPr>
          <p:spPr>
            <a:xfrm>
              <a:off x="1184000" y="1524460"/>
              <a:ext cx="344415" cy="461665"/>
            </a:xfrm>
            <a:prstGeom prst="rect">
              <a:avLst/>
            </a:prstGeom>
          </p:spPr>
          <p:txBody>
            <a:bodyPr wrap="none">
              <a:spAutoFit/>
            </a:bodyPr>
            <a:lstStyle/>
            <a:p>
              <a:r>
                <a:rPr lang="en-US" sz="2400" dirty="0"/>
                <a:t>Y</a:t>
              </a:r>
            </a:p>
          </p:txBody>
        </p:sp>
        <p:cxnSp>
          <p:nvCxnSpPr>
            <p:cNvPr id="473" name="Straight Arrow Connector 472"/>
            <p:cNvCxnSpPr/>
            <p:nvPr/>
          </p:nvCxnSpPr>
          <p:spPr>
            <a:xfrm flipV="1">
              <a:off x="676500" y="1889675"/>
              <a:ext cx="541174" cy="60856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sp>
        <p:nvSpPr>
          <p:cNvPr id="475" name="Rectangle 474"/>
          <p:cNvSpPr/>
          <p:nvPr/>
        </p:nvSpPr>
        <p:spPr>
          <a:xfrm>
            <a:off x="3020428" y="2032066"/>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6" name="Rectangle 475"/>
          <p:cNvSpPr/>
          <p:nvPr/>
        </p:nvSpPr>
        <p:spPr>
          <a:xfrm>
            <a:off x="3391273" y="2033684"/>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7" name="Rectangle 476"/>
          <p:cNvSpPr/>
          <p:nvPr/>
        </p:nvSpPr>
        <p:spPr>
          <a:xfrm>
            <a:off x="3020428" y="2406855"/>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8" name="Rectangle 477"/>
          <p:cNvSpPr/>
          <p:nvPr/>
        </p:nvSpPr>
        <p:spPr>
          <a:xfrm>
            <a:off x="3391273" y="2408473"/>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9" name="Rectangle 478"/>
          <p:cNvSpPr/>
          <p:nvPr/>
        </p:nvSpPr>
        <p:spPr>
          <a:xfrm>
            <a:off x="3764444" y="2035302"/>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0" name="Rectangle 479"/>
          <p:cNvSpPr/>
          <p:nvPr/>
        </p:nvSpPr>
        <p:spPr>
          <a:xfrm>
            <a:off x="4135289" y="2036920"/>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1" name="Rectangle 480"/>
          <p:cNvSpPr/>
          <p:nvPr/>
        </p:nvSpPr>
        <p:spPr>
          <a:xfrm>
            <a:off x="3764444" y="2410091"/>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2" name="Rectangle 481"/>
          <p:cNvSpPr/>
          <p:nvPr/>
        </p:nvSpPr>
        <p:spPr>
          <a:xfrm>
            <a:off x="4135289" y="2411709"/>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3" name="Rectangle 482"/>
          <p:cNvSpPr/>
          <p:nvPr/>
        </p:nvSpPr>
        <p:spPr>
          <a:xfrm>
            <a:off x="3020428" y="2778408"/>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4" name="Rectangle 483"/>
          <p:cNvSpPr/>
          <p:nvPr/>
        </p:nvSpPr>
        <p:spPr>
          <a:xfrm>
            <a:off x="3391273" y="2780026"/>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5" name="Rectangle 484"/>
          <p:cNvSpPr/>
          <p:nvPr/>
        </p:nvSpPr>
        <p:spPr>
          <a:xfrm>
            <a:off x="3020428" y="3297872"/>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6" name="Rectangle 485"/>
          <p:cNvSpPr/>
          <p:nvPr/>
        </p:nvSpPr>
        <p:spPr>
          <a:xfrm>
            <a:off x="3391273" y="3299490"/>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7" name="Rectangle 486"/>
          <p:cNvSpPr/>
          <p:nvPr/>
        </p:nvSpPr>
        <p:spPr>
          <a:xfrm>
            <a:off x="3764444" y="2781644"/>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8" name="Rectangle 487"/>
          <p:cNvSpPr/>
          <p:nvPr/>
        </p:nvSpPr>
        <p:spPr>
          <a:xfrm>
            <a:off x="4135289" y="2783262"/>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9" name="Rectangle 488"/>
          <p:cNvSpPr/>
          <p:nvPr/>
        </p:nvSpPr>
        <p:spPr>
          <a:xfrm>
            <a:off x="3764444" y="3301108"/>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0" name="Rectangle 489"/>
          <p:cNvSpPr/>
          <p:nvPr/>
        </p:nvSpPr>
        <p:spPr>
          <a:xfrm>
            <a:off x="4135289" y="3302726"/>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1" name="Rectangle 490"/>
          <p:cNvSpPr/>
          <p:nvPr/>
        </p:nvSpPr>
        <p:spPr>
          <a:xfrm>
            <a:off x="3015776" y="3675896"/>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2" name="Rectangle 491"/>
          <p:cNvSpPr/>
          <p:nvPr/>
        </p:nvSpPr>
        <p:spPr>
          <a:xfrm>
            <a:off x="3386621" y="3677514"/>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3" name="Rectangle 492"/>
          <p:cNvSpPr/>
          <p:nvPr/>
        </p:nvSpPr>
        <p:spPr>
          <a:xfrm>
            <a:off x="3015776" y="4050685"/>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4" name="Rectangle 493"/>
          <p:cNvSpPr/>
          <p:nvPr/>
        </p:nvSpPr>
        <p:spPr>
          <a:xfrm>
            <a:off x="3386621" y="4052303"/>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5" name="Rectangle 494"/>
          <p:cNvSpPr/>
          <p:nvPr/>
        </p:nvSpPr>
        <p:spPr>
          <a:xfrm>
            <a:off x="3759792" y="3679132"/>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6" name="Rectangle 495"/>
          <p:cNvSpPr/>
          <p:nvPr/>
        </p:nvSpPr>
        <p:spPr>
          <a:xfrm>
            <a:off x="4130637" y="3680750"/>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7" name="Rectangle 496"/>
          <p:cNvSpPr/>
          <p:nvPr/>
        </p:nvSpPr>
        <p:spPr>
          <a:xfrm>
            <a:off x="3759792" y="4053921"/>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8" name="Rectangle 497"/>
          <p:cNvSpPr/>
          <p:nvPr/>
        </p:nvSpPr>
        <p:spPr>
          <a:xfrm>
            <a:off x="4130637" y="4055539"/>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5" name="Straight Connector 4"/>
          <p:cNvCxnSpPr/>
          <p:nvPr/>
        </p:nvCxnSpPr>
        <p:spPr>
          <a:xfrm>
            <a:off x="2649396" y="3220732"/>
            <a:ext cx="2480561" cy="0"/>
          </a:xfrm>
          <a:prstGeom prst="line">
            <a:avLst/>
          </a:prstGeom>
          <a:ln>
            <a:solidFill>
              <a:srgbClr val="4F81BD"/>
            </a:solidFill>
            <a:prstDash val="dash"/>
          </a:ln>
          <a:effectLst/>
        </p:spPr>
        <p:style>
          <a:lnRef idx="2">
            <a:schemeClr val="accent1"/>
          </a:lnRef>
          <a:fillRef idx="0">
            <a:schemeClr val="accent1"/>
          </a:fillRef>
          <a:effectRef idx="1">
            <a:schemeClr val="accent1"/>
          </a:effectRef>
          <a:fontRef idx="minor">
            <a:schemeClr val="tx1"/>
          </a:fontRef>
        </p:style>
      </p:cxnSp>
      <p:cxnSp>
        <p:nvCxnSpPr>
          <p:cNvPr id="69" name="Straight Connector 68"/>
          <p:cNvCxnSpPr/>
          <p:nvPr/>
        </p:nvCxnSpPr>
        <p:spPr>
          <a:xfrm>
            <a:off x="6877763" y="3237509"/>
            <a:ext cx="3553097" cy="0"/>
          </a:xfrm>
          <a:prstGeom prst="line">
            <a:avLst/>
          </a:prstGeom>
          <a:ln>
            <a:solidFill>
              <a:srgbClr val="4F81BD"/>
            </a:solidFill>
            <a:prstDash val="dash"/>
          </a:ln>
          <a:effectLst/>
        </p:spPr>
        <p:style>
          <a:lnRef idx="2">
            <a:schemeClr val="accent1"/>
          </a:lnRef>
          <a:fillRef idx="0">
            <a:schemeClr val="accent1"/>
          </a:fillRef>
          <a:effectRef idx="1">
            <a:schemeClr val="accent1"/>
          </a:effectRef>
          <a:fontRef idx="minor">
            <a:schemeClr val="tx1"/>
          </a:fontRef>
        </p:style>
      </p:cxnSp>
      <p:sp>
        <p:nvSpPr>
          <p:cNvPr id="72" name="Rectangle 71"/>
          <p:cNvSpPr/>
          <p:nvPr/>
        </p:nvSpPr>
        <p:spPr>
          <a:xfrm>
            <a:off x="1637743" y="2465619"/>
            <a:ext cx="1487583" cy="461665"/>
          </a:xfrm>
          <a:prstGeom prst="rect">
            <a:avLst/>
          </a:prstGeom>
        </p:spPr>
        <p:txBody>
          <a:bodyPr wrap="square">
            <a:spAutoFit/>
          </a:bodyPr>
          <a:lstStyle/>
          <a:p>
            <a:r>
              <a:rPr lang="en-US" sz="2400" dirty="0"/>
              <a:t>Process 0</a:t>
            </a:r>
          </a:p>
        </p:txBody>
      </p:sp>
      <p:sp>
        <p:nvSpPr>
          <p:cNvPr id="73" name="Rectangle 72"/>
          <p:cNvSpPr/>
          <p:nvPr/>
        </p:nvSpPr>
        <p:spPr>
          <a:xfrm>
            <a:off x="1637743" y="3461841"/>
            <a:ext cx="1487583" cy="461665"/>
          </a:xfrm>
          <a:prstGeom prst="rect">
            <a:avLst/>
          </a:prstGeom>
        </p:spPr>
        <p:txBody>
          <a:bodyPr wrap="square">
            <a:spAutoFit/>
          </a:bodyPr>
          <a:lstStyle/>
          <a:p>
            <a:r>
              <a:rPr lang="en-US" sz="2400" dirty="0"/>
              <a:t>Process 1</a:t>
            </a:r>
          </a:p>
        </p:txBody>
      </p:sp>
      <p:sp>
        <p:nvSpPr>
          <p:cNvPr id="74" name="Rectangle 73"/>
          <p:cNvSpPr/>
          <p:nvPr/>
        </p:nvSpPr>
        <p:spPr>
          <a:xfrm>
            <a:off x="5773212" y="2527482"/>
            <a:ext cx="1487583" cy="461665"/>
          </a:xfrm>
          <a:prstGeom prst="rect">
            <a:avLst/>
          </a:prstGeom>
        </p:spPr>
        <p:txBody>
          <a:bodyPr wrap="square">
            <a:spAutoFit/>
          </a:bodyPr>
          <a:lstStyle/>
          <a:p>
            <a:r>
              <a:rPr lang="en-US" sz="2400" dirty="0"/>
              <a:t>Process 0</a:t>
            </a:r>
          </a:p>
        </p:txBody>
      </p:sp>
      <p:sp>
        <p:nvSpPr>
          <p:cNvPr id="75" name="Rectangle 74"/>
          <p:cNvSpPr/>
          <p:nvPr/>
        </p:nvSpPr>
        <p:spPr>
          <a:xfrm>
            <a:off x="5773212" y="3461841"/>
            <a:ext cx="1487583" cy="461665"/>
          </a:xfrm>
          <a:prstGeom prst="rect">
            <a:avLst/>
          </a:prstGeom>
        </p:spPr>
        <p:txBody>
          <a:bodyPr wrap="square">
            <a:spAutoFit/>
          </a:bodyPr>
          <a:lstStyle/>
          <a:p>
            <a:r>
              <a:rPr lang="en-US" sz="2400" dirty="0"/>
              <a:t>Process 1</a:t>
            </a:r>
          </a:p>
        </p:txBody>
      </p:sp>
    </p:spTree>
    <p:extLst>
      <p:ext uri="{BB962C8B-B14F-4D97-AF65-F5344CB8AC3E}">
        <p14:creationId xmlns:p14="http://schemas.microsoft.com/office/powerpoint/2010/main" val="91962844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left)">
                                      <p:cBhvr>
                                        <p:cTn id="7" dur="500"/>
                                        <p:tgtEl>
                                          <p:spTgt spid="69"/>
                                        </p:tgtEl>
                                      </p:cBhvr>
                                    </p:animEffect>
                                  </p:childTnLst>
                                </p:cTn>
                              </p:par>
                            </p:childTnLst>
                          </p:cTn>
                        </p:par>
                        <p:par>
                          <p:cTn id="8" fill="hold">
                            <p:stCondLst>
                              <p:cond delay="500"/>
                            </p:stCondLst>
                            <p:childTnLst>
                              <p:par>
                                <p:cTn id="9" presetID="1" presetClass="entr" presetSubtype="0" fill="hold" grpId="0" nodeType="afterEffect">
                                  <p:stCondLst>
                                    <p:cond delay="400"/>
                                  </p:stCondLst>
                                  <p:childTnLst>
                                    <p:set>
                                      <p:cBhvr>
                                        <p:cTn id="10" dur="1" fill="hold">
                                          <p:stCondLst>
                                            <p:cond delay="0"/>
                                          </p:stCondLst>
                                        </p:cTn>
                                        <p:tgtEl>
                                          <p:spTgt spid="74"/>
                                        </p:tgtEl>
                                        <p:attrNameLst>
                                          <p:attrName>style.visibility</p:attrName>
                                        </p:attrNameLst>
                                      </p:cBhvr>
                                      <p:to>
                                        <p:strVal val="visible"/>
                                      </p:to>
                                    </p:set>
                                  </p:childTnLst>
                                </p:cTn>
                              </p:par>
                            </p:childTnLst>
                          </p:cTn>
                        </p:par>
                        <p:par>
                          <p:cTn id="11" fill="hold">
                            <p:stCondLst>
                              <p:cond delay="900"/>
                            </p:stCondLst>
                            <p:childTnLst>
                              <p:par>
                                <p:cTn id="12" presetID="1" presetClass="entr" presetSubtype="0" fill="hold" grpId="0" nodeType="afterEffect">
                                  <p:stCondLst>
                                    <p:cond delay="400"/>
                                  </p:stCondLst>
                                  <p:childTnLst>
                                    <p:set>
                                      <p:cBhvr>
                                        <p:cTn id="13" dur="1" fill="hold">
                                          <p:stCondLst>
                                            <p:cond delay="0"/>
                                          </p:stCondLst>
                                        </p:cTn>
                                        <p:tgtEl>
                                          <p:spTgt spid="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0"/>
      <p:bldP spid="7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MSL programming example</a:t>
            </a:r>
          </a:p>
        </p:txBody>
      </p:sp>
      <p:sp>
        <p:nvSpPr>
          <p:cNvPr id="174" name="Rectangle 173"/>
          <p:cNvSpPr/>
          <p:nvPr/>
        </p:nvSpPr>
        <p:spPr>
          <a:xfrm>
            <a:off x="7212564" y="2423632"/>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5" name="Rectangle 174"/>
          <p:cNvSpPr/>
          <p:nvPr/>
        </p:nvSpPr>
        <p:spPr>
          <a:xfrm>
            <a:off x="7583409" y="2425250"/>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6" name="Rectangle 175"/>
          <p:cNvSpPr/>
          <p:nvPr/>
        </p:nvSpPr>
        <p:spPr>
          <a:xfrm>
            <a:off x="7212564" y="2798421"/>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7" name="Rectangle 176"/>
          <p:cNvSpPr/>
          <p:nvPr/>
        </p:nvSpPr>
        <p:spPr>
          <a:xfrm>
            <a:off x="7583409" y="2800039"/>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8" name="Rectangle 177"/>
          <p:cNvSpPr/>
          <p:nvPr/>
        </p:nvSpPr>
        <p:spPr>
          <a:xfrm>
            <a:off x="7212564" y="3316267"/>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9" name="Rectangle 178"/>
          <p:cNvSpPr/>
          <p:nvPr/>
        </p:nvSpPr>
        <p:spPr>
          <a:xfrm>
            <a:off x="7583409" y="3317885"/>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0" name="Rectangle 179"/>
          <p:cNvSpPr/>
          <p:nvPr/>
        </p:nvSpPr>
        <p:spPr>
          <a:xfrm>
            <a:off x="7212564" y="3691056"/>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1" name="Rectangle 180"/>
          <p:cNvSpPr/>
          <p:nvPr/>
        </p:nvSpPr>
        <p:spPr>
          <a:xfrm>
            <a:off x="7583409" y="3692674"/>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4" name="Rectangle 183"/>
          <p:cNvSpPr/>
          <p:nvPr/>
        </p:nvSpPr>
        <p:spPr>
          <a:xfrm>
            <a:off x="8329751" y="2423632"/>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5" name="Rectangle 184"/>
          <p:cNvSpPr/>
          <p:nvPr/>
        </p:nvSpPr>
        <p:spPr>
          <a:xfrm>
            <a:off x="8700596" y="2425250"/>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0" name="Rectangle 189"/>
          <p:cNvSpPr/>
          <p:nvPr/>
        </p:nvSpPr>
        <p:spPr>
          <a:xfrm>
            <a:off x="8329751" y="2801656"/>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1" name="Rectangle 190"/>
          <p:cNvSpPr/>
          <p:nvPr/>
        </p:nvSpPr>
        <p:spPr>
          <a:xfrm>
            <a:off x="8700596" y="2803274"/>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4" name="Rectangle 193"/>
          <p:cNvSpPr/>
          <p:nvPr/>
        </p:nvSpPr>
        <p:spPr>
          <a:xfrm>
            <a:off x="8329751" y="3315525"/>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5" name="Rectangle 194"/>
          <p:cNvSpPr/>
          <p:nvPr/>
        </p:nvSpPr>
        <p:spPr>
          <a:xfrm>
            <a:off x="8700596" y="3317143"/>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6" name="Rectangle 195"/>
          <p:cNvSpPr/>
          <p:nvPr/>
        </p:nvSpPr>
        <p:spPr>
          <a:xfrm>
            <a:off x="8329751" y="3690314"/>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7" name="Rectangle 196"/>
          <p:cNvSpPr/>
          <p:nvPr/>
        </p:nvSpPr>
        <p:spPr>
          <a:xfrm>
            <a:off x="8700596" y="3691932"/>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8" name="Rectangle 197"/>
          <p:cNvSpPr/>
          <p:nvPr/>
        </p:nvSpPr>
        <p:spPr>
          <a:xfrm>
            <a:off x="7956580" y="2423632"/>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9" name="Rectangle 198"/>
          <p:cNvSpPr/>
          <p:nvPr/>
        </p:nvSpPr>
        <p:spPr>
          <a:xfrm>
            <a:off x="7956580" y="2798421"/>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0" name="Rectangle 199"/>
          <p:cNvSpPr/>
          <p:nvPr/>
        </p:nvSpPr>
        <p:spPr>
          <a:xfrm>
            <a:off x="9073767" y="2423632"/>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1" name="Rectangle 200"/>
          <p:cNvSpPr/>
          <p:nvPr/>
        </p:nvSpPr>
        <p:spPr>
          <a:xfrm>
            <a:off x="9073767" y="2801656"/>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8" name="Rectangle 107"/>
          <p:cNvSpPr/>
          <p:nvPr/>
        </p:nvSpPr>
        <p:spPr>
          <a:xfrm>
            <a:off x="9073767" y="3313907"/>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9" name="Rectangle 108"/>
          <p:cNvSpPr/>
          <p:nvPr/>
        </p:nvSpPr>
        <p:spPr>
          <a:xfrm>
            <a:off x="9073767" y="3688696"/>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0" name="Rectangle 109"/>
          <p:cNvSpPr/>
          <p:nvPr/>
        </p:nvSpPr>
        <p:spPr>
          <a:xfrm>
            <a:off x="7956580" y="3316267"/>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1" name="Rectangle 110"/>
          <p:cNvSpPr/>
          <p:nvPr/>
        </p:nvSpPr>
        <p:spPr>
          <a:xfrm>
            <a:off x="7956580" y="3691056"/>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0" name="Straight Arrow Connector 29"/>
          <p:cNvCxnSpPr>
            <a:endCxn id="193" idx="1"/>
          </p:cNvCxnSpPr>
          <p:nvPr/>
        </p:nvCxnSpPr>
        <p:spPr>
          <a:xfrm>
            <a:off x="7212563" y="2425249"/>
            <a:ext cx="2643186"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2" name="Straight Arrow Connector 31"/>
          <p:cNvCxnSpPr>
            <a:endCxn id="192" idx="0"/>
          </p:cNvCxnSpPr>
          <p:nvPr/>
        </p:nvCxnSpPr>
        <p:spPr>
          <a:xfrm>
            <a:off x="7212563" y="2425249"/>
            <a:ext cx="0" cy="18211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92" name="Rectangle 191"/>
          <p:cNvSpPr/>
          <p:nvPr/>
        </p:nvSpPr>
        <p:spPr>
          <a:xfrm>
            <a:off x="7040356" y="4246350"/>
            <a:ext cx="344415" cy="461665"/>
          </a:xfrm>
          <a:prstGeom prst="rect">
            <a:avLst/>
          </a:prstGeom>
        </p:spPr>
        <p:txBody>
          <a:bodyPr wrap="none">
            <a:spAutoFit/>
          </a:bodyPr>
          <a:lstStyle/>
          <a:p>
            <a:r>
              <a:rPr lang="en-US" sz="2400" dirty="0"/>
              <a:t>X</a:t>
            </a:r>
          </a:p>
        </p:txBody>
      </p:sp>
      <p:sp>
        <p:nvSpPr>
          <p:cNvPr id="193" name="Rectangle 192"/>
          <p:cNvSpPr/>
          <p:nvPr/>
        </p:nvSpPr>
        <p:spPr>
          <a:xfrm>
            <a:off x="9855749" y="2194417"/>
            <a:ext cx="328786" cy="461665"/>
          </a:xfrm>
          <a:prstGeom prst="rect">
            <a:avLst/>
          </a:prstGeom>
        </p:spPr>
        <p:txBody>
          <a:bodyPr wrap="none">
            <a:spAutoFit/>
          </a:bodyPr>
          <a:lstStyle/>
          <a:p>
            <a:r>
              <a:rPr lang="en-US" sz="2400" dirty="0"/>
              <a:t>Z</a:t>
            </a:r>
          </a:p>
        </p:txBody>
      </p:sp>
      <p:grpSp>
        <p:nvGrpSpPr>
          <p:cNvPr id="43" name="Group 42"/>
          <p:cNvGrpSpPr/>
          <p:nvPr/>
        </p:nvGrpSpPr>
        <p:grpSpPr>
          <a:xfrm>
            <a:off x="7212564" y="1443155"/>
            <a:ext cx="831193" cy="982095"/>
            <a:chOff x="5222330" y="1539604"/>
            <a:chExt cx="831193" cy="982095"/>
          </a:xfrm>
        </p:grpSpPr>
        <p:cxnSp>
          <p:nvCxnSpPr>
            <p:cNvPr id="37" name="Straight Arrow Connector 36"/>
            <p:cNvCxnSpPr/>
            <p:nvPr/>
          </p:nvCxnSpPr>
          <p:spPr>
            <a:xfrm flipV="1">
              <a:off x="5222330" y="1974902"/>
              <a:ext cx="504897" cy="54679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02" name="Rectangle 201"/>
            <p:cNvSpPr/>
            <p:nvPr/>
          </p:nvSpPr>
          <p:spPr>
            <a:xfrm>
              <a:off x="5709108" y="1539604"/>
              <a:ext cx="344415" cy="461665"/>
            </a:xfrm>
            <a:prstGeom prst="rect">
              <a:avLst/>
            </a:prstGeom>
          </p:spPr>
          <p:txBody>
            <a:bodyPr wrap="none">
              <a:spAutoFit/>
            </a:bodyPr>
            <a:lstStyle/>
            <a:p>
              <a:r>
                <a:rPr lang="en-US" sz="2400" dirty="0"/>
                <a:t>Y</a:t>
              </a:r>
            </a:p>
          </p:txBody>
        </p:sp>
      </p:grpSp>
      <p:sp>
        <p:nvSpPr>
          <p:cNvPr id="467" name="Rectangle 466"/>
          <p:cNvSpPr/>
          <p:nvPr/>
        </p:nvSpPr>
        <p:spPr>
          <a:xfrm>
            <a:off x="5065649" y="1806087"/>
            <a:ext cx="344415" cy="461665"/>
          </a:xfrm>
          <a:prstGeom prst="rect">
            <a:avLst/>
          </a:prstGeom>
        </p:spPr>
        <p:txBody>
          <a:bodyPr wrap="none">
            <a:spAutoFit/>
          </a:bodyPr>
          <a:lstStyle/>
          <a:p>
            <a:r>
              <a:rPr lang="en-US" sz="2400" dirty="0"/>
              <a:t>X</a:t>
            </a:r>
          </a:p>
        </p:txBody>
      </p:sp>
      <p:cxnSp>
        <p:nvCxnSpPr>
          <p:cNvPr id="468" name="Straight Arrow Connector 467"/>
          <p:cNvCxnSpPr>
            <a:endCxn id="467" idx="1"/>
          </p:cNvCxnSpPr>
          <p:nvPr/>
        </p:nvCxnSpPr>
        <p:spPr>
          <a:xfrm>
            <a:off x="3020428" y="2032065"/>
            <a:ext cx="2045221" cy="485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69" name="Straight Arrow Connector 468"/>
          <p:cNvCxnSpPr>
            <a:endCxn id="470" idx="0"/>
          </p:cNvCxnSpPr>
          <p:nvPr/>
        </p:nvCxnSpPr>
        <p:spPr>
          <a:xfrm>
            <a:off x="3015775" y="2032065"/>
            <a:ext cx="8262" cy="256272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70" name="Rectangle 469"/>
          <p:cNvSpPr/>
          <p:nvPr/>
        </p:nvSpPr>
        <p:spPr>
          <a:xfrm>
            <a:off x="2859644" y="4594788"/>
            <a:ext cx="328786" cy="461665"/>
          </a:xfrm>
          <a:prstGeom prst="rect">
            <a:avLst/>
          </a:prstGeom>
        </p:spPr>
        <p:txBody>
          <a:bodyPr wrap="none">
            <a:spAutoFit/>
          </a:bodyPr>
          <a:lstStyle/>
          <a:p>
            <a:r>
              <a:rPr lang="en-US" sz="2400" dirty="0"/>
              <a:t>Z</a:t>
            </a:r>
          </a:p>
        </p:txBody>
      </p:sp>
      <p:grpSp>
        <p:nvGrpSpPr>
          <p:cNvPr id="471" name="Group 470"/>
          <p:cNvGrpSpPr/>
          <p:nvPr/>
        </p:nvGrpSpPr>
        <p:grpSpPr>
          <a:xfrm>
            <a:off x="3020428" y="1058286"/>
            <a:ext cx="851915" cy="973781"/>
            <a:chOff x="676500" y="1524460"/>
            <a:chExt cx="851915" cy="973781"/>
          </a:xfrm>
        </p:grpSpPr>
        <p:sp>
          <p:nvSpPr>
            <p:cNvPr id="472" name="Rectangle 471"/>
            <p:cNvSpPr/>
            <p:nvPr/>
          </p:nvSpPr>
          <p:spPr>
            <a:xfrm>
              <a:off x="1184000" y="1524460"/>
              <a:ext cx="344415" cy="461665"/>
            </a:xfrm>
            <a:prstGeom prst="rect">
              <a:avLst/>
            </a:prstGeom>
          </p:spPr>
          <p:txBody>
            <a:bodyPr wrap="none">
              <a:spAutoFit/>
            </a:bodyPr>
            <a:lstStyle/>
            <a:p>
              <a:r>
                <a:rPr lang="en-US" sz="2400" dirty="0"/>
                <a:t>Y</a:t>
              </a:r>
            </a:p>
          </p:txBody>
        </p:sp>
        <p:cxnSp>
          <p:nvCxnSpPr>
            <p:cNvPr id="473" name="Straight Arrow Connector 472"/>
            <p:cNvCxnSpPr/>
            <p:nvPr/>
          </p:nvCxnSpPr>
          <p:spPr>
            <a:xfrm flipV="1">
              <a:off x="676500" y="1889675"/>
              <a:ext cx="541174" cy="60856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sp>
        <p:nvSpPr>
          <p:cNvPr id="475" name="Rectangle 474"/>
          <p:cNvSpPr/>
          <p:nvPr/>
        </p:nvSpPr>
        <p:spPr>
          <a:xfrm>
            <a:off x="3020428" y="2032066"/>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6" name="Rectangle 475"/>
          <p:cNvSpPr/>
          <p:nvPr/>
        </p:nvSpPr>
        <p:spPr>
          <a:xfrm>
            <a:off x="3391273" y="2033684"/>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7" name="Rectangle 476"/>
          <p:cNvSpPr/>
          <p:nvPr/>
        </p:nvSpPr>
        <p:spPr>
          <a:xfrm>
            <a:off x="3020428" y="2406855"/>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8" name="Rectangle 477"/>
          <p:cNvSpPr/>
          <p:nvPr/>
        </p:nvSpPr>
        <p:spPr>
          <a:xfrm>
            <a:off x="3391273" y="2408473"/>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9" name="Rectangle 478"/>
          <p:cNvSpPr/>
          <p:nvPr/>
        </p:nvSpPr>
        <p:spPr>
          <a:xfrm>
            <a:off x="3764444" y="2035302"/>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0" name="Rectangle 479"/>
          <p:cNvSpPr/>
          <p:nvPr/>
        </p:nvSpPr>
        <p:spPr>
          <a:xfrm>
            <a:off x="4135289" y="2036920"/>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1" name="Rectangle 480"/>
          <p:cNvSpPr/>
          <p:nvPr/>
        </p:nvSpPr>
        <p:spPr>
          <a:xfrm>
            <a:off x="3764444" y="2410091"/>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2" name="Rectangle 481"/>
          <p:cNvSpPr/>
          <p:nvPr/>
        </p:nvSpPr>
        <p:spPr>
          <a:xfrm>
            <a:off x="4135289" y="2411709"/>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3" name="Rectangle 482"/>
          <p:cNvSpPr/>
          <p:nvPr/>
        </p:nvSpPr>
        <p:spPr>
          <a:xfrm>
            <a:off x="3020428" y="2778408"/>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4" name="Rectangle 483"/>
          <p:cNvSpPr/>
          <p:nvPr/>
        </p:nvSpPr>
        <p:spPr>
          <a:xfrm>
            <a:off x="3391273" y="2780026"/>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5" name="Rectangle 484"/>
          <p:cNvSpPr/>
          <p:nvPr/>
        </p:nvSpPr>
        <p:spPr>
          <a:xfrm>
            <a:off x="3020428" y="3297872"/>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6" name="Rectangle 485"/>
          <p:cNvSpPr/>
          <p:nvPr/>
        </p:nvSpPr>
        <p:spPr>
          <a:xfrm>
            <a:off x="3391273" y="3299490"/>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7" name="Rectangle 486"/>
          <p:cNvSpPr/>
          <p:nvPr/>
        </p:nvSpPr>
        <p:spPr>
          <a:xfrm>
            <a:off x="3764444" y="2781644"/>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8" name="Rectangle 487"/>
          <p:cNvSpPr/>
          <p:nvPr/>
        </p:nvSpPr>
        <p:spPr>
          <a:xfrm>
            <a:off x="4135289" y="2783262"/>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9" name="Rectangle 488"/>
          <p:cNvSpPr/>
          <p:nvPr/>
        </p:nvSpPr>
        <p:spPr>
          <a:xfrm>
            <a:off x="3764444" y="3301108"/>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0" name="Rectangle 489"/>
          <p:cNvSpPr/>
          <p:nvPr/>
        </p:nvSpPr>
        <p:spPr>
          <a:xfrm>
            <a:off x="4135289" y="3302726"/>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1" name="Rectangle 490"/>
          <p:cNvSpPr/>
          <p:nvPr/>
        </p:nvSpPr>
        <p:spPr>
          <a:xfrm>
            <a:off x="3015776" y="3675896"/>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2" name="Rectangle 491"/>
          <p:cNvSpPr/>
          <p:nvPr/>
        </p:nvSpPr>
        <p:spPr>
          <a:xfrm>
            <a:off x="3386621" y="3677514"/>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3" name="Rectangle 492"/>
          <p:cNvSpPr/>
          <p:nvPr/>
        </p:nvSpPr>
        <p:spPr>
          <a:xfrm>
            <a:off x="3015776" y="4050685"/>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4" name="Rectangle 493"/>
          <p:cNvSpPr/>
          <p:nvPr/>
        </p:nvSpPr>
        <p:spPr>
          <a:xfrm>
            <a:off x="3386621" y="4052303"/>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5" name="Rectangle 494"/>
          <p:cNvSpPr/>
          <p:nvPr/>
        </p:nvSpPr>
        <p:spPr>
          <a:xfrm>
            <a:off x="3759792" y="3679132"/>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6" name="Rectangle 495"/>
          <p:cNvSpPr/>
          <p:nvPr/>
        </p:nvSpPr>
        <p:spPr>
          <a:xfrm>
            <a:off x="4130637" y="3680750"/>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7" name="Rectangle 496"/>
          <p:cNvSpPr/>
          <p:nvPr/>
        </p:nvSpPr>
        <p:spPr>
          <a:xfrm>
            <a:off x="3759792" y="4053921"/>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8" name="Rectangle 497"/>
          <p:cNvSpPr/>
          <p:nvPr/>
        </p:nvSpPr>
        <p:spPr>
          <a:xfrm>
            <a:off x="4130637" y="4055539"/>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5" name="Straight Connector 4"/>
          <p:cNvCxnSpPr/>
          <p:nvPr/>
        </p:nvCxnSpPr>
        <p:spPr>
          <a:xfrm>
            <a:off x="2649396" y="3220732"/>
            <a:ext cx="2480561" cy="0"/>
          </a:xfrm>
          <a:prstGeom prst="line">
            <a:avLst/>
          </a:prstGeom>
          <a:ln>
            <a:solidFill>
              <a:srgbClr val="4F81BD"/>
            </a:solidFill>
            <a:prstDash val="dash"/>
          </a:ln>
          <a:effectLst/>
        </p:spPr>
        <p:style>
          <a:lnRef idx="2">
            <a:schemeClr val="accent1"/>
          </a:lnRef>
          <a:fillRef idx="0">
            <a:schemeClr val="accent1"/>
          </a:fillRef>
          <a:effectRef idx="1">
            <a:schemeClr val="accent1"/>
          </a:effectRef>
          <a:fontRef idx="minor">
            <a:schemeClr val="tx1"/>
          </a:fontRef>
        </p:style>
      </p:cxnSp>
      <p:cxnSp>
        <p:nvCxnSpPr>
          <p:cNvPr id="69" name="Straight Connector 68"/>
          <p:cNvCxnSpPr/>
          <p:nvPr/>
        </p:nvCxnSpPr>
        <p:spPr>
          <a:xfrm>
            <a:off x="6877763" y="3237509"/>
            <a:ext cx="3553097" cy="0"/>
          </a:xfrm>
          <a:prstGeom prst="line">
            <a:avLst/>
          </a:prstGeom>
          <a:ln>
            <a:solidFill>
              <a:srgbClr val="4F81BD"/>
            </a:solidFill>
            <a:prstDash val="dash"/>
          </a:ln>
          <a:effectLst/>
        </p:spPr>
        <p:style>
          <a:lnRef idx="2">
            <a:schemeClr val="accent1"/>
          </a:lnRef>
          <a:fillRef idx="0">
            <a:schemeClr val="accent1"/>
          </a:fillRef>
          <a:effectRef idx="1">
            <a:schemeClr val="accent1"/>
          </a:effectRef>
          <a:fontRef idx="minor">
            <a:schemeClr val="tx1"/>
          </a:fontRef>
        </p:style>
      </p:cxnSp>
      <p:sp>
        <p:nvSpPr>
          <p:cNvPr id="72" name="Rectangle 71"/>
          <p:cNvSpPr/>
          <p:nvPr/>
        </p:nvSpPr>
        <p:spPr>
          <a:xfrm>
            <a:off x="1637743" y="2465619"/>
            <a:ext cx="1487583" cy="461665"/>
          </a:xfrm>
          <a:prstGeom prst="rect">
            <a:avLst/>
          </a:prstGeom>
        </p:spPr>
        <p:txBody>
          <a:bodyPr wrap="square">
            <a:spAutoFit/>
          </a:bodyPr>
          <a:lstStyle/>
          <a:p>
            <a:r>
              <a:rPr lang="en-US" sz="2400" dirty="0"/>
              <a:t>Process 0</a:t>
            </a:r>
          </a:p>
        </p:txBody>
      </p:sp>
      <p:sp>
        <p:nvSpPr>
          <p:cNvPr id="73" name="Rectangle 72"/>
          <p:cNvSpPr/>
          <p:nvPr/>
        </p:nvSpPr>
        <p:spPr>
          <a:xfrm>
            <a:off x="1637743" y="3461841"/>
            <a:ext cx="1487583" cy="461665"/>
          </a:xfrm>
          <a:prstGeom prst="rect">
            <a:avLst/>
          </a:prstGeom>
        </p:spPr>
        <p:txBody>
          <a:bodyPr wrap="square">
            <a:spAutoFit/>
          </a:bodyPr>
          <a:lstStyle/>
          <a:p>
            <a:r>
              <a:rPr lang="en-US" sz="2400" dirty="0"/>
              <a:t>Process 1</a:t>
            </a:r>
          </a:p>
        </p:txBody>
      </p:sp>
      <p:sp>
        <p:nvSpPr>
          <p:cNvPr id="74" name="Rectangle 73"/>
          <p:cNvSpPr/>
          <p:nvPr/>
        </p:nvSpPr>
        <p:spPr>
          <a:xfrm>
            <a:off x="5773212" y="2527482"/>
            <a:ext cx="1487583" cy="461665"/>
          </a:xfrm>
          <a:prstGeom prst="rect">
            <a:avLst/>
          </a:prstGeom>
        </p:spPr>
        <p:txBody>
          <a:bodyPr wrap="square">
            <a:spAutoFit/>
          </a:bodyPr>
          <a:lstStyle/>
          <a:p>
            <a:r>
              <a:rPr lang="en-US" sz="2400" dirty="0"/>
              <a:t>Process 0</a:t>
            </a:r>
          </a:p>
        </p:txBody>
      </p:sp>
      <p:sp>
        <p:nvSpPr>
          <p:cNvPr id="75" name="Rectangle 74"/>
          <p:cNvSpPr/>
          <p:nvPr/>
        </p:nvSpPr>
        <p:spPr>
          <a:xfrm>
            <a:off x="5773212" y="3461841"/>
            <a:ext cx="1487583" cy="461665"/>
          </a:xfrm>
          <a:prstGeom prst="rect">
            <a:avLst/>
          </a:prstGeom>
        </p:spPr>
        <p:txBody>
          <a:bodyPr wrap="square">
            <a:spAutoFit/>
          </a:bodyPr>
          <a:lstStyle/>
          <a:p>
            <a:r>
              <a:rPr lang="en-US" sz="2400" dirty="0"/>
              <a:t>Process 1</a:t>
            </a:r>
          </a:p>
        </p:txBody>
      </p:sp>
      <p:sp>
        <p:nvSpPr>
          <p:cNvPr id="3" name="Right Arrow 2"/>
          <p:cNvSpPr/>
          <p:nvPr/>
        </p:nvSpPr>
        <p:spPr>
          <a:xfrm rot="1161060">
            <a:off x="4437590" y="2994761"/>
            <a:ext cx="2829276" cy="368336"/>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0413794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MSL programming example</a:t>
            </a:r>
          </a:p>
        </p:txBody>
      </p:sp>
      <p:sp>
        <p:nvSpPr>
          <p:cNvPr id="178" name="Rectangle 177"/>
          <p:cNvSpPr/>
          <p:nvPr/>
        </p:nvSpPr>
        <p:spPr>
          <a:xfrm>
            <a:off x="7212564" y="3316267"/>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9" name="Rectangle 178"/>
          <p:cNvSpPr/>
          <p:nvPr/>
        </p:nvSpPr>
        <p:spPr>
          <a:xfrm>
            <a:off x="7583409" y="3317885"/>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0" name="Rectangle 179"/>
          <p:cNvSpPr/>
          <p:nvPr/>
        </p:nvSpPr>
        <p:spPr>
          <a:xfrm>
            <a:off x="7212564" y="3691056"/>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1" name="Rectangle 180"/>
          <p:cNvSpPr/>
          <p:nvPr/>
        </p:nvSpPr>
        <p:spPr>
          <a:xfrm>
            <a:off x="7583409" y="3692674"/>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4" name="Group 3"/>
          <p:cNvGrpSpPr/>
          <p:nvPr/>
        </p:nvGrpSpPr>
        <p:grpSpPr>
          <a:xfrm>
            <a:off x="7212564" y="2423631"/>
            <a:ext cx="1117187" cy="749578"/>
            <a:chOff x="5688563" y="2423631"/>
            <a:chExt cx="1117187" cy="749578"/>
          </a:xfrm>
        </p:grpSpPr>
        <p:sp>
          <p:nvSpPr>
            <p:cNvPr id="174" name="Rectangle 173"/>
            <p:cNvSpPr/>
            <p:nvPr/>
          </p:nvSpPr>
          <p:spPr>
            <a:xfrm>
              <a:off x="5688563" y="2423631"/>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5" name="Rectangle 174"/>
            <p:cNvSpPr/>
            <p:nvPr/>
          </p:nvSpPr>
          <p:spPr>
            <a:xfrm>
              <a:off x="6059408" y="2425249"/>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6" name="Rectangle 175"/>
            <p:cNvSpPr/>
            <p:nvPr/>
          </p:nvSpPr>
          <p:spPr>
            <a:xfrm>
              <a:off x="5688563" y="2798420"/>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7" name="Rectangle 176"/>
            <p:cNvSpPr/>
            <p:nvPr/>
          </p:nvSpPr>
          <p:spPr>
            <a:xfrm>
              <a:off x="6059408" y="2800038"/>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8" name="Rectangle 197"/>
            <p:cNvSpPr/>
            <p:nvPr/>
          </p:nvSpPr>
          <p:spPr>
            <a:xfrm>
              <a:off x="6432579" y="2423631"/>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9" name="Rectangle 198"/>
            <p:cNvSpPr/>
            <p:nvPr/>
          </p:nvSpPr>
          <p:spPr>
            <a:xfrm>
              <a:off x="6432579" y="2798420"/>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 name="Group 6"/>
          <p:cNvGrpSpPr/>
          <p:nvPr/>
        </p:nvGrpSpPr>
        <p:grpSpPr>
          <a:xfrm>
            <a:off x="8329751" y="2423632"/>
            <a:ext cx="1117187" cy="752813"/>
            <a:chOff x="6805750" y="2423631"/>
            <a:chExt cx="1117187" cy="752813"/>
          </a:xfrm>
        </p:grpSpPr>
        <p:sp>
          <p:nvSpPr>
            <p:cNvPr id="184" name="Rectangle 183"/>
            <p:cNvSpPr/>
            <p:nvPr/>
          </p:nvSpPr>
          <p:spPr>
            <a:xfrm>
              <a:off x="6805750" y="2423631"/>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5" name="Rectangle 184"/>
            <p:cNvSpPr/>
            <p:nvPr/>
          </p:nvSpPr>
          <p:spPr>
            <a:xfrm>
              <a:off x="7176595" y="2425249"/>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0" name="Rectangle 189"/>
            <p:cNvSpPr/>
            <p:nvPr/>
          </p:nvSpPr>
          <p:spPr>
            <a:xfrm>
              <a:off x="6805750" y="2801655"/>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1" name="Rectangle 190"/>
            <p:cNvSpPr/>
            <p:nvPr/>
          </p:nvSpPr>
          <p:spPr>
            <a:xfrm>
              <a:off x="7176595" y="2803273"/>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0" name="Rectangle 199"/>
            <p:cNvSpPr/>
            <p:nvPr/>
          </p:nvSpPr>
          <p:spPr>
            <a:xfrm>
              <a:off x="7549766" y="2423631"/>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1" name="Rectangle 200"/>
            <p:cNvSpPr/>
            <p:nvPr/>
          </p:nvSpPr>
          <p:spPr>
            <a:xfrm>
              <a:off x="7549766" y="2801655"/>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0" name="Group 9"/>
          <p:cNvGrpSpPr/>
          <p:nvPr/>
        </p:nvGrpSpPr>
        <p:grpSpPr>
          <a:xfrm>
            <a:off x="8329751" y="3313906"/>
            <a:ext cx="1117187" cy="751196"/>
            <a:chOff x="6805750" y="3313906"/>
            <a:chExt cx="1117187" cy="751196"/>
          </a:xfrm>
        </p:grpSpPr>
        <p:sp>
          <p:nvSpPr>
            <p:cNvPr id="194" name="Rectangle 193"/>
            <p:cNvSpPr/>
            <p:nvPr/>
          </p:nvSpPr>
          <p:spPr>
            <a:xfrm>
              <a:off x="6805750" y="3315524"/>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5" name="Rectangle 194"/>
            <p:cNvSpPr/>
            <p:nvPr/>
          </p:nvSpPr>
          <p:spPr>
            <a:xfrm>
              <a:off x="7176595" y="3317142"/>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6" name="Rectangle 195"/>
            <p:cNvSpPr/>
            <p:nvPr/>
          </p:nvSpPr>
          <p:spPr>
            <a:xfrm>
              <a:off x="6805750" y="3690313"/>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7" name="Rectangle 196"/>
            <p:cNvSpPr/>
            <p:nvPr/>
          </p:nvSpPr>
          <p:spPr>
            <a:xfrm>
              <a:off x="7176595" y="3691931"/>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8" name="Rectangle 107"/>
            <p:cNvSpPr/>
            <p:nvPr/>
          </p:nvSpPr>
          <p:spPr>
            <a:xfrm>
              <a:off x="7549766" y="3313906"/>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9" name="Rectangle 108"/>
            <p:cNvSpPr/>
            <p:nvPr/>
          </p:nvSpPr>
          <p:spPr>
            <a:xfrm>
              <a:off x="7549766" y="3688695"/>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10" name="Rectangle 109"/>
          <p:cNvSpPr/>
          <p:nvPr/>
        </p:nvSpPr>
        <p:spPr>
          <a:xfrm>
            <a:off x="7956580" y="3316267"/>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1" name="Rectangle 110"/>
          <p:cNvSpPr/>
          <p:nvPr/>
        </p:nvSpPr>
        <p:spPr>
          <a:xfrm>
            <a:off x="7956580" y="3691056"/>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0" name="Straight Arrow Connector 29"/>
          <p:cNvCxnSpPr>
            <a:endCxn id="193" idx="1"/>
          </p:cNvCxnSpPr>
          <p:nvPr/>
        </p:nvCxnSpPr>
        <p:spPr>
          <a:xfrm>
            <a:off x="7212563" y="2425249"/>
            <a:ext cx="2643186"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2" name="Straight Arrow Connector 31"/>
          <p:cNvCxnSpPr>
            <a:endCxn id="192" idx="0"/>
          </p:cNvCxnSpPr>
          <p:nvPr/>
        </p:nvCxnSpPr>
        <p:spPr>
          <a:xfrm>
            <a:off x="7212563" y="2425249"/>
            <a:ext cx="0" cy="18211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92" name="Rectangle 191"/>
          <p:cNvSpPr/>
          <p:nvPr/>
        </p:nvSpPr>
        <p:spPr>
          <a:xfrm>
            <a:off x="7040356" y="4246350"/>
            <a:ext cx="344415" cy="461665"/>
          </a:xfrm>
          <a:prstGeom prst="rect">
            <a:avLst/>
          </a:prstGeom>
        </p:spPr>
        <p:txBody>
          <a:bodyPr wrap="none">
            <a:spAutoFit/>
          </a:bodyPr>
          <a:lstStyle/>
          <a:p>
            <a:r>
              <a:rPr lang="en-US" sz="2400" dirty="0"/>
              <a:t>X</a:t>
            </a:r>
          </a:p>
        </p:txBody>
      </p:sp>
      <p:sp>
        <p:nvSpPr>
          <p:cNvPr id="193" name="Rectangle 192"/>
          <p:cNvSpPr/>
          <p:nvPr/>
        </p:nvSpPr>
        <p:spPr>
          <a:xfrm>
            <a:off x="9855749" y="2194417"/>
            <a:ext cx="328786" cy="461665"/>
          </a:xfrm>
          <a:prstGeom prst="rect">
            <a:avLst/>
          </a:prstGeom>
        </p:spPr>
        <p:txBody>
          <a:bodyPr wrap="none">
            <a:spAutoFit/>
          </a:bodyPr>
          <a:lstStyle/>
          <a:p>
            <a:r>
              <a:rPr lang="en-US" sz="2400" dirty="0"/>
              <a:t>Z</a:t>
            </a:r>
          </a:p>
        </p:txBody>
      </p:sp>
      <p:grpSp>
        <p:nvGrpSpPr>
          <p:cNvPr id="43" name="Group 42"/>
          <p:cNvGrpSpPr/>
          <p:nvPr/>
        </p:nvGrpSpPr>
        <p:grpSpPr>
          <a:xfrm>
            <a:off x="7212564" y="1443155"/>
            <a:ext cx="831193" cy="982095"/>
            <a:chOff x="5222330" y="1539604"/>
            <a:chExt cx="831193" cy="982095"/>
          </a:xfrm>
        </p:grpSpPr>
        <p:cxnSp>
          <p:nvCxnSpPr>
            <p:cNvPr id="37" name="Straight Arrow Connector 36"/>
            <p:cNvCxnSpPr/>
            <p:nvPr/>
          </p:nvCxnSpPr>
          <p:spPr>
            <a:xfrm flipV="1">
              <a:off x="5222330" y="1974902"/>
              <a:ext cx="504897" cy="54679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02" name="Rectangle 201"/>
            <p:cNvSpPr/>
            <p:nvPr/>
          </p:nvSpPr>
          <p:spPr>
            <a:xfrm>
              <a:off x="5709108" y="1539604"/>
              <a:ext cx="344415" cy="461665"/>
            </a:xfrm>
            <a:prstGeom prst="rect">
              <a:avLst/>
            </a:prstGeom>
          </p:spPr>
          <p:txBody>
            <a:bodyPr wrap="none">
              <a:spAutoFit/>
            </a:bodyPr>
            <a:lstStyle/>
            <a:p>
              <a:r>
                <a:rPr lang="en-US" sz="2400" dirty="0"/>
                <a:t>Y</a:t>
              </a:r>
            </a:p>
          </p:txBody>
        </p:sp>
      </p:grpSp>
      <p:sp>
        <p:nvSpPr>
          <p:cNvPr id="467" name="Rectangle 466"/>
          <p:cNvSpPr/>
          <p:nvPr/>
        </p:nvSpPr>
        <p:spPr>
          <a:xfrm>
            <a:off x="5065649" y="1806087"/>
            <a:ext cx="344415" cy="461665"/>
          </a:xfrm>
          <a:prstGeom prst="rect">
            <a:avLst/>
          </a:prstGeom>
        </p:spPr>
        <p:txBody>
          <a:bodyPr wrap="none">
            <a:spAutoFit/>
          </a:bodyPr>
          <a:lstStyle/>
          <a:p>
            <a:r>
              <a:rPr lang="en-US" sz="2400" dirty="0"/>
              <a:t>X</a:t>
            </a:r>
          </a:p>
        </p:txBody>
      </p:sp>
      <p:cxnSp>
        <p:nvCxnSpPr>
          <p:cNvPr id="468" name="Straight Arrow Connector 467"/>
          <p:cNvCxnSpPr>
            <a:endCxn id="467" idx="1"/>
          </p:cNvCxnSpPr>
          <p:nvPr/>
        </p:nvCxnSpPr>
        <p:spPr>
          <a:xfrm>
            <a:off x="3020428" y="2032065"/>
            <a:ext cx="2045221" cy="485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69" name="Straight Arrow Connector 468"/>
          <p:cNvCxnSpPr>
            <a:endCxn id="470" idx="0"/>
          </p:cNvCxnSpPr>
          <p:nvPr/>
        </p:nvCxnSpPr>
        <p:spPr>
          <a:xfrm>
            <a:off x="3015775" y="2032065"/>
            <a:ext cx="8262" cy="256272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70" name="Rectangle 469"/>
          <p:cNvSpPr/>
          <p:nvPr/>
        </p:nvSpPr>
        <p:spPr>
          <a:xfrm>
            <a:off x="2859644" y="4594788"/>
            <a:ext cx="328786" cy="461665"/>
          </a:xfrm>
          <a:prstGeom prst="rect">
            <a:avLst/>
          </a:prstGeom>
        </p:spPr>
        <p:txBody>
          <a:bodyPr wrap="none">
            <a:spAutoFit/>
          </a:bodyPr>
          <a:lstStyle/>
          <a:p>
            <a:r>
              <a:rPr lang="en-US" sz="2400" dirty="0"/>
              <a:t>Z</a:t>
            </a:r>
          </a:p>
        </p:txBody>
      </p:sp>
      <p:grpSp>
        <p:nvGrpSpPr>
          <p:cNvPr id="471" name="Group 470"/>
          <p:cNvGrpSpPr/>
          <p:nvPr/>
        </p:nvGrpSpPr>
        <p:grpSpPr>
          <a:xfrm>
            <a:off x="3020428" y="1058286"/>
            <a:ext cx="851915" cy="973781"/>
            <a:chOff x="676500" y="1524460"/>
            <a:chExt cx="851915" cy="973781"/>
          </a:xfrm>
        </p:grpSpPr>
        <p:sp>
          <p:nvSpPr>
            <p:cNvPr id="472" name="Rectangle 471"/>
            <p:cNvSpPr/>
            <p:nvPr/>
          </p:nvSpPr>
          <p:spPr>
            <a:xfrm>
              <a:off x="1184000" y="1524460"/>
              <a:ext cx="344415" cy="461665"/>
            </a:xfrm>
            <a:prstGeom prst="rect">
              <a:avLst/>
            </a:prstGeom>
          </p:spPr>
          <p:txBody>
            <a:bodyPr wrap="none">
              <a:spAutoFit/>
            </a:bodyPr>
            <a:lstStyle/>
            <a:p>
              <a:r>
                <a:rPr lang="en-US" sz="2400" dirty="0"/>
                <a:t>Y</a:t>
              </a:r>
            </a:p>
          </p:txBody>
        </p:sp>
        <p:cxnSp>
          <p:nvCxnSpPr>
            <p:cNvPr id="473" name="Straight Arrow Connector 472"/>
            <p:cNvCxnSpPr/>
            <p:nvPr/>
          </p:nvCxnSpPr>
          <p:spPr>
            <a:xfrm flipV="1">
              <a:off x="676500" y="1889675"/>
              <a:ext cx="541174" cy="60856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grpSp>
        <p:nvGrpSpPr>
          <p:cNvPr id="3" name="Group 2"/>
          <p:cNvGrpSpPr/>
          <p:nvPr/>
        </p:nvGrpSpPr>
        <p:grpSpPr>
          <a:xfrm>
            <a:off x="3020427" y="2032066"/>
            <a:ext cx="744016" cy="1121131"/>
            <a:chOff x="1496427" y="2032065"/>
            <a:chExt cx="744016" cy="1121131"/>
          </a:xfrm>
        </p:grpSpPr>
        <p:sp>
          <p:nvSpPr>
            <p:cNvPr id="475" name="Rectangle 474"/>
            <p:cNvSpPr/>
            <p:nvPr/>
          </p:nvSpPr>
          <p:spPr>
            <a:xfrm>
              <a:off x="1496427" y="2032065"/>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6" name="Rectangle 475"/>
            <p:cNvSpPr/>
            <p:nvPr/>
          </p:nvSpPr>
          <p:spPr>
            <a:xfrm>
              <a:off x="1867272" y="2033683"/>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7" name="Rectangle 476"/>
            <p:cNvSpPr/>
            <p:nvPr/>
          </p:nvSpPr>
          <p:spPr>
            <a:xfrm>
              <a:off x="1496427" y="2406854"/>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8" name="Rectangle 477"/>
            <p:cNvSpPr/>
            <p:nvPr/>
          </p:nvSpPr>
          <p:spPr>
            <a:xfrm>
              <a:off x="1867272" y="2408472"/>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3" name="Rectangle 482"/>
            <p:cNvSpPr/>
            <p:nvPr/>
          </p:nvSpPr>
          <p:spPr>
            <a:xfrm>
              <a:off x="1496427" y="2778407"/>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4" name="Rectangle 483"/>
            <p:cNvSpPr/>
            <p:nvPr/>
          </p:nvSpPr>
          <p:spPr>
            <a:xfrm>
              <a:off x="1867272" y="2780025"/>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 name="Group 8"/>
          <p:cNvGrpSpPr/>
          <p:nvPr/>
        </p:nvGrpSpPr>
        <p:grpSpPr>
          <a:xfrm>
            <a:off x="3764443" y="2035302"/>
            <a:ext cx="744016" cy="1121131"/>
            <a:chOff x="2240443" y="2035301"/>
            <a:chExt cx="744016" cy="1121131"/>
          </a:xfrm>
        </p:grpSpPr>
        <p:sp>
          <p:nvSpPr>
            <p:cNvPr id="479" name="Rectangle 478"/>
            <p:cNvSpPr/>
            <p:nvPr/>
          </p:nvSpPr>
          <p:spPr>
            <a:xfrm>
              <a:off x="2240443" y="2035301"/>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0" name="Rectangle 479"/>
            <p:cNvSpPr/>
            <p:nvPr/>
          </p:nvSpPr>
          <p:spPr>
            <a:xfrm>
              <a:off x="2611288" y="2036919"/>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1" name="Rectangle 480"/>
            <p:cNvSpPr/>
            <p:nvPr/>
          </p:nvSpPr>
          <p:spPr>
            <a:xfrm>
              <a:off x="2240443" y="2410090"/>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2" name="Rectangle 481"/>
            <p:cNvSpPr/>
            <p:nvPr/>
          </p:nvSpPr>
          <p:spPr>
            <a:xfrm>
              <a:off x="2611288" y="2411708"/>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7" name="Rectangle 486"/>
            <p:cNvSpPr/>
            <p:nvPr/>
          </p:nvSpPr>
          <p:spPr>
            <a:xfrm>
              <a:off x="2240443" y="2781643"/>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8" name="Rectangle 487"/>
            <p:cNvSpPr/>
            <p:nvPr/>
          </p:nvSpPr>
          <p:spPr>
            <a:xfrm>
              <a:off x="2611288" y="2783261"/>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 name="Group 5"/>
          <p:cNvGrpSpPr/>
          <p:nvPr/>
        </p:nvGrpSpPr>
        <p:grpSpPr>
          <a:xfrm>
            <a:off x="3015775" y="3297871"/>
            <a:ext cx="748668" cy="1127602"/>
            <a:chOff x="1491775" y="3297871"/>
            <a:chExt cx="748668" cy="1127602"/>
          </a:xfrm>
        </p:grpSpPr>
        <p:sp>
          <p:nvSpPr>
            <p:cNvPr id="485" name="Rectangle 484"/>
            <p:cNvSpPr/>
            <p:nvPr/>
          </p:nvSpPr>
          <p:spPr>
            <a:xfrm>
              <a:off x="1496427" y="3297871"/>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6" name="Rectangle 485"/>
            <p:cNvSpPr/>
            <p:nvPr/>
          </p:nvSpPr>
          <p:spPr>
            <a:xfrm>
              <a:off x="1867272" y="3299489"/>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1" name="Rectangle 490"/>
            <p:cNvSpPr/>
            <p:nvPr/>
          </p:nvSpPr>
          <p:spPr>
            <a:xfrm>
              <a:off x="1491775" y="3675895"/>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2" name="Rectangle 491"/>
            <p:cNvSpPr/>
            <p:nvPr/>
          </p:nvSpPr>
          <p:spPr>
            <a:xfrm>
              <a:off x="1862620" y="3677513"/>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3" name="Rectangle 492"/>
            <p:cNvSpPr/>
            <p:nvPr/>
          </p:nvSpPr>
          <p:spPr>
            <a:xfrm>
              <a:off x="1491775" y="4050684"/>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4" name="Rectangle 493"/>
            <p:cNvSpPr/>
            <p:nvPr/>
          </p:nvSpPr>
          <p:spPr>
            <a:xfrm>
              <a:off x="1862620" y="4052302"/>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 name="Group 7"/>
          <p:cNvGrpSpPr/>
          <p:nvPr/>
        </p:nvGrpSpPr>
        <p:grpSpPr>
          <a:xfrm>
            <a:off x="3759791" y="3301107"/>
            <a:ext cx="748668" cy="1127602"/>
            <a:chOff x="2235791" y="3301107"/>
            <a:chExt cx="748668" cy="1127602"/>
          </a:xfrm>
        </p:grpSpPr>
        <p:sp>
          <p:nvSpPr>
            <p:cNvPr id="489" name="Rectangle 488"/>
            <p:cNvSpPr/>
            <p:nvPr/>
          </p:nvSpPr>
          <p:spPr>
            <a:xfrm>
              <a:off x="2240443" y="3301107"/>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0" name="Rectangle 489"/>
            <p:cNvSpPr/>
            <p:nvPr/>
          </p:nvSpPr>
          <p:spPr>
            <a:xfrm>
              <a:off x="2611288" y="3302725"/>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5" name="Rectangle 494"/>
            <p:cNvSpPr/>
            <p:nvPr/>
          </p:nvSpPr>
          <p:spPr>
            <a:xfrm>
              <a:off x="2235791" y="3679131"/>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6" name="Rectangle 495"/>
            <p:cNvSpPr/>
            <p:nvPr/>
          </p:nvSpPr>
          <p:spPr>
            <a:xfrm>
              <a:off x="2606636" y="3680749"/>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7" name="Rectangle 496"/>
            <p:cNvSpPr/>
            <p:nvPr/>
          </p:nvSpPr>
          <p:spPr>
            <a:xfrm>
              <a:off x="2235791" y="4053920"/>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8" name="Rectangle 497"/>
            <p:cNvSpPr/>
            <p:nvPr/>
          </p:nvSpPr>
          <p:spPr>
            <a:xfrm>
              <a:off x="2606636" y="4055538"/>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cxnSp>
        <p:nvCxnSpPr>
          <p:cNvPr id="5" name="Straight Connector 4"/>
          <p:cNvCxnSpPr/>
          <p:nvPr/>
        </p:nvCxnSpPr>
        <p:spPr>
          <a:xfrm>
            <a:off x="2649396" y="3220732"/>
            <a:ext cx="2480561" cy="0"/>
          </a:xfrm>
          <a:prstGeom prst="line">
            <a:avLst/>
          </a:prstGeom>
          <a:ln>
            <a:solidFill>
              <a:srgbClr val="4F81BD"/>
            </a:solidFill>
            <a:prstDash val="dash"/>
          </a:ln>
          <a:effectLst/>
        </p:spPr>
        <p:style>
          <a:lnRef idx="2">
            <a:schemeClr val="accent1"/>
          </a:lnRef>
          <a:fillRef idx="0">
            <a:schemeClr val="accent1"/>
          </a:fillRef>
          <a:effectRef idx="1">
            <a:schemeClr val="accent1"/>
          </a:effectRef>
          <a:fontRef idx="minor">
            <a:schemeClr val="tx1"/>
          </a:fontRef>
        </p:style>
      </p:cxnSp>
      <p:cxnSp>
        <p:nvCxnSpPr>
          <p:cNvPr id="69" name="Straight Connector 68"/>
          <p:cNvCxnSpPr/>
          <p:nvPr/>
        </p:nvCxnSpPr>
        <p:spPr>
          <a:xfrm>
            <a:off x="6877763" y="3237509"/>
            <a:ext cx="3553097" cy="0"/>
          </a:xfrm>
          <a:prstGeom prst="line">
            <a:avLst/>
          </a:prstGeom>
          <a:ln>
            <a:solidFill>
              <a:srgbClr val="4F81BD"/>
            </a:solidFill>
            <a:prstDash val="dash"/>
          </a:ln>
          <a:effectLst/>
        </p:spPr>
        <p:style>
          <a:lnRef idx="2">
            <a:schemeClr val="accent1"/>
          </a:lnRef>
          <a:fillRef idx="0">
            <a:schemeClr val="accent1"/>
          </a:fillRef>
          <a:effectRef idx="1">
            <a:schemeClr val="accent1"/>
          </a:effectRef>
          <a:fontRef idx="minor">
            <a:schemeClr val="tx1"/>
          </a:fontRef>
        </p:style>
      </p:cxnSp>
      <p:sp>
        <p:nvSpPr>
          <p:cNvPr id="72" name="Rectangle 71"/>
          <p:cNvSpPr/>
          <p:nvPr/>
        </p:nvSpPr>
        <p:spPr>
          <a:xfrm>
            <a:off x="1637743" y="2465619"/>
            <a:ext cx="1487583" cy="461665"/>
          </a:xfrm>
          <a:prstGeom prst="rect">
            <a:avLst/>
          </a:prstGeom>
        </p:spPr>
        <p:txBody>
          <a:bodyPr wrap="square">
            <a:spAutoFit/>
          </a:bodyPr>
          <a:lstStyle/>
          <a:p>
            <a:r>
              <a:rPr lang="en-US" sz="2400" dirty="0"/>
              <a:t>Process 0</a:t>
            </a:r>
          </a:p>
        </p:txBody>
      </p:sp>
      <p:sp>
        <p:nvSpPr>
          <p:cNvPr id="73" name="Rectangle 72"/>
          <p:cNvSpPr/>
          <p:nvPr/>
        </p:nvSpPr>
        <p:spPr>
          <a:xfrm>
            <a:off x="1637743" y="3461841"/>
            <a:ext cx="1487583" cy="461665"/>
          </a:xfrm>
          <a:prstGeom prst="rect">
            <a:avLst/>
          </a:prstGeom>
        </p:spPr>
        <p:txBody>
          <a:bodyPr wrap="square">
            <a:spAutoFit/>
          </a:bodyPr>
          <a:lstStyle/>
          <a:p>
            <a:r>
              <a:rPr lang="en-US" sz="2400" dirty="0"/>
              <a:t>Process 1</a:t>
            </a:r>
          </a:p>
        </p:txBody>
      </p:sp>
      <p:sp>
        <p:nvSpPr>
          <p:cNvPr id="74" name="Rectangle 73"/>
          <p:cNvSpPr/>
          <p:nvPr/>
        </p:nvSpPr>
        <p:spPr>
          <a:xfrm>
            <a:off x="5773212" y="2527482"/>
            <a:ext cx="1487583" cy="461665"/>
          </a:xfrm>
          <a:prstGeom prst="rect">
            <a:avLst/>
          </a:prstGeom>
        </p:spPr>
        <p:txBody>
          <a:bodyPr wrap="square">
            <a:spAutoFit/>
          </a:bodyPr>
          <a:lstStyle/>
          <a:p>
            <a:r>
              <a:rPr lang="en-US" sz="2400" dirty="0"/>
              <a:t>Process 0</a:t>
            </a:r>
          </a:p>
        </p:txBody>
      </p:sp>
      <p:sp>
        <p:nvSpPr>
          <p:cNvPr id="75" name="Rectangle 74"/>
          <p:cNvSpPr/>
          <p:nvPr/>
        </p:nvSpPr>
        <p:spPr>
          <a:xfrm>
            <a:off x="5773212" y="3461841"/>
            <a:ext cx="1487583" cy="461665"/>
          </a:xfrm>
          <a:prstGeom prst="rect">
            <a:avLst/>
          </a:prstGeom>
        </p:spPr>
        <p:txBody>
          <a:bodyPr wrap="square">
            <a:spAutoFit/>
          </a:bodyPr>
          <a:lstStyle/>
          <a:p>
            <a:r>
              <a:rPr lang="en-US" sz="2400" dirty="0"/>
              <a:t>Process 1</a:t>
            </a:r>
          </a:p>
        </p:txBody>
      </p:sp>
      <p:sp>
        <p:nvSpPr>
          <p:cNvPr id="79" name="Right Arrow 78"/>
          <p:cNvSpPr/>
          <p:nvPr/>
        </p:nvSpPr>
        <p:spPr>
          <a:xfrm rot="20753120">
            <a:off x="3299899" y="3196367"/>
            <a:ext cx="5499589" cy="368336"/>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6799199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r>
              <a:rPr lang="en-US" dirty="0"/>
              <a:t>Key issues </a:t>
            </a:r>
            <a:r>
              <a:rPr lang="en-US" dirty="0" smtClean="0"/>
              <a:t>in</a:t>
            </a:r>
            <a:br>
              <a:rPr lang="en-US" dirty="0" smtClean="0"/>
            </a:br>
            <a:r>
              <a:rPr lang="en-US" b="1" dirty="0" smtClean="0"/>
              <a:t>SPMD</a:t>
            </a:r>
            <a:r>
              <a:rPr lang="en-US" dirty="0" smtClean="0"/>
              <a:t> </a:t>
            </a:r>
            <a:r>
              <a:rPr lang="en-US" dirty="0"/>
              <a:t>programming</a:t>
            </a:r>
          </a:p>
        </p:txBody>
      </p:sp>
      <p:sp>
        <p:nvSpPr>
          <p:cNvPr id="4" name="Freeform 3"/>
          <p:cNvSpPr/>
          <p:nvPr/>
        </p:nvSpPr>
        <p:spPr>
          <a:xfrm>
            <a:off x="3741283" y="2237132"/>
            <a:ext cx="547692" cy="3628371"/>
          </a:xfrm>
          <a:custGeom>
            <a:avLst/>
            <a:gdLst>
              <a:gd name="connsiteX0" fmla="*/ 194830 w 308012"/>
              <a:gd name="connsiteY0" fmla="*/ 0 h 2652376"/>
              <a:gd name="connsiteX1" fmla="*/ 178753 w 308012"/>
              <a:gd name="connsiteY1" fmla="*/ 401875 h 2652376"/>
              <a:gd name="connsiteX2" fmla="*/ 1902 w 308012"/>
              <a:gd name="connsiteY2" fmla="*/ 723375 h 2652376"/>
              <a:gd name="connsiteX3" fmla="*/ 307372 w 308012"/>
              <a:gd name="connsiteY3" fmla="*/ 1366376 h 2652376"/>
              <a:gd name="connsiteX4" fmla="*/ 82288 w 308012"/>
              <a:gd name="connsiteY4" fmla="*/ 2170126 h 2652376"/>
              <a:gd name="connsiteX5" fmla="*/ 82288 w 308012"/>
              <a:gd name="connsiteY5" fmla="*/ 2652376 h 265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012" h="2652376">
                <a:moveTo>
                  <a:pt x="194830" y="0"/>
                </a:moveTo>
                <a:cubicBezTo>
                  <a:pt x="202869" y="140656"/>
                  <a:pt x="210908" y="281313"/>
                  <a:pt x="178753" y="401875"/>
                </a:cubicBezTo>
                <a:cubicBezTo>
                  <a:pt x="146598" y="522438"/>
                  <a:pt x="-19535" y="562625"/>
                  <a:pt x="1902" y="723375"/>
                </a:cubicBezTo>
                <a:cubicBezTo>
                  <a:pt x="23339" y="884125"/>
                  <a:pt x="293974" y="1125251"/>
                  <a:pt x="307372" y="1366376"/>
                </a:cubicBezTo>
                <a:cubicBezTo>
                  <a:pt x="320770" y="1607501"/>
                  <a:pt x="119802" y="1955793"/>
                  <a:pt x="82288" y="2170126"/>
                </a:cubicBezTo>
                <a:cubicBezTo>
                  <a:pt x="44774" y="2384459"/>
                  <a:pt x="82288" y="2652376"/>
                  <a:pt x="82288" y="2652376"/>
                </a:cubicBezTo>
              </a:path>
            </a:pathLst>
          </a:custGeom>
          <a:ln>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a:solidFill>
                  <a:srgbClr val="000000"/>
                </a:solidFill>
                <a:tailEnd type="stealth"/>
              </a:ln>
            </a:endParaRPr>
          </a:p>
        </p:txBody>
      </p:sp>
      <p:sp>
        <p:nvSpPr>
          <p:cNvPr id="5" name="Rectangle 4"/>
          <p:cNvSpPr/>
          <p:nvPr/>
        </p:nvSpPr>
        <p:spPr>
          <a:xfrm>
            <a:off x="3544960" y="2833760"/>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3915805" y="2835378"/>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3544960" y="3208549"/>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3915805" y="3210167"/>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Freeform 8"/>
          <p:cNvSpPr/>
          <p:nvPr/>
        </p:nvSpPr>
        <p:spPr>
          <a:xfrm>
            <a:off x="6102468" y="2237132"/>
            <a:ext cx="547692" cy="3628371"/>
          </a:xfrm>
          <a:custGeom>
            <a:avLst/>
            <a:gdLst>
              <a:gd name="connsiteX0" fmla="*/ 194830 w 308012"/>
              <a:gd name="connsiteY0" fmla="*/ 0 h 2652376"/>
              <a:gd name="connsiteX1" fmla="*/ 178753 w 308012"/>
              <a:gd name="connsiteY1" fmla="*/ 401875 h 2652376"/>
              <a:gd name="connsiteX2" fmla="*/ 1902 w 308012"/>
              <a:gd name="connsiteY2" fmla="*/ 723375 h 2652376"/>
              <a:gd name="connsiteX3" fmla="*/ 307372 w 308012"/>
              <a:gd name="connsiteY3" fmla="*/ 1366376 h 2652376"/>
              <a:gd name="connsiteX4" fmla="*/ 82288 w 308012"/>
              <a:gd name="connsiteY4" fmla="*/ 2170126 h 2652376"/>
              <a:gd name="connsiteX5" fmla="*/ 82288 w 308012"/>
              <a:gd name="connsiteY5" fmla="*/ 2652376 h 265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012" h="2652376">
                <a:moveTo>
                  <a:pt x="194830" y="0"/>
                </a:moveTo>
                <a:cubicBezTo>
                  <a:pt x="202869" y="140656"/>
                  <a:pt x="210908" y="281313"/>
                  <a:pt x="178753" y="401875"/>
                </a:cubicBezTo>
                <a:cubicBezTo>
                  <a:pt x="146598" y="522438"/>
                  <a:pt x="-19535" y="562625"/>
                  <a:pt x="1902" y="723375"/>
                </a:cubicBezTo>
                <a:cubicBezTo>
                  <a:pt x="23339" y="884125"/>
                  <a:pt x="293974" y="1125251"/>
                  <a:pt x="307372" y="1366376"/>
                </a:cubicBezTo>
                <a:cubicBezTo>
                  <a:pt x="320770" y="1607501"/>
                  <a:pt x="119802" y="1955793"/>
                  <a:pt x="82288" y="2170126"/>
                </a:cubicBezTo>
                <a:cubicBezTo>
                  <a:pt x="44774" y="2384459"/>
                  <a:pt x="82288" y="2652376"/>
                  <a:pt x="82288" y="2652376"/>
                </a:cubicBezTo>
              </a:path>
            </a:pathLst>
          </a:custGeom>
          <a:ln>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a:solidFill>
                  <a:srgbClr val="000000"/>
                </a:solidFill>
                <a:tailEnd type="stealth"/>
              </a:ln>
            </a:endParaRPr>
          </a:p>
        </p:txBody>
      </p:sp>
      <p:sp>
        <p:nvSpPr>
          <p:cNvPr id="10" name="Rectangle 9"/>
          <p:cNvSpPr/>
          <p:nvPr/>
        </p:nvSpPr>
        <p:spPr>
          <a:xfrm>
            <a:off x="5906145" y="2833760"/>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6276990" y="2835378"/>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5906145" y="3208549"/>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6276990" y="3210167"/>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Freeform 13"/>
          <p:cNvSpPr/>
          <p:nvPr/>
        </p:nvSpPr>
        <p:spPr>
          <a:xfrm>
            <a:off x="8349716" y="2237132"/>
            <a:ext cx="547692" cy="3628371"/>
          </a:xfrm>
          <a:custGeom>
            <a:avLst/>
            <a:gdLst>
              <a:gd name="connsiteX0" fmla="*/ 194830 w 308012"/>
              <a:gd name="connsiteY0" fmla="*/ 0 h 2652376"/>
              <a:gd name="connsiteX1" fmla="*/ 178753 w 308012"/>
              <a:gd name="connsiteY1" fmla="*/ 401875 h 2652376"/>
              <a:gd name="connsiteX2" fmla="*/ 1902 w 308012"/>
              <a:gd name="connsiteY2" fmla="*/ 723375 h 2652376"/>
              <a:gd name="connsiteX3" fmla="*/ 307372 w 308012"/>
              <a:gd name="connsiteY3" fmla="*/ 1366376 h 2652376"/>
              <a:gd name="connsiteX4" fmla="*/ 82288 w 308012"/>
              <a:gd name="connsiteY4" fmla="*/ 2170126 h 2652376"/>
              <a:gd name="connsiteX5" fmla="*/ 82288 w 308012"/>
              <a:gd name="connsiteY5" fmla="*/ 2652376 h 265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012" h="2652376">
                <a:moveTo>
                  <a:pt x="194830" y="0"/>
                </a:moveTo>
                <a:cubicBezTo>
                  <a:pt x="202869" y="140656"/>
                  <a:pt x="210908" y="281313"/>
                  <a:pt x="178753" y="401875"/>
                </a:cubicBezTo>
                <a:cubicBezTo>
                  <a:pt x="146598" y="522438"/>
                  <a:pt x="-19535" y="562625"/>
                  <a:pt x="1902" y="723375"/>
                </a:cubicBezTo>
                <a:cubicBezTo>
                  <a:pt x="23339" y="884125"/>
                  <a:pt x="293974" y="1125251"/>
                  <a:pt x="307372" y="1366376"/>
                </a:cubicBezTo>
                <a:cubicBezTo>
                  <a:pt x="320770" y="1607501"/>
                  <a:pt x="119802" y="1955793"/>
                  <a:pt x="82288" y="2170126"/>
                </a:cubicBezTo>
                <a:cubicBezTo>
                  <a:pt x="44774" y="2384459"/>
                  <a:pt x="82288" y="2652376"/>
                  <a:pt x="82288" y="2652376"/>
                </a:cubicBezTo>
              </a:path>
            </a:pathLst>
          </a:custGeom>
          <a:ln>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a:solidFill>
                  <a:srgbClr val="000000"/>
                </a:solidFill>
                <a:tailEnd type="stealth"/>
              </a:ln>
            </a:endParaRPr>
          </a:p>
        </p:txBody>
      </p:sp>
      <p:sp>
        <p:nvSpPr>
          <p:cNvPr id="15" name="Rectangle 14"/>
          <p:cNvSpPr/>
          <p:nvPr/>
        </p:nvSpPr>
        <p:spPr>
          <a:xfrm>
            <a:off x="8153393" y="2833760"/>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8524238" y="2835378"/>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8153393" y="3208549"/>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p:cNvSpPr/>
          <p:nvPr/>
        </p:nvSpPr>
        <p:spPr>
          <a:xfrm>
            <a:off x="8524238" y="3210167"/>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p:nvSpPr>
        <p:spPr>
          <a:xfrm>
            <a:off x="1906049" y="2448947"/>
            <a:ext cx="1638910" cy="830997"/>
          </a:xfrm>
          <a:prstGeom prst="rect">
            <a:avLst/>
          </a:prstGeom>
        </p:spPr>
        <p:txBody>
          <a:bodyPr wrap="square">
            <a:spAutoFit/>
          </a:bodyPr>
          <a:lstStyle/>
          <a:p>
            <a:r>
              <a:rPr lang="en-US" sz="2400" dirty="0"/>
              <a:t>partitioned</a:t>
            </a:r>
          </a:p>
          <a:p>
            <a:r>
              <a:rPr lang="en-US" sz="2400" dirty="0"/>
              <a:t>local states</a:t>
            </a:r>
          </a:p>
        </p:txBody>
      </p:sp>
      <p:cxnSp>
        <p:nvCxnSpPr>
          <p:cNvPr id="20" name="Straight Arrow Connector 19"/>
          <p:cNvCxnSpPr>
            <a:endCxn id="9" idx="4"/>
          </p:cNvCxnSpPr>
          <p:nvPr/>
        </p:nvCxnSpPr>
        <p:spPr>
          <a:xfrm>
            <a:off x="4088648" y="4766245"/>
            <a:ext cx="2160141" cy="439554"/>
          </a:xfrm>
          <a:prstGeom prst="straightConnector1">
            <a:avLst/>
          </a:prstGeom>
          <a:ln w="38100" cmpd="sng">
            <a:solidFill>
              <a:srgbClr val="FF0000"/>
            </a:solidFill>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p:nvPr/>
        </p:nvCxnSpPr>
        <p:spPr>
          <a:xfrm>
            <a:off x="6415113" y="4771801"/>
            <a:ext cx="2023160" cy="864196"/>
          </a:xfrm>
          <a:prstGeom prst="straightConnector1">
            <a:avLst/>
          </a:prstGeom>
          <a:ln w="38100" cmpd="sng">
            <a:solidFill>
              <a:srgbClr val="FF0000"/>
            </a:solidFill>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flipH="1">
            <a:off x="3862467" y="5240957"/>
            <a:ext cx="4614459" cy="203695"/>
          </a:xfrm>
          <a:prstGeom prst="straightConnector1">
            <a:avLst/>
          </a:prstGeom>
          <a:ln w="38100" cmpd="sng">
            <a:solidFill>
              <a:srgbClr val="FF0000"/>
            </a:solidFill>
            <a:tailEnd type="triangle" w="lg" len="lg"/>
          </a:ln>
          <a:effectLst/>
        </p:spPr>
        <p:style>
          <a:lnRef idx="2">
            <a:schemeClr val="accent1"/>
          </a:lnRef>
          <a:fillRef idx="0">
            <a:schemeClr val="accent1"/>
          </a:fillRef>
          <a:effectRef idx="1">
            <a:schemeClr val="accent1"/>
          </a:effectRef>
          <a:fontRef idx="minor">
            <a:schemeClr val="tx1"/>
          </a:fontRef>
        </p:style>
      </p:cxnSp>
      <p:sp>
        <p:nvSpPr>
          <p:cNvPr id="23" name="Rectangle 22"/>
          <p:cNvSpPr/>
          <p:nvPr/>
        </p:nvSpPr>
        <p:spPr>
          <a:xfrm>
            <a:off x="1959445" y="4668759"/>
            <a:ext cx="1638910" cy="830997"/>
          </a:xfrm>
          <a:prstGeom prst="rect">
            <a:avLst/>
          </a:prstGeom>
        </p:spPr>
        <p:txBody>
          <a:bodyPr wrap="square">
            <a:spAutoFit/>
          </a:bodyPr>
          <a:lstStyle/>
          <a:p>
            <a:r>
              <a:rPr lang="en-US" sz="2400" dirty="0"/>
              <a:t>send/</a:t>
            </a:r>
            <a:r>
              <a:rPr lang="en-US" sz="2400" dirty="0" err="1"/>
              <a:t>recv</a:t>
            </a:r>
            <a:endParaRPr lang="en-US" sz="2400" dirty="0"/>
          </a:p>
          <a:p>
            <a:r>
              <a:rPr lang="en-US" sz="2400" dirty="0"/>
              <a:t>messages</a:t>
            </a:r>
          </a:p>
        </p:txBody>
      </p:sp>
    </p:spTree>
    <p:extLst>
      <p:ext uri="{BB962C8B-B14F-4D97-AF65-F5344CB8AC3E}">
        <p14:creationId xmlns:p14="http://schemas.microsoft.com/office/powerpoint/2010/main" val="42789885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500"/>
                                        <p:tgtEl>
                                          <p:spTgt spid="14"/>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wipe(up)">
                                      <p:cBhvr>
                                        <p:cTn id="10" dur="500"/>
                                        <p:tgtEl>
                                          <p:spTgt spid="9"/>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up)">
                                      <p:cBhvr>
                                        <p:cTn id="13" dur="500"/>
                                        <p:tgtEl>
                                          <p:spTgt spid="4"/>
                                        </p:tgtEl>
                                      </p:cBhvr>
                                    </p:animEffect>
                                  </p:childTnLst>
                                </p:cTn>
                              </p:par>
                              <p:par>
                                <p:cTn id="14" presetID="1" presetClass="entr" presetSubtype="0" fill="hold" grpId="0" nodeType="withEffect">
                                  <p:stCondLst>
                                    <p:cond delay="0"/>
                                  </p:stCondLst>
                                  <p:childTnLst>
                                    <p:set>
                                      <p:cBhvr>
                                        <p:cTn id="15" dur="1" fill="hold">
                                          <p:stCondLst>
                                            <p:cond delay="0"/>
                                          </p:stCondLst>
                                        </p:cTn>
                                        <p:tgtEl>
                                          <p:spTgt spid="5"/>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8"/>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11"/>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12"/>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13"/>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15"/>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16"/>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17"/>
                                        </p:tgtEl>
                                        <p:attrNameLst>
                                          <p:attrName>style.visibility</p:attrName>
                                        </p:attrNameLst>
                                      </p:cBhvr>
                                      <p:to>
                                        <p:strVal val="visible"/>
                                      </p:to>
                                    </p:set>
                                  </p:childTnLst>
                                </p:cTn>
                              </p:par>
                              <p:par>
                                <p:cTn id="36" presetID="1" presetClass="entr" presetSubtype="0" fill="hold" grpId="0" nodeType="withEffect">
                                  <p:stCondLst>
                                    <p:cond delay="0"/>
                                  </p:stCondLst>
                                  <p:childTnLst>
                                    <p:set>
                                      <p:cBhvr>
                                        <p:cTn id="37" dur="1" fill="hold">
                                          <p:stCondLst>
                                            <p:cond delay="0"/>
                                          </p:stCondLst>
                                        </p:cTn>
                                        <p:tgtEl>
                                          <p:spTgt spid="18"/>
                                        </p:tgtEl>
                                        <p:attrNameLst>
                                          <p:attrName>style.visibility</p:attrName>
                                        </p:attrNameLst>
                                      </p:cBhvr>
                                      <p:to>
                                        <p:strVal val="visible"/>
                                      </p:to>
                                    </p:set>
                                  </p:childTnLst>
                                </p:cTn>
                              </p:par>
                            </p:childTnLst>
                          </p:cTn>
                        </p:par>
                        <p:par>
                          <p:cTn id="38" fill="hold">
                            <p:stCondLst>
                              <p:cond delay="500"/>
                            </p:stCondLst>
                            <p:childTnLst>
                              <p:par>
                                <p:cTn id="39" presetID="1" presetClass="entr" presetSubtype="0" fill="hold" grpId="0" nodeType="afterEffect">
                                  <p:stCondLst>
                                    <p:cond delay="0"/>
                                  </p:stCondLst>
                                  <p:childTnLst>
                                    <p:set>
                                      <p:cBhvr>
                                        <p:cTn id="40" dur="1" fill="hold">
                                          <p:stCondLst>
                                            <p:cond delay="0"/>
                                          </p:stCondLst>
                                        </p:cTn>
                                        <p:tgtEl>
                                          <p:spTgt spid="1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3"/>
                                        </p:tgtEl>
                                        <p:attrNameLst>
                                          <p:attrName>style.visibility</p:attrName>
                                        </p:attrNameLst>
                                      </p:cBhvr>
                                      <p:to>
                                        <p:strVal val="visible"/>
                                      </p:to>
                                    </p:set>
                                  </p:childTnLst>
                                </p:cTn>
                              </p:par>
                            </p:childTnLst>
                          </p:cTn>
                        </p:par>
                        <p:par>
                          <p:cTn id="45" fill="hold">
                            <p:stCondLst>
                              <p:cond delay="0"/>
                            </p:stCondLst>
                            <p:childTnLst>
                              <p:par>
                                <p:cTn id="46" presetID="22" presetClass="entr" presetSubtype="8" fill="hold" nodeType="afterEffect">
                                  <p:stCondLst>
                                    <p:cond delay="0"/>
                                  </p:stCondLst>
                                  <p:childTnLst>
                                    <p:set>
                                      <p:cBhvr>
                                        <p:cTn id="47" dur="1" fill="hold">
                                          <p:stCondLst>
                                            <p:cond delay="0"/>
                                          </p:stCondLst>
                                        </p:cTn>
                                        <p:tgtEl>
                                          <p:spTgt spid="21"/>
                                        </p:tgtEl>
                                        <p:attrNameLst>
                                          <p:attrName>style.visibility</p:attrName>
                                        </p:attrNameLst>
                                      </p:cBhvr>
                                      <p:to>
                                        <p:strVal val="visible"/>
                                      </p:to>
                                    </p:set>
                                    <p:animEffect transition="in" filter="wipe(left)">
                                      <p:cBhvr>
                                        <p:cTn id="48" dur="500"/>
                                        <p:tgtEl>
                                          <p:spTgt spid="21"/>
                                        </p:tgtEl>
                                      </p:cBhvr>
                                    </p:animEffect>
                                  </p:childTnLst>
                                </p:cTn>
                              </p:par>
                              <p:par>
                                <p:cTn id="49" presetID="22" presetClass="entr" presetSubtype="8" fill="hold" nodeType="withEffect">
                                  <p:stCondLst>
                                    <p:cond delay="0"/>
                                  </p:stCondLst>
                                  <p:childTnLst>
                                    <p:set>
                                      <p:cBhvr>
                                        <p:cTn id="50" dur="1" fill="hold">
                                          <p:stCondLst>
                                            <p:cond delay="0"/>
                                          </p:stCondLst>
                                        </p:cTn>
                                        <p:tgtEl>
                                          <p:spTgt spid="20"/>
                                        </p:tgtEl>
                                        <p:attrNameLst>
                                          <p:attrName>style.visibility</p:attrName>
                                        </p:attrNameLst>
                                      </p:cBhvr>
                                      <p:to>
                                        <p:strVal val="visible"/>
                                      </p:to>
                                    </p:set>
                                    <p:animEffect transition="in" filter="wipe(left)">
                                      <p:cBhvr>
                                        <p:cTn id="51" dur="500"/>
                                        <p:tgtEl>
                                          <p:spTgt spid="20"/>
                                        </p:tgtEl>
                                      </p:cBhvr>
                                    </p:animEffect>
                                  </p:childTnLst>
                                </p:cTn>
                              </p:par>
                              <p:par>
                                <p:cTn id="52" presetID="22" presetClass="entr" presetSubtype="2" fill="hold" nodeType="withEffect">
                                  <p:stCondLst>
                                    <p:cond delay="0"/>
                                  </p:stCondLst>
                                  <p:childTnLst>
                                    <p:set>
                                      <p:cBhvr>
                                        <p:cTn id="53" dur="1" fill="hold">
                                          <p:stCondLst>
                                            <p:cond delay="0"/>
                                          </p:stCondLst>
                                        </p:cTn>
                                        <p:tgtEl>
                                          <p:spTgt spid="22"/>
                                        </p:tgtEl>
                                        <p:attrNameLst>
                                          <p:attrName>style.visibility</p:attrName>
                                        </p:attrNameLst>
                                      </p:cBhvr>
                                      <p:to>
                                        <p:strVal val="visible"/>
                                      </p:to>
                                    </p:set>
                                    <p:animEffect transition="in" filter="wipe(right)">
                                      <p:cBhvr>
                                        <p:cTn id="54"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p:bldP spid="2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MSL programming example</a:t>
            </a:r>
          </a:p>
        </p:txBody>
      </p:sp>
      <p:sp>
        <p:nvSpPr>
          <p:cNvPr id="77" name="Content Placeholder 2"/>
          <p:cNvSpPr>
            <a:spLocks noGrp="1"/>
          </p:cNvSpPr>
          <p:nvPr>
            <p:ph idx="4294967295"/>
          </p:nvPr>
        </p:nvSpPr>
        <p:spPr>
          <a:xfrm>
            <a:off x="3505200" y="5040313"/>
            <a:ext cx="8686800" cy="1801812"/>
          </a:xfrm>
        </p:spPr>
        <p:txBody>
          <a:bodyPr>
            <a:normAutofit/>
          </a:bodyPr>
          <a:lstStyle/>
          <a:p>
            <a:pPr marL="0" indent="0">
              <a:buNone/>
            </a:pPr>
            <a:r>
              <a:rPr lang="en-US" dirty="0" smtClean="0"/>
              <a:t>The problem suddenly becomes non-trivial</a:t>
            </a:r>
          </a:p>
          <a:p>
            <a:pPr marL="0" indent="0">
              <a:buNone/>
            </a:pPr>
            <a:r>
              <a:rPr lang="en-US" dirty="0" smtClean="0"/>
              <a:t>We also want transpose for many other transformation: (</a:t>
            </a:r>
            <a:r>
              <a:rPr lang="en-US" dirty="0" err="1" smtClean="0"/>
              <a:t>x,y,z</a:t>
            </a:r>
            <a:r>
              <a:rPr lang="en-US" dirty="0" smtClean="0"/>
              <a:t>)-&gt;(</a:t>
            </a:r>
            <a:r>
              <a:rPr lang="en-US" dirty="0" err="1" smtClean="0"/>
              <a:t>z,y,x</a:t>
            </a:r>
            <a:r>
              <a:rPr lang="en-US" dirty="0" smtClean="0"/>
              <a:t>), (</a:t>
            </a:r>
            <a:r>
              <a:rPr lang="en-US" dirty="0" err="1" smtClean="0"/>
              <a:t>x,y,z</a:t>
            </a:r>
            <a:r>
              <a:rPr lang="en-US" dirty="0" smtClean="0"/>
              <a:t>)-&gt;(</a:t>
            </a:r>
            <a:r>
              <a:rPr lang="en-US" dirty="0" err="1" smtClean="0"/>
              <a:t>z,x,y</a:t>
            </a:r>
            <a:r>
              <a:rPr lang="en-US" dirty="0" smtClean="0"/>
              <a:t>), …</a:t>
            </a:r>
          </a:p>
        </p:txBody>
      </p:sp>
      <p:sp>
        <p:nvSpPr>
          <p:cNvPr id="174" name="Rectangle 173"/>
          <p:cNvSpPr/>
          <p:nvPr/>
        </p:nvSpPr>
        <p:spPr>
          <a:xfrm>
            <a:off x="7212564" y="2423632"/>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5" name="Rectangle 174"/>
          <p:cNvSpPr/>
          <p:nvPr/>
        </p:nvSpPr>
        <p:spPr>
          <a:xfrm>
            <a:off x="7583409" y="2425250"/>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6" name="Rectangle 175"/>
          <p:cNvSpPr/>
          <p:nvPr/>
        </p:nvSpPr>
        <p:spPr>
          <a:xfrm>
            <a:off x="7212564" y="2798421"/>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7" name="Rectangle 176"/>
          <p:cNvSpPr/>
          <p:nvPr/>
        </p:nvSpPr>
        <p:spPr>
          <a:xfrm>
            <a:off x="7583409" y="2800039"/>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8" name="Rectangle 177"/>
          <p:cNvSpPr/>
          <p:nvPr/>
        </p:nvSpPr>
        <p:spPr>
          <a:xfrm>
            <a:off x="7212564" y="3316267"/>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9" name="Rectangle 178"/>
          <p:cNvSpPr/>
          <p:nvPr/>
        </p:nvSpPr>
        <p:spPr>
          <a:xfrm>
            <a:off x="7583409" y="3317885"/>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0" name="Rectangle 179"/>
          <p:cNvSpPr/>
          <p:nvPr/>
        </p:nvSpPr>
        <p:spPr>
          <a:xfrm>
            <a:off x="7212564" y="3691056"/>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1" name="Rectangle 180"/>
          <p:cNvSpPr/>
          <p:nvPr/>
        </p:nvSpPr>
        <p:spPr>
          <a:xfrm>
            <a:off x="7583409" y="3692674"/>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4" name="Rectangle 183"/>
          <p:cNvSpPr/>
          <p:nvPr/>
        </p:nvSpPr>
        <p:spPr>
          <a:xfrm>
            <a:off x="8329751" y="2423632"/>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5" name="Rectangle 184"/>
          <p:cNvSpPr/>
          <p:nvPr/>
        </p:nvSpPr>
        <p:spPr>
          <a:xfrm>
            <a:off x="8700596" y="2425250"/>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0" name="Rectangle 189"/>
          <p:cNvSpPr/>
          <p:nvPr/>
        </p:nvSpPr>
        <p:spPr>
          <a:xfrm>
            <a:off x="8329751" y="2801656"/>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1" name="Rectangle 190"/>
          <p:cNvSpPr/>
          <p:nvPr/>
        </p:nvSpPr>
        <p:spPr>
          <a:xfrm>
            <a:off x="8700596" y="2803274"/>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4" name="Rectangle 193"/>
          <p:cNvSpPr/>
          <p:nvPr/>
        </p:nvSpPr>
        <p:spPr>
          <a:xfrm>
            <a:off x="8329751" y="3315525"/>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5" name="Rectangle 194"/>
          <p:cNvSpPr/>
          <p:nvPr/>
        </p:nvSpPr>
        <p:spPr>
          <a:xfrm>
            <a:off x="8700596" y="3317143"/>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6" name="Rectangle 195"/>
          <p:cNvSpPr/>
          <p:nvPr/>
        </p:nvSpPr>
        <p:spPr>
          <a:xfrm>
            <a:off x="8329751" y="3690314"/>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7" name="Rectangle 196"/>
          <p:cNvSpPr/>
          <p:nvPr/>
        </p:nvSpPr>
        <p:spPr>
          <a:xfrm>
            <a:off x="8700596" y="3691932"/>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8" name="Rectangle 197"/>
          <p:cNvSpPr/>
          <p:nvPr/>
        </p:nvSpPr>
        <p:spPr>
          <a:xfrm>
            <a:off x="7956580" y="2423632"/>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9" name="Rectangle 198"/>
          <p:cNvSpPr/>
          <p:nvPr/>
        </p:nvSpPr>
        <p:spPr>
          <a:xfrm>
            <a:off x="7956580" y="2798421"/>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0" name="Rectangle 199"/>
          <p:cNvSpPr/>
          <p:nvPr/>
        </p:nvSpPr>
        <p:spPr>
          <a:xfrm>
            <a:off x="9073767" y="2423632"/>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1" name="Rectangle 200"/>
          <p:cNvSpPr/>
          <p:nvPr/>
        </p:nvSpPr>
        <p:spPr>
          <a:xfrm>
            <a:off x="9073767" y="2801656"/>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8" name="Rectangle 107"/>
          <p:cNvSpPr/>
          <p:nvPr/>
        </p:nvSpPr>
        <p:spPr>
          <a:xfrm>
            <a:off x="9073767" y="3313907"/>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9" name="Rectangle 108"/>
          <p:cNvSpPr/>
          <p:nvPr/>
        </p:nvSpPr>
        <p:spPr>
          <a:xfrm>
            <a:off x="9073767" y="3688696"/>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0" name="Rectangle 109"/>
          <p:cNvSpPr/>
          <p:nvPr/>
        </p:nvSpPr>
        <p:spPr>
          <a:xfrm>
            <a:off x="7956580" y="3316267"/>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1" name="Rectangle 110"/>
          <p:cNvSpPr/>
          <p:nvPr/>
        </p:nvSpPr>
        <p:spPr>
          <a:xfrm>
            <a:off x="7956580" y="3691056"/>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0" name="Straight Arrow Connector 29"/>
          <p:cNvCxnSpPr>
            <a:endCxn id="193" idx="1"/>
          </p:cNvCxnSpPr>
          <p:nvPr/>
        </p:nvCxnSpPr>
        <p:spPr>
          <a:xfrm>
            <a:off x="7212563" y="2425249"/>
            <a:ext cx="2643186"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2" name="Straight Arrow Connector 31"/>
          <p:cNvCxnSpPr>
            <a:endCxn id="192" idx="0"/>
          </p:cNvCxnSpPr>
          <p:nvPr/>
        </p:nvCxnSpPr>
        <p:spPr>
          <a:xfrm>
            <a:off x="7212563" y="2425249"/>
            <a:ext cx="0" cy="18211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92" name="Rectangle 191"/>
          <p:cNvSpPr/>
          <p:nvPr/>
        </p:nvSpPr>
        <p:spPr>
          <a:xfrm>
            <a:off x="7040356" y="4246350"/>
            <a:ext cx="344415" cy="461665"/>
          </a:xfrm>
          <a:prstGeom prst="rect">
            <a:avLst/>
          </a:prstGeom>
        </p:spPr>
        <p:txBody>
          <a:bodyPr wrap="none">
            <a:spAutoFit/>
          </a:bodyPr>
          <a:lstStyle/>
          <a:p>
            <a:r>
              <a:rPr lang="en-US" sz="2400" dirty="0"/>
              <a:t>X</a:t>
            </a:r>
          </a:p>
        </p:txBody>
      </p:sp>
      <p:sp>
        <p:nvSpPr>
          <p:cNvPr id="193" name="Rectangle 192"/>
          <p:cNvSpPr/>
          <p:nvPr/>
        </p:nvSpPr>
        <p:spPr>
          <a:xfrm>
            <a:off x="9855749" y="2194417"/>
            <a:ext cx="328786" cy="461665"/>
          </a:xfrm>
          <a:prstGeom prst="rect">
            <a:avLst/>
          </a:prstGeom>
        </p:spPr>
        <p:txBody>
          <a:bodyPr wrap="none">
            <a:spAutoFit/>
          </a:bodyPr>
          <a:lstStyle/>
          <a:p>
            <a:r>
              <a:rPr lang="en-US" sz="2400" dirty="0"/>
              <a:t>Z</a:t>
            </a:r>
          </a:p>
        </p:txBody>
      </p:sp>
      <p:grpSp>
        <p:nvGrpSpPr>
          <p:cNvPr id="43" name="Group 42"/>
          <p:cNvGrpSpPr/>
          <p:nvPr/>
        </p:nvGrpSpPr>
        <p:grpSpPr>
          <a:xfrm>
            <a:off x="7212564" y="1443155"/>
            <a:ext cx="831193" cy="982095"/>
            <a:chOff x="5222330" y="1539604"/>
            <a:chExt cx="831193" cy="982095"/>
          </a:xfrm>
        </p:grpSpPr>
        <p:cxnSp>
          <p:nvCxnSpPr>
            <p:cNvPr id="37" name="Straight Arrow Connector 36"/>
            <p:cNvCxnSpPr/>
            <p:nvPr/>
          </p:nvCxnSpPr>
          <p:spPr>
            <a:xfrm flipV="1">
              <a:off x="5222330" y="1974902"/>
              <a:ext cx="504897" cy="54679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02" name="Rectangle 201"/>
            <p:cNvSpPr/>
            <p:nvPr/>
          </p:nvSpPr>
          <p:spPr>
            <a:xfrm>
              <a:off x="5709108" y="1539604"/>
              <a:ext cx="344415" cy="461665"/>
            </a:xfrm>
            <a:prstGeom prst="rect">
              <a:avLst/>
            </a:prstGeom>
          </p:spPr>
          <p:txBody>
            <a:bodyPr wrap="none">
              <a:spAutoFit/>
            </a:bodyPr>
            <a:lstStyle/>
            <a:p>
              <a:r>
                <a:rPr lang="en-US" sz="2400" dirty="0"/>
                <a:t>Y</a:t>
              </a:r>
            </a:p>
          </p:txBody>
        </p:sp>
      </p:grpSp>
      <p:sp>
        <p:nvSpPr>
          <p:cNvPr id="467" name="Rectangle 466"/>
          <p:cNvSpPr/>
          <p:nvPr/>
        </p:nvSpPr>
        <p:spPr>
          <a:xfrm>
            <a:off x="5065649" y="1806087"/>
            <a:ext cx="344415" cy="461665"/>
          </a:xfrm>
          <a:prstGeom prst="rect">
            <a:avLst/>
          </a:prstGeom>
        </p:spPr>
        <p:txBody>
          <a:bodyPr wrap="none">
            <a:spAutoFit/>
          </a:bodyPr>
          <a:lstStyle/>
          <a:p>
            <a:r>
              <a:rPr lang="en-US" sz="2400" dirty="0"/>
              <a:t>X</a:t>
            </a:r>
          </a:p>
        </p:txBody>
      </p:sp>
      <p:cxnSp>
        <p:nvCxnSpPr>
          <p:cNvPr id="468" name="Straight Arrow Connector 467"/>
          <p:cNvCxnSpPr>
            <a:endCxn id="467" idx="1"/>
          </p:cNvCxnSpPr>
          <p:nvPr/>
        </p:nvCxnSpPr>
        <p:spPr>
          <a:xfrm>
            <a:off x="3020428" y="2032065"/>
            <a:ext cx="2045221" cy="485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69" name="Straight Arrow Connector 468"/>
          <p:cNvCxnSpPr>
            <a:endCxn id="470" idx="0"/>
          </p:cNvCxnSpPr>
          <p:nvPr/>
        </p:nvCxnSpPr>
        <p:spPr>
          <a:xfrm>
            <a:off x="3015775" y="2032065"/>
            <a:ext cx="8262" cy="256272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70" name="Rectangle 469"/>
          <p:cNvSpPr/>
          <p:nvPr/>
        </p:nvSpPr>
        <p:spPr>
          <a:xfrm>
            <a:off x="2859644" y="4594788"/>
            <a:ext cx="328786" cy="461665"/>
          </a:xfrm>
          <a:prstGeom prst="rect">
            <a:avLst/>
          </a:prstGeom>
        </p:spPr>
        <p:txBody>
          <a:bodyPr wrap="none">
            <a:spAutoFit/>
          </a:bodyPr>
          <a:lstStyle/>
          <a:p>
            <a:r>
              <a:rPr lang="en-US" sz="2400" dirty="0"/>
              <a:t>Z</a:t>
            </a:r>
          </a:p>
        </p:txBody>
      </p:sp>
      <p:grpSp>
        <p:nvGrpSpPr>
          <p:cNvPr id="471" name="Group 470"/>
          <p:cNvGrpSpPr/>
          <p:nvPr/>
        </p:nvGrpSpPr>
        <p:grpSpPr>
          <a:xfrm>
            <a:off x="3020428" y="1058286"/>
            <a:ext cx="851915" cy="973781"/>
            <a:chOff x="676500" y="1524460"/>
            <a:chExt cx="851915" cy="973781"/>
          </a:xfrm>
        </p:grpSpPr>
        <p:sp>
          <p:nvSpPr>
            <p:cNvPr id="472" name="Rectangle 471"/>
            <p:cNvSpPr/>
            <p:nvPr/>
          </p:nvSpPr>
          <p:spPr>
            <a:xfrm>
              <a:off x="1184000" y="1524460"/>
              <a:ext cx="344415" cy="461665"/>
            </a:xfrm>
            <a:prstGeom prst="rect">
              <a:avLst/>
            </a:prstGeom>
          </p:spPr>
          <p:txBody>
            <a:bodyPr wrap="none">
              <a:spAutoFit/>
            </a:bodyPr>
            <a:lstStyle/>
            <a:p>
              <a:r>
                <a:rPr lang="en-US" sz="2400" dirty="0"/>
                <a:t>Y</a:t>
              </a:r>
            </a:p>
          </p:txBody>
        </p:sp>
        <p:cxnSp>
          <p:nvCxnSpPr>
            <p:cNvPr id="473" name="Straight Arrow Connector 472"/>
            <p:cNvCxnSpPr/>
            <p:nvPr/>
          </p:nvCxnSpPr>
          <p:spPr>
            <a:xfrm flipV="1">
              <a:off x="676500" y="1889675"/>
              <a:ext cx="541174" cy="60856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sp>
        <p:nvSpPr>
          <p:cNvPr id="475" name="Rectangle 474"/>
          <p:cNvSpPr/>
          <p:nvPr/>
        </p:nvSpPr>
        <p:spPr>
          <a:xfrm>
            <a:off x="3020428" y="2032066"/>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6" name="Rectangle 475"/>
          <p:cNvSpPr/>
          <p:nvPr/>
        </p:nvSpPr>
        <p:spPr>
          <a:xfrm>
            <a:off x="3391273" y="2033684"/>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7" name="Rectangle 476"/>
          <p:cNvSpPr/>
          <p:nvPr/>
        </p:nvSpPr>
        <p:spPr>
          <a:xfrm>
            <a:off x="3020428" y="2406855"/>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8" name="Rectangle 477"/>
          <p:cNvSpPr/>
          <p:nvPr/>
        </p:nvSpPr>
        <p:spPr>
          <a:xfrm>
            <a:off x="3391273" y="2408473"/>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9" name="Rectangle 478"/>
          <p:cNvSpPr/>
          <p:nvPr/>
        </p:nvSpPr>
        <p:spPr>
          <a:xfrm>
            <a:off x="3764444" y="2035302"/>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0" name="Rectangle 479"/>
          <p:cNvSpPr/>
          <p:nvPr/>
        </p:nvSpPr>
        <p:spPr>
          <a:xfrm>
            <a:off x="4135289" y="2036920"/>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1" name="Rectangle 480"/>
          <p:cNvSpPr/>
          <p:nvPr/>
        </p:nvSpPr>
        <p:spPr>
          <a:xfrm>
            <a:off x="3764444" y="2410091"/>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2" name="Rectangle 481"/>
          <p:cNvSpPr/>
          <p:nvPr/>
        </p:nvSpPr>
        <p:spPr>
          <a:xfrm>
            <a:off x="4135289" y="2411709"/>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3" name="Rectangle 482"/>
          <p:cNvSpPr/>
          <p:nvPr/>
        </p:nvSpPr>
        <p:spPr>
          <a:xfrm>
            <a:off x="3020428" y="2778408"/>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4" name="Rectangle 483"/>
          <p:cNvSpPr/>
          <p:nvPr/>
        </p:nvSpPr>
        <p:spPr>
          <a:xfrm>
            <a:off x="3391273" y="2780026"/>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5" name="Rectangle 484"/>
          <p:cNvSpPr/>
          <p:nvPr/>
        </p:nvSpPr>
        <p:spPr>
          <a:xfrm>
            <a:off x="3020428" y="3297872"/>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6" name="Rectangle 485"/>
          <p:cNvSpPr/>
          <p:nvPr/>
        </p:nvSpPr>
        <p:spPr>
          <a:xfrm>
            <a:off x="3391273" y="3299490"/>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7" name="Rectangle 486"/>
          <p:cNvSpPr/>
          <p:nvPr/>
        </p:nvSpPr>
        <p:spPr>
          <a:xfrm>
            <a:off x="3764444" y="2781644"/>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8" name="Rectangle 487"/>
          <p:cNvSpPr/>
          <p:nvPr/>
        </p:nvSpPr>
        <p:spPr>
          <a:xfrm>
            <a:off x="4135289" y="2783262"/>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9" name="Rectangle 488"/>
          <p:cNvSpPr/>
          <p:nvPr/>
        </p:nvSpPr>
        <p:spPr>
          <a:xfrm>
            <a:off x="3764444" y="3301108"/>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0" name="Rectangle 489"/>
          <p:cNvSpPr/>
          <p:nvPr/>
        </p:nvSpPr>
        <p:spPr>
          <a:xfrm>
            <a:off x="4135289" y="3302726"/>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1" name="Rectangle 490"/>
          <p:cNvSpPr/>
          <p:nvPr/>
        </p:nvSpPr>
        <p:spPr>
          <a:xfrm>
            <a:off x="3015776" y="3675896"/>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2" name="Rectangle 491"/>
          <p:cNvSpPr/>
          <p:nvPr/>
        </p:nvSpPr>
        <p:spPr>
          <a:xfrm>
            <a:off x="3386621" y="3677514"/>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3" name="Rectangle 492"/>
          <p:cNvSpPr/>
          <p:nvPr/>
        </p:nvSpPr>
        <p:spPr>
          <a:xfrm>
            <a:off x="3015776" y="4050685"/>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4" name="Rectangle 493"/>
          <p:cNvSpPr/>
          <p:nvPr/>
        </p:nvSpPr>
        <p:spPr>
          <a:xfrm>
            <a:off x="3386621" y="4052303"/>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5" name="Rectangle 494"/>
          <p:cNvSpPr/>
          <p:nvPr/>
        </p:nvSpPr>
        <p:spPr>
          <a:xfrm>
            <a:off x="3759792" y="3679132"/>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6" name="Rectangle 495"/>
          <p:cNvSpPr/>
          <p:nvPr/>
        </p:nvSpPr>
        <p:spPr>
          <a:xfrm>
            <a:off x="4130637" y="3680750"/>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7" name="Rectangle 496"/>
          <p:cNvSpPr/>
          <p:nvPr/>
        </p:nvSpPr>
        <p:spPr>
          <a:xfrm>
            <a:off x="3759792" y="4053921"/>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8" name="Rectangle 497"/>
          <p:cNvSpPr/>
          <p:nvPr/>
        </p:nvSpPr>
        <p:spPr>
          <a:xfrm>
            <a:off x="4130637" y="4055539"/>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5" name="Straight Connector 4"/>
          <p:cNvCxnSpPr/>
          <p:nvPr/>
        </p:nvCxnSpPr>
        <p:spPr>
          <a:xfrm>
            <a:off x="2649396" y="3220732"/>
            <a:ext cx="2480561" cy="0"/>
          </a:xfrm>
          <a:prstGeom prst="line">
            <a:avLst/>
          </a:prstGeom>
          <a:ln>
            <a:solidFill>
              <a:srgbClr val="4F81BD"/>
            </a:solidFill>
            <a:prstDash val="dash"/>
          </a:ln>
          <a:effectLst/>
        </p:spPr>
        <p:style>
          <a:lnRef idx="2">
            <a:schemeClr val="accent1"/>
          </a:lnRef>
          <a:fillRef idx="0">
            <a:schemeClr val="accent1"/>
          </a:fillRef>
          <a:effectRef idx="1">
            <a:schemeClr val="accent1"/>
          </a:effectRef>
          <a:fontRef idx="minor">
            <a:schemeClr val="tx1"/>
          </a:fontRef>
        </p:style>
      </p:cxnSp>
      <p:cxnSp>
        <p:nvCxnSpPr>
          <p:cNvPr id="69" name="Straight Connector 68"/>
          <p:cNvCxnSpPr/>
          <p:nvPr/>
        </p:nvCxnSpPr>
        <p:spPr>
          <a:xfrm>
            <a:off x="6877763" y="3237509"/>
            <a:ext cx="3553097" cy="0"/>
          </a:xfrm>
          <a:prstGeom prst="line">
            <a:avLst/>
          </a:prstGeom>
          <a:ln>
            <a:solidFill>
              <a:srgbClr val="4F81BD"/>
            </a:solidFill>
            <a:prstDash val="dash"/>
          </a:ln>
          <a:effectLst/>
        </p:spPr>
        <p:style>
          <a:lnRef idx="2">
            <a:schemeClr val="accent1"/>
          </a:lnRef>
          <a:fillRef idx="0">
            <a:schemeClr val="accent1"/>
          </a:fillRef>
          <a:effectRef idx="1">
            <a:schemeClr val="accent1"/>
          </a:effectRef>
          <a:fontRef idx="minor">
            <a:schemeClr val="tx1"/>
          </a:fontRef>
        </p:style>
      </p:cxnSp>
      <p:sp>
        <p:nvSpPr>
          <p:cNvPr id="72" name="Rectangle 71"/>
          <p:cNvSpPr/>
          <p:nvPr/>
        </p:nvSpPr>
        <p:spPr>
          <a:xfrm>
            <a:off x="1637743" y="2465619"/>
            <a:ext cx="1487583" cy="461665"/>
          </a:xfrm>
          <a:prstGeom prst="rect">
            <a:avLst/>
          </a:prstGeom>
        </p:spPr>
        <p:txBody>
          <a:bodyPr wrap="square">
            <a:spAutoFit/>
          </a:bodyPr>
          <a:lstStyle/>
          <a:p>
            <a:r>
              <a:rPr lang="en-US" sz="2400" dirty="0"/>
              <a:t>Process 0</a:t>
            </a:r>
          </a:p>
        </p:txBody>
      </p:sp>
      <p:sp>
        <p:nvSpPr>
          <p:cNvPr id="73" name="Rectangle 72"/>
          <p:cNvSpPr/>
          <p:nvPr/>
        </p:nvSpPr>
        <p:spPr>
          <a:xfrm>
            <a:off x="1637743" y="3461841"/>
            <a:ext cx="1487583" cy="461665"/>
          </a:xfrm>
          <a:prstGeom prst="rect">
            <a:avLst/>
          </a:prstGeom>
        </p:spPr>
        <p:txBody>
          <a:bodyPr wrap="square">
            <a:spAutoFit/>
          </a:bodyPr>
          <a:lstStyle/>
          <a:p>
            <a:r>
              <a:rPr lang="en-US" sz="2400" dirty="0"/>
              <a:t>Process 1</a:t>
            </a:r>
          </a:p>
        </p:txBody>
      </p:sp>
      <p:sp>
        <p:nvSpPr>
          <p:cNvPr id="74" name="Rectangle 73"/>
          <p:cNvSpPr/>
          <p:nvPr/>
        </p:nvSpPr>
        <p:spPr>
          <a:xfrm>
            <a:off x="5773212" y="2527482"/>
            <a:ext cx="1487583" cy="461665"/>
          </a:xfrm>
          <a:prstGeom prst="rect">
            <a:avLst/>
          </a:prstGeom>
        </p:spPr>
        <p:txBody>
          <a:bodyPr wrap="square">
            <a:spAutoFit/>
          </a:bodyPr>
          <a:lstStyle/>
          <a:p>
            <a:r>
              <a:rPr lang="en-US" sz="2400" dirty="0"/>
              <a:t>Process 0</a:t>
            </a:r>
          </a:p>
        </p:txBody>
      </p:sp>
      <p:sp>
        <p:nvSpPr>
          <p:cNvPr id="75" name="Rectangle 74"/>
          <p:cNvSpPr/>
          <p:nvPr/>
        </p:nvSpPr>
        <p:spPr>
          <a:xfrm>
            <a:off x="5773212" y="3461841"/>
            <a:ext cx="1487583" cy="461665"/>
          </a:xfrm>
          <a:prstGeom prst="rect">
            <a:avLst/>
          </a:prstGeom>
        </p:spPr>
        <p:txBody>
          <a:bodyPr wrap="square">
            <a:spAutoFit/>
          </a:bodyPr>
          <a:lstStyle/>
          <a:p>
            <a:r>
              <a:rPr lang="en-US" sz="2400" dirty="0"/>
              <a:t>Process 1</a:t>
            </a:r>
          </a:p>
        </p:txBody>
      </p:sp>
    </p:spTree>
    <p:extLst>
      <p:ext uri="{BB962C8B-B14F-4D97-AF65-F5344CB8AC3E}">
        <p14:creationId xmlns:p14="http://schemas.microsoft.com/office/powerpoint/2010/main" val="130353414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MSL programming example</a:t>
            </a:r>
          </a:p>
        </p:txBody>
      </p:sp>
      <p:sp>
        <p:nvSpPr>
          <p:cNvPr id="3" name="Content Placeholder 2"/>
          <p:cNvSpPr>
            <a:spLocks noGrp="1"/>
          </p:cNvSpPr>
          <p:nvPr>
            <p:ph idx="1"/>
          </p:nvPr>
        </p:nvSpPr>
        <p:spPr/>
        <p:txBody>
          <a:bodyPr>
            <a:normAutofit/>
          </a:bodyPr>
          <a:lstStyle/>
          <a:p>
            <a:endParaRPr lang="en-US" sz="3600" dirty="0"/>
          </a:p>
          <a:p>
            <a:r>
              <a:rPr lang="en-US" sz="3600" dirty="0" smtClean="0"/>
              <a:t>Insight: use </a:t>
            </a:r>
            <a:r>
              <a:rPr lang="en-US" sz="3600" dirty="0" err="1" smtClean="0"/>
              <a:t>All_to_all</a:t>
            </a:r>
            <a:r>
              <a:rPr lang="en-US" sz="3600" dirty="0" smtClean="0"/>
              <a:t>()</a:t>
            </a:r>
          </a:p>
        </p:txBody>
      </p:sp>
    </p:spTree>
    <p:extLst>
      <p:ext uri="{BB962C8B-B14F-4D97-AF65-F5344CB8AC3E}">
        <p14:creationId xmlns:p14="http://schemas.microsoft.com/office/powerpoint/2010/main" val="1223827146"/>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MSL programming example</a:t>
            </a:r>
          </a:p>
        </p:txBody>
      </p:sp>
      <p:sp>
        <p:nvSpPr>
          <p:cNvPr id="3" name="Content Placeholder 2"/>
          <p:cNvSpPr>
            <a:spLocks noGrp="1"/>
          </p:cNvSpPr>
          <p:nvPr>
            <p:ph idx="1"/>
          </p:nvPr>
        </p:nvSpPr>
        <p:spPr>
          <a:xfrm>
            <a:off x="1981200" y="1600200"/>
            <a:ext cx="8229600" cy="1373676"/>
          </a:xfrm>
        </p:spPr>
        <p:txBody>
          <a:bodyPr>
            <a:normAutofit/>
          </a:bodyPr>
          <a:lstStyle/>
          <a:p>
            <a:r>
              <a:rPr lang="en-US" dirty="0" err="1" smtClean="0"/>
              <a:t>All_to_all</a:t>
            </a:r>
            <a:r>
              <a:rPr lang="en-US" dirty="0" smtClean="0"/>
              <a:t> ( </a:t>
            </a:r>
            <a:r>
              <a:rPr lang="en-US" dirty="0" err="1"/>
              <a:t>A</a:t>
            </a:r>
            <a:r>
              <a:rPr lang="en-US" dirty="0" err="1" smtClean="0"/>
              <a:t>buf</a:t>
            </a:r>
            <a:r>
              <a:rPr lang="en-US" dirty="0" smtClean="0"/>
              <a:t>, </a:t>
            </a:r>
            <a:r>
              <a:rPr lang="en-US" dirty="0" err="1" smtClean="0"/>
              <a:t>Bbuf</a:t>
            </a:r>
            <a:r>
              <a:rPr lang="en-US" dirty="0" smtClean="0"/>
              <a:t> )</a:t>
            </a:r>
          </a:p>
          <a:p>
            <a:r>
              <a:rPr lang="en-US" dirty="0" smtClean="0"/>
              <a:t>All processes call </a:t>
            </a:r>
            <a:r>
              <a:rPr lang="en-US" dirty="0" err="1" smtClean="0"/>
              <a:t>All_to_all</a:t>
            </a:r>
            <a:r>
              <a:rPr lang="en-US" dirty="0" smtClean="0"/>
              <a:t> together</a:t>
            </a:r>
            <a:endParaRPr lang="en-US" dirty="0"/>
          </a:p>
        </p:txBody>
      </p:sp>
      <p:sp>
        <p:nvSpPr>
          <p:cNvPr id="5" name="Rectangle 4"/>
          <p:cNvSpPr/>
          <p:nvPr/>
        </p:nvSpPr>
        <p:spPr>
          <a:xfrm>
            <a:off x="2972192" y="3570337"/>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3345363" y="3571955"/>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3718534" y="3571955"/>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p:nvSpPr>
        <p:spPr>
          <a:xfrm>
            <a:off x="2972192" y="3945126"/>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p:nvSpPr>
        <p:spPr>
          <a:xfrm>
            <a:off x="3345363" y="3945126"/>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a:off x="3718534" y="3945126"/>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2" name="Straight Connector 31"/>
          <p:cNvCxnSpPr/>
          <p:nvPr/>
        </p:nvCxnSpPr>
        <p:spPr>
          <a:xfrm>
            <a:off x="2668310" y="5069358"/>
            <a:ext cx="1733538" cy="0"/>
          </a:xfrm>
          <a:prstGeom prst="line">
            <a:avLst/>
          </a:prstGeom>
          <a:ln>
            <a:solidFill>
              <a:srgbClr val="4F81BD"/>
            </a:solidFill>
            <a:prstDash val="dash"/>
          </a:ln>
          <a:effectLst/>
        </p:spPr>
        <p:style>
          <a:lnRef idx="2">
            <a:schemeClr val="accent1"/>
          </a:lnRef>
          <a:fillRef idx="0">
            <a:schemeClr val="accent1"/>
          </a:fillRef>
          <a:effectRef idx="1">
            <a:schemeClr val="accent1"/>
          </a:effectRef>
          <a:fontRef idx="minor">
            <a:schemeClr val="tx1"/>
          </a:fontRef>
        </p:style>
      </p:cxnSp>
      <p:sp>
        <p:nvSpPr>
          <p:cNvPr id="41" name="Rectangle 40"/>
          <p:cNvSpPr/>
          <p:nvPr/>
        </p:nvSpPr>
        <p:spPr>
          <a:xfrm>
            <a:off x="1597148" y="3387011"/>
            <a:ext cx="1487583" cy="461665"/>
          </a:xfrm>
          <a:prstGeom prst="rect">
            <a:avLst/>
          </a:prstGeom>
        </p:spPr>
        <p:txBody>
          <a:bodyPr wrap="square">
            <a:spAutoFit/>
          </a:bodyPr>
          <a:lstStyle/>
          <a:p>
            <a:r>
              <a:rPr lang="en-US" sz="2400" dirty="0" err="1"/>
              <a:t>Proc</a:t>
            </a:r>
            <a:r>
              <a:rPr lang="en-US" sz="2400" dirty="0"/>
              <a:t> 0</a:t>
            </a:r>
          </a:p>
        </p:txBody>
      </p:sp>
      <p:sp>
        <p:nvSpPr>
          <p:cNvPr id="42" name="Rectangle 41"/>
          <p:cNvSpPr/>
          <p:nvPr/>
        </p:nvSpPr>
        <p:spPr>
          <a:xfrm>
            <a:off x="1597148" y="5724387"/>
            <a:ext cx="1487583" cy="461665"/>
          </a:xfrm>
          <a:prstGeom prst="rect">
            <a:avLst/>
          </a:prstGeom>
        </p:spPr>
        <p:txBody>
          <a:bodyPr wrap="square">
            <a:spAutoFit/>
          </a:bodyPr>
          <a:lstStyle/>
          <a:p>
            <a:r>
              <a:rPr lang="en-US" sz="2400" dirty="0" err="1"/>
              <a:t>Proc</a:t>
            </a:r>
            <a:r>
              <a:rPr lang="en-US" sz="2400" dirty="0"/>
              <a:t> 1</a:t>
            </a:r>
          </a:p>
        </p:txBody>
      </p:sp>
      <p:sp>
        <p:nvSpPr>
          <p:cNvPr id="48" name="Rectangle 47"/>
          <p:cNvSpPr/>
          <p:nvPr/>
        </p:nvSpPr>
        <p:spPr>
          <a:xfrm>
            <a:off x="2972192" y="5209907"/>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 name="Rectangle 48"/>
          <p:cNvSpPr/>
          <p:nvPr/>
        </p:nvSpPr>
        <p:spPr>
          <a:xfrm>
            <a:off x="3345363" y="5209907"/>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 name="Rectangle 49"/>
          <p:cNvSpPr/>
          <p:nvPr/>
        </p:nvSpPr>
        <p:spPr>
          <a:xfrm>
            <a:off x="3718534" y="5209907"/>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Rectangle 50"/>
          <p:cNvSpPr/>
          <p:nvPr/>
        </p:nvSpPr>
        <p:spPr>
          <a:xfrm>
            <a:off x="2972192" y="5583078"/>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2" name="Rectangle 51"/>
          <p:cNvSpPr/>
          <p:nvPr/>
        </p:nvSpPr>
        <p:spPr>
          <a:xfrm>
            <a:off x="3345363" y="5583078"/>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Rectangle 52"/>
          <p:cNvSpPr/>
          <p:nvPr/>
        </p:nvSpPr>
        <p:spPr>
          <a:xfrm>
            <a:off x="3718534" y="5583078"/>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Rectangle 53"/>
          <p:cNvSpPr/>
          <p:nvPr/>
        </p:nvSpPr>
        <p:spPr>
          <a:xfrm>
            <a:off x="3165298" y="2995156"/>
            <a:ext cx="801051" cy="461665"/>
          </a:xfrm>
          <a:prstGeom prst="rect">
            <a:avLst/>
          </a:prstGeom>
        </p:spPr>
        <p:txBody>
          <a:bodyPr wrap="square">
            <a:spAutoFit/>
          </a:bodyPr>
          <a:lstStyle/>
          <a:p>
            <a:r>
              <a:rPr lang="en-US" sz="2400" dirty="0" err="1"/>
              <a:t>Abuf</a:t>
            </a:r>
            <a:endParaRPr lang="en-US" sz="2400" dirty="0"/>
          </a:p>
        </p:txBody>
      </p:sp>
    </p:spTree>
    <p:extLst>
      <p:ext uri="{BB962C8B-B14F-4D97-AF65-F5344CB8AC3E}">
        <p14:creationId xmlns:p14="http://schemas.microsoft.com/office/powerpoint/2010/main" val="60910712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MSL programming example</a:t>
            </a:r>
          </a:p>
        </p:txBody>
      </p:sp>
      <p:sp>
        <p:nvSpPr>
          <p:cNvPr id="3" name="Content Placeholder 2"/>
          <p:cNvSpPr>
            <a:spLocks noGrp="1"/>
          </p:cNvSpPr>
          <p:nvPr>
            <p:ph idx="1"/>
          </p:nvPr>
        </p:nvSpPr>
        <p:spPr>
          <a:xfrm>
            <a:off x="1981200" y="1600200"/>
            <a:ext cx="8229600" cy="1373676"/>
          </a:xfrm>
        </p:spPr>
        <p:txBody>
          <a:bodyPr>
            <a:normAutofit/>
          </a:bodyPr>
          <a:lstStyle/>
          <a:p>
            <a:r>
              <a:rPr lang="en-US" dirty="0" err="1" smtClean="0"/>
              <a:t>All_to_all</a:t>
            </a:r>
            <a:r>
              <a:rPr lang="en-US" dirty="0" smtClean="0"/>
              <a:t> ( </a:t>
            </a:r>
            <a:r>
              <a:rPr lang="en-US" dirty="0" err="1" smtClean="0"/>
              <a:t>Abuf</a:t>
            </a:r>
            <a:r>
              <a:rPr lang="en-US" dirty="0" smtClean="0"/>
              <a:t>, </a:t>
            </a:r>
            <a:r>
              <a:rPr lang="en-US" dirty="0" err="1" smtClean="0"/>
              <a:t>Bbuf</a:t>
            </a:r>
            <a:r>
              <a:rPr lang="en-US" dirty="0" smtClean="0"/>
              <a:t> )</a:t>
            </a:r>
          </a:p>
          <a:p>
            <a:r>
              <a:rPr lang="en-US" dirty="0" smtClean="0"/>
              <a:t>Buffers have the same dimensions: N x L</a:t>
            </a:r>
            <a:endParaRPr lang="en-US" dirty="0"/>
          </a:p>
        </p:txBody>
      </p:sp>
      <p:sp>
        <p:nvSpPr>
          <p:cNvPr id="5" name="Rectangle 4"/>
          <p:cNvSpPr/>
          <p:nvPr/>
        </p:nvSpPr>
        <p:spPr>
          <a:xfrm>
            <a:off x="2972192" y="3570337"/>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3345363" y="3571955"/>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3718534" y="3571955"/>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p:nvSpPr>
        <p:spPr>
          <a:xfrm>
            <a:off x="2972192" y="3945126"/>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p:nvSpPr>
        <p:spPr>
          <a:xfrm>
            <a:off x="3345363" y="3945126"/>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a:off x="3718534" y="3945126"/>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2" name="Straight Connector 31"/>
          <p:cNvCxnSpPr/>
          <p:nvPr/>
        </p:nvCxnSpPr>
        <p:spPr>
          <a:xfrm>
            <a:off x="2668310" y="5069358"/>
            <a:ext cx="1733538" cy="0"/>
          </a:xfrm>
          <a:prstGeom prst="line">
            <a:avLst/>
          </a:prstGeom>
          <a:ln>
            <a:solidFill>
              <a:srgbClr val="4F81BD"/>
            </a:solidFill>
            <a:prstDash val="dash"/>
          </a:ln>
          <a:effectLst/>
        </p:spPr>
        <p:style>
          <a:lnRef idx="2">
            <a:schemeClr val="accent1"/>
          </a:lnRef>
          <a:fillRef idx="0">
            <a:schemeClr val="accent1"/>
          </a:fillRef>
          <a:effectRef idx="1">
            <a:schemeClr val="accent1"/>
          </a:effectRef>
          <a:fontRef idx="minor">
            <a:schemeClr val="tx1"/>
          </a:fontRef>
        </p:style>
      </p:cxnSp>
      <p:sp>
        <p:nvSpPr>
          <p:cNvPr id="36" name="Left Brace 35"/>
          <p:cNvSpPr/>
          <p:nvPr/>
        </p:nvSpPr>
        <p:spPr>
          <a:xfrm>
            <a:off x="2749927" y="5195530"/>
            <a:ext cx="190111" cy="746342"/>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9" name="Left Brace 38"/>
          <p:cNvSpPr/>
          <p:nvPr/>
        </p:nvSpPr>
        <p:spPr>
          <a:xfrm rot="5400000" flipH="1">
            <a:off x="3342780" y="5600705"/>
            <a:ext cx="378333" cy="1119512"/>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0" name="Left Brace 39"/>
          <p:cNvSpPr/>
          <p:nvPr/>
        </p:nvSpPr>
        <p:spPr>
          <a:xfrm rot="5400000" flipH="1">
            <a:off x="3342780" y="3947706"/>
            <a:ext cx="378333" cy="1119512"/>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1" name="Rectangle 40"/>
          <p:cNvSpPr/>
          <p:nvPr/>
        </p:nvSpPr>
        <p:spPr>
          <a:xfrm>
            <a:off x="1597148" y="3387011"/>
            <a:ext cx="1487583" cy="461665"/>
          </a:xfrm>
          <a:prstGeom prst="rect">
            <a:avLst/>
          </a:prstGeom>
        </p:spPr>
        <p:txBody>
          <a:bodyPr wrap="square">
            <a:spAutoFit/>
          </a:bodyPr>
          <a:lstStyle/>
          <a:p>
            <a:r>
              <a:rPr lang="en-US" sz="2400" dirty="0" err="1"/>
              <a:t>Proc</a:t>
            </a:r>
            <a:r>
              <a:rPr lang="en-US" sz="2400" dirty="0"/>
              <a:t> 0</a:t>
            </a:r>
          </a:p>
        </p:txBody>
      </p:sp>
      <p:sp>
        <p:nvSpPr>
          <p:cNvPr id="42" name="Rectangle 41"/>
          <p:cNvSpPr/>
          <p:nvPr/>
        </p:nvSpPr>
        <p:spPr>
          <a:xfrm>
            <a:off x="1597148" y="5724387"/>
            <a:ext cx="1487583" cy="461665"/>
          </a:xfrm>
          <a:prstGeom prst="rect">
            <a:avLst/>
          </a:prstGeom>
        </p:spPr>
        <p:txBody>
          <a:bodyPr wrap="square">
            <a:spAutoFit/>
          </a:bodyPr>
          <a:lstStyle/>
          <a:p>
            <a:r>
              <a:rPr lang="en-US" sz="2400" dirty="0" err="1"/>
              <a:t>Proc</a:t>
            </a:r>
            <a:r>
              <a:rPr lang="en-US" sz="2400" dirty="0"/>
              <a:t> 1</a:t>
            </a:r>
          </a:p>
        </p:txBody>
      </p:sp>
      <p:sp>
        <p:nvSpPr>
          <p:cNvPr id="43" name="Left Brace 42"/>
          <p:cNvSpPr/>
          <p:nvPr/>
        </p:nvSpPr>
        <p:spPr>
          <a:xfrm>
            <a:off x="2749927" y="3571954"/>
            <a:ext cx="190111" cy="746342"/>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4" name="Rectangle 43"/>
          <p:cNvSpPr/>
          <p:nvPr/>
        </p:nvSpPr>
        <p:spPr>
          <a:xfrm>
            <a:off x="2449054" y="3730368"/>
            <a:ext cx="470666" cy="461665"/>
          </a:xfrm>
          <a:prstGeom prst="rect">
            <a:avLst/>
          </a:prstGeom>
        </p:spPr>
        <p:txBody>
          <a:bodyPr wrap="square">
            <a:spAutoFit/>
          </a:bodyPr>
          <a:lstStyle/>
          <a:p>
            <a:r>
              <a:rPr lang="en-US" sz="2400" dirty="0"/>
              <a:t>N</a:t>
            </a:r>
          </a:p>
        </p:txBody>
      </p:sp>
      <p:sp>
        <p:nvSpPr>
          <p:cNvPr id="45" name="Rectangle 44"/>
          <p:cNvSpPr/>
          <p:nvPr/>
        </p:nvSpPr>
        <p:spPr>
          <a:xfrm>
            <a:off x="3214667" y="4562771"/>
            <a:ext cx="595605" cy="461665"/>
          </a:xfrm>
          <a:prstGeom prst="rect">
            <a:avLst/>
          </a:prstGeom>
        </p:spPr>
        <p:txBody>
          <a:bodyPr wrap="square">
            <a:spAutoFit/>
          </a:bodyPr>
          <a:lstStyle/>
          <a:p>
            <a:pPr algn="ctr"/>
            <a:r>
              <a:rPr lang="en-US" sz="2400" dirty="0" smtClean="0"/>
              <a:t>L</a:t>
            </a:r>
            <a:endParaRPr lang="en-US" sz="2400" dirty="0"/>
          </a:p>
        </p:txBody>
      </p:sp>
      <p:sp>
        <p:nvSpPr>
          <p:cNvPr id="46" name="Rectangle 45"/>
          <p:cNvSpPr/>
          <p:nvPr/>
        </p:nvSpPr>
        <p:spPr>
          <a:xfrm>
            <a:off x="2446044" y="5305719"/>
            <a:ext cx="470666" cy="461665"/>
          </a:xfrm>
          <a:prstGeom prst="rect">
            <a:avLst/>
          </a:prstGeom>
        </p:spPr>
        <p:txBody>
          <a:bodyPr wrap="square">
            <a:spAutoFit/>
          </a:bodyPr>
          <a:lstStyle/>
          <a:p>
            <a:r>
              <a:rPr lang="en-US" sz="2400" dirty="0"/>
              <a:t>N</a:t>
            </a:r>
          </a:p>
        </p:txBody>
      </p:sp>
      <p:sp>
        <p:nvSpPr>
          <p:cNvPr id="27" name="Rectangle 26"/>
          <p:cNvSpPr/>
          <p:nvPr/>
        </p:nvSpPr>
        <p:spPr>
          <a:xfrm>
            <a:off x="2972192" y="5209907"/>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Rectangle 28"/>
          <p:cNvSpPr/>
          <p:nvPr/>
        </p:nvSpPr>
        <p:spPr>
          <a:xfrm>
            <a:off x="3345363" y="5209907"/>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Rectangle 30"/>
          <p:cNvSpPr/>
          <p:nvPr/>
        </p:nvSpPr>
        <p:spPr>
          <a:xfrm>
            <a:off x="3718534" y="5209907"/>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Rectangle 32"/>
          <p:cNvSpPr/>
          <p:nvPr/>
        </p:nvSpPr>
        <p:spPr>
          <a:xfrm>
            <a:off x="2972192" y="5583078"/>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4" name="Rectangle 33"/>
          <p:cNvSpPr/>
          <p:nvPr/>
        </p:nvSpPr>
        <p:spPr>
          <a:xfrm>
            <a:off x="3345363" y="5583078"/>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Rectangle 34"/>
          <p:cNvSpPr/>
          <p:nvPr/>
        </p:nvSpPr>
        <p:spPr>
          <a:xfrm>
            <a:off x="3718534" y="5583078"/>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Rectangle 36"/>
          <p:cNvSpPr/>
          <p:nvPr/>
        </p:nvSpPr>
        <p:spPr>
          <a:xfrm>
            <a:off x="3165298" y="2995156"/>
            <a:ext cx="801051" cy="461665"/>
          </a:xfrm>
          <a:prstGeom prst="rect">
            <a:avLst/>
          </a:prstGeom>
        </p:spPr>
        <p:txBody>
          <a:bodyPr wrap="square">
            <a:spAutoFit/>
          </a:bodyPr>
          <a:lstStyle/>
          <a:p>
            <a:r>
              <a:rPr lang="en-US" sz="2400" dirty="0" err="1"/>
              <a:t>Abuf</a:t>
            </a:r>
            <a:endParaRPr lang="en-US" sz="2400" dirty="0"/>
          </a:p>
        </p:txBody>
      </p:sp>
      <p:sp>
        <p:nvSpPr>
          <p:cNvPr id="70" name="Rectangle 69"/>
          <p:cNvSpPr/>
          <p:nvPr/>
        </p:nvSpPr>
        <p:spPr>
          <a:xfrm>
            <a:off x="3193083" y="6211145"/>
            <a:ext cx="595605" cy="461665"/>
          </a:xfrm>
          <a:prstGeom prst="rect">
            <a:avLst/>
          </a:prstGeom>
        </p:spPr>
        <p:txBody>
          <a:bodyPr wrap="square">
            <a:spAutoFit/>
          </a:bodyPr>
          <a:lstStyle/>
          <a:p>
            <a:pPr algn="ctr"/>
            <a:r>
              <a:rPr lang="en-US" sz="2400" dirty="0" smtClean="0"/>
              <a:t>L</a:t>
            </a:r>
            <a:endParaRPr lang="en-US" sz="2400" dirty="0"/>
          </a:p>
        </p:txBody>
      </p:sp>
    </p:spTree>
    <p:extLst>
      <p:ext uri="{BB962C8B-B14F-4D97-AF65-F5344CB8AC3E}">
        <p14:creationId xmlns:p14="http://schemas.microsoft.com/office/powerpoint/2010/main" val="2978468143"/>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MSL programming example</a:t>
            </a:r>
          </a:p>
        </p:txBody>
      </p:sp>
      <p:sp>
        <p:nvSpPr>
          <p:cNvPr id="3" name="Content Placeholder 2"/>
          <p:cNvSpPr>
            <a:spLocks noGrp="1"/>
          </p:cNvSpPr>
          <p:nvPr>
            <p:ph idx="1"/>
          </p:nvPr>
        </p:nvSpPr>
        <p:spPr>
          <a:xfrm>
            <a:off x="1981200" y="1600200"/>
            <a:ext cx="8229600" cy="1373676"/>
          </a:xfrm>
        </p:spPr>
        <p:txBody>
          <a:bodyPr>
            <a:normAutofit/>
          </a:bodyPr>
          <a:lstStyle/>
          <a:p>
            <a:r>
              <a:rPr lang="en-US" dirty="0" err="1" smtClean="0"/>
              <a:t>All_to_all</a:t>
            </a:r>
            <a:r>
              <a:rPr lang="en-US" dirty="0" smtClean="0"/>
              <a:t> ( </a:t>
            </a:r>
            <a:r>
              <a:rPr lang="en-US" dirty="0" err="1" smtClean="0"/>
              <a:t>Abuf</a:t>
            </a:r>
            <a:r>
              <a:rPr lang="en-US" dirty="0" smtClean="0"/>
              <a:t>, </a:t>
            </a:r>
            <a:r>
              <a:rPr lang="en-US" dirty="0" err="1" smtClean="0"/>
              <a:t>Bbuf</a:t>
            </a:r>
            <a:r>
              <a:rPr lang="en-US" dirty="0" smtClean="0"/>
              <a:t> )</a:t>
            </a:r>
          </a:p>
          <a:p>
            <a:r>
              <a:rPr lang="en-US" dirty="0"/>
              <a:t>Redistribute </a:t>
            </a:r>
            <a:r>
              <a:rPr lang="en-US" dirty="0" err="1"/>
              <a:t>Abuf</a:t>
            </a:r>
            <a:r>
              <a:rPr lang="en-US" dirty="0"/>
              <a:t> to get </a:t>
            </a:r>
            <a:r>
              <a:rPr lang="en-US" dirty="0" err="1"/>
              <a:t>Bbuf</a:t>
            </a:r>
            <a:endParaRPr lang="en-US" dirty="0"/>
          </a:p>
        </p:txBody>
      </p:sp>
      <p:sp>
        <p:nvSpPr>
          <p:cNvPr id="5" name="Rectangle 4"/>
          <p:cNvSpPr/>
          <p:nvPr/>
        </p:nvSpPr>
        <p:spPr>
          <a:xfrm>
            <a:off x="2972192" y="3570337"/>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3345363" y="3571955"/>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3718534" y="3571955"/>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p:nvSpPr>
        <p:spPr>
          <a:xfrm>
            <a:off x="2972192" y="3945126"/>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p:nvSpPr>
        <p:spPr>
          <a:xfrm>
            <a:off x="3345363" y="3945126"/>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a:off x="3718534" y="3945126"/>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2" name="Straight Connector 31"/>
          <p:cNvCxnSpPr/>
          <p:nvPr/>
        </p:nvCxnSpPr>
        <p:spPr>
          <a:xfrm>
            <a:off x="2668310" y="5069358"/>
            <a:ext cx="1733538" cy="0"/>
          </a:xfrm>
          <a:prstGeom prst="line">
            <a:avLst/>
          </a:prstGeom>
          <a:ln>
            <a:solidFill>
              <a:srgbClr val="4F81BD"/>
            </a:solidFill>
            <a:prstDash val="dash"/>
          </a:ln>
          <a:effectLst/>
        </p:spPr>
        <p:style>
          <a:lnRef idx="2">
            <a:schemeClr val="accent1"/>
          </a:lnRef>
          <a:fillRef idx="0">
            <a:schemeClr val="accent1"/>
          </a:fillRef>
          <a:effectRef idx="1">
            <a:schemeClr val="accent1"/>
          </a:effectRef>
          <a:fontRef idx="minor">
            <a:schemeClr val="tx1"/>
          </a:fontRef>
        </p:style>
      </p:cxnSp>
      <p:sp>
        <p:nvSpPr>
          <p:cNvPr id="36" name="Left Brace 35"/>
          <p:cNvSpPr/>
          <p:nvPr/>
        </p:nvSpPr>
        <p:spPr>
          <a:xfrm>
            <a:off x="2749927" y="5195530"/>
            <a:ext cx="190111" cy="746342"/>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9" name="Left Brace 38"/>
          <p:cNvSpPr/>
          <p:nvPr/>
        </p:nvSpPr>
        <p:spPr>
          <a:xfrm rot="5400000" flipH="1">
            <a:off x="3342780" y="5600705"/>
            <a:ext cx="378333" cy="1119512"/>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0" name="Left Brace 39"/>
          <p:cNvSpPr/>
          <p:nvPr/>
        </p:nvSpPr>
        <p:spPr>
          <a:xfrm rot="5400000" flipH="1">
            <a:off x="3342780" y="3947706"/>
            <a:ext cx="378333" cy="1119512"/>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1" name="Rectangle 40"/>
          <p:cNvSpPr/>
          <p:nvPr/>
        </p:nvSpPr>
        <p:spPr>
          <a:xfrm>
            <a:off x="1597148" y="3387011"/>
            <a:ext cx="1487583" cy="461665"/>
          </a:xfrm>
          <a:prstGeom prst="rect">
            <a:avLst/>
          </a:prstGeom>
        </p:spPr>
        <p:txBody>
          <a:bodyPr wrap="square">
            <a:spAutoFit/>
          </a:bodyPr>
          <a:lstStyle/>
          <a:p>
            <a:r>
              <a:rPr lang="en-US" sz="2400" dirty="0" err="1"/>
              <a:t>Proc</a:t>
            </a:r>
            <a:r>
              <a:rPr lang="en-US" sz="2400" dirty="0"/>
              <a:t> 0</a:t>
            </a:r>
          </a:p>
        </p:txBody>
      </p:sp>
      <p:sp>
        <p:nvSpPr>
          <p:cNvPr id="42" name="Rectangle 41"/>
          <p:cNvSpPr/>
          <p:nvPr/>
        </p:nvSpPr>
        <p:spPr>
          <a:xfrm>
            <a:off x="1597148" y="5724387"/>
            <a:ext cx="1487583" cy="461665"/>
          </a:xfrm>
          <a:prstGeom prst="rect">
            <a:avLst/>
          </a:prstGeom>
        </p:spPr>
        <p:txBody>
          <a:bodyPr wrap="square">
            <a:spAutoFit/>
          </a:bodyPr>
          <a:lstStyle/>
          <a:p>
            <a:r>
              <a:rPr lang="en-US" sz="2400" dirty="0" err="1"/>
              <a:t>Proc</a:t>
            </a:r>
            <a:r>
              <a:rPr lang="en-US" sz="2400" dirty="0"/>
              <a:t> 1</a:t>
            </a:r>
          </a:p>
        </p:txBody>
      </p:sp>
      <p:sp>
        <p:nvSpPr>
          <p:cNvPr id="43" name="Left Brace 42"/>
          <p:cNvSpPr/>
          <p:nvPr/>
        </p:nvSpPr>
        <p:spPr>
          <a:xfrm>
            <a:off x="2749927" y="3571954"/>
            <a:ext cx="190111" cy="746342"/>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4" name="Rectangle 43"/>
          <p:cNvSpPr/>
          <p:nvPr/>
        </p:nvSpPr>
        <p:spPr>
          <a:xfrm>
            <a:off x="2449054" y="3730368"/>
            <a:ext cx="470666" cy="461665"/>
          </a:xfrm>
          <a:prstGeom prst="rect">
            <a:avLst/>
          </a:prstGeom>
        </p:spPr>
        <p:txBody>
          <a:bodyPr wrap="square">
            <a:spAutoFit/>
          </a:bodyPr>
          <a:lstStyle/>
          <a:p>
            <a:r>
              <a:rPr lang="en-US" sz="2400" dirty="0"/>
              <a:t>N</a:t>
            </a:r>
          </a:p>
        </p:txBody>
      </p:sp>
      <p:sp>
        <p:nvSpPr>
          <p:cNvPr id="46" name="Rectangle 45"/>
          <p:cNvSpPr/>
          <p:nvPr/>
        </p:nvSpPr>
        <p:spPr>
          <a:xfrm>
            <a:off x="2446044" y="5305719"/>
            <a:ext cx="470666" cy="461665"/>
          </a:xfrm>
          <a:prstGeom prst="rect">
            <a:avLst/>
          </a:prstGeom>
        </p:spPr>
        <p:txBody>
          <a:bodyPr wrap="square">
            <a:spAutoFit/>
          </a:bodyPr>
          <a:lstStyle/>
          <a:p>
            <a:r>
              <a:rPr lang="en-US" sz="2400" dirty="0"/>
              <a:t>N</a:t>
            </a:r>
          </a:p>
        </p:txBody>
      </p:sp>
      <p:sp>
        <p:nvSpPr>
          <p:cNvPr id="27" name="Rectangle 26"/>
          <p:cNvSpPr/>
          <p:nvPr/>
        </p:nvSpPr>
        <p:spPr>
          <a:xfrm>
            <a:off x="2972192" y="5209907"/>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Rectangle 28"/>
          <p:cNvSpPr/>
          <p:nvPr/>
        </p:nvSpPr>
        <p:spPr>
          <a:xfrm>
            <a:off x="3345363" y="5209907"/>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Rectangle 30"/>
          <p:cNvSpPr/>
          <p:nvPr/>
        </p:nvSpPr>
        <p:spPr>
          <a:xfrm>
            <a:off x="3718534" y="5209907"/>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Rectangle 32"/>
          <p:cNvSpPr/>
          <p:nvPr/>
        </p:nvSpPr>
        <p:spPr>
          <a:xfrm>
            <a:off x="2972192" y="5583078"/>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4" name="Rectangle 33"/>
          <p:cNvSpPr/>
          <p:nvPr/>
        </p:nvSpPr>
        <p:spPr>
          <a:xfrm>
            <a:off x="3345363" y="5583078"/>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Rectangle 34"/>
          <p:cNvSpPr/>
          <p:nvPr/>
        </p:nvSpPr>
        <p:spPr>
          <a:xfrm>
            <a:off x="3718534" y="5583078"/>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Rectangle 36"/>
          <p:cNvSpPr/>
          <p:nvPr/>
        </p:nvSpPr>
        <p:spPr>
          <a:xfrm>
            <a:off x="3165298" y="2995156"/>
            <a:ext cx="801051" cy="461665"/>
          </a:xfrm>
          <a:prstGeom prst="rect">
            <a:avLst/>
          </a:prstGeom>
        </p:spPr>
        <p:txBody>
          <a:bodyPr wrap="square">
            <a:spAutoFit/>
          </a:bodyPr>
          <a:lstStyle/>
          <a:p>
            <a:r>
              <a:rPr lang="en-US" sz="2400" dirty="0" err="1"/>
              <a:t>Abuf</a:t>
            </a:r>
            <a:endParaRPr lang="en-US" sz="2400" dirty="0"/>
          </a:p>
        </p:txBody>
      </p:sp>
      <p:cxnSp>
        <p:nvCxnSpPr>
          <p:cNvPr id="51" name="Straight Connector 50"/>
          <p:cNvCxnSpPr/>
          <p:nvPr/>
        </p:nvCxnSpPr>
        <p:spPr>
          <a:xfrm>
            <a:off x="7232510" y="5067740"/>
            <a:ext cx="1733538" cy="0"/>
          </a:xfrm>
          <a:prstGeom prst="line">
            <a:avLst/>
          </a:prstGeom>
          <a:ln>
            <a:solidFill>
              <a:srgbClr val="4F81BD"/>
            </a:solidFill>
            <a:prstDash val="dash"/>
          </a:ln>
          <a:effectLst/>
        </p:spPr>
        <p:style>
          <a:lnRef idx="2">
            <a:schemeClr val="accent1"/>
          </a:lnRef>
          <a:fillRef idx="0">
            <a:schemeClr val="accent1"/>
          </a:fillRef>
          <a:effectRef idx="1">
            <a:schemeClr val="accent1"/>
          </a:effectRef>
          <a:fontRef idx="minor">
            <a:schemeClr val="tx1"/>
          </a:fontRef>
        </p:style>
      </p:cxnSp>
      <p:sp>
        <p:nvSpPr>
          <p:cNvPr id="55" name="Rectangle 54"/>
          <p:cNvSpPr/>
          <p:nvPr/>
        </p:nvSpPr>
        <p:spPr>
          <a:xfrm>
            <a:off x="8966049" y="3385393"/>
            <a:ext cx="1487583" cy="461665"/>
          </a:xfrm>
          <a:prstGeom prst="rect">
            <a:avLst/>
          </a:prstGeom>
        </p:spPr>
        <p:txBody>
          <a:bodyPr wrap="square">
            <a:spAutoFit/>
          </a:bodyPr>
          <a:lstStyle/>
          <a:p>
            <a:r>
              <a:rPr lang="en-US" sz="2400" dirty="0" err="1"/>
              <a:t>Proc</a:t>
            </a:r>
            <a:r>
              <a:rPr lang="en-US" sz="2400" dirty="0"/>
              <a:t> 0</a:t>
            </a:r>
          </a:p>
        </p:txBody>
      </p:sp>
      <p:sp>
        <p:nvSpPr>
          <p:cNvPr id="56" name="Rectangle 55"/>
          <p:cNvSpPr/>
          <p:nvPr/>
        </p:nvSpPr>
        <p:spPr>
          <a:xfrm>
            <a:off x="8966049" y="5722769"/>
            <a:ext cx="1487583" cy="461665"/>
          </a:xfrm>
          <a:prstGeom prst="rect">
            <a:avLst/>
          </a:prstGeom>
        </p:spPr>
        <p:txBody>
          <a:bodyPr wrap="square">
            <a:spAutoFit/>
          </a:bodyPr>
          <a:lstStyle/>
          <a:p>
            <a:r>
              <a:rPr lang="en-US" sz="2400" dirty="0" err="1"/>
              <a:t>Proc</a:t>
            </a:r>
            <a:r>
              <a:rPr lang="en-US" sz="2400" dirty="0"/>
              <a:t> 1</a:t>
            </a:r>
          </a:p>
        </p:txBody>
      </p:sp>
      <p:sp>
        <p:nvSpPr>
          <p:cNvPr id="68" name="Rectangle 67"/>
          <p:cNvSpPr/>
          <p:nvPr/>
        </p:nvSpPr>
        <p:spPr>
          <a:xfrm>
            <a:off x="7729498" y="2993538"/>
            <a:ext cx="801051" cy="461665"/>
          </a:xfrm>
          <a:prstGeom prst="rect">
            <a:avLst/>
          </a:prstGeom>
        </p:spPr>
        <p:txBody>
          <a:bodyPr wrap="square">
            <a:spAutoFit/>
          </a:bodyPr>
          <a:lstStyle/>
          <a:p>
            <a:r>
              <a:rPr lang="en-US" sz="2400" dirty="0" err="1"/>
              <a:t>Bbuf</a:t>
            </a:r>
            <a:endParaRPr lang="en-US" sz="2400" dirty="0"/>
          </a:p>
        </p:txBody>
      </p:sp>
      <p:sp>
        <p:nvSpPr>
          <p:cNvPr id="38" name="Rectangle 37"/>
          <p:cNvSpPr/>
          <p:nvPr/>
        </p:nvSpPr>
        <p:spPr>
          <a:xfrm>
            <a:off x="3214667" y="4562771"/>
            <a:ext cx="595605" cy="461665"/>
          </a:xfrm>
          <a:prstGeom prst="rect">
            <a:avLst/>
          </a:prstGeom>
        </p:spPr>
        <p:txBody>
          <a:bodyPr wrap="square">
            <a:spAutoFit/>
          </a:bodyPr>
          <a:lstStyle/>
          <a:p>
            <a:pPr algn="ctr"/>
            <a:r>
              <a:rPr lang="en-US" sz="2400" dirty="0" smtClean="0"/>
              <a:t>L</a:t>
            </a:r>
            <a:endParaRPr lang="en-US" sz="2400" dirty="0"/>
          </a:p>
        </p:txBody>
      </p:sp>
      <p:sp>
        <p:nvSpPr>
          <p:cNvPr id="48" name="Rectangle 47"/>
          <p:cNvSpPr/>
          <p:nvPr/>
        </p:nvSpPr>
        <p:spPr>
          <a:xfrm>
            <a:off x="3193083" y="6211145"/>
            <a:ext cx="595605" cy="461665"/>
          </a:xfrm>
          <a:prstGeom prst="rect">
            <a:avLst/>
          </a:prstGeom>
        </p:spPr>
        <p:txBody>
          <a:bodyPr wrap="square">
            <a:spAutoFit/>
          </a:bodyPr>
          <a:lstStyle/>
          <a:p>
            <a:pPr algn="ctr"/>
            <a:r>
              <a:rPr lang="en-US" sz="2400" dirty="0" smtClean="0"/>
              <a:t>L</a:t>
            </a:r>
            <a:endParaRPr lang="en-US" sz="2400" dirty="0"/>
          </a:p>
        </p:txBody>
      </p:sp>
    </p:spTree>
    <p:extLst>
      <p:ext uri="{BB962C8B-B14F-4D97-AF65-F5344CB8AC3E}">
        <p14:creationId xmlns:p14="http://schemas.microsoft.com/office/powerpoint/2010/main" val="84529464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 name="Group 51"/>
          <p:cNvGrpSpPr/>
          <p:nvPr/>
        </p:nvGrpSpPr>
        <p:grpSpPr>
          <a:xfrm>
            <a:off x="7536392" y="5576121"/>
            <a:ext cx="1119513" cy="373171"/>
            <a:chOff x="1448191" y="5583077"/>
            <a:chExt cx="1119513" cy="373171"/>
          </a:xfrm>
        </p:grpSpPr>
        <p:sp>
          <p:nvSpPr>
            <p:cNvPr id="53" name="Rectangle 52"/>
            <p:cNvSpPr/>
            <p:nvPr/>
          </p:nvSpPr>
          <p:spPr>
            <a:xfrm>
              <a:off x="1448191" y="5583077"/>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4" name="Rectangle 53"/>
            <p:cNvSpPr/>
            <p:nvPr/>
          </p:nvSpPr>
          <p:spPr>
            <a:xfrm>
              <a:off x="1821362" y="5583077"/>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Rectangle 56"/>
            <p:cNvSpPr/>
            <p:nvPr/>
          </p:nvSpPr>
          <p:spPr>
            <a:xfrm>
              <a:off x="2194533" y="5583077"/>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p:txBody>
          <a:bodyPr/>
          <a:lstStyle/>
          <a:p>
            <a:r>
              <a:rPr lang="en-US" dirty="0"/>
              <a:t>MSL programming example</a:t>
            </a:r>
          </a:p>
        </p:txBody>
      </p:sp>
      <p:sp>
        <p:nvSpPr>
          <p:cNvPr id="3" name="Content Placeholder 2"/>
          <p:cNvSpPr>
            <a:spLocks noGrp="1"/>
          </p:cNvSpPr>
          <p:nvPr>
            <p:ph idx="1"/>
          </p:nvPr>
        </p:nvSpPr>
        <p:spPr>
          <a:xfrm>
            <a:off x="1981200" y="1600200"/>
            <a:ext cx="8229600" cy="1373676"/>
          </a:xfrm>
        </p:spPr>
        <p:txBody>
          <a:bodyPr>
            <a:normAutofit/>
          </a:bodyPr>
          <a:lstStyle/>
          <a:p>
            <a:r>
              <a:rPr lang="en-US" dirty="0" err="1" smtClean="0"/>
              <a:t>All_to_all</a:t>
            </a:r>
            <a:r>
              <a:rPr lang="en-US" dirty="0" smtClean="0"/>
              <a:t> ( </a:t>
            </a:r>
            <a:r>
              <a:rPr lang="en-US" dirty="0" err="1" smtClean="0"/>
              <a:t>Abuf</a:t>
            </a:r>
            <a:r>
              <a:rPr lang="en-US" dirty="0" smtClean="0"/>
              <a:t>, </a:t>
            </a:r>
            <a:r>
              <a:rPr lang="en-US" dirty="0" err="1" smtClean="0"/>
              <a:t>Bbuf</a:t>
            </a:r>
            <a:r>
              <a:rPr lang="en-US" dirty="0" smtClean="0"/>
              <a:t> )</a:t>
            </a:r>
          </a:p>
          <a:p>
            <a:r>
              <a:rPr lang="en-US" dirty="0"/>
              <a:t>Redistribute </a:t>
            </a:r>
            <a:r>
              <a:rPr lang="en-US" dirty="0" err="1"/>
              <a:t>Abuf</a:t>
            </a:r>
            <a:r>
              <a:rPr lang="en-US" dirty="0"/>
              <a:t> to get </a:t>
            </a:r>
            <a:r>
              <a:rPr lang="en-US" dirty="0" err="1"/>
              <a:t>Bbuf</a:t>
            </a:r>
            <a:endParaRPr lang="en-US" dirty="0"/>
          </a:p>
        </p:txBody>
      </p:sp>
      <p:sp>
        <p:nvSpPr>
          <p:cNvPr id="5" name="Rectangle 4"/>
          <p:cNvSpPr/>
          <p:nvPr/>
        </p:nvSpPr>
        <p:spPr>
          <a:xfrm>
            <a:off x="2972192" y="3570337"/>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3345363" y="3571955"/>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3718534" y="3571955"/>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p:nvSpPr>
        <p:spPr>
          <a:xfrm>
            <a:off x="2972192" y="3945126"/>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p:nvSpPr>
        <p:spPr>
          <a:xfrm>
            <a:off x="3345363" y="3945126"/>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a:off x="3718534" y="3945126"/>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2" name="Straight Connector 31"/>
          <p:cNvCxnSpPr/>
          <p:nvPr/>
        </p:nvCxnSpPr>
        <p:spPr>
          <a:xfrm>
            <a:off x="2668310" y="5069358"/>
            <a:ext cx="1733538" cy="0"/>
          </a:xfrm>
          <a:prstGeom prst="line">
            <a:avLst/>
          </a:prstGeom>
          <a:ln>
            <a:solidFill>
              <a:srgbClr val="4F81BD"/>
            </a:solidFill>
            <a:prstDash val="dash"/>
          </a:ln>
          <a:effectLst/>
        </p:spPr>
        <p:style>
          <a:lnRef idx="2">
            <a:schemeClr val="accent1"/>
          </a:lnRef>
          <a:fillRef idx="0">
            <a:schemeClr val="accent1"/>
          </a:fillRef>
          <a:effectRef idx="1">
            <a:schemeClr val="accent1"/>
          </a:effectRef>
          <a:fontRef idx="minor">
            <a:schemeClr val="tx1"/>
          </a:fontRef>
        </p:style>
      </p:cxnSp>
      <p:sp>
        <p:nvSpPr>
          <p:cNvPr id="36" name="Left Brace 35"/>
          <p:cNvSpPr/>
          <p:nvPr/>
        </p:nvSpPr>
        <p:spPr>
          <a:xfrm>
            <a:off x="2749927" y="5195530"/>
            <a:ext cx="190111" cy="746342"/>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9" name="Left Brace 38"/>
          <p:cNvSpPr/>
          <p:nvPr/>
        </p:nvSpPr>
        <p:spPr>
          <a:xfrm rot="5400000" flipH="1">
            <a:off x="3342780" y="5600705"/>
            <a:ext cx="378333" cy="1119512"/>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0" name="Left Brace 39"/>
          <p:cNvSpPr/>
          <p:nvPr/>
        </p:nvSpPr>
        <p:spPr>
          <a:xfrm rot="5400000" flipH="1">
            <a:off x="3342780" y="3947706"/>
            <a:ext cx="378333" cy="1119512"/>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1" name="Rectangle 40"/>
          <p:cNvSpPr/>
          <p:nvPr/>
        </p:nvSpPr>
        <p:spPr>
          <a:xfrm>
            <a:off x="1597148" y="3387011"/>
            <a:ext cx="1487583" cy="461665"/>
          </a:xfrm>
          <a:prstGeom prst="rect">
            <a:avLst/>
          </a:prstGeom>
        </p:spPr>
        <p:txBody>
          <a:bodyPr wrap="square">
            <a:spAutoFit/>
          </a:bodyPr>
          <a:lstStyle/>
          <a:p>
            <a:r>
              <a:rPr lang="en-US" sz="2400" dirty="0" err="1"/>
              <a:t>Proc</a:t>
            </a:r>
            <a:r>
              <a:rPr lang="en-US" sz="2400" dirty="0"/>
              <a:t> 0</a:t>
            </a:r>
          </a:p>
        </p:txBody>
      </p:sp>
      <p:sp>
        <p:nvSpPr>
          <p:cNvPr id="42" name="Rectangle 41"/>
          <p:cNvSpPr/>
          <p:nvPr/>
        </p:nvSpPr>
        <p:spPr>
          <a:xfrm>
            <a:off x="1597148" y="5724387"/>
            <a:ext cx="1487583" cy="461665"/>
          </a:xfrm>
          <a:prstGeom prst="rect">
            <a:avLst/>
          </a:prstGeom>
        </p:spPr>
        <p:txBody>
          <a:bodyPr wrap="square">
            <a:spAutoFit/>
          </a:bodyPr>
          <a:lstStyle/>
          <a:p>
            <a:r>
              <a:rPr lang="en-US" sz="2400" dirty="0" err="1"/>
              <a:t>Proc</a:t>
            </a:r>
            <a:r>
              <a:rPr lang="en-US" sz="2400" dirty="0"/>
              <a:t> 1</a:t>
            </a:r>
          </a:p>
        </p:txBody>
      </p:sp>
      <p:sp>
        <p:nvSpPr>
          <p:cNvPr id="43" name="Left Brace 42"/>
          <p:cNvSpPr/>
          <p:nvPr/>
        </p:nvSpPr>
        <p:spPr>
          <a:xfrm>
            <a:off x="2749927" y="3571954"/>
            <a:ext cx="190111" cy="746342"/>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4" name="Rectangle 43"/>
          <p:cNvSpPr/>
          <p:nvPr/>
        </p:nvSpPr>
        <p:spPr>
          <a:xfrm>
            <a:off x="2449054" y="3730368"/>
            <a:ext cx="470666" cy="461665"/>
          </a:xfrm>
          <a:prstGeom prst="rect">
            <a:avLst/>
          </a:prstGeom>
        </p:spPr>
        <p:txBody>
          <a:bodyPr wrap="square">
            <a:spAutoFit/>
          </a:bodyPr>
          <a:lstStyle/>
          <a:p>
            <a:r>
              <a:rPr lang="en-US" sz="2400" dirty="0"/>
              <a:t>N</a:t>
            </a:r>
          </a:p>
        </p:txBody>
      </p:sp>
      <p:sp>
        <p:nvSpPr>
          <p:cNvPr id="46" name="Rectangle 45"/>
          <p:cNvSpPr/>
          <p:nvPr/>
        </p:nvSpPr>
        <p:spPr>
          <a:xfrm>
            <a:off x="2446044" y="5305719"/>
            <a:ext cx="470666" cy="461665"/>
          </a:xfrm>
          <a:prstGeom prst="rect">
            <a:avLst/>
          </a:prstGeom>
        </p:spPr>
        <p:txBody>
          <a:bodyPr wrap="square">
            <a:spAutoFit/>
          </a:bodyPr>
          <a:lstStyle/>
          <a:p>
            <a:r>
              <a:rPr lang="en-US" sz="2400" dirty="0"/>
              <a:t>N</a:t>
            </a:r>
          </a:p>
        </p:txBody>
      </p:sp>
      <p:sp>
        <p:nvSpPr>
          <p:cNvPr id="27" name="Rectangle 26"/>
          <p:cNvSpPr/>
          <p:nvPr/>
        </p:nvSpPr>
        <p:spPr>
          <a:xfrm>
            <a:off x="2972192" y="5209907"/>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Rectangle 28"/>
          <p:cNvSpPr/>
          <p:nvPr/>
        </p:nvSpPr>
        <p:spPr>
          <a:xfrm>
            <a:off x="3345363" y="5209907"/>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Rectangle 30"/>
          <p:cNvSpPr/>
          <p:nvPr/>
        </p:nvSpPr>
        <p:spPr>
          <a:xfrm>
            <a:off x="3718534" y="5209907"/>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8" name="Group 7"/>
          <p:cNvGrpSpPr/>
          <p:nvPr/>
        </p:nvGrpSpPr>
        <p:grpSpPr>
          <a:xfrm>
            <a:off x="2972192" y="5583078"/>
            <a:ext cx="1119513" cy="373171"/>
            <a:chOff x="1448191" y="5583077"/>
            <a:chExt cx="1119513" cy="373171"/>
          </a:xfrm>
        </p:grpSpPr>
        <p:sp>
          <p:nvSpPr>
            <p:cNvPr id="33" name="Rectangle 32"/>
            <p:cNvSpPr/>
            <p:nvPr/>
          </p:nvSpPr>
          <p:spPr>
            <a:xfrm>
              <a:off x="1448191" y="5583077"/>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4" name="Rectangle 33"/>
            <p:cNvSpPr/>
            <p:nvPr/>
          </p:nvSpPr>
          <p:spPr>
            <a:xfrm>
              <a:off x="1821362" y="5583077"/>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Rectangle 34"/>
            <p:cNvSpPr/>
            <p:nvPr/>
          </p:nvSpPr>
          <p:spPr>
            <a:xfrm>
              <a:off x="2194533" y="5583077"/>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37" name="Rectangle 36"/>
          <p:cNvSpPr/>
          <p:nvPr/>
        </p:nvSpPr>
        <p:spPr>
          <a:xfrm>
            <a:off x="3165298" y="2995156"/>
            <a:ext cx="801051" cy="461665"/>
          </a:xfrm>
          <a:prstGeom prst="rect">
            <a:avLst/>
          </a:prstGeom>
        </p:spPr>
        <p:txBody>
          <a:bodyPr wrap="square">
            <a:spAutoFit/>
          </a:bodyPr>
          <a:lstStyle/>
          <a:p>
            <a:r>
              <a:rPr lang="en-US" sz="2400" dirty="0" err="1"/>
              <a:t>Abuf</a:t>
            </a:r>
            <a:endParaRPr lang="en-US" sz="2400" dirty="0"/>
          </a:p>
        </p:txBody>
      </p:sp>
      <p:grpSp>
        <p:nvGrpSpPr>
          <p:cNvPr id="11" name="Group 10"/>
          <p:cNvGrpSpPr/>
          <p:nvPr/>
        </p:nvGrpSpPr>
        <p:grpSpPr>
          <a:xfrm>
            <a:off x="7536392" y="3568719"/>
            <a:ext cx="1119513" cy="374789"/>
            <a:chOff x="7536392" y="3568719"/>
            <a:chExt cx="1119513" cy="374789"/>
          </a:xfrm>
        </p:grpSpPr>
        <p:sp>
          <p:nvSpPr>
            <p:cNvPr id="28" name="Rectangle 27"/>
            <p:cNvSpPr/>
            <p:nvPr/>
          </p:nvSpPr>
          <p:spPr>
            <a:xfrm>
              <a:off x="7536392" y="3568719"/>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Rectangle 29"/>
            <p:cNvSpPr/>
            <p:nvPr/>
          </p:nvSpPr>
          <p:spPr>
            <a:xfrm>
              <a:off x="7909563" y="3570337"/>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 name="Rectangle 37"/>
            <p:cNvSpPr/>
            <p:nvPr/>
          </p:nvSpPr>
          <p:spPr>
            <a:xfrm>
              <a:off x="8282734" y="3570337"/>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 name="Group 3"/>
          <p:cNvGrpSpPr/>
          <p:nvPr/>
        </p:nvGrpSpPr>
        <p:grpSpPr>
          <a:xfrm>
            <a:off x="7536392" y="5195531"/>
            <a:ext cx="1119513" cy="373171"/>
            <a:chOff x="6012391" y="3943507"/>
            <a:chExt cx="1119513" cy="373171"/>
          </a:xfrm>
        </p:grpSpPr>
        <p:sp>
          <p:nvSpPr>
            <p:cNvPr id="48" name="Rectangle 47"/>
            <p:cNvSpPr/>
            <p:nvPr/>
          </p:nvSpPr>
          <p:spPr>
            <a:xfrm>
              <a:off x="6012391" y="3943507"/>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 name="Rectangle 48"/>
            <p:cNvSpPr/>
            <p:nvPr/>
          </p:nvSpPr>
          <p:spPr>
            <a:xfrm>
              <a:off x="6385562" y="3943507"/>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 name="Rectangle 49"/>
            <p:cNvSpPr/>
            <p:nvPr/>
          </p:nvSpPr>
          <p:spPr>
            <a:xfrm>
              <a:off x="6758733" y="3943507"/>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cxnSp>
        <p:nvCxnSpPr>
          <p:cNvPr id="51" name="Straight Connector 50"/>
          <p:cNvCxnSpPr/>
          <p:nvPr/>
        </p:nvCxnSpPr>
        <p:spPr>
          <a:xfrm>
            <a:off x="7232510" y="5067740"/>
            <a:ext cx="1733538" cy="0"/>
          </a:xfrm>
          <a:prstGeom prst="line">
            <a:avLst/>
          </a:prstGeom>
          <a:ln>
            <a:solidFill>
              <a:srgbClr val="4F81BD"/>
            </a:solidFill>
            <a:prstDash val="dash"/>
          </a:ln>
          <a:effectLst/>
        </p:spPr>
        <p:style>
          <a:lnRef idx="2">
            <a:schemeClr val="accent1"/>
          </a:lnRef>
          <a:fillRef idx="0">
            <a:schemeClr val="accent1"/>
          </a:fillRef>
          <a:effectRef idx="1">
            <a:schemeClr val="accent1"/>
          </a:effectRef>
          <a:fontRef idx="minor">
            <a:schemeClr val="tx1"/>
          </a:fontRef>
        </p:style>
      </p:cxnSp>
      <p:sp>
        <p:nvSpPr>
          <p:cNvPr id="55" name="Rectangle 54"/>
          <p:cNvSpPr/>
          <p:nvPr/>
        </p:nvSpPr>
        <p:spPr>
          <a:xfrm>
            <a:off x="8966049" y="3385393"/>
            <a:ext cx="1487583" cy="461665"/>
          </a:xfrm>
          <a:prstGeom prst="rect">
            <a:avLst/>
          </a:prstGeom>
        </p:spPr>
        <p:txBody>
          <a:bodyPr wrap="square">
            <a:spAutoFit/>
          </a:bodyPr>
          <a:lstStyle/>
          <a:p>
            <a:r>
              <a:rPr lang="en-US" sz="2400" dirty="0" err="1"/>
              <a:t>Proc</a:t>
            </a:r>
            <a:r>
              <a:rPr lang="en-US" sz="2400" dirty="0"/>
              <a:t> 0</a:t>
            </a:r>
          </a:p>
        </p:txBody>
      </p:sp>
      <p:sp>
        <p:nvSpPr>
          <p:cNvPr id="56" name="Rectangle 55"/>
          <p:cNvSpPr/>
          <p:nvPr/>
        </p:nvSpPr>
        <p:spPr>
          <a:xfrm>
            <a:off x="8966049" y="5722769"/>
            <a:ext cx="1487583" cy="461665"/>
          </a:xfrm>
          <a:prstGeom prst="rect">
            <a:avLst/>
          </a:prstGeom>
        </p:spPr>
        <p:txBody>
          <a:bodyPr wrap="square">
            <a:spAutoFit/>
          </a:bodyPr>
          <a:lstStyle/>
          <a:p>
            <a:r>
              <a:rPr lang="en-US" sz="2400" dirty="0" err="1"/>
              <a:t>Proc</a:t>
            </a:r>
            <a:r>
              <a:rPr lang="en-US" sz="2400" dirty="0"/>
              <a:t> 1</a:t>
            </a:r>
          </a:p>
        </p:txBody>
      </p:sp>
      <p:grpSp>
        <p:nvGrpSpPr>
          <p:cNvPr id="6" name="Group 5"/>
          <p:cNvGrpSpPr/>
          <p:nvPr/>
        </p:nvGrpSpPr>
        <p:grpSpPr>
          <a:xfrm>
            <a:off x="7536392" y="3945126"/>
            <a:ext cx="1119513" cy="373171"/>
            <a:chOff x="6012391" y="5208288"/>
            <a:chExt cx="1119513" cy="373171"/>
          </a:xfrm>
        </p:grpSpPr>
        <p:sp>
          <p:nvSpPr>
            <p:cNvPr id="62" name="Rectangle 61"/>
            <p:cNvSpPr/>
            <p:nvPr/>
          </p:nvSpPr>
          <p:spPr>
            <a:xfrm>
              <a:off x="6012391" y="5208288"/>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 name="Rectangle 62"/>
            <p:cNvSpPr/>
            <p:nvPr/>
          </p:nvSpPr>
          <p:spPr>
            <a:xfrm>
              <a:off x="6385562" y="5208288"/>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Rectangle 63"/>
            <p:cNvSpPr/>
            <p:nvPr/>
          </p:nvSpPr>
          <p:spPr>
            <a:xfrm>
              <a:off x="6758733" y="5208288"/>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68" name="Rectangle 67"/>
          <p:cNvSpPr/>
          <p:nvPr/>
        </p:nvSpPr>
        <p:spPr>
          <a:xfrm>
            <a:off x="7729498" y="2993538"/>
            <a:ext cx="801051" cy="461665"/>
          </a:xfrm>
          <a:prstGeom prst="rect">
            <a:avLst/>
          </a:prstGeom>
        </p:spPr>
        <p:txBody>
          <a:bodyPr wrap="square">
            <a:spAutoFit/>
          </a:bodyPr>
          <a:lstStyle/>
          <a:p>
            <a:r>
              <a:rPr lang="en-US" sz="2400" dirty="0" err="1"/>
              <a:t>Bbuf</a:t>
            </a:r>
            <a:endParaRPr lang="en-US" sz="2400" dirty="0"/>
          </a:p>
        </p:txBody>
      </p:sp>
      <p:sp>
        <p:nvSpPr>
          <p:cNvPr id="58" name="Rectangle 57"/>
          <p:cNvSpPr/>
          <p:nvPr/>
        </p:nvSpPr>
        <p:spPr>
          <a:xfrm>
            <a:off x="3214667" y="4562771"/>
            <a:ext cx="595605" cy="461665"/>
          </a:xfrm>
          <a:prstGeom prst="rect">
            <a:avLst/>
          </a:prstGeom>
        </p:spPr>
        <p:txBody>
          <a:bodyPr wrap="square">
            <a:spAutoFit/>
          </a:bodyPr>
          <a:lstStyle/>
          <a:p>
            <a:pPr algn="ctr"/>
            <a:r>
              <a:rPr lang="en-US" sz="2400" dirty="0" smtClean="0"/>
              <a:t>L</a:t>
            </a:r>
            <a:endParaRPr lang="en-US" sz="2400" dirty="0"/>
          </a:p>
        </p:txBody>
      </p:sp>
      <p:sp>
        <p:nvSpPr>
          <p:cNvPr id="59" name="Rectangle 58"/>
          <p:cNvSpPr/>
          <p:nvPr/>
        </p:nvSpPr>
        <p:spPr>
          <a:xfrm>
            <a:off x="3193083" y="6211145"/>
            <a:ext cx="595605" cy="461665"/>
          </a:xfrm>
          <a:prstGeom prst="rect">
            <a:avLst/>
          </a:prstGeom>
        </p:spPr>
        <p:txBody>
          <a:bodyPr wrap="square">
            <a:spAutoFit/>
          </a:bodyPr>
          <a:lstStyle/>
          <a:p>
            <a:pPr algn="ctr"/>
            <a:r>
              <a:rPr lang="en-US" sz="2400" dirty="0" smtClean="0"/>
              <a:t>L</a:t>
            </a:r>
            <a:endParaRPr lang="en-US" sz="2400" dirty="0"/>
          </a:p>
        </p:txBody>
      </p:sp>
      <p:sp>
        <p:nvSpPr>
          <p:cNvPr id="65" name="Right Arrow 64"/>
          <p:cNvSpPr/>
          <p:nvPr/>
        </p:nvSpPr>
        <p:spPr>
          <a:xfrm rot="20586970">
            <a:off x="3789879" y="4628801"/>
            <a:ext cx="4220155" cy="41485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 name="Right Arrow 65"/>
          <p:cNvSpPr/>
          <p:nvPr/>
        </p:nvSpPr>
        <p:spPr>
          <a:xfrm rot="1016217">
            <a:off x="3675279" y="4537989"/>
            <a:ext cx="4125434" cy="317283"/>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Right Arrow 66"/>
          <p:cNvSpPr/>
          <p:nvPr/>
        </p:nvSpPr>
        <p:spPr>
          <a:xfrm>
            <a:off x="3940603" y="3596671"/>
            <a:ext cx="3595789" cy="285135"/>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smtClean="0"/>
          </a:p>
          <a:p>
            <a:pPr algn="ctr"/>
            <a:endParaRPr lang="en-US" dirty="0"/>
          </a:p>
        </p:txBody>
      </p:sp>
      <p:sp>
        <p:nvSpPr>
          <p:cNvPr id="69" name="Right Arrow 68"/>
          <p:cNvSpPr/>
          <p:nvPr/>
        </p:nvSpPr>
        <p:spPr>
          <a:xfrm>
            <a:off x="3936412" y="5592941"/>
            <a:ext cx="3595789" cy="285135"/>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smtClean="0"/>
          </a:p>
          <a:p>
            <a:pPr algn="ctr"/>
            <a:endParaRPr lang="en-US" dirty="0"/>
          </a:p>
        </p:txBody>
      </p:sp>
    </p:spTree>
    <p:extLst>
      <p:ext uri="{BB962C8B-B14F-4D97-AF65-F5344CB8AC3E}">
        <p14:creationId xmlns:p14="http://schemas.microsoft.com/office/powerpoint/2010/main" val="324743659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5"/>
                                        </p:tgtEl>
                                        <p:attrNameLst>
                                          <p:attrName>style.visibility</p:attrName>
                                        </p:attrNameLst>
                                      </p:cBhvr>
                                      <p:to>
                                        <p:strVal val="visible"/>
                                      </p:to>
                                    </p:set>
                                  </p:childTnLst>
                                </p:cTn>
                              </p:par>
                              <p:par>
                                <p:cTn id="19" presetID="1" presetClass="exit" presetSubtype="0" fill="hold" grpId="1" nodeType="withEffect">
                                  <p:stCondLst>
                                    <p:cond delay="0"/>
                                  </p:stCondLst>
                                  <p:childTnLst>
                                    <p:set>
                                      <p:cBhvr>
                                        <p:cTn id="20" dur="1" fill="hold">
                                          <p:stCondLst>
                                            <p:cond delay="0"/>
                                          </p:stCondLst>
                                        </p:cTn>
                                        <p:tgtEl>
                                          <p:spTgt spid="69"/>
                                        </p:tgtEl>
                                        <p:attrNameLst>
                                          <p:attrName>style.visibility</p:attrName>
                                        </p:attrNameLst>
                                      </p:cBhvr>
                                      <p:to>
                                        <p:strVal val="hidden"/>
                                      </p:to>
                                    </p:set>
                                  </p:childTnLst>
                                </p:cTn>
                              </p:par>
                              <p:par>
                                <p:cTn id="21" presetID="1" presetClass="exit" presetSubtype="0" fill="hold" grpId="1" nodeType="withEffect">
                                  <p:stCondLst>
                                    <p:cond delay="0"/>
                                  </p:stCondLst>
                                  <p:childTnLst>
                                    <p:set>
                                      <p:cBhvr>
                                        <p:cTn id="22" dur="1" fill="hold">
                                          <p:stCondLst>
                                            <p:cond delay="0"/>
                                          </p:stCondLst>
                                        </p:cTn>
                                        <p:tgtEl>
                                          <p:spTgt spid="67"/>
                                        </p:tgtEl>
                                        <p:attrNameLst>
                                          <p:attrName>style.visibility</p:attrName>
                                        </p:attrNameLst>
                                      </p:cBhvr>
                                      <p:to>
                                        <p:strVal val="hidden"/>
                                      </p:to>
                                    </p:set>
                                  </p:childTnLst>
                                </p:cTn>
                              </p:par>
                              <p:par>
                                <p:cTn id="23" presetID="1" presetClass="entr" presetSubtype="0" fill="hold" nodeType="withEffect">
                                  <p:stCondLst>
                                    <p:cond delay="0"/>
                                  </p:stCondLst>
                                  <p:childTnLst>
                                    <p:set>
                                      <p:cBhvr>
                                        <p:cTn id="24" dur="1" fill="hold">
                                          <p:stCondLst>
                                            <p:cond delay="0"/>
                                          </p:stCondLst>
                                        </p:cTn>
                                        <p:tgtEl>
                                          <p:spTgt spid="4"/>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 grpId="0" animBg="1"/>
      <p:bldP spid="66" grpId="0" animBg="1"/>
      <p:bldP spid="67" grpId="0" animBg="1"/>
      <p:bldP spid="67" grpId="1" animBg="1"/>
      <p:bldP spid="69" grpId="0" animBg="1"/>
      <p:bldP spid="69" grpId="1"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MSL programming example</a:t>
            </a:r>
          </a:p>
        </p:txBody>
      </p:sp>
      <p:sp>
        <p:nvSpPr>
          <p:cNvPr id="4" name="TextBox 3"/>
          <p:cNvSpPr txBox="1"/>
          <p:nvPr/>
        </p:nvSpPr>
        <p:spPr>
          <a:xfrm>
            <a:off x="2203270" y="1698528"/>
            <a:ext cx="8118485" cy="4893647"/>
          </a:xfrm>
          <a:prstGeom prst="rect">
            <a:avLst/>
          </a:prstGeom>
          <a:noFill/>
        </p:spPr>
        <p:txBody>
          <a:bodyPr wrap="square" rtlCol="0">
            <a:spAutoFit/>
          </a:bodyPr>
          <a:lstStyle/>
          <a:p>
            <a:r>
              <a:rPr lang="en-US" sz="2400" dirty="0"/>
              <a:t>void </a:t>
            </a:r>
            <a:r>
              <a:rPr lang="en-US" sz="2400" dirty="0" err="1"/>
              <a:t>dtrans</a:t>
            </a:r>
            <a:r>
              <a:rPr lang="en-US" sz="2400" dirty="0"/>
              <a:t>(  </a:t>
            </a:r>
            <a:r>
              <a:rPr lang="en-US" sz="2400" dirty="0" err="1"/>
              <a:t>int</a:t>
            </a:r>
            <a:r>
              <a:rPr lang="en-US" sz="2400" dirty="0"/>
              <a:t> </a:t>
            </a:r>
            <a:r>
              <a:rPr lang="en-US" sz="2400" dirty="0" err="1"/>
              <a:t>nx</a:t>
            </a:r>
            <a:r>
              <a:rPr lang="en-US" sz="2400" dirty="0"/>
              <a:t>, </a:t>
            </a:r>
            <a:r>
              <a:rPr lang="en-US" sz="2400" dirty="0" err="1"/>
              <a:t>int</a:t>
            </a:r>
            <a:r>
              <a:rPr lang="en-US" sz="2400" dirty="0"/>
              <a:t> </a:t>
            </a:r>
            <a:r>
              <a:rPr lang="en-US" sz="2400" dirty="0" err="1"/>
              <a:t>ny</a:t>
            </a:r>
            <a:r>
              <a:rPr lang="en-US" sz="2400" dirty="0"/>
              <a:t>, </a:t>
            </a:r>
            <a:r>
              <a:rPr lang="en-US" sz="2400" dirty="0" err="1"/>
              <a:t>int</a:t>
            </a:r>
            <a:r>
              <a:rPr lang="en-US" sz="2400" dirty="0"/>
              <a:t> </a:t>
            </a:r>
            <a:r>
              <a:rPr lang="en-US" sz="2400" dirty="0" err="1"/>
              <a:t>nz</a:t>
            </a:r>
            <a:r>
              <a:rPr lang="en-US" sz="2400" dirty="0"/>
              <a:t>, </a:t>
            </a:r>
            <a:r>
              <a:rPr lang="en-US" sz="2400" dirty="0" err="1"/>
              <a:t>int</a:t>
            </a:r>
            <a:r>
              <a:rPr lang="en-US" sz="2400" dirty="0"/>
              <a:t> N,</a:t>
            </a:r>
            <a:br>
              <a:rPr lang="en-US" sz="2400" dirty="0"/>
            </a:br>
            <a:r>
              <a:rPr lang="en-US" sz="2400" dirty="0"/>
              <a:t>  double[</a:t>
            </a:r>
            <a:r>
              <a:rPr lang="en-US" sz="2400" dirty="0" err="1"/>
              <a:t>nz</a:t>
            </a:r>
            <a:r>
              <a:rPr lang="en-US" sz="2400" dirty="0"/>
              <a:t>/N, </a:t>
            </a:r>
            <a:r>
              <a:rPr lang="en-US" sz="2400" dirty="0" err="1"/>
              <a:t>ny</a:t>
            </a:r>
            <a:r>
              <a:rPr lang="en-US" sz="2400" dirty="0"/>
              <a:t>, </a:t>
            </a:r>
            <a:r>
              <a:rPr lang="en-US" sz="2400" dirty="0" err="1"/>
              <a:t>nx</a:t>
            </a:r>
            <a:r>
              <a:rPr lang="en-US" sz="2400" dirty="0"/>
              <a:t>] LA, ref double[</a:t>
            </a:r>
            <a:r>
              <a:rPr lang="en-US" sz="2400" dirty="0" err="1"/>
              <a:t>nx</a:t>
            </a:r>
            <a:r>
              <a:rPr lang="en-US" sz="2400" dirty="0"/>
              <a:t>/N, </a:t>
            </a:r>
            <a:r>
              <a:rPr lang="en-US" sz="2400" dirty="0" err="1"/>
              <a:t>ny</a:t>
            </a:r>
            <a:r>
              <a:rPr lang="en-US" sz="2400" dirty="0"/>
              <a:t>, </a:t>
            </a:r>
            <a:r>
              <a:rPr lang="en-US" sz="2400" dirty="0" err="1"/>
              <a:t>nz</a:t>
            </a:r>
            <a:r>
              <a:rPr lang="en-US" sz="2400" dirty="0"/>
              <a:t>] LB) { </a:t>
            </a:r>
          </a:p>
          <a:p>
            <a:endParaRPr lang="en-US" sz="2400" dirty="0"/>
          </a:p>
          <a:p>
            <a:endParaRPr lang="en-US" sz="2400" dirty="0"/>
          </a:p>
          <a:p>
            <a:endParaRPr lang="en-US" sz="2400" dirty="0"/>
          </a:p>
          <a:p>
            <a:endParaRPr lang="en-US" sz="2400" dirty="0"/>
          </a:p>
          <a:p>
            <a:r>
              <a:rPr lang="en-US" sz="2400" dirty="0"/>
              <a:t>	</a:t>
            </a:r>
            <a:r>
              <a:rPr lang="en-US" sz="2400" b="1" dirty="0"/>
              <a:t>pack</a:t>
            </a:r>
            <a:r>
              <a:rPr lang="en-US" sz="2400" dirty="0"/>
              <a:t>(LA, </a:t>
            </a:r>
            <a:r>
              <a:rPr lang="en-US" sz="2400" dirty="0" err="1"/>
              <a:t>Abuf</a:t>
            </a:r>
            <a:r>
              <a:rPr lang="en-US" sz="2400" dirty="0"/>
              <a:t>); </a:t>
            </a:r>
          </a:p>
          <a:p>
            <a:endParaRPr lang="en-US" sz="2400" dirty="0"/>
          </a:p>
          <a:p>
            <a:r>
              <a:rPr lang="en-US" sz="2400" dirty="0"/>
              <a:t>	</a:t>
            </a:r>
            <a:r>
              <a:rPr lang="en-US" sz="2400" b="1" dirty="0" err="1"/>
              <a:t>All_to_all</a:t>
            </a:r>
            <a:r>
              <a:rPr lang="en-US" sz="2400" dirty="0"/>
              <a:t>( </a:t>
            </a:r>
            <a:r>
              <a:rPr lang="en-US" sz="2400" dirty="0" err="1"/>
              <a:t>Abuf</a:t>
            </a:r>
            <a:r>
              <a:rPr lang="en-US" sz="2400" dirty="0"/>
              <a:t> , </a:t>
            </a:r>
            <a:r>
              <a:rPr lang="en-US" sz="2400" dirty="0" err="1"/>
              <a:t>Bbuf</a:t>
            </a:r>
            <a:r>
              <a:rPr lang="en-US" sz="2400" dirty="0"/>
              <a:t> );	    </a:t>
            </a:r>
            <a:r>
              <a:rPr lang="en-US" sz="2400" dirty="0">
                <a:solidFill>
                  <a:srgbClr val="0000FF"/>
                </a:solidFill>
              </a:rPr>
              <a:t>// programmer’s insight</a:t>
            </a:r>
          </a:p>
          <a:p>
            <a:endParaRPr lang="en-US" sz="2400" dirty="0"/>
          </a:p>
          <a:p>
            <a:r>
              <a:rPr lang="en-US" sz="2400" dirty="0"/>
              <a:t>	</a:t>
            </a:r>
            <a:r>
              <a:rPr lang="en-US" sz="2400" b="1" dirty="0"/>
              <a:t>unpack</a:t>
            </a:r>
            <a:r>
              <a:rPr lang="en-US" sz="2400" dirty="0"/>
              <a:t>(</a:t>
            </a:r>
            <a:r>
              <a:rPr lang="en-US" sz="2400" dirty="0" err="1"/>
              <a:t>Bbuf</a:t>
            </a:r>
            <a:r>
              <a:rPr lang="en-US" sz="2400" dirty="0"/>
              <a:t>, LB);</a:t>
            </a:r>
          </a:p>
          <a:p>
            <a:r>
              <a:rPr lang="en-US" sz="2400" dirty="0"/>
              <a:t>} </a:t>
            </a:r>
          </a:p>
          <a:p>
            <a:endParaRPr lang="en-US" sz="2400" dirty="0"/>
          </a:p>
        </p:txBody>
      </p:sp>
    </p:spTree>
    <p:extLst>
      <p:ext uri="{BB962C8B-B14F-4D97-AF65-F5344CB8AC3E}">
        <p14:creationId xmlns:p14="http://schemas.microsoft.com/office/powerpoint/2010/main" val="378786309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MSL programming example</a:t>
            </a:r>
          </a:p>
        </p:txBody>
      </p:sp>
      <p:sp>
        <p:nvSpPr>
          <p:cNvPr id="4" name="TextBox 3"/>
          <p:cNvSpPr txBox="1"/>
          <p:nvPr/>
        </p:nvSpPr>
        <p:spPr>
          <a:xfrm>
            <a:off x="2203270" y="1700784"/>
            <a:ext cx="8118485" cy="4893647"/>
          </a:xfrm>
          <a:prstGeom prst="rect">
            <a:avLst/>
          </a:prstGeom>
          <a:noFill/>
        </p:spPr>
        <p:txBody>
          <a:bodyPr wrap="square" rtlCol="0">
            <a:spAutoFit/>
          </a:bodyPr>
          <a:lstStyle/>
          <a:p>
            <a:r>
              <a:rPr lang="en-US" sz="2400" dirty="0"/>
              <a:t>void </a:t>
            </a:r>
            <a:r>
              <a:rPr lang="en-US" sz="2400" dirty="0" err="1"/>
              <a:t>dtrans</a:t>
            </a:r>
            <a:r>
              <a:rPr lang="en-US" sz="2400" dirty="0"/>
              <a:t>(  </a:t>
            </a:r>
            <a:r>
              <a:rPr lang="en-US" sz="2400" dirty="0" err="1"/>
              <a:t>int</a:t>
            </a:r>
            <a:r>
              <a:rPr lang="en-US" sz="2400" dirty="0"/>
              <a:t> </a:t>
            </a:r>
            <a:r>
              <a:rPr lang="en-US" sz="2400" dirty="0" err="1"/>
              <a:t>nx</a:t>
            </a:r>
            <a:r>
              <a:rPr lang="en-US" sz="2400" dirty="0"/>
              <a:t>, </a:t>
            </a:r>
            <a:r>
              <a:rPr lang="en-US" sz="2400" dirty="0" err="1"/>
              <a:t>int</a:t>
            </a:r>
            <a:r>
              <a:rPr lang="en-US" sz="2400" dirty="0"/>
              <a:t> </a:t>
            </a:r>
            <a:r>
              <a:rPr lang="en-US" sz="2400" dirty="0" err="1"/>
              <a:t>ny</a:t>
            </a:r>
            <a:r>
              <a:rPr lang="en-US" sz="2400" dirty="0"/>
              <a:t>, </a:t>
            </a:r>
            <a:r>
              <a:rPr lang="en-US" sz="2400" dirty="0" err="1"/>
              <a:t>int</a:t>
            </a:r>
            <a:r>
              <a:rPr lang="en-US" sz="2400" dirty="0"/>
              <a:t> </a:t>
            </a:r>
            <a:r>
              <a:rPr lang="en-US" sz="2400" dirty="0" err="1"/>
              <a:t>nz</a:t>
            </a:r>
            <a:r>
              <a:rPr lang="en-US" sz="2400" dirty="0"/>
              <a:t>, </a:t>
            </a:r>
            <a:r>
              <a:rPr lang="en-US" sz="2400" dirty="0" err="1"/>
              <a:t>int</a:t>
            </a:r>
            <a:r>
              <a:rPr lang="en-US" sz="2400" dirty="0"/>
              <a:t> </a:t>
            </a:r>
            <a:r>
              <a:rPr lang="en-US" sz="2400" b="1" dirty="0">
                <a:solidFill>
                  <a:srgbClr val="FF0000"/>
                </a:solidFill>
              </a:rPr>
              <a:t>N</a:t>
            </a:r>
            <a:r>
              <a:rPr lang="en-US" sz="2400" dirty="0"/>
              <a:t>,</a:t>
            </a:r>
            <a:br>
              <a:rPr lang="en-US" sz="2400" dirty="0"/>
            </a:br>
            <a:r>
              <a:rPr lang="en-US" sz="2400" dirty="0"/>
              <a:t>  double[</a:t>
            </a:r>
            <a:r>
              <a:rPr lang="en-US" sz="2400" b="1" dirty="0" err="1">
                <a:solidFill>
                  <a:srgbClr val="FF0000"/>
                </a:solidFill>
              </a:rPr>
              <a:t>nz</a:t>
            </a:r>
            <a:r>
              <a:rPr lang="en-US" sz="2400" b="1" dirty="0">
                <a:solidFill>
                  <a:srgbClr val="FF0000"/>
                </a:solidFill>
              </a:rPr>
              <a:t>/N</a:t>
            </a:r>
            <a:r>
              <a:rPr lang="en-US" sz="2400" dirty="0"/>
              <a:t>, </a:t>
            </a:r>
            <a:r>
              <a:rPr lang="en-US" sz="2400" dirty="0" err="1"/>
              <a:t>ny</a:t>
            </a:r>
            <a:r>
              <a:rPr lang="en-US" sz="2400" dirty="0"/>
              <a:t>, </a:t>
            </a:r>
            <a:r>
              <a:rPr lang="en-US" sz="2400" dirty="0" err="1"/>
              <a:t>nx</a:t>
            </a:r>
            <a:r>
              <a:rPr lang="en-US" sz="2400" dirty="0"/>
              <a:t>] LA, ref double[</a:t>
            </a:r>
            <a:r>
              <a:rPr lang="en-US" sz="2400" b="1" dirty="0" err="1">
                <a:solidFill>
                  <a:srgbClr val="FF0000"/>
                </a:solidFill>
              </a:rPr>
              <a:t>nx</a:t>
            </a:r>
            <a:r>
              <a:rPr lang="en-US" sz="2400" b="1" dirty="0">
                <a:solidFill>
                  <a:srgbClr val="FF0000"/>
                </a:solidFill>
              </a:rPr>
              <a:t>/N</a:t>
            </a:r>
            <a:r>
              <a:rPr lang="en-US" sz="2400" dirty="0"/>
              <a:t>, </a:t>
            </a:r>
            <a:r>
              <a:rPr lang="en-US" sz="2400" dirty="0" err="1"/>
              <a:t>ny</a:t>
            </a:r>
            <a:r>
              <a:rPr lang="en-US" sz="2400" dirty="0"/>
              <a:t>, </a:t>
            </a:r>
            <a:r>
              <a:rPr lang="en-US" sz="2400" dirty="0" err="1"/>
              <a:t>nz</a:t>
            </a:r>
            <a:r>
              <a:rPr lang="en-US" sz="2400" dirty="0"/>
              <a:t>] LB) { </a:t>
            </a:r>
          </a:p>
          <a:p>
            <a:endParaRPr lang="en-US" sz="2400" dirty="0"/>
          </a:p>
          <a:p>
            <a:endParaRPr lang="en-US" sz="2400" dirty="0"/>
          </a:p>
          <a:p>
            <a:endParaRPr lang="en-US" sz="2400" dirty="0"/>
          </a:p>
          <a:p>
            <a:endParaRPr lang="en-US" sz="2400" dirty="0"/>
          </a:p>
          <a:p>
            <a:r>
              <a:rPr lang="en-US" sz="2400" dirty="0"/>
              <a:t>	</a:t>
            </a:r>
            <a:r>
              <a:rPr lang="en-US" sz="2400" b="1" dirty="0"/>
              <a:t>pack</a:t>
            </a:r>
            <a:r>
              <a:rPr lang="en-US" sz="2400" dirty="0"/>
              <a:t>(LA, </a:t>
            </a:r>
            <a:r>
              <a:rPr lang="en-US" sz="2400" dirty="0" err="1"/>
              <a:t>Abuf</a:t>
            </a:r>
            <a:r>
              <a:rPr lang="en-US" sz="2400" dirty="0"/>
              <a:t>); </a:t>
            </a:r>
          </a:p>
          <a:p>
            <a:endParaRPr lang="en-US" sz="2400" dirty="0"/>
          </a:p>
          <a:p>
            <a:r>
              <a:rPr lang="en-US" sz="2400" dirty="0"/>
              <a:t>	</a:t>
            </a:r>
            <a:r>
              <a:rPr lang="en-US" sz="2400" b="1" dirty="0" err="1"/>
              <a:t>All_to_all</a:t>
            </a:r>
            <a:r>
              <a:rPr lang="en-US" sz="2400" dirty="0"/>
              <a:t>( </a:t>
            </a:r>
            <a:r>
              <a:rPr lang="en-US" sz="2400" dirty="0" err="1"/>
              <a:t>Abuf</a:t>
            </a:r>
            <a:r>
              <a:rPr lang="en-US" sz="2400" dirty="0"/>
              <a:t> , </a:t>
            </a:r>
            <a:r>
              <a:rPr lang="en-US" sz="2400" dirty="0" err="1"/>
              <a:t>Bbuf</a:t>
            </a:r>
            <a:r>
              <a:rPr lang="en-US" sz="2400" dirty="0"/>
              <a:t> );	    </a:t>
            </a:r>
            <a:r>
              <a:rPr lang="en-US" sz="2400" dirty="0">
                <a:solidFill>
                  <a:srgbClr val="0000FF"/>
                </a:solidFill>
              </a:rPr>
              <a:t>// programmer’s insight</a:t>
            </a:r>
          </a:p>
          <a:p>
            <a:endParaRPr lang="en-US" sz="2400" dirty="0"/>
          </a:p>
          <a:p>
            <a:r>
              <a:rPr lang="en-US" sz="2400" dirty="0"/>
              <a:t>	</a:t>
            </a:r>
            <a:r>
              <a:rPr lang="en-US" sz="2400" b="1" dirty="0"/>
              <a:t>unpack</a:t>
            </a:r>
            <a:r>
              <a:rPr lang="en-US" sz="2400" dirty="0"/>
              <a:t>(</a:t>
            </a:r>
            <a:r>
              <a:rPr lang="en-US" sz="2400" dirty="0" err="1"/>
              <a:t>Bbuf</a:t>
            </a:r>
            <a:r>
              <a:rPr lang="en-US" sz="2400" dirty="0"/>
              <a:t>, LB);</a:t>
            </a:r>
          </a:p>
          <a:p>
            <a:r>
              <a:rPr lang="en-US" sz="2400" dirty="0"/>
              <a:t>} </a:t>
            </a:r>
          </a:p>
          <a:p>
            <a:endParaRPr lang="en-US" sz="2400" dirty="0"/>
          </a:p>
        </p:txBody>
      </p:sp>
    </p:spTree>
    <p:extLst>
      <p:ext uri="{BB962C8B-B14F-4D97-AF65-F5344CB8AC3E}">
        <p14:creationId xmlns:p14="http://schemas.microsoft.com/office/powerpoint/2010/main" val="2227503722"/>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MSL programming example</a:t>
            </a:r>
          </a:p>
        </p:txBody>
      </p:sp>
      <p:sp>
        <p:nvSpPr>
          <p:cNvPr id="4" name="TextBox 3"/>
          <p:cNvSpPr txBox="1"/>
          <p:nvPr/>
        </p:nvSpPr>
        <p:spPr>
          <a:xfrm>
            <a:off x="2203704" y="1700784"/>
            <a:ext cx="8118485" cy="4893647"/>
          </a:xfrm>
          <a:prstGeom prst="rect">
            <a:avLst/>
          </a:prstGeom>
          <a:noFill/>
        </p:spPr>
        <p:txBody>
          <a:bodyPr wrap="square" rtlCol="0">
            <a:spAutoFit/>
          </a:bodyPr>
          <a:lstStyle/>
          <a:p>
            <a:r>
              <a:rPr lang="en-US" sz="2400" dirty="0"/>
              <a:t>void </a:t>
            </a:r>
            <a:r>
              <a:rPr lang="en-US" sz="2400" dirty="0" err="1"/>
              <a:t>dtrans</a:t>
            </a:r>
            <a:r>
              <a:rPr lang="en-US" sz="2400" dirty="0"/>
              <a:t>(  </a:t>
            </a:r>
            <a:r>
              <a:rPr lang="en-US" sz="2400" dirty="0" err="1"/>
              <a:t>int</a:t>
            </a:r>
            <a:r>
              <a:rPr lang="en-US" sz="2400" dirty="0"/>
              <a:t> </a:t>
            </a:r>
            <a:r>
              <a:rPr lang="en-US" sz="2400" dirty="0" err="1"/>
              <a:t>nx</a:t>
            </a:r>
            <a:r>
              <a:rPr lang="en-US" sz="2400" dirty="0"/>
              <a:t>, </a:t>
            </a:r>
            <a:r>
              <a:rPr lang="en-US" sz="2400" dirty="0" err="1"/>
              <a:t>int</a:t>
            </a:r>
            <a:r>
              <a:rPr lang="en-US" sz="2400" dirty="0"/>
              <a:t> </a:t>
            </a:r>
            <a:r>
              <a:rPr lang="en-US" sz="2400" dirty="0" err="1"/>
              <a:t>ny</a:t>
            </a:r>
            <a:r>
              <a:rPr lang="en-US" sz="2400" dirty="0"/>
              <a:t>, </a:t>
            </a:r>
            <a:r>
              <a:rPr lang="en-US" sz="2400" dirty="0" err="1"/>
              <a:t>int</a:t>
            </a:r>
            <a:r>
              <a:rPr lang="en-US" sz="2400" dirty="0"/>
              <a:t> </a:t>
            </a:r>
            <a:r>
              <a:rPr lang="en-US" sz="2400" dirty="0" err="1"/>
              <a:t>nz</a:t>
            </a:r>
            <a:r>
              <a:rPr lang="en-US" sz="2400" dirty="0"/>
              <a:t>, </a:t>
            </a:r>
            <a:r>
              <a:rPr lang="en-US" sz="2400" dirty="0" err="1"/>
              <a:t>int</a:t>
            </a:r>
            <a:r>
              <a:rPr lang="en-US" sz="2400" dirty="0"/>
              <a:t> N,</a:t>
            </a:r>
            <a:br>
              <a:rPr lang="en-US" sz="2400" dirty="0"/>
            </a:br>
            <a:r>
              <a:rPr lang="en-US" sz="2400" dirty="0"/>
              <a:t>  double[</a:t>
            </a:r>
            <a:r>
              <a:rPr lang="en-US" sz="2400" dirty="0" err="1"/>
              <a:t>nz</a:t>
            </a:r>
            <a:r>
              <a:rPr lang="en-US" sz="2400" dirty="0"/>
              <a:t>/N, </a:t>
            </a:r>
            <a:r>
              <a:rPr lang="en-US" sz="2400" dirty="0" err="1"/>
              <a:t>ny</a:t>
            </a:r>
            <a:r>
              <a:rPr lang="en-US" sz="2400" dirty="0"/>
              <a:t>, </a:t>
            </a:r>
            <a:r>
              <a:rPr lang="en-US" sz="2400" dirty="0" err="1"/>
              <a:t>nx</a:t>
            </a:r>
            <a:r>
              <a:rPr lang="en-US" sz="2400" dirty="0"/>
              <a:t>] LA, ref double[</a:t>
            </a:r>
            <a:r>
              <a:rPr lang="en-US" sz="2400" dirty="0" err="1"/>
              <a:t>nx</a:t>
            </a:r>
            <a:r>
              <a:rPr lang="en-US" sz="2400" dirty="0"/>
              <a:t>/N, </a:t>
            </a:r>
            <a:r>
              <a:rPr lang="en-US" sz="2400" dirty="0" err="1"/>
              <a:t>ny</a:t>
            </a:r>
            <a:r>
              <a:rPr lang="en-US" sz="2400" dirty="0"/>
              <a:t>, </a:t>
            </a:r>
            <a:r>
              <a:rPr lang="en-US" sz="2400" dirty="0" err="1"/>
              <a:t>nz</a:t>
            </a:r>
            <a:r>
              <a:rPr lang="en-US" sz="2400" dirty="0"/>
              <a:t>] LB) { </a:t>
            </a:r>
          </a:p>
          <a:p>
            <a:r>
              <a:rPr lang="en-US" sz="2400" dirty="0"/>
              <a:t>	</a:t>
            </a:r>
            <a:r>
              <a:rPr lang="en-US" sz="2400" dirty="0" err="1"/>
              <a:t>int</a:t>
            </a:r>
            <a:r>
              <a:rPr lang="en-US" sz="2400" dirty="0"/>
              <a:t> </a:t>
            </a:r>
            <a:r>
              <a:rPr lang="en-US" sz="2400" dirty="0" smtClean="0"/>
              <a:t>L = </a:t>
            </a:r>
            <a:r>
              <a:rPr lang="en-US" sz="2400" dirty="0"/>
              <a:t>(</a:t>
            </a:r>
            <a:r>
              <a:rPr lang="en-US" sz="2400" dirty="0" err="1"/>
              <a:t>nx</a:t>
            </a:r>
            <a:r>
              <a:rPr lang="en-US" sz="2400" dirty="0"/>
              <a:t>/N)∗</a:t>
            </a:r>
            <a:r>
              <a:rPr lang="en-US" sz="2400" dirty="0" err="1"/>
              <a:t>ny</a:t>
            </a:r>
            <a:r>
              <a:rPr lang="en-US" sz="2400" dirty="0"/>
              <a:t>∗(</a:t>
            </a:r>
            <a:r>
              <a:rPr lang="en-US" sz="2400" dirty="0" err="1"/>
              <a:t>nz</a:t>
            </a:r>
            <a:r>
              <a:rPr lang="en-US" sz="2400" dirty="0"/>
              <a:t>/N);</a:t>
            </a:r>
          </a:p>
          <a:p>
            <a:r>
              <a:rPr lang="en-US" sz="2400" dirty="0"/>
              <a:t>	double[ N, </a:t>
            </a:r>
            <a:r>
              <a:rPr lang="en-US" sz="2400" dirty="0" smtClean="0"/>
              <a:t>L ] </a:t>
            </a:r>
            <a:r>
              <a:rPr lang="en-US" sz="2400" dirty="0" err="1"/>
              <a:t>Abuf</a:t>
            </a:r>
            <a:r>
              <a:rPr lang="en-US" sz="2400" dirty="0"/>
              <a:t>;</a:t>
            </a:r>
          </a:p>
          <a:p>
            <a:r>
              <a:rPr lang="en-US" sz="2400" dirty="0"/>
              <a:t>	double[ N, </a:t>
            </a:r>
            <a:r>
              <a:rPr lang="en-US" sz="2400" dirty="0" smtClean="0"/>
              <a:t>L ] </a:t>
            </a:r>
            <a:r>
              <a:rPr lang="en-US" sz="2400" dirty="0" err="1"/>
              <a:t>Bbuf</a:t>
            </a:r>
            <a:r>
              <a:rPr lang="en-US" sz="2400" dirty="0"/>
              <a:t>;</a:t>
            </a:r>
          </a:p>
          <a:p>
            <a:endParaRPr lang="en-US" sz="2400" dirty="0"/>
          </a:p>
          <a:p>
            <a:r>
              <a:rPr lang="en-US" sz="2400" dirty="0"/>
              <a:t>	</a:t>
            </a:r>
            <a:r>
              <a:rPr lang="en-US" sz="2400" b="1" dirty="0"/>
              <a:t>pack</a:t>
            </a:r>
            <a:r>
              <a:rPr lang="en-US" sz="2400" dirty="0"/>
              <a:t>(LA, </a:t>
            </a:r>
            <a:r>
              <a:rPr lang="en-US" sz="2400" dirty="0" err="1"/>
              <a:t>Abuf</a:t>
            </a:r>
            <a:r>
              <a:rPr lang="en-US" sz="2400" dirty="0"/>
              <a:t>); </a:t>
            </a:r>
          </a:p>
          <a:p>
            <a:endParaRPr lang="en-US" sz="2400" dirty="0"/>
          </a:p>
          <a:p>
            <a:r>
              <a:rPr lang="en-US" sz="2400" dirty="0"/>
              <a:t>	</a:t>
            </a:r>
            <a:r>
              <a:rPr lang="en-US" sz="2400" b="1" dirty="0" err="1"/>
              <a:t>All_to_all</a:t>
            </a:r>
            <a:r>
              <a:rPr lang="en-US" sz="2400" dirty="0"/>
              <a:t>( </a:t>
            </a:r>
            <a:r>
              <a:rPr lang="en-US" sz="2400" dirty="0" err="1"/>
              <a:t>Abuf</a:t>
            </a:r>
            <a:r>
              <a:rPr lang="en-US" sz="2400" dirty="0"/>
              <a:t> , </a:t>
            </a:r>
            <a:r>
              <a:rPr lang="en-US" sz="2400" dirty="0" err="1"/>
              <a:t>Bbuf</a:t>
            </a:r>
            <a:r>
              <a:rPr lang="en-US" sz="2400" dirty="0"/>
              <a:t> );	    </a:t>
            </a:r>
            <a:r>
              <a:rPr lang="en-US" sz="2400" dirty="0">
                <a:solidFill>
                  <a:srgbClr val="0000FF"/>
                </a:solidFill>
              </a:rPr>
              <a:t>// programmer’s insight</a:t>
            </a:r>
          </a:p>
          <a:p>
            <a:endParaRPr lang="en-US" sz="2400" dirty="0"/>
          </a:p>
          <a:p>
            <a:r>
              <a:rPr lang="en-US" sz="2400" dirty="0"/>
              <a:t>	</a:t>
            </a:r>
            <a:r>
              <a:rPr lang="en-US" sz="2400" b="1" dirty="0"/>
              <a:t>unpack</a:t>
            </a:r>
            <a:r>
              <a:rPr lang="en-US" sz="2400" dirty="0"/>
              <a:t>(</a:t>
            </a:r>
            <a:r>
              <a:rPr lang="en-US" sz="2400" dirty="0" err="1"/>
              <a:t>Bbuf</a:t>
            </a:r>
            <a:r>
              <a:rPr lang="en-US" sz="2400" dirty="0"/>
              <a:t>, LB);</a:t>
            </a:r>
          </a:p>
          <a:p>
            <a:r>
              <a:rPr lang="en-US" sz="2400" dirty="0"/>
              <a:t>} </a:t>
            </a:r>
          </a:p>
          <a:p>
            <a:endParaRPr lang="en-US" sz="2400" dirty="0"/>
          </a:p>
        </p:txBody>
      </p:sp>
    </p:spTree>
    <p:extLst>
      <p:ext uri="{BB962C8B-B14F-4D97-AF65-F5344CB8AC3E}">
        <p14:creationId xmlns:p14="http://schemas.microsoft.com/office/powerpoint/2010/main" val="79207758"/>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MSL programming example</a:t>
            </a:r>
          </a:p>
        </p:txBody>
      </p:sp>
      <p:sp>
        <p:nvSpPr>
          <p:cNvPr id="4" name="TextBox 3"/>
          <p:cNvSpPr txBox="1"/>
          <p:nvPr/>
        </p:nvSpPr>
        <p:spPr>
          <a:xfrm>
            <a:off x="2203704" y="1700784"/>
            <a:ext cx="8118485" cy="4893647"/>
          </a:xfrm>
          <a:prstGeom prst="rect">
            <a:avLst/>
          </a:prstGeom>
          <a:noFill/>
        </p:spPr>
        <p:txBody>
          <a:bodyPr wrap="square" rtlCol="0">
            <a:spAutoFit/>
          </a:bodyPr>
          <a:lstStyle/>
          <a:p>
            <a:r>
              <a:rPr lang="en-US" sz="2400" dirty="0"/>
              <a:t>void </a:t>
            </a:r>
            <a:r>
              <a:rPr lang="en-US" sz="2400" dirty="0" err="1"/>
              <a:t>dtrans</a:t>
            </a:r>
            <a:r>
              <a:rPr lang="en-US" sz="2400" dirty="0"/>
              <a:t>(  </a:t>
            </a:r>
            <a:r>
              <a:rPr lang="en-US" sz="2400" dirty="0" err="1"/>
              <a:t>int</a:t>
            </a:r>
            <a:r>
              <a:rPr lang="en-US" sz="2400" dirty="0"/>
              <a:t> </a:t>
            </a:r>
            <a:r>
              <a:rPr lang="en-US" sz="2400" dirty="0" err="1"/>
              <a:t>nx</a:t>
            </a:r>
            <a:r>
              <a:rPr lang="en-US" sz="2400" dirty="0"/>
              <a:t>, </a:t>
            </a:r>
            <a:r>
              <a:rPr lang="en-US" sz="2400" dirty="0" err="1"/>
              <a:t>int</a:t>
            </a:r>
            <a:r>
              <a:rPr lang="en-US" sz="2400" dirty="0"/>
              <a:t> </a:t>
            </a:r>
            <a:r>
              <a:rPr lang="en-US" sz="2400" dirty="0" err="1"/>
              <a:t>ny</a:t>
            </a:r>
            <a:r>
              <a:rPr lang="en-US" sz="2400" dirty="0"/>
              <a:t>, </a:t>
            </a:r>
            <a:r>
              <a:rPr lang="en-US" sz="2400" dirty="0" err="1"/>
              <a:t>int</a:t>
            </a:r>
            <a:r>
              <a:rPr lang="en-US" sz="2400" dirty="0"/>
              <a:t> </a:t>
            </a:r>
            <a:r>
              <a:rPr lang="en-US" sz="2400" dirty="0" err="1"/>
              <a:t>nz</a:t>
            </a:r>
            <a:r>
              <a:rPr lang="en-US" sz="2400" dirty="0"/>
              <a:t>, </a:t>
            </a:r>
            <a:r>
              <a:rPr lang="en-US" sz="2400" dirty="0" err="1"/>
              <a:t>int</a:t>
            </a:r>
            <a:r>
              <a:rPr lang="en-US" sz="2400" dirty="0"/>
              <a:t> N,</a:t>
            </a:r>
            <a:br>
              <a:rPr lang="en-US" sz="2400" dirty="0"/>
            </a:br>
            <a:r>
              <a:rPr lang="en-US" sz="2400" dirty="0"/>
              <a:t>  double[</a:t>
            </a:r>
            <a:r>
              <a:rPr lang="en-US" sz="2400" dirty="0" err="1"/>
              <a:t>nz</a:t>
            </a:r>
            <a:r>
              <a:rPr lang="en-US" sz="2400" dirty="0"/>
              <a:t>/N, </a:t>
            </a:r>
            <a:r>
              <a:rPr lang="en-US" sz="2400" dirty="0" err="1"/>
              <a:t>ny</a:t>
            </a:r>
            <a:r>
              <a:rPr lang="en-US" sz="2400" dirty="0"/>
              <a:t>, </a:t>
            </a:r>
            <a:r>
              <a:rPr lang="en-US" sz="2400" dirty="0" err="1"/>
              <a:t>nx</a:t>
            </a:r>
            <a:r>
              <a:rPr lang="en-US" sz="2400" dirty="0"/>
              <a:t>] LA, ref double[</a:t>
            </a:r>
            <a:r>
              <a:rPr lang="en-US" sz="2400" dirty="0" err="1"/>
              <a:t>nx</a:t>
            </a:r>
            <a:r>
              <a:rPr lang="en-US" sz="2400" dirty="0"/>
              <a:t>/N, </a:t>
            </a:r>
            <a:r>
              <a:rPr lang="en-US" sz="2400" dirty="0" err="1"/>
              <a:t>ny</a:t>
            </a:r>
            <a:r>
              <a:rPr lang="en-US" sz="2400" dirty="0"/>
              <a:t>, </a:t>
            </a:r>
            <a:r>
              <a:rPr lang="en-US" sz="2400" dirty="0" err="1"/>
              <a:t>nz</a:t>
            </a:r>
            <a:r>
              <a:rPr lang="en-US" sz="2400" dirty="0"/>
              <a:t>] LB) { </a:t>
            </a:r>
          </a:p>
          <a:p>
            <a:r>
              <a:rPr lang="en-US" sz="2400" dirty="0"/>
              <a:t>	</a:t>
            </a:r>
            <a:r>
              <a:rPr lang="en-US" sz="2400" dirty="0" err="1"/>
              <a:t>int</a:t>
            </a:r>
            <a:r>
              <a:rPr lang="en-US" sz="2400" dirty="0"/>
              <a:t> </a:t>
            </a:r>
            <a:r>
              <a:rPr lang="en-US" sz="2400" dirty="0" smtClean="0"/>
              <a:t>L = </a:t>
            </a:r>
            <a:r>
              <a:rPr lang="en-US" sz="2400" dirty="0"/>
              <a:t>(</a:t>
            </a:r>
            <a:r>
              <a:rPr lang="en-US" sz="2400" dirty="0" err="1"/>
              <a:t>nx</a:t>
            </a:r>
            <a:r>
              <a:rPr lang="en-US" sz="2400" dirty="0"/>
              <a:t>/N)∗</a:t>
            </a:r>
            <a:r>
              <a:rPr lang="en-US" sz="2400" dirty="0" err="1"/>
              <a:t>ny</a:t>
            </a:r>
            <a:r>
              <a:rPr lang="en-US" sz="2400" dirty="0"/>
              <a:t>∗(</a:t>
            </a:r>
            <a:r>
              <a:rPr lang="en-US" sz="2400" dirty="0" err="1"/>
              <a:t>nz</a:t>
            </a:r>
            <a:r>
              <a:rPr lang="en-US" sz="2400" dirty="0"/>
              <a:t>/N);</a:t>
            </a:r>
          </a:p>
          <a:p>
            <a:r>
              <a:rPr lang="en-US" sz="2400" dirty="0"/>
              <a:t>	</a:t>
            </a:r>
            <a:r>
              <a:rPr lang="en-US" sz="2400" b="1" dirty="0">
                <a:solidFill>
                  <a:srgbClr val="FF0000"/>
                </a:solidFill>
              </a:rPr>
              <a:t>view LB as</a:t>
            </a:r>
            <a:r>
              <a:rPr lang="en-US" sz="2400" dirty="0"/>
              <a:t> double[ N, </a:t>
            </a:r>
            <a:r>
              <a:rPr lang="en-US" sz="2400" dirty="0" smtClean="0"/>
              <a:t>L ] </a:t>
            </a:r>
            <a:r>
              <a:rPr lang="en-US" sz="2400" dirty="0" err="1"/>
              <a:t>Abuf</a:t>
            </a:r>
            <a:r>
              <a:rPr lang="en-US" sz="2400" dirty="0"/>
              <a:t>;	</a:t>
            </a:r>
            <a:r>
              <a:rPr lang="en-US" sz="2400" dirty="0">
                <a:solidFill>
                  <a:srgbClr val="0000FF"/>
                </a:solidFill>
              </a:rPr>
              <a:t>// insight</a:t>
            </a:r>
            <a:endParaRPr lang="en-US" sz="2400" dirty="0"/>
          </a:p>
          <a:p>
            <a:r>
              <a:rPr lang="en-US" sz="2400" dirty="0"/>
              <a:t>	double[ N, </a:t>
            </a:r>
            <a:r>
              <a:rPr lang="en-US" sz="2400" dirty="0" smtClean="0"/>
              <a:t>L ] </a:t>
            </a:r>
            <a:r>
              <a:rPr lang="en-US" sz="2400" dirty="0" err="1"/>
              <a:t>Bbuf</a:t>
            </a:r>
            <a:r>
              <a:rPr lang="en-US" sz="2400" dirty="0"/>
              <a:t>;</a:t>
            </a:r>
          </a:p>
          <a:p>
            <a:endParaRPr lang="en-US" sz="2400" dirty="0"/>
          </a:p>
          <a:p>
            <a:r>
              <a:rPr lang="en-US" sz="2400" dirty="0"/>
              <a:t>	</a:t>
            </a:r>
            <a:r>
              <a:rPr lang="en-US" sz="2400" b="1" dirty="0"/>
              <a:t>pack</a:t>
            </a:r>
            <a:r>
              <a:rPr lang="en-US" sz="2400" dirty="0"/>
              <a:t>(LA, </a:t>
            </a:r>
            <a:r>
              <a:rPr lang="en-US" sz="2400" dirty="0" err="1"/>
              <a:t>Abuf</a:t>
            </a:r>
            <a:r>
              <a:rPr lang="en-US" sz="2400" dirty="0"/>
              <a:t>); </a:t>
            </a:r>
          </a:p>
          <a:p>
            <a:endParaRPr lang="en-US" sz="2400" dirty="0"/>
          </a:p>
          <a:p>
            <a:r>
              <a:rPr lang="en-US" sz="2400" dirty="0"/>
              <a:t>	</a:t>
            </a:r>
            <a:r>
              <a:rPr lang="en-US" sz="2400" b="1" dirty="0" err="1"/>
              <a:t>All_to_all</a:t>
            </a:r>
            <a:r>
              <a:rPr lang="en-US" sz="2400" dirty="0"/>
              <a:t>( </a:t>
            </a:r>
            <a:r>
              <a:rPr lang="en-US" sz="2400" dirty="0" err="1"/>
              <a:t>Abuf</a:t>
            </a:r>
            <a:r>
              <a:rPr lang="en-US" sz="2400" dirty="0"/>
              <a:t> , </a:t>
            </a:r>
            <a:r>
              <a:rPr lang="en-US" sz="2400" dirty="0" err="1"/>
              <a:t>Bbuf</a:t>
            </a:r>
            <a:r>
              <a:rPr lang="en-US" sz="2400" dirty="0"/>
              <a:t> );	    </a:t>
            </a:r>
            <a:r>
              <a:rPr lang="en-US" sz="2400" dirty="0">
                <a:solidFill>
                  <a:srgbClr val="0000FF"/>
                </a:solidFill>
              </a:rPr>
              <a:t>// programmer’s insight</a:t>
            </a:r>
          </a:p>
          <a:p>
            <a:endParaRPr lang="en-US" sz="2400" dirty="0"/>
          </a:p>
          <a:p>
            <a:r>
              <a:rPr lang="en-US" sz="2400" dirty="0"/>
              <a:t>	</a:t>
            </a:r>
            <a:r>
              <a:rPr lang="en-US" sz="2400" b="1" dirty="0"/>
              <a:t>unpack</a:t>
            </a:r>
            <a:r>
              <a:rPr lang="en-US" sz="2400" dirty="0"/>
              <a:t>(</a:t>
            </a:r>
            <a:r>
              <a:rPr lang="en-US" sz="2400" dirty="0" err="1"/>
              <a:t>Bbuf</a:t>
            </a:r>
            <a:r>
              <a:rPr lang="en-US" sz="2400" dirty="0"/>
              <a:t>, LB);</a:t>
            </a:r>
          </a:p>
          <a:p>
            <a:r>
              <a:rPr lang="en-US" sz="2400" dirty="0"/>
              <a:t>} </a:t>
            </a:r>
          </a:p>
          <a:p>
            <a:endParaRPr lang="en-US" sz="2400" dirty="0"/>
          </a:p>
        </p:txBody>
      </p:sp>
    </p:spTree>
    <p:extLst>
      <p:ext uri="{BB962C8B-B14F-4D97-AF65-F5344CB8AC3E}">
        <p14:creationId xmlns:p14="http://schemas.microsoft.com/office/powerpoint/2010/main" val="88647096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MSL: </a:t>
            </a:r>
            <a:br>
              <a:rPr lang="en-US" dirty="0" smtClean="0"/>
            </a:br>
            <a:r>
              <a:rPr lang="en-US" dirty="0" smtClean="0"/>
              <a:t>Synthesis + Programming Model</a:t>
            </a:r>
            <a:endParaRPr lang="en-US" dirty="0"/>
          </a:p>
        </p:txBody>
      </p:sp>
      <p:sp>
        <p:nvSpPr>
          <p:cNvPr id="3" name="Content Placeholder 2"/>
          <p:cNvSpPr>
            <a:spLocks noGrp="1"/>
          </p:cNvSpPr>
          <p:nvPr>
            <p:ph idx="1"/>
          </p:nvPr>
        </p:nvSpPr>
        <p:spPr>
          <a:xfrm>
            <a:off x="1122734" y="2069156"/>
            <a:ext cx="9761306" cy="4351338"/>
          </a:xfrm>
        </p:spPr>
        <p:txBody>
          <a:bodyPr/>
          <a:lstStyle/>
          <a:p>
            <a:r>
              <a:rPr lang="en-US" dirty="0" smtClean="0"/>
              <a:t>Synthesis: </a:t>
            </a:r>
            <a:br>
              <a:rPr lang="en-US" dirty="0" smtClean="0"/>
            </a:br>
            <a:r>
              <a:rPr lang="en-US" dirty="0" smtClean="0"/>
              <a:t>              automatically infer low-level details</a:t>
            </a:r>
          </a:p>
          <a:p>
            <a:endParaRPr lang="en-US" dirty="0"/>
          </a:p>
          <a:p>
            <a:r>
              <a:rPr lang="en-US" dirty="0" smtClean="0"/>
              <a:t>High Level Programming Model: </a:t>
            </a:r>
            <a:br>
              <a:rPr lang="en-US" dirty="0" smtClean="0"/>
            </a:br>
            <a:r>
              <a:rPr lang="en-US" dirty="0" smtClean="0"/>
              <a:t>              make the programs easier to analyze and check</a:t>
            </a:r>
          </a:p>
        </p:txBody>
      </p:sp>
    </p:spTree>
    <p:extLst>
      <p:ext uri="{BB962C8B-B14F-4D97-AF65-F5344CB8AC3E}">
        <p14:creationId xmlns:p14="http://schemas.microsoft.com/office/powerpoint/2010/main" val="141408865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MSL programming example</a:t>
            </a:r>
          </a:p>
        </p:txBody>
      </p:sp>
      <p:sp>
        <p:nvSpPr>
          <p:cNvPr id="4" name="TextBox 3"/>
          <p:cNvSpPr txBox="1"/>
          <p:nvPr/>
        </p:nvSpPr>
        <p:spPr>
          <a:xfrm>
            <a:off x="2203704" y="1700784"/>
            <a:ext cx="8118485" cy="4893647"/>
          </a:xfrm>
          <a:prstGeom prst="rect">
            <a:avLst/>
          </a:prstGeom>
          <a:noFill/>
        </p:spPr>
        <p:txBody>
          <a:bodyPr wrap="square" rtlCol="0">
            <a:spAutoFit/>
          </a:bodyPr>
          <a:lstStyle/>
          <a:p>
            <a:r>
              <a:rPr lang="en-US" sz="2400" dirty="0"/>
              <a:t>void </a:t>
            </a:r>
            <a:r>
              <a:rPr lang="en-US" sz="2400" dirty="0" err="1"/>
              <a:t>dtrans</a:t>
            </a:r>
            <a:r>
              <a:rPr lang="en-US" sz="2400" dirty="0"/>
              <a:t>(  </a:t>
            </a:r>
            <a:r>
              <a:rPr lang="en-US" sz="2400" dirty="0" err="1"/>
              <a:t>int</a:t>
            </a:r>
            <a:r>
              <a:rPr lang="en-US" sz="2400" dirty="0"/>
              <a:t> </a:t>
            </a:r>
            <a:r>
              <a:rPr lang="en-US" sz="2400" dirty="0" err="1"/>
              <a:t>nx</a:t>
            </a:r>
            <a:r>
              <a:rPr lang="en-US" sz="2400" dirty="0"/>
              <a:t>, </a:t>
            </a:r>
            <a:r>
              <a:rPr lang="en-US" sz="2400" dirty="0" err="1"/>
              <a:t>int</a:t>
            </a:r>
            <a:r>
              <a:rPr lang="en-US" sz="2400" dirty="0"/>
              <a:t> </a:t>
            </a:r>
            <a:r>
              <a:rPr lang="en-US" sz="2400" dirty="0" err="1"/>
              <a:t>ny</a:t>
            </a:r>
            <a:r>
              <a:rPr lang="en-US" sz="2400" dirty="0"/>
              <a:t>, </a:t>
            </a:r>
            <a:r>
              <a:rPr lang="en-US" sz="2400" dirty="0" err="1"/>
              <a:t>int</a:t>
            </a:r>
            <a:r>
              <a:rPr lang="en-US" sz="2400" dirty="0"/>
              <a:t> </a:t>
            </a:r>
            <a:r>
              <a:rPr lang="en-US" sz="2400" dirty="0" err="1"/>
              <a:t>nz</a:t>
            </a:r>
            <a:r>
              <a:rPr lang="en-US" sz="2400" dirty="0"/>
              <a:t>, </a:t>
            </a:r>
            <a:r>
              <a:rPr lang="en-US" sz="2400" dirty="0" err="1"/>
              <a:t>int</a:t>
            </a:r>
            <a:r>
              <a:rPr lang="en-US" sz="2400" dirty="0"/>
              <a:t> N,</a:t>
            </a:r>
            <a:br>
              <a:rPr lang="en-US" sz="2400" dirty="0"/>
            </a:br>
            <a:r>
              <a:rPr lang="en-US" sz="2400" dirty="0"/>
              <a:t>  double[</a:t>
            </a:r>
            <a:r>
              <a:rPr lang="en-US" sz="2400" dirty="0" err="1"/>
              <a:t>nz</a:t>
            </a:r>
            <a:r>
              <a:rPr lang="en-US" sz="2400" dirty="0"/>
              <a:t>/N, </a:t>
            </a:r>
            <a:r>
              <a:rPr lang="en-US" sz="2400" dirty="0" err="1"/>
              <a:t>ny</a:t>
            </a:r>
            <a:r>
              <a:rPr lang="en-US" sz="2400" dirty="0"/>
              <a:t>, </a:t>
            </a:r>
            <a:r>
              <a:rPr lang="en-US" sz="2400" dirty="0" err="1"/>
              <a:t>nx</a:t>
            </a:r>
            <a:r>
              <a:rPr lang="en-US" sz="2400" dirty="0"/>
              <a:t>] LA, ref double[</a:t>
            </a:r>
            <a:r>
              <a:rPr lang="en-US" sz="2400" dirty="0" err="1"/>
              <a:t>nx</a:t>
            </a:r>
            <a:r>
              <a:rPr lang="en-US" sz="2400" dirty="0"/>
              <a:t>/N, </a:t>
            </a:r>
            <a:r>
              <a:rPr lang="en-US" sz="2400" dirty="0" err="1"/>
              <a:t>ny</a:t>
            </a:r>
            <a:r>
              <a:rPr lang="en-US" sz="2400" dirty="0"/>
              <a:t>, </a:t>
            </a:r>
            <a:r>
              <a:rPr lang="en-US" sz="2400" dirty="0" err="1"/>
              <a:t>nz</a:t>
            </a:r>
            <a:r>
              <a:rPr lang="en-US" sz="2400" dirty="0"/>
              <a:t>] LB) { </a:t>
            </a:r>
          </a:p>
          <a:p>
            <a:r>
              <a:rPr lang="en-US" sz="2400" dirty="0"/>
              <a:t>	</a:t>
            </a:r>
            <a:r>
              <a:rPr lang="en-US" sz="2400" dirty="0" err="1"/>
              <a:t>int</a:t>
            </a:r>
            <a:r>
              <a:rPr lang="en-US" sz="2400" dirty="0"/>
              <a:t> </a:t>
            </a:r>
            <a:r>
              <a:rPr lang="en-US" sz="2400" dirty="0" smtClean="0"/>
              <a:t>L = </a:t>
            </a:r>
            <a:r>
              <a:rPr lang="en-US" sz="2400" dirty="0"/>
              <a:t>(</a:t>
            </a:r>
            <a:r>
              <a:rPr lang="en-US" sz="2400" dirty="0" err="1"/>
              <a:t>nx</a:t>
            </a:r>
            <a:r>
              <a:rPr lang="en-US" sz="2400" dirty="0"/>
              <a:t>/N)∗</a:t>
            </a:r>
            <a:r>
              <a:rPr lang="en-US" sz="2400" dirty="0" err="1"/>
              <a:t>ny</a:t>
            </a:r>
            <a:r>
              <a:rPr lang="en-US" sz="2400" dirty="0"/>
              <a:t>∗(</a:t>
            </a:r>
            <a:r>
              <a:rPr lang="en-US" sz="2400" dirty="0" err="1"/>
              <a:t>nz</a:t>
            </a:r>
            <a:r>
              <a:rPr lang="en-US" sz="2400" dirty="0"/>
              <a:t>/N);</a:t>
            </a:r>
          </a:p>
          <a:p>
            <a:r>
              <a:rPr lang="en-US" sz="2400" dirty="0"/>
              <a:t>	</a:t>
            </a:r>
            <a:r>
              <a:rPr lang="en-US" sz="2400" b="1" dirty="0">
                <a:solidFill>
                  <a:srgbClr val="FF0000"/>
                </a:solidFill>
              </a:rPr>
              <a:t>view LB as</a:t>
            </a:r>
            <a:r>
              <a:rPr lang="en-US" sz="2400" dirty="0"/>
              <a:t> double[ N, </a:t>
            </a:r>
            <a:r>
              <a:rPr lang="en-US" sz="2400" dirty="0" smtClean="0"/>
              <a:t>L ] </a:t>
            </a:r>
            <a:r>
              <a:rPr lang="en-US" sz="2400" dirty="0" err="1"/>
              <a:t>Abuf</a:t>
            </a:r>
            <a:r>
              <a:rPr lang="en-US" sz="2400" dirty="0"/>
              <a:t>;	</a:t>
            </a:r>
            <a:r>
              <a:rPr lang="en-US" sz="2400" dirty="0">
                <a:solidFill>
                  <a:srgbClr val="0000FF"/>
                </a:solidFill>
              </a:rPr>
              <a:t>// insight</a:t>
            </a:r>
            <a:endParaRPr lang="en-US" sz="2400" dirty="0"/>
          </a:p>
          <a:p>
            <a:r>
              <a:rPr lang="en-US" sz="2400" dirty="0"/>
              <a:t>	</a:t>
            </a:r>
            <a:r>
              <a:rPr lang="en-US" sz="2400" b="1" dirty="0">
                <a:solidFill>
                  <a:srgbClr val="FF0000"/>
                </a:solidFill>
              </a:rPr>
              <a:t>view LA as</a:t>
            </a:r>
            <a:r>
              <a:rPr lang="en-US" sz="2400" dirty="0"/>
              <a:t> double[ N, </a:t>
            </a:r>
            <a:r>
              <a:rPr lang="en-US" sz="2400" dirty="0" smtClean="0"/>
              <a:t>L ] </a:t>
            </a:r>
            <a:r>
              <a:rPr lang="en-US" sz="2400" dirty="0" err="1"/>
              <a:t>Bbuf</a:t>
            </a:r>
            <a:r>
              <a:rPr lang="en-US" sz="2400" dirty="0"/>
              <a:t>;</a:t>
            </a:r>
          </a:p>
          <a:p>
            <a:endParaRPr lang="en-US" sz="2400" dirty="0"/>
          </a:p>
          <a:p>
            <a:r>
              <a:rPr lang="en-US" sz="2400" dirty="0"/>
              <a:t>	</a:t>
            </a:r>
            <a:r>
              <a:rPr lang="en-US" sz="2400" b="1" dirty="0"/>
              <a:t>pack</a:t>
            </a:r>
            <a:r>
              <a:rPr lang="en-US" sz="2400" dirty="0"/>
              <a:t>(LA, </a:t>
            </a:r>
            <a:r>
              <a:rPr lang="en-US" sz="2400" dirty="0" err="1"/>
              <a:t>Abuf</a:t>
            </a:r>
            <a:r>
              <a:rPr lang="en-US" sz="2400" dirty="0"/>
              <a:t>); </a:t>
            </a:r>
          </a:p>
          <a:p>
            <a:endParaRPr lang="en-US" sz="2400" dirty="0"/>
          </a:p>
          <a:p>
            <a:r>
              <a:rPr lang="en-US" sz="2400" dirty="0"/>
              <a:t>	</a:t>
            </a:r>
            <a:r>
              <a:rPr lang="en-US" sz="2400" b="1" dirty="0" err="1"/>
              <a:t>All_to_all</a:t>
            </a:r>
            <a:r>
              <a:rPr lang="en-US" sz="2400" dirty="0"/>
              <a:t>( </a:t>
            </a:r>
            <a:r>
              <a:rPr lang="en-US" sz="2400" dirty="0" err="1"/>
              <a:t>Abuf</a:t>
            </a:r>
            <a:r>
              <a:rPr lang="en-US" sz="2400" dirty="0"/>
              <a:t> , </a:t>
            </a:r>
            <a:r>
              <a:rPr lang="en-US" sz="2400" dirty="0" err="1"/>
              <a:t>Bbuf</a:t>
            </a:r>
            <a:r>
              <a:rPr lang="en-US" sz="2400" dirty="0"/>
              <a:t> );	    </a:t>
            </a:r>
            <a:r>
              <a:rPr lang="en-US" sz="2400" dirty="0">
                <a:solidFill>
                  <a:srgbClr val="0000FF"/>
                </a:solidFill>
              </a:rPr>
              <a:t>// programmer’s insight</a:t>
            </a:r>
          </a:p>
          <a:p>
            <a:endParaRPr lang="en-US" sz="2400" dirty="0"/>
          </a:p>
          <a:p>
            <a:r>
              <a:rPr lang="en-US" sz="2400" dirty="0"/>
              <a:t>	</a:t>
            </a:r>
            <a:r>
              <a:rPr lang="en-US" sz="2400" b="1" dirty="0"/>
              <a:t>unpack</a:t>
            </a:r>
            <a:r>
              <a:rPr lang="en-US" sz="2400" dirty="0"/>
              <a:t>(</a:t>
            </a:r>
            <a:r>
              <a:rPr lang="en-US" sz="2400" dirty="0" err="1"/>
              <a:t>Bbuf</a:t>
            </a:r>
            <a:r>
              <a:rPr lang="en-US" sz="2400" dirty="0"/>
              <a:t>, LB);</a:t>
            </a:r>
          </a:p>
          <a:p>
            <a:r>
              <a:rPr lang="en-US" sz="2400" dirty="0"/>
              <a:t>} </a:t>
            </a:r>
          </a:p>
          <a:p>
            <a:endParaRPr lang="en-US" sz="2400" dirty="0"/>
          </a:p>
        </p:txBody>
      </p:sp>
    </p:spTree>
    <p:extLst>
      <p:ext uri="{BB962C8B-B14F-4D97-AF65-F5344CB8AC3E}">
        <p14:creationId xmlns:p14="http://schemas.microsoft.com/office/powerpoint/2010/main" val="1924420448"/>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MSL programming example</a:t>
            </a:r>
          </a:p>
        </p:txBody>
      </p:sp>
      <p:sp>
        <p:nvSpPr>
          <p:cNvPr id="4" name="TextBox 3"/>
          <p:cNvSpPr txBox="1"/>
          <p:nvPr/>
        </p:nvSpPr>
        <p:spPr>
          <a:xfrm>
            <a:off x="2203704" y="1700784"/>
            <a:ext cx="8118485" cy="4893647"/>
          </a:xfrm>
          <a:prstGeom prst="rect">
            <a:avLst/>
          </a:prstGeom>
          <a:noFill/>
        </p:spPr>
        <p:txBody>
          <a:bodyPr wrap="square" rtlCol="0">
            <a:spAutoFit/>
          </a:bodyPr>
          <a:lstStyle/>
          <a:p>
            <a:r>
              <a:rPr lang="en-US" sz="2400" dirty="0">
                <a:solidFill>
                  <a:schemeClr val="bg1">
                    <a:lumMod val="50000"/>
                  </a:schemeClr>
                </a:solidFill>
              </a:rPr>
              <a:t>void </a:t>
            </a:r>
            <a:r>
              <a:rPr lang="en-US" sz="2400" dirty="0" err="1">
                <a:solidFill>
                  <a:schemeClr val="bg1">
                    <a:lumMod val="50000"/>
                  </a:schemeClr>
                </a:solidFill>
              </a:rPr>
              <a:t>dtrans</a:t>
            </a:r>
            <a:r>
              <a:rPr lang="en-US" sz="2400" dirty="0">
                <a:solidFill>
                  <a:schemeClr val="bg1">
                    <a:lumMod val="50000"/>
                  </a:schemeClr>
                </a:solidFill>
              </a:rPr>
              <a:t>(  </a:t>
            </a:r>
            <a:r>
              <a:rPr lang="en-US" sz="2400" dirty="0" err="1">
                <a:solidFill>
                  <a:schemeClr val="bg1">
                    <a:lumMod val="50000"/>
                  </a:schemeClr>
                </a:solidFill>
              </a:rPr>
              <a:t>int</a:t>
            </a:r>
            <a:r>
              <a:rPr lang="en-US" sz="2400" dirty="0">
                <a:solidFill>
                  <a:schemeClr val="bg1">
                    <a:lumMod val="50000"/>
                  </a:schemeClr>
                </a:solidFill>
              </a:rPr>
              <a:t> </a:t>
            </a:r>
            <a:r>
              <a:rPr lang="en-US" sz="2400" dirty="0" err="1">
                <a:solidFill>
                  <a:schemeClr val="bg1">
                    <a:lumMod val="50000"/>
                  </a:schemeClr>
                </a:solidFill>
              </a:rPr>
              <a:t>nx</a:t>
            </a:r>
            <a:r>
              <a:rPr lang="en-US" sz="2400" dirty="0">
                <a:solidFill>
                  <a:schemeClr val="bg1">
                    <a:lumMod val="50000"/>
                  </a:schemeClr>
                </a:solidFill>
              </a:rPr>
              <a:t>, </a:t>
            </a:r>
            <a:r>
              <a:rPr lang="en-US" sz="2400" dirty="0" err="1">
                <a:solidFill>
                  <a:schemeClr val="bg1">
                    <a:lumMod val="50000"/>
                  </a:schemeClr>
                </a:solidFill>
              </a:rPr>
              <a:t>int</a:t>
            </a:r>
            <a:r>
              <a:rPr lang="en-US" sz="2400" dirty="0">
                <a:solidFill>
                  <a:schemeClr val="bg1">
                    <a:lumMod val="50000"/>
                  </a:schemeClr>
                </a:solidFill>
              </a:rPr>
              <a:t> </a:t>
            </a:r>
            <a:r>
              <a:rPr lang="en-US" sz="2400" dirty="0" err="1">
                <a:solidFill>
                  <a:schemeClr val="bg1">
                    <a:lumMod val="50000"/>
                  </a:schemeClr>
                </a:solidFill>
              </a:rPr>
              <a:t>ny</a:t>
            </a:r>
            <a:r>
              <a:rPr lang="en-US" sz="2400" dirty="0">
                <a:solidFill>
                  <a:schemeClr val="bg1">
                    <a:lumMod val="50000"/>
                  </a:schemeClr>
                </a:solidFill>
              </a:rPr>
              <a:t>, </a:t>
            </a:r>
            <a:r>
              <a:rPr lang="en-US" sz="2400" dirty="0" err="1">
                <a:solidFill>
                  <a:schemeClr val="bg1">
                    <a:lumMod val="50000"/>
                  </a:schemeClr>
                </a:solidFill>
              </a:rPr>
              <a:t>int</a:t>
            </a:r>
            <a:r>
              <a:rPr lang="en-US" sz="2400" dirty="0">
                <a:solidFill>
                  <a:schemeClr val="bg1">
                    <a:lumMod val="50000"/>
                  </a:schemeClr>
                </a:solidFill>
              </a:rPr>
              <a:t> </a:t>
            </a:r>
            <a:r>
              <a:rPr lang="en-US" sz="2400" dirty="0" err="1">
                <a:solidFill>
                  <a:schemeClr val="bg1">
                    <a:lumMod val="50000"/>
                  </a:schemeClr>
                </a:solidFill>
              </a:rPr>
              <a:t>nz</a:t>
            </a:r>
            <a:r>
              <a:rPr lang="en-US" sz="2400" dirty="0">
                <a:solidFill>
                  <a:schemeClr val="bg1">
                    <a:lumMod val="50000"/>
                  </a:schemeClr>
                </a:solidFill>
              </a:rPr>
              <a:t>, </a:t>
            </a:r>
            <a:r>
              <a:rPr lang="en-US" sz="2400" dirty="0" err="1">
                <a:solidFill>
                  <a:schemeClr val="bg1">
                    <a:lumMod val="50000"/>
                  </a:schemeClr>
                </a:solidFill>
              </a:rPr>
              <a:t>int</a:t>
            </a:r>
            <a:r>
              <a:rPr lang="en-US" sz="2400" dirty="0">
                <a:solidFill>
                  <a:schemeClr val="bg1">
                    <a:lumMod val="50000"/>
                  </a:schemeClr>
                </a:solidFill>
              </a:rPr>
              <a:t> N,</a:t>
            </a:r>
            <a:br>
              <a:rPr lang="en-US" sz="2400" dirty="0">
                <a:solidFill>
                  <a:schemeClr val="bg1">
                    <a:lumMod val="50000"/>
                  </a:schemeClr>
                </a:solidFill>
              </a:rPr>
            </a:br>
            <a:r>
              <a:rPr lang="en-US" sz="2400" dirty="0">
                <a:solidFill>
                  <a:schemeClr val="bg1">
                    <a:lumMod val="50000"/>
                  </a:schemeClr>
                </a:solidFill>
              </a:rPr>
              <a:t>  double[</a:t>
            </a:r>
            <a:r>
              <a:rPr lang="en-US" sz="2400" dirty="0" err="1">
                <a:solidFill>
                  <a:schemeClr val="bg1">
                    <a:lumMod val="50000"/>
                  </a:schemeClr>
                </a:solidFill>
              </a:rPr>
              <a:t>nz</a:t>
            </a:r>
            <a:r>
              <a:rPr lang="en-US" sz="2400" dirty="0">
                <a:solidFill>
                  <a:schemeClr val="bg1">
                    <a:lumMod val="50000"/>
                  </a:schemeClr>
                </a:solidFill>
              </a:rPr>
              <a:t>/N, </a:t>
            </a:r>
            <a:r>
              <a:rPr lang="en-US" sz="2400" dirty="0" err="1">
                <a:solidFill>
                  <a:schemeClr val="bg1">
                    <a:lumMod val="50000"/>
                  </a:schemeClr>
                </a:solidFill>
              </a:rPr>
              <a:t>ny</a:t>
            </a:r>
            <a:r>
              <a:rPr lang="en-US" sz="2400" dirty="0">
                <a:solidFill>
                  <a:schemeClr val="bg1">
                    <a:lumMod val="50000"/>
                  </a:schemeClr>
                </a:solidFill>
              </a:rPr>
              <a:t>, </a:t>
            </a:r>
            <a:r>
              <a:rPr lang="en-US" sz="2400" dirty="0" err="1">
                <a:solidFill>
                  <a:schemeClr val="bg1">
                    <a:lumMod val="50000"/>
                  </a:schemeClr>
                </a:solidFill>
              </a:rPr>
              <a:t>nx</a:t>
            </a:r>
            <a:r>
              <a:rPr lang="en-US" sz="2400" dirty="0">
                <a:solidFill>
                  <a:schemeClr val="bg1">
                    <a:lumMod val="50000"/>
                  </a:schemeClr>
                </a:solidFill>
              </a:rPr>
              <a:t>] LA, ref double[</a:t>
            </a:r>
            <a:r>
              <a:rPr lang="en-US" sz="2400" dirty="0" err="1">
                <a:solidFill>
                  <a:schemeClr val="bg1">
                    <a:lumMod val="50000"/>
                  </a:schemeClr>
                </a:solidFill>
              </a:rPr>
              <a:t>nx</a:t>
            </a:r>
            <a:r>
              <a:rPr lang="en-US" sz="2400" dirty="0">
                <a:solidFill>
                  <a:schemeClr val="bg1">
                    <a:lumMod val="50000"/>
                  </a:schemeClr>
                </a:solidFill>
              </a:rPr>
              <a:t>/N, </a:t>
            </a:r>
            <a:r>
              <a:rPr lang="en-US" sz="2400" dirty="0" err="1">
                <a:solidFill>
                  <a:schemeClr val="bg1">
                    <a:lumMod val="50000"/>
                  </a:schemeClr>
                </a:solidFill>
              </a:rPr>
              <a:t>ny</a:t>
            </a:r>
            <a:r>
              <a:rPr lang="en-US" sz="2400" dirty="0">
                <a:solidFill>
                  <a:schemeClr val="bg1">
                    <a:lumMod val="50000"/>
                  </a:schemeClr>
                </a:solidFill>
              </a:rPr>
              <a:t>, </a:t>
            </a:r>
            <a:r>
              <a:rPr lang="en-US" sz="2400" dirty="0" err="1">
                <a:solidFill>
                  <a:schemeClr val="bg1">
                    <a:lumMod val="50000"/>
                  </a:schemeClr>
                </a:solidFill>
              </a:rPr>
              <a:t>nz</a:t>
            </a:r>
            <a:r>
              <a:rPr lang="en-US" sz="2400" dirty="0">
                <a:solidFill>
                  <a:schemeClr val="bg1">
                    <a:lumMod val="50000"/>
                  </a:schemeClr>
                </a:solidFill>
              </a:rPr>
              <a:t>] LB) { </a:t>
            </a:r>
          </a:p>
          <a:p>
            <a:r>
              <a:rPr lang="en-US" sz="2400" dirty="0">
                <a:solidFill>
                  <a:schemeClr val="bg1">
                    <a:lumMod val="50000"/>
                  </a:schemeClr>
                </a:solidFill>
              </a:rPr>
              <a:t>	</a:t>
            </a:r>
            <a:r>
              <a:rPr lang="en-US" sz="2400" dirty="0" err="1">
                <a:solidFill>
                  <a:schemeClr val="bg1">
                    <a:lumMod val="50000"/>
                  </a:schemeClr>
                </a:solidFill>
              </a:rPr>
              <a:t>int</a:t>
            </a:r>
            <a:r>
              <a:rPr lang="en-US" sz="2400" dirty="0">
                <a:solidFill>
                  <a:schemeClr val="bg1">
                    <a:lumMod val="50000"/>
                  </a:schemeClr>
                </a:solidFill>
              </a:rPr>
              <a:t> </a:t>
            </a:r>
            <a:r>
              <a:rPr lang="en-US" sz="2400" dirty="0" smtClean="0">
                <a:solidFill>
                  <a:schemeClr val="bg1">
                    <a:lumMod val="50000"/>
                  </a:schemeClr>
                </a:solidFill>
              </a:rPr>
              <a:t>L = </a:t>
            </a:r>
            <a:r>
              <a:rPr lang="en-US" sz="2400" dirty="0">
                <a:solidFill>
                  <a:schemeClr val="bg1">
                    <a:lumMod val="50000"/>
                  </a:schemeClr>
                </a:solidFill>
              </a:rPr>
              <a:t>(</a:t>
            </a:r>
            <a:r>
              <a:rPr lang="en-US" sz="2400" dirty="0" err="1">
                <a:solidFill>
                  <a:schemeClr val="bg1">
                    <a:lumMod val="50000"/>
                  </a:schemeClr>
                </a:solidFill>
              </a:rPr>
              <a:t>nx</a:t>
            </a:r>
            <a:r>
              <a:rPr lang="en-US" sz="2400" dirty="0">
                <a:solidFill>
                  <a:schemeClr val="bg1">
                    <a:lumMod val="50000"/>
                  </a:schemeClr>
                </a:solidFill>
              </a:rPr>
              <a:t>/N)∗</a:t>
            </a:r>
            <a:r>
              <a:rPr lang="en-US" sz="2400" dirty="0" err="1">
                <a:solidFill>
                  <a:schemeClr val="bg1">
                    <a:lumMod val="50000"/>
                  </a:schemeClr>
                </a:solidFill>
              </a:rPr>
              <a:t>ny</a:t>
            </a:r>
            <a:r>
              <a:rPr lang="en-US" sz="2400" dirty="0">
                <a:solidFill>
                  <a:schemeClr val="bg1">
                    <a:lumMod val="50000"/>
                  </a:schemeClr>
                </a:solidFill>
              </a:rPr>
              <a:t>∗(</a:t>
            </a:r>
            <a:r>
              <a:rPr lang="en-US" sz="2400" dirty="0" err="1">
                <a:solidFill>
                  <a:schemeClr val="bg1">
                    <a:lumMod val="50000"/>
                  </a:schemeClr>
                </a:solidFill>
              </a:rPr>
              <a:t>nz</a:t>
            </a:r>
            <a:r>
              <a:rPr lang="en-US" sz="2400" dirty="0">
                <a:solidFill>
                  <a:schemeClr val="bg1">
                    <a:lumMod val="50000"/>
                  </a:schemeClr>
                </a:solidFill>
              </a:rPr>
              <a:t>/N);</a:t>
            </a:r>
          </a:p>
          <a:p>
            <a:r>
              <a:rPr lang="en-US" sz="2400" dirty="0">
                <a:solidFill>
                  <a:schemeClr val="bg1">
                    <a:lumMod val="50000"/>
                  </a:schemeClr>
                </a:solidFill>
              </a:rPr>
              <a:t>	view LB as double[ N, </a:t>
            </a:r>
            <a:r>
              <a:rPr lang="en-US" sz="2400" dirty="0" smtClean="0">
                <a:solidFill>
                  <a:schemeClr val="bg1">
                    <a:lumMod val="50000"/>
                  </a:schemeClr>
                </a:solidFill>
              </a:rPr>
              <a:t>L ] </a:t>
            </a:r>
            <a:r>
              <a:rPr lang="en-US" sz="2400" dirty="0" err="1">
                <a:solidFill>
                  <a:schemeClr val="bg1">
                    <a:lumMod val="50000"/>
                  </a:schemeClr>
                </a:solidFill>
              </a:rPr>
              <a:t>Abuf</a:t>
            </a:r>
            <a:r>
              <a:rPr lang="en-US" sz="2400" dirty="0">
                <a:solidFill>
                  <a:schemeClr val="bg1">
                    <a:lumMod val="50000"/>
                  </a:schemeClr>
                </a:solidFill>
              </a:rPr>
              <a:t>;</a:t>
            </a:r>
          </a:p>
          <a:p>
            <a:r>
              <a:rPr lang="en-US" sz="2400" dirty="0">
                <a:solidFill>
                  <a:schemeClr val="bg1">
                    <a:lumMod val="50000"/>
                  </a:schemeClr>
                </a:solidFill>
              </a:rPr>
              <a:t>	view LA as double[ N, </a:t>
            </a:r>
            <a:r>
              <a:rPr lang="en-US" sz="2400" dirty="0" smtClean="0">
                <a:solidFill>
                  <a:schemeClr val="bg1">
                    <a:lumMod val="50000"/>
                  </a:schemeClr>
                </a:solidFill>
              </a:rPr>
              <a:t>L ] </a:t>
            </a:r>
            <a:r>
              <a:rPr lang="en-US" sz="2400" dirty="0" err="1">
                <a:solidFill>
                  <a:schemeClr val="bg1">
                    <a:lumMod val="50000"/>
                  </a:schemeClr>
                </a:solidFill>
              </a:rPr>
              <a:t>Bbuf</a:t>
            </a:r>
            <a:r>
              <a:rPr lang="en-US" sz="2400" dirty="0">
                <a:solidFill>
                  <a:schemeClr val="bg1">
                    <a:lumMod val="50000"/>
                  </a:schemeClr>
                </a:solidFill>
              </a:rPr>
              <a:t>;</a:t>
            </a:r>
          </a:p>
          <a:p>
            <a:endParaRPr lang="en-US" sz="2400" dirty="0"/>
          </a:p>
          <a:p>
            <a:r>
              <a:rPr lang="en-US" sz="2400" dirty="0"/>
              <a:t>	</a:t>
            </a:r>
            <a:r>
              <a:rPr lang="en-US" sz="2400" b="1" dirty="0"/>
              <a:t>pack</a:t>
            </a:r>
            <a:r>
              <a:rPr lang="en-US" sz="2400" dirty="0"/>
              <a:t>(LA, </a:t>
            </a:r>
            <a:r>
              <a:rPr lang="en-US" sz="2400" dirty="0" err="1"/>
              <a:t>Abuf</a:t>
            </a:r>
            <a:r>
              <a:rPr lang="en-US" sz="2400" dirty="0"/>
              <a:t>); 	</a:t>
            </a:r>
            <a:r>
              <a:rPr lang="en-US" sz="2400" dirty="0">
                <a:solidFill>
                  <a:srgbClr val="0000FF"/>
                </a:solidFill>
              </a:rPr>
              <a:t>// pack 3D array to 2D buffer</a:t>
            </a:r>
            <a:endParaRPr lang="en-US" sz="2400" dirty="0"/>
          </a:p>
          <a:p>
            <a:endParaRPr lang="en-US" sz="2400" dirty="0">
              <a:solidFill>
                <a:srgbClr val="7F7F7F"/>
              </a:solidFill>
            </a:endParaRPr>
          </a:p>
          <a:p>
            <a:r>
              <a:rPr lang="en-US" sz="2400" dirty="0">
                <a:solidFill>
                  <a:srgbClr val="7F7F7F"/>
                </a:solidFill>
              </a:rPr>
              <a:t>	</a:t>
            </a:r>
            <a:r>
              <a:rPr lang="en-US" sz="2400" b="1" dirty="0" err="1">
                <a:solidFill>
                  <a:srgbClr val="7F7F7F"/>
                </a:solidFill>
              </a:rPr>
              <a:t>All_to_all</a:t>
            </a:r>
            <a:r>
              <a:rPr lang="en-US" sz="2400" dirty="0">
                <a:solidFill>
                  <a:srgbClr val="7F7F7F"/>
                </a:solidFill>
              </a:rPr>
              <a:t>( </a:t>
            </a:r>
            <a:r>
              <a:rPr lang="en-US" sz="2400" dirty="0" err="1">
                <a:solidFill>
                  <a:srgbClr val="7F7F7F"/>
                </a:solidFill>
              </a:rPr>
              <a:t>Abuf</a:t>
            </a:r>
            <a:r>
              <a:rPr lang="en-US" sz="2400" dirty="0">
                <a:solidFill>
                  <a:srgbClr val="7F7F7F"/>
                </a:solidFill>
              </a:rPr>
              <a:t> , </a:t>
            </a:r>
            <a:r>
              <a:rPr lang="en-US" sz="2400" dirty="0" err="1">
                <a:solidFill>
                  <a:srgbClr val="7F7F7F"/>
                </a:solidFill>
              </a:rPr>
              <a:t>Bbuf</a:t>
            </a:r>
            <a:r>
              <a:rPr lang="en-US" sz="2400" dirty="0">
                <a:solidFill>
                  <a:srgbClr val="7F7F7F"/>
                </a:solidFill>
              </a:rPr>
              <a:t> );</a:t>
            </a:r>
          </a:p>
          <a:p>
            <a:endParaRPr lang="en-US" sz="2400" dirty="0">
              <a:solidFill>
                <a:srgbClr val="7F7F7F"/>
              </a:solidFill>
            </a:endParaRPr>
          </a:p>
          <a:p>
            <a:r>
              <a:rPr lang="en-US" sz="2400" dirty="0">
                <a:solidFill>
                  <a:srgbClr val="7F7F7F"/>
                </a:solidFill>
              </a:rPr>
              <a:t>	</a:t>
            </a:r>
            <a:r>
              <a:rPr lang="en-US" sz="2400" b="1" dirty="0">
                <a:solidFill>
                  <a:srgbClr val="7F7F7F"/>
                </a:solidFill>
              </a:rPr>
              <a:t>unpack</a:t>
            </a:r>
            <a:r>
              <a:rPr lang="en-US" sz="2400" dirty="0">
                <a:solidFill>
                  <a:srgbClr val="7F7F7F"/>
                </a:solidFill>
              </a:rPr>
              <a:t>(</a:t>
            </a:r>
            <a:r>
              <a:rPr lang="en-US" sz="2400" dirty="0" err="1">
                <a:solidFill>
                  <a:srgbClr val="7F7F7F"/>
                </a:solidFill>
              </a:rPr>
              <a:t>Bbuf</a:t>
            </a:r>
            <a:r>
              <a:rPr lang="en-US" sz="2400" dirty="0">
                <a:solidFill>
                  <a:srgbClr val="7F7F7F"/>
                </a:solidFill>
              </a:rPr>
              <a:t>, LB);</a:t>
            </a:r>
          </a:p>
          <a:p>
            <a:r>
              <a:rPr lang="en-US" sz="2400" dirty="0">
                <a:solidFill>
                  <a:srgbClr val="7F7F7F"/>
                </a:solidFill>
              </a:rPr>
              <a:t>} </a:t>
            </a:r>
          </a:p>
          <a:p>
            <a:endParaRPr lang="en-US" sz="2400" dirty="0"/>
          </a:p>
        </p:txBody>
      </p:sp>
    </p:spTree>
    <p:extLst>
      <p:ext uri="{BB962C8B-B14F-4D97-AF65-F5344CB8AC3E}">
        <p14:creationId xmlns:p14="http://schemas.microsoft.com/office/powerpoint/2010/main" val="3797468030"/>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MSL programming example</a:t>
            </a:r>
          </a:p>
        </p:txBody>
      </p:sp>
      <p:sp>
        <p:nvSpPr>
          <p:cNvPr id="4" name="TextBox 3"/>
          <p:cNvSpPr txBox="1"/>
          <p:nvPr/>
        </p:nvSpPr>
        <p:spPr>
          <a:xfrm>
            <a:off x="1981201" y="1532712"/>
            <a:ext cx="8494749" cy="5262979"/>
          </a:xfrm>
          <a:prstGeom prst="rect">
            <a:avLst/>
          </a:prstGeom>
          <a:noFill/>
        </p:spPr>
        <p:txBody>
          <a:bodyPr wrap="square" rtlCol="0">
            <a:spAutoFit/>
          </a:bodyPr>
          <a:lstStyle/>
          <a:p>
            <a:r>
              <a:rPr lang="en-US" sz="2400" dirty="0"/>
              <a:t>void pack(  </a:t>
            </a:r>
            <a:r>
              <a:rPr lang="en-US" sz="2400" dirty="0" err="1" smtClean="0"/>
              <a:t>int</a:t>
            </a:r>
            <a:r>
              <a:rPr lang="en-US" sz="2400" dirty="0" smtClean="0"/>
              <a:t> </a:t>
            </a:r>
            <a:r>
              <a:rPr lang="en-US" sz="2400" dirty="0"/>
              <a:t>n1, </a:t>
            </a:r>
            <a:r>
              <a:rPr lang="en-US" sz="2400" dirty="0" err="1"/>
              <a:t>int</a:t>
            </a:r>
            <a:r>
              <a:rPr lang="en-US" sz="2400" dirty="0"/>
              <a:t> n2, </a:t>
            </a:r>
            <a:r>
              <a:rPr lang="en-US" sz="2400" dirty="0" err="1"/>
              <a:t>int</a:t>
            </a:r>
            <a:r>
              <a:rPr lang="en-US" sz="2400" dirty="0"/>
              <a:t> </a:t>
            </a:r>
            <a:r>
              <a:rPr lang="en-US" sz="2400" dirty="0" smtClean="0"/>
              <a:t>n3,</a:t>
            </a:r>
            <a:br>
              <a:rPr lang="en-US" sz="2400" dirty="0" smtClean="0"/>
            </a:br>
            <a:r>
              <a:rPr lang="en-US" sz="2400" dirty="0" smtClean="0"/>
              <a:t>       double</a:t>
            </a:r>
            <a:r>
              <a:rPr lang="en-US" sz="2400" dirty="0"/>
              <a:t>[n1, n2, n3] </a:t>
            </a:r>
            <a:r>
              <a:rPr lang="en-US" sz="2400" dirty="0" smtClean="0"/>
              <a:t>in                                              ) </a:t>
            </a:r>
            <a:r>
              <a:rPr lang="en-US" sz="2400" dirty="0"/>
              <a:t>{ </a:t>
            </a:r>
          </a:p>
          <a:p>
            <a:endParaRPr lang="en-US" sz="2400" dirty="0" smtClean="0"/>
          </a:p>
          <a:p>
            <a:endParaRPr lang="en-US" sz="2400" dirty="0"/>
          </a:p>
          <a:p>
            <a:endParaRPr lang="en-US" sz="2400" dirty="0" smtClean="0"/>
          </a:p>
          <a:p>
            <a:endParaRPr lang="en-US" sz="2400" dirty="0"/>
          </a:p>
          <a:p>
            <a:endParaRPr lang="en-US" sz="2400" dirty="0" smtClean="0"/>
          </a:p>
          <a:p>
            <a:endParaRPr lang="en-US" sz="2400" dirty="0"/>
          </a:p>
          <a:p>
            <a:endParaRPr lang="en-US" sz="2400" dirty="0" smtClean="0"/>
          </a:p>
          <a:p>
            <a:endParaRPr lang="en-US" sz="2400" dirty="0"/>
          </a:p>
          <a:p>
            <a:endParaRPr lang="en-US" sz="2400" dirty="0" smtClean="0"/>
          </a:p>
          <a:p>
            <a:endParaRPr lang="en-US" sz="2400" dirty="0"/>
          </a:p>
          <a:p>
            <a:endParaRPr lang="en-US" sz="2400" dirty="0" smtClean="0"/>
          </a:p>
          <a:p>
            <a:r>
              <a:rPr lang="en-US" sz="2400" dirty="0" smtClean="0"/>
              <a:t>} </a:t>
            </a:r>
            <a:endParaRPr lang="en-US" sz="2400" dirty="0"/>
          </a:p>
        </p:txBody>
      </p:sp>
    </p:spTree>
    <p:extLst>
      <p:ext uri="{BB962C8B-B14F-4D97-AF65-F5344CB8AC3E}">
        <p14:creationId xmlns:p14="http://schemas.microsoft.com/office/powerpoint/2010/main" val="1044679089"/>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MSL programming example</a:t>
            </a:r>
          </a:p>
        </p:txBody>
      </p:sp>
      <p:sp>
        <p:nvSpPr>
          <p:cNvPr id="4" name="TextBox 3"/>
          <p:cNvSpPr txBox="1"/>
          <p:nvPr/>
        </p:nvSpPr>
        <p:spPr>
          <a:xfrm>
            <a:off x="1981201" y="1532712"/>
            <a:ext cx="8494749" cy="5262979"/>
          </a:xfrm>
          <a:prstGeom prst="rect">
            <a:avLst/>
          </a:prstGeom>
          <a:noFill/>
        </p:spPr>
        <p:txBody>
          <a:bodyPr wrap="square" rtlCol="0">
            <a:spAutoFit/>
          </a:bodyPr>
          <a:lstStyle/>
          <a:p>
            <a:r>
              <a:rPr lang="en-US" sz="2400" dirty="0"/>
              <a:t>void pack(  </a:t>
            </a:r>
            <a:r>
              <a:rPr lang="en-US" sz="2400" dirty="0" err="1" smtClean="0"/>
              <a:t>int</a:t>
            </a:r>
            <a:r>
              <a:rPr lang="en-US" sz="2400" dirty="0" smtClean="0"/>
              <a:t> </a:t>
            </a:r>
            <a:r>
              <a:rPr lang="en-US" sz="2400" dirty="0"/>
              <a:t>n1, </a:t>
            </a:r>
            <a:r>
              <a:rPr lang="en-US" sz="2400" dirty="0" err="1"/>
              <a:t>int</a:t>
            </a:r>
            <a:r>
              <a:rPr lang="en-US" sz="2400" dirty="0"/>
              <a:t> n2, </a:t>
            </a:r>
            <a:r>
              <a:rPr lang="en-US" sz="2400" dirty="0" err="1"/>
              <a:t>int</a:t>
            </a:r>
            <a:r>
              <a:rPr lang="en-US" sz="2400" dirty="0"/>
              <a:t> n3</a:t>
            </a:r>
            <a:r>
              <a:rPr lang="en-US" sz="2400" dirty="0" smtClean="0"/>
              <a:t>,</a:t>
            </a:r>
            <a:r>
              <a:rPr lang="en-US" sz="2400" dirty="0"/>
              <a:t> </a:t>
            </a:r>
            <a:r>
              <a:rPr lang="en-US" sz="2400" dirty="0" smtClean="0"/>
              <a:t>  </a:t>
            </a:r>
            <a:r>
              <a:rPr lang="en-US" sz="2400" dirty="0" err="1" smtClean="0"/>
              <a:t>int</a:t>
            </a:r>
            <a:r>
              <a:rPr lang="en-US" sz="2400" dirty="0" smtClean="0"/>
              <a:t> N, </a:t>
            </a:r>
            <a:r>
              <a:rPr lang="en-US" sz="2400" dirty="0" err="1" smtClean="0"/>
              <a:t>int</a:t>
            </a:r>
            <a:r>
              <a:rPr lang="en-US" sz="2400" dirty="0" smtClean="0"/>
              <a:t> L</a:t>
            </a:r>
            <a:r>
              <a:rPr lang="en-US" sz="2400" dirty="0"/>
              <a:t/>
            </a:r>
            <a:br>
              <a:rPr lang="en-US" sz="2400" dirty="0"/>
            </a:br>
            <a:r>
              <a:rPr lang="en-US" sz="2400" dirty="0" smtClean="0"/>
              <a:t>       double</a:t>
            </a:r>
            <a:r>
              <a:rPr lang="en-US" sz="2400" dirty="0"/>
              <a:t>[n1, n2, n3] in</a:t>
            </a:r>
            <a:r>
              <a:rPr lang="en-US" sz="2400" dirty="0" smtClean="0"/>
              <a:t>,</a:t>
            </a:r>
            <a:r>
              <a:rPr lang="en-US" sz="2400" dirty="0"/>
              <a:t> </a:t>
            </a:r>
            <a:r>
              <a:rPr lang="en-US" sz="2400" dirty="0" smtClean="0"/>
              <a:t>       ref </a:t>
            </a:r>
            <a:r>
              <a:rPr lang="en-US" sz="2400" dirty="0"/>
              <a:t>double[N, </a:t>
            </a:r>
            <a:r>
              <a:rPr lang="en-US" sz="2400" dirty="0" smtClean="0"/>
              <a:t>L] out  ) </a:t>
            </a:r>
            <a:r>
              <a:rPr lang="en-US" sz="2400" dirty="0"/>
              <a:t>{ </a:t>
            </a:r>
          </a:p>
          <a:p>
            <a:endParaRPr lang="en-US" sz="2400" dirty="0" smtClean="0"/>
          </a:p>
          <a:p>
            <a:endParaRPr lang="en-US" sz="2400" dirty="0"/>
          </a:p>
          <a:p>
            <a:endParaRPr lang="en-US" sz="2400" dirty="0" smtClean="0"/>
          </a:p>
          <a:p>
            <a:endParaRPr lang="en-US" sz="2400" dirty="0"/>
          </a:p>
          <a:p>
            <a:endParaRPr lang="en-US" sz="2400" dirty="0" smtClean="0"/>
          </a:p>
          <a:p>
            <a:endParaRPr lang="en-US" sz="2400" dirty="0"/>
          </a:p>
          <a:p>
            <a:endParaRPr lang="en-US" sz="2400" dirty="0" smtClean="0"/>
          </a:p>
          <a:p>
            <a:r>
              <a:rPr lang="en-US" sz="2400" dirty="0" smtClean="0"/>
              <a:t>    for (</a:t>
            </a:r>
            <a:r>
              <a:rPr lang="en-US" sz="2400" dirty="0" err="1" smtClean="0"/>
              <a:t>int</a:t>
            </a:r>
            <a:r>
              <a:rPr lang="en-US" sz="2400" dirty="0" smtClean="0"/>
              <a:t> </a:t>
            </a:r>
            <a:r>
              <a:rPr lang="en-US" sz="2400" dirty="0" err="1" smtClean="0"/>
              <a:t>i</a:t>
            </a:r>
            <a:r>
              <a:rPr lang="en-US" sz="2400" dirty="0" smtClean="0"/>
              <a:t> = 0; </a:t>
            </a:r>
            <a:r>
              <a:rPr lang="en-US" sz="2400" dirty="0" err="1" smtClean="0"/>
              <a:t>i</a:t>
            </a:r>
            <a:r>
              <a:rPr lang="en-US" sz="2400" dirty="0" smtClean="0"/>
              <a:t> &lt; n1; </a:t>
            </a:r>
            <a:r>
              <a:rPr lang="en-US" sz="2400" dirty="0" err="1" smtClean="0"/>
              <a:t>i</a:t>
            </a:r>
            <a:r>
              <a:rPr lang="en-US" sz="2400" dirty="0" smtClean="0"/>
              <a:t>++)</a:t>
            </a:r>
          </a:p>
          <a:p>
            <a:r>
              <a:rPr lang="en-US" sz="2400" dirty="0" smtClean="0"/>
              <a:t>        for (</a:t>
            </a:r>
            <a:r>
              <a:rPr lang="en-US" sz="2400" dirty="0" err="1" smtClean="0"/>
              <a:t>int</a:t>
            </a:r>
            <a:r>
              <a:rPr lang="en-US" sz="2400" dirty="0" smtClean="0"/>
              <a:t> j = 0; j &lt; n2; j++) </a:t>
            </a:r>
          </a:p>
          <a:p>
            <a:r>
              <a:rPr lang="en-US" sz="2400" dirty="0" smtClean="0"/>
              <a:t>            for (</a:t>
            </a:r>
            <a:r>
              <a:rPr lang="en-US" sz="2400" dirty="0" err="1" smtClean="0"/>
              <a:t>int</a:t>
            </a:r>
            <a:r>
              <a:rPr lang="en-US" sz="2400" dirty="0" smtClean="0"/>
              <a:t> k = 0; k &lt; n3; k++)</a:t>
            </a:r>
          </a:p>
          <a:p>
            <a:r>
              <a:rPr lang="en-US" sz="2400" dirty="0" smtClean="0"/>
              <a:t>                </a:t>
            </a:r>
            <a:r>
              <a:rPr lang="en-US" sz="2400" b="1" dirty="0" smtClean="0"/>
              <a:t>out[ ???, ??? ] = in[</a:t>
            </a:r>
            <a:r>
              <a:rPr lang="en-US" sz="2400" b="1" dirty="0" err="1" smtClean="0"/>
              <a:t>i</a:t>
            </a:r>
            <a:r>
              <a:rPr lang="en-US" sz="2400" b="1" dirty="0" smtClean="0"/>
              <a:t>][j][k]</a:t>
            </a:r>
            <a:r>
              <a:rPr lang="en-US" sz="2400" dirty="0" smtClean="0"/>
              <a:t>; </a:t>
            </a:r>
          </a:p>
          <a:p>
            <a:r>
              <a:rPr lang="en-US" sz="2400" dirty="0" smtClean="0"/>
              <a:t>} </a:t>
            </a:r>
            <a:endParaRPr lang="en-US" sz="2400" dirty="0"/>
          </a:p>
        </p:txBody>
      </p:sp>
    </p:spTree>
    <p:extLst>
      <p:ext uri="{BB962C8B-B14F-4D97-AF65-F5344CB8AC3E}">
        <p14:creationId xmlns:p14="http://schemas.microsoft.com/office/powerpoint/2010/main" val="72001019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8" end="8"/>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9" end="9"/>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10" end="1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MSL programming example</a:t>
            </a:r>
          </a:p>
        </p:txBody>
      </p:sp>
      <p:sp>
        <p:nvSpPr>
          <p:cNvPr id="4" name="TextBox 3"/>
          <p:cNvSpPr txBox="1"/>
          <p:nvPr/>
        </p:nvSpPr>
        <p:spPr>
          <a:xfrm>
            <a:off x="1981201" y="1532712"/>
            <a:ext cx="8494749" cy="5262979"/>
          </a:xfrm>
          <a:prstGeom prst="rect">
            <a:avLst/>
          </a:prstGeom>
          <a:noFill/>
        </p:spPr>
        <p:txBody>
          <a:bodyPr wrap="square" rtlCol="0">
            <a:spAutoFit/>
          </a:bodyPr>
          <a:lstStyle/>
          <a:p>
            <a:r>
              <a:rPr lang="en-US" sz="2400" dirty="0"/>
              <a:t>void pack(  </a:t>
            </a:r>
            <a:r>
              <a:rPr lang="en-US" sz="2400" dirty="0" err="1" smtClean="0"/>
              <a:t>int</a:t>
            </a:r>
            <a:r>
              <a:rPr lang="en-US" sz="2400" dirty="0" smtClean="0"/>
              <a:t> </a:t>
            </a:r>
            <a:r>
              <a:rPr lang="en-US" sz="2400" dirty="0"/>
              <a:t>n1, </a:t>
            </a:r>
            <a:r>
              <a:rPr lang="en-US" sz="2400" dirty="0" err="1"/>
              <a:t>int</a:t>
            </a:r>
            <a:r>
              <a:rPr lang="en-US" sz="2400" dirty="0"/>
              <a:t> n2, </a:t>
            </a:r>
            <a:r>
              <a:rPr lang="en-US" sz="2400" dirty="0" err="1"/>
              <a:t>int</a:t>
            </a:r>
            <a:r>
              <a:rPr lang="en-US" sz="2400" dirty="0"/>
              <a:t> n3</a:t>
            </a:r>
            <a:r>
              <a:rPr lang="en-US" sz="2400" dirty="0" smtClean="0"/>
              <a:t>,</a:t>
            </a:r>
            <a:r>
              <a:rPr lang="en-US" sz="2400" dirty="0"/>
              <a:t> </a:t>
            </a:r>
            <a:r>
              <a:rPr lang="en-US" sz="2400" dirty="0" smtClean="0"/>
              <a:t>  </a:t>
            </a:r>
            <a:r>
              <a:rPr lang="en-US" sz="2400" dirty="0" err="1" smtClean="0"/>
              <a:t>int</a:t>
            </a:r>
            <a:r>
              <a:rPr lang="en-US" sz="2400" dirty="0" smtClean="0"/>
              <a:t> N, </a:t>
            </a:r>
            <a:r>
              <a:rPr lang="en-US" sz="2400" dirty="0" err="1" smtClean="0"/>
              <a:t>int</a:t>
            </a:r>
            <a:r>
              <a:rPr lang="en-US" sz="2400" dirty="0" smtClean="0"/>
              <a:t> L</a:t>
            </a:r>
            <a:r>
              <a:rPr lang="en-US" sz="2400" dirty="0"/>
              <a:t/>
            </a:r>
            <a:br>
              <a:rPr lang="en-US" sz="2400" dirty="0"/>
            </a:br>
            <a:r>
              <a:rPr lang="en-US" sz="2400" dirty="0" smtClean="0"/>
              <a:t>       double</a:t>
            </a:r>
            <a:r>
              <a:rPr lang="en-US" sz="2400" dirty="0"/>
              <a:t>[n1, n2, n3] in</a:t>
            </a:r>
            <a:r>
              <a:rPr lang="en-US" sz="2400" dirty="0" smtClean="0"/>
              <a:t>,</a:t>
            </a:r>
            <a:r>
              <a:rPr lang="en-US" sz="2400" dirty="0"/>
              <a:t> </a:t>
            </a:r>
            <a:r>
              <a:rPr lang="en-US" sz="2400" dirty="0" smtClean="0"/>
              <a:t>       ref </a:t>
            </a:r>
            <a:r>
              <a:rPr lang="en-US" sz="2400" dirty="0"/>
              <a:t>double</a:t>
            </a:r>
            <a:r>
              <a:rPr lang="en-US" sz="2400" dirty="0" smtClean="0"/>
              <a:t>[</a:t>
            </a:r>
            <a:r>
              <a:rPr lang="en-US" sz="2400" dirty="0"/>
              <a:t>N</a:t>
            </a:r>
            <a:r>
              <a:rPr lang="en-US" sz="2400" dirty="0" smtClean="0"/>
              <a:t>, L] out  ) </a:t>
            </a:r>
            <a:r>
              <a:rPr lang="en-US" sz="2400" dirty="0"/>
              <a:t>{ </a:t>
            </a:r>
          </a:p>
          <a:p>
            <a:r>
              <a:rPr lang="en-US" sz="2400" dirty="0"/>
              <a:t> </a:t>
            </a:r>
            <a:r>
              <a:rPr lang="en-US" sz="2400" dirty="0" smtClean="0"/>
              <a:t>   view </a:t>
            </a:r>
            <a:r>
              <a:rPr lang="en-US" sz="2400" dirty="0"/>
              <a:t>out as  double[N * size]   </a:t>
            </a:r>
            <a:r>
              <a:rPr lang="en-US" sz="2400" b="1" dirty="0" err="1"/>
              <a:t>outBuf</a:t>
            </a:r>
            <a:r>
              <a:rPr lang="en-US" sz="2400" dirty="0"/>
              <a:t>;</a:t>
            </a:r>
          </a:p>
          <a:p>
            <a:endParaRPr lang="en-US" sz="2400" dirty="0"/>
          </a:p>
          <a:p>
            <a:endParaRPr lang="en-US" sz="2400" dirty="0" smtClean="0"/>
          </a:p>
          <a:p>
            <a:endParaRPr lang="en-US" sz="2400" dirty="0"/>
          </a:p>
          <a:p>
            <a:endParaRPr lang="en-US" sz="2400" dirty="0" smtClean="0"/>
          </a:p>
          <a:p>
            <a:endParaRPr lang="en-US" sz="2400" dirty="0"/>
          </a:p>
          <a:p>
            <a:endParaRPr lang="en-US" sz="2400" dirty="0"/>
          </a:p>
          <a:p>
            <a:r>
              <a:rPr lang="en-US" sz="2400" dirty="0"/>
              <a:t> </a:t>
            </a:r>
            <a:r>
              <a:rPr lang="en-US" sz="2400" dirty="0" smtClean="0"/>
              <a:t>   for </a:t>
            </a:r>
            <a:r>
              <a:rPr lang="en-US" sz="2400" dirty="0"/>
              <a:t>(</a:t>
            </a:r>
            <a:r>
              <a:rPr lang="en-US" sz="2400" dirty="0" err="1"/>
              <a:t>int</a:t>
            </a:r>
            <a:r>
              <a:rPr lang="en-US" sz="2400" dirty="0"/>
              <a:t> </a:t>
            </a:r>
            <a:r>
              <a:rPr lang="en-US" sz="2400" dirty="0" err="1"/>
              <a:t>i</a:t>
            </a:r>
            <a:r>
              <a:rPr lang="en-US" sz="2400" dirty="0"/>
              <a:t> = 0; </a:t>
            </a:r>
            <a:r>
              <a:rPr lang="en-US" sz="2400" dirty="0" err="1"/>
              <a:t>i</a:t>
            </a:r>
            <a:r>
              <a:rPr lang="en-US" sz="2400" dirty="0"/>
              <a:t> &lt; n1; </a:t>
            </a:r>
            <a:r>
              <a:rPr lang="en-US" sz="2400" dirty="0" err="1"/>
              <a:t>i</a:t>
            </a:r>
            <a:r>
              <a:rPr lang="en-US" sz="2400" dirty="0"/>
              <a:t>++)</a:t>
            </a:r>
          </a:p>
          <a:p>
            <a:r>
              <a:rPr lang="en-US" sz="2400" dirty="0"/>
              <a:t> </a:t>
            </a:r>
            <a:r>
              <a:rPr lang="en-US" sz="2400" dirty="0" smtClean="0"/>
              <a:t>       for </a:t>
            </a:r>
            <a:r>
              <a:rPr lang="en-US" sz="2400" dirty="0"/>
              <a:t>(</a:t>
            </a:r>
            <a:r>
              <a:rPr lang="en-US" sz="2400" dirty="0" err="1"/>
              <a:t>int</a:t>
            </a:r>
            <a:r>
              <a:rPr lang="en-US" sz="2400" dirty="0"/>
              <a:t> j = 0; j &lt; n2; j++) </a:t>
            </a:r>
          </a:p>
          <a:p>
            <a:r>
              <a:rPr lang="en-US" sz="2400" dirty="0"/>
              <a:t> </a:t>
            </a:r>
            <a:r>
              <a:rPr lang="en-US" sz="2400" dirty="0" smtClean="0"/>
              <a:t>           for </a:t>
            </a:r>
            <a:r>
              <a:rPr lang="en-US" sz="2400" dirty="0"/>
              <a:t>(</a:t>
            </a:r>
            <a:r>
              <a:rPr lang="en-US" sz="2400" dirty="0" err="1"/>
              <a:t>int</a:t>
            </a:r>
            <a:r>
              <a:rPr lang="en-US" sz="2400" dirty="0"/>
              <a:t> k = 0; k &lt; n3; k++)</a:t>
            </a:r>
          </a:p>
          <a:p>
            <a:r>
              <a:rPr lang="en-US" sz="2400" dirty="0"/>
              <a:t> </a:t>
            </a:r>
            <a:r>
              <a:rPr lang="en-US" sz="2400" dirty="0" smtClean="0"/>
              <a:t>               </a:t>
            </a:r>
            <a:r>
              <a:rPr lang="en-US" sz="2400" b="1" dirty="0" err="1" smtClean="0"/>
              <a:t>outBuf</a:t>
            </a:r>
            <a:r>
              <a:rPr lang="en-US" sz="2400" dirty="0"/>
              <a:t>[ </a:t>
            </a:r>
            <a:r>
              <a:rPr lang="en-US" sz="2400" dirty="0" smtClean="0"/>
              <a:t>??? ] </a:t>
            </a:r>
            <a:r>
              <a:rPr lang="en-US" sz="2400" dirty="0"/>
              <a:t>= in[</a:t>
            </a:r>
            <a:r>
              <a:rPr lang="en-US" sz="2400" dirty="0" err="1"/>
              <a:t>i</a:t>
            </a:r>
            <a:r>
              <a:rPr lang="en-US" sz="2400" dirty="0"/>
              <a:t>][j][k]; </a:t>
            </a:r>
          </a:p>
          <a:p>
            <a:r>
              <a:rPr lang="en-US" sz="2400" dirty="0"/>
              <a:t>} </a:t>
            </a:r>
          </a:p>
        </p:txBody>
      </p:sp>
    </p:spTree>
    <p:extLst>
      <p:ext uri="{BB962C8B-B14F-4D97-AF65-F5344CB8AC3E}">
        <p14:creationId xmlns:p14="http://schemas.microsoft.com/office/powerpoint/2010/main" val="2618185884"/>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MSL programming example</a:t>
            </a:r>
          </a:p>
        </p:txBody>
      </p:sp>
      <p:sp>
        <p:nvSpPr>
          <p:cNvPr id="4" name="TextBox 3"/>
          <p:cNvSpPr txBox="1"/>
          <p:nvPr/>
        </p:nvSpPr>
        <p:spPr>
          <a:xfrm>
            <a:off x="1981201" y="1532712"/>
            <a:ext cx="8494749" cy="5262979"/>
          </a:xfrm>
          <a:prstGeom prst="rect">
            <a:avLst/>
          </a:prstGeom>
          <a:noFill/>
        </p:spPr>
        <p:txBody>
          <a:bodyPr wrap="square" rtlCol="0">
            <a:spAutoFit/>
          </a:bodyPr>
          <a:lstStyle/>
          <a:p>
            <a:r>
              <a:rPr lang="en-US" sz="2400" dirty="0"/>
              <a:t>void pack(  </a:t>
            </a:r>
            <a:r>
              <a:rPr lang="en-US" sz="2400" dirty="0" err="1" smtClean="0"/>
              <a:t>int</a:t>
            </a:r>
            <a:r>
              <a:rPr lang="en-US" sz="2400" dirty="0" smtClean="0"/>
              <a:t> </a:t>
            </a:r>
            <a:r>
              <a:rPr lang="en-US" sz="2400" dirty="0"/>
              <a:t>n1, </a:t>
            </a:r>
            <a:r>
              <a:rPr lang="en-US" sz="2400" dirty="0" err="1"/>
              <a:t>int</a:t>
            </a:r>
            <a:r>
              <a:rPr lang="en-US" sz="2400" dirty="0"/>
              <a:t> n2, </a:t>
            </a:r>
            <a:r>
              <a:rPr lang="en-US" sz="2400" dirty="0" err="1"/>
              <a:t>int</a:t>
            </a:r>
            <a:r>
              <a:rPr lang="en-US" sz="2400" dirty="0"/>
              <a:t> n3</a:t>
            </a:r>
            <a:r>
              <a:rPr lang="en-US" sz="2400" dirty="0" smtClean="0"/>
              <a:t>,</a:t>
            </a:r>
            <a:r>
              <a:rPr lang="en-US" sz="2400" dirty="0"/>
              <a:t> </a:t>
            </a:r>
            <a:r>
              <a:rPr lang="en-US" sz="2400" dirty="0" smtClean="0"/>
              <a:t>  </a:t>
            </a:r>
            <a:r>
              <a:rPr lang="en-US" sz="2400" dirty="0" err="1" smtClean="0"/>
              <a:t>int</a:t>
            </a:r>
            <a:r>
              <a:rPr lang="en-US" sz="2400" dirty="0" smtClean="0"/>
              <a:t> N, </a:t>
            </a:r>
            <a:r>
              <a:rPr lang="en-US" sz="2400" dirty="0" err="1" smtClean="0"/>
              <a:t>int</a:t>
            </a:r>
            <a:r>
              <a:rPr lang="en-US" sz="2400" dirty="0" smtClean="0"/>
              <a:t> L</a:t>
            </a:r>
            <a:r>
              <a:rPr lang="en-US" sz="2400" dirty="0"/>
              <a:t/>
            </a:r>
            <a:br>
              <a:rPr lang="en-US" sz="2400" dirty="0"/>
            </a:br>
            <a:r>
              <a:rPr lang="en-US" sz="2400" dirty="0" smtClean="0"/>
              <a:t>       double</a:t>
            </a:r>
            <a:r>
              <a:rPr lang="en-US" sz="2400" dirty="0"/>
              <a:t>[n1, n2, n3] in</a:t>
            </a:r>
            <a:r>
              <a:rPr lang="en-US" sz="2400" dirty="0" smtClean="0"/>
              <a:t>,</a:t>
            </a:r>
            <a:r>
              <a:rPr lang="en-US" sz="2400" dirty="0"/>
              <a:t> </a:t>
            </a:r>
            <a:r>
              <a:rPr lang="en-US" sz="2400" dirty="0" smtClean="0"/>
              <a:t>       ref </a:t>
            </a:r>
            <a:r>
              <a:rPr lang="en-US" sz="2400" dirty="0"/>
              <a:t>double</a:t>
            </a:r>
            <a:r>
              <a:rPr lang="en-US" sz="2400" dirty="0" smtClean="0"/>
              <a:t>[</a:t>
            </a:r>
            <a:r>
              <a:rPr lang="en-US" sz="2400" dirty="0"/>
              <a:t>N</a:t>
            </a:r>
            <a:r>
              <a:rPr lang="en-US" sz="2400" dirty="0" smtClean="0"/>
              <a:t>, L] out  ) </a:t>
            </a:r>
            <a:r>
              <a:rPr lang="en-US" sz="2400" dirty="0"/>
              <a:t>{ </a:t>
            </a:r>
          </a:p>
          <a:p>
            <a:r>
              <a:rPr lang="en-US" sz="2400" dirty="0"/>
              <a:t> </a:t>
            </a:r>
            <a:r>
              <a:rPr lang="en-US" sz="2400" dirty="0" smtClean="0"/>
              <a:t>   view </a:t>
            </a:r>
            <a:r>
              <a:rPr lang="en-US" sz="2400" dirty="0"/>
              <a:t>out as  double[N * size]   </a:t>
            </a:r>
            <a:r>
              <a:rPr lang="en-US" sz="2400" dirty="0" err="1"/>
              <a:t>outBuf</a:t>
            </a:r>
            <a:r>
              <a:rPr lang="en-US" sz="2400" dirty="0"/>
              <a:t>;</a:t>
            </a:r>
          </a:p>
          <a:p>
            <a:endParaRPr lang="en-US" sz="2400" dirty="0"/>
          </a:p>
          <a:p>
            <a:r>
              <a:rPr lang="en-US" sz="2400" dirty="0"/>
              <a:t> </a:t>
            </a:r>
            <a:r>
              <a:rPr lang="en-US" sz="2400" dirty="0" smtClean="0"/>
              <a:t>   generator </a:t>
            </a:r>
            <a:r>
              <a:rPr lang="en-US" sz="2400" dirty="0" err="1"/>
              <a:t>int</a:t>
            </a:r>
            <a:r>
              <a:rPr lang="en-US" sz="2400" dirty="0"/>
              <a:t> </a:t>
            </a:r>
            <a:r>
              <a:rPr lang="en-US" sz="2400" b="1" dirty="0" err="1">
                <a:solidFill>
                  <a:srgbClr val="FF0000"/>
                </a:solidFill>
              </a:rPr>
              <a:t>expr</a:t>
            </a:r>
            <a:r>
              <a:rPr lang="en-US" sz="2400" dirty="0"/>
              <a:t>() {</a:t>
            </a:r>
          </a:p>
          <a:p>
            <a:r>
              <a:rPr lang="en-US" sz="2400" dirty="0"/>
              <a:t> </a:t>
            </a:r>
            <a:r>
              <a:rPr lang="en-US" sz="2400" dirty="0" smtClean="0"/>
              <a:t>       return </a:t>
            </a:r>
            <a:r>
              <a:rPr lang="en-US" sz="2400" dirty="0"/>
              <a:t>{| </a:t>
            </a:r>
            <a:r>
              <a:rPr lang="en-US" sz="2400" b="1" dirty="0">
                <a:solidFill>
                  <a:srgbClr val="008000"/>
                </a:solidFill>
              </a:rPr>
              <a:t>??</a:t>
            </a:r>
            <a:r>
              <a:rPr lang="en-US" sz="2400" dirty="0"/>
              <a:t> | n1 | n2 | n3 | </a:t>
            </a:r>
            <a:r>
              <a:rPr lang="en-US" sz="2400" dirty="0" smtClean="0"/>
              <a:t>N </a:t>
            </a:r>
            <a:r>
              <a:rPr lang="en-US" sz="2400" dirty="0"/>
              <a:t>| </a:t>
            </a:r>
            <a:r>
              <a:rPr lang="en-US" sz="2400" dirty="0" smtClean="0"/>
              <a:t>L</a:t>
            </a:r>
            <a:endParaRPr lang="en-US" sz="2400" dirty="0"/>
          </a:p>
          <a:p>
            <a:r>
              <a:rPr lang="en-US" sz="2400" dirty="0" smtClean="0"/>
              <a:t>                     | </a:t>
            </a:r>
            <a:r>
              <a:rPr lang="en-US" sz="2400" b="1" dirty="0" err="1">
                <a:solidFill>
                  <a:srgbClr val="FF0000"/>
                </a:solidFill>
              </a:rPr>
              <a:t>expr</a:t>
            </a:r>
            <a:r>
              <a:rPr lang="en-US" sz="2400" dirty="0"/>
              <a:t>() / N | </a:t>
            </a:r>
            <a:r>
              <a:rPr lang="en-US" sz="2400" b="1" dirty="0" err="1">
                <a:solidFill>
                  <a:srgbClr val="FF0000"/>
                </a:solidFill>
              </a:rPr>
              <a:t>expr</a:t>
            </a:r>
            <a:r>
              <a:rPr lang="en-US" sz="2400" dirty="0"/>
              <a:t>() * </a:t>
            </a:r>
            <a:r>
              <a:rPr lang="en-US" sz="2400" b="1" dirty="0" err="1">
                <a:solidFill>
                  <a:srgbClr val="FF0000"/>
                </a:solidFill>
              </a:rPr>
              <a:t>expr</a:t>
            </a:r>
            <a:r>
              <a:rPr lang="en-US" sz="2400" dirty="0"/>
              <a:t>(</a:t>
            </a:r>
            <a:r>
              <a:rPr lang="en-US" sz="2400" dirty="0" smtClean="0"/>
              <a:t>)   |</a:t>
            </a:r>
            <a:r>
              <a:rPr lang="en-US" sz="2400" dirty="0"/>
              <a:t>};</a:t>
            </a:r>
          </a:p>
          <a:p>
            <a:r>
              <a:rPr lang="en-US" sz="2400" dirty="0"/>
              <a:t> </a:t>
            </a:r>
            <a:r>
              <a:rPr lang="en-US" sz="2400" dirty="0" smtClean="0"/>
              <a:t>   }</a:t>
            </a:r>
            <a:endParaRPr lang="en-US" sz="2400" dirty="0"/>
          </a:p>
          <a:p>
            <a:endParaRPr lang="en-US" sz="2400" dirty="0"/>
          </a:p>
          <a:p>
            <a:r>
              <a:rPr lang="en-US" sz="2400" dirty="0"/>
              <a:t> </a:t>
            </a:r>
            <a:r>
              <a:rPr lang="en-US" sz="2400" dirty="0" smtClean="0"/>
              <a:t>   for </a:t>
            </a:r>
            <a:r>
              <a:rPr lang="en-US" sz="2400" dirty="0"/>
              <a:t>(</a:t>
            </a:r>
            <a:r>
              <a:rPr lang="en-US" sz="2400" dirty="0" err="1"/>
              <a:t>int</a:t>
            </a:r>
            <a:r>
              <a:rPr lang="en-US" sz="2400" dirty="0"/>
              <a:t> </a:t>
            </a:r>
            <a:r>
              <a:rPr lang="en-US" sz="2400" dirty="0" err="1"/>
              <a:t>i</a:t>
            </a:r>
            <a:r>
              <a:rPr lang="en-US" sz="2400" dirty="0"/>
              <a:t> = 0; </a:t>
            </a:r>
            <a:r>
              <a:rPr lang="en-US" sz="2400" dirty="0" err="1"/>
              <a:t>i</a:t>
            </a:r>
            <a:r>
              <a:rPr lang="en-US" sz="2400" dirty="0"/>
              <a:t> &lt; n1; </a:t>
            </a:r>
            <a:r>
              <a:rPr lang="en-US" sz="2400" dirty="0" err="1"/>
              <a:t>i</a:t>
            </a:r>
            <a:r>
              <a:rPr lang="en-US" sz="2400" dirty="0"/>
              <a:t>++)</a:t>
            </a:r>
          </a:p>
          <a:p>
            <a:r>
              <a:rPr lang="en-US" sz="2400" dirty="0"/>
              <a:t> </a:t>
            </a:r>
            <a:r>
              <a:rPr lang="en-US" sz="2400" dirty="0" smtClean="0"/>
              <a:t>       for </a:t>
            </a:r>
            <a:r>
              <a:rPr lang="en-US" sz="2400" dirty="0"/>
              <a:t>(</a:t>
            </a:r>
            <a:r>
              <a:rPr lang="en-US" sz="2400" dirty="0" err="1"/>
              <a:t>int</a:t>
            </a:r>
            <a:r>
              <a:rPr lang="en-US" sz="2400" dirty="0"/>
              <a:t> j = 0; j &lt; n2; j++) </a:t>
            </a:r>
          </a:p>
          <a:p>
            <a:r>
              <a:rPr lang="en-US" sz="2400" dirty="0"/>
              <a:t> </a:t>
            </a:r>
            <a:r>
              <a:rPr lang="en-US" sz="2400" dirty="0" smtClean="0"/>
              <a:t>           for </a:t>
            </a:r>
            <a:r>
              <a:rPr lang="en-US" sz="2400" dirty="0"/>
              <a:t>(</a:t>
            </a:r>
            <a:r>
              <a:rPr lang="en-US" sz="2400" dirty="0" err="1"/>
              <a:t>int</a:t>
            </a:r>
            <a:r>
              <a:rPr lang="en-US" sz="2400" dirty="0"/>
              <a:t> k = 0; k &lt; n3; k++)</a:t>
            </a:r>
          </a:p>
          <a:p>
            <a:r>
              <a:rPr lang="en-US" sz="2400" dirty="0"/>
              <a:t> </a:t>
            </a:r>
            <a:r>
              <a:rPr lang="en-US" sz="2400" dirty="0" smtClean="0"/>
              <a:t>               </a:t>
            </a:r>
            <a:r>
              <a:rPr lang="en-US" sz="2400" dirty="0" err="1" smtClean="0"/>
              <a:t>outBuf</a:t>
            </a:r>
            <a:r>
              <a:rPr lang="en-US" sz="2400" dirty="0"/>
              <a:t>[ </a:t>
            </a:r>
            <a:r>
              <a:rPr lang="en-US" sz="2400" dirty="0" err="1"/>
              <a:t>i</a:t>
            </a:r>
            <a:r>
              <a:rPr lang="en-US" sz="2400" dirty="0"/>
              <a:t>*</a:t>
            </a:r>
            <a:r>
              <a:rPr lang="en-US" sz="2400" b="1" dirty="0" err="1">
                <a:solidFill>
                  <a:srgbClr val="FF0000"/>
                </a:solidFill>
              </a:rPr>
              <a:t>expr</a:t>
            </a:r>
            <a:r>
              <a:rPr lang="en-US" sz="2400" dirty="0"/>
              <a:t>() + j*</a:t>
            </a:r>
            <a:r>
              <a:rPr lang="en-US" sz="2400" b="1" dirty="0" err="1">
                <a:solidFill>
                  <a:srgbClr val="FF0000"/>
                </a:solidFill>
              </a:rPr>
              <a:t>expr</a:t>
            </a:r>
            <a:r>
              <a:rPr lang="en-US" sz="2400" dirty="0"/>
              <a:t>() + k*</a:t>
            </a:r>
            <a:r>
              <a:rPr lang="en-US" sz="2400" b="1" dirty="0" err="1">
                <a:solidFill>
                  <a:srgbClr val="FF0000"/>
                </a:solidFill>
              </a:rPr>
              <a:t>expr</a:t>
            </a:r>
            <a:r>
              <a:rPr lang="en-US" sz="2400" dirty="0"/>
              <a:t>() ] = in[</a:t>
            </a:r>
            <a:r>
              <a:rPr lang="en-US" sz="2400" dirty="0" err="1"/>
              <a:t>i</a:t>
            </a:r>
            <a:r>
              <a:rPr lang="en-US" sz="2400" dirty="0"/>
              <a:t>][j][k]; </a:t>
            </a:r>
          </a:p>
          <a:p>
            <a:r>
              <a:rPr lang="en-US" sz="2400" dirty="0"/>
              <a:t>} </a:t>
            </a:r>
          </a:p>
        </p:txBody>
      </p:sp>
    </p:spTree>
    <p:extLst>
      <p:ext uri="{BB962C8B-B14F-4D97-AF65-F5344CB8AC3E}">
        <p14:creationId xmlns:p14="http://schemas.microsoft.com/office/powerpoint/2010/main" val="391666962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MSL programming example</a:t>
            </a:r>
          </a:p>
        </p:txBody>
      </p:sp>
      <p:sp>
        <p:nvSpPr>
          <p:cNvPr id="4" name="TextBox 3"/>
          <p:cNvSpPr txBox="1"/>
          <p:nvPr/>
        </p:nvSpPr>
        <p:spPr>
          <a:xfrm>
            <a:off x="1981201" y="1532712"/>
            <a:ext cx="8494749" cy="5262979"/>
          </a:xfrm>
          <a:prstGeom prst="rect">
            <a:avLst/>
          </a:prstGeom>
          <a:noFill/>
        </p:spPr>
        <p:txBody>
          <a:bodyPr wrap="square" rtlCol="0">
            <a:spAutoFit/>
          </a:bodyPr>
          <a:lstStyle/>
          <a:p>
            <a:r>
              <a:rPr lang="en-US" sz="2400" dirty="0"/>
              <a:t>void pack(  </a:t>
            </a:r>
            <a:r>
              <a:rPr lang="en-US" sz="2400" dirty="0" err="1" smtClean="0"/>
              <a:t>int</a:t>
            </a:r>
            <a:r>
              <a:rPr lang="en-US" sz="2400" dirty="0" smtClean="0"/>
              <a:t> </a:t>
            </a:r>
            <a:r>
              <a:rPr lang="en-US" sz="2400" dirty="0"/>
              <a:t>n1, </a:t>
            </a:r>
            <a:r>
              <a:rPr lang="en-US" sz="2400" dirty="0" err="1"/>
              <a:t>int</a:t>
            </a:r>
            <a:r>
              <a:rPr lang="en-US" sz="2400" dirty="0"/>
              <a:t> n2, </a:t>
            </a:r>
            <a:r>
              <a:rPr lang="en-US" sz="2400" dirty="0" err="1"/>
              <a:t>int</a:t>
            </a:r>
            <a:r>
              <a:rPr lang="en-US" sz="2400" dirty="0"/>
              <a:t> n3</a:t>
            </a:r>
            <a:r>
              <a:rPr lang="en-US" sz="2400" dirty="0" smtClean="0"/>
              <a:t>,</a:t>
            </a:r>
            <a:r>
              <a:rPr lang="en-US" sz="2400" dirty="0"/>
              <a:t> </a:t>
            </a:r>
            <a:r>
              <a:rPr lang="en-US" sz="2400" dirty="0" smtClean="0"/>
              <a:t>  </a:t>
            </a:r>
            <a:r>
              <a:rPr lang="en-US" sz="2400" dirty="0" err="1" smtClean="0"/>
              <a:t>int</a:t>
            </a:r>
            <a:r>
              <a:rPr lang="en-US" sz="2400" dirty="0" smtClean="0"/>
              <a:t> N, </a:t>
            </a:r>
            <a:r>
              <a:rPr lang="en-US" sz="2400" dirty="0" err="1" smtClean="0"/>
              <a:t>int</a:t>
            </a:r>
            <a:r>
              <a:rPr lang="en-US" sz="2400" dirty="0" smtClean="0"/>
              <a:t> L</a:t>
            </a:r>
            <a:r>
              <a:rPr lang="en-US" sz="2400" dirty="0"/>
              <a:t/>
            </a:r>
            <a:br>
              <a:rPr lang="en-US" sz="2400" dirty="0"/>
            </a:br>
            <a:r>
              <a:rPr lang="en-US" sz="2400" dirty="0" smtClean="0"/>
              <a:t>       double</a:t>
            </a:r>
            <a:r>
              <a:rPr lang="en-US" sz="2400" dirty="0"/>
              <a:t>[n1, n2, n3] in</a:t>
            </a:r>
            <a:r>
              <a:rPr lang="en-US" sz="2400" dirty="0" smtClean="0"/>
              <a:t>,</a:t>
            </a:r>
            <a:r>
              <a:rPr lang="en-US" sz="2400" dirty="0"/>
              <a:t> </a:t>
            </a:r>
            <a:r>
              <a:rPr lang="en-US" sz="2400" dirty="0" smtClean="0"/>
              <a:t>       ref </a:t>
            </a:r>
            <a:r>
              <a:rPr lang="en-US" sz="2400" dirty="0"/>
              <a:t>double</a:t>
            </a:r>
            <a:r>
              <a:rPr lang="en-US" sz="2400" dirty="0" smtClean="0"/>
              <a:t>[</a:t>
            </a:r>
            <a:r>
              <a:rPr lang="en-US" sz="2400" dirty="0"/>
              <a:t>N</a:t>
            </a:r>
            <a:r>
              <a:rPr lang="en-US" sz="2400" dirty="0" smtClean="0"/>
              <a:t>, L] out  ) </a:t>
            </a:r>
            <a:r>
              <a:rPr lang="en-US" sz="2400" dirty="0"/>
              <a:t>{ </a:t>
            </a:r>
          </a:p>
          <a:p>
            <a:r>
              <a:rPr lang="en-US" sz="2400" dirty="0"/>
              <a:t> </a:t>
            </a:r>
            <a:r>
              <a:rPr lang="en-US" sz="2400" dirty="0" smtClean="0"/>
              <a:t>   view </a:t>
            </a:r>
            <a:r>
              <a:rPr lang="en-US" sz="2400" dirty="0"/>
              <a:t>out as  double[N * size]   </a:t>
            </a:r>
            <a:r>
              <a:rPr lang="en-US" sz="2400" dirty="0" err="1"/>
              <a:t>outBuf</a:t>
            </a:r>
            <a:r>
              <a:rPr lang="en-US" sz="2400" dirty="0"/>
              <a:t>;</a:t>
            </a:r>
          </a:p>
          <a:p>
            <a:endParaRPr lang="en-US" sz="2400" dirty="0"/>
          </a:p>
          <a:p>
            <a:r>
              <a:rPr lang="en-US" sz="2400" dirty="0">
                <a:solidFill>
                  <a:srgbClr val="CFE5C9">
                    <a:alpha val="73000"/>
                  </a:srgbClr>
                </a:solidFill>
              </a:rPr>
              <a:t> </a:t>
            </a:r>
            <a:r>
              <a:rPr lang="en-US" sz="2400" dirty="0" smtClean="0">
                <a:solidFill>
                  <a:srgbClr val="CFE5C9">
                    <a:alpha val="73000"/>
                  </a:srgbClr>
                </a:solidFill>
              </a:rPr>
              <a:t>   generator </a:t>
            </a:r>
            <a:r>
              <a:rPr lang="en-US" sz="2400" dirty="0" err="1">
                <a:solidFill>
                  <a:srgbClr val="CFE5C9">
                    <a:alpha val="73000"/>
                  </a:srgbClr>
                </a:solidFill>
              </a:rPr>
              <a:t>int</a:t>
            </a:r>
            <a:r>
              <a:rPr lang="en-US" sz="2400" dirty="0">
                <a:solidFill>
                  <a:srgbClr val="CFE5C9">
                    <a:alpha val="73000"/>
                  </a:srgbClr>
                </a:solidFill>
              </a:rPr>
              <a:t> </a:t>
            </a:r>
            <a:r>
              <a:rPr lang="en-US" sz="2400" b="1" dirty="0" err="1">
                <a:solidFill>
                  <a:srgbClr val="CFE5C9">
                    <a:alpha val="73000"/>
                  </a:srgbClr>
                </a:solidFill>
              </a:rPr>
              <a:t>expr</a:t>
            </a:r>
            <a:r>
              <a:rPr lang="en-US" sz="2400" dirty="0">
                <a:solidFill>
                  <a:srgbClr val="CFE5C9">
                    <a:alpha val="73000"/>
                  </a:srgbClr>
                </a:solidFill>
              </a:rPr>
              <a:t>() {</a:t>
            </a:r>
          </a:p>
          <a:p>
            <a:r>
              <a:rPr lang="en-US" sz="2400" dirty="0">
                <a:solidFill>
                  <a:srgbClr val="CFE5C9">
                    <a:alpha val="73000"/>
                  </a:srgbClr>
                </a:solidFill>
              </a:rPr>
              <a:t> </a:t>
            </a:r>
            <a:r>
              <a:rPr lang="en-US" sz="2400" dirty="0" smtClean="0">
                <a:solidFill>
                  <a:srgbClr val="CFE5C9">
                    <a:alpha val="73000"/>
                  </a:srgbClr>
                </a:solidFill>
              </a:rPr>
              <a:t>       return </a:t>
            </a:r>
            <a:r>
              <a:rPr lang="en-US" sz="2400" dirty="0">
                <a:solidFill>
                  <a:srgbClr val="CFE5C9">
                    <a:alpha val="73000"/>
                  </a:srgbClr>
                </a:solidFill>
              </a:rPr>
              <a:t>{| </a:t>
            </a:r>
            <a:r>
              <a:rPr lang="en-US" sz="2400" b="1" dirty="0">
                <a:solidFill>
                  <a:srgbClr val="CFE5C9">
                    <a:alpha val="73000"/>
                  </a:srgbClr>
                </a:solidFill>
              </a:rPr>
              <a:t>??</a:t>
            </a:r>
            <a:r>
              <a:rPr lang="en-US" sz="2400" dirty="0">
                <a:solidFill>
                  <a:srgbClr val="CFE5C9">
                    <a:alpha val="73000"/>
                  </a:srgbClr>
                </a:solidFill>
              </a:rPr>
              <a:t> | n1 | n2 | n3 | </a:t>
            </a:r>
            <a:r>
              <a:rPr lang="en-US" sz="2400" dirty="0" smtClean="0">
                <a:solidFill>
                  <a:srgbClr val="CFE5C9">
                    <a:alpha val="73000"/>
                  </a:srgbClr>
                </a:solidFill>
              </a:rPr>
              <a:t>N </a:t>
            </a:r>
            <a:r>
              <a:rPr lang="en-US" sz="2400" dirty="0">
                <a:solidFill>
                  <a:srgbClr val="CFE5C9">
                    <a:alpha val="73000"/>
                  </a:srgbClr>
                </a:solidFill>
              </a:rPr>
              <a:t>| </a:t>
            </a:r>
            <a:r>
              <a:rPr lang="en-US" sz="2400" dirty="0" smtClean="0">
                <a:solidFill>
                  <a:srgbClr val="CFE5C9">
                    <a:alpha val="73000"/>
                  </a:srgbClr>
                </a:solidFill>
              </a:rPr>
              <a:t>L</a:t>
            </a:r>
            <a:endParaRPr lang="en-US" sz="2400" dirty="0">
              <a:solidFill>
                <a:srgbClr val="CFE5C9">
                  <a:alpha val="73000"/>
                </a:srgbClr>
              </a:solidFill>
            </a:endParaRPr>
          </a:p>
          <a:p>
            <a:r>
              <a:rPr lang="en-US" sz="2400" dirty="0" smtClean="0">
                <a:solidFill>
                  <a:srgbClr val="CFE5C9">
                    <a:alpha val="73000"/>
                  </a:srgbClr>
                </a:solidFill>
              </a:rPr>
              <a:t>                     | </a:t>
            </a:r>
            <a:r>
              <a:rPr lang="en-US" sz="2400" b="1" dirty="0" err="1">
                <a:solidFill>
                  <a:srgbClr val="CFE5C9">
                    <a:alpha val="73000"/>
                  </a:srgbClr>
                </a:solidFill>
              </a:rPr>
              <a:t>expr</a:t>
            </a:r>
            <a:r>
              <a:rPr lang="en-US" sz="2400" dirty="0">
                <a:solidFill>
                  <a:srgbClr val="CFE5C9">
                    <a:alpha val="73000"/>
                  </a:srgbClr>
                </a:solidFill>
              </a:rPr>
              <a:t>() / N | </a:t>
            </a:r>
            <a:r>
              <a:rPr lang="en-US" sz="2400" b="1" dirty="0" err="1">
                <a:solidFill>
                  <a:srgbClr val="CFE5C9">
                    <a:alpha val="73000"/>
                  </a:srgbClr>
                </a:solidFill>
              </a:rPr>
              <a:t>expr</a:t>
            </a:r>
            <a:r>
              <a:rPr lang="en-US" sz="2400" dirty="0">
                <a:solidFill>
                  <a:srgbClr val="CFE5C9">
                    <a:alpha val="73000"/>
                  </a:srgbClr>
                </a:solidFill>
              </a:rPr>
              <a:t>() * </a:t>
            </a:r>
            <a:r>
              <a:rPr lang="en-US" sz="2400" b="1" dirty="0" err="1">
                <a:solidFill>
                  <a:srgbClr val="CFE5C9">
                    <a:alpha val="73000"/>
                  </a:srgbClr>
                </a:solidFill>
              </a:rPr>
              <a:t>expr</a:t>
            </a:r>
            <a:r>
              <a:rPr lang="en-US" sz="2400" dirty="0">
                <a:solidFill>
                  <a:srgbClr val="CFE5C9">
                    <a:alpha val="73000"/>
                  </a:srgbClr>
                </a:solidFill>
              </a:rPr>
              <a:t>(</a:t>
            </a:r>
            <a:r>
              <a:rPr lang="en-US" sz="2400" dirty="0" smtClean="0">
                <a:solidFill>
                  <a:srgbClr val="CFE5C9">
                    <a:alpha val="73000"/>
                  </a:srgbClr>
                </a:solidFill>
              </a:rPr>
              <a:t>)   |</a:t>
            </a:r>
            <a:r>
              <a:rPr lang="en-US" sz="2400" dirty="0">
                <a:solidFill>
                  <a:srgbClr val="CFE5C9">
                    <a:alpha val="73000"/>
                  </a:srgbClr>
                </a:solidFill>
              </a:rPr>
              <a:t>};</a:t>
            </a:r>
          </a:p>
          <a:p>
            <a:r>
              <a:rPr lang="en-US" sz="2400" dirty="0">
                <a:solidFill>
                  <a:srgbClr val="CFE5C9">
                    <a:alpha val="73000"/>
                  </a:srgbClr>
                </a:solidFill>
              </a:rPr>
              <a:t> </a:t>
            </a:r>
            <a:r>
              <a:rPr lang="en-US" sz="2400" dirty="0" smtClean="0">
                <a:solidFill>
                  <a:srgbClr val="CFE5C9">
                    <a:alpha val="73000"/>
                  </a:srgbClr>
                </a:solidFill>
              </a:rPr>
              <a:t>   }</a:t>
            </a:r>
            <a:endParaRPr lang="en-US" sz="2400" dirty="0">
              <a:solidFill>
                <a:srgbClr val="CFE5C9">
                  <a:alpha val="73000"/>
                </a:srgbClr>
              </a:solidFill>
            </a:endParaRPr>
          </a:p>
          <a:p>
            <a:endParaRPr lang="en-US" sz="2400" dirty="0"/>
          </a:p>
          <a:p>
            <a:r>
              <a:rPr lang="en-US" sz="2400" dirty="0"/>
              <a:t> </a:t>
            </a:r>
            <a:r>
              <a:rPr lang="en-US" sz="2400" dirty="0" smtClean="0"/>
              <a:t>   for </a:t>
            </a:r>
            <a:r>
              <a:rPr lang="en-US" sz="2400" dirty="0"/>
              <a:t>(</a:t>
            </a:r>
            <a:r>
              <a:rPr lang="en-US" sz="2400" dirty="0" err="1"/>
              <a:t>int</a:t>
            </a:r>
            <a:r>
              <a:rPr lang="en-US" sz="2400" dirty="0"/>
              <a:t> </a:t>
            </a:r>
            <a:r>
              <a:rPr lang="en-US" sz="2400" dirty="0" err="1"/>
              <a:t>i</a:t>
            </a:r>
            <a:r>
              <a:rPr lang="en-US" sz="2400" dirty="0"/>
              <a:t> = 0; </a:t>
            </a:r>
            <a:r>
              <a:rPr lang="en-US" sz="2400" dirty="0" err="1"/>
              <a:t>i</a:t>
            </a:r>
            <a:r>
              <a:rPr lang="en-US" sz="2400" dirty="0"/>
              <a:t> &lt; n1; </a:t>
            </a:r>
            <a:r>
              <a:rPr lang="en-US" sz="2400" dirty="0" err="1"/>
              <a:t>i</a:t>
            </a:r>
            <a:r>
              <a:rPr lang="en-US" sz="2400" dirty="0"/>
              <a:t>++)</a:t>
            </a:r>
          </a:p>
          <a:p>
            <a:r>
              <a:rPr lang="en-US" sz="2400" dirty="0"/>
              <a:t> </a:t>
            </a:r>
            <a:r>
              <a:rPr lang="en-US" sz="2400" dirty="0" smtClean="0"/>
              <a:t>       for </a:t>
            </a:r>
            <a:r>
              <a:rPr lang="en-US" sz="2400" dirty="0"/>
              <a:t>(</a:t>
            </a:r>
            <a:r>
              <a:rPr lang="en-US" sz="2400" dirty="0" err="1"/>
              <a:t>int</a:t>
            </a:r>
            <a:r>
              <a:rPr lang="en-US" sz="2400" dirty="0"/>
              <a:t> j = 0; j &lt; n2; j++) </a:t>
            </a:r>
          </a:p>
          <a:p>
            <a:r>
              <a:rPr lang="en-US" sz="2400" dirty="0"/>
              <a:t> </a:t>
            </a:r>
            <a:r>
              <a:rPr lang="en-US" sz="2400" dirty="0" smtClean="0"/>
              <a:t>           for </a:t>
            </a:r>
            <a:r>
              <a:rPr lang="en-US" sz="2400" dirty="0"/>
              <a:t>(</a:t>
            </a:r>
            <a:r>
              <a:rPr lang="en-US" sz="2400" dirty="0" err="1"/>
              <a:t>int</a:t>
            </a:r>
            <a:r>
              <a:rPr lang="en-US" sz="2400" dirty="0"/>
              <a:t> k = 0; k &lt; n3; k++)</a:t>
            </a:r>
          </a:p>
          <a:p>
            <a:r>
              <a:rPr lang="en-US" sz="2400" dirty="0"/>
              <a:t> </a:t>
            </a:r>
            <a:r>
              <a:rPr lang="en-US" sz="2400" dirty="0" smtClean="0"/>
              <a:t>               </a:t>
            </a:r>
            <a:r>
              <a:rPr lang="en-US" sz="2400" dirty="0" err="1" smtClean="0"/>
              <a:t>outBuf</a:t>
            </a:r>
            <a:r>
              <a:rPr lang="en-US" sz="2400" dirty="0"/>
              <a:t>[ </a:t>
            </a:r>
            <a:r>
              <a:rPr lang="en-US" sz="2400" dirty="0" err="1"/>
              <a:t>i</a:t>
            </a:r>
            <a:r>
              <a:rPr lang="en-US" sz="2400" dirty="0" smtClean="0"/>
              <a:t>*</a:t>
            </a:r>
            <a:r>
              <a:rPr lang="en-US" sz="2400" b="1" dirty="0" smtClean="0">
                <a:solidFill>
                  <a:srgbClr val="FF0000"/>
                </a:solidFill>
              </a:rPr>
              <a:t>1</a:t>
            </a:r>
            <a:r>
              <a:rPr lang="en-US" sz="2400" dirty="0" smtClean="0"/>
              <a:t>   </a:t>
            </a:r>
            <a:r>
              <a:rPr lang="en-US" sz="2400" dirty="0"/>
              <a:t>+ j</a:t>
            </a:r>
            <a:r>
              <a:rPr lang="en-US" sz="2400" dirty="0" smtClean="0"/>
              <a:t>*</a:t>
            </a:r>
            <a:r>
              <a:rPr lang="en-US" sz="2400" b="1" dirty="0" smtClean="0">
                <a:solidFill>
                  <a:srgbClr val="FF0000"/>
                </a:solidFill>
              </a:rPr>
              <a:t>n1</a:t>
            </a:r>
            <a:r>
              <a:rPr lang="en-US" sz="2400" dirty="0" smtClean="0"/>
              <a:t>   </a:t>
            </a:r>
            <a:r>
              <a:rPr lang="en-US" sz="2400" dirty="0"/>
              <a:t>+ k</a:t>
            </a:r>
            <a:r>
              <a:rPr lang="en-US" sz="2400" dirty="0" smtClean="0"/>
              <a:t>*</a:t>
            </a:r>
            <a:r>
              <a:rPr lang="en-US" sz="2400" b="1" dirty="0" smtClean="0">
                <a:solidFill>
                  <a:srgbClr val="FF0000"/>
                </a:solidFill>
              </a:rPr>
              <a:t>(n1*n2)</a:t>
            </a:r>
            <a:r>
              <a:rPr lang="en-US" sz="2400" dirty="0" smtClean="0"/>
              <a:t>   </a:t>
            </a:r>
            <a:r>
              <a:rPr lang="en-US" sz="2400" dirty="0"/>
              <a:t>] = in[</a:t>
            </a:r>
            <a:r>
              <a:rPr lang="en-US" sz="2400" dirty="0" err="1"/>
              <a:t>i</a:t>
            </a:r>
            <a:r>
              <a:rPr lang="en-US" sz="2400" dirty="0"/>
              <a:t>][j][k]; </a:t>
            </a:r>
          </a:p>
          <a:p>
            <a:r>
              <a:rPr lang="en-US" sz="2400" dirty="0"/>
              <a:t>} </a:t>
            </a:r>
          </a:p>
        </p:txBody>
      </p:sp>
    </p:spTree>
    <p:extLst>
      <p:ext uri="{BB962C8B-B14F-4D97-AF65-F5344CB8AC3E}">
        <p14:creationId xmlns:p14="http://schemas.microsoft.com/office/powerpoint/2010/main" val="2947901361"/>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MSL programming example</a:t>
            </a:r>
          </a:p>
        </p:txBody>
      </p:sp>
      <p:sp>
        <p:nvSpPr>
          <p:cNvPr id="4" name="TextBox 3"/>
          <p:cNvSpPr txBox="1"/>
          <p:nvPr/>
        </p:nvSpPr>
        <p:spPr>
          <a:xfrm>
            <a:off x="226181" y="1393552"/>
            <a:ext cx="11617849" cy="5539978"/>
          </a:xfrm>
          <a:prstGeom prst="rect">
            <a:avLst/>
          </a:prstGeom>
          <a:noFill/>
        </p:spPr>
        <p:txBody>
          <a:bodyPr wrap="square" rtlCol="0">
            <a:spAutoFit/>
          </a:bodyPr>
          <a:lstStyle/>
          <a:p>
            <a:r>
              <a:rPr lang="en-US" sz="2400" dirty="0"/>
              <a:t>void </a:t>
            </a:r>
            <a:r>
              <a:rPr lang="en-US" sz="2400" dirty="0" smtClean="0"/>
              <a:t>unpack(</a:t>
            </a:r>
            <a:r>
              <a:rPr lang="en-US" sz="2400" dirty="0" err="1" smtClean="0"/>
              <a:t>int</a:t>
            </a:r>
            <a:r>
              <a:rPr lang="en-US" sz="2400" dirty="0" smtClean="0"/>
              <a:t> </a:t>
            </a:r>
            <a:r>
              <a:rPr lang="en-US" sz="2400" dirty="0"/>
              <a:t>n1, </a:t>
            </a:r>
            <a:r>
              <a:rPr lang="en-US" sz="2400" dirty="0" err="1"/>
              <a:t>int</a:t>
            </a:r>
            <a:r>
              <a:rPr lang="en-US" sz="2400" dirty="0"/>
              <a:t> n2, </a:t>
            </a:r>
            <a:r>
              <a:rPr lang="en-US" sz="2400" dirty="0" err="1"/>
              <a:t>int</a:t>
            </a:r>
            <a:r>
              <a:rPr lang="en-US" sz="2400" dirty="0"/>
              <a:t> n3</a:t>
            </a:r>
            <a:r>
              <a:rPr lang="en-US" sz="2400" dirty="0" smtClean="0"/>
              <a:t>, </a:t>
            </a:r>
            <a:r>
              <a:rPr lang="en-US" sz="2400" dirty="0" err="1" smtClean="0"/>
              <a:t>int</a:t>
            </a:r>
            <a:r>
              <a:rPr lang="en-US" sz="2400" dirty="0" smtClean="0"/>
              <a:t> N, </a:t>
            </a:r>
            <a:r>
              <a:rPr lang="en-US" sz="2400" dirty="0" err="1" smtClean="0"/>
              <a:t>int</a:t>
            </a:r>
            <a:r>
              <a:rPr lang="en-US" sz="2400" dirty="0" smtClean="0"/>
              <a:t> L, double[N, L] </a:t>
            </a:r>
            <a:r>
              <a:rPr lang="en-US" sz="2400" dirty="0"/>
              <a:t>in</a:t>
            </a:r>
            <a:r>
              <a:rPr lang="en-US" sz="2400" dirty="0" smtClean="0"/>
              <a:t>, ref double[n1, n2, n3] out) {</a:t>
            </a:r>
            <a:endParaRPr lang="en-US" sz="2400" dirty="0"/>
          </a:p>
          <a:p>
            <a:r>
              <a:rPr lang="en-US" sz="2400" dirty="0" smtClean="0"/>
              <a:t>   view in as  </a:t>
            </a:r>
            <a:r>
              <a:rPr lang="en-US" sz="2400" dirty="0"/>
              <a:t>double</a:t>
            </a:r>
            <a:r>
              <a:rPr lang="en-US" sz="2400" dirty="0" smtClean="0"/>
              <a:t>[n1*n2*n3] </a:t>
            </a:r>
            <a:r>
              <a:rPr lang="en-US" sz="2400" dirty="0" err="1" smtClean="0"/>
              <a:t>inBuf</a:t>
            </a:r>
            <a:r>
              <a:rPr lang="en-US" sz="2400" dirty="0" smtClean="0"/>
              <a:t>;</a:t>
            </a:r>
          </a:p>
          <a:p>
            <a:r>
              <a:rPr lang="en-US" sz="2400" dirty="0" smtClean="0"/>
              <a:t>   view out as  double[N * L] </a:t>
            </a:r>
            <a:r>
              <a:rPr lang="en-US" sz="2400" dirty="0" err="1" smtClean="0"/>
              <a:t>outBuf</a:t>
            </a:r>
            <a:r>
              <a:rPr lang="en-US" sz="2400" dirty="0" smtClean="0"/>
              <a:t>;</a:t>
            </a:r>
            <a:endParaRPr lang="en-US" dirty="0"/>
          </a:p>
          <a:p>
            <a:r>
              <a:rPr lang="en-US" sz="2400" dirty="0" smtClean="0"/>
              <a:t>   generator </a:t>
            </a:r>
            <a:r>
              <a:rPr lang="en-US" sz="2400" dirty="0" err="1"/>
              <a:t>int</a:t>
            </a:r>
            <a:r>
              <a:rPr lang="en-US" sz="2400" dirty="0"/>
              <a:t> </a:t>
            </a:r>
            <a:r>
              <a:rPr lang="en-US" sz="2400" b="1" dirty="0" err="1">
                <a:solidFill>
                  <a:srgbClr val="FF0000"/>
                </a:solidFill>
              </a:rPr>
              <a:t>expr</a:t>
            </a:r>
            <a:r>
              <a:rPr lang="en-US" sz="2400" dirty="0"/>
              <a:t>() {</a:t>
            </a:r>
          </a:p>
          <a:p>
            <a:r>
              <a:rPr lang="en-US" sz="2400" dirty="0"/>
              <a:t>  </a:t>
            </a:r>
            <a:r>
              <a:rPr lang="en-US" sz="2400" dirty="0" smtClean="0"/>
              <a:t>      </a:t>
            </a:r>
            <a:r>
              <a:rPr lang="en-US" sz="2400" dirty="0"/>
              <a:t>return {| </a:t>
            </a:r>
            <a:r>
              <a:rPr lang="en-US" sz="2400" b="1" dirty="0">
                <a:solidFill>
                  <a:srgbClr val="008000"/>
                </a:solidFill>
              </a:rPr>
              <a:t>??</a:t>
            </a:r>
            <a:r>
              <a:rPr lang="en-US" sz="2400" dirty="0"/>
              <a:t> | n1 | n2 | n3 | N | L</a:t>
            </a:r>
          </a:p>
          <a:p>
            <a:r>
              <a:rPr lang="en-US" sz="2400" dirty="0"/>
              <a:t> </a:t>
            </a:r>
            <a:r>
              <a:rPr lang="en-US" sz="2400" dirty="0" smtClean="0"/>
              <a:t>                    </a:t>
            </a:r>
            <a:r>
              <a:rPr lang="en-US" sz="2400" dirty="0"/>
              <a:t>| </a:t>
            </a:r>
            <a:r>
              <a:rPr lang="en-US" sz="2400" b="1" dirty="0" err="1">
                <a:solidFill>
                  <a:srgbClr val="FF0000"/>
                </a:solidFill>
              </a:rPr>
              <a:t>expr</a:t>
            </a:r>
            <a:r>
              <a:rPr lang="en-US" sz="2400" dirty="0"/>
              <a:t>() / N | </a:t>
            </a:r>
            <a:r>
              <a:rPr lang="en-US" sz="2400" b="1" dirty="0" err="1">
                <a:solidFill>
                  <a:srgbClr val="FF0000"/>
                </a:solidFill>
              </a:rPr>
              <a:t>expr</a:t>
            </a:r>
            <a:r>
              <a:rPr lang="en-US" sz="2400" dirty="0"/>
              <a:t>() * </a:t>
            </a:r>
            <a:r>
              <a:rPr lang="en-US" sz="2400" b="1" dirty="0" err="1">
                <a:solidFill>
                  <a:srgbClr val="FF0000"/>
                </a:solidFill>
              </a:rPr>
              <a:t>expr</a:t>
            </a:r>
            <a:r>
              <a:rPr lang="en-US" sz="2400" dirty="0"/>
              <a:t>()   |};</a:t>
            </a:r>
          </a:p>
          <a:p>
            <a:r>
              <a:rPr lang="en-US" sz="2400" dirty="0" smtClean="0"/>
              <a:t>   }</a:t>
            </a:r>
          </a:p>
          <a:p>
            <a:endParaRPr lang="en-US" dirty="0" smtClean="0"/>
          </a:p>
          <a:p>
            <a:r>
              <a:rPr lang="en-US" sz="2400" dirty="0" smtClean="0"/>
              <a:t>   for (</a:t>
            </a:r>
            <a:r>
              <a:rPr lang="en-US" sz="2400" dirty="0" err="1" smtClean="0"/>
              <a:t>int</a:t>
            </a:r>
            <a:r>
              <a:rPr lang="en-US" sz="2400" dirty="0" smtClean="0"/>
              <a:t> p = 0; p &lt; N; p++)</a:t>
            </a:r>
            <a:endParaRPr lang="en-US" sz="2400" dirty="0"/>
          </a:p>
          <a:p>
            <a:r>
              <a:rPr lang="en-US" sz="2400" dirty="0" smtClean="0"/>
              <a:t>     for </a:t>
            </a:r>
            <a:r>
              <a:rPr lang="en-US" sz="2400" dirty="0"/>
              <a:t>(</a:t>
            </a:r>
            <a:r>
              <a:rPr lang="en-US" sz="2400" dirty="0" err="1"/>
              <a:t>int</a:t>
            </a:r>
            <a:r>
              <a:rPr lang="en-US" sz="2400" dirty="0"/>
              <a:t> </a:t>
            </a:r>
            <a:r>
              <a:rPr lang="en-US" sz="2400" dirty="0" err="1"/>
              <a:t>i</a:t>
            </a:r>
            <a:r>
              <a:rPr lang="en-US" sz="2400" dirty="0"/>
              <a:t> = 0; </a:t>
            </a:r>
            <a:r>
              <a:rPr lang="en-US" sz="2400" dirty="0" err="1"/>
              <a:t>i</a:t>
            </a:r>
            <a:r>
              <a:rPr lang="en-US" sz="2400" dirty="0"/>
              <a:t> &lt; </a:t>
            </a:r>
            <a:r>
              <a:rPr lang="en-US" sz="2400" b="1" dirty="0" err="1">
                <a:solidFill>
                  <a:srgbClr val="FF0000"/>
                </a:solidFill>
              </a:rPr>
              <a:t>expr</a:t>
            </a:r>
            <a:r>
              <a:rPr lang="en-US" sz="2400" dirty="0"/>
              <a:t>() ; </a:t>
            </a:r>
            <a:r>
              <a:rPr lang="en-US" sz="2400" dirty="0" err="1"/>
              <a:t>i</a:t>
            </a:r>
            <a:r>
              <a:rPr lang="en-US" sz="2400" dirty="0"/>
              <a:t>++)</a:t>
            </a:r>
          </a:p>
          <a:p>
            <a:r>
              <a:rPr lang="en-US" sz="2400" dirty="0"/>
              <a:t> </a:t>
            </a:r>
            <a:r>
              <a:rPr lang="en-US" sz="2400" dirty="0" smtClean="0"/>
              <a:t>      for </a:t>
            </a:r>
            <a:r>
              <a:rPr lang="en-US" sz="2400" dirty="0"/>
              <a:t>(</a:t>
            </a:r>
            <a:r>
              <a:rPr lang="en-US" sz="2400" dirty="0" err="1"/>
              <a:t>int</a:t>
            </a:r>
            <a:r>
              <a:rPr lang="en-US" sz="2400" dirty="0"/>
              <a:t> j = 0; j &lt; </a:t>
            </a:r>
            <a:r>
              <a:rPr lang="en-US" sz="2400" b="1" dirty="0" err="1">
                <a:solidFill>
                  <a:srgbClr val="FF0000"/>
                </a:solidFill>
              </a:rPr>
              <a:t>expr</a:t>
            </a:r>
            <a:r>
              <a:rPr lang="en-US" sz="2400" dirty="0"/>
              <a:t>() ; j++) </a:t>
            </a:r>
          </a:p>
          <a:p>
            <a:r>
              <a:rPr lang="en-US" sz="2400" dirty="0"/>
              <a:t> </a:t>
            </a:r>
            <a:r>
              <a:rPr lang="en-US" sz="2400" dirty="0" smtClean="0"/>
              <a:t>      </a:t>
            </a:r>
            <a:r>
              <a:rPr lang="en-US" sz="2400" dirty="0"/>
              <a:t> </a:t>
            </a:r>
            <a:r>
              <a:rPr lang="en-US" sz="2400" dirty="0" smtClean="0"/>
              <a:t> for </a:t>
            </a:r>
            <a:r>
              <a:rPr lang="en-US" sz="2400" dirty="0"/>
              <a:t>(</a:t>
            </a:r>
            <a:r>
              <a:rPr lang="en-US" sz="2400" dirty="0" err="1"/>
              <a:t>int</a:t>
            </a:r>
            <a:r>
              <a:rPr lang="en-US" sz="2400" dirty="0"/>
              <a:t> k = 0; k &lt; </a:t>
            </a:r>
            <a:r>
              <a:rPr lang="en-US" sz="2400" b="1" dirty="0" err="1">
                <a:solidFill>
                  <a:srgbClr val="FF0000"/>
                </a:solidFill>
              </a:rPr>
              <a:t>expr</a:t>
            </a:r>
            <a:r>
              <a:rPr lang="en-US" sz="2400" dirty="0"/>
              <a:t>() ; k++)</a:t>
            </a:r>
          </a:p>
          <a:p>
            <a:r>
              <a:rPr lang="en-US" sz="2400" dirty="0"/>
              <a:t> </a:t>
            </a:r>
            <a:r>
              <a:rPr lang="en-US" sz="2400" dirty="0" smtClean="0"/>
              <a:t>             </a:t>
            </a:r>
            <a:r>
              <a:rPr lang="en-US" sz="2400" dirty="0" err="1" smtClean="0"/>
              <a:t>outBuf</a:t>
            </a:r>
            <a:r>
              <a:rPr lang="en-US" sz="2400" dirty="0" smtClean="0"/>
              <a:t>[p*</a:t>
            </a:r>
            <a:r>
              <a:rPr lang="en-US" sz="2400" b="1" dirty="0" err="1">
                <a:solidFill>
                  <a:srgbClr val="FF0000"/>
                </a:solidFill>
              </a:rPr>
              <a:t>expr</a:t>
            </a:r>
            <a:r>
              <a:rPr lang="en-US" sz="2400" dirty="0"/>
              <a:t>(</a:t>
            </a:r>
            <a:r>
              <a:rPr lang="en-US" sz="2400" dirty="0" smtClean="0"/>
              <a:t>)+</a:t>
            </a:r>
            <a:r>
              <a:rPr lang="en-US" sz="2400" dirty="0" err="1" smtClean="0"/>
              <a:t>i</a:t>
            </a:r>
            <a:r>
              <a:rPr lang="en-US" sz="2400" dirty="0" smtClean="0"/>
              <a:t>*</a:t>
            </a:r>
            <a:r>
              <a:rPr lang="en-US" sz="2400" b="1" dirty="0" err="1">
                <a:solidFill>
                  <a:srgbClr val="FF0000"/>
                </a:solidFill>
              </a:rPr>
              <a:t>expr</a:t>
            </a:r>
            <a:r>
              <a:rPr lang="en-US" sz="2400" dirty="0"/>
              <a:t>(</a:t>
            </a:r>
            <a:r>
              <a:rPr lang="en-US" sz="2400" dirty="0" smtClean="0"/>
              <a:t>)+j*</a:t>
            </a:r>
            <a:r>
              <a:rPr lang="en-US" sz="2400" b="1" dirty="0" err="1">
                <a:solidFill>
                  <a:srgbClr val="FF0000"/>
                </a:solidFill>
              </a:rPr>
              <a:t>expr</a:t>
            </a:r>
            <a:r>
              <a:rPr lang="en-US" sz="2400" dirty="0"/>
              <a:t>(</a:t>
            </a:r>
            <a:r>
              <a:rPr lang="en-US" sz="2400" dirty="0" smtClean="0"/>
              <a:t>)+k*</a:t>
            </a:r>
            <a:r>
              <a:rPr lang="en-US" sz="2400" b="1" dirty="0" err="1">
                <a:solidFill>
                  <a:srgbClr val="FF0000"/>
                </a:solidFill>
              </a:rPr>
              <a:t>expr</a:t>
            </a:r>
            <a:r>
              <a:rPr lang="en-US" sz="2400" dirty="0"/>
              <a:t>(</a:t>
            </a:r>
            <a:r>
              <a:rPr lang="en-US" sz="2400" dirty="0" smtClean="0"/>
              <a:t>)]</a:t>
            </a:r>
          </a:p>
          <a:p>
            <a:r>
              <a:rPr lang="en-US" sz="2400" dirty="0"/>
              <a:t> </a:t>
            </a:r>
            <a:r>
              <a:rPr lang="en-US" sz="2400" dirty="0" smtClean="0"/>
              <a:t>            = </a:t>
            </a:r>
            <a:r>
              <a:rPr lang="en-US" sz="2400" dirty="0" err="1" smtClean="0"/>
              <a:t>inBuf</a:t>
            </a:r>
            <a:r>
              <a:rPr lang="en-US" sz="2400" dirty="0"/>
              <a:t>[p*</a:t>
            </a:r>
            <a:r>
              <a:rPr lang="en-US" sz="2400" b="1" dirty="0" err="1">
                <a:solidFill>
                  <a:srgbClr val="FF0000"/>
                </a:solidFill>
              </a:rPr>
              <a:t>expr</a:t>
            </a:r>
            <a:r>
              <a:rPr lang="en-US" sz="2400" dirty="0"/>
              <a:t>()+</a:t>
            </a:r>
            <a:r>
              <a:rPr lang="en-US" sz="2400" dirty="0" err="1"/>
              <a:t>i</a:t>
            </a:r>
            <a:r>
              <a:rPr lang="en-US" sz="2400" dirty="0"/>
              <a:t>*</a:t>
            </a:r>
            <a:r>
              <a:rPr lang="en-US" sz="2400" b="1" dirty="0" err="1">
                <a:solidFill>
                  <a:srgbClr val="FF0000"/>
                </a:solidFill>
              </a:rPr>
              <a:t>expr</a:t>
            </a:r>
            <a:r>
              <a:rPr lang="en-US" sz="2400" dirty="0"/>
              <a:t>()+j*</a:t>
            </a:r>
            <a:r>
              <a:rPr lang="en-US" sz="2400" b="1" dirty="0" err="1">
                <a:solidFill>
                  <a:srgbClr val="FF0000"/>
                </a:solidFill>
              </a:rPr>
              <a:t>expr</a:t>
            </a:r>
            <a:r>
              <a:rPr lang="en-US" sz="2400" dirty="0"/>
              <a:t>()+k*</a:t>
            </a:r>
            <a:r>
              <a:rPr lang="en-US" sz="2400" b="1" dirty="0" err="1">
                <a:solidFill>
                  <a:srgbClr val="FF0000"/>
                </a:solidFill>
              </a:rPr>
              <a:t>expr</a:t>
            </a:r>
            <a:r>
              <a:rPr lang="en-US" sz="2400" dirty="0"/>
              <a:t>()]</a:t>
            </a:r>
            <a:r>
              <a:rPr lang="en-US" sz="2400" dirty="0" smtClean="0"/>
              <a:t>; </a:t>
            </a:r>
            <a:endParaRPr lang="en-US" sz="2400" dirty="0"/>
          </a:p>
          <a:p>
            <a:r>
              <a:rPr lang="en-US" sz="2400" dirty="0"/>
              <a:t>} </a:t>
            </a:r>
          </a:p>
        </p:txBody>
      </p:sp>
    </p:spTree>
    <p:extLst>
      <p:ext uri="{BB962C8B-B14F-4D97-AF65-F5344CB8AC3E}">
        <p14:creationId xmlns:p14="http://schemas.microsoft.com/office/powerpoint/2010/main" val="3067246634"/>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MSL programming example</a:t>
            </a:r>
          </a:p>
        </p:txBody>
      </p:sp>
      <p:sp>
        <p:nvSpPr>
          <p:cNvPr id="4" name="TextBox 3"/>
          <p:cNvSpPr txBox="1"/>
          <p:nvPr/>
        </p:nvSpPr>
        <p:spPr>
          <a:xfrm>
            <a:off x="226181" y="1393552"/>
            <a:ext cx="11617849" cy="5539978"/>
          </a:xfrm>
          <a:prstGeom prst="rect">
            <a:avLst/>
          </a:prstGeom>
          <a:noFill/>
        </p:spPr>
        <p:txBody>
          <a:bodyPr wrap="square" rtlCol="0">
            <a:spAutoFit/>
          </a:bodyPr>
          <a:lstStyle/>
          <a:p>
            <a:r>
              <a:rPr lang="en-US" sz="2400" dirty="0"/>
              <a:t>void unpack(</a:t>
            </a:r>
            <a:r>
              <a:rPr lang="en-US" sz="2400" dirty="0" err="1"/>
              <a:t>int</a:t>
            </a:r>
            <a:r>
              <a:rPr lang="en-US" sz="2400" dirty="0"/>
              <a:t> n1, </a:t>
            </a:r>
            <a:r>
              <a:rPr lang="en-US" sz="2400" dirty="0" err="1"/>
              <a:t>int</a:t>
            </a:r>
            <a:r>
              <a:rPr lang="en-US" sz="2400" dirty="0"/>
              <a:t> n2, </a:t>
            </a:r>
            <a:r>
              <a:rPr lang="en-US" sz="2400" dirty="0" err="1"/>
              <a:t>int</a:t>
            </a:r>
            <a:r>
              <a:rPr lang="en-US" sz="2400" dirty="0"/>
              <a:t> n3, </a:t>
            </a:r>
            <a:r>
              <a:rPr lang="en-US" sz="2400" dirty="0" err="1"/>
              <a:t>int</a:t>
            </a:r>
            <a:r>
              <a:rPr lang="en-US" sz="2400" dirty="0"/>
              <a:t> N, </a:t>
            </a:r>
            <a:r>
              <a:rPr lang="en-US" sz="2400" dirty="0" err="1"/>
              <a:t>int</a:t>
            </a:r>
            <a:r>
              <a:rPr lang="en-US" sz="2400" dirty="0"/>
              <a:t> L, double[N, L] in, ref double[n1, n2, n3] out) {</a:t>
            </a:r>
          </a:p>
          <a:p>
            <a:r>
              <a:rPr lang="en-US" sz="2400" dirty="0" smtClean="0"/>
              <a:t>   view in as  </a:t>
            </a:r>
            <a:r>
              <a:rPr lang="en-US" sz="2400" dirty="0"/>
              <a:t>double</a:t>
            </a:r>
            <a:r>
              <a:rPr lang="en-US" sz="2400" dirty="0" smtClean="0"/>
              <a:t>[n1*n2*n3] </a:t>
            </a:r>
            <a:r>
              <a:rPr lang="en-US" sz="2400" dirty="0" err="1" smtClean="0"/>
              <a:t>inBuf</a:t>
            </a:r>
            <a:r>
              <a:rPr lang="en-US" sz="2400" dirty="0" smtClean="0"/>
              <a:t>;</a:t>
            </a:r>
          </a:p>
          <a:p>
            <a:r>
              <a:rPr lang="en-US" sz="2400" dirty="0" smtClean="0"/>
              <a:t>   view out as  double[N * L] </a:t>
            </a:r>
            <a:r>
              <a:rPr lang="en-US" sz="2400" dirty="0" err="1" smtClean="0"/>
              <a:t>outBuf</a:t>
            </a:r>
            <a:r>
              <a:rPr lang="en-US" sz="2400" dirty="0" smtClean="0"/>
              <a:t>;</a:t>
            </a:r>
            <a:endParaRPr lang="en-US" dirty="0"/>
          </a:p>
          <a:p>
            <a:r>
              <a:rPr lang="en-US" sz="2400" dirty="0" smtClean="0"/>
              <a:t>   generator </a:t>
            </a:r>
            <a:r>
              <a:rPr lang="en-US" sz="2400" dirty="0" err="1"/>
              <a:t>int</a:t>
            </a:r>
            <a:r>
              <a:rPr lang="en-US" sz="2400" dirty="0"/>
              <a:t> </a:t>
            </a:r>
            <a:r>
              <a:rPr lang="en-US" sz="2400" b="1" dirty="0" err="1">
                <a:solidFill>
                  <a:srgbClr val="FF0000"/>
                </a:solidFill>
              </a:rPr>
              <a:t>expr</a:t>
            </a:r>
            <a:r>
              <a:rPr lang="en-US" sz="2400" dirty="0"/>
              <a:t>() {</a:t>
            </a:r>
          </a:p>
          <a:p>
            <a:r>
              <a:rPr lang="en-US" sz="2400" dirty="0"/>
              <a:t>  </a:t>
            </a:r>
            <a:r>
              <a:rPr lang="en-US" sz="2400" dirty="0" smtClean="0"/>
              <a:t>      </a:t>
            </a:r>
            <a:r>
              <a:rPr lang="en-US" sz="2400" dirty="0"/>
              <a:t>return {| </a:t>
            </a:r>
            <a:r>
              <a:rPr lang="en-US" sz="2400" b="1" dirty="0">
                <a:solidFill>
                  <a:srgbClr val="008000"/>
                </a:solidFill>
              </a:rPr>
              <a:t>??</a:t>
            </a:r>
            <a:r>
              <a:rPr lang="en-US" sz="2400" dirty="0"/>
              <a:t> | n1 | n2 | n3 | N | L</a:t>
            </a:r>
          </a:p>
          <a:p>
            <a:r>
              <a:rPr lang="en-US" sz="2400" dirty="0"/>
              <a:t> </a:t>
            </a:r>
            <a:r>
              <a:rPr lang="en-US" sz="2400" dirty="0" smtClean="0"/>
              <a:t>                    </a:t>
            </a:r>
            <a:r>
              <a:rPr lang="en-US" sz="2400" dirty="0"/>
              <a:t>| </a:t>
            </a:r>
            <a:r>
              <a:rPr lang="en-US" sz="2400" b="1" dirty="0" err="1">
                <a:solidFill>
                  <a:srgbClr val="FF0000"/>
                </a:solidFill>
              </a:rPr>
              <a:t>expr</a:t>
            </a:r>
            <a:r>
              <a:rPr lang="en-US" sz="2400" dirty="0"/>
              <a:t>() / N | </a:t>
            </a:r>
            <a:r>
              <a:rPr lang="en-US" sz="2400" b="1" dirty="0" err="1">
                <a:solidFill>
                  <a:srgbClr val="FF0000"/>
                </a:solidFill>
              </a:rPr>
              <a:t>expr</a:t>
            </a:r>
            <a:r>
              <a:rPr lang="en-US" sz="2400" dirty="0"/>
              <a:t>() * </a:t>
            </a:r>
            <a:r>
              <a:rPr lang="en-US" sz="2400" b="1" dirty="0" err="1">
                <a:solidFill>
                  <a:srgbClr val="FF0000"/>
                </a:solidFill>
              </a:rPr>
              <a:t>expr</a:t>
            </a:r>
            <a:r>
              <a:rPr lang="en-US" sz="2400" dirty="0"/>
              <a:t>()   |};</a:t>
            </a:r>
          </a:p>
          <a:p>
            <a:r>
              <a:rPr lang="en-US" sz="2400" dirty="0" smtClean="0"/>
              <a:t>   }</a:t>
            </a:r>
          </a:p>
          <a:p>
            <a:endParaRPr lang="en-US" dirty="0" smtClean="0"/>
          </a:p>
          <a:p>
            <a:r>
              <a:rPr lang="en-US" sz="2400" dirty="0" smtClean="0"/>
              <a:t>   for (</a:t>
            </a:r>
            <a:r>
              <a:rPr lang="en-US" sz="2400" dirty="0" err="1" smtClean="0"/>
              <a:t>int</a:t>
            </a:r>
            <a:r>
              <a:rPr lang="en-US" sz="2400" dirty="0" smtClean="0"/>
              <a:t> p = 0; p &lt; N; p++)</a:t>
            </a:r>
            <a:endParaRPr lang="en-US" sz="2400" dirty="0"/>
          </a:p>
          <a:p>
            <a:r>
              <a:rPr lang="en-US" sz="2400" dirty="0" smtClean="0"/>
              <a:t>     for </a:t>
            </a:r>
            <a:r>
              <a:rPr lang="en-US" sz="2400" dirty="0"/>
              <a:t>(</a:t>
            </a:r>
            <a:r>
              <a:rPr lang="en-US" sz="2400" dirty="0" err="1"/>
              <a:t>int</a:t>
            </a:r>
            <a:r>
              <a:rPr lang="en-US" sz="2400" dirty="0"/>
              <a:t> </a:t>
            </a:r>
            <a:r>
              <a:rPr lang="en-US" sz="2400" dirty="0" err="1"/>
              <a:t>i</a:t>
            </a:r>
            <a:r>
              <a:rPr lang="en-US" sz="2400" dirty="0"/>
              <a:t> = 0; </a:t>
            </a:r>
            <a:r>
              <a:rPr lang="en-US" sz="2400" dirty="0" err="1"/>
              <a:t>i</a:t>
            </a:r>
            <a:r>
              <a:rPr lang="en-US" sz="2400" dirty="0"/>
              <a:t> &lt; </a:t>
            </a:r>
            <a:r>
              <a:rPr lang="en-US" sz="2400" b="1" dirty="0" smtClean="0">
                <a:solidFill>
                  <a:srgbClr val="FF0000"/>
                </a:solidFill>
              </a:rPr>
              <a:t>n1</a:t>
            </a:r>
            <a:r>
              <a:rPr lang="en-US" sz="2400" dirty="0" smtClean="0"/>
              <a:t> </a:t>
            </a:r>
            <a:r>
              <a:rPr lang="en-US" sz="2400" dirty="0"/>
              <a:t>; </a:t>
            </a:r>
            <a:r>
              <a:rPr lang="en-US" sz="2400" dirty="0" err="1"/>
              <a:t>i</a:t>
            </a:r>
            <a:r>
              <a:rPr lang="en-US" sz="2400" dirty="0"/>
              <a:t>++)</a:t>
            </a:r>
          </a:p>
          <a:p>
            <a:r>
              <a:rPr lang="en-US" sz="2400" dirty="0"/>
              <a:t> </a:t>
            </a:r>
            <a:r>
              <a:rPr lang="en-US" sz="2400" dirty="0" smtClean="0"/>
              <a:t>      for </a:t>
            </a:r>
            <a:r>
              <a:rPr lang="en-US" sz="2400" dirty="0"/>
              <a:t>(</a:t>
            </a:r>
            <a:r>
              <a:rPr lang="en-US" sz="2400" dirty="0" err="1"/>
              <a:t>int</a:t>
            </a:r>
            <a:r>
              <a:rPr lang="en-US" sz="2400" dirty="0"/>
              <a:t> j = 0; j &lt; </a:t>
            </a:r>
            <a:r>
              <a:rPr lang="en-US" sz="2400" b="1" dirty="0" smtClean="0">
                <a:solidFill>
                  <a:srgbClr val="FF0000"/>
                </a:solidFill>
              </a:rPr>
              <a:t>n2</a:t>
            </a:r>
            <a:r>
              <a:rPr lang="en-US" sz="2400" dirty="0" smtClean="0"/>
              <a:t> </a:t>
            </a:r>
            <a:r>
              <a:rPr lang="en-US" sz="2400" dirty="0"/>
              <a:t>; j++) </a:t>
            </a:r>
          </a:p>
          <a:p>
            <a:r>
              <a:rPr lang="en-US" sz="2400" dirty="0"/>
              <a:t> </a:t>
            </a:r>
            <a:r>
              <a:rPr lang="en-US" sz="2400" dirty="0" smtClean="0"/>
              <a:t>      </a:t>
            </a:r>
            <a:r>
              <a:rPr lang="en-US" sz="2400" dirty="0"/>
              <a:t> </a:t>
            </a:r>
            <a:r>
              <a:rPr lang="en-US" sz="2400" dirty="0" smtClean="0"/>
              <a:t> for </a:t>
            </a:r>
            <a:r>
              <a:rPr lang="en-US" sz="2400" dirty="0"/>
              <a:t>(</a:t>
            </a:r>
            <a:r>
              <a:rPr lang="en-US" sz="2400" dirty="0" err="1"/>
              <a:t>int</a:t>
            </a:r>
            <a:r>
              <a:rPr lang="en-US" sz="2400" dirty="0"/>
              <a:t> k = 0; k &lt; </a:t>
            </a:r>
            <a:r>
              <a:rPr lang="en-US" sz="2400" b="1" dirty="0" smtClean="0">
                <a:solidFill>
                  <a:srgbClr val="FF0000"/>
                </a:solidFill>
              </a:rPr>
              <a:t>n3</a:t>
            </a:r>
            <a:r>
              <a:rPr lang="en-US" sz="2400" dirty="0" smtClean="0"/>
              <a:t> </a:t>
            </a:r>
            <a:r>
              <a:rPr lang="en-US" sz="2400" dirty="0"/>
              <a:t>; k++)</a:t>
            </a:r>
          </a:p>
          <a:p>
            <a:r>
              <a:rPr lang="en-US" sz="2400" dirty="0"/>
              <a:t> </a:t>
            </a:r>
            <a:r>
              <a:rPr lang="en-US" sz="2400" dirty="0" smtClean="0"/>
              <a:t>             </a:t>
            </a:r>
            <a:r>
              <a:rPr lang="en-US" sz="2400" dirty="0" err="1" smtClean="0"/>
              <a:t>outBuf</a:t>
            </a:r>
            <a:r>
              <a:rPr lang="en-US" sz="2400" dirty="0" smtClean="0"/>
              <a:t>[ p</a:t>
            </a:r>
            <a:r>
              <a:rPr lang="en-US" sz="2400" dirty="0"/>
              <a:t>*</a:t>
            </a:r>
            <a:r>
              <a:rPr lang="en-US" sz="2400" b="1" dirty="0">
                <a:solidFill>
                  <a:srgbClr val="FF0000"/>
                </a:solidFill>
              </a:rPr>
              <a:t>(n3/N)  </a:t>
            </a:r>
            <a:r>
              <a:rPr lang="en-US" sz="2400" dirty="0"/>
              <a:t> +  </a:t>
            </a:r>
            <a:r>
              <a:rPr lang="en-US" sz="2400" dirty="0" err="1"/>
              <a:t>i</a:t>
            </a:r>
            <a:r>
              <a:rPr lang="en-US" sz="2400" dirty="0"/>
              <a:t>*</a:t>
            </a:r>
            <a:r>
              <a:rPr lang="en-US" sz="2400" b="1" dirty="0">
                <a:solidFill>
                  <a:srgbClr val="FF0000"/>
                </a:solidFill>
              </a:rPr>
              <a:t>(n2*n3)  </a:t>
            </a:r>
            <a:r>
              <a:rPr lang="en-US" sz="2400" dirty="0"/>
              <a:t> + j*</a:t>
            </a:r>
            <a:r>
              <a:rPr lang="en-US" sz="2400" b="1" dirty="0">
                <a:solidFill>
                  <a:srgbClr val="FF0000"/>
                </a:solidFill>
              </a:rPr>
              <a:t>n3</a:t>
            </a:r>
            <a:r>
              <a:rPr lang="en-US" sz="2400" dirty="0"/>
              <a:t> + k*</a:t>
            </a:r>
            <a:r>
              <a:rPr lang="en-US" sz="2400" b="1" dirty="0">
                <a:solidFill>
                  <a:srgbClr val="FF0000"/>
                </a:solidFill>
              </a:rPr>
              <a:t>1 </a:t>
            </a:r>
            <a:r>
              <a:rPr lang="en-US" sz="2400" dirty="0" smtClean="0"/>
              <a:t>]</a:t>
            </a:r>
          </a:p>
          <a:p>
            <a:r>
              <a:rPr lang="en-US" sz="2400" dirty="0" smtClean="0"/>
              <a:t>             = </a:t>
            </a:r>
            <a:r>
              <a:rPr lang="en-US" sz="2400" dirty="0" err="1" smtClean="0"/>
              <a:t>inBuf</a:t>
            </a:r>
            <a:r>
              <a:rPr lang="en-US" sz="2400" dirty="0" smtClean="0"/>
              <a:t>[</a:t>
            </a:r>
            <a:r>
              <a:rPr lang="en-US" sz="2400" dirty="0"/>
              <a:t>p*</a:t>
            </a:r>
            <a:r>
              <a:rPr lang="en-US" sz="2400" b="1" dirty="0">
                <a:solidFill>
                  <a:srgbClr val="FF0000"/>
                </a:solidFill>
              </a:rPr>
              <a:t>n1 </a:t>
            </a:r>
            <a:r>
              <a:rPr lang="en-US" sz="2400" b="1" dirty="0" smtClean="0">
                <a:solidFill>
                  <a:srgbClr val="FF0000"/>
                </a:solidFill>
              </a:rPr>
              <a:t> </a:t>
            </a:r>
            <a:r>
              <a:rPr lang="en-US" sz="2400" dirty="0" smtClean="0"/>
              <a:t> + </a:t>
            </a:r>
            <a:r>
              <a:rPr lang="en-US" sz="2400" dirty="0" err="1"/>
              <a:t>i</a:t>
            </a:r>
            <a:r>
              <a:rPr lang="en-US" sz="2400" dirty="0"/>
              <a:t>*</a:t>
            </a:r>
            <a:r>
              <a:rPr lang="en-US" sz="2400" b="1" dirty="0">
                <a:solidFill>
                  <a:srgbClr val="FF0000"/>
                </a:solidFill>
              </a:rPr>
              <a:t>(n2*n3/N)</a:t>
            </a:r>
            <a:r>
              <a:rPr lang="en-US" sz="2400" dirty="0"/>
              <a:t>   + j*</a:t>
            </a:r>
            <a:r>
              <a:rPr lang="en-US" sz="2400" b="1" dirty="0">
                <a:solidFill>
                  <a:srgbClr val="FF0000"/>
                </a:solidFill>
              </a:rPr>
              <a:t>(n3/N)</a:t>
            </a:r>
            <a:r>
              <a:rPr lang="en-US" sz="2400" dirty="0"/>
              <a:t>   + k*</a:t>
            </a:r>
            <a:r>
              <a:rPr lang="en-US" sz="2400" b="1" dirty="0">
                <a:solidFill>
                  <a:srgbClr val="FF0000"/>
                </a:solidFill>
              </a:rPr>
              <a:t>1</a:t>
            </a:r>
            <a:r>
              <a:rPr lang="en-US" sz="2400" dirty="0"/>
              <a:t> </a:t>
            </a:r>
            <a:r>
              <a:rPr lang="en-US" sz="2400" dirty="0" smtClean="0"/>
              <a:t>]; </a:t>
            </a:r>
          </a:p>
          <a:p>
            <a:r>
              <a:rPr lang="en-US" sz="2400" dirty="0" smtClean="0"/>
              <a:t>} </a:t>
            </a:r>
            <a:endParaRPr lang="en-US" sz="2400" dirty="0"/>
          </a:p>
        </p:txBody>
      </p:sp>
    </p:spTree>
    <p:extLst>
      <p:ext uri="{BB962C8B-B14F-4D97-AF65-F5344CB8AC3E}">
        <p14:creationId xmlns:p14="http://schemas.microsoft.com/office/powerpoint/2010/main" val="512653732"/>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MSL programming example</a:t>
            </a:r>
          </a:p>
        </p:txBody>
      </p:sp>
      <p:sp>
        <p:nvSpPr>
          <p:cNvPr id="3" name="Content Placeholder 2"/>
          <p:cNvSpPr>
            <a:spLocks noGrp="1"/>
          </p:cNvSpPr>
          <p:nvPr>
            <p:ph idx="1"/>
          </p:nvPr>
        </p:nvSpPr>
        <p:spPr/>
        <p:txBody>
          <a:bodyPr>
            <a:normAutofit/>
          </a:bodyPr>
          <a:lstStyle/>
          <a:p>
            <a:r>
              <a:rPr lang="en-US" dirty="0" smtClean="0"/>
              <a:t>The exact </a:t>
            </a:r>
            <a:r>
              <a:rPr lang="en-US" b="1" dirty="0" smtClean="0"/>
              <a:t>pack</a:t>
            </a:r>
            <a:r>
              <a:rPr lang="en-US" dirty="0" smtClean="0"/>
              <a:t> / </a:t>
            </a:r>
            <a:r>
              <a:rPr lang="en-US" b="1" dirty="0" smtClean="0"/>
              <a:t>unpack</a:t>
            </a:r>
            <a:r>
              <a:rPr lang="en-US" dirty="0" smtClean="0"/>
              <a:t> functions work for all transformations: </a:t>
            </a:r>
          </a:p>
          <a:p>
            <a:pPr marL="0" indent="0">
              <a:buNone/>
            </a:pPr>
            <a:r>
              <a:rPr lang="en-US" dirty="0"/>
              <a:t>	</a:t>
            </a:r>
            <a:r>
              <a:rPr lang="en-US" dirty="0" smtClean="0"/>
              <a:t>(x, y, z) -&gt; (z, y, x);  (x, y, z) -&gt; (z, x, y), …</a:t>
            </a:r>
          </a:p>
          <a:p>
            <a:endParaRPr lang="en-US" dirty="0" smtClean="0"/>
          </a:p>
          <a:p>
            <a:r>
              <a:rPr lang="en-US" dirty="0" smtClean="0"/>
              <a:t>Just need to change the specification </a:t>
            </a:r>
            <a:r>
              <a:rPr lang="en-US" b="1" dirty="0" smtClean="0"/>
              <a:t>trans</a:t>
            </a:r>
            <a:r>
              <a:rPr lang="en-US" dirty="0" smtClean="0"/>
              <a:t>()</a:t>
            </a:r>
          </a:p>
          <a:p>
            <a:endParaRPr lang="en-US" dirty="0" smtClean="0"/>
          </a:p>
          <a:p>
            <a:r>
              <a:rPr lang="en-US" dirty="0" smtClean="0"/>
              <a:t>Need to tell SPMD </a:t>
            </a:r>
            <a:r>
              <a:rPr lang="en-US" b="1" dirty="0" err="1" smtClean="0"/>
              <a:t>dtrans</a:t>
            </a:r>
            <a:r>
              <a:rPr lang="en-US" dirty="0" smtClean="0"/>
              <a:t>() and sequential </a:t>
            </a:r>
            <a:r>
              <a:rPr lang="en-US" b="1" dirty="0" smtClean="0"/>
              <a:t>trans</a:t>
            </a:r>
            <a:r>
              <a:rPr lang="en-US" dirty="0" smtClean="0"/>
              <a:t>() are </a:t>
            </a:r>
            <a:r>
              <a:rPr lang="en-US" i="1" dirty="0" smtClean="0"/>
              <a:t>equivalent</a:t>
            </a:r>
            <a:endParaRPr lang="en-US" i="1" dirty="0"/>
          </a:p>
        </p:txBody>
      </p:sp>
    </p:spTree>
    <p:extLst>
      <p:ext uri="{BB962C8B-B14F-4D97-AF65-F5344CB8AC3E}">
        <p14:creationId xmlns:p14="http://schemas.microsoft.com/office/powerpoint/2010/main" val="420470396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63784" y="2841578"/>
            <a:ext cx="8879542" cy="2246769"/>
          </a:xfrm>
          <a:prstGeom prst="rect">
            <a:avLst/>
          </a:prstGeom>
          <a:noFill/>
        </p:spPr>
        <p:txBody>
          <a:bodyPr wrap="square" rtlCol="0">
            <a:spAutoFit/>
          </a:bodyPr>
          <a:lstStyle/>
          <a:p>
            <a:r>
              <a:rPr lang="en-US" sz="2800" dirty="0" err="1" smtClean="0"/>
              <a:t>UInt</a:t>
            </a:r>
            <a:r>
              <a:rPr lang="en-US" sz="2800" dirty="0" smtClean="0"/>
              <a:t> </a:t>
            </a:r>
            <a:r>
              <a:rPr lang="en-US" sz="2800" dirty="0" err="1" smtClean="0"/>
              <a:t>avgSpec</a:t>
            </a:r>
            <a:r>
              <a:rPr lang="en-US" sz="2800" dirty="0" smtClean="0"/>
              <a:t>(</a:t>
            </a:r>
            <a:r>
              <a:rPr lang="en-US" sz="2800" dirty="0" err="1" smtClean="0"/>
              <a:t>UInt</a:t>
            </a:r>
            <a:r>
              <a:rPr lang="en-US" sz="2800" dirty="0" smtClean="0"/>
              <a:t> a, </a:t>
            </a:r>
            <a:r>
              <a:rPr lang="en-US" sz="2800" dirty="0" err="1" smtClean="0"/>
              <a:t>UInt</a:t>
            </a:r>
            <a:r>
              <a:rPr lang="en-US" sz="2800" dirty="0" smtClean="0"/>
              <a:t> b) {</a:t>
            </a:r>
          </a:p>
          <a:p>
            <a:endParaRPr lang="en-US" sz="2800" dirty="0" smtClean="0"/>
          </a:p>
          <a:p>
            <a:r>
              <a:rPr lang="en-US" sz="2800" dirty="0" smtClean="0"/>
              <a:t>      return  (</a:t>
            </a:r>
            <a:r>
              <a:rPr lang="en-US" sz="2800" dirty="0" err="1" smtClean="0"/>
              <a:t>UInt</a:t>
            </a:r>
            <a:r>
              <a:rPr lang="en-US" sz="2800" dirty="0" smtClean="0"/>
              <a:t>) (                                                        );</a:t>
            </a:r>
          </a:p>
          <a:p>
            <a:endParaRPr lang="en-US" sz="2800" dirty="0" smtClean="0"/>
          </a:p>
          <a:p>
            <a:r>
              <a:rPr lang="en-US" sz="2800" dirty="0" smtClean="0"/>
              <a:t>}</a:t>
            </a:r>
            <a:endParaRPr lang="en-US" sz="2800" dirty="0"/>
          </a:p>
        </p:txBody>
      </p:sp>
      <p:sp>
        <p:nvSpPr>
          <p:cNvPr id="2" name="Title 1"/>
          <p:cNvSpPr>
            <a:spLocks noGrp="1"/>
          </p:cNvSpPr>
          <p:nvPr>
            <p:ph type="title"/>
          </p:nvPr>
        </p:nvSpPr>
        <p:spPr/>
        <p:txBody>
          <a:bodyPr/>
          <a:lstStyle/>
          <a:p>
            <a:r>
              <a:rPr lang="en-US" dirty="0" smtClean="0"/>
              <a:t>Introducing synthesis</a:t>
            </a:r>
            <a:endParaRPr lang="en-US" dirty="0"/>
          </a:p>
        </p:txBody>
      </p:sp>
      <p:sp>
        <p:nvSpPr>
          <p:cNvPr id="3" name="Content Placeholder 2"/>
          <p:cNvSpPr>
            <a:spLocks noGrp="1"/>
          </p:cNvSpPr>
          <p:nvPr>
            <p:ph idx="1"/>
          </p:nvPr>
        </p:nvSpPr>
        <p:spPr>
          <a:xfrm>
            <a:off x="1668027" y="1774151"/>
            <a:ext cx="8229600" cy="634226"/>
          </a:xfrm>
        </p:spPr>
        <p:txBody>
          <a:bodyPr/>
          <a:lstStyle/>
          <a:p>
            <a:r>
              <a:rPr lang="en-US" dirty="0" smtClean="0"/>
              <a:t>Example: (</a:t>
            </a:r>
            <a:r>
              <a:rPr lang="en-US" dirty="0" err="1" smtClean="0"/>
              <a:t>a+b</a:t>
            </a:r>
            <a:r>
              <a:rPr lang="en-US" dirty="0" smtClean="0"/>
              <a:t>)/2 without overflowing</a:t>
            </a:r>
            <a:endParaRPr lang="en-US" dirty="0"/>
          </a:p>
        </p:txBody>
      </p:sp>
      <p:sp>
        <p:nvSpPr>
          <p:cNvPr id="6" name="Rectangle 5"/>
          <p:cNvSpPr/>
          <p:nvPr/>
        </p:nvSpPr>
        <p:spPr>
          <a:xfrm>
            <a:off x="7588320" y="3680693"/>
            <a:ext cx="954343" cy="523220"/>
          </a:xfrm>
          <a:prstGeom prst="rect">
            <a:avLst/>
          </a:prstGeom>
        </p:spPr>
        <p:txBody>
          <a:bodyPr wrap="square">
            <a:spAutoFit/>
          </a:bodyPr>
          <a:lstStyle/>
          <a:p>
            <a:r>
              <a:rPr lang="en-US" sz="2800" dirty="0" smtClean="0"/>
              <a:t>&gt;</a:t>
            </a:r>
            <a:r>
              <a:rPr lang="en-US" sz="2800" dirty="0"/>
              <a:t>&gt; 1</a:t>
            </a:r>
          </a:p>
        </p:txBody>
      </p:sp>
      <p:sp>
        <p:nvSpPr>
          <p:cNvPr id="5" name="Rectangle 4"/>
          <p:cNvSpPr/>
          <p:nvPr/>
        </p:nvSpPr>
        <p:spPr>
          <a:xfrm>
            <a:off x="3985776" y="3683434"/>
            <a:ext cx="4052327" cy="523220"/>
          </a:xfrm>
          <a:prstGeom prst="rect">
            <a:avLst/>
          </a:prstGeom>
        </p:spPr>
        <p:txBody>
          <a:bodyPr wrap="square">
            <a:spAutoFit/>
          </a:bodyPr>
          <a:lstStyle/>
          <a:p>
            <a:r>
              <a:rPr lang="en-US" sz="2800" dirty="0"/>
              <a:t> (</a:t>
            </a:r>
            <a:r>
              <a:rPr lang="en-US" sz="2800" dirty="0" err="1"/>
              <a:t>ULong</a:t>
            </a:r>
            <a:r>
              <a:rPr lang="en-US" sz="2800" dirty="0"/>
              <a:t>)</a:t>
            </a:r>
            <a:r>
              <a:rPr lang="en-US" sz="2800" dirty="0" smtClean="0"/>
              <a:t>a  +  </a:t>
            </a:r>
            <a:r>
              <a:rPr lang="en-US" sz="2800" dirty="0"/>
              <a:t>(</a:t>
            </a:r>
            <a:r>
              <a:rPr lang="en-US" sz="2800" dirty="0" err="1"/>
              <a:t>ULong</a:t>
            </a:r>
            <a:r>
              <a:rPr lang="en-US" sz="2800" dirty="0"/>
              <a:t>)b</a:t>
            </a:r>
          </a:p>
        </p:txBody>
      </p:sp>
    </p:spTree>
    <p:extLst>
      <p:ext uri="{BB962C8B-B14F-4D97-AF65-F5344CB8AC3E}">
        <p14:creationId xmlns:p14="http://schemas.microsoft.com/office/powerpoint/2010/main" val="37465821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MSL programming example</a:t>
            </a:r>
          </a:p>
        </p:txBody>
      </p:sp>
      <p:sp>
        <p:nvSpPr>
          <p:cNvPr id="4" name="Rectangle 3"/>
          <p:cNvSpPr/>
          <p:nvPr/>
        </p:nvSpPr>
        <p:spPr>
          <a:xfrm>
            <a:off x="9583770" y="2094873"/>
            <a:ext cx="344415" cy="461665"/>
          </a:xfrm>
          <a:prstGeom prst="rect">
            <a:avLst/>
          </a:prstGeom>
        </p:spPr>
        <p:txBody>
          <a:bodyPr wrap="none">
            <a:spAutoFit/>
          </a:bodyPr>
          <a:lstStyle/>
          <a:p>
            <a:r>
              <a:rPr lang="en-US" sz="2400" dirty="0"/>
              <a:t>X</a:t>
            </a:r>
          </a:p>
        </p:txBody>
      </p:sp>
      <p:cxnSp>
        <p:nvCxnSpPr>
          <p:cNvPr id="5" name="Straight Arrow Connector 4"/>
          <p:cNvCxnSpPr>
            <a:endCxn id="4" idx="1"/>
          </p:cNvCxnSpPr>
          <p:nvPr/>
        </p:nvCxnSpPr>
        <p:spPr>
          <a:xfrm>
            <a:off x="7538549" y="2320851"/>
            <a:ext cx="2045221" cy="485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nvGrpSpPr>
          <p:cNvPr id="8" name="Group 7"/>
          <p:cNvGrpSpPr/>
          <p:nvPr/>
        </p:nvGrpSpPr>
        <p:grpSpPr>
          <a:xfrm>
            <a:off x="7538549" y="1347072"/>
            <a:ext cx="851915" cy="973781"/>
            <a:chOff x="676500" y="1524460"/>
            <a:chExt cx="851915" cy="973781"/>
          </a:xfrm>
        </p:grpSpPr>
        <p:sp>
          <p:nvSpPr>
            <p:cNvPr id="9" name="Rectangle 8"/>
            <p:cNvSpPr/>
            <p:nvPr/>
          </p:nvSpPr>
          <p:spPr>
            <a:xfrm>
              <a:off x="1184000" y="1524460"/>
              <a:ext cx="344415" cy="461665"/>
            </a:xfrm>
            <a:prstGeom prst="rect">
              <a:avLst/>
            </a:prstGeom>
          </p:spPr>
          <p:txBody>
            <a:bodyPr wrap="none">
              <a:spAutoFit/>
            </a:bodyPr>
            <a:lstStyle/>
            <a:p>
              <a:r>
                <a:rPr lang="en-US" sz="2400" dirty="0"/>
                <a:t>Y</a:t>
              </a:r>
            </a:p>
          </p:txBody>
        </p:sp>
        <p:cxnSp>
          <p:nvCxnSpPr>
            <p:cNvPr id="10" name="Straight Arrow Connector 9"/>
            <p:cNvCxnSpPr/>
            <p:nvPr/>
          </p:nvCxnSpPr>
          <p:spPr>
            <a:xfrm flipV="1">
              <a:off x="676500" y="1889675"/>
              <a:ext cx="541174" cy="60856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sp>
        <p:nvSpPr>
          <p:cNvPr id="11" name="Rectangle 10"/>
          <p:cNvSpPr/>
          <p:nvPr/>
        </p:nvSpPr>
        <p:spPr>
          <a:xfrm>
            <a:off x="7538549" y="2320852"/>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7909394" y="2322470"/>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7538549" y="2695641"/>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7909394" y="2697259"/>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8282565" y="2324088"/>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8653410" y="2325706"/>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8282565" y="2698877"/>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p:cNvSpPr/>
          <p:nvPr/>
        </p:nvSpPr>
        <p:spPr>
          <a:xfrm>
            <a:off x="8653410" y="2700495"/>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p:nvSpPr>
        <p:spPr>
          <a:xfrm>
            <a:off x="7538549" y="3067194"/>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p:cNvSpPr/>
          <p:nvPr/>
        </p:nvSpPr>
        <p:spPr>
          <a:xfrm>
            <a:off x="7909394" y="3068812"/>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p:nvSpPr>
        <p:spPr>
          <a:xfrm>
            <a:off x="7538549" y="3586658"/>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7909394" y="3588276"/>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a:off x="8282565" y="3070430"/>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a:off x="8653410" y="3072048"/>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a:off x="8282565" y="3589894"/>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ectangle 25"/>
          <p:cNvSpPr/>
          <p:nvPr/>
        </p:nvSpPr>
        <p:spPr>
          <a:xfrm>
            <a:off x="8653410" y="3591512"/>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Rectangle 26"/>
          <p:cNvSpPr/>
          <p:nvPr/>
        </p:nvSpPr>
        <p:spPr>
          <a:xfrm>
            <a:off x="7533897" y="3964682"/>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p:cNvSpPr/>
          <p:nvPr/>
        </p:nvSpPr>
        <p:spPr>
          <a:xfrm>
            <a:off x="7904742" y="3966300"/>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Rectangle 28"/>
          <p:cNvSpPr/>
          <p:nvPr/>
        </p:nvSpPr>
        <p:spPr>
          <a:xfrm>
            <a:off x="7533897" y="4339471"/>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Rectangle 29"/>
          <p:cNvSpPr/>
          <p:nvPr/>
        </p:nvSpPr>
        <p:spPr>
          <a:xfrm>
            <a:off x="7904742" y="4341089"/>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Rectangle 30"/>
          <p:cNvSpPr/>
          <p:nvPr/>
        </p:nvSpPr>
        <p:spPr>
          <a:xfrm>
            <a:off x="8277913" y="3967918"/>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Rectangle 31"/>
          <p:cNvSpPr/>
          <p:nvPr/>
        </p:nvSpPr>
        <p:spPr>
          <a:xfrm>
            <a:off x="8648758" y="3969536"/>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Rectangle 32"/>
          <p:cNvSpPr/>
          <p:nvPr/>
        </p:nvSpPr>
        <p:spPr>
          <a:xfrm>
            <a:off x="8277913" y="4342707"/>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Rectangle 33"/>
          <p:cNvSpPr/>
          <p:nvPr/>
        </p:nvSpPr>
        <p:spPr>
          <a:xfrm>
            <a:off x="8648758" y="4344325"/>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5" name="Straight Connector 34"/>
          <p:cNvCxnSpPr/>
          <p:nvPr/>
        </p:nvCxnSpPr>
        <p:spPr>
          <a:xfrm>
            <a:off x="7167517" y="3509518"/>
            <a:ext cx="2480561" cy="0"/>
          </a:xfrm>
          <a:prstGeom prst="line">
            <a:avLst/>
          </a:prstGeom>
          <a:ln>
            <a:solidFill>
              <a:srgbClr val="4F81BD"/>
            </a:solidFill>
            <a:prstDash val="dash"/>
          </a:ln>
          <a:effectLst/>
        </p:spPr>
        <p:style>
          <a:lnRef idx="2">
            <a:schemeClr val="accent1"/>
          </a:lnRef>
          <a:fillRef idx="0">
            <a:schemeClr val="accent1"/>
          </a:fillRef>
          <a:effectRef idx="1">
            <a:schemeClr val="accent1"/>
          </a:effectRef>
          <a:fontRef idx="minor">
            <a:schemeClr val="tx1"/>
          </a:fontRef>
        </p:style>
      </p:cxnSp>
      <p:sp>
        <p:nvSpPr>
          <p:cNvPr id="36" name="Rectangle 35"/>
          <p:cNvSpPr/>
          <p:nvPr/>
        </p:nvSpPr>
        <p:spPr>
          <a:xfrm>
            <a:off x="9363992" y="2754405"/>
            <a:ext cx="1487583" cy="461665"/>
          </a:xfrm>
          <a:prstGeom prst="rect">
            <a:avLst/>
          </a:prstGeom>
        </p:spPr>
        <p:txBody>
          <a:bodyPr wrap="square">
            <a:spAutoFit/>
          </a:bodyPr>
          <a:lstStyle/>
          <a:p>
            <a:r>
              <a:rPr lang="en-US" sz="2400" dirty="0"/>
              <a:t>Process 0</a:t>
            </a:r>
          </a:p>
        </p:txBody>
      </p:sp>
      <p:sp>
        <p:nvSpPr>
          <p:cNvPr id="37" name="Rectangle 36"/>
          <p:cNvSpPr/>
          <p:nvPr/>
        </p:nvSpPr>
        <p:spPr>
          <a:xfrm>
            <a:off x="9363992" y="3750627"/>
            <a:ext cx="1487583" cy="461665"/>
          </a:xfrm>
          <a:prstGeom prst="rect">
            <a:avLst/>
          </a:prstGeom>
        </p:spPr>
        <p:txBody>
          <a:bodyPr wrap="square">
            <a:spAutoFit/>
          </a:bodyPr>
          <a:lstStyle/>
          <a:p>
            <a:r>
              <a:rPr lang="en-US" sz="2400" dirty="0"/>
              <a:t>Process 1</a:t>
            </a:r>
          </a:p>
        </p:txBody>
      </p:sp>
      <p:cxnSp>
        <p:nvCxnSpPr>
          <p:cNvPr id="39" name="Straight Arrow Connector 38"/>
          <p:cNvCxnSpPr/>
          <p:nvPr/>
        </p:nvCxnSpPr>
        <p:spPr>
          <a:xfrm>
            <a:off x="2305872" y="2360071"/>
            <a:ext cx="2045221" cy="485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0" name="Straight Arrow Connector 39"/>
          <p:cNvCxnSpPr>
            <a:endCxn id="41" idx="0"/>
          </p:cNvCxnSpPr>
          <p:nvPr/>
        </p:nvCxnSpPr>
        <p:spPr>
          <a:xfrm>
            <a:off x="2301219" y="2364925"/>
            <a:ext cx="8262" cy="249356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1" name="Rectangle 40"/>
          <p:cNvSpPr/>
          <p:nvPr/>
        </p:nvSpPr>
        <p:spPr>
          <a:xfrm>
            <a:off x="2145088" y="4858494"/>
            <a:ext cx="328786" cy="461665"/>
          </a:xfrm>
          <a:prstGeom prst="rect">
            <a:avLst/>
          </a:prstGeom>
        </p:spPr>
        <p:txBody>
          <a:bodyPr wrap="none">
            <a:spAutoFit/>
          </a:bodyPr>
          <a:lstStyle/>
          <a:p>
            <a:r>
              <a:rPr lang="en-US" sz="2400" dirty="0"/>
              <a:t>Z</a:t>
            </a:r>
          </a:p>
        </p:txBody>
      </p:sp>
      <p:grpSp>
        <p:nvGrpSpPr>
          <p:cNvPr id="42" name="Group 41"/>
          <p:cNvGrpSpPr/>
          <p:nvPr/>
        </p:nvGrpSpPr>
        <p:grpSpPr>
          <a:xfrm>
            <a:off x="2305872" y="1386292"/>
            <a:ext cx="851915" cy="973781"/>
            <a:chOff x="676500" y="1524460"/>
            <a:chExt cx="851915" cy="973781"/>
          </a:xfrm>
        </p:grpSpPr>
        <p:sp>
          <p:nvSpPr>
            <p:cNvPr id="43" name="Rectangle 42"/>
            <p:cNvSpPr/>
            <p:nvPr/>
          </p:nvSpPr>
          <p:spPr>
            <a:xfrm>
              <a:off x="1184000" y="1524460"/>
              <a:ext cx="344415" cy="461665"/>
            </a:xfrm>
            <a:prstGeom prst="rect">
              <a:avLst/>
            </a:prstGeom>
          </p:spPr>
          <p:txBody>
            <a:bodyPr wrap="none">
              <a:spAutoFit/>
            </a:bodyPr>
            <a:lstStyle/>
            <a:p>
              <a:r>
                <a:rPr lang="en-US" sz="2400" dirty="0"/>
                <a:t>Y</a:t>
              </a:r>
            </a:p>
          </p:txBody>
        </p:sp>
        <p:cxnSp>
          <p:nvCxnSpPr>
            <p:cNvPr id="44" name="Straight Arrow Connector 43"/>
            <p:cNvCxnSpPr/>
            <p:nvPr/>
          </p:nvCxnSpPr>
          <p:spPr>
            <a:xfrm flipV="1">
              <a:off x="676500" y="1889675"/>
              <a:ext cx="541174" cy="60856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grpSp>
        <p:nvGrpSpPr>
          <p:cNvPr id="45" name="Group 44"/>
          <p:cNvGrpSpPr/>
          <p:nvPr/>
        </p:nvGrpSpPr>
        <p:grpSpPr>
          <a:xfrm>
            <a:off x="2301219" y="2360072"/>
            <a:ext cx="1492684" cy="2251969"/>
            <a:chOff x="671848" y="2498240"/>
            <a:chExt cx="1492684" cy="2251969"/>
          </a:xfrm>
        </p:grpSpPr>
        <p:sp>
          <p:nvSpPr>
            <p:cNvPr id="46" name="Rectangle 45"/>
            <p:cNvSpPr/>
            <p:nvPr/>
          </p:nvSpPr>
          <p:spPr>
            <a:xfrm>
              <a:off x="676500" y="2498240"/>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Rectangle 46"/>
            <p:cNvSpPr/>
            <p:nvPr/>
          </p:nvSpPr>
          <p:spPr>
            <a:xfrm>
              <a:off x="1047345" y="2499858"/>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 name="Rectangle 47"/>
            <p:cNvSpPr/>
            <p:nvPr/>
          </p:nvSpPr>
          <p:spPr>
            <a:xfrm>
              <a:off x="676500" y="2873029"/>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 name="Rectangle 48"/>
            <p:cNvSpPr/>
            <p:nvPr/>
          </p:nvSpPr>
          <p:spPr>
            <a:xfrm>
              <a:off x="1047345" y="2874647"/>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 name="Rectangle 49"/>
            <p:cNvSpPr/>
            <p:nvPr/>
          </p:nvSpPr>
          <p:spPr>
            <a:xfrm>
              <a:off x="1420516" y="2501476"/>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Rectangle 50"/>
            <p:cNvSpPr/>
            <p:nvPr/>
          </p:nvSpPr>
          <p:spPr>
            <a:xfrm>
              <a:off x="1791361" y="2503094"/>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Rectangle 51"/>
            <p:cNvSpPr/>
            <p:nvPr/>
          </p:nvSpPr>
          <p:spPr>
            <a:xfrm>
              <a:off x="1420516" y="2876265"/>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Rectangle 52"/>
            <p:cNvSpPr/>
            <p:nvPr/>
          </p:nvSpPr>
          <p:spPr>
            <a:xfrm>
              <a:off x="1791361" y="2877883"/>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Rectangle 53"/>
            <p:cNvSpPr/>
            <p:nvPr/>
          </p:nvSpPr>
          <p:spPr>
            <a:xfrm>
              <a:off x="676500" y="3244582"/>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Rectangle 54"/>
            <p:cNvSpPr/>
            <p:nvPr/>
          </p:nvSpPr>
          <p:spPr>
            <a:xfrm>
              <a:off x="1047345" y="3246200"/>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Rectangle 55"/>
            <p:cNvSpPr/>
            <p:nvPr/>
          </p:nvSpPr>
          <p:spPr>
            <a:xfrm>
              <a:off x="676500" y="3619371"/>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Rectangle 56"/>
            <p:cNvSpPr/>
            <p:nvPr/>
          </p:nvSpPr>
          <p:spPr>
            <a:xfrm>
              <a:off x="1047345" y="3620989"/>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Rectangle 57"/>
            <p:cNvSpPr/>
            <p:nvPr/>
          </p:nvSpPr>
          <p:spPr>
            <a:xfrm>
              <a:off x="1420516" y="3247818"/>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Rectangle 58"/>
            <p:cNvSpPr/>
            <p:nvPr/>
          </p:nvSpPr>
          <p:spPr>
            <a:xfrm>
              <a:off x="1791361" y="3249436"/>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Rectangle 59"/>
            <p:cNvSpPr/>
            <p:nvPr/>
          </p:nvSpPr>
          <p:spPr>
            <a:xfrm>
              <a:off x="1420516" y="3622607"/>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Rectangle 60"/>
            <p:cNvSpPr/>
            <p:nvPr/>
          </p:nvSpPr>
          <p:spPr>
            <a:xfrm>
              <a:off x="1791361" y="3624225"/>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Rectangle 61"/>
            <p:cNvSpPr/>
            <p:nvPr/>
          </p:nvSpPr>
          <p:spPr>
            <a:xfrm>
              <a:off x="671848" y="3997395"/>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 name="Rectangle 62"/>
            <p:cNvSpPr/>
            <p:nvPr/>
          </p:nvSpPr>
          <p:spPr>
            <a:xfrm>
              <a:off x="1042693" y="3999013"/>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Rectangle 63"/>
            <p:cNvSpPr/>
            <p:nvPr/>
          </p:nvSpPr>
          <p:spPr>
            <a:xfrm>
              <a:off x="671848" y="4372184"/>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Rectangle 64"/>
            <p:cNvSpPr/>
            <p:nvPr/>
          </p:nvSpPr>
          <p:spPr>
            <a:xfrm>
              <a:off x="1042693" y="4373802"/>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 name="Rectangle 65"/>
            <p:cNvSpPr/>
            <p:nvPr/>
          </p:nvSpPr>
          <p:spPr>
            <a:xfrm>
              <a:off x="1415864" y="4000631"/>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Rectangle 66"/>
            <p:cNvSpPr/>
            <p:nvPr/>
          </p:nvSpPr>
          <p:spPr>
            <a:xfrm>
              <a:off x="1786709" y="4002249"/>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 name="Rectangle 67"/>
            <p:cNvSpPr/>
            <p:nvPr/>
          </p:nvSpPr>
          <p:spPr>
            <a:xfrm>
              <a:off x="1415864" y="4375420"/>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 name="Rectangle 68"/>
            <p:cNvSpPr/>
            <p:nvPr/>
          </p:nvSpPr>
          <p:spPr>
            <a:xfrm>
              <a:off x="1786709" y="4377038"/>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72" name="Rectangle 71"/>
          <p:cNvSpPr/>
          <p:nvPr/>
        </p:nvSpPr>
        <p:spPr>
          <a:xfrm>
            <a:off x="1747641" y="5649858"/>
            <a:ext cx="1887838" cy="830997"/>
          </a:xfrm>
          <a:prstGeom prst="rect">
            <a:avLst/>
          </a:prstGeom>
        </p:spPr>
        <p:txBody>
          <a:bodyPr wrap="square">
            <a:spAutoFit/>
          </a:bodyPr>
          <a:lstStyle/>
          <a:p>
            <a:pPr algn="ctr"/>
            <a:r>
              <a:rPr lang="en-US" sz="2400" b="1" dirty="0"/>
              <a:t>trans</a:t>
            </a:r>
            <a:r>
              <a:rPr lang="en-US" sz="2400" dirty="0"/>
              <a:t>()</a:t>
            </a:r>
          </a:p>
          <a:p>
            <a:pPr algn="ctr"/>
            <a:r>
              <a:rPr lang="en-US" sz="2400" dirty="0"/>
              <a:t>global state</a:t>
            </a:r>
          </a:p>
        </p:txBody>
      </p:sp>
      <p:sp>
        <p:nvSpPr>
          <p:cNvPr id="74" name="Rectangle 73"/>
          <p:cNvSpPr/>
          <p:nvPr/>
        </p:nvSpPr>
        <p:spPr>
          <a:xfrm>
            <a:off x="7168096" y="5649858"/>
            <a:ext cx="3042705" cy="830997"/>
          </a:xfrm>
          <a:prstGeom prst="rect">
            <a:avLst/>
          </a:prstGeom>
        </p:spPr>
        <p:txBody>
          <a:bodyPr wrap="square">
            <a:spAutoFit/>
          </a:bodyPr>
          <a:lstStyle/>
          <a:p>
            <a:pPr algn="ctr"/>
            <a:r>
              <a:rPr lang="en-US" sz="2400" b="1" dirty="0" err="1"/>
              <a:t>dtrans</a:t>
            </a:r>
            <a:r>
              <a:rPr lang="en-US" sz="2400" dirty="0"/>
              <a:t>()</a:t>
            </a:r>
          </a:p>
          <a:p>
            <a:pPr algn="ctr"/>
            <a:r>
              <a:rPr lang="en-US" sz="2400" dirty="0"/>
              <a:t>partitioned local states</a:t>
            </a:r>
          </a:p>
        </p:txBody>
      </p:sp>
      <p:sp>
        <p:nvSpPr>
          <p:cNvPr id="3" name="Left-Right Arrow 2"/>
          <p:cNvSpPr/>
          <p:nvPr/>
        </p:nvSpPr>
        <p:spPr>
          <a:xfrm>
            <a:off x="4155698" y="2684316"/>
            <a:ext cx="2845905" cy="1653537"/>
          </a:xfrm>
          <a:prstGeom prst="lef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Mapping?</a:t>
            </a:r>
          </a:p>
        </p:txBody>
      </p:sp>
      <p:sp>
        <p:nvSpPr>
          <p:cNvPr id="77" name="Rectangle 76"/>
          <p:cNvSpPr/>
          <p:nvPr/>
        </p:nvSpPr>
        <p:spPr>
          <a:xfrm>
            <a:off x="3935180" y="4946406"/>
            <a:ext cx="3898417" cy="954107"/>
          </a:xfrm>
          <a:prstGeom prst="rect">
            <a:avLst/>
          </a:prstGeom>
        </p:spPr>
        <p:txBody>
          <a:bodyPr wrap="square">
            <a:spAutoFit/>
          </a:bodyPr>
          <a:lstStyle/>
          <a:p>
            <a:r>
              <a:rPr lang="en-US" sz="2800" i="1" dirty="0"/>
              <a:t>Fundamental</a:t>
            </a:r>
            <a:r>
              <a:rPr lang="en-US" sz="2800" dirty="0"/>
              <a:t> Problem</a:t>
            </a:r>
          </a:p>
          <a:p>
            <a:r>
              <a:rPr lang="en-US" sz="2800" dirty="0"/>
              <a:t>Even for just testing</a:t>
            </a:r>
          </a:p>
        </p:txBody>
      </p:sp>
    </p:spTree>
    <p:extLst>
      <p:ext uri="{BB962C8B-B14F-4D97-AF65-F5344CB8AC3E}">
        <p14:creationId xmlns:p14="http://schemas.microsoft.com/office/powerpoint/2010/main" val="110795881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7"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MSL programming example</a:t>
            </a:r>
          </a:p>
        </p:txBody>
      </p:sp>
      <p:sp>
        <p:nvSpPr>
          <p:cNvPr id="4" name="Rectangle 3"/>
          <p:cNvSpPr/>
          <p:nvPr/>
        </p:nvSpPr>
        <p:spPr>
          <a:xfrm>
            <a:off x="9583770" y="2703575"/>
            <a:ext cx="344415" cy="461665"/>
          </a:xfrm>
          <a:prstGeom prst="rect">
            <a:avLst/>
          </a:prstGeom>
        </p:spPr>
        <p:txBody>
          <a:bodyPr wrap="none">
            <a:spAutoFit/>
          </a:bodyPr>
          <a:lstStyle/>
          <a:p>
            <a:r>
              <a:rPr lang="en-US" sz="2400" dirty="0"/>
              <a:t>X</a:t>
            </a:r>
          </a:p>
        </p:txBody>
      </p:sp>
      <p:cxnSp>
        <p:nvCxnSpPr>
          <p:cNvPr id="5" name="Straight Arrow Connector 4"/>
          <p:cNvCxnSpPr>
            <a:endCxn id="4" idx="1"/>
          </p:cNvCxnSpPr>
          <p:nvPr/>
        </p:nvCxnSpPr>
        <p:spPr>
          <a:xfrm>
            <a:off x="7538549" y="2929553"/>
            <a:ext cx="2045221" cy="485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6" name="Straight Arrow Connector 5"/>
          <p:cNvCxnSpPr>
            <a:endCxn id="7" idx="0"/>
          </p:cNvCxnSpPr>
          <p:nvPr/>
        </p:nvCxnSpPr>
        <p:spPr>
          <a:xfrm>
            <a:off x="7533896" y="2929553"/>
            <a:ext cx="8262" cy="256272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7" name="Rectangle 6"/>
          <p:cNvSpPr/>
          <p:nvPr/>
        </p:nvSpPr>
        <p:spPr>
          <a:xfrm>
            <a:off x="7377765" y="5492276"/>
            <a:ext cx="328786" cy="461665"/>
          </a:xfrm>
          <a:prstGeom prst="rect">
            <a:avLst/>
          </a:prstGeom>
        </p:spPr>
        <p:txBody>
          <a:bodyPr wrap="none">
            <a:spAutoFit/>
          </a:bodyPr>
          <a:lstStyle/>
          <a:p>
            <a:r>
              <a:rPr lang="en-US" sz="2400" dirty="0"/>
              <a:t>Z</a:t>
            </a:r>
          </a:p>
        </p:txBody>
      </p:sp>
      <p:grpSp>
        <p:nvGrpSpPr>
          <p:cNvPr id="8" name="Group 7"/>
          <p:cNvGrpSpPr/>
          <p:nvPr/>
        </p:nvGrpSpPr>
        <p:grpSpPr>
          <a:xfrm>
            <a:off x="7538549" y="1955774"/>
            <a:ext cx="851915" cy="973781"/>
            <a:chOff x="676500" y="1524460"/>
            <a:chExt cx="851915" cy="973781"/>
          </a:xfrm>
        </p:grpSpPr>
        <p:sp>
          <p:nvSpPr>
            <p:cNvPr id="9" name="Rectangle 8"/>
            <p:cNvSpPr/>
            <p:nvPr/>
          </p:nvSpPr>
          <p:spPr>
            <a:xfrm>
              <a:off x="1184000" y="1524460"/>
              <a:ext cx="344415" cy="461665"/>
            </a:xfrm>
            <a:prstGeom prst="rect">
              <a:avLst/>
            </a:prstGeom>
          </p:spPr>
          <p:txBody>
            <a:bodyPr wrap="none">
              <a:spAutoFit/>
            </a:bodyPr>
            <a:lstStyle/>
            <a:p>
              <a:r>
                <a:rPr lang="en-US" sz="2400" dirty="0"/>
                <a:t>Y</a:t>
              </a:r>
            </a:p>
          </p:txBody>
        </p:sp>
        <p:cxnSp>
          <p:nvCxnSpPr>
            <p:cNvPr id="10" name="Straight Arrow Connector 9"/>
            <p:cNvCxnSpPr/>
            <p:nvPr/>
          </p:nvCxnSpPr>
          <p:spPr>
            <a:xfrm flipV="1">
              <a:off x="676500" y="1889675"/>
              <a:ext cx="541174" cy="60856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sp>
        <p:nvSpPr>
          <p:cNvPr id="11" name="Rectangle 10"/>
          <p:cNvSpPr/>
          <p:nvPr/>
        </p:nvSpPr>
        <p:spPr>
          <a:xfrm>
            <a:off x="7538549" y="2929554"/>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7909394" y="2931172"/>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7538549" y="3304343"/>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7909394" y="3305961"/>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8282565" y="2932790"/>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8653410" y="2934408"/>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8282565" y="3307579"/>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p:cNvSpPr/>
          <p:nvPr/>
        </p:nvSpPr>
        <p:spPr>
          <a:xfrm>
            <a:off x="8653410" y="3309197"/>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p:nvSpPr>
        <p:spPr>
          <a:xfrm>
            <a:off x="7538549" y="3675896"/>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p:cNvSpPr/>
          <p:nvPr/>
        </p:nvSpPr>
        <p:spPr>
          <a:xfrm>
            <a:off x="7909394" y="3677514"/>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p:nvSpPr>
        <p:spPr>
          <a:xfrm>
            <a:off x="7538549" y="4195360"/>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7909394" y="4196978"/>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a:off x="8282565" y="3679132"/>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a:off x="8653410" y="3680750"/>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a:off x="8282565" y="4198596"/>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ectangle 25"/>
          <p:cNvSpPr/>
          <p:nvPr/>
        </p:nvSpPr>
        <p:spPr>
          <a:xfrm>
            <a:off x="8653410" y="4200214"/>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Rectangle 26"/>
          <p:cNvSpPr/>
          <p:nvPr/>
        </p:nvSpPr>
        <p:spPr>
          <a:xfrm>
            <a:off x="7533897" y="4573384"/>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p:cNvSpPr/>
          <p:nvPr/>
        </p:nvSpPr>
        <p:spPr>
          <a:xfrm>
            <a:off x="7904742" y="4575002"/>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Rectangle 28"/>
          <p:cNvSpPr/>
          <p:nvPr/>
        </p:nvSpPr>
        <p:spPr>
          <a:xfrm>
            <a:off x="7533897" y="4948173"/>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Rectangle 29"/>
          <p:cNvSpPr/>
          <p:nvPr/>
        </p:nvSpPr>
        <p:spPr>
          <a:xfrm>
            <a:off x="7904742" y="4949791"/>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Rectangle 30"/>
          <p:cNvSpPr/>
          <p:nvPr/>
        </p:nvSpPr>
        <p:spPr>
          <a:xfrm>
            <a:off x="8277913" y="4576620"/>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Rectangle 31"/>
          <p:cNvSpPr/>
          <p:nvPr/>
        </p:nvSpPr>
        <p:spPr>
          <a:xfrm>
            <a:off x="8648758" y="4578238"/>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Rectangle 32"/>
          <p:cNvSpPr/>
          <p:nvPr/>
        </p:nvSpPr>
        <p:spPr>
          <a:xfrm>
            <a:off x="8277913" y="4951409"/>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Rectangle 33"/>
          <p:cNvSpPr/>
          <p:nvPr/>
        </p:nvSpPr>
        <p:spPr>
          <a:xfrm>
            <a:off x="8648758" y="4953027"/>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5" name="Straight Connector 34"/>
          <p:cNvCxnSpPr/>
          <p:nvPr/>
        </p:nvCxnSpPr>
        <p:spPr>
          <a:xfrm>
            <a:off x="7167517" y="4118220"/>
            <a:ext cx="2480561" cy="0"/>
          </a:xfrm>
          <a:prstGeom prst="line">
            <a:avLst/>
          </a:prstGeom>
          <a:ln>
            <a:solidFill>
              <a:srgbClr val="4F81BD"/>
            </a:solidFill>
            <a:prstDash val="dash"/>
          </a:ln>
          <a:effectLst/>
        </p:spPr>
        <p:style>
          <a:lnRef idx="2">
            <a:schemeClr val="accent1"/>
          </a:lnRef>
          <a:fillRef idx="0">
            <a:schemeClr val="accent1"/>
          </a:fillRef>
          <a:effectRef idx="1">
            <a:schemeClr val="accent1"/>
          </a:effectRef>
          <a:fontRef idx="minor">
            <a:schemeClr val="tx1"/>
          </a:fontRef>
        </p:style>
      </p:cxnSp>
      <p:sp>
        <p:nvSpPr>
          <p:cNvPr id="36" name="Rectangle 35"/>
          <p:cNvSpPr/>
          <p:nvPr/>
        </p:nvSpPr>
        <p:spPr>
          <a:xfrm>
            <a:off x="9363992" y="3363107"/>
            <a:ext cx="1487583" cy="461665"/>
          </a:xfrm>
          <a:prstGeom prst="rect">
            <a:avLst/>
          </a:prstGeom>
        </p:spPr>
        <p:txBody>
          <a:bodyPr wrap="square">
            <a:spAutoFit/>
          </a:bodyPr>
          <a:lstStyle/>
          <a:p>
            <a:r>
              <a:rPr lang="en-US" sz="2400" dirty="0"/>
              <a:t>Process 0</a:t>
            </a:r>
          </a:p>
        </p:txBody>
      </p:sp>
      <p:sp>
        <p:nvSpPr>
          <p:cNvPr id="37" name="Rectangle 36"/>
          <p:cNvSpPr/>
          <p:nvPr/>
        </p:nvSpPr>
        <p:spPr>
          <a:xfrm>
            <a:off x="9363992" y="4359329"/>
            <a:ext cx="1487583" cy="461665"/>
          </a:xfrm>
          <a:prstGeom prst="rect">
            <a:avLst/>
          </a:prstGeom>
        </p:spPr>
        <p:txBody>
          <a:bodyPr wrap="square">
            <a:spAutoFit/>
          </a:bodyPr>
          <a:lstStyle/>
          <a:p>
            <a:r>
              <a:rPr lang="en-US" sz="2400" dirty="0"/>
              <a:t>Process 1</a:t>
            </a:r>
          </a:p>
        </p:txBody>
      </p:sp>
      <p:sp>
        <p:nvSpPr>
          <p:cNvPr id="38" name="Rectangle 37"/>
          <p:cNvSpPr/>
          <p:nvPr/>
        </p:nvSpPr>
        <p:spPr>
          <a:xfrm>
            <a:off x="4351093" y="2834589"/>
            <a:ext cx="344415" cy="461665"/>
          </a:xfrm>
          <a:prstGeom prst="rect">
            <a:avLst/>
          </a:prstGeom>
        </p:spPr>
        <p:txBody>
          <a:bodyPr wrap="none">
            <a:spAutoFit/>
          </a:bodyPr>
          <a:lstStyle/>
          <a:p>
            <a:r>
              <a:rPr lang="en-US" sz="2400" dirty="0"/>
              <a:t>X</a:t>
            </a:r>
          </a:p>
        </p:txBody>
      </p:sp>
      <p:cxnSp>
        <p:nvCxnSpPr>
          <p:cNvPr id="39" name="Straight Arrow Connector 38"/>
          <p:cNvCxnSpPr>
            <a:endCxn id="38" idx="1"/>
          </p:cNvCxnSpPr>
          <p:nvPr/>
        </p:nvCxnSpPr>
        <p:spPr>
          <a:xfrm>
            <a:off x="2305872" y="3060567"/>
            <a:ext cx="2045221" cy="485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0" name="Straight Arrow Connector 39"/>
          <p:cNvCxnSpPr>
            <a:endCxn id="41" idx="0"/>
          </p:cNvCxnSpPr>
          <p:nvPr/>
        </p:nvCxnSpPr>
        <p:spPr>
          <a:xfrm>
            <a:off x="2301219" y="3065421"/>
            <a:ext cx="8262" cy="249356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1" name="Rectangle 40"/>
          <p:cNvSpPr/>
          <p:nvPr/>
        </p:nvSpPr>
        <p:spPr>
          <a:xfrm>
            <a:off x="2145088" y="5558990"/>
            <a:ext cx="328786" cy="461665"/>
          </a:xfrm>
          <a:prstGeom prst="rect">
            <a:avLst/>
          </a:prstGeom>
        </p:spPr>
        <p:txBody>
          <a:bodyPr wrap="none">
            <a:spAutoFit/>
          </a:bodyPr>
          <a:lstStyle/>
          <a:p>
            <a:r>
              <a:rPr lang="en-US" sz="2400" dirty="0"/>
              <a:t>Z</a:t>
            </a:r>
          </a:p>
        </p:txBody>
      </p:sp>
      <p:grpSp>
        <p:nvGrpSpPr>
          <p:cNvPr id="42" name="Group 41"/>
          <p:cNvGrpSpPr/>
          <p:nvPr/>
        </p:nvGrpSpPr>
        <p:grpSpPr>
          <a:xfrm>
            <a:off x="2305872" y="2086788"/>
            <a:ext cx="851915" cy="973781"/>
            <a:chOff x="676500" y="1524460"/>
            <a:chExt cx="851915" cy="973781"/>
          </a:xfrm>
        </p:grpSpPr>
        <p:sp>
          <p:nvSpPr>
            <p:cNvPr id="43" name="Rectangle 42"/>
            <p:cNvSpPr/>
            <p:nvPr/>
          </p:nvSpPr>
          <p:spPr>
            <a:xfrm>
              <a:off x="1184000" y="1524460"/>
              <a:ext cx="344415" cy="461665"/>
            </a:xfrm>
            <a:prstGeom prst="rect">
              <a:avLst/>
            </a:prstGeom>
          </p:spPr>
          <p:txBody>
            <a:bodyPr wrap="none">
              <a:spAutoFit/>
            </a:bodyPr>
            <a:lstStyle/>
            <a:p>
              <a:r>
                <a:rPr lang="en-US" sz="2400" dirty="0"/>
                <a:t>Y</a:t>
              </a:r>
            </a:p>
          </p:txBody>
        </p:sp>
        <p:cxnSp>
          <p:nvCxnSpPr>
            <p:cNvPr id="44" name="Straight Arrow Connector 43"/>
            <p:cNvCxnSpPr/>
            <p:nvPr/>
          </p:nvCxnSpPr>
          <p:spPr>
            <a:xfrm flipV="1">
              <a:off x="676500" y="1889675"/>
              <a:ext cx="541174" cy="60856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grpSp>
        <p:nvGrpSpPr>
          <p:cNvPr id="45" name="Group 44"/>
          <p:cNvGrpSpPr/>
          <p:nvPr/>
        </p:nvGrpSpPr>
        <p:grpSpPr>
          <a:xfrm>
            <a:off x="2301219" y="3060568"/>
            <a:ext cx="1492684" cy="2251969"/>
            <a:chOff x="671848" y="2498240"/>
            <a:chExt cx="1492684" cy="2251969"/>
          </a:xfrm>
        </p:grpSpPr>
        <p:sp>
          <p:nvSpPr>
            <p:cNvPr id="46" name="Rectangle 45"/>
            <p:cNvSpPr/>
            <p:nvPr/>
          </p:nvSpPr>
          <p:spPr>
            <a:xfrm>
              <a:off x="676500" y="2498240"/>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Rectangle 46"/>
            <p:cNvSpPr/>
            <p:nvPr/>
          </p:nvSpPr>
          <p:spPr>
            <a:xfrm>
              <a:off x="1047345" y="2499858"/>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 name="Rectangle 47"/>
            <p:cNvSpPr/>
            <p:nvPr/>
          </p:nvSpPr>
          <p:spPr>
            <a:xfrm>
              <a:off x="676500" y="2873029"/>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 name="Rectangle 48"/>
            <p:cNvSpPr/>
            <p:nvPr/>
          </p:nvSpPr>
          <p:spPr>
            <a:xfrm>
              <a:off x="1047345" y="2874647"/>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 name="Rectangle 49"/>
            <p:cNvSpPr/>
            <p:nvPr/>
          </p:nvSpPr>
          <p:spPr>
            <a:xfrm>
              <a:off x="1420516" y="2501476"/>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Rectangle 50"/>
            <p:cNvSpPr/>
            <p:nvPr/>
          </p:nvSpPr>
          <p:spPr>
            <a:xfrm>
              <a:off x="1791361" y="2503094"/>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Rectangle 51"/>
            <p:cNvSpPr/>
            <p:nvPr/>
          </p:nvSpPr>
          <p:spPr>
            <a:xfrm>
              <a:off x="1420516" y="2876265"/>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Rectangle 52"/>
            <p:cNvSpPr/>
            <p:nvPr/>
          </p:nvSpPr>
          <p:spPr>
            <a:xfrm>
              <a:off x="1791361" y="2877883"/>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Rectangle 53"/>
            <p:cNvSpPr/>
            <p:nvPr/>
          </p:nvSpPr>
          <p:spPr>
            <a:xfrm>
              <a:off x="676500" y="3244582"/>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Rectangle 54"/>
            <p:cNvSpPr/>
            <p:nvPr/>
          </p:nvSpPr>
          <p:spPr>
            <a:xfrm>
              <a:off x="1047345" y="3246200"/>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Rectangle 55"/>
            <p:cNvSpPr/>
            <p:nvPr/>
          </p:nvSpPr>
          <p:spPr>
            <a:xfrm>
              <a:off x="676500" y="3619371"/>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Rectangle 56"/>
            <p:cNvSpPr/>
            <p:nvPr/>
          </p:nvSpPr>
          <p:spPr>
            <a:xfrm>
              <a:off x="1047345" y="3620989"/>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Rectangle 57"/>
            <p:cNvSpPr/>
            <p:nvPr/>
          </p:nvSpPr>
          <p:spPr>
            <a:xfrm>
              <a:off x="1420516" y="3247818"/>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Rectangle 58"/>
            <p:cNvSpPr/>
            <p:nvPr/>
          </p:nvSpPr>
          <p:spPr>
            <a:xfrm>
              <a:off x="1791361" y="3249436"/>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Rectangle 59"/>
            <p:cNvSpPr/>
            <p:nvPr/>
          </p:nvSpPr>
          <p:spPr>
            <a:xfrm>
              <a:off x="1420516" y="3622607"/>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Rectangle 60"/>
            <p:cNvSpPr/>
            <p:nvPr/>
          </p:nvSpPr>
          <p:spPr>
            <a:xfrm>
              <a:off x="1791361" y="3624225"/>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Rectangle 61"/>
            <p:cNvSpPr/>
            <p:nvPr/>
          </p:nvSpPr>
          <p:spPr>
            <a:xfrm>
              <a:off x="671848" y="3997395"/>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 name="Rectangle 62"/>
            <p:cNvSpPr/>
            <p:nvPr/>
          </p:nvSpPr>
          <p:spPr>
            <a:xfrm>
              <a:off x="1042693" y="3999013"/>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Rectangle 63"/>
            <p:cNvSpPr/>
            <p:nvPr/>
          </p:nvSpPr>
          <p:spPr>
            <a:xfrm>
              <a:off x="671848" y="4372184"/>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Rectangle 64"/>
            <p:cNvSpPr/>
            <p:nvPr/>
          </p:nvSpPr>
          <p:spPr>
            <a:xfrm>
              <a:off x="1042693" y="4373802"/>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 name="Rectangle 65"/>
            <p:cNvSpPr/>
            <p:nvPr/>
          </p:nvSpPr>
          <p:spPr>
            <a:xfrm>
              <a:off x="1415864" y="4000631"/>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Rectangle 66"/>
            <p:cNvSpPr/>
            <p:nvPr/>
          </p:nvSpPr>
          <p:spPr>
            <a:xfrm>
              <a:off x="1786709" y="4002249"/>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 name="Rectangle 67"/>
            <p:cNvSpPr/>
            <p:nvPr/>
          </p:nvSpPr>
          <p:spPr>
            <a:xfrm>
              <a:off x="1415864" y="4375420"/>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 name="Rectangle 68"/>
            <p:cNvSpPr/>
            <p:nvPr/>
          </p:nvSpPr>
          <p:spPr>
            <a:xfrm>
              <a:off x="1786709" y="4377038"/>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3" name="Right Arrow 2"/>
          <p:cNvSpPr/>
          <p:nvPr/>
        </p:nvSpPr>
        <p:spPr>
          <a:xfrm>
            <a:off x="4454016" y="3513801"/>
            <a:ext cx="2400993" cy="1217653"/>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rPr>
              <a:t>distribute</a:t>
            </a:r>
            <a:endParaRPr lang="en-US" dirty="0">
              <a:solidFill>
                <a:schemeClr val="bg1"/>
              </a:solidFill>
            </a:endParaRPr>
          </a:p>
        </p:txBody>
      </p:sp>
    </p:spTree>
    <p:extLst>
      <p:ext uri="{BB962C8B-B14F-4D97-AF65-F5344CB8AC3E}">
        <p14:creationId xmlns:p14="http://schemas.microsoft.com/office/powerpoint/2010/main" val="3205955498"/>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MSL programming example</a:t>
            </a:r>
          </a:p>
        </p:txBody>
      </p:sp>
      <p:sp>
        <p:nvSpPr>
          <p:cNvPr id="4" name="Rectangle 3"/>
          <p:cNvSpPr/>
          <p:nvPr/>
        </p:nvSpPr>
        <p:spPr>
          <a:xfrm>
            <a:off x="9583770" y="2703575"/>
            <a:ext cx="344415" cy="461665"/>
          </a:xfrm>
          <a:prstGeom prst="rect">
            <a:avLst/>
          </a:prstGeom>
        </p:spPr>
        <p:txBody>
          <a:bodyPr wrap="none">
            <a:spAutoFit/>
          </a:bodyPr>
          <a:lstStyle/>
          <a:p>
            <a:r>
              <a:rPr lang="en-US" sz="2400" dirty="0"/>
              <a:t>X</a:t>
            </a:r>
          </a:p>
        </p:txBody>
      </p:sp>
      <p:cxnSp>
        <p:nvCxnSpPr>
          <p:cNvPr id="5" name="Straight Arrow Connector 4"/>
          <p:cNvCxnSpPr>
            <a:endCxn id="4" idx="1"/>
          </p:cNvCxnSpPr>
          <p:nvPr/>
        </p:nvCxnSpPr>
        <p:spPr>
          <a:xfrm>
            <a:off x="7538549" y="2929553"/>
            <a:ext cx="2045221" cy="485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6" name="Straight Arrow Connector 5"/>
          <p:cNvCxnSpPr>
            <a:endCxn id="7" idx="0"/>
          </p:cNvCxnSpPr>
          <p:nvPr/>
        </p:nvCxnSpPr>
        <p:spPr>
          <a:xfrm>
            <a:off x="7533896" y="2929553"/>
            <a:ext cx="8262" cy="256272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7" name="Rectangle 6"/>
          <p:cNvSpPr/>
          <p:nvPr/>
        </p:nvSpPr>
        <p:spPr>
          <a:xfrm>
            <a:off x="7377765" y="5492276"/>
            <a:ext cx="328786" cy="461665"/>
          </a:xfrm>
          <a:prstGeom prst="rect">
            <a:avLst/>
          </a:prstGeom>
        </p:spPr>
        <p:txBody>
          <a:bodyPr wrap="none">
            <a:spAutoFit/>
          </a:bodyPr>
          <a:lstStyle/>
          <a:p>
            <a:r>
              <a:rPr lang="en-US" sz="2400" dirty="0"/>
              <a:t>Z</a:t>
            </a:r>
          </a:p>
        </p:txBody>
      </p:sp>
      <p:grpSp>
        <p:nvGrpSpPr>
          <p:cNvPr id="8" name="Group 7"/>
          <p:cNvGrpSpPr/>
          <p:nvPr/>
        </p:nvGrpSpPr>
        <p:grpSpPr>
          <a:xfrm>
            <a:off x="7538549" y="1955774"/>
            <a:ext cx="851915" cy="973781"/>
            <a:chOff x="676500" y="1524460"/>
            <a:chExt cx="851915" cy="973781"/>
          </a:xfrm>
        </p:grpSpPr>
        <p:sp>
          <p:nvSpPr>
            <p:cNvPr id="9" name="Rectangle 8"/>
            <p:cNvSpPr/>
            <p:nvPr/>
          </p:nvSpPr>
          <p:spPr>
            <a:xfrm>
              <a:off x="1184000" y="1524460"/>
              <a:ext cx="344415" cy="461665"/>
            </a:xfrm>
            <a:prstGeom prst="rect">
              <a:avLst/>
            </a:prstGeom>
          </p:spPr>
          <p:txBody>
            <a:bodyPr wrap="none">
              <a:spAutoFit/>
            </a:bodyPr>
            <a:lstStyle/>
            <a:p>
              <a:r>
                <a:rPr lang="en-US" sz="2400" dirty="0"/>
                <a:t>Y</a:t>
              </a:r>
            </a:p>
          </p:txBody>
        </p:sp>
        <p:cxnSp>
          <p:nvCxnSpPr>
            <p:cNvPr id="10" name="Straight Arrow Connector 9"/>
            <p:cNvCxnSpPr/>
            <p:nvPr/>
          </p:nvCxnSpPr>
          <p:spPr>
            <a:xfrm flipV="1">
              <a:off x="676500" y="1889675"/>
              <a:ext cx="541174" cy="60856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sp>
        <p:nvSpPr>
          <p:cNvPr id="11" name="Rectangle 10"/>
          <p:cNvSpPr/>
          <p:nvPr/>
        </p:nvSpPr>
        <p:spPr>
          <a:xfrm>
            <a:off x="7538549" y="2929554"/>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7909394" y="2931172"/>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7538549" y="3304343"/>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7909394" y="3305961"/>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8282565" y="2932790"/>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8653410" y="2934408"/>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8282565" y="3307579"/>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p:cNvSpPr/>
          <p:nvPr/>
        </p:nvSpPr>
        <p:spPr>
          <a:xfrm>
            <a:off x="8653410" y="3309197"/>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p:nvSpPr>
        <p:spPr>
          <a:xfrm>
            <a:off x="7538549" y="3675896"/>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p:cNvSpPr/>
          <p:nvPr/>
        </p:nvSpPr>
        <p:spPr>
          <a:xfrm>
            <a:off x="7909394" y="3677514"/>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p:nvSpPr>
        <p:spPr>
          <a:xfrm>
            <a:off x="7538549" y="4195360"/>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7909394" y="4196978"/>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a:off x="8282565" y="3679132"/>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a:off x="8653410" y="3680750"/>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a:off x="8282565" y="4198596"/>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ectangle 25"/>
          <p:cNvSpPr/>
          <p:nvPr/>
        </p:nvSpPr>
        <p:spPr>
          <a:xfrm>
            <a:off x="8653410" y="4200214"/>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Rectangle 26"/>
          <p:cNvSpPr/>
          <p:nvPr/>
        </p:nvSpPr>
        <p:spPr>
          <a:xfrm>
            <a:off x="7533897" y="4573384"/>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p:cNvSpPr/>
          <p:nvPr/>
        </p:nvSpPr>
        <p:spPr>
          <a:xfrm>
            <a:off x="7904742" y="4575002"/>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Rectangle 28"/>
          <p:cNvSpPr/>
          <p:nvPr/>
        </p:nvSpPr>
        <p:spPr>
          <a:xfrm>
            <a:off x="7533897" y="4948173"/>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Rectangle 29"/>
          <p:cNvSpPr/>
          <p:nvPr/>
        </p:nvSpPr>
        <p:spPr>
          <a:xfrm>
            <a:off x="7904742" y="4949791"/>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Rectangle 30"/>
          <p:cNvSpPr/>
          <p:nvPr/>
        </p:nvSpPr>
        <p:spPr>
          <a:xfrm>
            <a:off x="8277913" y="4576620"/>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Rectangle 31"/>
          <p:cNvSpPr/>
          <p:nvPr/>
        </p:nvSpPr>
        <p:spPr>
          <a:xfrm>
            <a:off x="8648758" y="4578238"/>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Rectangle 32"/>
          <p:cNvSpPr/>
          <p:nvPr/>
        </p:nvSpPr>
        <p:spPr>
          <a:xfrm>
            <a:off x="8277913" y="4951409"/>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Rectangle 33"/>
          <p:cNvSpPr/>
          <p:nvPr/>
        </p:nvSpPr>
        <p:spPr>
          <a:xfrm>
            <a:off x="8648758" y="4953027"/>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5" name="Straight Connector 34"/>
          <p:cNvCxnSpPr/>
          <p:nvPr/>
        </p:nvCxnSpPr>
        <p:spPr>
          <a:xfrm>
            <a:off x="7167517" y="4118220"/>
            <a:ext cx="2480561" cy="0"/>
          </a:xfrm>
          <a:prstGeom prst="line">
            <a:avLst/>
          </a:prstGeom>
          <a:ln>
            <a:solidFill>
              <a:srgbClr val="4F81BD"/>
            </a:solidFill>
            <a:prstDash val="dash"/>
          </a:ln>
          <a:effectLst/>
        </p:spPr>
        <p:style>
          <a:lnRef idx="2">
            <a:schemeClr val="accent1"/>
          </a:lnRef>
          <a:fillRef idx="0">
            <a:schemeClr val="accent1"/>
          </a:fillRef>
          <a:effectRef idx="1">
            <a:schemeClr val="accent1"/>
          </a:effectRef>
          <a:fontRef idx="minor">
            <a:schemeClr val="tx1"/>
          </a:fontRef>
        </p:style>
      </p:cxnSp>
      <p:sp>
        <p:nvSpPr>
          <p:cNvPr id="36" name="Rectangle 35"/>
          <p:cNvSpPr/>
          <p:nvPr/>
        </p:nvSpPr>
        <p:spPr>
          <a:xfrm>
            <a:off x="9363992" y="3363107"/>
            <a:ext cx="1487583" cy="461665"/>
          </a:xfrm>
          <a:prstGeom prst="rect">
            <a:avLst/>
          </a:prstGeom>
        </p:spPr>
        <p:txBody>
          <a:bodyPr wrap="square">
            <a:spAutoFit/>
          </a:bodyPr>
          <a:lstStyle/>
          <a:p>
            <a:r>
              <a:rPr lang="en-US" sz="2400" dirty="0"/>
              <a:t>Process 0</a:t>
            </a:r>
          </a:p>
        </p:txBody>
      </p:sp>
      <p:sp>
        <p:nvSpPr>
          <p:cNvPr id="37" name="Rectangle 36"/>
          <p:cNvSpPr/>
          <p:nvPr/>
        </p:nvSpPr>
        <p:spPr>
          <a:xfrm>
            <a:off x="9363992" y="4359329"/>
            <a:ext cx="1487583" cy="461665"/>
          </a:xfrm>
          <a:prstGeom prst="rect">
            <a:avLst/>
          </a:prstGeom>
        </p:spPr>
        <p:txBody>
          <a:bodyPr wrap="square">
            <a:spAutoFit/>
          </a:bodyPr>
          <a:lstStyle/>
          <a:p>
            <a:r>
              <a:rPr lang="en-US" sz="2400" dirty="0"/>
              <a:t>Process 1</a:t>
            </a:r>
          </a:p>
        </p:txBody>
      </p:sp>
      <p:sp>
        <p:nvSpPr>
          <p:cNvPr id="38" name="Rectangle 37"/>
          <p:cNvSpPr/>
          <p:nvPr/>
        </p:nvSpPr>
        <p:spPr>
          <a:xfrm>
            <a:off x="4351093" y="2834589"/>
            <a:ext cx="344415" cy="461665"/>
          </a:xfrm>
          <a:prstGeom prst="rect">
            <a:avLst/>
          </a:prstGeom>
        </p:spPr>
        <p:txBody>
          <a:bodyPr wrap="none">
            <a:spAutoFit/>
          </a:bodyPr>
          <a:lstStyle/>
          <a:p>
            <a:r>
              <a:rPr lang="en-US" sz="2400" dirty="0"/>
              <a:t>X</a:t>
            </a:r>
          </a:p>
        </p:txBody>
      </p:sp>
      <p:cxnSp>
        <p:nvCxnSpPr>
          <p:cNvPr id="39" name="Straight Arrow Connector 38"/>
          <p:cNvCxnSpPr>
            <a:endCxn id="38" idx="1"/>
          </p:cNvCxnSpPr>
          <p:nvPr/>
        </p:nvCxnSpPr>
        <p:spPr>
          <a:xfrm>
            <a:off x="2305872" y="3060567"/>
            <a:ext cx="2045221" cy="485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0" name="Straight Arrow Connector 39"/>
          <p:cNvCxnSpPr>
            <a:endCxn id="41" idx="0"/>
          </p:cNvCxnSpPr>
          <p:nvPr/>
        </p:nvCxnSpPr>
        <p:spPr>
          <a:xfrm>
            <a:off x="2301219" y="3065421"/>
            <a:ext cx="8262" cy="249356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1" name="Rectangle 40"/>
          <p:cNvSpPr/>
          <p:nvPr/>
        </p:nvSpPr>
        <p:spPr>
          <a:xfrm>
            <a:off x="2145088" y="5558990"/>
            <a:ext cx="328786" cy="461665"/>
          </a:xfrm>
          <a:prstGeom prst="rect">
            <a:avLst/>
          </a:prstGeom>
        </p:spPr>
        <p:txBody>
          <a:bodyPr wrap="none">
            <a:spAutoFit/>
          </a:bodyPr>
          <a:lstStyle/>
          <a:p>
            <a:r>
              <a:rPr lang="en-US" sz="2400" dirty="0"/>
              <a:t>Z</a:t>
            </a:r>
          </a:p>
        </p:txBody>
      </p:sp>
      <p:grpSp>
        <p:nvGrpSpPr>
          <p:cNvPr id="42" name="Group 41"/>
          <p:cNvGrpSpPr/>
          <p:nvPr/>
        </p:nvGrpSpPr>
        <p:grpSpPr>
          <a:xfrm>
            <a:off x="2305872" y="2086788"/>
            <a:ext cx="851915" cy="973781"/>
            <a:chOff x="676500" y="1524460"/>
            <a:chExt cx="851915" cy="973781"/>
          </a:xfrm>
        </p:grpSpPr>
        <p:sp>
          <p:nvSpPr>
            <p:cNvPr id="43" name="Rectangle 42"/>
            <p:cNvSpPr/>
            <p:nvPr/>
          </p:nvSpPr>
          <p:spPr>
            <a:xfrm>
              <a:off x="1184000" y="1524460"/>
              <a:ext cx="344415" cy="461665"/>
            </a:xfrm>
            <a:prstGeom prst="rect">
              <a:avLst/>
            </a:prstGeom>
          </p:spPr>
          <p:txBody>
            <a:bodyPr wrap="none">
              <a:spAutoFit/>
            </a:bodyPr>
            <a:lstStyle/>
            <a:p>
              <a:r>
                <a:rPr lang="en-US" sz="2400" dirty="0"/>
                <a:t>Y</a:t>
              </a:r>
            </a:p>
          </p:txBody>
        </p:sp>
        <p:cxnSp>
          <p:nvCxnSpPr>
            <p:cNvPr id="44" name="Straight Arrow Connector 43"/>
            <p:cNvCxnSpPr/>
            <p:nvPr/>
          </p:nvCxnSpPr>
          <p:spPr>
            <a:xfrm flipV="1">
              <a:off x="676500" y="1889675"/>
              <a:ext cx="541174" cy="60856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grpSp>
        <p:nvGrpSpPr>
          <p:cNvPr id="45" name="Group 44"/>
          <p:cNvGrpSpPr/>
          <p:nvPr/>
        </p:nvGrpSpPr>
        <p:grpSpPr>
          <a:xfrm>
            <a:off x="2301219" y="3060568"/>
            <a:ext cx="1492684" cy="2251969"/>
            <a:chOff x="671848" y="2498240"/>
            <a:chExt cx="1492684" cy="2251969"/>
          </a:xfrm>
        </p:grpSpPr>
        <p:sp>
          <p:nvSpPr>
            <p:cNvPr id="46" name="Rectangle 45"/>
            <p:cNvSpPr/>
            <p:nvPr/>
          </p:nvSpPr>
          <p:spPr>
            <a:xfrm>
              <a:off x="676500" y="2498240"/>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Rectangle 46"/>
            <p:cNvSpPr/>
            <p:nvPr/>
          </p:nvSpPr>
          <p:spPr>
            <a:xfrm>
              <a:off x="1047345" y="2499858"/>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 name="Rectangle 47"/>
            <p:cNvSpPr/>
            <p:nvPr/>
          </p:nvSpPr>
          <p:spPr>
            <a:xfrm>
              <a:off x="676500" y="2873029"/>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 name="Rectangle 48"/>
            <p:cNvSpPr/>
            <p:nvPr/>
          </p:nvSpPr>
          <p:spPr>
            <a:xfrm>
              <a:off x="1047345" y="2874647"/>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 name="Rectangle 49"/>
            <p:cNvSpPr/>
            <p:nvPr/>
          </p:nvSpPr>
          <p:spPr>
            <a:xfrm>
              <a:off x="1420516" y="2501476"/>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Rectangle 50"/>
            <p:cNvSpPr/>
            <p:nvPr/>
          </p:nvSpPr>
          <p:spPr>
            <a:xfrm>
              <a:off x="1791361" y="2503094"/>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Rectangle 51"/>
            <p:cNvSpPr/>
            <p:nvPr/>
          </p:nvSpPr>
          <p:spPr>
            <a:xfrm>
              <a:off x="1420516" y="2876265"/>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Rectangle 52"/>
            <p:cNvSpPr/>
            <p:nvPr/>
          </p:nvSpPr>
          <p:spPr>
            <a:xfrm>
              <a:off x="1791361" y="2877883"/>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Rectangle 53"/>
            <p:cNvSpPr/>
            <p:nvPr/>
          </p:nvSpPr>
          <p:spPr>
            <a:xfrm>
              <a:off x="676500" y="3244582"/>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Rectangle 54"/>
            <p:cNvSpPr/>
            <p:nvPr/>
          </p:nvSpPr>
          <p:spPr>
            <a:xfrm>
              <a:off x="1047345" y="3246200"/>
              <a:ext cx="373171" cy="373171"/>
            </a:xfrm>
            <a:prstGeom prst="rect">
              <a:avLst/>
            </a:prstGeom>
            <a:solidFill>
              <a:srgbClr val="008000">
                <a:alpha val="42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Rectangle 55"/>
            <p:cNvSpPr/>
            <p:nvPr/>
          </p:nvSpPr>
          <p:spPr>
            <a:xfrm>
              <a:off x="676500" y="3619371"/>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Rectangle 56"/>
            <p:cNvSpPr/>
            <p:nvPr/>
          </p:nvSpPr>
          <p:spPr>
            <a:xfrm>
              <a:off x="1047345" y="3620989"/>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Rectangle 57"/>
            <p:cNvSpPr/>
            <p:nvPr/>
          </p:nvSpPr>
          <p:spPr>
            <a:xfrm>
              <a:off x="1420516" y="3247818"/>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Rectangle 58"/>
            <p:cNvSpPr/>
            <p:nvPr/>
          </p:nvSpPr>
          <p:spPr>
            <a:xfrm>
              <a:off x="1791361" y="3249436"/>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Rectangle 59"/>
            <p:cNvSpPr/>
            <p:nvPr/>
          </p:nvSpPr>
          <p:spPr>
            <a:xfrm>
              <a:off x="1420516" y="3622607"/>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Rectangle 60"/>
            <p:cNvSpPr/>
            <p:nvPr/>
          </p:nvSpPr>
          <p:spPr>
            <a:xfrm>
              <a:off x="1791361" y="3624225"/>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Rectangle 61"/>
            <p:cNvSpPr/>
            <p:nvPr/>
          </p:nvSpPr>
          <p:spPr>
            <a:xfrm>
              <a:off x="671848" y="3997395"/>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 name="Rectangle 62"/>
            <p:cNvSpPr/>
            <p:nvPr/>
          </p:nvSpPr>
          <p:spPr>
            <a:xfrm>
              <a:off x="1042693" y="3999013"/>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Rectangle 63"/>
            <p:cNvSpPr/>
            <p:nvPr/>
          </p:nvSpPr>
          <p:spPr>
            <a:xfrm>
              <a:off x="671848" y="4372184"/>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Rectangle 64"/>
            <p:cNvSpPr/>
            <p:nvPr/>
          </p:nvSpPr>
          <p:spPr>
            <a:xfrm>
              <a:off x="1042693" y="4373802"/>
              <a:ext cx="373171" cy="373171"/>
            </a:xfrm>
            <a:prstGeom prst="rect">
              <a:avLst/>
            </a:prstGeom>
            <a:solidFill>
              <a:srgbClr val="0000FF">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 name="Rectangle 65"/>
            <p:cNvSpPr/>
            <p:nvPr/>
          </p:nvSpPr>
          <p:spPr>
            <a:xfrm>
              <a:off x="1415864" y="4000631"/>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Rectangle 66"/>
            <p:cNvSpPr/>
            <p:nvPr/>
          </p:nvSpPr>
          <p:spPr>
            <a:xfrm>
              <a:off x="1786709" y="4002249"/>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 name="Rectangle 67"/>
            <p:cNvSpPr/>
            <p:nvPr/>
          </p:nvSpPr>
          <p:spPr>
            <a:xfrm>
              <a:off x="1415864" y="4375420"/>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 name="Rectangle 68"/>
            <p:cNvSpPr/>
            <p:nvPr/>
          </p:nvSpPr>
          <p:spPr>
            <a:xfrm>
              <a:off x="1786709" y="4377038"/>
              <a:ext cx="373171" cy="373171"/>
            </a:xfrm>
            <a:prstGeom prst="rect">
              <a:avLst/>
            </a:prstGeom>
            <a:solidFill>
              <a:srgbClr val="0000FF">
                <a:alpha val="48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3" name="Left Arrow 2"/>
          <p:cNvSpPr/>
          <p:nvPr/>
        </p:nvSpPr>
        <p:spPr>
          <a:xfrm>
            <a:off x="4367022" y="3583382"/>
            <a:ext cx="2748964" cy="1182863"/>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sz="2400" b="1" dirty="0" smtClean="0">
                <a:solidFill>
                  <a:srgbClr val="FFFFFF"/>
                </a:solidFill>
              </a:rPr>
              <a:t>collect</a:t>
            </a:r>
            <a:endParaRPr lang="en-US" sz="2400" b="1" dirty="0">
              <a:solidFill>
                <a:srgbClr val="FFFFFF"/>
              </a:solidFill>
            </a:endParaRPr>
          </a:p>
        </p:txBody>
      </p:sp>
    </p:spTree>
    <p:extLst>
      <p:ext uri="{BB962C8B-B14F-4D97-AF65-F5344CB8AC3E}">
        <p14:creationId xmlns:p14="http://schemas.microsoft.com/office/powerpoint/2010/main" val="4205024387"/>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54855" y="1595021"/>
            <a:ext cx="9901976" cy="4893647"/>
          </a:xfrm>
          <a:prstGeom prst="rect">
            <a:avLst/>
          </a:prstGeom>
          <a:noFill/>
        </p:spPr>
        <p:txBody>
          <a:bodyPr wrap="square" rtlCol="0">
            <a:spAutoFit/>
          </a:bodyPr>
          <a:lstStyle/>
          <a:p>
            <a:r>
              <a:rPr lang="en-US" sz="2400" dirty="0"/>
              <a:t>void tester(  </a:t>
            </a:r>
            <a:r>
              <a:rPr lang="en-US" sz="2400" dirty="0" err="1"/>
              <a:t>int</a:t>
            </a:r>
            <a:r>
              <a:rPr lang="en-US" sz="2400" dirty="0"/>
              <a:t> </a:t>
            </a:r>
            <a:r>
              <a:rPr lang="en-US" sz="2400" dirty="0" err="1"/>
              <a:t>nx</a:t>
            </a:r>
            <a:r>
              <a:rPr lang="en-US" sz="2400" dirty="0"/>
              <a:t>, </a:t>
            </a:r>
            <a:r>
              <a:rPr lang="en-US" sz="2400" dirty="0" err="1"/>
              <a:t>int</a:t>
            </a:r>
            <a:r>
              <a:rPr lang="en-US" sz="2400" dirty="0"/>
              <a:t> </a:t>
            </a:r>
            <a:r>
              <a:rPr lang="en-US" sz="2400" dirty="0" err="1"/>
              <a:t>ny</a:t>
            </a:r>
            <a:r>
              <a:rPr lang="en-US" sz="2400" dirty="0"/>
              <a:t>, </a:t>
            </a:r>
            <a:r>
              <a:rPr lang="en-US" sz="2400" dirty="0" err="1"/>
              <a:t>int</a:t>
            </a:r>
            <a:r>
              <a:rPr lang="en-US" sz="2400" dirty="0"/>
              <a:t> </a:t>
            </a:r>
            <a:r>
              <a:rPr lang="en-US" sz="2400" dirty="0" err="1" smtClean="0"/>
              <a:t>nz</a:t>
            </a:r>
            <a:r>
              <a:rPr lang="en-US" sz="2400" dirty="0" smtClean="0"/>
              <a:t>, double</a:t>
            </a:r>
            <a:r>
              <a:rPr lang="en-US" sz="2400" dirty="0"/>
              <a:t>[</a:t>
            </a:r>
            <a:r>
              <a:rPr lang="en-US" sz="2400" dirty="0" err="1"/>
              <a:t>nz,ny,nx</a:t>
            </a:r>
            <a:r>
              <a:rPr lang="en-US" sz="2400" dirty="0"/>
              <a:t>] A, ref double[</a:t>
            </a:r>
            <a:r>
              <a:rPr lang="en-US" sz="2400" dirty="0" err="1"/>
              <a:t>nx,ny,nz</a:t>
            </a:r>
            <a:r>
              <a:rPr lang="en-US" sz="2400" dirty="0"/>
              <a:t>] B</a:t>
            </a:r>
            <a:r>
              <a:rPr lang="en-US" sz="2400" dirty="0" smtClean="0"/>
              <a:t>)</a:t>
            </a:r>
          </a:p>
          <a:p>
            <a:r>
              <a:rPr lang="en-US" sz="2400" b="1" dirty="0"/>
              <a:t> </a:t>
            </a:r>
            <a:r>
              <a:rPr lang="en-US" sz="2400" b="1" dirty="0" smtClean="0"/>
              <a:t>      implements</a:t>
            </a:r>
            <a:r>
              <a:rPr lang="en-US" sz="2400" dirty="0" smtClean="0"/>
              <a:t> trans</a:t>
            </a:r>
          </a:p>
          <a:p>
            <a:r>
              <a:rPr lang="en-US" sz="2400" dirty="0" smtClean="0"/>
              <a:t>{</a:t>
            </a:r>
            <a:endParaRPr lang="en-US" sz="2400" dirty="0"/>
          </a:p>
          <a:p>
            <a:r>
              <a:rPr lang="en-US" sz="2400" dirty="0"/>
              <a:t>	</a:t>
            </a:r>
            <a:r>
              <a:rPr lang="en-US" sz="2400" b="1" dirty="0" err="1"/>
              <a:t>spmdfork</a:t>
            </a:r>
            <a:r>
              <a:rPr lang="en-US" sz="2400" dirty="0"/>
              <a:t> {</a:t>
            </a:r>
          </a:p>
          <a:p>
            <a:r>
              <a:rPr lang="en-US" sz="2400" dirty="0"/>
              <a:t>		double[ </a:t>
            </a:r>
            <a:r>
              <a:rPr lang="en-US" sz="2400" dirty="0" err="1"/>
              <a:t>nz</a:t>
            </a:r>
            <a:r>
              <a:rPr lang="en-US" sz="2400" dirty="0"/>
              <a:t>/</a:t>
            </a:r>
            <a:r>
              <a:rPr lang="en-US" sz="2400" b="1" dirty="0"/>
              <a:t>N</a:t>
            </a:r>
            <a:r>
              <a:rPr lang="en-US" sz="2400" dirty="0"/>
              <a:t>, </a:t>
            </a:r>
            <a:r>
              <a:rPr lang="en-US" sz="2400" dirty="0" err="1"/>
              <a:t>ny</a:t>
            </a:r>
            <a:r>
              <a:rPr lang="en-US" sz="2400" dirty="0"/>
              <a:t>, </a:t>
            </a:r>
            <a:r>
              <a:rPr lang="en-US" sz="2400" dirty="0" err="1"/>
              <a:t>nx</a:t>
            </a:r>
            <a:r>
              <a:rPr lang="en-US" sz="2400" dirty="0"/>
              <a:t> ] LA = </a:t>
            </a:r>
            <a:r>
              <a:rPr lang="en-US" sz="2400" b="1" dirty="0"/>
              <a:t>distribute</a:t>
            </a:r>
            <a:r>
              <a:rPr lang="en-US" sz="2400" dirty="0"/>
              <a:t>(A);</a:t>
            </a:r>
          </a:p>
          <a:p>
            <a:r>
              <a:rPr lang="en-US" sz="2400" dirty="0"/>
              <a:t>		double[ </a:t>
            </a:r>
            <a:r>
              <a:rPr lang="en-US" sz="2400" dirty="0" err="1"/>
              <a:t>nx</a:t>
            </a:r>
            <a:r>
              <a:rPr lang="en-US" sz="2400" dirty="0"/>
              <a:t>/</a:t>
            </a:r>
            <a:r>
              <a:rPr lang="en-US" sz="2400" b="1" dirty="0"/>
              <a:t>N</a:t>
            </a:r>
            <a:r>
              <a:rPr lang="en-US" sz="2400" dirty="0"/>
              <a:t>, </a:t>
            </a:r>
            <a:r>
              <a:rPr lang="en-US" sz="2400" dirty="0" err="1"/>
              <a:t>ny</a:t>
            </a:r>
            <a:r>
              <a:rPr lang="en-US" sz="2400" dirty="0"/>
              <a:t>, </a:t>
            </a:r>
            <a:r>
              <a:rPr lang="en-US" sz="2400" dirty="0" err="1"/>
              <a:t>nz</a:t>
            </a:r>
            <a:r>
              <a:rPr lang="en-US" sz="2400" dirty="0"/>
              <a:t> ] LB = </a:t>
            </a:r>
            <a:r>
              <a:rPr lang="en-US" sz="2400" b="1" dirty="0">
                <a:solidFill>
                  <a:srgbClr val="000000"/>
                </a:solidFill>
              </a:rPr>
              <a:t>distribute</a:t>
            </a:r>
            <a:r>
              <a:rPr lang="en-US" sz="2400" dirty="0"/>
              <a:t>(B);</a:t>
            </a:r>
          </a:p>
          <a:p>
            <a:endParaRPr lang="en-US" sz="2400" dirty="0"/>
          </a:p>
          <a:p>
            <a:r>
              <a:rPr lang="en-US" sz="2400" dirty="0"/>
              <a:t>		</a:t>
            </a:r>
            <a:r>
              <a:rPr lang="en-US" sz="2400" dirty="0" err="1"/>
              <a:t>dtrans</a:t>
            </a:r>
            <a:r>
              <a:rPr lang="en-US" sz="2400" dirty="0"/>
              <a:t>(</a:t>
            </a:r>
            <a:r>
              <a:rPr lang="en-US" sz="2400" dirty="0" err="1"/>
              <a:t>nx</a:t>
            </a:r>
            <a:r>
              <a:rPr lang="en-US" sz="2400" dirty="0"/>
              <a:t>, </a:t>
            </a:r>
            <a:r>
              <a:rPr lang="en-US" sz="2400" dirty="0" err="1"/>
              <a:t>ny</a:t>
            </a:r>
            <a:r>
              <a:rPr lang="en-US" sz="2400" dirty="0"/>
              <a:t>, </a:t>
            </a:r>
            <a:r>
              <a:rPr lang="en-US" sz="2400" dirty="0" err="1"/>
              <a:t>nz</a:t>
            </a:r>
            <a:r>
              <a:rPr lang="en-US" sz="2400" dirty="0"/>
              <a:t>, </a:t>
            </a:r>
            <a:r>
              <a:rPr lang="en-US" sz="2400" b="1" dirty="0"/>
              <a:t>N</a:t>
            </a:r>
            <a:r>
              <a:rPr lang="en-US" sz="2400" dirty="0"/>
              <a:t>, LA, LB);</a:t>
            </a:r>
          </a:p>
          <a:p>
            <a:endParaRPr lang="en-US" sz="2400" dirty="0"/>
          </a:p>
          <a:p>
            <a:r>
              <a:rPr lang="en-US" sz="2400" dirty="0"/>
              <a:t>		</a:t>
            </a:r>
            <a:r>
              <a:rPr lang="en-US" sz="2400" b="1" dirty="0">
                <a:solidFill>
                  <a:srgbClr val="000000"/>
                </a:solidFill>
              </a:rPr>
              <a:t>collect</a:t>
            </a:r>
            <a:r>
              <a:rPr lang="en-US" sz="2400" dirty="0"/>
              <a:t>(A, LA);</a:t>
            </a:r>
          </a:p>
          <a:p>
            <a:r>
              <a:rPr lang="en-US" sz="2400" dirty="0"/>
              <a:t>		</a:t>
            </a:r>
            <a:r>
              <a:rPr lang="en-US" sz="2400" b="1" dirty="0">
                <a:solidFill>
                  <a:srgbClr val="000000"/>
                </a:solidFill>
              </a:rPr>
              <a:t>collect</a:t>
            </a:r>
            <a:r>
              <a:rPr lang="en-US" sz="2400" dirty="0"/>
              <a:t>(B, LB);</a:t>
            </a:r>
          </a:p>
          <a:p>
            <a:r>
              <a:rPr lang="en-US" sz="2400" dirty="0"/>
              <a:t>	}</a:t>
            </a:r>
          </a:p>
          <a:p>
            <a:r>
              <a:rPr lang="en-US" sz="2400" dirty="0"/>
              <a:t>}</a:t>
            </a:r>
          </a:p>
        </p:txBody>
      </p:sp>
      <p:sp>
        <p:nvSpPr>
          <p:cNvPr id="5" name="Title 1"/>
          <p:cNvSpPr>
            <a:spLocks noGrp="1"/>
          </p:cNvSpPr>
          <p:nvPr>
            <p:ph type="title"/>
          </p:nvPr>
        </p:nvSpPr>
        <p:spPr/>
        <p:txBody>
          <a:bodyPr/>
          <a:lstStyle/>
          <a:p>
            <a:r>
              <a:rPr lang="en-US" dirty="0"/>
              <a:t>MSL programming example</a:t>
            </a:r>
          </a:p>
        </p:txBody>
      </p:sp>
    </p:spTree>
    <p:extLst>
      <p:ext uri="{BB962C8B-B14F-4D97-AF65-F5344CB8AC3E}">
        <p14:creationId xmlns:p14="http://schemas.microsoft.com/office/powerpoint/2010/main" val="374590158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MSL programming model</a:t>
            </a:r>
            <a:endParaRPr lang="en-US" dirty="0"/>
          </a:p>
        </p:txBody>
      </p:sp>
      <p:grpSp>
        <p:nvGrpSpPr>
          <p:cNvPr id="35" name="Group 34"/>
          <p:cNvGrpSpPr/>
          <p:nvPr/>
        </p:nvGrpSpPr>
        <p:grpSpPr>
          <a:xfrm>
            <a:off x="1729487" y="2562126"/>
            <a:ext cx="2549793" cy="3314072"/>
            <a:chOff x="1729487" y="3614982"/>
            <a:chExt cx="2549793" cy="3314072"/>
          </a:xfrm>
        </p:grpSpPr>
        <p:sp>
          <p:nvSpPr>
            <p:cNvPr id="4" name="Freeform 3"/>
            <p:cNvSpPr/>
            <p:nvPr/>
          </p:nvSpPr>
          <p:spPr>
            <a:xfrm>
              <a:off x="3010525" y="3614982"/>
              <a:ext cx="308012" cy="2233461"/>
            </a:xfrm>
            <a:custGeom>
              <a:avLst/>
              <a:gdLst>
                <a:gd name="connsiteX0" fmla="*/ 194830 w 308012"/>
                <a:gd name="connsiteY0" fmla="*/ 0 h 2652376"/>
                <a:gd name="connsiteX1" fmla="*/ 178753 w 308012"/>
                <a:gd name="connsiteY1" fmla="*/ 401875 h 2652376"/>
                <a:gd name="connsiteX2" fmla="*/ 1902 w 308012"/>
                <a:gd name="connsiteY2" fmla="*/ 723375 h 2652376"/>
                <a:gd name="connsiteX3" fmla="*/ 307372 w 308012"/>
                <a:gd name="connsiteY3" fmla="*/ 1366376 h 2652376"/>
                <a:gd name="connsiteX4" fmla="*/ 82288 w 308012"/>
                <a:gd name="connsiteY4" fmla="*/ 2170126 h 2652376"/>
                <a:gd name="connsiteX5" fmla="*/ 82288 w 308012"/>
                <a:gd name="connsiteY5" fmla="*/ 2652376 h 265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012" h="2652376">
                  <a:moveTo>
                    <a:pt x="194830" y="0"/>
                  </a:moveTo>
                  <a:cubicBezTo>
                    <a:pt x="202869" y="140656"/>
                    <a:pt x="210908" y="281313"/>
                    <a:pt x="178753" y="401875"/>
                  </a:cubicBezTo>
                  <a:cubicBezTo>
                    <a:pt x="146598" y="522438"/>
                    <a:pt x="-19535" y="562625"/>
                    <a:pt x="1902" y="723375"/>
                  </a:cubicBezTo>
                  <a:cubicBezTo>
                    <a:pt x="23339" y="884125"/>
                    <a:pt x="293974" y="1125251"/>
                    <a:pt x="307372" y="1366376"/>
                  </a:cubicBezTo>
                  <a:cubicBezTo>
                    <a:pt x="320770" y="1607501"/>
                    <a:pt x="119802" y="1955793"/>
                    <a:pt x="82288" y="2170126"/>
                  </a:cubicBezTo>
                  <a:cubicBezTo>
                    <a:pt x="44774" y="2384459"/>
                    <a:pt x="82288" y="2652376"/>
                    <a:pt x="82288" y="2652376"/>
                  </a:cubicBezTo>
                </a:path>
              </a:pathLst>
            </a:custGeom>
            <a:ln>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a:solidFill>
                    <a:srgbClr val="000000"/>
                  </a:solidFill>
                  <a:tailEnd type="stealth"/>
                </a:ln>
              </a:endParaRPr>
            </a:p>
          </p:txBody>
        </p:sp>
        <p:sp>
          <p:nvSpPr>
            <p:cNvPr id="5" name="Rectangle 4"/>
            <p:cNvSpPr/>
            <p:nvPr/>
          </p:nvSpPr>
          <p:spPr>
            <a:xfrm>
              <a:off x="2485249" y="5728726"/>
              <a:ext cx="1794031" cy="1200328"/>
            </a:xfrm>
            <a:prstGeom prst="rect">
              <a:avLst/>
            </a:prstGeom>
          </p:spPr>
          <p:txBody>
            <a:bodyPr wrap="none">
              <a:spAutoFit/>
            </a:bodyPr>
            <a:lstStyle/>
            <a:p>
              <a:r>
                <a:rPr lang="en-US" sz="2400" dirty="0"/>
                <a:t>sequential</a:t>
              </a:r>
            </a:p>
            <a:p>
              <a:r>
                <a:rPr lang="en-US" sz="2400" b="1" dirty="0"/>
                <a:t>specification</a:t>
              </a:r>
            </a:p>
            <a:p>
              <a:endParaRPr lang="en-US" sz="2400" dirty="0"/>
            </a:p>
          </p:txBody>
        </p:sp>
        <p:grpSp>
          <p:nvGrpSpPr>
            <p:cNvPr id="6" name="Group 5"/>
            <p:cNvGrpSpPr/>
            <p:nvPr/>
          </p:nvGrpSpPr>
          <p:grpSpPr>
            <a:xfrm>
              <a:off x="1729487" y="3761416"/>
              <a:ext cx="2259870" cy="1388874"/>
              <a:chOff x="205487" y="3244331"/>
              <a:chExt cx="2259870" cy="1388874"/>
            </a:xfrm>
          </p:grpSpPr>
          <p:sp>
            <p:nvSpPr>
              <p:cNvPr id="7" name="Rectangle 6"/>
              <p:cNvSpPr/>
              <p:nvPr/>
            </p:nvSpPr>
            <p:spPr>
              <a:xfrm>
                <a:off x="977325" y="3880391"/>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1348170" y="3882009"/>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977325" y="4255180"/>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1348170" y="4256798"/>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1721341" y="3883627"/>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2092186" y="3885245"/>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1721341" y="4258416"/>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092186" y="4260034"/>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205487" y="3244331"/>
                <a:ext cx="942235" cy="830997"/>
              </a:xfrm>
              <a:prstGeom prst="rect">
                <a:avLst/>
              </a:prstGeom>
            </p:spPr>
            <p:txBody>
              <a:bodyPr wrap="none">
                <a:spAutoFit/>
              </a:bodyPr>
              <a:lstStyle/>
              <a:p>
                <a:r>
                  <a:rPr lang="en-US" sz="2400" dirty="0"/>
                  <a:t>global</a:t>
                </a:r>
              </a:p>
              <a:p>
                <a:r>
                  <a:rPr lang="en-US" sz="2400" dirty="0"/>
                  <a:t>state</a:t>
                </a:r>
              </a:p>
            </p:txBody>
          </p:sp>
        </p:grpSp>
      </p:grpSp>
      <p:grpSp>
        <p:nvGrpSpPr>
          <p:cNvPr id="36" name="Group 35"/>
          <p:cNvGrpSpPr/>
          <p:nvPr/>
        </p:nvGrpSpPr>
        <p:grpSpPr>
          <a:xfrm>
            <a:off x="6062475" y="2614666"/>
            <a:ext cx="4387239" cy="2938812"/>
            <a:chOff x="6079185" y="3667522"/>
            <a:chExt cx="4387239" cy="2938812"/>
          </a:xfrm>
        </p:grpSpPr>
        <p:sp>
          <p:nvSpPr>
            <p:cNvPr id="16" name="Freeform 15"/>
            <p:cNvSpPr/>
            <p:nvPr/>
          </p:nvSpPr>
          <p:spPr>
            <a:xfrm>
              <a:off x="7585251" y="3670356"/>
              <a:ext cx="395164" cy="2017827"/>
            </a:xfrm>
            <a:custGeom>
              <a:avLst/>
              <a:gdLst>
                <a:gd name="connsiteX0" fmla="*/ 194830 w 308012"/>
                <a:gd name="connsiteY0" fmla="*/ 0 h 2652376"/>
                <a:gd name="connsiteX1" fmla="*/ 178753 w 308012"/>
                <a:gd name="connsiteY1" fmla="*/ 401875 h 2652376"/>
                <a:gd name="connsiteX2" fmla="*/ 1902 w 308012"/>
                <a:gd name="connsiteY2" fmla="*/ 723375 h 2652376"/>
                <a:gd name="connsiteX3" fmla="*/ 307372 w 308012"/>
                <a:gd name="connsiteY3" fmla="*/ 1366376 h 2652376"/>
                <a:gd name="connsiteX4" fmla="*/ 82288 w 308012"/>
                <a:gd name="connsiteY4" fmla="*/ 2170126 h 2652376"/>
                <a:gd name="connsiteX5" fmla="*/ 82288 w 308012"/>
                <a:gd name="connsiteY5" fmla="*/ 2652376 h 265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012" h="2652376">
                  <a:moveTo>
                    <a:pt x="194830" y="0"/>
                  </a:moveTo>
                  <a:cubicBezTo>
                    <a:pt x="202869" y="140656"/>
                    <a:pt x="210908" y="281313"/>
                    <a:pt x="178753" y="401875"/>
                  </a:cubicBezTo>
                  <a:cubicBezTo>
                    <a:pt x="146598" y="522438"/>
                    <a:pt x="-19535" y="562625"/>
                    <a:pt x="1902" y="723375"/>
                  </a:cubicBezTo>
                  <a:cubicBezTo>
                    <a:pt x="23339" y="884125"/>
                    <a:pt x="293974" y="1125251"/>
                    <a:pt x="307372" y="1366376"/>
                  </a:cubicBezTo>
                  <a:cubicBezTo>
                    <a:pt x="320770" y="1607501"/>
                    <a:pt x="119802" y="1955793"/>
                    <a:pt x="82288" y="2170126"/>
                  </a:cubicBezTo>
                  <a:cubicBezTo>
                    <a:pt x="44774" y="2384459"/>
                    <a:pt x="82288" y="2652376"/>
                    <a:pt x="82288" y="2652376"/>
                  </a:cubicBezTo>
                </a:path>
              </a:pathLst>
            </a:custGeom>
            <a:ln>
              <a:prstDash val="dash"/>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a:solidFill>
                    <a:srgbClr val="000000"/>
                  </a:solidFill>
                  <a:tailEnd type="stealth"/>
                </a:ln>
              </a:endParaRPr>
            </a:p>
          </p:txBody>
        </p:sp>
        <p:sp>
          <p:nvSpPr>
            <p:cNvPr id="17" name="Rectangle 16"/>
            <p:cNvSpPr/>
            <p:nvPr/>
          </p:nvSpPr>
          <p:spPr>
            <a:xfrm>
              <a:off x="7425310" y="4395859"/>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p:cNvSpPr/>
            <p:nvPr/>
          </p:nvSpPr>
          <p:spPr>
            <a:xfrm>
              <a:off x="7796155" y="4397477"/>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p:nvSpPr>
          <p:spPr>
            <a:xfrm>
              <a:off x="7425310" y="4770648"/>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p:cNvSpPr/>
            <p:nvPr/>
          </p:nvSpPr>
          <p:spPr>
            <a:xfrm>
              <a:off x="7796155" y="4772266"/>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Freeform 20"/>
            <p:cNvSpPr/>
            <p:nvPr/>
          </p:nvSpPr>
          <p:spPr>
            <a:xfrm>
              <a:off x="8754003" y="3670356"/>
              <a:ext cx="395164" cy="2017827"/>
            </a:xfrm>
            <a:custGeom>
              <a:avLst/>
              <a:gdLst>
                <a:gd name="connsiteX0" fmla="*/ 194830 w 308012"/>
                <a:gd name="connsiteY0" fmla="*/ 0 h 2652376"/>
                <a:gd name="connsiteX1" fmla="*/ 178753 w 308012"/>
                <a:gd name="connsiteY1" fmla="*/ 401875 h 2652376"/>
                <a:gd name="connsiteX2" fmla="*/ 1902 w 308012"/>
                <a:gd name="connsiteY2" fmla="*/ 723375 h 2652376"/>
                <a:gd name="connsiteX3" fmla="*/ 307372 w 308012"/>
                <a:gd name="connsiteY3" fmla="*/ 1366376 h 2652376"/>
                <a:gd name="connsiteX4" fmla="*/ 82288 w 308012"/>
                <a:gd name="connsiteY4" fmla="*/ 2170126 h 2652376"/>
                <a:gd name="connsiteX5" fmla="*/ 82288 w 308012"/>
                <a:gd name="connsiteY5" fmla="*/ 2652376 h 265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012" h="2652376">
                  <a:moveTo>
                    <a:pt x="194830" y="0"/>
                  </a:moveTo>
                  <a:cubicBezTo>
                    <a:pt x="202869" y="140656"/>
                    <a:pt x="210908" y="281313"/>
                    <a:pt x="178753" y="401875"/>
                  </a:cubicBezTo>
                  <a:cubicBezTo>
                    <a:pt x="146598" y="522438"/>
                    <a:pt x="-19535" y="562625"/>
                    <a:pt x="1902" y="723375"/>
                  </a:cubicBezTo>
                  <a:cubicBezTo>
                    <a:pt x="23339" y="884125"/>
                    <a:pt x="293974" y="1125251"/>
                    <a:pt x="307372" y="1366376"/>
                  </a:cubicBezTo>
                  <a:cubicBezTo>
                    <a:pt x="320770" y="1607501"/>
                    <a:pt x="119802" y="1955793"/>
                    <a:pt x="82288" y="2170126"/>
                  </a:cubicBezTo>
                  <a:cubicBezTo>
                    <a:pt x="44774" y="2384459"/>
                    <a:pt x="82288" y="2652376"/>
                    <a:pt x="82288" y="2652376"/>
                  </a:cubicBezTo>
                </a:path>
              </a:pathLst>
            </a:custGeom>
            <a:ln>
              <a:prstDash val="dash"/>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a:solidFill>
                    <a:srgbClr val="000000"/>
                  </a:solidFill>
                  <a:tailEnd type="stealth"/>
                </a:ln>
              </a:endParaRPr>
            </a:p>
          </p:txBody>
        </p:sp>
        <p:sp>
          <p:nvSpPr>
            <p:cNvPr id="22" name="Rectangle 21"/>
            <p:cNvSpPr/>
            <p:nvPr/>
          </p:nvSpPr>
          <p:spPr>
            <a:xfrm>
              <a:off x="8594062" y="4395859"/>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a:off x="8964907" y="4397477"/>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a:off x="8594062" y="4770648"/>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a:off x="8964907" y="4772266"/>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Freeform 25"/>
            <p:cNvSpPr/>
            <p:nvPr/>
          </p:nvSpPr>
          <p:spPr>
            <a:xfrm>
              <a:off x="9882349" y="3670356"/>
              <a:ext cx="395164" cy="2017827"/>
            </a:xfrm>
            <a:custGeom>
              <a:avLst/>
              <a:gdLst>
                <a:gd name="connsiteX0" fmla="*/ 194830 w 308012"/>
                <a:gd name="connsiteY0" fmla="*/ 0 h 2652376"/>
                <a:gd name="connsiteX1" fmla="*/ 178753 w 308012"/>
                <a:gd name="connsiteY1" fmla="*/ 401875 h 2652376"/>
                <a:gd name="connsiteX2" fmla="*/ 1902 w 308012"/>
                <a:gd name="connsiteY2" fmla="*/ 723375 h 2652376"/>
                <a:gd name="connsiteX3" fmla="*/ 307372 w 308012"/>
                <a:gd name="connsiteY3" fmla="*/ 1366376 h 2652376"/>
                <a:gd name="connsiteX4" fmla="*/ 82288 w 308012"/>
                <a:gd name="connsiteY4" fmla="*/ 2170126 h 2652376"/>
                <a:gd name="connsiteX5" fmla="*/ 82288 w 308012"/>
                <a:gd name="connsiteY5" fmla="*/ 2652376 h 265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012" h="2652376">
                  <a:moveTo>
                    <a:pt x="194830" y="0"/>
                  </a:moveTo>
                  <a:cubicBezTo>
                    <a:pt x="202869" y="140656"/>
                    <a:pt x="210908" y="281313"/>
                    <a:pt x="178753" y="401875"/>
                  </a:cubicBezTo>
                  <a:cubicBezTo>
                    <a:pt x="146598" y="522438"/>
                    <a:pt x="-19535" y="562625"/>
                    <a:pt x="1902" y="723375"/>
                  </a:cubicBezTo>
                  <a:cubicBezTo>
                    <a:pt x="23339" y="884125"/>
                    <a:pt x="293974" y="1125251"/>
                    <a:pt x="307372" y="1366376"/>
                  </a:cubicBezTo>
                  <a:cubicBezTo>
                    <a:pt x="320770" y="1607501"/>
                    <a:pt x="119802" y="1955793"/>
                    <a:pt x="82288" y="2170126"/>
                  </a:cubicBezTo>
                  <a:cubicBezTo>
                    <a:pt x="44774" y="2384459"/>
                    <a:pt x="82288" y="2652376"/>
                    <a:pt x="82288" y="2652376"/>
                  </a:cubicBezTo>
                </a:path>
              </a:pathLst>
            </a:custGeom>
            <a:ln>
              <a:prstDash val="dash"/>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a:solidFill>
                    <a:srgbClr val="000000"/>
                  </a:solidFill>
                  <a:tailEnd type="stealth"/>
                </a:ln>
              </a:endParaRPr>
            </a:p>
          </p:txBody>
        </p:sp>
        <p:sp>
          <p:nvSpPr>
            <p:cNvPr id="27" name="Rectangle 26"/>
            <p:cNvSpPr/>
            <p:nvPr/>
          </p:nvSpPr>
          <p:spPr>
            <a:xfrm>
              <a:off x="9722408" y="4395859"/>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p:cNvSpPr/>
            <p:nvPr/>
          </p:nvSpPr>
          <p:spPr>
            <a:xfrm>
              <a:off x="10093253" y="4397477"/>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Rectangle 28"/>
            <p:cNvSpPr/>
            <p:nvPr/>
          </p:nvSpPr>
          <p:spPr>
            <a:xfrm>
              <a:off x="9722408" y="4770648"/>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Rectangle 29"/>
            <p:cNvSpPr/>
            <p:nvPr/>
          </p:nvSpPr>
          <p:spPr>
            <a:xfrm>
              <a:off x="10093253" y="4772266"/>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Rectangle 30"/>
            <p:cNvSpPr/>
            <p:nvPr/>
          </p:nvSpPr>
          <p:spPr>
            <a:xfrm>
              <a:off x="6079185" y="3667522"/>
              <a:ext cx="1638910" cy="830997"/>
            </a:xfrm>
            <a:prstGeom prst="rect">
              <a:avLst/>
            </a:prstGeom>
          </p:spPr>
          <p:txBody>
            <a:bodyPr wrap="square">
              <a:spAutoFit/>
            </a:bodyPr>
            <a:lstStyle/>
            <a:p>
              <a:r>
                <a:rPr lang="en-US" sz="2400" dirty="0"/>
                <a:t>partitioned</a:t>
              </a:r>
            </a:p>
            <a:p>
              <a:r>
                <a:rPr lang="en-US" sz="2400" dirty="0"/>
                <a:t>       states</a:t>
              </a:r>
            </a:p>
          </p:txBody>
        </p:sp>
        <p:sp>
          <p:nvSpPr>
            <p:cNvPr id="32" name="Rectangle 31"/>
            <p:cNvSpPr/>
            <p:nvPr/>
          </p:nvSpPr>
          <p:spPr>
            <a:xfrm>
              <a:off x="8378084" y="5775337"/>
              <a:ext cx="1010763" cy="830997"/>
            </a:xfrm>
            <a:prstGeom prst="rect">
              <a:avLst/>
            </a:prstGeom>
          </p:spPr>
          <p:txBody>
            <a:bodyPr wrap="none">
              <a:spAutoFit/>
            </a:bodyPr>
            <a:lstStyle/>
            <a:p>
              <a:r>
                <a:rPr lang="en-US" sz="2400" dirty="0"/>
                <a:t>SPMD</a:t>
              </a:r>
            </a:p>
            <a:p>
              <a:r>
                <a:rPr lang="en-US" sz="2400" b="1" dirty="0">
                  <a:solidFill>
                    <a:srgbClr val="000000"/>
                  </a:solidFill>
                </a:rPr>
                <a:t>sketch</a:t>
              </a:r>
            </a:p>
          </p:txBody>
        </p:sp>
      </p:grpSp>
      <p:sp>
        <p:nvSpPr>
          <p:cNvPr id="33" name="Left-Right Arrow 32"/>
          <p:cNvSpPr/>
          <p:nvPr/>
        </p:nvSpPr>
        <p:spPr>
          <a:xfrm>
            <a:off x="4099021" y="3440536"/>
            <a:ext cx="3103611" cy="693840"/>
          </a:xfrm>
          <a:prstGeom prst="lef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distribute / collect</a:t>
            </a:r>
          </a:p>
        </p:txBody>
      </p:sp>
      <p:sp>
        <p:nvSpPr>
          <p:cNvPr id="34" name="Equal 33"/>
          <p:cNvSpPr/>
          <p:nvPr/>
        </p:nvSpPr>
        <p:spPr>
          <a:xfrm>
            <a:off x="3954105" y="4301402"/>
            <a:ext cx="4571301" cy="1620269"/>
          </a:xfrm>
          <a:prstGeom prst="mathEqual">
            <a:avLst/>
          </a:prstGeom>
          <a:solidFill>
            <a:srgbClr val="008000">
              <a:alpha val="50000"/>
            </a:srgbClr>
          </a:solidFill>
          <a:ln>
            <a:solidFill>
              <a:srgbClr val="0000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err="1">
                <a:solidFill>
                  <a:srgbClr val="FF6600"/>
                </a:solidFill>
                <a:latin typeface="Arial"/>
                <a:cs typeface="Arial"/>
              </a:rPr>
              <a:t>equivalance</a:t>
            </a:r>
            <a:endParaRPr lang="en-US" sz="2400" dirty="0">
              <a:solidFill>
                <a:srgbClr val="FF6600"/>
              </a:solidFill>
              <a:latin typeface="Arial"/>
              <a:cs typeface="Arial"/>
            </a:endParaRPr>
          </a:p>
        </p:txBody>
      </p:sp>
      <p:grpSp>
        <p:nvGrpSpPr>
          <p:cNvPr id="38" name="Group 37"/>
          <p:cNvGrpSpPr/>
          <p:nvPr/>
        </p:nvGrpSpPr>
        <p:grpSpPr>
          <a:xfrm>
            <a:off x="7568540" y="2617530"/>
            <a:ext cx="3039061" cy="2935978"/>
            <a:chOff x="7585251" y="3670356"/>
            <a:chExt cx="3039061" cy="2935978"/>
          </a:xfrm>
        </p:grpSpPr>
        <p:sp>
          <p:nvSpPr>
            <p:cNvPr id="39" name="Freeform 38"/>
            <p:cNvSpPr/>
            <p:nvPr/>
          </p:nvSpPr>
          <p:spPr>
            <a:xfrm>
              <a:off x="7585251" y="3670356"/>
              <a:ext cx="395164" cy="2017827"/>
            </a:xfrm>
            <a:custGeom>
              <a:avLst/>
              <a:gdLst>
                <a:gd name="connsiteX0" fmla="*/ 194830 w 308012"/>
                <a:gd name="connsiteY0" fmla="*/ 0 h 2652376"/>
                <a:gd name="connsiteX1" fmla="*/ 178753 w 308012"/>
                <a:gd name="connsiteY1" fmla="*/ 401875 h 2652376"/>
                <a:gd name="connsiteX2" fmla="*/ 1902 w 308012"/>
                <a:gd name="connsiteY2" fmla="*/ 723375 h 2652376"/>
                <a:gd name="connsiteX3" fmla="*/ 307372 w 308012"/>
                <a:gd name="connsiteY3" fmla="*/ 1366376 h 2652376"/>
                <a:gd name="connsiteX4" fmla="*/ 82288 w 308012"/>
                <a:gd name="connsiteY4" fmla="*/ 2170126 h 2652376"/>
                <a:gd name="connsiteX5" fmla="*/ 82288 w 308012"/>
                <a:gd name="connsiteY5" fmla="*/ 2652376 h 265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012" h="2652376">
                  <a:moveTo>
                    <a:pt x="194830" y="0"/>
                  </a:moveTo>
                  <a:cubicBezTo>
                    <a:pt x="202869" y="140656"/>
                    <a:pt x="210908" y="281313"/>
                    <a:pt x="178753" y="401875"/>
                  </a:cubicBezTo>
                  <a:cubicBezTo>
                    <a:pt x="146598" y="522438"/>
                    <a:pt x="-19535" y="562625"/>
                    <a:pt x="1902" y="723375"/>
                  </a:cubicBezTo>
                  <a:cubicBezTo>
                    <a:pt x="23339" y="884125"/>
                    <a:pt x="293974" y="1125251"/>
                    <a:pt x="307372" y="1366376"/>
                  </a:cubicBezTo>
                  <a:cubicBezTo>
                    <a:pt x="320770" y="1607501"/>
                    <a:pt x="119802" y="1955793"/>
                    <a:pt x="82288" y="2170126"/>
                  </a:cubicBezTo>
                  <a:cubicBezTo>
                    <a:pt x="44774" y="2384459"/>
                    <a:pt x="82288" y="2652376"/>
                    <a:pt x="82288" y="2652376"/>
                  </a:cubicBezTo>
                </a:path>
              </a:pathLst>
            </a:custGeom>
            <a:ln w="38100" cmpd="sng">
              <a:prstDash val="solid"/>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a:solidFill>
                    <a:srgbClr val="000000"/>
                  </a:solidFill>
                  <a:tailEnd type="stealth"/>
                </a:ln>
              </a:endParaRPr>
            </a:p>
          </p:txBody>
        </p:sp>
        <p:sp>
          <p:nvSpPr>
            <p:cNvPr id="44" name="Freeform 43"/>
            <p:cNvSpPr/>
            <p:nvPr/>
          </p:nvSpPr>
          <p:spPr>
            <a:xfrm>
              <a:off x="8754003" y="3670356"/>
              <a:ext cx="395164" cy="2017827"/>
            </a:xfrm>
            <a:custGeom>
              <a:avLst/>
              <a:gdLst>
                <a:gd name="connsiteX0" fmla="*/ 194830 w 308012"/>
                <a:gd name="connsiteY0" fmla="*/ 0 h 2652376"/>
                <a:gd name="connsiteX1" fmla="*/ 178753 w 308012"/>
                <a:gd name="connsiteY1" fmla="*/ 401875 h 2652376"/>
                <a:gd name="connsiteX2" fmla="*/ 1902 w 308012"/>
                <a:gd name="connsiteY2" fmla="*/ 723375 h 2652376"/>
                <a:gd name="connsiteX3" fmla="*/ 307372 w 308012"/>
                <a:gd name="connsiteY3" fmla="*/ 1366376 h 2652376"/>
                <a:gd name="connsiteX4" fmla="*/ 82288 w 308012"/>
                <a:gd name="connsiteY4" fmla="*/ 2170126 h 2652376"/>
                <a:gd name="connsiteX5" fmla="*/ 82288 w 308012"/>
                <a:gd name="connsiteY5" fmla="*/ 2652376 h 265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012" h="2652376">
                  <a:moveTo>
                    <a:pt x="194830" y="0"/>
                  </a:moveTo>
                  <a:cubicBezTo>
                    <a:pt x="202869" y="140656"/>
                    <a:pt x="210908" y="281313"/>
                    <a:pt x="178753" y="401875"/>
                  </a:cubicBezTo>
                  <a:cubicBezTo>
                    <a:pt x="146598" y="522438"/>
                    <a:pt x="-19535" y="562625"/>
                    <a:pt x="1902" y="723375"/>
                  </a:cubicBezTo>
                  <a:cubicBezTo>
                    <a:pt x="23339" y="884125"/>
                    <a:pt x="293974" y="1125251"/>
                    <a:pt x="307372" y="1366376"/>
                  </a:cubicBezTo>
                  <a:cubicBezTo>
                    <a:pt x="320770" y="1607501"/>
                    <a:pt x="119802" y="1955793"/>
                    <a:pt x="82288" y="2170126"/>
                  </a:cubicBezTo>
                  <a:cubicBezTo>
                    <a:pt x="44774" y="2384459"/>
                    <a:pt x="82288" y="2652376"/>
                    <a:pt x="82288" y="2652376"/>
                  </a:cubicBezTo>
                </a:path>
              </a:pathLst>
            </a:custGeom>
            <a:ln w="38100" cmpd="sng">
              <a:prstDash val="solid"/>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a:solidFill>
                    <a:srgbClr val="000000"/>
                  </a:solidFill>
                  <a:tailEnd type="stealth"/>
                </a:ln>
              </a:endParaRPr>
            </a:p>
          </p:txBody>
        </p:sp>
        <p:sp>
          <p:nvSpPr>
            <p:cNvPr id="49" name="Freeform 48"/>
            <p:cNvSpPr/>
            <p:nvPr/>
          </p:nvSpPr>
          <p:spPr>
            <a:xfrm>
              <a:off x="9882349" y="3670356"/>
              <a:ext cx="395164" cy="2017827"/>
            </a:xfrm>
            <a:custGeom>
              <a:avLst/>
              <a:gdLst>
                <a:gd name="connsiteX0" fmla="*/ 194830 w 308012"/>
                <a:gd name="connsiteY0" fmla="*/ 0 h 2652376"/>
                <a:gd name="connsiteX1" fmla="*/ 178753 w 308012"/>
                <a:gd name="connsiteY1" fmla="*/ 401875 h 2652376"/>
                <a:gd name="connsiteX2" fmla="*/ 1902 w 308012"/>
                <a:gd name="connsiteY2" fmla="*/ 723375 h 2652376"/>
                <a:gd name="connsiteX3" fmla="*/ 307372 w 308012"/>
                <a:gd name="connsiteY3" fmla="*/ 1366376 h 2652376"/>
                <a:gd name="connsiteX4" fmla="*/ 82288 w 308012"/>
                <a:gd name="connsiteY4" fmla="*/ 2170126 h 2652376"/>
                <a:gd name="connsiteX5" fmla="*/ 82288 w 308012"/>
                <a:gd name="connsiteY5" fmla="*/ 2652376 h 265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012" h="2652376">
                  <a:moveTo>
                    <a:pt x="194830" y="0"/>
                  </a:moveTo>
                  <a:cubicBezTo>
                    <a:pt x="202869" y="140656"/>
                    <a:pt x="210908" y="281313"/>
                    <a:pt x="178753" y="401875"/>
                  </a:cubicBezTo>
                  <a:cubicBezTo>
                    <a:pt x="146598" y="522438"/>
                    <a:pt x="-19535" y="562625"/>
                    <a:pt x="1902" y="723375"/>
                  </a:cubicBezTo>
                  <a:cubicBezTo>
                    <a:pt x="23339" y="884125"/>
                    <a:pt x="293974" y="1125251"/>
                    <a:pt x="307372" y="1366376"/>
                  </a:cubicBezTo>
                  <a:cubicBezTo>
                    <a:pt x="320770" y="1607501"/>
                    <a:pt x="119802" y="1955793"/>
                    <a:pt x="82288" y="2170126"/>
                  </a:cubicBezTo>
                  <a:cubicBezTo>
                    <a:pt x="44774" y="2384459"/>
                    <a:pt x="82288" y="2652376"/>
                    <a:pt x="82288" y="2652376"/>
                  </a:cubicBezTo>
                </a:path>
              </a:pathLst>
            </a:custGeom>
            <a:ln w="38100" cmpd="sng">
              <a:prstDash val="solid"/>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a:solidFill>
                    <a:srgbClr val="000000"/>
                  </a:solidFill>
                  <a:tailEnd type="stealth"/>
                </a:ln>
              </a:endParaRPr>
            </a:p>
          </p:txBody>
        </p:sp>
        <p:sp>
          <p:nvSpPr>
            <p:cNvPr id="55" name="Rectangle 54"/>
            <p:cNvSpPr/>
            <p:nvPr/>
          </p:nvSpPr>
          <p:spPr>
            <a:xfrm>
              <a:off x="8378084" y="5775337"/>
              <a:ext cx="2246228" cy="830997"/>
            </a:xfrm>
            <a:prstGeom prst="rect">
              <a:avLst/>
            </a:prstGeom>
            <a:solidFill>
              <a:srgbClr val="FFFFFF"/>
            </a:solidFill>
          </p:spPr>
          <p:txBody>
            <a:bodyPr wrap="none">
              <a:spAutoFit/>
            </a:bodyPr>
            <a:lstStyle/>
            <a:p>
              <a:r>
                <a:rPr lang="en-US" sz="2400" dirty="0"/>
                <a:t>SPMD</a:t>
              </a:r>
            </a:p>
            <a:p>
              <a:r>
                <a:rPr lang="en-US" sz="2400" b="1" dirty="0" smtClean="0">
                  <a:solidFill>
                    <a:srgbClr val="000000"/>
                  </a:solidFill>
                </a:rPr>
                <a:t>implementation</a:t>
              </a:r>
              <a:endParaRPr lang="en-US" sz="2400" b="1" dirty="0">
                <a:solidFill>
                  <a:srgbClr val="000000"/>
                </a:solidFill>
              </a:endParaRPr>
            </a:p>
          </p:txBody>
        </p:sp>
      </p:grpSp>
    </p:spTree>
    <p:extLst>
      <p:ext uri="{BB962C8B-B14F-4D97-AF65-F5344CB8AC3E}">
        <p14:creationId xmlns:p14="http://schemas.microsoft.com/office/powerpoint/2010/main" val="287698525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34" grpId="0" animBg="1"/>
    </p:bldLst>
  </p:timing>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MSL programming model</a:t>
            </a:r>
            <a:endParaRPr lang="en-US" dirty="0"/>
          </a:p>
        </p:txBody>
      </p:sp>
      <p:sp>
        <p:nvSpPr>
          <p:cNvPr id="3" name="Content Placeholder 2"/>
          <p:cNvSpPr>
            <a:spLocks noGrp="1"/>
          </p:cNvSpPr>
          <p:nvPr>
            <p:ph idx="1"/>
          </p:nvPr>
        </p:nvSpPr>
        <p:spPr>
          <a:xfrm>
            <a:off x="1592494" y="1495119"/>
            <a:ext cx="9761306" cy="4351338"/>
          </a:xfrm>
        </p:spPr>
        <p:txBody>
          <a:bodyPr>
            <a:normAutofit/>
          </a:bodyPr>
          <a:lstStyle/>
          <a:p>
            <a:r>
              <a:rPr lang="en-US" dirty="0" smtClean="0"/>
              <a:t>Sequential </a:t>
            </a:r>
            <a:r>
              <a:rPr lang="en-US" b="1" dirty="0" smtClean="0"/>
              <a:t>specification</a:t>
            </a:r>
            <a:r>
              <a:rPr lang="en-US" dirty="0" smtClean="0"/>
              <a:t>: operates on global state</a:t>
            </a:r>
          </a:p>
          <a:p>
            <a:r>
              <a:rPr lang="en-US" dirty="0"/>
              <a:t>SPMD </a:t>
            </a:r>
            <a:r>
              <a:rPr lang="en-US" b="1" dirty="0"/>
              <a:t>sketch</a:t>
            </a:r>
            <a:r>
              <a:rPr lang="en-US" dirty="0"/>
              <a:t>: operates on </a:t>
            </a:r>
            <a:r>
              <a:rPr lang="en-US" dirty="0" smtClean="0"/>
              <a:t>partitioned </a:t>
            </a:r>
            <a:r>
              <a:rPr lang="en-US" dirty="0"/>
              <a:t>local </a:t>
            </a:r>
            <a:r>
              <a:rPr lang="en-US" dirty="0" smtClean="0"/>
              <a:t>states</a:t>
            </a:r>
          </a:p>
          <a:p>
            <a:r>
              <a:rPr lang="en-US" dirty="0"/>
              <a:t>R</a:t>
            </a:r>
            <a:r>
              <a:rPr lang="en-US" dirty="0" smtClean="0"/>
              <a:t>elated </a:t>
            </a:r>
            <a:r>
              <a:rPr lang="en-US" dirty="0"/>
              <a:t>via </a:t>
            </a:r>
            <a:r>
              <a:rPr lang="en-US" b="1" dirty="0"/>
              <a:t>distribute</a:t>
            </a:r>
            <a:r>
              <a:rPr lang="en-US" dirty="0"/>
              <a:t>/</a:t>
            </a:r>
            <a:r>
              <a:rPr lang="en-US" b="1" dirty="0"/>
              <a:t>collect</a:t>
            </a:r>
            <a:r>
              <a:rPr lang="en-US" dirty="0"/>
              <a:t> </a:t>
            </a:r>
            <a:r>
              <a:rPr lang="en-US" dirty="0" smtClean="0"/>
              <a:t>functions</a:t>
            </a:r>
            <a:endParaRPr lang="en-US" dirty="0"/>
          </a:p>
          <a:p>
            <a:r>
              <a:rPr lang="en-US" dirty="0"/>
              <a:t>Solver completes the sketch based on </a:t>
            </a:r>
            <a:r>
              <a:rPr lang="en-US" i="1" dirty="0" smtClean="0"/>
              <a:t>equivalence</a:t>
            </a:r>
            <a:endParaRPr lang="en-US" i="1" dirty="0"/>
          </a:p>
        </p:txBody>
      </p:sp>
      <p:grpSp>
        <p:nvGrpSpPr>
          <p:cNvPr id="35" name="Group 34"/>
          <p:cNvGrpSpPr/>
          <p:nvPr/>
        </p:nvGrpSpPr>
        <p:grpSpPr>
          <a:xfrm>
            <a:off x="1729487" y="3614982"/>
            <a:ext cx="2549793" cy="3314072"/>
            <a:chOff x="1729487" y="3614982"/>
            <a:chExt cx="2549793" cy="3314072"/>
          </a:xfrm>
        </p:grpSpPr>
        <p:sp>
          <p:nvSpPr>
            <p:cNvPr id="4" name="Freeform 3"/>
            <p:cNvSpPr/>
            <p:nvPr/>
          </p:nvSpPr>
          <p:spPr>
            <a:xfrm>
              <a:off x="3010525" y="3614982"/>
              <a:ext cx="308012" cy="2233461"/>
            </a:xfrm>
            <a:custGeom>
              <a:avLst/>
              <a:gdLst>
                <a:gd name="connsiteX0" fmla="*/ 194830 w 308012"/>
                <a:gd name="connsiteY0" fmla="*/ 0 h 2652376"/>
                <a:gd name="connsiteX1" fmla="*/ 178753 w 308012"/>
                <a:gd name="connsiteY1" fmla="*/ 401875 h 2652376"/>
                <a:gd name="connsiteX2" fmla="*/ 1902 w 308012"/>
                <a:gd name="connsiteY2" fmla="*/ 723375 h 2652376"/>
                <a:gd name="connsiteX3" fmla="*/ 307372 w 308012"/>
                <a:gd name="connsiteY3" fmla="*/ 1366376 h 2652376"/>
                <a:gd name="connsiteX4" fmla="*/ 82288 w 308012"/>
                <a:gd name="connsiteY4" fmla="*/ 2170126 h 2652376"/>
                <a:gd name="connsiteX5" fmla="*/ 82288 w 308012"/>
                <a:gd name="connsiteY5" fmla="*/ 2652376 h 265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012" h="2652376">
                  <a:moveTo>
                    <a:pt x="194830" y="0"/>
                  </a:moveTo>
                  <a:cubicBezTo>
                    <a:pt x="202869" y="140656"/>
                    <a:pt x="210908" y="281313"/>
                    <a:pt x="178753" y="401875"/>
                  </a:cubicBezTo>
                  <a:cubicBezTo>
                    <a:pt x="146598" y="522438"/>
                    <a:pt x="-19535" y="562625"/>
                    <a:pt x="1902" y="723375"/>
                  </a:cubicBezTo>
                  <a:cubicBezTo>
                    <a:pt x="23339" y="884125"/>
                    <a:pt x="293974" y="1125251"/>
                    <a:pt x="307372" y="1366376"/>
                  </a:cubicBezTo>
                  <a:cubicBezTo>
                    <a:pt x="320770" y="1607501"/>
                    <a:pt x="119802" y="1955793"/>
                    <a:pt x="82288" y="2170126"/>
                  </a:cubicBezTo>
                  <a:cubicBezTo>
                    <a:pt x="44774" y="2384459"/>
                    <a:pt x="82288" y="2652376"/>
                    <a:pt x="82288" y="2652376"/>
                  </a:cubicBezTo>
                </a:path>
              </a:pathLst>
            </a:custGeom>
            <a:ln>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a:solidFill>
                    <a:srgbClr val="000000"/>
                  </a:solidFill>
                  <a:tailEnd type="stealth"/>
                </a:ln>
              </a:endParaRPr>
            </a:p>
          </p:txBody>
        </p:sp>
        <p:sp>
          <p:nvSpPr>
            <p:cNvPr id="5" name="Rectangle 4"/>
            <p:cNvSpPr/>
            <p:nvPr/>
          </p:nvSpPr>
          <p:spPr>
            <a:xfrm>
              <a:off x="2485249" y="5728726"/>
              <a:ext cx="1794031" cy="1200328"/>
            </a:xfrm>
            <a:prstGeom prst="rect">
              <a:avLst/>
            </a:prstGeom>
          </p:spPr>
          <p:txBody>
            <a:bodyPr wrap="none">
              <a:spAutoFit/>
            </a:bodyPr>
            <a:lstStyle/>
            <a:p>
              <a:r>
                <a:rPr lang="en-US" sz="2400" dirty="0"/>
                <a:t>sequential</a:t>
              </a:r>
            </a:p>
            <a:p>
              <a:r>
                <a:rPr lang="en-US" sz="2400" b="1" dirty="0"/>
                <a:t>specification</a:t>
              </a:r>
            </a:p>
            <a:p>
              <a:endParaRPr lang="en-US" sz="2400" dirty="0"/>
            </a:p>
          </p:txBody>
        </p:sp>
        <p:grpSp>
          <p:nvGrpSpPr>
            <p:cNvPr id="6" name="Group 5"/>
            <p:cNvGrpSpPr/>
            <p:nvPr/>
          </p:nvGrpSpPr>
          <p:grpSpPr>
            <a:xfrm>
              <a:off x="1729487" y="3761416"/>
              <a:ext cx="2259870" cy="1388874"/>
              <a:chOff x="205487" y="3244331"/>
              <a:chExt cx="2259870" cy="1388874"/>
            </a:xfrm>
          </p:grpSpPr>
          <p:sp>
            <p:nvSpPr>
              <p:cNvPr id="7" name="Rectangle 6"/>
              <p:cNvSpPr/>
              <p:nvPr/>
            </p:nvSpPr>
            <p:spPr>
              <a:xfrm>
                <a:off x="977325" y="3880391"/>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1348170" y="3882009"/>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977325" y="4255180"/>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1348170" y="4256798"/>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1721341" y="3883627"/>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2092186" y="3885245"/>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1721341" y="4258416"/>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092186" y="4260034"/>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205487" y="3244331"/>
                <a:ext cx="942235" cy="830997"/>
              </a:xfrm>
              <a:prstGeom prst="rect">
                <a:avLst/>
              </a:prstGeom>
            </p:spPr>
            <p:txBody>
              <a:bodyPr wrap="none">
                <a:spAutoFit/>
              </a:bodyPr>
              <a:lstStyle/>
              <a:p>
                <a:r>
                  <a:rPr lang="en-US" sz="2400" dirty="0"/>
                  <a:t>global</a:t>
                </a:r>
              </a:p>
              <a:p>
                <a:r>
                  <a:rPr lang="en-US" sz="2400" dirty="0"/>
                  <a:t>state</a:t>
                </a:r>
              </a:p>
            </p:txBody>
          </p:sp>
        </p:grpSp>
      </p:grpSp>
      <p:grpSp>
        <p:nvGrpSpPr>
          <p:cNvPr id="36" name="Group 35"/>
          <p:cNvGrpSpPr/>
          <p:nvPr/>
        </p:nvGrpSpPr>
        <p:grpSpPr>
          <a:xfrm>
            <a:off x="6079185" y="3667522"/>
            <a:ext cx="4387239" cy="2938812"/>
            <a:chOff x="6079185" y="3667522"/>
            <a:chExt cx="4387239" cy="2938812"/>
          </a:xfrm>
        </p:grpSpPr>
        <p:sp>
          <p:nvSpPr>
            <p:cNvPr id="16" name="Freeform 15"/>
            <p:cNvSpPr/>
            <p:nvPr/>
          </p:nvSpPr>
          <p:spPr>
            <a:xfrm>
              <a:off x="7585251" y="3670356"/>
              <a:ext cx="395164" cy="2017827"/>
            </a:xfrm>
            <a:custGeom>
              <a:avLst/>
              <a:gdLst>
                <a:gd name="connsiteX0" fmla="*/ 194830 w 308012"/>
                <a:gd name="connsiteY0" fmla="*/ 0 h 2652376"/>
                <a:gd name="connsiteX1" fmla="*/ 178753 w 308012"/>
                <a:gd name="connsiteY1" fmla="*/ 401875 h 2652376"/>
                <a:gd name="connsiteX2" fmla="*/ 1902 w 308012"/>
                <a:gd name="connsiteY2" fmla="*/ 723375 h 2652376"/>
                <a:gd name="connsiteX3" fmla="*/ 307372 w 308012"/>
                <a:gd name="connsiteY3" fmla="*/ 1366376 h 2652376"/>
                <a:gd name="connsiteX4" fmla="*/ 82288 w 308012"/>
                <a:gd name="connsiteY4" fmla="*/ 2170126 h 2652376"/>
                <a:gd name="connsiteX5" fmla="*/ 82288 w 308012"/>
                <a:gd name="connsiteY5" fmla="*/ 2652376 h 265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012" h="2652376">
                  <a:moveTo>
                    <a:pt x="194830" y="0"/>
                  </a:moveTo>
                  <a:cubicBezTo>
                    <a:pt x="202869" y="140656"/>
                    <a:pt x="210908" y="281313"/>
                    <a:pt x="178753" y="401875"/>
                  </a:cubicBezTo>
                  <a:cubicBezTo>
                    <a:pt x="146598" y="522438"/>
                    <a:pt x="-19535" y="562625"/>
                    <a:pt x="1902" y="723375"/>
                  </a:cubicBezTo>
                  <a:cubicBezTo>
                    <a:pt x="23339" y="884125"/>
                    <a:pt x="293974" y="1125251"/>
                    <a:pt x="307372" y="1366376"/>
                  </a:cubicBezTo>
                  <a:cubicBezTo>
                    <a:pt x="320770" y="1607501"/>
                    <a:pt x="119802" y="1955793"/>
                    <a:pt x="82288" y="2170126"/>
                  </a:cubicBezTo>
                  <a:cubicBezTo>
                    <a:pt x="44774" y="2384459"/>
                    <a:pt x="82288" y="2652376"/>
                    <a:pt x="82288" y="2652376"/>
                  </a:cubicBezTo>
                </a:path>
              </a:pathLst>
            </a:custGeom>
            <a:ln>
              <a:prstDash val="dash"/>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a:solidFill>
                    <a:srgbClr val="000000"/>
                  </a:solidFill>
                  <a:tailEnd type="stealth"/>
                </a:ln>
              </a:endParaRPr>
            </a:p>
          </p:txBody>
        </p:sp>
        <p:sp>
          <p:nvSpPr>
            <p:cNvPr id="17" name="Rectangle 16"/>
            <p:cNvSpPr/>
            <p:nvPr/>
          </p:nvSpPr>
          <p:spPr>
            <a:xfrm>
              <a:off x="7425310" y="4395859"/>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p:cNvSpPr/>
            <p:nvPr/>
          </p:nvSpPr>
          <p:spPr>
            <a:xfrm>
              <a:off x="7796155" y="4397477"/>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p:nvSpPr>
          <p:spPr>
            <a:xfrm>
              <a:off x="7425310" y="4770648"/>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p:cNvSpPr/>
            <p:nvPr/>
          </p:nvSpPr>
          <p:spPr>
            <a:xfrm>
              <a:off x="7796155" y="4772266"/>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Freeform 20"/>
            <p:cNvSpPr/>
            <p:nvPr/>
          </p:nvSpPr>
          <p:spPr>
            <a:xfrm>
              <a:off x="8754003" y="3670356"/>
              <a:ext cx="395164" cy="2017827"/>
            </a:xfrm>
            <a:custGeom>
              <a:avLst/>
              <a:gdLst>
                <a:gd name="connsiteX0" fmla="*/ 194830 w 308012"/>
                <a:gd name="connsiteY0" fmla="*/ 0 h 2652376"/>
                <a:gd name="connsiteX1" fmla="*/ 178753 w 308012"/>
                <a:gd name="connsiteY1" fmla="*/ 401875 h 2652376"/>
                <a:gd name="connsiteX2" fmla="*/ 1902 w 308012"/>
                <a:gd name="connsiteY2" fmla="*/ 723375 h 2652376"/>
                <a:gd name="connsiteX3" fmla="*/ 307372 w 308012"/>
                <a:gd name="connsiteY3" fmla="*/ 1366376 h 2652376"/>
                <a:gd name="connsiteX4" fmla="*/ 82288 w 308012"/>
                <a:gd name="connsiteY4" fmla="*/ 2170126 h 2652376"/>
                <a:gd name="connsiteX5" fmla="*/ 82288 w 308012"/>
                <a:gd name="connsiteY5" fmla="*/ 2652376 h 265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012" h="2652376">
                  <a:moveTo>
                    <a:pt x="194830" y="0"/>
                  </a:moveTo>
                  <a:cubicBezTo>
                    <a:pt x="202869" y="140656"/>
                    <a:pt x="210908" y="281313"/>
                    <a:pt x="178753" y="401875"/>
                  </a:cubicBezTo>
                  <a:cubicBezTo>
                    <a:pt x="146598" y="522438"/>
                    <a:pt x="-19535" y="562625"/>
                    <a:pt x="1902" y="723375"/>
                  </a:cubicBezTo>
                  <a:cubicBezTo>
                    <a:pt x="23339" y="884125"/>
                    <a:pt x="293974" y="1125251"/>
                    <a:pt x="307372" y="1366376"/>
                  </a:cubicBezTo>
                  <a:cubicBezTo>
                    <a:pt x="320770" y="1607501"/>
                    <a:pt x="119802" y="1955793"/>
                    <a:pt x="82288" y="2170126"/>
                  </a:cubicBezTo>
                  <a:cubicBezTo>
                    <a:pt x="44774" y="2384459"/>
                    <a:pt x="82288" y="2652376"/>
                    <a:pt x="82288" y="2652376"/>
                  </a:cubicBezTo>
                </a:path>
              </a:pathLst>
            </a:custGeom>
            <a:ln>
              <a:prstDash val="dash"/>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a:solidFill>
                    <a:srgbClr val="000000"/>
                  </a:solidFill>
                  <a:tailEnd type="stealth"/>
                </a:ln>
              </a:endParaRPr>
            </a:p>
          </p:txBody>
        </p:sp>
        <p:sp>
          <p:nvSpPr>
            <p:cNvPr id="22" name="Rectangle 21"/>
            <p:cNvSpPr/>
            <p:nvPr/>
          </p:nvSpPr>
          <p:spPr>
            <a:xfrm>
              <a:off x="8594062" y="4395859"/>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a:off x="8964907" y="4397477"/>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a:off x="8594062" y="4770648"/>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a:off x="8964907" y="4772266"/>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Freeform 25"/>
            <p:cNvSpPr/>
            <p:nvPr/>
          </p:nvSpPr>
          <p:spPr>
            <a:xfrm>
              <a:off x="9882349" y="3670356"/>
              <a:ext cx="395164" cy="2017827"/>
            </a:xfrm>
            <a:custGeom>
              <a:avLst/>
              <a:gdLst>
                <a:gd name="connsiteX0" fmla="*/ 194830 w 308012"/>
                <a:gd name="connsiteY0" fmla="*/ 0 h 2652376"/>
                <a:gd name="connsiteX1" fmla="*/ 178753 w 308012"/>
                <a:gd name="connsiteY1" fmla="*/ 401875 h 2652376"/>
                <a:gd name="connsiteX2" fmla="*/ 1902 w 308012"/>
                <a:gd name="connsiteY2" fmla="*/ 723375 h 2652376"/>
                <a:gd name="connsiteX3" fmla="*/ 307372 w 308012"/>
                <a:gd name="connsiteY3" fmla="*/ 1366376 h 2652376"/>
                <a:gd name="connsiteX4" fmla="*/ 82288 w 308012"/>
                <a:gd name="connsiteY4" fmla="*/ 2170126 h 2652376"/>
                <a:gd name="connsiteX5" fmla="*/ 82288 w 308012"/>
                <a:gd name="connsiteY5" fmla="*/ 2652376 h 265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012" h="2652376">
                  <a:moveTo>
                    <a:pt x="194830" y="0"/>
                  </a:moveTo>
                  <a:cubicBezTo>
                    <a:pt x="202869" y="140656"/>
                    <a:pt x="210908" y="281313"/>
                    <a:pt x="178753" y="401875"/>
                  </a:cubicBezTo>
                  <a:cubicBezTo>
                    <a:pt x="146598" y="522438"/>
                    <a:pt x="-19535" y="562625"/>
                    <a:pt x="1902" y="723375"/>
                  </a:cubicBezTo>
                  <a:cubicBezTo>
                    <a:pt x="23339" y="884125"/>
                    <a:pt x="293974" y="1125251"/>
                    <a:pt x="307372" y="1366376"/>
                  </a:cubicBezTo>
                  <a:cubicBezTo>
                    <a:pt x="320770" y="1607501"/>
                    <a:pt x="119802" y="1955793"/>
                    <a:pt x="82288" y="2170126"/>
                  </a:cubicBezTo>
                  <a:cubicBezTo>
                    <a:pt x="44774" y="2384459"/>
                    <a:pt x="82288" y="2652376"/>
                    <a:pt x="82288" y="2652376"/>
                  </a:cubicBezTo>
                </a:path>
              </a:pathLst>
            </a:custGeom>
            <a:ln>
              <a:prstDash val="dash"/>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a:solidFill>
                    <a:srgbClr val="000000"/>
                  </a:solidFill>
                  <a:tailEnd type="stealth"/>
                </a:ln>
              </a:endParaRPr>
            </a:p>
          </p:txBody>
        </p:sp>
        <p:sp>
          <p:nvSpPr>
            <p:cNvPr id="27" name="Rectangle 26"/>
            <p:cNvSpPr/>
            <p:nvPr/>
          </p:nvSpPr>
          <p:spPr>
            <a:xfrm>
              <a:off x="9722408" y="4395859"/>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p:cNvSpPr/>
            <p:nvPr/>
          </p:nvSpPr>
          <p:spPr>
            <a:xfrm>
              <a:off x="10093253" y="4397477"/>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Rectangle 28"/>
            <p:cNvSpPr/>
            <p:nvPr/>
          </p:nvSpPr>
          <p:spPr>
            <a:xfrm>
              <a:off x="9722408" y="4770648"/>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Rectangle 29"/>
            <p:cNvSpPr/>
            <p:nvPr/>
          </p:nvSpPr>
          <p:spPr>
            <a:xfrm>
              <a:off x="10093253" y="4772266"/>
              <a:ext cx="373171" cy="373171"/>
            </a:xfrm>
            <a:prstGeom prst="rect">
              <a:avLst/>
            </a:prstGeom>
            <a:solidFill>
              <a:srgbClr val="008000">
                <a:alpha val="20000"/>
              </a:srgb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Rectangle 30"/>
            <p:cNvSpPr/>
            <p:nvPr/>
          </p:nvSpPr>
          <p:spPr>
            <a:xfrm>
              <a:off x="6079185" y="3667522"/>
              <a:ext cx="1638910" cy="830997"/>
            </a:xfrm>
            <a:prstGeom prst="rect">
              <a:avLst/>
            </a:prstGeom>
          </p:spPr>
          <p:txBody>
            <a:bodyPr wrap="square">
              <a:spAutoFit/>
            </a:bodyPr>
            <a:lstStyle/>
            <a:p>
              <a:r>
                <a:rPr lang="en-US" sz="2400" dirty="0"/>
                <a:t>partitioned</a:t>
              </a:r>
            </a:p>
            <a:p>
              <a:r>
                <a:rPr lang="en-US" sz="2400" dirty="0"/>
                <a:t>       states</a:t>
              </a:r>
            </a:p>
          </p:txBody>
        </p:sp>
        <p:sp>
          <p:nvSpPr>
            <p:cNvPr id="32" name="Rectangle 31"/>
            <p:cNvSpPr/>
            <p:nvPr/>
          </p:nvSpPr>
          <p:spPr>
            <a:xfrm>
              <a:off x="8378084" y="5775337"/>
              <a:ext cx="1010763" cy="830997"/>
            </a:xfrm>
            <a:prstGeom prst="rect">
              <a:avLst/>
            </a:prstGeom>
          </p:spPr>
          <p:txBody>
            <a:bodyPr wrap="none">
              <a:spAutoFit/>
            </a:bodyPr>
            <a:lstStyle/>
            <a:p>
              <a:r>
                <a:rPr lang="en-US" sz="2400" dirty="0"/>
                <a:t>SPMD</a:t>
              </a:r>
            </a:p>
            <a:p>
              <a:r>
                <a:rPr lang="en-US" sz="2400" b="1" dirty="0">
                  <a:solidFill>
                    <a:srgbClr val="000000"/>
                  </a:solidFill>
                </a:rPr>
                <a:t>sketch</a:t>
              </a:r>
            </a:p>
          </p:txBody>
        </p:sp>
      </p:grpSp>
      <p:sp>
        <p:nvSpPr>
          <p:cNvPr id="33" name="Left-Right Arrow 32"/>
          <p:cNvSpPr/>
          <p:nvPr/>
        </p:nvSpPr>
        <p:spPr>
          <a:xfrm>
            <a:off x="4115731" y="4493392"/>
            <a:ext cx="3103611" cy="693840"/>
          </a:xfrm>
          <a:prstGeom prst="lef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distribute / collect</a:t>
            </a:r>
          </a:p>
        </p:txBody>
      </p:sp>
      <p:sp>
        <p:nvSpPr>
          <p:cNvPr id="34" name="Equal 33"/>
          <p:cNvSpPr/>
          <p:nvPr/>
        </p:nvSpPr>
        <p:spPr>
          <a:xfrm>
            <a:off x="3954105" y="5354258"/>
            <a:ext cx="4571301" cy="1620269"/>
          </a:xfrm>
          <a:prstGeom prst="mathEqual">
            <a:avLst/>
          </a:prstGeom>
          <a:solidFill>
            <a:srgbClr val="008000">
              <a:alpha val="50000"/>
            </a:srgbClr>
          </a:solidFill>
          <a:ln>
            <a:solidFill>
              <a:srgbClr val="0000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err="1">
                <a:solidFill>
                  <a:srgbClr val="FF6600"/>
                </a:solidFill>
                <a:latin typeface="Arial"/>
                <a:cs typeface="Arial"/>
              </a:rPr>
              <a:t>equivalance</a:t>
            </a:r>
            <a:endParaRPr lang="en-US" sz="2400" dirty="0">
              <a:solidFill>
                <a:srgbClr val="FF6600"/>
              </a:solidFill>
              <a:latin typeface="Arial"/>
              <a:cs typeface="Arial"/>
            </a:endParaRPr>
          </a:p>
        </p:txBody>
      </p:sp>
    </p:spTree>
    <p:extLst>
      <p:ext uri="{BB962C8B-B14F-4D97-AF65-F5344CB8AC3E}">
        <p14:creationId xmlns:p14="http://schemas.microsoft.com/office/powerpoint/2010/main" val="41015415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35"/>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nodeType="afterEffect">
                                  <p:stCondLst>
                                    <p:cond delay="0"/>
                                  </p:stCondLst>
                                  <p:childTnLst>
                                    <p:set>
                                      <p:cBhvr>
                                        <p:cTn id="16" dur="1" fill="hold">
                                          <p:stCondLst>
                                            <p:cond delay="0"/>
                                          </p:stCondLst>
                                        </p:cTn>
                                        <p:tgtEl>
                                          <p:spTgt spid="3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childTnLst>
                          </p:cTn>
                        </p:par>
                        <p:par>
                          <p:cTn id="21" fill="hold">
                            <p:stCondLst>
                              <p:cond delay="0"/>
                            </p:stCondLst>
                            <p:childTnLst>
                              <p:par>
                                <p:cTn id="22" presetID="1" presetClass="entr" presetSubtype="0" fill="hold" grpId="0" nodeType="afterEffect">
                                  <p:stCondLst>
                                    <p:cond delay="0"/>
                                  </p:stCondLst>
                                  <p:childTnLst>
                                    <p:set>
                                      <p:cBhvr>
                                        <p:cTn id="23" dur="1" fill="hold">
                                          <p:stCondLst>
                                            <p:cond delay="0"/>
                                          </p:stCondLst>
                                        </p:cTn>
                                        <p:tgtEl>
                                          <p:spTgt spid="33"/>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childTnLst>
                                </p:cTn>
                              </p:par>
                            </p:childTnLst>
                          </p:cTn>
                        </p:par>
                        <p:par>
                          <p:cTn id="28" fill="hold">
                            <p:stCondLst>
                              <p:cond delay="0"/>
                            </p:stCondLst>
                            <p:childTnLst>
                              <p:par>
                                <p:cTn id="29" presetID="1" presetClass="entr" presetSubtype="0" fill="hold" grpId="0" nodeType="afterEffect">
                                  <p:stCondLst>
                                    <p:cond delay="0"/>
                                  </p:stCondLst>
                                  <p:childTnLst>
                                    <p:set>
                                      <p:cBhvr>
                                        <p:cTn id="30"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34"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solidFill>
                  <a:schemeClr val="tx1">
                    <a:alpha val="35000"/>
                  </a:schemeClr>
                </a:solidFill>
              </a:rPr>
              <a:t>What do MSL programs look like?</a:t>
            </a:r>
          </a:p>
          <a:p>
            <a:endParaRPr lang="en-US" dirty="0"/>
          </a:p>
          <a:p>
            <a:r>
              <a:rPr lang="en-US" dirty="0" smtClean="0"/>
              <a:t>How does synthesis work in MSL?</a:t>
            </a:r>
          </a:p>
          <a:p>
            <a:endParaRPr lang="en-US" dirty="0"/>
          </a:p>
          <a:p>
            <a:r>
              <a:rPr lang="en-US" dirty="0" smtClean="0">
                <a:solidFill>
                  <a:schemeClr val="tx1">
                    <a:alpha val="35000"/>
                  </a:schemeClr>
                </a:solidFill>
              </a:rPr>
              <a:t>Does MSL generates efficient programs?</a:t>
            </a:r>
            <a:endParaRPr lang="en-US" dirty="0">
              <a:solidFill>
                <a:schemeClr val="tx1">
                  <a:alpha val="35000"/>
                </a:schemeClr>
              </a:solidFill>
            </a:endParaRPr>
          </a:p>
        </p:txBody>
      </p:sp>
    </p:spTree>
    <p:extLst>
      <p:ext uri="{BB962C8B-B14F-4D97-AF65-F5344CB8AC3E}">
        <p14:creationId xmlns:p14="http://schemas.microsoft.com/office/powerpoint/2010/main" val="40457106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MSL synthesis process </a:t>
            </a:r>
            <a:endParaRPr lang="en-US" dirty="0"/>
          </a:p>
        </p:txBody>
      </p:sp>
      <p:sp>
        <p:nvSpPr>
          <p:cNvPr id="14" name="Content Placeholder 2"/>
          <p:cNvSpPr txBox="1">
            <a:spLocks/>
          </p:cNvSpPr>
          <p:nvPr/>
        </p:nvSpPr>
        <p:spPr>
          <a:xfrm>
            <a:off x="1631175" y="1792400"/>
            <a:ext cx="3705378" cy="1180433"/>
          </a:xfrm>
          <a:prstGeom prst="rect">
            <a:avLst/>
          </a:prstGeom>
          <a:ln w="57150" cmpd="thinThick">
            <a:solidFill>
              <a:schemeClr val="accent4"/>
            </a:solidFill>
          </a:ln>
        </p:spPr>
        <p:txBody>
          <a:bodyPr vert="horz" lIns="91440" tIns="45720" rIns="91440" bIns="45720" rtlCol="0">
            <a:normAutofit/>
          </a:bodyPr>
          <a:lstStyle>
            <a:lvl1pPr marL="0" indent="0" algn="l" defTabSz="914400" rtl="0" eaLnBrk="1" latinLnBrk="0" hangingPunct="1">
              <a:spcBef>
                <a:spcPct val="20000"/>
              </a:spcBef>
              <a:buClr>
                <a:schemeClr val="bg1"/>
              </a:buClr>
              <a:buSzPct val="83000"/>
              <a:buFont typeface="Arial" pitchFamily="34" charset="0"/>
              <a:buChar char="•"/>
              <a:defRPr sz="3200" kern="1200">
                <a:solidFill>
                  <a:schemeClr val="tx1"/>
                </a:solidFill>
                <a:latin typeface="+mn-lt"/>
                <a:ea typeface="Adobe Fan Heiti Std B" pitchFamily="34" charset="-128"/>
                <a:cs typeface="+mn-cs"/>
              </a:defRPr>
            </a:lvl1pPr>
            <a:lvl2pPr marL="365760" indent="-182880" algn="l" defTabSz="914400" rtl="0" eaLnBrk="1" latinLnBrk="0" hangingPunct="1">
              <a:spcBef>
                <a:spcPct val="20000"/>
              </a:spcBef>
              <a:buSzPct val="60000"/>
              <a:buFont typeface="Wingdings" pitchFamily="2" charset="2"/>
              <a:buChar char="§"/>
              <a:defRPr sz="2800" kern="1200">
                <a:solidFill>
                  <a:schemeClr val="accent1">
                    <a:lumMod val="75000"/>
                  </a:schemeClr>
                </a:solidFill>
                <a:latin typeface="+mn-lt"/>
                <a:ea typeface="Adobe Fan Heiti Std B" pitchFamily="34" charset="-128"/>
                <a:cs typeface="+mn-cs"/>
              </a:defRPr>
            </a:lvl2pPr>
            <a:lvl3pPr marL="548640" indent="-182880" algn="l" defTabSz="914400" rtl="0" eaLnBrk="1" latinLnBrk="0" hangingPunct="1">
              <a:spcBef>
                <a:spcPct val="20000"/>
              </a:spcBef>
              <a:buSzPct val="110000"/>
              <a:buFont typeface="Garamond" pitchFamily="18" charset="0"/>
              <a:buChar char="-"/>
              <a:defRPr sz="2200" kern="1200">
                <a:solidFill>
                  <a:schemeClr val="tx1"/>
                </a:solidFill>
                <a:latin typeface="+mn-lt"/>
                <a:ea typeface="Adobe Fan Heiti Std B" pitchFamily="34" charset="-128"/>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pPr>
            <a:r>
              <a:rPr lang="en-US" dirty="0"/>
              <a:t>SPMD sketch</a:t>
            </a:r>
          </a:p>
          <a:p>
            <a:pPr>
              <a:spcBef>
                <a:spcPts val="0"/>
              </a:spcBef>
            </a:pPr>
            <a:r>
              <a:rPr lang="en-US" dirty="0"/>
              <a:t>w/   unknowns ( </a:t>
            </a:r>
            <a:r>
              <a:rPr lang="en-US" b="1" dirty="0"/>
              <a:t>??</a:t>
            </a:r>
            <a:r>
              <a:rPr lang="en-US" dirty="0"/>
              <a:t> ) </a:t>
            </a:r>
          </a:p>
        </p:txBody>
      </p:sp>
      <p:sp>
        <p:nvSpPr>
          <p:cNvPr id="12" name="Content Placeholder 2"/>
          <p:cNvSpPr txBox="1">
            <a:spLocks/>
          </p:cNvSpPr>
          <p:nvPr/>
        </p:nvSpPr>
        <p:spPr>
          <a:xfrm>
            <a:off x="1631175" y="4979528"/>
            <a:ext cx="3654867" cy="1088602"/>
          </a:xfrm>
          <a:prstGeom prst="rect">
            <a:avLst/>
          </a:prstGeom>
          <a:ln>
            <a:solidFill>
              <a:schemeClr val="tx1"/>
            </a:solidFill>
          </a:ln>
        </p:spPr>
        <p:txBody>
          <a:bodyPr vert="horz" lIns="91440" tIns="45720" rIns="91440" bIns="45720" rtlCol="0">
            <a:normAutofit/>
          </a:bodyPr>
          <a:lstStyle>
            <a:lvl1pPr marL="0" indent="0" algn="l" defTabSz="914400" rtl="0" eaLnBrk="1" latinLnBrk="0" hangingPunct="1">
              <a:spcBef>
                <a:spcPct val="20000"/>
              </a:spcBef>
              <a:buClr>
                <a:schemeClr val="bg1"/>
              </a:buClr>
              <a:buSzPct val="83000"/>
              <a:buFont typeface="Arial" pitchFamily="34" charset="0"/>
              <a:buChar char="•"/>
              <a:defRPr sz="3200" kern="1200">
                <a:solidFill>
                  <a:schemeClr val="tx1"/>
                </a:solidFill>
                <a:latin typeface="+mn-lt"/>
                <a:ea typeface="Adobe Fan Heiti Std B" pitchFamily="34" charset="-128"/>
                <a:cs typeface="+mn-cs"/>
              </a:defRPr>
            </a:lvl1pPr>
            <a:lvl2pPr marL="365760" indent="-182880" algn="l" defTabSz="914400" rtl="0" eaLnBrk="1" latinLnBrk="0" hangingPunct="1">
              <a:spcBef>
                <a:spcPct val="20000"/>
              </a:spcBef>
              <a:buSzPct val="60000"/>
              <a:buFont typeface="Wingdings" pitchFamily="2" charset="2"/>
              <a:buChar char="§"/>
              <a:defRPr sz="2800" kern="1200">
                <a:solidFill>
                  <a:schemeClr val="accent1">
                    <a:lumMod val="75000"/>
                  </a:schemeClr>
                </a:solidFill>
                <a:latin typeface="+mn-lt"/>
                <a:ea typeface="Adobe Fan Heiti Std B" pitchFamily="34" charset="-128"/>
                <a:cs typeface="+mn-cs"/>
              </a:defRPr>
            </a:lvl2pPr>
            <a:lvl3pPr marL="548640" indent="-182880" algn="l" defTabSz="914400" rtl="0" eaLnBrk="1" latinLnBrk="0" hangingPunct="1">
              <a:spcBef>
                <a:spcPct val="20000"/>
              </a:spcBef>
              <a:buSzPct val="110000"/>
              <a:buFont typeface="Garamond" pitchFamily="18" charset="0"/>
              <a:buChar char="-"/>
              <a:defRPr sz="2200" kern="1200">
                <a:solidFill>
                  <a:schemeClr val="tx1"/>
                </a:solidFill>
                <a:latin typeface="+mn-lt"/>
                <a:ea typeface="Adobe Fan Heiti Std B" pitchFamily="34" charset="-128"/>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spcBef>
                <a:spcPts val="0"/>
              </a:spcBef>
            </a:pPr>
            <a:r>
              <a:rPr lang="en-US" dirty="0"/>
              <a:t>sequential sketch</a:t>
            </a:r>
          </a:p>
          <a:p>
            <a:pPr algn="ctr">
              <a:spcBef>
                <a:spcPts val="0"/>
              </a:spcBef>
            </a:pPr>
            <a:r>
              <a:rPr lang="en-US" dirty="0"/>
              <a:t>w/</a:t>
            </a:r>
            <a:r>
              <a:rPr lang="en-US" b="1" dirty="0">
                <a:solidFill>
                  <a:srgbClr val="000000"/>
                </a:solidFill>
              </a:rPr>
              <a:t>  </a:t>
            </a:r>
            <a:r>
              <a:rPr lang="en-US" dirty="0"/>
              <a:t> unknowns ( </a:t>
            </a:r>
            <a:r>
              <a:rPr lang="en-US" b="1" dirty="0"/>
              <a:t>?? </a:t>
            </a:r>
            <a:r>
              <a:rPr lang="en-US" dirty="0"/>
              <a:t>)</a:t>
            </a:r>
          </a:p>
        </p:txBody>
      </p:sp>
      <p:cxnSp>
        <p:nvCxnSpPr>
          <p:cNvPr id="16" name="Straight Arrow Connector 15"/>
          <p:cNvCxnSpPr>
            <a:stCxn id="14" idx="2"/>
            <a:endCxn id="12" idx="0"/>
          </p:cNvCxnSpPr>
          <p:nvPr/>
        </p:nvCxnSpPr>
        <p:spPr>
          <a:xfrm flipH="1">
            <a:off x="3458608" y="2972832"/>
            <a:ext cx="25256" cy="2006696"/>
          </a:xfrm>
          <a:prstGeom prst="straightConnector1">
            <a:avLst/>
          </a:prstGeom>
          <a:ln w="38100">
            <a:solidFill>
              <a:srgbClr val="008000"/>
            </a:solidFill>
            <a:tailEnd type="arrow"/>
          </a:ln>
        </p:spPr>
        <p:style>
          <a:lnRef idx="2">
            <a:schemeClr val="accent1"/>
          </a:lnRef>
          <a:fillRef idx="0">
            <a:schemeClr val="accent1"/>
          </a:fillRef>
          <a:effectRef idx="1">
            <a:schemeClr val="accent1"/>
          </a:effectRef>
          <a:fontRef idx="minor">
            <a:schemeClr val="tx1"/>
          </a:fontRef>
        </p:style>
      </p:cxnSp>
      <p:sp>
        <p:nvSpPr>
          <p:cNvPr id="39" name="Content Placeholder 2"/>
          <p:cNvSpPr txBox="1">
            <a:spLocks/>
          </p:cNvSpPr>
          <p:nvPr/>
        </p:nvSpPr>
        <p:spPr>
          <a:xfrm>
            <a:off x="7830732" y="4908455"/>
            <a:ext cx="2743200" cy="1227581"/>
          </a:xfrm>
          <a:prstGeom prst="rect">
            <a:avLst/>
          </a:prstGeom>
          <a:ln>
            <a:solidFill>
              <a:schemeClr val="tx1"/>
            </a:solidFill>
          </a:ln>
        </p:spPr>
        <p:txBody>
          <a:bodyPr vert="horz" lIns="91440" tIns="45720" rIns="91440" bIns="45720" rtlCol="0">
            <a:normAutofit/>
          </a:bodyPr>
          <a:lstStyle>
            <a:lvl1pPr marL="0" indent="0" algn="l" defTabSz="914400" rtl="0" eaLnBrk="1" latinLnBrk="0" hangingPunct="1">
              <a:spcBef>
                <a:spcPct val="20000"/>
              </a:spcBef>
              <a:buClr>
                <a:schemeClr val="bg1"/>
              </a:buClr>
              <a:buSzPct val="83000"/>
              <a:buFont typeface="Arial" pitchFamily="34" charset="0"/>
              <a:buChar char="•"/>
              <a:defRPr sz="3200" kern="1200">
                <a:solidFill>
                  <a:schemeClr val="tx1"/>
                </a:solidFill>
                <a:latin typeface="+mn-lt"/>
                <a:ea typeface="Adobe Fan Heiti Std B" pitchFamily="34" charset="-128"/>
                <a:cs typeface="+mn-cs"/>
              </a:defRPr>
            </a:lvl1pPr>
            <a:lvl2pPr marL="365760" indent="-182880" algn="l" defTabSz="914400" rtl="0" eaLnBrk="1" latinLnBrk="0" hangingPunct="1">
              <a:spcBef>
                <a:spcPct val="20000"/>
              </a:spcBef>
              <a:buSzPct val="60000"/>
              <a:buFont typeface="Wingdings" pitchFamily="2" charset="2"/>
              <a:buChar char="§"/>
              <a:defRPr sz="2800" kern="1200">
                <a:solidFill>
                  <a:schemeClr val="accent1">
                    <a:lumMod val="75000"/>
                  </a:schemeClr>
                </a:solidFill>
                <a:latin typeface="+mn-lt"/>
                <a:ea typeface="Adobe Fan Heiti Std B" pitchFamily="34" charset="-128"/>
                <a:cs typeface="+mn-cs"/>
              </a:defRPr>
            </a:lvl2pPr>
            <a:lvl3pPr marL="548640" indent="-182880" algn="l" defTabSz="914400" rtl="0" eaLnBrk="1" latinLnBrk="0" hangingPunct="1">
              <a:spcBef>
                <a:spcPct val="20000"/>
              </a:spcBef>
              <a:buSzPct val="110000"/>
              <a:buFont typeface="Garamond" pitchFamily="18" charset="0"/>
              <a:buChar char="-"/>
              <a:defRPr sz="2200" kern="1200">
                <a:solidFill>
                  <a:schemeClr val="tx1"/>
                </a:solidFill>
                <a:latin typeface="+mn-lt"/>
                <a:ea typeface="Adobe Fan Heiti Std B" pitchFamily="34" charset="-128"/>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spcBef>
                <a:spcPts val="0"/>
              </a:spcBef>
            </a:pPr>
            <a:r>
              <a:rPr lang="en-US" dirty="0"/>
              <a:t>Sequential</a:t>
            </a:r>
          </a:p>
          <a:p>
            <a:pPr algn="ctr">
              <a:spcBef>
                <a:spcPts val="0"/>
              </a:spcBef>
              <a:buNone/>
            </a:pPr>
            <a:r>
              <a:rPr lang="en-US" dirty="0"/>
              <a:t>Specification</a:t>
            </a:r>
          </a:p>
        </p:txBody>
      </p:sp>
      <p:cxnSp>
        <p:nvCxnSpPr>
          <p:cNvPr id="40" name="Straight Arrow Connector 39"/>
          <p:cNvCxnSpPr>
            <a:stCxn id="39" idx="1"/>
            <a:endCxn id="12" idx="3"/>
          </p:cNvCxnSpPr>
          <p:nvPr/>
        </p:nvCxnSpPr>
        <p:spPr>
          <a:xfrm flipH="1">
            <a:off x="5286042" y="5522245"/>
            <a:ext cx="2544691" cy="1584"/>
          </a:xfrm>
          <a:prstGeom prst="straightConnector1">
            <a:avLst/>
          </a:prstGeom>
          <a:ln w="38100">
            <a:solidFill>
              <a:schemeClr val="accent3">
                <a:lumMod val="60000"/>
                <a:lumOff val="40000"/>
              </a:schemeClr>
            </a:solidFill>
            <a:headEnd type="diamond" w="lg" len="lg"/>
            <a:tailEnd type="diamond" w="lg" len="lg"/>
          </a:ln>
        </p:spPr>
        <p:style>
          <a:lnRef idx="2">
            <a:schemeClr val="accent1"/>
          </a:lnRef>
          <a:fillRef idx="0">
            <a:schemeClr val="accent1"/>
          </a:fillRef>
          <a:effectRef idx="1">
            <a:schemeClr val="accent1"/>
          </a:effectRef>
          <a:fontRef idx="minor">
            <a:schemeClr val="tx1"/>
          </a:fontRef>
        </p:style>
      </p:cxnSp>
      <p:sp>
        <p:nvSpPr>
          <p:cNvPr id="25" name="Content Placeholder 2"/>
          <p:cNvSpPr txBox="1">
            <a:spLocks/>
          </p:cNvSpPr>
          <p:nvPr/>
        </p:nvSpPr>
        <p:spPr>
          <a:xfrm>
            <a:off x="3481842" y="3269573"/>
            <a:ext cx="2677257" cy="1219200"/>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bg1"/>
              </a:buClr>
              <a:buSzPct val="83000"/>
              <a:buFont typeface="Arial" pitchFamily="34" charset="0"/>
              <a:buChar char="•"/>
              <a:defRPr sz="3200" kern="1200">
                <a:solidFill>
                  <a:schemeClr val="tx1"/>
                </a:solidFill>
                <a:latin typeface="+mn-lt"/>
                <a:ea typeface="Adobe Fan Heiti Std B" pitchFamily="34" charset="-128"/>
                <a:cs typeface="+mn-cs"/>
              </a:defRPr>
            </a:lvl1pPr>
            <a:lvl2pPr marL="365760" indent="-182880" algn="l" defTabSz="914400" rtl="0" eaLnBrk="1" latinLnBrk="0" hangingPunct="1">
              <a:spcBef>
                <a:spcPct val="20000"/>
              </a:spcBef>
              <a:buSzPct val="60000"/>
              <a:buFont typeface="Wingdings" pitchFamily="2" charset="2"/>
              <a:buChar char="§"/>
              <a:defRPr sz="2800" kern="1200">
                <a:solidFill>
                  <a:schemeClr val="accent1">
                    <a:lumMod val="75000"/>
                  </a:schemeClr>
                </a:solidFill>
                <a:latin typeface="+mn-lt"/>
                <a:ea typeface="Adobe Fan Heiti Std B" pitchFamily="34" charset="-128"/>
                <a:cs typeface="+mn-cs"/>
              </a:defRPr>
            </a:lvl2pPr>
            <a:lvl3pPr marL="548640" indent="-182880" algn="l" defTabSz="914400" rtl="0" eaLnBrk="1" latinLnBrk="0" hangingPunct="1">
              <a:spcBef>
                <a:spcPct val="20000"/>
              </a:spcBef>
              <a:buSzPct val="110000"/>
              <a:buFont typeface="Garamond" pitchFamily="18" charset="0"/>
              <a:buChar char="-"/>
              <a:defRPr sz="2200" kern="1200">
                <a:solidFill>
                  <a:schemeClr val="tx1"/>
                </a:solidFill>
                <a:latin typeface="+mn-lt"/>
                <a:ea typeface="Adobe Fan Heiti Std B" pitchFamily="34" charset="-128"/>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buNone/>
            </a:pPr>
            <a:r>
              <a:rPr lang="en-US" dirty="0"/>
              <a:t>program transformation</a:t>
            </a:r>
          </a:p>
        </p:txBody>
      </p:sp>
      <p:sp>
        <p:nvSpPr>
          <p:cNvPr id="43" name="Content Placeholder 2"/>
          <p:cNvSpPr txBox="1">
            <a:spLocks/>
          </p:cNvSpPr>
          <p:nvPr/>
        </p:nvSpPr>
        <p:spPr>
          <a:xfrm>
            <a:off x="5569043" y="5005385"/>
            <a:ext cx="2356405" cy="1524000"/>
          </a:xfrm>
          <a:prstGeom prst="rect">
            <a:avLst/>
          </a:prstGeom>
        </p:spPr>
        <p:txBody>
          <a:bodyPr vert="horz" lIns="91440" tIns="45720" rIns="91440" bIns="45720" rtlCol="0">
            <a:normAutofit lnSpcReduction="10000"/>
          </a:bodyPr>
          <a:lstStyle>
            <a:lvl1pPr marL="0" indent="0" algn="l" defTabSz="914400" rtl="0" eaLnBrk="1" latinLnBrk="0" hangingPunct="1">
              <a:spcBef>
                <a:spcPct val="20000"/>
              </a:spcBef>
              <a:buClr>
                <a:schemeClr val="bg1"/>
              </a:buClr>
              <a:buSzPct val="83000"/>
              <a:buFont typeface="Arial" pitchFamily="34" charset="0"/>
              <a:buChar char="•"/>
              <a:defRPr sz="3200" kern="1200">
                <a:solidFill>
                  <a:schemeClr val="tx1"/>
                </a:solidFill>
                <a:latin typeface="+mn-lt"/>
                <a:ea typeface="Adobe Fan Heiti Std B" pitchFamily="34" charset="-128"/>
                <a:cs typeface="+mn-cs"/>
              </a:defRPr>
            </a:lvl1pPr>
            <a:lvl2pPr marL="365760" indent="-182880" algn="l" defTabSz="914400" rtl="0" eaLnBrk="1" latinLnBrk="0" hangingPunct="1">
              <a:spcBef>
                <a:spcPct val="20000"/>
              </a:spcBef>
              <a:buSzPct val="60000"/>
              <a:buFont typeface="Wingdings" pitchFamily="2" charset="2"/>
              <a:buChar char="§"/>
              <a:defRPr sz="2800" kern="1200">
                <a:solidFill>
                  <a:schemeClr val="accent1">
                    <a:lumMod val="75000"/>
                  </a:schemeClr>
                </a:solidFill>
                <a:latin typeface="+mn-lt"/>
                <a:ea typeface="Adobe Fan Heiti Std B" pitchFamily="34" charset="-128"/>
                <a:cs typeface="+mn-cs"/>
              </a:defRPr>
            </a:lvl2pPr>
            <a:lvl3pPr marL="548640" indent="-182880" algn="l" defTabSz="914400" rtl="0" eaLnBrk="1" latinLnBrk="0" hangingPunct="1">
              <a:spcBef>
                <a:spcPct val="20000"/>
              </a:spcBef>
              <a:buSzPct val="110000"/>
              <a:buFont typeface="Garamond" pitchFamily="18" charset="0"/>
              <a:buChar char="-"/>
              <a:defRPr sz="2200" kern="1200">
                <a:solidFill>
                  <a:schemeClr val="tx1"/>
                </a:solidFill>
                <a:latin typeface="+mn-lt"/>
                <a:ea typeface="Adobe Fan Heiti Std B" pitchFamily="34" charset="-128"/>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buNone/>
            </a:pPr>
            <a:r>
              <a:rPr lang="en-US" dirty="0"/>
              <a:t>Synthesis</a:t>
            </a:r>
          </a:p>
          <a:p>
            <a:pPr>
              <a:spcBef>
                <a:spcPts val="0"/>
              </a:spcBef>
              <a:buNone/>
            </a:pPr>
            <a:r>
              <a:rPr lang="en-US" dirty="0"/>
              <a:t>Equivalence Checking</a:t>
            </a:r>
          </a:p>
          <a:p>
            <a:pPr>
              <a:spcBef>
                <a:spcPts val="0"/>
              </a:spcBef>
              <a:buNone/>
            </a:pPr>
            <a:endParaRPr lang="en-US" dirty="0"/>
          </a:p>
        </p:txBody>
      </p:sp>
      <p:sp>
        <p:nvSpPr>
          <p:cNvPr id="62" name="Content Placeholder 2"/>
          <p:cNvSpPr txBox="1">
            <a:spLocks/>
          </p:cNvSpPr>
          <p:nvPr/>
        </p:nvSpPr>
        <p:spPr>
          <a:xfrm>
            <a:off x="4053834" y="2145232"/>
            <a:ext cx="1371600" cy="91440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vert="horz" lIns="91440" tIns="45720" rIns="91440" bIns="45720" rtlCol="0">
            <a:normAutofit lnSpcReduction="10000"/>
          </a:bodyPr>
          <a:lstStyle>
            <a:lvl1pPr marL="0" indent="0" algn="l" defTabSz="914400" rtl="0" eaLnBrk="1" latinLnBrk="0" hangingPunct="1">
              <a:spcBef>
                <a:spcPct val="20000"/>
              </a:spcBef>
              <a:buClr>
                <a:schemeClr val="bg1"/>
              </a:buClr>
              <a:buSzPct val="83000"/>
              <a:buFont typeface="Arial" pitchFamily="34" charset="0"/>
              <a:buChar char="•"/>
              <a:defRPr sz="3200" kern="1200">
                <a:solidFill>
                  <a:schemeClr val="tx1"/>
                </a:solidFill>
                <a:latin typeface="+mn-lt"/>
                <a:ea typeface="Adobe Fan Heiti Std B" pitchFamily="34" charset="-128"/>
                <a:cs typeface="+mn-cs"/>
              </a:defRPr>
            </a:lvl1pPr>
            <a:lvl2pPr marL="365760" indent="-182880" algn="l" defTabSz="914400" rtl="0" eaLnBrk="1" latinLnBrk="0" hangingPunct="1">
              <a:spcBef>
                <a:spcPct val="20000"/>
              </a:spcBef>
              <a:buSzPct val="60000"/>
              <a:buFont typeface="Wingdings" pitchFamily="2" charset="2"/>
              <a:buChar char="§"/>
              <a:defRPr sz="2800" kern="1200">
                <a:solidFill>
                  <a:schemeClr val="accent1">
                    <a:lumMod val="75000"/>
                  </a:schemeClr>
                </a:solidFill>
                <a:latin typeface="+mn-lt"/>
                <a:ea typeface="Adobe Fan Heiti Std B" pitchFamily="34" charset="-128"/>
                <a:cs typeface="+mn-cs"/>
              </a:defRPr>
            </a:lvl2pPr>
            <a:lvl3pPr marL="548640" indent="-182880" algn="l" defTabSz="914400" rtl="0" eaLnBrk="1" latinLnBrk="0" hangingPunct="1">
              <a:spcBef>
                <a:spcPct val="20000"/>
              </a:spcBef>
              <a:buSzPct val="110000"/>
              <a:buFont typeface="Garamond" pitchFamily="18" charset="0"/>
              <a:buChar char="-"/>
              <a:defRPr sz="2200" kern="1200">
                <a:solidFill>
                  <a:schemeClr val="tx1"/>
                </a:solidFill>
                <a:latin typeface="+mn-lt"/>
                <a:ea typeface="Adobe Fan Heiti Std B" pitchFamily="34" charset="-128"/>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spcBef>
                <a:spcPts val="0"/>
              </a:spcBef>
              <a:buClr>
                <a:schemeClr val="accent1">
                  <a:lumMod val="60000"/>
                  <a:lumOff val="40000"/>
                </a:schemeClr>
              </a:buClr>
              <a:buFont typeface="Wingdings" charset="2"/>
              <a:buChar char="ü"/>
            </a:pPr>
            <a:r>
              <a:rPr lang="en-US" sz="5600" dirty="0"/>
              <a:t> </a:t>
            </a:r>
          </a:p>
        </p:txBody>
      </p:sp>
      <p:sp>
        <p:nvSpPr>
          <p:cNvPr id="24" name="Content Placeholder 2"/>
          <p:cNvSpPr txBox="1">
            <a:spLocks/>
          </p:cNvSpPr>
          <p:nvPr/>
        </p:nvSpPr>
        <p:spPr>
          <a:xfrm>
            <a:off x="4104345" y="5317742"/>
            <a:ext cx="1371600" cy="91440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vert="horz" lIns="91440" tIns="45720" rIns="91440" bIns="45720" rtlCol="0">
            <a:normAutofit lnSpcReduction="10000"/>
          </a:bodyPr>
          <a:lstStyle>
            <a:lvl1pPr marL="0" indent="0" algn="l" defTabSz="914400" rtl="0" eaLnBrk="1" latinLnBrk="0" hangingPunct="1">
              <a:spcBef>
                <a:spcPct val="20000"/>
              </a:spcBef>
              <a:buClr>
                <a:schemeClr val="bg1"/>
              </a:buClr>
              <a:buSzPct val="83000"/>
              <a:buFont typeface="Arial" pitchFamily="34" charset="0"/>
              <a:buChar char="•"/>
              <a:defRPr sz="3200" kern="1200">
                <a:solidFill>
                  <a:schemeClr val="tx1"/>
                </a:solidFill>
                <a:latin typeface="+mn-lt"/>
                <a:ea typeface="Adobe Fan Heiti Std B" pitchFamily="34" charset="-128"/>
                <a:cs typeface="+mn-cs"/>
              </a:defRPr>
            </a:lvl1pPr>
            <a:lvl2pPr marL="365760" indent="-182880" algn="l" defTabSz="914400" rtl="0" eaLnBrk="1" latinLnBrk="0" hangingPunct="1">
              <a:spcBef>
                <a:spcPct val="20000"/>
              </a:spcBef>
              <a:buSzPct val="60000"/>
              <a:buFont typeface="Wingdings" pitchFamily="2" charset="2"/>
              <a:buChar char="§"/>
              <a:defRPr sz="2800" kern="1200">
                <a:solidFill>
                  <a:schemeClr val="accent1">
                    <a:lumMod val="75000"/>
                  </a:schemeClr>
                </a:solidFill>
                <a:latin typeface="+mn-lt"/>
                <a:ea typeface="Adobe Fan Heiti Std B" pitchFamily="34" charset="-128"/>
                <a:cs typeface="+mn-cs"/>
              </a:defRPr>
            </a:lvl2pPr>
            <a:lvl3pPr marL="548640" indent="-182880" algn="l" defTabSz="914400" rtl="0" eaLnBrk="1" latinLnBrk="0" hangingPunct="1">
              <a:spcBef>
                <a:spcPct val="20000"/>
              </a:spcBef>
              <a:buSzPct val="110000"/>
              <a:buFont typeface="Garamond" pitchFamily="18" charset="0"/>
              <a:buChar char="-"/>
              <a:defRPr sz="2200" kern="1200">
                <a:solidFill>
                  <a:schemeClr val="tx1"/>
                </a:solidFill>
                <a:latin typeface="+mn-lt"/>
                <a:ea typeface="Adobe Fan Heiti Std B" pitchFamily="34" charset="-128"/>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spcBef>
                <a:spcPts val="0"/>
              </a:spcBef>
              <a:buClr>
                <a:schemeClr val="accent1">
                  <a:lumMod val="60000"/>
                  <a:lumOff val="40000"/>
                </a:schemeClr>
              </a:buClr>
              <a:buFont typeface="Wingdings" charset="2"/>
              <a:buChar char="ü"/>
            </a:pPr>
            <a:r>
              <a:rPr lang="en-US" sz="5600" dirty="0"/>
              <a:t> </a:t>
            </a:r>
          </a:p>
        </p:txBody>
      </p:sp>
      <p:sp>
        <p:nvSpPr>
          <p:cNvPr id="81" name="Content Placeholder 2"/>
          <p:cNvSpPr txBox="1">
            <a:spLocks/>
          </p:cNvSpPr>
          <p:nvPr/>
        </p:nvSpPr>
        <p:spPr>
          <a:xfrm>
            <a:off x="2175028" y="2278025"/>
            <a:ext cx="477145" cy="613654"/>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bg1"/>
              </a:buClr>
              <a:buSzPct val="83000"/>
              <a:buFont typeface="Arial" pitchFamily="34" charset="0"/>
              <a:buChar char="•"/>
              <a:defRPr sz="3200" kern="1200">
                <a:solidFill>
                  <a:schemeClr val="tx1"/>
                </a:solidFill>
                <a:latin typeface="+mn-lt"/>
                <a:ea typeface="Adobe Fan Heiti Std B" pitchFamily="34" charset="-128"/>
                <a:cs typeface="+mn-cs"/>
              </a:defRPr>
            </a:lvl1pPr>
            <a:lvl2pPr marL="365760" indent="-182880" algn="l" defTabSz="914400" rtl="0" eaLnBrk="1" latinLnBrk="0" hangingPunct="1">
              <a:spcBef>
                <a:spcPct val="20000"/>
              </a:spcBef>
              <a:buSzPct val="60000"/>
              <a:buFont typeface="Wingdings" pitchFamily="2" charset="2"/>
              <a:buChar char="§"/>
              <a:defRPr sz="2800" kern="1200">
                <a:solidFill>
                  <a:schemeClr val="accent1">
                    <a:lumMod val="75000"/>
                  </a:schemeClr>
                </a:solidFill>
                <a:latin typeface="+mn-lt"/>
                <a:ea typeface="Adobe Fan Heiti Std B" pitchFamily="34" charset="-128"/>
                <a:cs typeface="+mn-cs"/>
              </a:defRPr>
            </a:lvl2pPr>
            <a:lvl3pPr marL="548640" indent="-182880" algn="l" defTabSz="914400" rtl="0" eaLnBrk="1" latinLnBrk="0" hangingPunct="1">
              <a:spcBef>
                <a:spcPct val="20000"/>
              </a:spcBef>
              <a:buSzPct val="110000"/>
              <a:buFont typeface="Garamond" pitchFamily="18" charset="0"/>
              <a:buChar char="-"/>
              <a:defRPr sz="2200" kern="1200">
                <a:solidFill>
                  <a:schemeClr val="tx1"/>
                </a:solidFill>
                <a:latin typeface="+mn-lt"/>
                <a:ea typeface="Adobe Fan Heiti Std B" pitchFamily="34" charset="-128"/>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buNone/>
            </a:pPr>
            <a:r>
              <a:rPr lang="en-US" dirty="0">
                <a:solidFill>
                  <a:srgbClr val="000000"/>
                </a:solidFill>
              </a:rPr>
              <a:t>o</a:t>
            </a:r>
          </a:p>
        </p:txBody>
      </p:sp>
      <p:sp>
        <p:nvSpPr>
          <p:cNvPr id="82" name="Content Placeholder 2"/>
          <p:cNvSpPr txBox="1">
            <a:spLocks/>
          </p:cNvSpPr>
          <p:nvPr/>
        </p:nvSpPr>
        <p:spPr>
          <a:xfrm>
            <a:off x="2190516" y="5461869"/>
            <a:ext cx="477145" cy="613654"/>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bg1"/>
              </a:buClr>
              <a:buSzPct val="83000"/>
              <a:buFont typeface="Arial" pitchFamily="34" charset="0"/>
              <a:buChar char="•"/>
              <a:defRPr sz="3200" kern="1200">
                <a:solidFill>
                  <a:schemeClr val="tx1"/>
                </a:solidFill>
                <a:latin typeface="+mn-lt"/>
                <a:ea typeface="Adobe Fan Heiti Std B" pitchFamily="34" charset="-128"/>
                <a:cs typeface="+mn-cs"/>
              </a:defRPr>
            </a:lvl1pPr>
            <a:lvl2pPr marL="365760" indent="-182880" algn="l" defTabSz="914400" rtl="0" eaLnBrk="1" latinLnBrk="0" hangingPunct="1">
              <a:spcBef>
                <a:spcPct val="20000"/>
              </a:spcBef>
              <a:buSzPct val="60000"/>
              <a:buFont typeface="Wingdings" pitchFamily="2" charset="2"/>
              <a:buChar char="§"/>
              <a:defRPr sz="2800" kern="1200">
                <a:solidFill>
                  <a:schemeClr val="accent1">
                    <a:lumMod val="75000"/>
                  </a:schemeClr>
                </a:solidFill>
                <a:latin typeface="+mn-lt"/>
                <a:ea typeface="Adobe Fan Heiti Std B" pitchFamily="34" charset="-128"/>
                <a:cs typeface="+mn-cs"/>
              </a:defRPr>
            </a:lvl2pPr>
            <a:lvl3pPr marL="548640" indent="-182880" algn="l" defTabSz="914400" rtl="0" eaLnBrk="1" latinLnBrk="0" hangingPunct="1">
              <a:spcBef>
                <a:spcPct val="20000"/>
              </a:spcBef>
              <a:buSzPct val="110000"/>
              <a:buFont typeface="Garamond" pitchFamily="18" charset="0"/>
              <a:buChar char="-"/>
              <a:defRPr sz="2200" kern="1200">
                <a:solidFill>
                  <a:schemeClr val="tx1"/>
                </a:solidFill>
                <a:latin typeface="+mn-lt"/>
                <a:ea typeface="Adobe Fan Heiti Std B" pitchFamily="34" charset="-128"/>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buNone/>
            </a:pPr>
            <a:r>
              <a:rPr lang="en-US" dirty="0">
                <a:solidFill>
                  <a:srgbClr val="000000"/>
                </a:solidFill>
              </a:rPr>
              <a:t>o</a:t>
            </a:r>
          </a:p>
        </p:txBody>
      </p:sp>
    </p:spTree>
    <p:extLst>
      <p:ext uri="{BB962C8B-B14F-4D97-AF65-F5344CB8AC3E}">
        <p14:creationId xmlns:p14="http://schemas.microsoft.com/office/powerpoint/2010/main" val="3512282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
                                        </p:tgtEl>
                                        <p:attrNameLst>
                                          <p:attrName>style.visibility</p:attrName>
                                        </p:attrNameLst>
                                      </p:cBhvr>
                                      <p:to>
                                        <p:strVal val="visible"/>
                                      </p:to>
                                    </p:set>
                                  </p:childTnLst>
                                </p:cTn>
                              </p:par>
                            </p:childTnLst>
                          </p:cTn>
                        </p:par>
                        <p:par>
                          <p:cTn id="23" fill="hold">
                            <p:stCondLst>
                              <p:cond delay="0"/>
                            </p:stCondLst>
                            <p:childTnLst>
                              <p:par>
                                <p:cTn id="24" presetID="1" presetClass="entr" presetSubtype="0" fill="hold" grpId="0" nodeType="afterEffect">
                                  <p:stCondLst>
                                    <p:cond delay="0"/>
                                  </p:stCondLst>
                                  <p:childTnLst>
                                    <p:set>
                                      <p:cBhvr>
                                        <p:cTn id="25" dur="1" fill="hold">
                                          <p:stCondLst>
                                            <p:cond delay="0"/>
                                          </p:stCondLst>
                                        </p:cTn>
                                        <p:tgtEl>
                                          <p:spTgt spid="82"/>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62"/>
                                        </p:tgtEl>
                                        <p:attrNameLst>
                                          <p:attrName>style.visibility</p:attrName>
                                        </p:attrNameLst>
                                      </p:cBhvr>
                                      <p:to>
                                        <p:strVal val="visible"/>
                                      </p:to>
                                    </p:set>
                                  </p:childTnLst>
                                </p:cTn>
                              </p:par>
                            </p:childTnLst>
                          </p:cTn>
                        </p:par>
                        <p:par>
                          <p:cTn id="30" fill="hold">
                            <p:stCondLst>
                              <p:cond delay="0"/>
                            </p:stCondLst>
                            <p:childTnLst>
                              <p:par>
                                <p:cTn id="31" presetID="1" presetClass="entr" presetSubtype="0" fill="hold" grpId="0" nodeType="afterEffect">
                                  <p:stCondLst>
                                    <p:cond delay="0"/>
                                  </p:stCondLst>
                                  <p:childTnLst>
                                    <p:set>
                                      <p:cBhvr>
                                        <p:cTn id="32" dur="1" fill="hold">
                                          <p:stCondLst>
                                            <p:cond delay="0"/>
                                          </p:stCondLst>
                                        </p:cTn>
                                        <p:tgtEl>
                                          <p:spTgt spid="8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25" grpId="0"/>
      <p:bldP spid="43" grpId="0"/>
      <p:bldP spid="62" grpId="0"/>
      <p:bldP spid="24" grpId="0"/>
      <p:bldP spid="81" grpId="0"/>
      <p:bldP spid="82"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MSL synthesis process </a:t>
            </a:r>
            <a:endParaRPr lang="en-US" dirty="0"/>
          </a:p>
        </p:txBody>
      </p:sp>
      <p:sp>
        <p:nvSpPr>
          <p:cNvPr id="14" name="Content Placeholder 2"/>
          <p:cNvSpPr txBox="1">
            <a:spLocks/>
          </p:cNvSpPr>
          <p:nvPr/>
        </p:nvSpPr>
        <p:spPr>
          <a:xfrm>
            <a:off x="1631175" y="1792400"/>
            <a:ext cx="3705378" cy="1180433"/>
          </a:xfrm>
          <a:prstGeom prst="rect">
            <a:avLst/>
          </a:prstGeom>
          <a:ln w="57150" cmpd="thinThick">
            <a:solidFill>
              <a:schemeClr val="accent4"/>
            </a:solidFill>
          </a:ln>
        </p:spPr>
        <p:txBody>
          <a:bodyPr vert="horz" lIns="91440" tIns="45720" rIns="91440" bIns="45720" rtlCol="0">
            <a:normAutofit/>
          </a:bodyPr>
          <a:lstStyle>
            <a:lvl1pPr marL="0" indent="0" algn="l" defTabSz="914400" rtl="0" eaLnBrk="1" latinLnBrk="0" hangingPunct="1">
              <a:spcBef>
                <a:spcPct val="20000"/>
              </a:spcBef>
              <a:buClr>
                <a:schemeClr val="bg1"/>
              </a:buClr>
              <a:buSzPct val="83000"/>
              <a:buFont typeface="Arial" pitchFamily="34" charset="0"/>
              <a:buChar char="•"/>
              <a:defRPr sz="3200" kern="1200">
                <a:solidFill>
                  <a:schemeClr val="tx1"/>
                </a:solidFill>
                <a:latin typeface="+mn-lt"/>
                <a:ea typeface="Adobe Fan Heiti Std B" pitchFamily="34" charset="-128"/>
                <a:cs typeface="+mn-cs"/>
              </a:defRPr>
            </a:lvl1pPr>
            <a:lvl2pPr marL="365760" indent="-182880" algn="l" defTabSz="914400" rtl="0" eaLnBrk="1" latinLnBrk="0" hangingPunct="1">
              <a:spcBef>
                <a:spcPct val="20000"/>
              </a:spcBef>
              <a:buSzPct val="60000"/>
              <a:buFont typeface="Wingdings" pitchFamily="2" charset="2"/>
              <a:buChar char="§"/>
              <a:defRPr sz="2800" kern="1200">
                <a:solidFill>
                  <a:schemeClr val="accent1">
                    <a:lumMod val="75000"/>
                  </a:schemeClr>
                </a:solidFill>
                <a:latin typeface="+mn-lt"/>
                <a:ea typeface="Adobe Fan Heiti Std B" pitchFamily="34" charset="-128"/>
                <a:cs typeface="+mn-cs"/>
              </a:defRPr>
            </a:lvl2pPr>
            <a:lvl3pPr marL="548640" indent="-182880" algn="l" defTabSz="914400" rtl="0" eaLnBrk="1" latinLnBrk="0" hangingPunct="1">
              <a:spcBef>
                <a:spcPct val="20000"/>
              </a:spcBef>
              <a:buSzPct val="110000"/>
              <a:buFont typeface="Garamond" pitchFamily="18" charset="0"/>
              <a:buChar char="-"/>
              <a:defRPr sz="2200" kern="1200">
                <a:solidFill>
                  <a:schemeClr val="tx1"/>
                </a:solidFill>
                <a:latin typeface="+mn-lt"/>
                <a:ea typeface="Adobe Fan Heiti Std B" pitchFamily="34" charset="-128"/>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pPr>
            <a:r>
              <a:rPr lang="en-US" dirty="0"/>
              <a:t>SPMD sketch</a:t>
            </a:r>
          </a:p>
          <a:p>
            <a:pPr>
              <a:spcBef>
                <a:spcPts val="0"/>
              </a:spcBef>
            </a:pPr>
            <a:r>
              <a:rPr lang="en-US" dirty="0"/>
              <a:t>w/   unknowns ( </a:t>
            </a:r>
            <a:r>
              <a:rPr lang="en-US" b="1" dirty="0"/>
              <a:t>??</a:t>
            </a:r>
            <a:r>
              <a:rPr lang="en-US" dirty="0"/>
              <a:t> ) </a:t>
            </a:r>
          </a:p>
        </p:txBody>
      </p:sp>
      <p:sp>
        <p:nvSpPr>
          <p:cNvPr id="12" name="Content Placeholder 2"/>
          <p:cNvSpPr txBox="1">
            <a:spLocks/>
          </p:cNvSpPr>
          <p:nvPr/>
        </p:nvSpPr>
        <p:spPr>
          <a:xfrm>
            <a:off x="1631175" y="4979528"/>
            <a:ext cx="3654867" cy="1088602"/>
          </a:xfrm>
          <a:prstGeom prst="rect">
            <a:avLst/>
          </a:prstGeom>
          <a:ln>
            <a:solidFill>
              <a:schemeClr val="tx1"/>
            </a:solidFill>
          </a:ln>
        </p:spPr>
        <p:txBody>
          <a:bodyPr vert="horz" lIns="91440" tIns="45720" rIns="91440" bIns="45720" rtlCol="0">
            <a:normAutofit/>
          </a:bodyPr>
          <a:lstStyle>
            <a:lvl1pPr marL="0" indent="0" algn="l" defTabSz="914400" rtl="0" eaLnBrk="1" latinLnBrk="0" hangingPunct="1">
              <a:spcBef>
                <a:spcPct val="20000"/>
              </a:spcBef>
              <a:buClr>
                <a:schemeClr val="bg1"/>
              </a:buClr>
              <a:buSzPct val="83000"/>
              <a:buFont typeface="Arial" pitchFamily="34" charset="0"/>
              <a:buChar char="•"/>
              <a:defRPr sz="3200" kern="1200">
                <a:solidFill>
                  <a:schemeClr val="tx1"/>
                </a:solidFill>
                <a:latin typeface="+mn-lt"/>
                <a:ea typeface="Adobe Fan Heiti Std B" pitchFamily="34" charset="-128"/>
                <a:cs typeface="+mn-cs"/>
              </a:defRPr>
            </a:lvl1pPr>
            <a:lvl2pPr marL="365760" indent="-182880" algn="l" defTabSz="914400" rtl="0" eaLnBrk="1" latinLnBrk="0" hangingPunct="1">
              <a:spcBef>
                <a:spcPct val="20000"/>
              </a:spcBef>
              <a:buSzPct val="60000"/>
              <a:buFont typeface="Wingdings" pitchFamily="2" charset="2"/>
              <a:buChar char="§"/>
              <a:defRPr sz="2800" kern="1200">
                <a:solidFill>
                  <a:schemeClr val="accent1">
                    <a:lumMod val="75000"/>
                  </a:schemeClr>
                </a:solidFill>
                <a:latin typeface="+mn-lt"/>
                <a:ea typeface="Adobe Fan Heiti Std B" pitchFamily="34" charset="-128"/>
                <a:cs typeface="+mn-cs"/>
              </a:defRPr>
            </a:lvl2pPr>
            <a:lvl3pPr marL="548640" indent="-182880" algn="l" defTabSz="914400" rtl="0" eaLnBrk="1" latinLnBrk="0" hangingPunct="1">
              <a:spcBef>
                <a:spcPct val="20000"/>
              </a:spcBef>
              <a:buSzPct val="110000"/>
              <a:buFont typeface="Garamond" pitchFamily="18" charset="0"/>
              <a:buChar char="-"/>
              <a:defRPr sz="2200" kern="1200">
                <a:solidFill>
                  <a:schemeClr val="tx1"/>
                </a:solidFill>
                <a:latin typeface="+mn-lt"/>
                <a:ea typeface="Adobe Fan Heiti Std B" pitchFamily="34" charset="-128"/>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spcBef>
                <a:spcPts val="0"/>
              </a:spcBef>
            </a:pPr>
            <a:r>
              <a:rPr lang="en-US" dirty="0"/>
              <a:t>sequential sketch</a:t>
            </a:r>
          </a:p>
          <a:p>
            <a:pPr algn="ctr">
              <a:spcBef>
                <a:spcPts val="0"/>
              </a:spcBef>
            </a:pPr>
            <a:r>
              <a:rPr lang="en-US" dirty="0"/>
              <a:t>w/</a:t>
            </a:r>
            <a:r>
              <a:rPr lang="en-US" b="1" dirty="0">
                <a:solidFill>
                  <a:srgbClr val="000000"/>
                </a:solidFill>
              </a:rPr>
              <a:t>  </a:t>
            </a:r>
            <a:r>
              <a:rPr lang="en-US" dirty="0"/>
              <a:t> unknowns ( </a:t>
            </a:r>
            <a:r>
              <a:rPr lang="en-US" b="1" dirty="0"/>
              <a:t>?? </a:t>
            </a:r>
            <a:r>
              <a:rPr lang="en-US" dirty="0"/>
              <a:t>)</a:t>
            </a:r>
          </a:p>
        </p:txBody>
      </p:sp>
      <p:cxnSp>
        <p:nvCxnSpPr>
          <p:cNvPr id="16" name="Straight Arrow Connector 15"/>
          <p:cNvCxnSpPr>
            <a:stCxn id="14" idx="2"/>
            <a:endCxn id="12" idx="0"/>
          </p:cNvCxnSpPr>
          <p:nvPr/>
        </p:nvCxnSpPr>
        <p:spPr>
          <a:xfrm flipH="1">
            <a:off x="3458608" y="2972832"/>
            <a:ext cx="25256" cy="2006696"/>
          </a:xfrm>
          <a:prstGeom prst="straightConnector1">
            <a:avLst/>
          </a:prstGeom>
          <a:ln w="38100">
            <a:solidFill>
              <a:srgbClr val="008000"/>
            </a:solidFill>
            <a:tailEnd type="arrow"/>
          </a:ln>
        </p:spPr>
        <p:style>
          <a:lnRef idx="2">
            <a:schemeClr val="accent1"/>
          </a:lnRef>
          <a:fillRef idx="0">
            <a:schemeClr val="accent1"/>
          </a:fillRef>
          <a:effectRef idx="1">
            <a:schemeClr val="accent1"/>
          </a:effectRef>
          <a:fontRef idx="minor">
            <a:schemeClr val="tx1"/>
          </a:fontRef>
        </p:style>
      </p:cxnSp>
      <p:sp>
        <p:nvSpPr>
          <p:cNvPr id="39" name="Content Placeholder 2"/>
          <p:cNvSpPr txBox="1">
            <a:spLocks/>
          </p:cNvSpPr>
          <p:nvPr/>
        </p:nvSpPr>
        <p:spPr>
          <a:xfrm>
            <a:off x="7830732" y="4908455"/>
            <a:ext cx="2743200" cy="1227581"/>
          </a:xfrm>
          <a:prstGeom prst="rect">
            <a:avLst/>
          </a:prstGeom>
          <a:ln>
            <a:solidFill>
              <a:schemeClr val="tx1"/>
            </a:solidFill>
          </a:ln>
        </p:spPr>
        <p:txBody>
          <a:bodyPr vert="horz" lIns="91440" tIns="45720" rIns="91440" bIns="45720" rtlCol="0">
            <a:normAutofit/>
          </a:bodyPr>
          <a:lstStyle>
            <a:lvl1pPr marL="0" indent="0" algn="l" defTabSz="914400" rtl="0" eaLnBrk="1" latinLnBrk="0" hangingPunct="1">
              <a:spcBef>
                <a:spcPct val="20000"/>
              </a:spcBef>
              <a:buClr>
                <a:schemeClr val="bg1"/>
              </a:buClr>
              <a:buSzPct val="83000"/>
              <a:buFont typeface="Arial" pitchFamily="34" charset="0"/>
              <a:buChar char="•"/>
              <a:defRPr sz="3200" kern="1200">
                <a:solidFill>
                  <a:schemeClr val="tx1"/>
                </a:solidFill>
                <a:latin typeface="+mn-lt"/>
                <a:ea typeface="Adobe Fan Heiti Std B" pitchFamily="34" charset="-128"/>
                <a:cs typeface="+mn-cs"/>
              </a:defRPr>
            </a:lvl1pPr>
            <a:lvl2pPr marL="365760" indent="-182880" algn="l" defTabSz="914400" rtl="0" eaLnBrk="1" latinLnBrk="0" hangingPunct="1">
              <a:spcBef>
                <a:spcPct val="20000"/>
              </a:spcBef>
              <a:buSzPct val="60000"/>
              <a:buFont typeface="Wingdings" pitchFamily="2" charset="2"/>
              <a:buChar char="§"/>
              <a:defRPr sz="2800" kern="1200">
                <a:solidFill>
                  <a:schemeClr val="accent1">
                    <a:lumMod val="75000"/>
                  </a:schemeClr>
                </a:solidFill>
                <a:latin typeface="+mn-lt"/>
                <a:ea typeface="Adobe Fan Heiti Std B" pitchFamily="34" charset="-128"/>
                <a:cs typeface="+mn-cs"/>
              </a:defRPr>
            </a:lvl2pPr>
            <a:lvl3pPr marL="548640" indent="-182880" algn="l" defTabSz="914400" rtl="0" eaLnBrk="1" latinLnBrk="0" hangingPunct="1">
              <a:spcBef>
                <a:spcPct val="20000"/>
              </a:spcBef>
              <a:buSzPct val="110000"/>
              <a:buFont typeface="Garamond" pitchFamily="18" charset="0"/>
              <a:buChar char="-"/>
              <a:defRPr sz="2200" kern="1200">
                <a:solidFill>
                  <a:schemeClr val="tx1"/>
                </a:solidFill>
                <a:latin typeface="+mn-lt"/>
                <a:ea typeface="Adobe Fan Heiti Std B" pitchFamily="34" charset="-128"/>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spcBef>
                <a:spcPts val="0"/>
              </a:spcBef>
            </a:pPr>
            <a:r>
              <a:rPr lang="en-US" dirty="0"/>
              <a:t>Sequential</a:t>
            </a:r>
          </a:p>
          <a:p>
            <a:pPr algn="ctr">
              <a:spcBef>
                <a:spcPts val="0"/>
              </a:spcBef>
              <a:buNone/>
            </a:pPr>
            <a:r>
              <a:rPr lang="en-US" dirty="0"/>
              <a:t>Specification</a:t>
            </a:r>
          </a:p>
        </p:txBody>
      </p:sp>
      <p:cxnSp>
        <p:nvCxnSpPr>
          <p:cNvPr id="40" name="Straight Arrow Connector 39"/>
          <p:cNvCxnSpPr>
            <a:stCxn id="39" idx="1"/>
            <a:endCxn id="12" idx="3"/>
          </p:cNvCxnSpPr>
          <p:nvPr/>
        </p:nvCxnSpPr>
        <p:spPr>
          <a:xfrm flipH="1">
            <a:off x="5286042" y="5522245"/>
            <a:ext cx="2544691" cy="1584"/>
          </a:xfrm>
          <a:prstGeom prst="straightConnector1">
            <a:avLst/>
          </a:prstGeom>
          <a:ln w="38100">
            <a:solidFill>
              <a:schemeClr val="accent3">
                <a:lumMod val="60000"/>
                <a:lumOff val="40000"/>
              </a:schemeClr>
            </a:solidFill>
            <a:headEnd type="diamond" w="lg" len="lg"/>
            <a:tailEnd type="diamond" w="lg" len="lg"/>
          </a:ln>
        </p:spPr>
        <p:style>
          <a:lnRef idx="2">
            <a:schemeClr val="accent1"/>
          </a:lnRef>
          <a:fillRef idx="0">
            <a:schemeClr val="accent1"/>
          </a:fillRef>
          <a:effectRef idx="1">
            <a:schemeClr val="accent1"/>
          </a:effectRef>
          <a:fontRef idx="minor">
            <a:schemeClr val="tx1"/>
          </a:fontRef>
        </p:style>
      </p:cxnSp>
      <p:sp>
        <p:nvSpPr>
          <p:cNvPr id="43" name="Content Placeholder 2"/>
          <p:cNvSpPr txBox="1">
            <a:spLocks/>
          </p:cNvSpPr>
          <p:nvPr/>
        </p:nvSpPr>
        <p:spPr>
          <a:xfrm>
            <a:off x="5569043" y="5005385"/>
            <a:ext cx="2356405" cy="1524000"/>
          </a:xfrm>
          <a:prstGeom prst="rect">
            <a:avLst/>
          </a:prstGeom>
        </p:spPr>
        <p:txBody>
          <a:bodyPr vert="horz" lIns="91440" tIns="45720" rIns="91440" bIns="45720" rtlCol="0">
            <a:normAutofit lnSpcReduction="10000"/>
          </a:bodyPr>
          <a:lstStyle>
            <a:lvl1pPr marL="0" indent="0" algn="l" defTabSz="914400" rtl="0" eaLnBrk="1" latinLnBrk="0" hangingPunct="1">
              <a:spcBef>
                <a:spcPct val="20000"/>
              </a:spcBef>
              <a:buClr>
                <a:schemeClr val="bg1"/>
              </a:buClr>
              <a:buSzPct val="83000"/>
              <a:buFont typeface="Arial" pitchFamily="34" charset="0"/>
              <a:buChar char="•"/>
              <a:defRPr sz="3200" kern="1200">
                <a:solidFill>
                  <a:schemeClr val="tx1"/>
                </a:solidFill>
                <a:latin typeface="+mn-lt"/>
                <a:ea typeface="Adobe Fan Heiti Std B" pitchFamily="34" charset="-128"/>
                <a:cs typeface="+mn-cs"/>
              </a:defRPr>
            </a:lvl1pPr>
            <a:lvl2pPr marL="365760" indent="-182880" algn="l" defTabSz="914400" rtl="0" eaLnBrk="1" latinLnBrk="0" hangingPunct="1">
              <a:spcBef>
                <a:spcPct val="20000"/>
              </a:spcBef>
              <a:buSzPct val="60000"/>
              <a:buFont typeface="Wingdings" pitchFamily="2" charset="2"/>
              <a:buChar char="§"/>
              <a:defRPr sz="2800" kern="1200">
                <a:solidFill>
                  <a:schemeClr val="accent1">
                    <a:lumMod val="75000"/>
                  </a:schemeClr>
                </a:solidFill>
                <a:latin typeface="+mn-lt"/>
                <a:ea typeface="Adobe Fan Heiti Std B" pitchFamily="34" charset="-128"/>
                <a:cs typeface="+mn-cs"/>
              </a:defRPr>
            </a:lvl2pPr>
            <a:lvl3pPr marL="548640" indent="-182880" algn="l" defTabSz="914400" rtl="0" eaLnBrk="1" latinLnBrk="0" hangingPunct="1">
              <a:spcBef>
                <a:spcPct val="20000"/>
              </a:spcBef>
              <a:buSzPct val="110000"/>
              <a:buFont typeface="Garamond" pitchFamily="18" charset="0"/>
              <a:buChar char="-"/>
              <a:defRPr sz="2200" kern="1200">
                <a:solidFill>
                  <a:schemeClr val="tx1"/>
                </a:solidFill>
                <a:latin typeface="+mn-lt"/>
                <a:ea typeface="Adobe Fan Heiti Std B" pitchFamily="34" charset="-128"/>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buNone/>
            </a:pPr>
            <a:r>
              <a:rPr lang="en-US" dirty="0"/>
              <a:t>Synthesis</a:t>
            </a:r>
          </a:p>
          <a:p>
            <a:pPr>
              <a:spcBef>
                <a:spcPts val="0"/>
              </a:spcBef>
              <a:buNone/>
            </a:pPr>
            <a:r>
              <a:rPr lang="en-US" dirty="0"/>
              <a:t>Equivalence Checking</a:t>
            </a:r>
          </a:p>
          <a:p>
            <a:pPr>
              <a:spcBef>
                <a:spcPts val="0"/>
              </a:spcBef>
              <a:buNone/>
            </a:pPr>
            <a:endParaRPr lang="en-US" dirty="0"/>
          </a:p>
        </p:txBody>
      </p:sp>
      <p:sp>
        <p:nvSpPr>
          <p:cNvPr id="62" name="Content Placeholder 2"/>
          <p:cNvSpPr txBox="1">
            <a:spLocks/>
          </p:cNvSpPr>
          <p:nvPr/>
        </p:nvSpPr>
        <p:spPr>
          <a:xfrm>
            <a:off x="4053834" y="2145232"/>
            <a:ext cx="1371600" cy="91440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vert="horz" lIns="91440" tIns="45720" rIns="91440" bIns="45720" rtlCol="0">
            <a:normAutofit lnSpcReduction="10000"/>
          </a:bodyPr>
          <a:lstStyle>
            <a:lvl1pPr marL="0" indent="0" algn="l" defTabSz="914400" rtl="0" eaLnBrk="1" latinLnBrk="0" hangingPunct="1">
              <a:spcBef>
                <a:spcPct val="20000"/>
              </a:spcBef>
              <a:buClr>
                <a:schemeClr val="bg1"/>
              </a:buClr>
              <a:buSzPct val="83000"/>
              <a:buFont typeface="Arial" pitchFamily="34" charset="0"/>
              <a:buChar char="•"/>
              <a:defRPr sz="3200" kern="1200">
                <a:solidFill>
                  <a:schemeClr val="tx1"/>
                </a:solidFill>
                <a:latin typeface="+mn-lt"/>
                <a:ea typeface="Adobe Fan Heiti Std B" pitchFamily="34" charset="-128"/>
                <a:cs typeface="+mn-cs"/>
              </a:defRPr>
            </a:lvl1pPr>
            <a:lvl2pPr marL="365760" indent="-182880" algn="l" defTabSz="914400" rtl="0" eaLnBrk="1" latinLnBrk="0" hangingPunct="1">
              <a:spcBef>
                <a:spcPct val="20000"/>
              </a:spcBef>
              <a:buSzPct val="60000"/>
              <a:buFont typeface="Wingdings" pitchFamily="2" charset="2"/>
              <a:buChar char="§"/>
              <a:defRPr sz="2800" kern="1200">
                <a:solidFill>
                  <a:schemeClr val="accent1">
                    <a:lumMod val="75000"/>
                  </a:schemeClr>
                </a:solidFill>
                <a:latin typeface="+mn-lt"/>
                <a:ea typeface="Adobe Fan Heiti Std B" pitchFamily="34" charset="-128"/>
                <a:cs typeface="+mn-cs"/>
              </a:defRPr>
            </a:lvl2pPr>
            <a:lvl3pPr marL="548640" indent="-182880" algn="l" defTabSz="914400" rtl="0" eaLnBrk="1" latinLnBrk="0" hangingPunct="1">
              <a:spcBef>
                <a:spcPct val="20000"/>
              </a:spcBef>
              <a:buSzPct val="110000"/>
              <a:buFont typeface="Garamond" pitchFamily="18" charset="0"/>
              <a:buChar char="-"/>
              <a:defRPr sz="2200" kern="1200">
                <a:solidFill>
                  <a:schemeClr val="tx1"/>
                </a:solidFill>
                <a:latin typeface="+mn-lt"/>
                <a:ea typeface="Adobe Fan Heiti Std B" pitchFamily="34" charset="-128"/>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spcBef>
                <a:spcPts val="0"/>
              </a:spcBef>
              <a:buClr>
                <a:schemeClr val="accent1">
                  <a:lumMod val="60000"/>
                  <a:lumOff val="40000"/>
                </a:schemeClr>
              </a:buClr>
              <a:buFont typeface="Wingdings" charset="2"/>
              <a:buChar char="ü"/>
            </a:pPr>
            <a:r>
              <a:rPr lang="en-US" sz="5600" dirty="0"/>
              <a:t> </a:t>
            </a:r>
          </a:p>
        </p:txBody>
      </p:sp>
      <p:sp>
        <p:nvSpPr>
          <p:cNvPr id="24" name="Content Placeholder 2"/>
          <p:cNvSpPr txBox="1">
            <a:spLocks/>
          </p:cNvSpPr>
          <p:nvPr/>
        </p:nvSpPr>
        <p:spPr>
          <a:xfrm>
            <a:off x="4104345" y="5317742"/>
            <a:ext cx="1371600" cy="91440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vert="horz" lIns="91440" tIns="45720" rIns="91440" bIns="45720" rtlCol="0">
            <a:normAutofit lnSpcReduction="10000"/>
          </a:bodyPr>
          <a:lstStyle>
            <a:lvl1pPr marL="0" indent="0" algn="l" defTabSz="914400" rtl="0" eaLnBrk="1" latinLnBrk="0" hangingPunct="1">
              <a:spcBef>
                <a:spcPct val="20000"/>
              </a:spcBef>
              <a:buClr>
                <a:schemeClr val="bg1"/>
              </a:buClr>
              <a:buSzPct val="83000"/>
              <a:buFont typeface="Arial" pitchFamily="34" charset="0"/>
              <a:buChar char="•"/>
              <a:defRPr sz="3200" kern="1200">
                <a:solidFill>
                  <a:schemeClr val="tx1"/>
                </a:solidFill>
                <a:latin typeface="+mn-lt"/>
                <a:ea typeface="Adobe Fan Heiti Std B" pitchFamily="34" charset="-128"/>
                <a:cs typeface="+mn-cs"/>
              </a:defRPr>
            </a:lvl1pPr>
            <a:lvl2pPr marL="365760" indent="-182880" algn="l" defTabSz="914400" rtl="0" eaLnBrk="1" latinLnBrk="0" hangingPunct="1">
              <a:spcBef>
                <a:spcPct val="20000"/>
              </a:spcBef>
              <a:buSzPct val="60000"/>
              <a:buFont typeface="Wingdings" pitchFamily="2" charset="2"/>
              <a:buChar char="§"/>
              <a:defRPr sz="2800" kern="1200">
                <a:solidFill>
                  <a:schemeClr val="accent1">
                    <a:lumMod val="75000"/>
                  </a:schemeClr>
                </a:solidFill>
                <a:latin typeface="+mn-lt"/>
                <a:ea typeface="Adobe Fan Heiti Std B" pitchFamily="34" charset="-128"/>
                <a:cs typeface="+mn-cs"/>
              </a:defRPr>
            </a:lvl2pPr>
            <a:lvl3pPr marL="548640" indent="-182880" algn="l" defTabSz="914400" rtl="0" eaLnBrk="1" latinLnBrk="0" hangingPunct="1">
              <a:spcBef>
                <a:spcPct val="20000"/>
              </a:spcBef>
              <a:buSzPct val="110000"/>
              <a:buFont typeface="Garamond" pitchFamily="18" charset="0"/>
              <a:buChar char="-"/>
              <a:defRPr sz="2200" kern="1200">
                <a:solidFill>
                  <a:schemeClr val="tx1"/>
                </a:solidFill>
                <a:latin typeface="+mn-lt"/>
                <a:ea typeface="Adobe Fan Heiti Std B" pitchFamily="34" charset="-128"/>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spcBef>
                <a:spcPts val="0"/>
              </a:spcBef>
              <a:buClr>
                <a:schemeClr val="accent1">
                  <a:lumMod val="60000"/>
                  <a:lumOff val="40000"/>
                </a:schemeClr>
              </a:buClr>
              <a:buFont typeface="Wingdings" charset="2"/>
              <a:buChar char="ü"/>
            </a:pPr>
            <a:r>
              <a:rPr lang="en-US" sz="5600" dirty="0"/>
              <a:t> </a:t>
            </a:r>
          </a:p>
        </p:txBody>
      </p:sp>
      <p:sp>
        <p:nvSpPr>
          <p:cNvPr id="81" name="Content Placeholder 2"/>
          <p:cNvSpPr txBox="1">
            <a:spLocks/>
          </p:cNvSpPr>
          <p:nvPr/>
        </p:nvSpPr>
        <p:spPr>
          <a:xfrm>
            <a:off x="2175028" y="2278025"/>
            <a:ext cx="477145" cy="613654"/>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bg1"/>
              </a:buClr>
              <a:buSzPct val="83000"/>
              <a:buFont typeface="Arial" pitchFamily="34" charset="0"/>
              <a:buChar char="•"/>
              <a:defRPr sz="3200" kern="1200">
                <a:solidFill>
                  <a:schemeClr val="tx1"/>
                </a:solidFill>
                <a:latin typeface="+mn-lt"/>
                <a:ea typeface="Adobe Fan Heiti Std B" pitchFamily="34" charset="-128"/>
                <a:cs typeface="+mn-cs"/>
              </a:defRPr>
            </a:lvl1pPr>
            <a:lvl2pPr marL="365760" indent="-182880" algn="l" defTabSz="914400" rtl="0" eaLnBrk="1" latinLnBrk="0" hangingPunct="1">
              <a:spcBef>
                <a:spcPct val="20000"/>
              </a:spcBef>
              <a:buSzPct val="60000"/>
              <a:buFont typeface="Wingdings" pitchFamily="2" charset="2"/>
              <a:buChar char="§"/>
              <a:defRPr sz="2800" kern="1200">
                <a:solidFill>
                  <a:schemeClr val="accent1">
                    <a:lumMod val="75000"/>
                  </a:schemeClr>
                </a:solidFill>
                <a:latin typeface="+mn-lt"/>
                <a:ea typeface="Adobe Fan Heiti Std B" pitchFamily="34" charset="-128"/>
                <a:cs typeface="+mn-cs"/>
              </a:defRPr>
            </a:lvl2pPr>
            <a:lvl3pPr marL="548640" indent="-182880" algn="l" defTabSz="914400" rtl="0" eaLnBrk="1" latinLnBrk="0" hangingPunct="1">
              <a:spcBef>
                <a:spcPct val="20000"/>
              </a:spcBef>
              <a:buSzPct val="110000"/>
              <a:buFont typeface="Garamond" pitchFamily="18" charset="0"/>
              <a:buChar char="-"/>
              <a:defRPr sz="2200" kern="1200">
                <a:solidFill>
                  <a:schemeClr val="tx1"/>
                </a:solidFill>
                <a:latin typeface="+mn-lt"/>
                <a:ea typeface="Adobe Fan Heiti Std B" pitchFamily="34" charset="-128"/>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buNone/>
            </a:pPr>
            <a:r>
              <a:rPr lang="en-US" dirty="0">
                <a:solidFill>
                  <a:srgbClr val="000000"/>
                </a:solidFill>
              </a:rPr>
              <a:t>o</a:t>
            </a:r>
          </a:p>
        </p:txBody>
      </p:sp>
      <p:sp>
        <p:nvSpPr>
          <p:cNvPr id="82" name="Content Placeholder 2"/>
          <p:cNvSpPr txBox="1">
            <a:spLocks/>
          </p:cNvSpPr>
          <p:nvPr/>
        </p:nvSpPr>
        <p:spPr>
          <a:xfrm>
            <a:off x="2190516" y="5461869"/>
            <a:ext cx="477145" cy="613654"/>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bg1"/>
              </a:buClr>
              <a:buSzPct val="83000"/>
              <a:buFont typeface="Arial" pitchFamily="34" charset="0"/>
              <a:buChar char="•"/>
              <a:defRPr sz="3200" kern="1200">
                <a:solidFill>
                  <a:schemeClr val="tx1"/>
                </a:solidFill>
                <a:latin typeface="+mn-lt"/>
                <a:ea typeface="Adobe Fan Heiti Std B" pitchFamily="34" charset="-128"/>
                <a:cs typeface="+mn-cs"/>
              </a:defRPr>
            </a:lvl1pPr>
            <a:lvl2pPr marL="365760" indent="-182880" algn="l" defTabSz="914400" rtl="0" eaLnBrk="1" latinLnBrk="0" hangingPunct="1">
              <a:spcBef>
                <a:spcPct val="20000"/>
              </a:spcBef>
              <a:buSzPct val="60000"/>
              <a:buFont typeface="Wingdings" pitchFamily="2" charset="2"/>
              <a:buChar char="§"/>
              <a:defRPr sz="2800" kern="1200">
                <a:solidFill>
                  <a:schemeClr val="accent1">
                    <a:lumMod val="75000"/>
                  </a:schemeClr>
                </a:solidFill>
                <a:latin typeface="+mn-lt"/>
                <a:ea typeface="Adobe Fan Heiti Std B" pitchFamily="34" charset="-128"/>
                <a:cs typeface="+mn-cs"/>
              </a:defRPr>
            </a:lvl2pPr>
            <a:lvl3pPr marL="548640" indent="-182880" algn="l" defTabSz="914400" rtl="0" eaLnBrk="1" latinLnBrk="0" hangingPunct="1">
              <a:spcBef>
                <a:spcPct val="20000"/>
              </a:spcBef>
              <a:buSzPct val="110000"/>
              <a:buFont typeface="Garamond" pitchFamily="18" charset="0"/>
              <a:buChar char="-"/>
              <a:defRPr sz="2200" kern="1200">
                <a:solidFill>
                  <a:schemeClr val="tx1"/>
                </a:solidFill>
                <a:latin typeface="+mn-lt"/>
                <a:ea typeface="Adobe Fan Heiti Std B" pitchFamily="34" charset="-128"/>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buNone/>
            </a:pPr>
            <a:r>
              <a:rPr lang="en-US" dirty="0">
                <a:solidFill>
                  <a:srgbClr val="000000"/>
                </a:solidFill>
              </a:rPr>
              <a:t>o</a:t>
            </a:r>
          </a:p>
        </p:txBody>
      </p:sp>
      <p:sp>
        <p:nvSpPr>
          <p:cNvPr id="15" name="Content Placeholder 2"/>
          <p:cNvSpPr txBox="1">
            <a:spLocks/>
          </p:cNvSpPr>
          <p:nvPr/>
        </p:nvSpPr>
        <p:spPr>
          <a:xfrm>
            <a:off x="5651621" y="2822504"/>
            <a:ext cx="4652116" cy="1986668"/>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bg1"/>
              </a:buClr>
              <a:buSzPct val="83000"/>
              <a:buFont typeface="Arial" pitchFamily="34" charset="0"/>
              <a:buChar char="•"/>
              <a:defRPr sz="3200" kern="1200">
                <a:solidFill>
                  <a:schemeClr val="tx1"/>
                </a:solidFill>
                <a:latin typeface="+mn-lt"/>
                <a:ea typeface="Adobe Fan Heiti Std B" pitchFamily="34" charset="-128"/>
                <a:cs typeface="+mn-cs"/>
              </a:defRPr>
            </a:lvl1pPr>
            <a:lvl2pPr marL="365760" indent="-182880" algn="l" defTabSz="914400" rtl="0" eaLnBrk="1" latinLnBrk="0" hangingPunct="1">
              <a:spcBef>
                <a:spcPct val="20000"/>
              </a:spcBef>
              <a:buSzPct val="60000"/>
              <a:buFont typeface="Wingdings" pitchFamily="2" charset="2"/>
              <a:buChar char="§"/>
              <a:defRPr sz="2800" kern="1200">
                <a:solidFill>
                  <a:schemeClr val="accent1">
                    <a:lumMod val="75000"/>
                  </a:schemeClr>
                </a:solidFill>
                <a:latin typeface="+mn-lt"/>
                <a:ea typeface="Adobe Fan Heiti Std B" pitchFamily="34" charset="-128"/>
                <a:cs typeface="+mn-cs"/>
              </a:defRPr>
            </a:lvl2pPr>
            <a:lvl3pPr marL="548640" indent="-182880" algn="l" defTabSz="914400" rtl="0" eaLnBrk="1" latinLnBrk="0" hangingPunct="1">
              <a:spcBef>
                <a:spcPct val="20000"/>
              </a:spcBef>
              <a:buSzPct val="110000"/>
              <a:buFont typeface="Garamond" pitchFamily="18" charset="0"/>
              <a:buChar char="-"/>
              <a:defRPr sz="2200" kern="1200">
                <a:solidFill>
                  <a:schemeClr val="tx1"/>
                </a:solidFill>
                <a:latin typeface="+mn-lt"/>
                <a:ea typeface="Adobe Fan Heiti Std B" pitchFamily="34" charset="-128"/>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buNone/>
            </a:pPr>
            <a:r>
              <a:rPr lang="en-US" sz="4400" b="1" dirty="0"/>
              <a:t>program</a:t>
            </a:r>
          </a:p>
          <a:p>
            <a:pPr>
              <a:spcBef>
                <a:spcPts val="0"/>
              </a:spcBef>
              <a:buNone/>
            </a:pPr>
            <a:r>
              <a:rPr lang="en-US" sz="4400" b="1" dirty="0"/>
              <a:t>transformation</a:t>
            </a:r>
          </a:p>
        </p:txBody>
      </p:sp>
    </p:spTree>
    <p:extLst>
      <p:ext uri="{BB962C8B-B14F-4D97-AF65-F5344CB8AC3E}">
        <p14:creationId xmlns:p14="http://schemas.microsoft.com/office/powerpoint/2010/main" val="20867402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SPMD program transformation</a:t>
            </a:r>
          </a:p>
        </p:txBody>
      </p:sp>
      <p:sp>
        <p:nvSpPr>
          <p:cNvPr id="3" name="Content Placeholder 2"/>
          <p:cNvSpPr>
            <a:spLocks noGrp="1"/>
          </p:cNvSpPr>
          <p:nvPr>
            <p:ph idx="1"/>
          </p:nvPr>
        </p:nvSpPr>
        <p:spPr/>
        <p:txBody>
          <a:bodyPr/>
          <a:lstStyle/>
          <a:p>
            <a:r>
              <a:rPr lang="en-US" dirty="0" smtClean="0"/>
              <a:t>Key to determinism: stick to the </a:t>
            </a:r>
            <a:r>
              <a:rPr lang="en-US" b="1" dirty="0" smtClean="0"/>
              <a:t>bulk-synchronous </a:t>
            </a:r>
            <a:r>
              <a:rPr lang="en-US" dirty="0" smtClean="0"/>
              <a:t>model </a:t>
            </a:r>
            <a:endParaRPr lang="en-US" dirty="0"/>
          </a:p>
        </p:txBody>
      </p:sp>
      <p:sp>
        <p:nvSpPr>
          <p:cNvPr id="4" name="Freeform 3"/>
          <p:cNvSpPr/>
          <p:nvPr/>
        </p:nvSpPr>
        <p:spPr>
          <a:xfrm>
            <a:off x="3368017" y="2608288"/>
            <a:ext cx="547692" cy="3628371"/>
          </a:xfrm>
          <a:custGeom>
            <a:avLst/>
            <a:gdLst>
              <a:gd name="connsiteX0" fmla="*/ 194830 w 308012"/>
              <a:gd name="connsiteY0" fmla="*/ 0 h 2652376"/>
              <a:gd name="connsiteX1" fmla="*/ 178753 w 308012"/>
              <a:gd name="connsiteY1" fmla="*/ 401875 h 2652376"/>
              <a:gd name="connsiteX2" fmla="*/ 1902 w 308012"/>
              <a:gd name="connsiteY2" fmla="*/ 723375 h 2652376"/>
              <a:gd name="connsiteX3" fmla="*/ 307372 w 308012"/>
              <a:gd name="connsiteY3" fmla="*/ 1366376 h 2652376"/>
              <a:gd name="connsiteX4" fmla="*/ 82288 w 308012"/>
              <a:gd name="connsiteY4" fmla="*/ 2170126 h 2652376"/>
              <a:gd name="connsiteX5" fmla="*/ 82288 w 308012"/>
              <a:gd name="connsiteY5" fmla="*/ 2652376 h 265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012" h="2652376">
                <a:moveTo>
                  <a:pt x="194830" y="0"/>
                </a:moveTo>
                <a:cubicBezTo>
                  <a:pt x="202869" y="140656"/>
                  <a:pt x="210908" y="281313"/>
                  <a:pt x="178753" y="401875"/>
                </a:cubicBezTo>
                <a:cubicBezTo>
                  <a:pt x="146598" y="522438"/>
                  <a:pt x="-19535" y="562625"/>
                  <a:pt x="1902" y="723375"/>
                </a:cubicBezTo>
                <a:cubicBezTo>
                  <a:pt x="23339" y="884125"/>
                  <a:pt x="293974" y="1125251"/>
                  <a:pt x="307372" y="1366376"/>
                </a:cubicBezTo>
                <a:cubicBezTo>
                  <a:pt x="320770" y="1607501"/>
                  <a:pt x="119802" y="1955793"/>
                  <a:pt x="82288" y="2170126"/>
                </a:cubicBezTo>
                <a:cubicBezTo>
                  <a:pt x="44774" y="2384459"/>
                  <a:pt x="82288" y="2652376"/>
                  <a:pt x="82288" y="2652376"/>
                </a:cubicBezTo>
              </a:path>
            </a:pathLst>
          </a:custGeom>
          <a:ln>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a:solidFill>
                  <a:srgbClr val="000000"/>
                </a:solidFill>
                <a:tailEnd type="stealth"/>
              </a:ln>
            </a:endParaRPr>
          </a:p>
        </p:txBody>
      </p:sp>
      <p:sp>
        <p:nvSpPr>
          <p:cNvPr id="5" name="Freeform 4"/>
          <p:cNvSpPr/>
          <p:nvPr/>
        </p:nvSpPr>
        <p:spPr>
          <a:xfrm>
            <a:off x="5729202" y="2608288"/>
            <a:ext cx="547692" cy="3628371"/>
          </a:xfrm>
          <a:custGeom>
            <a:avLst/>
            <a:gdLst>
              <a:gd name="connsiteX0" fmla="*/ 194830 w 308012"/>
              <a:gd name="connsiteY0" fmla="*/ 0 h 2652376"/>
              <a:gd name="connsiteX1" fmla="*/ 178753 w 308012"/>
              <a:gd name="connsiteY1" fmla="*/ 401875 h 2652376"/>
              <a:gd name="connsiteX2" fmla="*/ 1902 w 308012"/>
              <a:gd name="connsiteY2" fmla="*/ 723375 h 2652376"/>
              <a:gd name="connsiteX3" fmla="*/ 307372 w 308012"/>
              <a:gd name="connsiteY3" fmla="*/ 1366376 h 2652376"/>
              <a:gd name="connsiteX4" fmla="*/ 82288 w 308012"/>
              <a:gd name="connsiteY4" fmla="*/ 2170126 h 2652376"/>
              <a:gd name="connsiteX5" fmla="*/ 82288 w 308012"/>
              <a:gd name="connsiteY5" fmla="*/ 2652376 h 265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012" h="2652376">
                <a:moveTo>
                  <a:pt x="194830" y="0"/>
                </a:moveTo>
                <a:cubicBezTo>
                  <a:pt x="202869" y="140656"/>
                  <a:pt x="210908" y="281313"/>
                  <a:pt x="178753" y="401875"/>
                </a:cubicBezTo>
                <a:cubicBezTo>
                  <a:pt x="146598" y="522438"/>
                  <a:pt x="-19535" y="562625"/>
                  <a:pt x="1902" y="723375"/>
                </a:cubicBezTo>
                <a:cubicBezTo>
                  <a:pt x="23339" y="884125"/>
                  <a:pt x="293974" y="1125251"/>
                  <a:pt x="307372" y="1366376"/>
                </a:cubicBezTo>
                <a:cubicBezTo>
                  <a:pt x="320770" y="1607501"/>
                  <a:pt x="119802" y="1955793"/>
                  <a:pt x="82288" y="2170126"/>
                </a:cubicBezTo>
                <a:cubicBezTo>
                  <a:pt x="44774" y="2384459"/>
                  <a:pt x="82288" y="2652376"/>
                  <a:pt x="82288" y="2652376"/>
                </a:cubicBezTo>
              </a:path>
            </a:pathLst>
          </a:custGeom>
          <a:ln>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a:solidFill>
                  <a:srgbClr val="000000"/>
                </a:solidFill>
                <a:tailEnd type="stealth"/>
              </a:ln>
            </a:endParaRPr>
          </a:p>
        </p:txBody>
      </p:sp>
      <p:sp>
        <p:nvSpPr>
          <p:cNvPr id="6" name="Freeform 5"/>
          <p:cNvSpPr/>
          <p:nvPr/>
        </p:nvSpPr>
        <p:spPr>
          <a:xfrm>
            <a:off x="7976450" y="2608288"/>
            <a:ext cx="547692" cy="3628371"/>
          </a:xfrm>
          <a:custGeom>
            <a:avLst/>
            <a:gdLst>
              <a:gd name="connsiteX0" fmla="*/ 194830 w 308012"/>
              <a:gd name="connsiteY0" fmla="*/ 0 h 2652376"/>
              <a:gd name="connsiteX1" fmla="*/ 178753 w 308012"/>
              <a:gd name="connsiteY1" fmla="*/ 401875 h 2652376"/>
              <a:gd name="connsiteX2" fmla="*/ 1902 w 308012"/>
              <a:gd name="connsiteY2" fmla="*/ 723375 h 2652376"/>
              <a:gd name="connsiteX3" fmla="*/ 307372 w 308012"/>
              <a:gd name="connsiteY3" fmla="*/ 1366376 h 2652376"/>
              <a:gd name="connsiteX4" fmla="*/ 82288 w 308012"/>
              <a:gd name="connsiteY4" fmla="*/ 2170126 h 2652376"/>
              <a:gd name="connsiteX5" fmla="*/ 82288 w 308012"/>
              <a:gd name="connsiteY5" fmla="*/ 2652376 h 265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012" h="2652376">
                <a:moveTo>
                  <a:pt x="194830" y="0"/>
                </a:moveTo>
                <a:cubicBezTo>
                  <a:pt x="202869" y="140656"/>
                  <a:pt x="210908" y="281313"/>
                  <a:pt x="178753" y="401875"/>
                </a:cubicBezTo>
                <a:cubicBezTo>
                  <a:pt x="146598" y="522438"/>
                  <a:pt x="-19535" y="562625"/>
                  <a:pt x="1902" y="723375"/>
                </a:cubicBezTo>
                <a:cubicBezTo>
                  <a:pt x="23339" y="884125"/>
                  <a:pt x="293974" y="1125251"/>
                  <a:pt x="307372" y="1366376"/>
                </a:cubicBezTo>
                <a:cubicBezTo>
                  <a:pt x="320770" y="1607501"/>
                  <a:pt x="119802" y="1955793"/>
                  <a:pt x="82288" y="2170126"/>
                </a:cubicBezTo>
                <a:cubicBezTo>
                  <a:pt x="44774" y="2384459"/>
                  <a:pt x="82288" y="2652376"/>
                  <a:pt x="82288" y="2652376"/>
                </a:cubicBezTo>
              </a:path>
            </a:pathLst>
          </a:custGeom>
          <a:ln>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a:solidFill>
                  <a:srgbClr val="000000"/>
                </a:solidFill>
                <a:tailEnd type="stealth"/>
              </a:ln>
            </a:endParaRPr>
          </a:p>
        </p:txBody>
      </p:sp>
      <p:sp>
        <p:nvSpPr>
          <p:cNvPr id="7" name="Rounded Rectangle 6"/>
          <p:cNvSpPr/>
          <p:nvPr/>
        </p:nvSpPr>
        <p:spPr>
          <a:xfrm>
            <a:off x="3139575" y="3599674"/>
            <a:ext cx="5594510" cy="754309"/>
          </a:xfrm>
          <a:prstGeom prst="roundRect">
            <a:avLst/>
          </a:prstGeom>
          <a:solidFill>
            <a:schemeClr val="accent3">
              <a:lumMod val="40000"/>
              <a:lumOff val="60000"/>
              <a:alpha val="24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rgbClr val="0000FF"/>
                </a:solidFill>
              </a:rPr>
              <a:t>Communication  Phase</a:t>
            </a:r>
          </a:p>
        </p:txBody>
      </p:sp>
      <p:sp>
        <p:nvSpPr>
          <p:cNvPr id="8" name="Rounded Rectangle 7"/>
          <p:cNvSpPr/>
          <p:nvPr/>
        </p:nvSpPr>
        <p:spPr>
          <a:xfrm>
            <a:off x="3139575" y="2979860"/>
            <a:ext cx="5594510" cy="438390"/>
          </a:xfrm>
          <a:prstGeom prst="roundRect">
            <a:avLst/>
          </a:prstGeom>
          <a:solidFill>
            <a:schemeClr val="accent3">
              <a:lumMod val="40000"/>
              <a:lumOff val="60000"/>
              <a:alpha val="24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rgbClr val="0000FF"/>
                </a:solidFill>
              </a:rPr>
              <a:t>Computation  Phase</a:t>
            </a:r>
          </a:p>
        </p:txBody>
      </p:sp>
      <p:sp>
        <p:nvSpPr>
          <p:cNvPr id="9" name="Rounded Rectangle 8"/>
          <p:cNvSpPr/>
          <p:nvPr/>
        </p:nvSpPr>
        <p:spPr>
          <a:xfrm>
            <a:off x="3139575" y="5241966"/>
            <a:ext cx="5594510" cy="763857"/>
          </a:xfrm>
          <a:prstGeom prst="roundRect">
            <a:avLst/>
          </a:prstGeom>
          <a:solidFill>
            <a:schemeClr val="accent3">
              <a:lumMod val="40000"/>
              <a:lumOff val="60000"/>
              <a:alpha val="24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rgbClr val="0000FF"/>
                </a:solidFill>
              </a:rPr>
              <a:t>Communication  Phase</a:t>
            </a:r>
          </a:p>
        </p:txBody>
      </p:sp>
      <p:sp>
        <p:nvSpPr>
          <p:cNvPr id="10" name="Rounded Rectangle 9"/>
          <p:cNvSpPr/>
          <p:nvPr/>
        </p:nvSpPr>
        <p:spPr>
          <a:xfrm>
            <a:off x="3139575" y="4631326"/>
            <a:ext cx="5594510" cy="438390"/>
          </a:xfrm>
          <a:prstGeom prst="roundRect">
            <a:avLst/>
          </a:prstGeom>
          <a:solidFill>
            <a:schemeClr val="accent3">
              <a:lumMod val="40000"/>
              <a:lumOff val="60000"/>
              <a:alpha val="24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rgbClr val="0000FF"/>
                </a:solidFill>
              </a:rPr>
              <a:t>Computation  Phase</a:t>
            </a:r>
          </a:p>
        </p:txBody>
      </p:sp>
    </p:spTree>
    <p:extLst>
      <p:ext uri="{BB962C8B-B14F-4D97-AF65-F5344CB8AC3E}">
        <p14:creationId xmlns:p14="http://schemas.microsoft.com/office/powerpoint/2010/main" val="207641515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06875" y="2383124"/>
            <a:ext cx="5793701" cy="2835393"/>
          </a:xfrm>
          <a:prstGeom prst="rect">
            <a:avLst/>
          </a:prstGeom>
          <a:solidFill>
            <a:schemeClr val="accent5">
              <a:tint val="65000"/>
              <a:alpha val="60000"/>
            </a:schemeClr>
          </a:solidFill>
          <a:ln>
            <a:solidFill>
              <a:schemeClr val="accent5">
                <a:lumMod val="50000"/>
              </a:schemeClr>
            </a:solidFill>
          </a:ln>
        </p:spPr>
        <p:style>
          <a:lnRef idx="1">
            <a:schemeClr val="accent5"/>
          </a:lnRef>
          <a:fillRef idx="2">
            <a:schemeClr val="accent5"/>
          </a:fillRef>
          <a:effectRef idx="1">
            <a:schemeClr val="accent5"/>
          </a:effectRef>
          <a:fontRef idx="minor">
            <a:schemeClr val="dk1"/>
          </a:fontRef>
        </p:style>
        <p:txBody>
          <a:bodyPr rtlCol="0" anchor="ctr"/>
          <a:lstStyle/>
          <a:p>
            <a:r>
              <a:rPr lang="en-US" sz="3200" dirty="0" err="1">
                <a:solidFill>
                  <a:srgbClr val="FF0000"/>
                </a:solidFill>
              </a:rPr>
              <a:t>expr</a:t>
            </a:r>
            <a:r>
              <a:rPr lang="en-US" sz="3200" dirty="0"/>
              <a:t> ::=  a </a:t>
            </a:r>
            <a:r>
              <a:rPr lang="en-US" sz="3200" b="1" dirty="0">
                <a:solidFill>
                  <a:srgbClr val="0000FF"/>
                </a:solidFill>
              </a:rPr>
              <a:t>|</a:t>
            </a:r>
            <a:r>
              <a:rPr lang="en-US" sz="3200" dirty="0"/>
              <a:t> b </a:t>
            </a:r>
            <a:r>
              <a:rPr lang="en-US" sz="3200" b="1" dirty="0">
                <a:solidFill>
                  <a:srgbClr val="0000FF"/>
                </a:solidFill>
              </a:rPr>
              <a:t>|</a:t>
            </a:r>
            <a:r>
              <a:rPr lang="en-US" sz="3200" dirty="0"/>
              <a:t> </a:t>
            </a:r>
            <a:r>
              <a:rPr lang="en-US" sz="3200" b="1" dirty="0">
                <a:solidFill>
                  <a:srgbClr val="008000"/>
                </a:solidFill>
              </a:rPr>
              <a:t>??</a:t>
            </a:r>
          </a:p>
          <a:p>
            <a:r>
              <a:rPr lang="en-US" sz="3200" b="1" dirty="0" smtClean="0">
                <a:solidFill>
                  <a:srgbClr val="0000FF"/>
                </a:solidFill>
              </a:rPr>
              <a:t>	   |</a:t>
            </a:r>
            <a:r>
              <a:rPr lang="en-US" sz="3200" dirty="0" smtClean="0"/>
              <a:t> </a:t>
            </a:r>
            <a:r>
              <a:rPr lang="en-US" sz="3200" dirty="0" err="1" smtClean="0">
                <a:solidFill>
                  <a:srgbClr val="FF0000"/>
                </a:solidFill>
              </a:rPr>
              <a:t>expr</a:t>
            </a:r>
            <a:r>
              <a:rPr lang="en-US" sz="3200" dirty="0" smtClean="0"/>
              <a:t> + </a:t>
            </a:r>
            <a:r>
              <a:rPr lang="en-US" sz="3200" dirty="0" err="1" smtClean="0">
                <a:solidFill>
                  <a:srgbClr val="FF0000"/>
                </a:solidFill>
              </a:rPr>
              <a:t>expr</a:t>
            </a:r>
            <a:endParaRPr lang="en-US" sz="3200" b="1" dirty="0" smtClean="0">
              <a:solidFill>
                <a:srgbClr val="0000FF"/>
              </a:solidFill>
            </a:endParaRPr>
          </a:p>
          <a:p>
            <a:r>
              <a:rPr lang="en-US" sz="3200" b="1" dirty="0" smtClean="0">
                <a:solidFill>
                  <a:srgbClr val="0000FF"/>
                </a:solidFill>
              </a:rPr>
              <a:t>	   |</a:t>
            </a:r>
            <a:r>
              <a:rPr lang="en-US" sz="3200" dirty="0" smtClean="0"/>
              <a:t> </a:t>
            </a:r>
            <a:r>
              <a:rPr lang="en-US" sz="3200" dirty="0" err="1" smtClean="0">
                <a:solidFill>
                  <a:srgbClr val="FF0000"/>
                </a:solidFill>
              </a:rPr>
              <a:t>expr</a:t>
            </a:r>
            <a:r>
              <a:rPr lang="en-US" sz="3200" dirty="0" smtClean="0"/>
              <a:t> </a:t>
            </a:r>
            <a:r>
              <a:rPr lang="en-US" sz="2800" dirty="0" smtClean="0"/>
              <a:t>&amp;</a:t>
            </a:r>
            <a:r>
              <a:rPr lang="en-US" sz="3200" dirty="0" smtClean="0"/>
              <a:t> </a:t>
            </a:r>
            <a:r>
              <a:rPr lang="en-US" sz="3200" dirty="0" err="1" smtClean="0">
                <a:solidFill>
                  <a:srgbClr val="FF0000"/>
                </a:solidFill>
              </a:rPr>
              <a:t>expr</a:t>
            </a:r>
            <a:r>
              <a:rPr lang="en-US" sz="3200" dirty="0" smtClean="0">
                <a:solidFill>
                  <a:srgbClr val="FF0000"/>
                </a:solidFill>
              </a:rPr>
              <a:t> </a:t>
            </a:r>
            <a:r>
              <a:rPr lang="en-US" sz="3200" b="1" dirty="0" smtClean="0">
                <a:solidFill>
                  <a:srgbClr val="0000FF"/>
                </a:solidFill>
              </a:rPr>
              <a:t>|</a:t>
            </a:r>
            <a:r>
              <a:rPr lang="en-US" sz="3200" dirty="0" smtClean="0"/>
              <a:t> </a:t>
            </a:r>
            <a:r>
              <a:rPr lang="en-US" sz="3200" dirty="0" err="1" smtClean="0">
                <a:solidFill>
                  <a:srgbClr val="FF0000"/>
                </a:solidFill>
              </a:rPr>
              <a:t>expr</a:t>
            </a:r>
            <a:r>
              <a:rPr lang="en-US" sz="3200" dirty="0" smtClean="0"/>
              <a:t> </a:t>
            </a:r>
            <a:r>
              <a:rPr lang="en-US" sz="2800" dirty="0" smtClean="0"/>
              <a:t>|</a:t>
            </a:r>
            <a:r>
              <a:rPr lang="en-US" sz="3200" dirty="0" smtClean="0"/>
              <a:t> </a:t>
            </a:r>
            <a:r>
              <a:rPr lang="en-US" sz="3200" dirty="0" err="1" smtClean="0">
                <a:solidFill>
                  <a:srgbClr val="FF0000"/>
                </a:solidFill>
              </a:rPr>
              <a:t>expr</a:t>
            </a:r>
            <a:endParaRPr lang="en-US" sz="3200" dirty="0" smtClean="0">
              <a:solidFill>
                <a:srgbClr val="FF0000"/>
              </a:solidFill>
            </a:endParaRPr>
          </a:p>
          <a:p>
            <a:r>
              <a:rPr lang="en-US" sz="3200" b="1" dirty="0" smtClean="0">
                <a:solidFill>
                  <a:srgbClr val="0000FF"/>
                </a:solidFill>
              </a:rPr>
              <a:t>	   |</a:t>
            </a:r>
            <a:r>
              <a:rPr lang="en-US" sz="3200" dirty="0" smtClean="0"/>
              <a:t> </a:t>
            </a:r>
            <a:r>
              <a:rPr lang="en-US" sz="3200" dirty="0" err="1" smtClean="0">
                <a:solidFill>
                  <a:srgbClr val="FF0000"/>
                </a:solidFill>
              </a:rPr>
              <a:t>expr</a:t>
            </a:r>
            <a:r>
              <a:rPr lang="en-US" sz="3200" dirty="0" smtClean="0"/>
              <a:t> ^ </a:t>
            </a:r>
            <a:r>
              <a:rPr lang="en-US" sz="3200" dirty="0" err="1" smtClean="0">
                <a:solidFill>
                  <a:srgbClr val="FF0000"/>
                </a:solidFill>
              </a:rPr>
              <a:t>expr</a:t>
            </a:r>
            <a:r>
              <a:rPr lang="en-US" sz="3200" dirty="0" smtClean="0">
                <a:solidFill>
                  <a:srgbClr val="FF0000"/>
                </a:solidFill>
              </a:rPr>
              <a:t> </a:t>
            </a:r>
            <a:r>
              <a:rPr lang="en-US" sz="3200" b="1" dirty="0" smtClean="0">
                <a:solidFill>
                  <a:srgbClr val="0000FF"/>
                </a:solidFill>
              </a:rPr>
              <a:t>|</a:t>
            </a:r>
            <a:r>
              <a:rPr lang="en-US" sz="3200" dirty="0" smtClean="0"/>
              <a:t>  ~ </a:t>
            </a:r>
            <a:r>
              <a:rPr lang="en-US" sz="3200" dirty="0" err="1" smtClean="0">
                <a:solidFill>
                  <a:srgbClr val="FF0000"/>
                </a:solidFill>
              </a:rPr>
              <a:t>expr</a:t>
            </a:r>
            <a:endParaRPr lang="en-US" sz="3200" dirty="0" smtClean="0">
              <a:solidFill>
                <a:srgbClr val="FF0000"/>
              </a:solidFill>
            </a:endParaRPr>
          </a:p>
          <a:p>
            <a:r>
              <a:rPr lang="en-US" sz="3200" b="1" dirty="0" smtClean="0">
                <a:solidFill>
                  <a:srgbClr val="0000FF"/>
                </a:solidFill>
              </a:rPr>
              <a:t>	   |</a:t>
            </a:r>
            <a:r>
              <a:rPr lang="en-US" sz="3200" dirty="0" smtClean="0"/>
              <a:t> </a:t>
            </a:r>
            <a:r>
              <a:rPr lang="en-US" sz="3200" dirty="0" err="1" smtClean="0">
                <a:solidFill>
                  <a:srgbClr val="FF0000"/>
                </a:solidFill>
              </a:rPr>
              <a:t>expr</a:t>
            </a:r>
            <a:r>
              <a:rPr lang="en-US" sz="3200" dirty="0" smtClean="0"/>
              <a:t> &gt;&gt; </a:t>
            </a:r>
            <a:r>
              <a:rPr lang="en-US" sz="3200" b="1" dirty="0" smtClean="0">
                <a:solidFill>
                  <a:srgbClr val="008000"/>
                </a:solidFill>
              </a:rPr>
              <a:t>??</a:t>
            </a:r>
            <a:endParaRPr lang="en-US" sz="3200" dirty="0" smtClean="0">
              <a:solidFill>
                <a:srgbClr val="FF0000"/>
              </a:solidFill>
            </a:endParaRPr>
          </a:p>
        </p:txBody>
      </p:sp>
      <p:sp>
        <p:nvSpPr>
          <p:cNvPr id="8" name="TextBox 7"/>
          <p:cNvSpPr txBox="1"/>
          <p:nvPr/>
        </p:nvSpPr>
        <p:spPr>
          <a:xfrm>
            <a:off x="173310" y="1595020"/>
            <a:ext cx="7729091" cy="5201424"/>
          </a:xfrm>
          <a:prstGeom prst="rect">
            <a:avLst/>
          </a:prstGeom>
          <a:noFill/>
        </p:spPr>
        <p:txBody>
          <a:bodyPr wrap="square" rtlCol="0">
            <a:spAutoFit/>
          </a:bodyPr>
          <a:lstStyle/>
          <a:p>
            <a:r>
              <a:rPr lang="en-US" sz="2800" dirty="0" err="1"/>
              <a:t>UInt</a:t>
            </a:r>
            <a:r>
              <a:rPr lang="en-US" sz="2800" dirty="0"/>
              <a:t> </a:t>
            </a:r>
            <a:r>
              <a:rPr lang="en-US" sz="2800" dirty="0" err="1"/>
              <a:t>avgImpl</a:t>
            </a:r>
            <a:r>
              <a:rPr lang="en-US" sz="2800" dirty="0"/>
              <a:t>(</a:t>
            </a:r>
            <a:r>
              <a:rPr lang="en-US" sz="2800" dirty="0" err="1"/>
              <a:t>UInt</a:t>
            </a:r>
            <a:r>
              <a:rPr lang="en-US" sz="2800" dirty="0"/>
              <a:t> a, </a:t>
            </a:r>
            <a:r>
              <a:rPr lang="en-US" sz="2800" dirty="0" err="1"/>
              <a:t>UInt</a:t>
            </a:r>
            <a:r>
              <a:rPr lang="en-US" sz="2800" dirty="0"/>
              <a:t> b) </a:t>
            </a:r>
            <a:r>
              <a:rPr lang="en-US" sz="2800" dirty="0" smtClean="0"/>
              <a:t>{</a:t>
            </a:r>
          </a:p>
          <a:p>
            <a:endParaRPr lang="en-US" sz="1200" dirty="0"/>
          </a:p>
          <a:p>
            <a:endParaRPr lang="en-US" sz="2800" dirty="0" smtClean="0"/>
          </a:p>
          <a:p>
            <a:endParaRPr lang="en-US" sz="2800" dirty="0"/>
          </a:p>
          <a:p>
            <a:endParaRPr lang="en-US" sz="2800" dirty="0" smtClean="0"/>
          </a:p>
          <a:p>
            <a:endParaRPr lang="en-US" sz="2800" dirty="0"/>
          </a:p>
          <a:p>
            <a:endParaRPr lang="en-US" sz="2800" dirty="0" smtClean="0"/>
          </a:p>
          <a:p>
            <a:endParaRPr lang="en-US" sz="2800" dirty="0"/>
          </a:p>
          <a:p>
            <a:endParaRPr lang="en-US" sz="2800" dirty="0" smtClean="0"/>
          </a:p>
          <a:p>
            <a:endParaRPr lang="en-US" sz="2800" dirty="0"/>
          </a:p>
          <a:p>
            <a:endParaRPr lang="en-US" sz="1200" dirty="0" smtClean="0"/>
          </a:p>
          <a:p>
            <a:r>
              <a:rPr lang="en-US" sz="2800" dirty="0" smtClean="0"/>
              <a:t>   return </a:t>
            </a:r>
            <a:r>
              <a:rPr lang="en-US" sz="2800" dirty="0" err="1">
                <a:solidFill>
                  <a:srgbClr val="FF0000"/>
                </a:solidFill>
              </a:rPr>
              <a:t>expr</a:t>
            </a:r>
            <a:r>
              <a:rPr lang="en-US" sz="2800" dirty="0"/>
              <a:t>;</a:t>
            </a:r>
          </a:p>
          <a:p>
            <a:r>
              <a:rPr lang="en-US" sz="2800" dirty="0"/>
              <a:t>}</a:t>
            </a:r>
          </a:p>
        </p:txBody>
      </p:sp>
      <p:sp>
        <p:nvSpPr>
          <p:cNvPr id="2" name="Title 1"/>
          <p:cNvSpPr>
            <a:spLocks noGrp="1"/>
          </p:cNvSpPr>
          <p:nvPr>
            <p:ph type="title"/>
          </p:nvPr>
        </p:nvSpPr>
        <p:spPr/>
        <p:txBody>
          <a:bodyPr/>
          <a:lstStyle/>
          <a:p>
            <a:r>
              <a:rPr lang="en-US" dirty="0" smtClean="0"/>
              <a:t>Introducing synthesis</a:t>
            </a:r>
            <a:endParaRPr lang="en-US" dirty="0"/>
          </a:p>
        </p:txBody>
      </p:sp>
      <p:grpSp>
        <p:nvGrpSpPr>
          <p:cNvPr id="26" name="Group 25"/>
          <p:cNvGrpSpPr/>
          <p:nvPr/>
        </p:nvGrpSpPr>
        <p:grpSpPr>
          <a:xfrm>
            <a:off x="8730986" y="539248"/>
            <a:ext cx="3461014" cy="2552998"/>
            <a:chOff x="8730986" y="852357"/>
            <a:chExt cx="3461014" cy="2552998"/>
          </a:xfrm>
        </p:grpSpPr>
        <p:sp>
          <p:nvSpPr>
            <p:cNvPr id="10" name="Oval 9"/>
            <p:cNvSpPr/>
            <p:nvPr/>
          </p:nvSpPr>
          <p:spPr>
            <a:xfrm>
              <a:off x="8730986" y="2887579"/>
              <a:ext cx="472820" cy="517776"/>
            </a:xfrm>
            <a:prstGeom prst="ellipse">
              <a:avLst/>
            </a:prstGeom>
            <a:noFill/>
            <a:ln w="28575" cmpd="sng">
              <a:solidFill>
                <a:schemeClr val="accent6">
                  <a:lumMod val="75000"/>
                </a:schemeClr>
              </a:solid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Oval Callout 13"/>
            <p:cNvSpPr/>
            <p:nvPr/>
          </p:nvSpPr>
          <p:spPr>
            <a:xfrm>
              <a:off x="8930950" y="852357"/>
              <a:ext cx="3261050" cy="1239399"/>
            </a:xfrm>
            <a:prstGeom prst="wedgeEllipseCallout">
              <a:avLst>
                <a:gd name="adj1" fmla="val -47428"/>
                <a:gd name="adj2" fmla="val 114945"/>
              </a:avLst>
            </a:prstGeom>
            <a:no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dirty="0">
                  <a:solidFill>
                    <a:srgbClr val="0000FF"/>
                  </a:solidFill>
                </a:rPr>
                <a:t>unknown </a:t>
              </a:r>
              <a:r>
                <a:rPr lang="en-US" sz="3200" dirty="0" smtClean="0">
                  <a:solidFill>
                    <a:srgbClr val="0000FF"/>
                  </a:solidFill>
                </a:rPr>
                <a:t>integer</a:t>
              </a:r>
              <a:endParaRPr lang="en-US" sz="3200" dirty="0">
                <a:solidFill>
                  <a:srgbClr val="0000FF"/>
                </a:solidFill>
              </a:endParaRPr>
            </a:p>
          </p:txBody>
        </p:sp>
      </p:grpSp>
    </p:spTree>
    <p:extLst>
      <p:ext uri="{BB962C8B-B14F-4D97-AF65-F5344CB8AC3E}">
        <p14:creationId xmlns:p14="http://schemas.microsoft.com/office/powerpoint/2010/main" val="18369287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26"/>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xit" presetSubtype="0" fill="hold" nodeType="clickEffect">
                                  <p:stCondLst>
                                    <p:cond delay="0"/>
                                  </p:stCondLst>
                                  <p:childTnLst>
                                    <p:set>
                                      <p:cBhvr>
                                        <p:cTn id="17" dur="1" fill="hold">
                                          <p:stCondLst>
                                            <p:cond delay="0"/>
                                          </p:stCondLst>
                                        </p:cTn>
                                        <p:tgtEl>
                                          <p:spTgt spid="2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4">
                                            <p:txEl>
                                              <p:pRg st="2" end="2"/>
                                            </p:txEl>
                                          </p:spTgt>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SPMD program transformation</a:t>
            </a:r>
          </a:p>
        </p:txBody>
      </p:sp>
      <p:sp>
        <p:nvSpPr>
          <p:cNvPr id="3" name="Content Placeholder 2"/>
          <p:cNvSpPr>
            <a:spLocks noGrp="1"/>
          </p:cNvSpPr>
          <p:nvPr>
            <p:ph idx="1"/>
          </p:nvPr>
        </p:nvSpPr>
        <p:spPr/>
        <p:txBody>
          <a:bodyPr/>
          <a:lstStyle/>
          <a:p>
            <a:r>
              <a:rPr lang="en-US" dirty="0" smtClean="0"/>
              <a:t>Key to determinism: stick to the </a:t>
            </a:r>
            <a:r>
              <a:rPr lang="en-US" b="1" dirty="0" smtClean="0"/>
              <a:t>bulk-synchronous </a:t>
            </a:r>
            <a:r>
              <a:rPr lang="en-US" dirty="0" smtClean="0"/>
              <a:t>model </a:t>
            </a:r>
            <a:endParaRPr lang="en-US" dirty="0"/>
          </a:p>
        </p:txBody>
      </p:sp>
      <p:sp>
        <p:nvSpPr>
          <p:cNvPr id="4" name="Freeform 3"/>
          <p:cNvSpPr/>
          <p:nvPr/>
        </p:nvSpPr>
        <p:spPr>
          <a:xfrm>
            <a:off x="3368017" y="2608288"/>
            <a:ext cx="547692" cy="3628371"/>
          </a:xfrm>
          <a:custGeom>
            <a:avLst/>
            <a:gdLst>
              <a:gd name="connsiteX0" fmla="*/ 194830 w 308012"/>
              <a:gd name="connsiteY0" fmla="*/ 0 h 2652376"/>
              <a:gd name="connsiteX1" fmla="*/ 178753 w 308012"/>
              <a:gd name="connsiteY1" fmla="*/ 401875 h 2652376"/>
              <a:gd name="connsiteX2" fmla="*/ 1902 w 308012"/>
              <a:gd name="connsiteY2" fmla="*/ 723375 h 2652376"/>
              <a:gd name="connsiteX3" fmla="*/ 307372 w 308012"/>
              <a:gd name="connsiteY3" fmla="*/ 1366376 h 2652376"/>
              <a:gd name="connsiteX4" fmla="*/ 82288 w 308012"/>
              <a:gd name="connsiteY4" fmla="*/ 2170126 h 2652376"/>
              <a:gd name="connsiteX5" fmla="*/ 82288 w 308012"/>
              <a:gd name="connsiteY5" fmla="*/ 2652376 h 265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012" h="2652376">
                <a:moveTo>
                  <a:pt x="194830" y="0"/>
                </a:moveTo>
                <a:cubicBezTo>
                  <a:pt x="202869" y="140656"/>
                  <a:pt x="210908" y="281313"/>
                  <a:pt x="178753" y="401875"/>
                </a:cubicBezTo>
                <a:cubicBezTo>
                  <a:pt x="146598" y="522438"/>
                  <a:pt x="-19535" y="562625"/>
                  <a:pt x="1902" y="723375"/>
                </a:cubicBezTo>
                <a:cubicBezTo>
                  <a:pt x="23339" y="884125"/>
                  <a:pt x="293974" y="1125251"/>
                  <a:pt x="307372" y="1366376"/>
                </a:cubicBezTo>
                <a:cubicBezTo>
                  <a:pt x="320770" y="1607501"/>
                  <a:pt x="119802" y="1955793"/>
                  <a:pt x="82288" y="2170126"/>
                </a:cubicBezTo>
                <a:cubicBezTo>
                  <a:pt x="44774" y="2384459"/>
                  <a:pt x="82288" y="2652376"/>
                  <a:pt x="82288" y="2652376"/>
                </a:cubicBezTo>
              </a:path>
            </a:pathLst>
          </a:custGeom>
          <a:ln>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a:solidFill>
                  <a:srgbClr val="000000"/>
                </a:solidFill>
                <a:tailEnd type="stealth"/>
              </a:ln>
            </a:endParaRPr>
          </a:p>
        </p:txBody>
      </p:sp>
      <p:sp>
        <p:nvSpPr>
          <p:cNvPr id="5" name="Freeform 4"/>
          <p:cNvSpPr/>
          <p:nvPr/>
        </p:nvSpPr>
        <p:spPr>
          <a:xfrm>
            <a:off x="5729202" y="2608288"/>
            <a:ext cx="547692" cy="3628371"/>
          </a:xfrm>
          <a:custGeom>
            <a:avLst/>
            <a:gdLst>
              <a:gd name="connsiteX0" fmla="*/ 194830 w 308012"/>
              <a:gd name="connsiteY0" fmla="*/ 0 h 2652376"/>
              <a:gd name="connsiteX1" fmla="*/ 178753 w 308012"/>
              <a:gd name="connsiteY1" fmla="*/ 401875 h 2652376"/>
              <a:gd name="connsiteX2" fmla="*/ 1902 w 308012"/>
              <a:gd name="connsiteY2" fmla="*/ 723375 h 2652376"/>
              <a:gd name="connsiteX3" fmla="*/ 307372 w 308012"/>
              <a:gd name="connsiteY3" fmla="*/ 1366376 h 2652376"/>
              <a:gd name="connsiteX4" fmla="*/ 82288 w 308012"/>
              <a:gd name="connsiteY4" fmla="*/ 2170126 h 2652376"/>
              <a:gd name="connsiteX5" fmla="*/ 82288 w 308012"/>
              <a:gd name="connsiteY5" fmla="*/ 2652376 h 265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012" h="2652376">
                <a:moveTo>
                  <a:pt x="194830" y="0"/>
                </a:moveTo>
                <a:cubicBezTo>
                  <a:pt x="202869" y="140656"/>
                  <a:pt x="210908" y="281313"/>
                  <a:pt x="178753" y="401875"/>
                </a:cubicBezTo>
                <a:cubicBezTo>
                  <a:pt x="146598" y="522438"/>
                  <a:pt x="-19535" y="562625"/>
                  <a:pt x="1902" y="723375"/>
                </a:cubicBezTo>
                <a:cubicBezTo>
                  <a:pt x="23339" y="884125"/>
                  <a:pt x="293974" y="1125251"/>
                  <a:pt x="307372" y="1366376"/>
                </a:cubicBezTo>
                <a:cubicBezTo>
                  <a:pt x="320770" y="1607501"/>
                  <a:pt x="119802" y="1955793"/>
                  <a:pt x="82288" y="2170126"/>
                </a:cubicBezTo>
                <a:cubicBezTo>
                  <a:pt x="44774" y="2384459"/>
                  <a:pt x="82288" y="2652376"/>
                  <a:pt x="82288" y="2652376"/>
                </a:cubicBezTo>
              </a:path>
            </a:pathLst>
          </a:custGeom>
          <a:ln>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a:solidFill>
                  <a:srgbClr val="000000"/>
                </a:solidFill>
                <a:tailEnd type="stealth"/>
              </a:ln>
            </a:endParaRPr>
          </a:p>
        </p:txBody>
      </p:sp>
      <p:sp>
        <p:nvSpPr>
          <p:cNvPr id="6" name="Freeform 5"/>
          <p:cNvSpPr/>
          <p:nvPr/>
        </p:nvSpPr>
        <p:spPr>
          <a:xfrm>
            <a:off x="7976450" y="2608288"/>
            <a:ext cx="547692" cy="3628371"/>
          </a:xfrm>
          <a:custGeom>
            <a:avLst/>
            <a:gdLst>
              <a:gd name="connsiteX0" fmla="*/ 194830 w 308012"/>
              <a:gd name="connsiteY0" fmla="*/ 0 h 2652376"/>
              <a:gd name="connsiteX1" fmla="*/ 178753 w 308012"/>
              <a:gd name="connsiteY1" fmla="*/ 401875 h 2652376"/>
              <a:gd name="connsiteX2" fmla="*/ 1902 w 308012"/>
              <a:gd name="connsiteY2" fmla="*/ 723375 h 2652376"/>
              <a:gd name="connsiteX3" fmla="*/ 307372 w 308012"/>
              <a:gd name="connsiteY3" fmla="*/ 1366376 h 2652376"/>
              <a:gd name="connsiteX4" fmla="*/ 82288 w 308012"/>
              <a:gd name="connsiteY4" fmla="*/ 2170126 h 2652376"/>
              <a:gd name="connsiteX5" fmla="*/ 82288 w 308012"/>
              <a:gd name="connsiteY5" fmla="*/ 2652376 h 265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012" h="2652376">
                <a:moveTo>
                  <a:pt x="194830" y="0"/>
                </a:moveTo>
                <a:cubicBezTo>
                  <a:pt x="202869" y="140656"/>
                  <a:pt x="210908" y="281313"/>
                  <a:pt x="178753" y="401875"/>
                </a:cubicBezTo>
                <a:cubicBezTo>
                  <a:pt x="146598" y="522438"/>
                  <a:pt x="-19535" y="562625"/>
                  <a:pt x="1902" y="723375"/>
                </a:cubicBezTo>
                <a:cubicBezTo>
                  <a:pt x="23339" y="884125"/>
                  <a:pt x="293974" y="1125251"/>
                  <a:pt x="307372" y="1366376"/>
                </a:cubicBezTo>
                <a:cubicBezTo>
                  <a:pt x="320770" y="1607501"/>
                  <a:pt x="119802" y="1955793"/>
                  <a:pt x="82288" y="2170126"/>
                </a:cubicBezTo>
                <a:cubicBezTo>
                  <a:pt x="44774" y="2384459"/>
                  <a:pt x="82288" y="2652376"/>
                  <a:pt x="82288" y="2652376"/>
                </a:cubicBezTo>
              </a:path>
            </a:pathLst>
          </a:custGeom>
          <a:ln>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a:solidFill>
                  <a:srgbClr val="000000"/>
                </a:solidFill>
                <a:tailEnd type="stealth"/>
              </a:ln>
            </a:endParaRPr>
          </a:p>
        </p:txBody>
      </p:sp>
      <p:sp>
        <p:nvSpPr>
          <p:cNvPr id="7" name="Rounded Rectangle 6"/>
          <p:cNvSpPr/>
          <p:nvPr/>
        </p:nvSpPr>
        <p:spPr>
          <a:xfrm>
            <a:off x="3139575" y="3599674"/>
            <a:ext cx="5594510" cy="754309"/>
          </a:xfrm>
          <a:prstGeom prst="roundRect">
            <a:avLst/>
          </a:prstGeom>
          <a:solidFill>
            <a:schemeClr val="accent3">
              <a:lumMod val="40000"/>
              <a:lumOff val="60000"/>
              <a:alpha val="24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err="1" smtClean="0">
                <a:solidFill>
                  <a:srgbClr val="FF0000"/>
                </a:solidFill>
              </a:rPr>
              <a:t>All_to_All</a:t>
            </a:r>
            <a:r>
              <a:rPr lang="en-US" sz="2400" b="1" dirty="0" smtClean="0">
                <a:solidFill>
                  <a:srgbClr val="FF0000"/>
                </a:solidFill>
              </a:rPr>
              <a:t> / </a:t>
            </a:r>
            <a:r>
              <a:rPr lang="en-US" sz="2400" b="1" dirty="0" err="1" smtClean="0">
                <a:solidFill>
                  <a:srgbClr val="FF0000"/>
                </a:solidFill>
              </a:rPr>
              <a:t>Allreduce</a:t>
            </a:r>
            <a:r>
              <a:rPr lang="en-US" sz="2400" b="1" dirty="0" smtClean="0">
                <a:solidFill>
                  <a:srgbClr val="FF0000"/>
                </a:solidFill>
              </a:rPr>
              <a:t> / Reduce</a:t>
            </a:r>
            <a:endParaRPr lang="en-US" sz="2400" b="1" dirty="0">
              <a:solidFill>
                <a:srgbClr val="FF0000"/>
              </a:solidFill>
            </a:endParaRPr>
          </a:p>
        </p:txBody>
      </p:sp>
      <p:sp>
        <p:nvSpPr>
          <p:cNvPr id="8" name="Rounded Rectangle 7"/>
          <p:cNvSpPr/>
          <p:nvPr/>
        </p:nvSpPr>
        <p:spPr>
          <a:xfrm>
            <a:off x="3139575" y="2979860"/>
            <a:ext cx="5594510" cy="438390"/>
          </a:xfrm>
          <a:prstGeom prst="roundRect">
            <a:avLst/>
          </a:prstGeom>
          <a:solidFill>
            <a:schemeClr val="accent3">
              <a:lumMod val="40000"/>
              <a:lumOff val="60000"/>
              <a:alpha val="24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rgbClr val="0000FF"/>
                </a:solidFill>
              </a:rPr>
              <a:t>Computation  Phase</a:t>
            </a:r>
          </a:p>
        </p:txBody>
      </p:sp>
      <p:sp>
        <p:nvSpPr>
          <p:cNvPr id="9" name="Rounded Rectangle 8"/>
          <p:cNvSpPr/>
          <p:nvPr/>
        </p:nvSpPr>
        <p:spPr>
          <a:xfrm>
            <a:off x="3139575" y="5241966"/>
            <a:ext cx="5594510" cy="763857"/>
          </a:xfrm>
          <a:prstGeom prst="roundRect">
            <a:avLst/>
          </a:prstGeom>
          <a:solidFill>
            <a:schemeClr val="accent3">
              <a:lumMod val="40000"/>
              <a:lumOff val="60000"/>
              <a:alpha val="24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rgbClr val="0000FF"/>
                </a:solidFill>
              </a:rPr>
              <a:t>Communication  Phase</a:t>
            </a:r>
          </a:p>
        </p:txBody>
      </p:sp>
      <p:sp>
        <p:nvSpPr>
          <p:cNvPr id="10" name="Rounded Rectangle 9"/>
          <p:cNvSpPr/>
          <p:nvPr/>
        </p:nvSpPr>
        <p:spPr>
          <a:xfrm>
            <a:off x="3139575" y="4631326"/>
            <a:ext cx="5594510" cy="438390"/>
          </a:xfrm>
          <a:prstGeom prst="roundRect">
            <a:avLst/>
          </a:prstGeom>
          <a:solidFill>
            <a:schemeClr val="accent3">
              <a:lumMod val="40000"/>
              <a:lumOff val="60000"/>
              <a:alpha val="24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rgbClr val="0000FF"/>
                </a:solidFill>
              </a:rPr>
              <a:t>Computation  Phase</a:t>
            </a:r>
          </a:p>
        </p:txBody>
      </p:sp>
    </p:spTree>
    <p:extLst>
      <p:ext uri="{BB962C8B-B14F-4D97-AF65-F5344CB8AC3E}">
        <p14:creationId xmlns:p14="http://schemas.microsoft.com/office/powerpoint/2010/main" val="3441326750"/>
      </p:ext>
    </p:extLst>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SPMD program transformation</a:t>
            </a:r>
          </a:p>
        </p:txBody>
      </p:sp>
      <p:sp>
        <p:nvSpPr>
          <p:cNvPr id="3" name="Content Placeholder 2"/>
          <p:cNvSpPr>
            <a:spLocks noGrp="1"/>
          </p:cNvSpPr>
          <p:nvPr>
            <p:ph idx="1"/>
          </p:nvPr>
        </p:nvSpPr>
        <p:spPr/>
        <p:txBody>
          <a:bodyPr/>
          <a:lstStyle/>
          <a:p>
            <a:r>
              <a:rPr lang="en-US" dirty="0" smtClean="0"/>
              <a:t>Key to determinism: stick to the </a:t>
            </a:r>
            <a:r>
              <a:rPr lang="en-US" b="1" dirty="0" smtClean="0"/>
              <a:t>bulk-synchronous </a:t>
            </a:r>
            <a:r>
              <a:rPr lang="en-US" dirty="0" smtClean="0"/>
              <a:t>model </a:t>
            </a:r>
            <a:endParaRPr lang="en-US" dirty="0"/>
          </a:p>
        </p:txBody>
      </p:sp>
      <p:sp>
        <p:nvSpPr>
          <p:cNvPr id="4" name="Freeform 3"/>
          <p:cNvSpPr/>
          <p:nvPr/>
        </p:nvSpPr>
        <p:spPr>
          <a:xfrm>
            <a:off x="3368017" y="2608288"/>
            <a:ext cx="547692" cy="3628371"/>
          </a:xfrm>
          <a:custGeom>
            <a:avLst/>
            <a:gdLst>
              <a:gd name="connsiteX0" fmla="*/ 194830 w 308012"/>
              <a:gd name="connsiteY0" fmla="*/ 0 h 2652376"/>
              <a:gd name="connsiteX1" fmla="*/ 178753 w 308012"/>
              <a:gd name="connsiteY1" fmla="*/ 401875 h 2652376"/>
              <a:gd name="connsiteX2" fmla="*/ 1902 w 308012"/>
              <a:gd name="connsiteY2" fmla="*/ 723375 h 2652376"/>
              <a:gd name="connsiteX3" fmla="*/ 307372 w 308012"/>
              <a:gd name="connsiteY3" fmla="*/ 1366376 h 2652376"/>
              <a:gd name="connsiteX4" fmla="*/ 82288 w 308012"/>
              <a:gd name="connsiteY4" fmla="*/ 2170126 h 2652376"/>
              <a:gd name="connsiteX5" fmla="*/ 82288 w 308012"/>
              <a:gd name="connsiteY5" fmla="*/ 2652376 h 265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012" h="2652376">
                <a:moveTo>
                  <a:pt x="194830" y="0"/>
                </a:moveTo>
                <a:cubicBezTo>
                  <a:pt x="202869" y="140656"/>
                  <a:pt x="210908" y="281313"/>
                  <a:pt x="178753" y="401875"/>
                </a:cubicBezTo>
                <a:cubicBezTo>
                  <a:pt x="146598" y="522438"/>
                  <a:pt x="-19535" y="562625"/>
                  <a:pt x="1902" y="723375"/>
                </a:cubicBezTo>
                <a:cubicBezTo>
                  <a:pt x="23339" y="884125"/>
                  <a:pt x="293974" y="1125251"/>
                  <a:pt x="307372" y="1366376"/>
                </a:cubicBezTo>
                <a:cubicBezTo>
                  <a:pt x="320770" y="1607501"/>
                  <a:pt x="119802" y="1955793"/>
                  <a:pt x="82288" y="2170126"/>
                </a:cubicBezTo>
                <a:cubicBezTo>
                  <a:pt x="44774" y="2384459"/>
                  <a:pt x="82288" y="2652376"/>
                  <a:pt x="82288" y="2652376"/>
                </a:cubicBezTo>
              </a:path>
            </a:pathLst>
          </a:custGeom>
          <a:ln>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a:solidFill>
                  <a:srgbClr val="000000"/>
                </a:solidFill>
                <a:tailEnd type="stealth"/>
              </a:ln>
            </a:endParaRPr>
          </a:p>
        </p:txBody>
      </p:sp>
      <p:sp>
        <p:nvSpPr>
          <p:cNvPr id="5" name="Freeform 4"/>
          <p:cNvSpPr/>
          <p:nvPr/>
        </p:nvSpPr>
        <p:spPr>
          <a:xfrm>
            <a:off x="5729202" y="2608288"/>
            <a:ext cx="547692" cy="3628371"/>
          </a:xfrm>
          <a:custGeom>
            <a:avLst/>
            <a:gdLst>
              <a:gd name="connsiteX0" fmla="*/ 194830 w 308012"/>
              <a:gd name="connsiteY0" fmla="*/ 0 h 2652376"/>
              <a:gd name="connsiteX1" fmla="*/ 178753 w 308012"/>
              <a:gd name="connsiteY1" fmla="*/ 401875 h 2652376"/>
              <a:gd name="connsiteX2" fmla="*/ 1902 w 308012"/>
              <a:gd name="connsiteY2" fmla="*/ 723375 h 2652376"/>
              <a:gd name="connsiteX3" fmla="*/ 307372 w 308012"/>
              <a:gd name="connsiteY3" fmla="*/ 1366376 h 2652376"/>
              <a:gd name="connsiteX4" fmla="*/ 82288 w 308012"/>
              <a:gd name="connsiteY4" fmla="*/ 2170126 h 2652376"/>
              <a:gd name="connsiteX5" fmla="*/ 82288 w 308012"/>
              <a:gd name="connsiteY5" fmla="*/ 2652376 h 265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012" h="2652376">
                <a:moveTo>
                  <a:pt x="194830" y="0"/>
                </a:moveTo>
                <a:cubicBezTo>
                  <a:pt x="202869" y="140656"/>
                  <a:pt x="210908" y="281313"/>
                  <a:pt x="178753" y="401875"/>
                </a:cubicBezTo>
                <a:cubicBezTo>
                  <a:pt x="146598" y="522438"/>
                  <a:pt x="-19535" y="562625"/>
                  <a:pt x="1902" y="723375"/>
                </a:cubicBezTo>
                <a:cubicBezTo>
                  <a:pt x="23339" y="884125"/>
                  <a:pt x="293974" y="1125251"/>
                  <a:pt x="307372" y="1366376"/>
                </a:cubicBezTo>
                <a:cubicBezTo>
                  <a:pt x="320770" y="1607501"/>
                  <a:pt x="119802" y="1955793"/>
                  <a:pt x="82288" y="2170126"/>
                </a:cubicBezTo>
                <a:cubicBezTo>
                  <a:pt x="44774" y="2384459"/>
                  <a:pt x="82288" y="2652376"/>
                  <a:pt x="82288" y="2652376"/>
                </a:cubicBezTo>
              </a:path>
            </a:pathLst>
          </a:custGeom>
          <a:ln>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a:solidFill>
                  <a:srgbClr val="000000"/>
                </a:solidFill>
                <a:tailEnd type="stealth"/>
              </a:ln>
            </a:endParaRPr>
          </a:p>
        </p:txBody>
      </p:sp>
      <p:sp>
        <p:nvSpPr>
          <p:cNvPr id="6" name="Freeform 5"/>
          <p:cNvSpPr/>
          <p:nvPr/>
        </p:nvSpPr>
        <p:spPr>
          <a:xfrm>
            <a:off x="7976450" y="2608288"/>
            <a:ext cx="547692" cy="3628371"/>
          </a:xfrm>
          <a:custGeom>
            <a:avLst/>
            <a:gdLst>
              <a:gd name="connsiteX0" fmla="*/ 194830 w 308012"/>
              <a:gd name="connsiteY0" fmla="*/ 0 h 2652376"/>
              <a:gd name="connsiteX1" fmla="*/ 178753 w 308012"/>
              <a:gd name="connsiteY1" fmla="*/ 401875 h 2652376"/>
              <a:gd name="connsiteX2" fmla="*/ 1902 w 308012"/>
              <a:gd name="connsiteY2" fmla="*/ 723375 h 2652376"/>
              <a:gd name="connsiteX3" fmla="*/ 307372 w 308012"/>
              <a:gd name="connsiteY3" fmla="*/ 1366376 h 2652376"/>
              <a:gd name="connsiteX4" fmla="*/ 82288 w 308012"/>
              <a:gd name="connsiteY4" fmla="*/ 2170126 h 2652376"/>
              <a:gd name="connsiteX5" fmla="*/ 82288 w 308012"/>
              <a:gd name="connsiteY5" fmla="*/ 2652376 h 265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012" h="2652376">
                <a:moveTo>
                  <a:pt x="194830" y="0"/>
                </a:moveTo>
                <a:cubicBezTo>
                  <a:pt x="202869" y="140656"/>
                  <a:pt x="210908" y="281313"/>
                  <a:pt x="178753" y="401875"/>
                </a:cubicBezTo>
                <a:cubicBezTo>
                  <a:pt x="146598" y="522438"/>
                  <a:pt x="-19535" y="562625"/>
                  <a:pt x="1902" y="723375"/>
                </a:cubicBezTo>
                <a:cubicBezTo>
                  <a:pt x="23339" y="884125"/>
                  <a:pt x="293974" y="1125251"/>
                  <a:pt x="307372" y="1366376"/>
                </a:cubicBezTo>
                <a:cubicBezTo>
                  <a:pt x="320770" y="1607501"/>
                  <a:pt x="119802" y="1955793"/>
                  <a:pt x="82288" y="2170126"/>
                </a:cubicBezTo>
                <a:cubicBezTo>
                  <a:pt x="44774" y="2384459"/>
                  <a:pt x="82288" y="2652376"/>
                  <a:pt x="82288" y="2652376"/>
                </a:cubicBezTo>
              </a:path>
            </a:pathLst>
          </a:custGeom>
          <a:ln>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a:solidFill>
                  <a:srgbClr val="000000"/>
                </a:solidFill>
                <a:tailEnd type="stealth"/>
              </a:ln>
            </a:endParaRPr>
          </a:p>
        </p:txBody>
      </p:sp>
      <p:sp>
        <p:nvSpPr>
          <p:cNvPr id="7" name="Rounded Rectangle 6"/>
          <p:cNvSpPr/>
          <p:nvPr/>
        </p:nvSpPr>
        <p:spPr>
          <a:xfrm>
            <a:off x="3139575" y="3599674"/>
            <a:ext cx="5594510" cy="754309"/>
          </a:xfrm>
          <a:prstGeom prst="roundRect">
            <a:avLst/>
          </a:prstGeom>
          <a:solidFill>
            <a:schemeClr val="accent3">
              <a:lumMod val="40000"/>
              <a:lumOff val="60000"/>
              <a:alpha val="24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err="1" smtClean="0">
                <a:solidFill>
                  <a:srgbClr val="FF0000"/>
                </a:solidFill>
              </a:rPr>
              <a:t>All_to_All</a:t>
            </a:r>
            <a:r>
              <a:rPr lang="en-US" sz="2400" b="1" dirty="0" smtClean="0">
                <a:solidFill>
                  <a:srgbClr val="FF0000"/>
                </a:solidFill>
              </a:rPr>
              <a:t> / </a:t>
            </a:r>
            <a:r>
              <a:rPr lang="en-US" sz="2400" b="1" dirty="0" err="1" smtClean="0">
                <a:solidFill>
                  <a:srgbClr val="FF0000"/>
                </a:solidFill>
              </a:rPr>
              <a:t>Allreduce</a:t>
            </a:r>
            <a:r>
              <a:rPr lang="en-US" sz="2400" b="1" dirty="0" smtClean="0">
                <a:solidFill>
                  <a:srgbClr val="FF0000"/>
                </a:solidFill>
              </a:rPr>
              <a:t> / Reduce</a:t>
            </a:r>
            <a:endParaRPr lang="en-US" sz="2400" b="1" dirty="0">
              <a:solidFill>
                <a:srgbClr val="FF0000"/>
              </a:solidFill>
            </a:endParaRPr>
          </a:p>
        </p:txBody>
      </p:sp>
      <p:sp>
        <p:nvSpPr>
          <p:cNvPr id="8" name="Rounded Rectangle 7"/>
          <p:cNvSpPr/>
          <p:nvPr/>
        </p:nvSpPr>
        <p:spPr>
          <a:xfrm>
            <a:off x="3139575" y="2979860"/>
            <a:ext cx="5594510" cy="438390"/>
          </a:xfrm>
          <a:prstGeom prst="roundRect">
            <a:avLst/>
          </a:prstGeom>
          <a:solidFill>
            <a:schemeClr val="accent3">
              <a:lumMod val="40000"/>
              <a:lumOff val="60000"/>
              <a:alpha val="24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rgbClr val="0000FF"/>
                </a:solidFill>
              </a:rPr>
              <a:t>Computation  Phase</a:t>
            </a:r>
          </a:p>
        </p:txBody>
      </p:sp>
      <p:sp>
        <p:nvSpPr>
          <p:cNvPr id="9" name="Rounded Rectangle 8"/>
          <p:cNvSpPr/>
          <p:nvPr/>
        </p:nvSpPr>
        <p:spPr>
          <a:xfrm>
            <a:off x="3139575" y="5241966"/>
            <a:ext cx="5594510" cy="763857"/>
          </a:xfrm>
          <a:prstGeom prst="roundRect">
            <a:avLst/>
          </a:prstGeom>
          <a:solidFill>
            <a:schemeClr val="accent3">
              <a:lumMod val="40000"/>
              <a:lumOff val="60000"/>
              <a:alpha val="24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rgbClr val="FF0000"/>
                </a:solidFill>
              </a:rPr>
              <a:t>Point to point Communication ???</a:t>
            </a:r>
            <a:endParaRPr lang="en-US" sz="2400" b="1" dirty="0">
              <a:solidFill>
                <a:srgbClr val="FF0000"/>
              </a:solidFill>
            </a:endParaRPr>
          </a:p>
        </p:txBody>
      </p:sp>
      <p:sp>
        <p:nvSpPr>
          <p:cNvPr id="10" name="Rounded Rectangle 9"/>
          <p:cNvSpPr/>
          <p:nvPr/>
        </p:nvSpPr>
        <p:spPr>
          <a:xfrm>
            <a:off x="3139575" y="4631326"/>
            <a:ext cx="5594510" cy="438390"/>
          </a:xfrm>
          <a:prstGeom prst="roundRect">
            <a:avLst/>
          </a:prstGeom>
          <a:solidFill>
            <a:schemeClr val="accent3">
              <a:lumMod val="40000"/>
              <a:lumOff val="60000"/>
              <a:alpha val="24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rgbClr val="0000FF"/>
                </a:solidFill>
              </a:rPr>
              <a:t>Computation  Phase</a:t>
            </a:r>
          </a:p>
        </p:txBody>
      </p:sp>
    </p:spTree>
    <p:extLst>
      <p:ext uri="{BB962C8B-B14F-4D97-AF65-F5344CB8AC3E}">
        <p14:creationId xmlns:p14="http://schemas.microsoft.com/office/powerpoint/2010/main" val="2070499236"/>
      </p:ext>
    </p:extLst>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Restricted communication</a:t>
            </a:r>
            <a:endParaRPr lang="en-US" dirty="0"/>
          </a:p>
        </p:txBody>
      </p:sp>
      <p:sp>
        <p:nvSpPr>
          <p:cNvPr id="4" name="Rectangle 3"/>
          <p:cNvSpPr/>
          <p:nvPr/>
        </p:nvSpPr>
        <p:spPr>
          <a:xfrm>
            <a:off x="2030570" y="2812515"/>
            <a:ext cx="8199749" cy="1200329"/>
          </a:xfrm>
          <a:prstGeom prst="rect">
            <a:avLst/>
          </a:prstGeom>
        </p:spPr>
        <p:txBody>
          <a:bodyPr wrap="square">
            <a:spAutoFit/>
          </a:bodyPr>
          <a:lstStyle/>
          <a:p>
            <a:r>
              <a:rPr lang="en-US" sz="3600" b="1" dirty="0"/>
              <a:t>transfer</a:t>
            </a:r>
            <a:r>
              <a:rPr lang="en-US" sz="3600" dirty="0"/>
              <a:t>( </a:t>
            </a:r>
            <a:r>
              <a:rPr lang="en-US" sz="3600" dirty="0" err="1"/>
              <a:t>int</a:t>
            </a:r>
            <a:r>
              <a:rPr lang="en-US" sz="3600" dirty="0"/>
              <a:t> n, double[n] </a:t>
            </a:r>
            <a:r>
              <a:rPr lang="en-US" sz="3600" dirty="0" err="1"/>
              <a:t>sendBuf</a:t>
            </a:r>
            <a:r>
              <a:rPr lang="en-US" sz="3600" dirty="0"/>
              <a:t>,</a:t>
            </a:r>
          </a:p>
          <a:p>
            <a:r>
              <a:rPr lang="en-US" sz="3600" dirty="0"/>
              <a:t>  </a:t>
            </a:r>
            <a:r>
              <a:rPr lang="en-US" sz="3600" dirty="0" err="1"/>
              <a:t>int</a:t>
            </a:r>
            <a:r>
              <a:rPr lang="en-US" sz="3600" dirty="0"/>
              <a:t> </a:t>
            </a:r>
            <a:r>
              <a:rPr lang="en-US" sz="3600" dirty="0" err="1"/>
              <a:t>receiverId</a:t>
            </a:r>
            <a:r>
              <a:rPr lang="en-US" sz="3600" dirty="0"/>
              <a:t>, ref double[n] </a:t>
            </a:r>
            <a:r>
              <a:rPr lang="en-US" sz="3600" dirty="0" err="1"/>
              <a:t>recvBuf</a:t>
            </a:r>
            <a:r>
              <a:rPr lang="en-US" sz="3600" dirty="0"/>
              <a:t>  )</a:t>
            </a:r>
          </a:p>
        </p:txBody>
      </p:sp>
      <p:sp>
        <p:nvSpPr>
          <p:cNvPr id="6" name="Content Placeholder 2"/>
          <p:cNvSpPr txBox="1">
            <a:spLocks/>
          </p:cNvSpPr>
          <p:nvPr/>
        </p:nvSpPr>
        <p:spPr>
          <a:xfrm>
            <a:off x="1680568" y="1772681"/>
            <a:ext cx="8987432" cy="4126495"/>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dirty="0"/>
          </a:p>
        </p:txBody>
      </p:sp>
    </p:spTree>
    <p:extLst>
      <p:ext uri="{BB962C8B-B14F-4D97-AF65-F5344CB8AC3E}">
        <p14:creationId xmlns:p14="http://schemas.microsoft.com/office/powerpoint/2010/main" val="3635663642"/>
      </p:ext>
    </p:extLst>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Restricted communication</a:t>
            </a:r>
            <a:endParaRPr lang="en-US" dirty="0"/>
          </a:p>
        </p:txBody>
      </p:sp>
      <p:sp>
        <p:nvSpPr>
          <p:cNvPr id="6" name="Freeform 5"/>
          <p:cNvSpPr/>
          <p:nvPr/>
        </p:nvSpPr>
        <p:spPr>
          <a:xfrm>
            <a:off x="2916936" y="3148505"/>
            <a:ext cx="547692" cy="3544318"/>
          </a:xfrm>
          <a:custGeom>
            <a:avLst/>
            <a:gdLst>
              <a:gd name="connsiteX0" fmla="*/ 194830 w 308012"/>
              <a:gd name="connsiteY0" fmla="*/ 0 h 2652376"/>
              <a:gd name="connsiteX1" fmla="*/ 178753 w 308012"/>
              <a:gd name="connsiteY1" fmla="*/ 401875 h 2652376"/>
              <a:gd name="connsiteX2" fmla="*/ 1902 w 308012"/>
              <a:gd name="connsiteY2" fmla="*/ 723375 h 2652376"/>
              <a:gd name="connsiteX3" fmla="*/ 307372 w 308012"/>
              <a:gd name="connsiteY3" fmla="*/ 1366376 h 2652376"/>
              <a:gd name="connsiteX4" fmla="*/ 82288 w 308012"/>
              <a:gd name="connsiteY4" fmla="*/ 2170126 h 2652376"/>
              <a:gd name="connsiteX5" fmla="*/ 82288 w 308012"/>
              <a:gd name="connsiteY5" fmla="*/ 2652376 h 265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012" h="2652376">
                <a:moveTo>
                  <a:pt x="194830" y="0"/>
                </a:moveTo>
                <a:cubicBezTo>
                  <a:pt x="202869" y="140656"/>
                  <a:pt x="210908" y="281313"/>
                  <a:pt x="178753" y="401875"/>
                </a:cubicBezTo>
                <a:cubicBezTo>
                  <a:pt x="146598" y="522438"/>
                  <a:pt x="-19535" y="562625"/>
                  <a:pt x="1902" y="723375"/>
                </a:cubicBezTo>
                <a:cubicBezTo>
                  <a:pt x="23339" y="884125"/>
                  <a:pt x="293974" y="1125251"/>
                  <a:pt x="307372" y="1366376"/>
                </a:cubicBezTo>
                <a:cubicBezTo>
                  <a:pt x="320770" y="1607501"/>
                  <a:pt x="119802" y="1955793"/>
                  <a:pt x="82288" y="2170126"/>
                </a:cubicBezTo>
                <a:cubicBezTo>
                  <a:pt x="44774" y="2384459"/>
                  <a:pt x="82288" y="2652376"/>
                  <a:pt x="82288" y="2652376"/>
                </a:cubicBezTo>
              </a:path>
            </a:pathLst>
          </a:custGeom>
          <a:ln>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a:solidFill>
                  <a:srgbClr val="000000"/>
                </a:solidFill>
                <a:tailEnd type="stealth"/>
              </a:ln>
            </a:endParaRPr>
          </a:p>
        </p:txBody>
      </p:sp>
      <p:sp>
        <p:nvSpPr>
          <p:cNvPr id="7" name="Freeform 6"/>
          <p:cNvSpPr/>
          <p:nvPr/>
        </p:nvSpPr>
        <p:spPr>
          <a:xfrm>
            <a:off x="5660833" y="3148505"/>
            <a:ext cx="547692" cy="3544318"/>
          </a:xfrm>
          <a:custGeom>
            <a:avLst/>
            <a:gdLst>
              <a:gd name="connsiteX0" fmla="*/ 194830 w 308012"/>
              <a:gd name="connsiteY0" fmla="*/ 0 h 2652376"/>
              <a:gd name="connsiteX1" fmla="*/ 178753 w 308012"/>
              <a:gd name="connsiteY1" fmla="*/ 401875 h 2652376"/>
              <a:gd name="connsiteX2" fmla="*/ 1902 w 308012"/>
              <a:gd name="connsiteY2" fmla="*/ 723375 h 2652376"/>
              <a:gd name="connsiteX3" fmla="*/ 307372 w 308012"/>
              <a:gd name="connsiteY3" fmla="*/ 1366376 h 2652376"/>
              <a:gd name="connsiteX4" fmla="*/ 82288 w 308012"/>
              <a:gd name="connsiteY4" fmla="*/ 2170126 h 2652376"/>
              <a:gd name="connsiteX5" fmla="*/ 82288 w 308012"/>
              <a:gd name="connsiteY5" fmla="*/ 2652376 h 265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012" h="2652376">
                <a:moveTo>
                  <a:pt x="194830" y="0"/>
                </a:moveTo>
                <a:cubicBezTo>
                  <a:pt x="202869" y="140656"/>
                  <a:pt x="210908" y="281313"/>
                  <a:pt x="178753" y="401875"/>
                </a:cubicBezTo>
                <a:cubicBezTo>
                  <a:pt x="146598" y="522438"/>
                  <a:pt x="-19535" y="562625"/>
                  <a:pt x="1902" y="723375"/>
                </a:cubicBezTo>
                <a:cubicBezTo>
                  <a:pt x="23339" y="884125"/>
                  <a:pt x="293974" y="1125251"/>
                  <a:pt x="307372" y="1366376"/>
                </a:cubicBezTo>
                <a:cubicBezTo>
                  <a:pt x="320770" y="1607501"/>
                  <a:pt x="119802" y="1955793"/>
                  <a:pt x="82288" y="2170126"/>
                </a:cubicBezTo>
                <a:cubicBezTo>
                  <a:pt x="44774" y="2384459"/>
                  <a:pt x="82288" y="2652376"/>
                  <a:pt x="82288" y="2652376"/>
                </a:cubicBezTo>
              </a:path>
            </a:pathLst>
          </a:custGeom>
          <a:ln>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a:solidFill>
                  <a:srgbClr val="000000"/>
                </a:solidFill>
                <a:tailEnd type="stealth"/>
              </a:ln>
            </a:endParaRPr>
          </a:p>
        </p:txBody>
      </p:sp>
      <p:sp>
        <p:nvSpPr>
          <p:cNvPr id="8" name="Freeform 7"/>
          <p:cNvSpPr/>
          <p:nvPr/>
        </p:nvSpPr>
        <p:spPr>
          <a:xfrm>
            <a:off x="8464753" y="3148505"/>
            <a:ext cx="547692" cy="3544318"/>
          </a:xfrm>
          <a:custGeom>
            <a:avLst/>
            <a:gdLst>
              <a:gd name="connsiteX0" fmla="*/ 194830 w 308012"/>
              <a:gd name="connsiteY0" fmla="*/ 0 h 2652376"/>
              <a:gd name="connsiteX1" fmla="*/ 178753 w 308012"/>
              <a:gd name="connsiteY1" fmla="*/ 401875 h 2652376"/>
              <a:gd name="connsiteX2" fmla="*/ 1902 w 308012"/>
              <a:gd name="connsiteY2" fmla="*/ 723375 h 2652376"/>
              <a:gd name="connsiteX3" fmla="*/ 307372 w 308012"/>
              <a:gd name="connsiteY3" fmla="*/ 1366376 h 2652376"/>
              <a:gd name="connsiteX4" fmla="*/ 82288 w 308012"/>
              <a:gd name="connsiteY4" fmla="*/ 2170126 h 2652376"/>
              <a:gd name="connsiteX5" fmla="*/ 82288 w 308012"/>
              <a:gd name="connsiteY5" fmla="*/ 2652376 h 265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012" h="2652376">
                <a:moveTo>
                  <a:pt x="194830" y="0"/>
                </a:moveTo>
                <a:cubicBezTo>
                  <a:pt x="202869" y="140656"/>
                  <a:pt x="210908" y="281313"/>
                  <a:pt x="178753" y="401875"/>
                </a:cubicBezTo>
                <a:cubicBezTo>
                  <a:pt x="146598" y="522438"/>
                  <a:pt x="-19535" y="562625"/>
                  <a:pt x="1902" y="723375"/>
                </a:cubicBezTo>
                <a:cubicBezTo>
                  <a:pt x="23339" y="884125"/>
                  <a:pt x="293974" y="1125251"/>
                  <a:pt x="307372" y="1366376"/>
                </a:cubicBezTo>
                <a:cubicBezTo>
                  <a:pt x="320770" y="1607501"/>
                  <a:pt x="119802" y="1955793"/>
                  <a:pt x="82288" y="2170126"/>
                </a:cubicBezTo>
                <a:cubicBezTo>
                  <a:pt x="44774" y="2384459"/>
                  <a:pt x="82288" y="2652376"/>
                  <a:pt x="82288" y="2652376"/>
                </a:cubicBezTo>
              </a:path>
            </a:pathLst>
          </a:custGeom>
          <a:ln>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a:solidFill>
                  <a:srgbClr val="000000"/>
                </a:solidFill>
                <a:tailEnd type="stealth"/>
              </a:ln>
            </a:endParaRPr>
          </a:p>
        </p:txBody>
      </p:sp>
      <p:sp>
        <p:nvSpPr>
          <p:cNvPr id="12" name="Rounded Rectangle 11"/>
          <p:cNvSpPr/>
          <p:nvPr/>
        </p:nvSpPr>
        <p:spPr>
          <a:xfrm>
            <a:off x="2662990" y="4633382"/>
            <a:ext cx="1465964" cy="437328"/>
          </a:xfrm>
          <a:prstGeom prst="roundRect">
            <a:avLst/>
          </a:prstGeom>
          <a:solidFill>
            <a:srgbClr val="008000">
              <a:alpha val="50000"/>
            </a:srgbClr>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rgbClr val="0000FF"/>
                </a:solidFill>
              </a:rPr>
              <a:t>transfer</a:t>
            </a:r>
          </a:p>
        </p:txBody>
      </p:sp>
      <p:sp>
        <p:nvSpPr>
          <p:cNvPr id="13" name="Rounded Rectangle 12"/>
          <p:cNvSpPr/>
          <p:nvPr/>
        </p:nvSpPr>
        <p:spPr>
          <a:xfrm>
            <a:off x="5441215" y="4631332"/>
            <a:ext cx="1465964" cy="437328"/>
          </a:xfrm>
          <a:prstGeom prst="roundRect">
            <a:avLst/>
          </a:prstGeom>
          <a:solidFill>
            <a:srgbClr val="008000">
              <a:alpha val="50000"/>
            </a:srgbClr>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rgbClr val="0000FF"/>
                </a:solidFill>
              </a:rPr>
              <a:t>transfer</a:t>
            </a:r>
          </a:p>
        </p:txBody>
      </p:sp>
      <p:sp>
        <p:nvSpPr>
          <p:cNvPr id="14" name="Rounded Rectangle 13"/>
          <p:cNvSpPr/>
          <p:nvPr/>
        </p:nvSpPr>
        <p:spPr>
          <a:xfrm>
            <a:off x="8279463" y="4631332"/>
            <a:ext cx="1465964" cy="437328"/>
          </a:xfrm>
          <a:prstGeom prst="roundRect">
            <a:avLst/>
          </a:prstGeom>
          <a:solidFill>
            <a:srgbClr val="008000">
              <a:alpha val="50000"/>
            </a:srgbClr>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rgbClr val="0000FF"/>
                </a:solidFill>
              </a:rPr>
              <a:t>transfer</a:t>
            </a:r>
          </a:p>
        </p:txBody>
      </p:sp>
      <p:cxnSp>
        <p:nvCxnSpPr>
          <p:cNvPr id="10" name="Straight Arrow Connector 9"/>
          <p:cNvCxnSpPr>
            <a:stCxn id="12" idx="3"/>
            <a:endCxn id="13" idx="1"/>
          </p:cNvCxnSpPr>
          <p:nvPr/>
        </p:nvCxnSpPr>
        <p:spPr>
          <a:xfrm flipV="1">
            <a:off x="4128955" y="4849996"/>
            <a:ext cx="1312261" cy="2050"/>
          </a:xfrm>
          <a:prstGeom prst="straightConnector1">
            <a:avLst/>
          </a:prstGeom>
          <a:ln w="38100" cmpd="sng">
            <a:solidFill>
              <a:srgbClr val="FF0000"/>
            </a:solidFill>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a:stCxn id="13" idx="3"/>
            <a:endCxn id="14" idx="1"/>
          </p:cNvCxnSpPr>
          <p:nvPr/>
        </p:nvCxnSpPr>
        <p:spPr>
          <a:xfrm>
            <a:off x="6907179" y="4849996"/>
            <a:ext cx="1372284" cy="0"/>
          </a:xfrm>
          <a:prstGeom prst="straightConnector1">
            <a:avLst/>
          </a:prstGeom>
          <a:ln w="38100" cmpd="sng">
            <a:solidFill>
              <a:srgbClr val="FF0000"/>
            </a:solidFill>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17" name="Elbow Connector 16"/>
          <p:cNvCxnSpPr>
            <a:stCxn id="14" idx="3"/>
            <a:endCxn id="12" idx="1"/>
          </p:cNvCxnSpPr>
          <p:nvPr/>
        </p:nvCxnSpPr>
        <p:spPr>
          <a:xfrm flipH="1">
            <a:off x="2662991" y="4849996"/>
            <a:ext cx="7082437" cy="2050"/>
          </a:xfrm>
          <a:prstGeom prst="bentConnector5">
            <a:avLst>
              <a:gd name="adj1" fmla="val -3228"/>
              <a:gd name="adj2" fmla="val 21917756"/>
              <a:gd name="adj3" fmla="val 103228"/>
            </a:avLst>
          </a:prstGeom>
          <a:ln w="38100">
            <a:solidFill>
              <a:srgbClr val="FF0000"/>
            </a:solidFill>
            <a:tailEnd type="triangle" w="lg" len="lg"/>
          </a:ln>
          <a:effectLst/>
        </p:spPr>
        <p:style>
          <a:lnRef idx="2">
            <a:schemeClr val="accent1"/>
          </a:lnRef>
          <a:fillRef idx="0">
            <a:schemeClr val="accent1"/>
          </a:fillRef>
          <a:effectRef idx="1">
            <a:schemeClr val="accent1"/>
          </a:effectRef>
          <a:fontRef idx="minor">
            <a:schemeClr val="tx1"/>
          </a:fontRef>
        </p:style>
      </p:cxnSp>
      <p:sp>
        <p:nvSpPr>
          <p:cNvPr id="19" name="Rectangle 18"/>
          <p:cNvSpPr/>
          <p:nvPr/>
        </p:nvSpPr>
        <p:spPr>
          <a:xfrm>
            <a:off x="1270687" y="2109547"/>
            <a:ext cx="9406156" cy="461665"/>
          </a:xfrm>
          <a:prstGeom prst="rect">
            <a:avLst/>
          </a:prstGeom>
        </p:spPr>
        <p:txBody>
          <a:bodyPr wrap="square">
            <a:spAutoFit/>
          </a:bodyPr>
          <a:lstStyle/>
          <a:p>
            <a:r>
              <a:rPr lang="en-US" sz="2400" b="1" dirty="0"/>
              <a:t>transfer</a:t>
            </a:r>
            <a:r>
              <a:rPr lang="en-US" sz="2400" dirty="0"/>
              <a:t>( </a:t>
            </a:r>
            <a:r>
              <a:rPr lang="en-US" sz="2400" dirty="0" err="1"/>
              <a:t>int</a:t>
            </a:r>
            <a:r>
              <a:rPr lang="en-US" sz="2400" dirty="0"/>
              <a:t> n, double[n] </a:t>
            </a:r>
            <a:r>
              <a:rPr lang="en-US" sz="2400" dirty="0" err="1"/>
              <a:t>sendBuf</a:t>
            </a:r>
            <a:r>
              <a:rPr lang="en-US" sz="2400" dirty="0"/>
              <a:t>, </a:t>
            </a:r>
            <a:r>
              <a:rPr lang="en-US" sz="2400" dirty="0" err="1"/>
              <a:t>int</a:t>
            </a:r>
            <a:r>
              <a:rPr lang="en-US" sz="2400" dirty="0"/>
              <a:t> </a:t>
            </a:r>
            <a:r>
              <a:rPr lang="en-US" sz="2400" dirty="0" err="1"/>
              <a:t>receiverId</a:t>
            </a:r>
            <a:r>
              <a:rPr lang="en-US" sz="2400" dirty="0"/>
              <a:t>, ref double[n], </a:t>
            </a:r>
            <a:r>
              <a:rPr lang="en-US" sz="2400" dirty="0" err="1"/>
              <a:t>recvBuf</a:t>
            </a:r>
            <a:r>
              <a:rPr lang="en-US" sz="2400" dirty="0"/>
              <a:t>)</a:t>
            </a:r>
          </a:p>
        </p:txBody>
      </p:sp>
    </p:spTree>
    <p:extLst>
      <p:ext uri="{BB962C8B-B14F-4D97-AF65-F5344CB8AC3E}">
        <p14:creationId xmlns:p14="http://schemas.microsoft.com/office/powerpoint/2010/main" val="44344723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16"/>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nodeType="after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Restricted communication</a:t>
            </a:r>
            <a:endParaRPr lang="en-US" dirty="0"/>
          </a:p>
        </p:txBody>
      </p:sp>
      <p:sp>
        <p:nvSpPr>
          <p:cNvPr id="4" name="Rectangle 3"/>
          <p:cNvSpPr/>
          <p:nvPr/>
        </p:nvSpPr>
        <p:spPr>
          <a:xfrm>
            <a:off x="974316" y="2812515"/>
            <a:ext cx="11217684" cy="1200329"/>
          </a:xfrm>
          <a:prstGeom prst="rect">
            <a:avLst/>
          </a:prstGeom>
        </p:spPr>
        <p:txBody>
          <a:bodyPr wrap="square">
            <a:spAutoFit/>
          </a:bodyPr>
          <a:lstStyle/>
          <a:p>
            <a:r>
              <a:rPr lang="en-US" sz="3600" b="1" dirty="0" smtClean="0"/>
              <a:t>transfer</a:t>
            </a:r>
            <a:r>
              <a:rPr lang="en-US" sz="3600" dirty="0" smtClean="0"/>
              <a:t>( </a:t>
            </a:r>
            <a:r>
              <a:rPr lang="en-US" sz="3600" dirty="0" err="1" smtClean="0"/>
              <a:t>int</a:t>
            </a:r>
            <a:r>
              <a:rPr lang="en-US" sz="3600" dirty="0" smtClean="0"/>
              <a:t> n, double[n] </a:t>
            </a:r>
            <a:r>
              <a:rPr lang="en-US" sz="3600" dirty="0" err="1" smtClean="0"/>
              <a:t>sendBuf</a:t>
            </a:r>
            <a:r>
              <a:rPr lang="en-US" sz="3600" dirty="0" smtClean="0"/>
              <a:t>,        </a:t>
            </a:r>
            <a:r>
              <a:rPr lang="en-US" sz="3600" b="1" dirty="0" err="1" smtClean="0">
                <a:solidFill>
                  <a:srgbClr val="FF0000"/>
                </a:solidFill>
              </a:rPr>
              <a:t>bool</a:t>
            </a:r>
            <a:r>
              <a:rPr lang="en-US" sz="3600" b="1" dirty="0" smtClean="0">
                <a:solidFill>
                  <a:srgbClr val="FF0000"/>
                </a:solidFill>
              </a:rPr>
              <a:t> </a:t>
            </a:r>
            <a:r>
              <a:rPr lang="en-US" sz="3600" b="1" dirty="0" err="1" smtClean="0">
                <a:solidFill>
                  <a:srgbClr val="FF0000"/>
                </a:solidFill>
              </a:rPr>
              <a:t>doSend</a:t>
            </a:r>
            <a:endParaRPr lang="en-US" sz="3600" dirty="0" smtClean="0"/>
          </a:p>
          <a:p>
            <a:r>
              <a:rPr lang="en-US" sz="3600" dirty="0" smtClean="0"/>
              <a:t>  </a:t>
            </a:r>
            <a:r>
              <a:rPr lang="en-US" sz="3600" dirty="0" err="1"/>
              <a:t>int</a:t>
            </a:r>
            <a:r>
              <a:rPr lang="en-US" sz="3600" dirty="0"/>
              <a:t> </a:t>
            </a:r>
            <a:r>
              <a:rPr lang="en-US" sz="3600" dirty="0" err="1"/>
              <a:t>receiverId</a:t>
            </a:r>
            <a:r>
              <a:rPr lang="en-US" sz="3600" dirty="0"/>
              <a:t>, ref double[n] </a:t>
            </a:r>
            <a:r>
              <a:rPr lang="en-US" sz="3600" dirty="0" err="1" smtClean="0"/>
              <a:t>recvBuf</a:t>
            </a:r>
            <a:r>
              <a:rPr lang="en-US" sz="3600" dirty="0" smtClean="0"/>
              <a:t>,  </a:t>
            </a:r>
            <a:r>
              <a:rPr lang="en-US" sz="3600" b="1" dirty="0" err="1" smtClean="0">
                <a:solidFill>
                  <a:srgbClr val="FF0000"/>
                </a:solidFill>
              </a:rPr>
              <a:t>bool</a:t>
            </a:r>
            <a:r>
              <a:rPr lang="en-US" sz="3600" b="1" dirty="0" smtClean="0">
                <a:solidFill>
                  <a:srgbClr val="FF0000"/>
                </a:solidFill>
              </a:rPr>
              <a:t> </a:t>
            </a:r>
            <a:r>
              <a:rPr lang="en-US" sz="3600" b="1" dirty="0" err="1" smtClean="0">
                <a:solidFill>
                  <a:srgbClr val="FF0000"/>
                </a:solidFill>
              </a:rPr>
              <a:t>doRecv</a:t>
            </a:r>
            <a:r>
              <a:rPr lang="en-US" sz="3600" b="1" dirty="0" smtClean="0">
                <a:solidFill>
                  <a:srgbClr val="FF0000"/>
                </a:solidFill>
              </a:rPr>
              <a:t>  </a:t>
            </a:r>
            <a:r>
              <a:rPr lang="en-US" sz="3600" dirty="0" smtClean="0"/>
              <a:t>)</a:t>
            </a:r>
            <a:endParaRPr lang="en-US" sz="3600" dirty="0"/>
          </a:p>
        </p:txBody>
      </p:sp>
      <p:sp>
        <p:nvSpPr>
          <p:cNvPr id="6" name="Content Placeholder 2"/>
          <p:cNvSpPr txBox="1">
            <a:spLocks/>
          </p:cNvSpPr>
          <p:nvPr/>
        </p:nvSpPr>
        <p:spPr>
          <a:xfrm>
            <a:off x="1680568" y="1772681"/>
            <a:ext cx="8987432" cy="4126495"/>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dirty="0"/>
          </a:p>
        </p:txBody>
      </p:sp>
    </p:spTree>
    <p:extLst>
      <p:ext uri="{BB962C8B-B14F-4D97-AF65-F5344CB8AC3E}">
        <p14:creationId xmlns:p14="http://schemas.microsoft.com/office/powerpoint/2010/main" val="3846547082"/>
      </p:ext>
    </p:extLst>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SPMD program transformation</a:t>
            </a:r>
          </a:p>
        </p:txBody>
      </p:sp>
      <p:sp>
        <p:nvSpPr>
          <p:cNvPr id="15" name="Content Placeholder 2"/>
          <p:cNvSpPr>
            <a:spLocks noGrp="1"/>
          </p:cNvSpPr>
          <p:nvPr>
            <p:ph idx="1"/>
          </p:nvPr>
        </p:nvSpPr>
        <p:spPr/>
        <p:txBody>
          <a:bodyPr>
            <a:normAutofit/>
          </a:bodyPr>
          <a:lstStyle/>
          <a:p>
            <a:r>
              <a:rPr lang="en-US" dirty="0" smtClean="0"/>
              <a:t>Computation phases are not synchronized, but processes all operate on purely local data</a:t>
            </a:r>
            <a:endParaRPr lang="en-US" dirty="0"/>
          </a:p>
        </p:txBody>
      </p:sp>
      <p:sp>
        <p:nvSpPr>
          <p:cNvPr id="6" name="Freeform 5"/>
          <p:cNvSpPr/>
          <p:nvPr/>
        </p:nvSpPr>
        <p:spPr>
          <a:xfrm>
            <a:off x="2916936" y="3165900"/>
            <a:ext cx="547692" cy="3544318"/>
          </a:xfrm>
          <a:custGeom>
            <a:avLst/>
            <a:gdLst>
              <a:gd name="connsiteX0" fmla="*/ 194830 w 308012"/>
              <a:gd name="connsiteY0" fmla="*/ 0 h 2652376"/>
              <a:gd name="connsiteX1" fmla="*/ 178753 w 308012"/>
              <a:gd name="connsiteY1" fmla="*/ 401875 h 2652376"/>
              <a:gd name="connsiteX2" fmla="*/ 1902 w 308012"/>
              <a:gd name="connsiteY2" fmla="*/ 723375 h 2652376"/>
              <a:gd name="connsiteX3" fmla="*/ 307372 w 308012"/>
              <a:gd name="connsiteY3" fmla="*/ 1366376 h 2652376"/>
              <a:gd name="connsiteX4" fmla="*/ 82288 w 308012"/>
              <a:gd name="connsiteY4" fmla="*/ 2170126 h 2652376"/>
              <a:gd name="connsiteX5" fmla="*/ 82288 w 308012"/>
              <a:gd name="connsiteY5" fmla="*/ 2652376 h 265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012" h="2652376">
                <a:moveTo>
                  <a:pt x="194830" y="0"/>
                </a:moveTo>
                <a:cubicBezTo>
                  <a:pt x="202869" y="140656"/>
                  <a:pt x="210908" y="281313"/>
                  <a:pt x="178753" y="401875"/>
                </a:cubicBezTo>
                <a:cubicBezTo>
                  <a:pt x="146598" y="522438"/>
                  <a:pt x="-19535" y="562625"/>
                  <a:pt x="1902" y="723375"/>
                </a:cubicBezTo>
                <a:cubicBezTo>
                  <a:pt x="23339" y="884125"/>
                  <a:pt x="293974" y="1125251"/>
                  <a:pt x="307372" y="1366376"/>
                </a:cubicBezTo>
                <a:cubicBezTo>
                  <a:pt x="320770" y="1607501"/>
                  <a:pt x="119802" y="1955793"/>
                  <a:pt x="82288" y="2170126"/>
                </a:cubicBezTo>
                <a:cubicBezTo>
                  <a:pt x="44774" y="2384459"/>
                  <a:pt x="82288" y="2652376"/>
                  <a:pt x="82288" y="2652376"/>
                </a:cubicBezTo>
              </a:path>
            </a:pathLst>
          </a:custGeom>
          <a:ln>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a:solidFill>
                  <a:srgbClr val="000000"/>
                </a:solidFill>
                <a:tailEnd type="stealth"/>
              </a:ln>
            </a:endParaRPr>
          </a:p>
        </p:txBody>
      </p:sp>
      <p:sp>
        <p:nvSpPr>
          <p:cNvPr id="7" name="Freeform 6"/>
          <p:cNvSpPr/>
          <p:nvPr/>
        </p:nvSpPr>
        <p:spPr>
          <a:xfrm>
            <a:off x="5660833" y="3165900"/>
            <a:ext cx="547692" cy="3544318"/>
          </a:xfrm>
          <a:custGeom>
            <a:avLst/>
            <a:gdLst>
              <a:gd name="connsiteX0" fmla="*/ 194830 w 308012"/>
              <a:gd name="connsiteY0" fmla="*/ 0 h 2652376"/>
              <a:gd name="connsiteX1" fmla="*/ 178753 w 308012"/>
              <a:gd name="connsiteY1" fmla="*/ 401875 h 2652376"/>
              <a:gd name="connsiteX2" fmla="*/ 1902 w 308012"/>
              <a:gd name="connsiteY2" fmla="*/ 723375 h 2652376"/>
              <a:gd name="connsiteX3" fmla="*/ 307372 w 308012"/>
              <a:gd name="connsiteY3" fmla="*/ 1366376 h 2652376"/>
              <a:gd name="connsiteX4" fmla="*/ 82288 w 308012"/>
              <a:gd name="connsiteY4" fmla="*/ 2170126 h 2652376"/>
              <a:gd name="connsiteX5" fmla="*/ 82288 w 308012"/>
              <a:gd name="connsiteY5" fmla="*/ 2652376 h 265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012" h="2652376">
                <a:moveTo>
                  <a:pt x="194830" y="0"/>
                </a:moveTo>
                <a:cubicBezTo>
                  <a:pt x="202869" y="140656"/>
                  <a:pt x="210908" y="281313"/>
                  <a:pt x="178753" y="401875"/>
                </a:cubicBezTo>
                <a:cubicBezTo>
                  <a:pt x="146598" y="522438"/>
                  <a:pt x="-19535" y="562625"/>
                  <a:pt x="1902" y="723375"/>
                </a:cubicBezTo>
                <a:cubicBezTo>
                  <a:pt x="23339" y="884125"/>
                  <a:pt x="293974" y="1125251"/>
                  <a:pt x="307372" y="1366376"/>
                </a:cubicBezTo>
                <a:cubicBezTo>
                  <a:pt x="320770" y="1607501"/>
                  <a:pt x="119802" y="1955793"/>
                  <a:pt x="82288" y="2170126"/>
                </a:cubicBezTo>
                <a:cubicBezTo>
                  <a:pt x="44774" y="2384459"/>
                  <a:pt x="82288" y="2652376"/>
                  <a:pt x="82288" y="2652376"/>
                </a:cubicBezTo>
              </a:path>
            </a:pathLst>
          </a:custGeom>
          <a:ln>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a:solidFill>
                  <a:srgbClr val="000000"/>
                </a:solidFill>
                <a:tailEnd type="stealth"/>
              </a:ln>
            </a:endParaRPr>
          </a:p>
        </p:txBody>
      </p:sp>
      <p:sp>
        <p:nvSpPr>
          <p:cNvPr id="8" name="Freeform 7"/>
          <p:cNvSpPr/>
          <p:nvPr/>
        </p:nvSpPr>
        <p:spPr>
          <a:xfrm>
            <a:off x="8464753" y="3165900"/>
            <a:ext cx="547692" cy="3544318"/>
          </a:xfrm>
          <a:custGeom>
            <a:avLst/>
            <a:gdLst>
              <a:gd name="connsiteX0" fmla="*/ 194830 w 308012"/>
              <a:gd name="connsiteY0" fmla="*/ 0 h 2652376"/>
              <a:gd name="connsiteX1" fmla="*/ 178753 w 308012"/>
              <a:gd name="connsiteY1" fmla="*/ 401875 h 2652376"/>
              <a:gd name="connsiteX2" fmla="*/ 1902 w 308012"/>
              <a:gd name="connsiteY2" fmla="*/ 723375 h 2652376"/>
              <a:gd name="connsiteX3" fmla="*/ 307372 w 308012"/>
              <a:gd name="connsiteY3" fmla="*/ 1366376 h 2652376"/>
              <a:gd name="connsiteX4" fmla="*/ 82288 w 308012"/>
              <a:gd name="connsiteY4" fmla="*/ 2170126 h 2652376"/>
              <a:gd name="connsiteX5" fmla="*/ 82288 w 308012"/>
              <a:gd name="connsiteY5" fmla="*/ 2652376 h 265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012" h="2652376">
                <a:moveTo>
                  <a:pt x="194830" y="0"/>
                </a:moveTo>
                <a:cubicBezTo>
                  <a:pt x="202869" y="140656"/>
                  <a:pt x="210908" y="281313"/>
                  <a:pt x="178753" y="401875"/>
                </a:cubicBezTo>
                <a:cubicBezTo>
                  <a:pt x="146598" y="522438"/>
                  <a:pt x="-19535" y="562625"/>
                  <a:pt x="1902" y="723375"/>
                </a:cubicBezTo>
                <a:cubicBezTo>
                  <a:pt x="23339" y="884125"/>
                  <a:pt x="293974" y="1125251"/>
                  <a:pt x="307372" y="1366376"/>
                </a:cubicBezTo>
                <a:cubicBezTo>
                  <a:pt x="320770" y="1607501"/>
                  <a:pt x="119802" y="1955793"/>
                  <a:pt x="82288" y="2170126"/>
                </a:cubicBezTo>
                <a:cubicBezTo>
                  <a:pt x="44774" y="2384459"/>
                  <a:pt x="82288" y="2652376"/>
                  <a:pt x="82288" y="2652376"/>
                </a:cubicBezTo>
              </a:path>
            </a:pathLst>
          </a:custGeom>
          <a:ln>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a:solidFill>
                  <a:srgbClr val="000000"/>
                </a:solidFill>
                <a:tailEnd type="stealth"/>
              </a:ln>
            </a:endParaRPr>
          </a:p>
        </p:txBody>
      </p:sp>
      <p:sp>
        <p:nvSpPr>
          <p:cNvPr id="34" name="Rounded Rectangle 33"/>
          <p:cNvSpPr/>
          <p:nvPr/>
        </p:nvSpPr>
        <p:spPr>
          <a:xfrm>
            <a:off x="1837137" y="3484675"/>
            <a:ext cx="2574673" cy="533945"/>
          </a:xfrm>
          <a:prstGeom prst="roundRect">
            <a:avLst/>
          </a:prstGeom>
          <a:solidFill>
            <a:schemeClr val="accent3">
              <a:lumMod val="40000"/>
              <a:lumOff val="60000"/>
              <a:alpha val="24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rgbClr val="0000FF"/>
                </a:solidFill>
              </a:rPr>
              <a:t>Local Computation</a:t>
            </a:r>
          </a:p>
        </p:txBody>
      </p:sp>
      <p:sp>
        <p:nvSpPr>
          <p:cNvPr id="35" name="Rounded Rectangle 34"/>
          <p:cNvSpPr/>
          <p:nvPr/>
        </p:nvSpPr>
        <p:spPr>
          <a:xfrm>
            <a:off x="4764625" y="3235481"/>
            <a:ext cx="2574673" cy="939333"/>
          </a:xfrm>
          <a:prstGeom prst="roundRect">
            <a:avLst/>
          </a:prstGeom>
          <a:solidFill>
            <a:schemeClr val="accent3">
              <a:lumMod val="40000"/>
              <a:lumOff val="60000"/>
              <a:alpha val="24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rgbClr val="0000FF"/>
                </a:solidFill>
              </a:rPr>
              <a:t>Local Computation</a:t>
            </a:r>
          </a:p>
        </p:txBody>
      </p:sp>
      <p:sp>
        <p:nvSpPr>
          <p:cNvPr id="36" name="Rounded Rectangle 35"/>
          <p:cNvSpPr/>
          <p:nvPr/>
        </p:nvSpPr>
        <p:spPr>
          <a:xfrm>
            <a:off x="7636128" y="3305061"/>
            <a:ext cx="2574673" cy="783139"/>
          </a:xfrm>
          <a:prstGeom prst="roundRect">
            <a:avLst/>
          </a:prstGeom>
          <a:solidFill>
            <a:schemeClr val="accent3">
              <a:lumMod val="40000"/>
              <a:lumOff val="60000"/>
              <a:alpha val="24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rgbClr val="0000FF"/>
                </a:solidFill>
              </a:rPr>
              <a:t>Local Computation</a:t>
            </a:r>
          </a:p>
        </p:txBody>
      </p:sp>
    </p:spTree>
    <p:extLst>
      <p:ext uri="{BB962C8B-B14F-4D97-AF65-F5344CB8AC3E}">
        <p14:creationId xmlns:p14="http://schemas.microsoft.com/office/powerpoint/2010/main" val="154565112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34936"/>
            <a:ext cx="8229600" cy="1143000"/>
          </a:xfrm>
        </p:spPr>
        <p:txBody>
          <a:bodyPr>
            <a:normAutofit/>
          </a:bodyPr>
          <a:lstStyle/>
          <a:p>
            <a:r>
              <a:rPr lang="en-US" dirty="0"/>
              <a:t>SPMD program transformation</a:t>
            </a:r>
          </a:p>
        </p:txBody>
      </p:sp>
      <p:sp>
        <p:nvSpPr>
          <p:cNvPr id="6" name="Freeform 5"/>
          <p:cNvSpPr/>
          <p:nvPr/>
        </p:nvSpPr>
        <p:spPr>
          <a:xfrm>
            <a:off x="2916936" y="3165900"/>
            <a:ext cx="547692" cy="3544318"/>
          </a:xfrm>
          <a:custGeom>
            <a:avLst/>
            <a:gdLst>
              <a:gd name="connsiteX0" fmla="*/ 194830 w 308012"/>
              <a:gd name="connsiteY0" fmla="*/ 0 h 2652376"/>
              <a:gd name="connsiteX1" fmla="*/ 178753 w 308012"/>
              <a:gd name="connsiteY1" fmla="*/ 401875 h 2652376"/>
              <a:gd name="connsiteX2" fmla="*/ 1902 w 308012"/>
              <a:gd name="connsiteY2" fmla="*/ 723375 h 2652376"/>
              <a:gd name="connsiteX3" fmla="*/ 307372 w 308012"/>
              <a:gd name="connsiteY3" fmla="*/ 1366376 h 2652376"/>
              <a:gd name="connsiteX4" fmla="*/ 82288 w 308012"/>
              <a:gd name="connsiteY4" fmla="*/ 2170126 h 2652376"/>
              <a:gd name="connsiteX5" fmla="*/ 82288 w 308012"/>
              <a:gd name="connsiteY5" fmla="*/ 2652376 h 265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012" h="2652376">
                <a:moveTo>
                  <a:pt x="194830" y="0"/>
                </a:moveTo>
                <a:cubicBezTo>
                  <a:pt x="202869" y="140656"/>
                  <a:pt x="210908" y="281313"/>
                  <a:pt x="178753" y="401875"/>
                </a:cubicBezTo>
                <a:cubicBezTo>
                  <a:pt x="146598" y="522438"/>
                  <a:pt x="-19535" y="562625"/>
                  <a:pt x="1902" y="723375"/>
                </a:cubicBezTo>
                <a:cubicBezTo>
                  <a:pt x="23339" y="884125"/>
                  <a:pt x="293974" y="1125251"/>
                  <a:pt x="307372" y="1366376"/>
                </a:cubicBezTo>
                <a:cubicBezTo>
                  <a:pt x="320770" y="1607501"/>
                  <a:pt x="119802" y="1955793"/>
                  <a:pt x="82288" y="2170126"/>
                </a:cubicBezTo>
                <a:cubicBezTo>
                  <a:pt x="44774" y="2384459"/>
                  <a:pt x="82288" y="2652376"/>
                  <a:pt x="82288" y="2652376"/>
                </a:cubicBezTo>
              </a:path>
            </a:pathLst>
          </a:custGeom>
          <a:ln>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a:solidFill>
                  <a:srgbClr val="000000"/>
                </a:solidFill>
                <a:tailEnd type="stealth"/>
              </a:ln>
            </a:endParaRPr>
          </a:p>
        </p:txBody>
      </p:sp>
      <p:sp>
        <p:nvSpPr>
          <p:cNvPr id="7" name="Freeform 6"/>
          <p:cNvSpPr/>
          <p:nvPr/>
        </p:nvSpPr>
        <p:spPr>
          <a:xfrm>
            <a:off x="5660833" y="3165900"/>
            <a:ext cx="547692" cy="3544318"/>
          </a:xfrm>
          <a:custGeom>
            <a:avLst/>
            <a:gdLst>
              <a:gd name="connsiteX0" fmla="*/ 194830 w 308012"/>
              <a:gd name="connsiteY0" fmla="*/ 0 h 2652376"/>
              <a:gd name="connsiteX1" fmla="*/ 178753 w 308012"/>
              <a:gd name="connsiteY1" fmla="*/ 401875 h 2652376"/>
              <a:gd name="connsiteX2" fmla="*/ 1902 w 308012"/>
              <a:gd name="connsiteY2" fmla="*/ 723375 h 2652376"/>
              <a:gd name="connsiteX3" fmla="*/ 307372 w 308012"/>
              <a:gd name="connsiteY3" fmla="*/ 1366376 h 2652376"/>
              <a:gd name="connsiteX4" fmla="*/ 82288 w 308012"/>
              <a:gd name="connsiteY4" fmla="*/ 2170126 h 2652376"/>
              <a:gd name="connsiteX5" fmla="*/ 82288 w 308012"/>
              <a:gd name="connsiteY5" fmla="*/ 2652376 h 265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012" h="2652376">
                <a:moveTo>
                  <a:pt x="194830" y="0"/>
                </a:moveTo>
                <a:cubicBezTo>
                  <a:pt x="202869" y="140656"/>
                  <a:pt x="210908" y="281313"/>
                  <a:pt x="178753" y="401875"/>
                </a:cubicBezTo>
                <a:cubicBezTo>
                  <a:pt x="146598" y="522438"/>
                  <a:pt x="-19535" y="562625"/>
                  <a:pt x="1902" y="723375"/>
                </a:cubicBezTo>
                <a:cubicBezTo>
                  <a:pt x="23339" y="884125"/>
                  <a:pt x="293974" y="1125251"/>
                  <a:pt x="307372" y="1366376"/>
                </a:cubicBezTo>
                <a:cubicBezTo>
                  <a:pt x="320770" y="1607501"/>
                  <a:pt x="119802" y="1955793"/>
                  <a:pt x="82288" y="2170126"/>
                </a:cubicBezTo>
                <a:cubicBezTo>
                  <a:pt x="44774" y="2384459"/>
                  <a:pt x="82288" y="2652376"/>
                  <a:pt x="82288" y="2652376"/>
                </a:cubicBezTo>
              </a:path>
            </a:pathLst>
          </a:custGeom>
          <a:ln>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a:solidFill>
                  <a:srgbClr val="000000"/>
                </a:solidFill>
                <a:tailEnd type="stealth"/>
              </a:ln>
            </a:endParaRPr>
          </a:p>
        </p:txBody>
      </p:sp>
      <p:sp>
        <p:nvSpPr>
          <p:cNvPr id="8" name="Freeform 7"/>
          <p:cNvSpPr/>
          <p:nvPr/>
        </p:nvSpPr>
        <p:spPr>
          <a:xfrm>
            <a:off x="8464753" y="3165900"/>
            <a:ext cx="547692" cy="3544318"/>
          </a:xfrm>
          <a:custGeom>
            <a:avLst/>
            <a:gdLst>
              <a:gd name="connsiteX0" fmla="*/ 194830 w 308012"/>
              <a:gd name="connsiteY0" fmla="*/ 0 h 2652376"/>
              <a:gd name="connsiteX1" fmla="*/ 178753 w 308012"/>
              <a:gd name="connsiteY1" fmla="*/ 401875 h 2652376"/>
              <a:gd name="connsiteX2" fmla="*/ 1902 w 308012"/>
              <a:gd name="connsiteY2" fmla="*/ 723375 h 2652376"/>
              <a:gd name="connsiteX3" fmla="*/ 307372 w 308012"/>
              <a:gd name="connsiteY3" fmla="*/ 1366376 h 2652376"/>
              <a:gd name="connsiteX4" fmla="*/ 82288 w 308012"/>
              <a:gd name="connsiteY4" fmla="*/ 2170126 h 2652376"/>
              <a:gd name="connsiteX5" fmla="*/ 82288 w 308012"/>
              <a:gd name="connsiteY5" fmla="*/ 2652376 h 265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012" h="2652376">
                <a:moveTo>
                  <a:pt x="194830" y="0"/>
                </a:moveTo>
                <a:cubicBezTo>
                  <a:pt x="202869" y="140656"/>
                  <a:pt x="210908" y="281313"/>
                  <a:pt x="178753" y="401875"/>
                </a:cubicBezTo>
                <a:cubicBezTo>
                  <a:pt x="146598" y="522438"/>
                  <a:pt x="-19535" y="562625"/>
                  <a:pt x="1902" y="723375"/>
                </a:cubicBezTo>
                <a:cubicBezTo>
                  <a:pt x="23339" y="884125"/>
                  <a:pt x="293974" y="1125251"/>
                  <a:pt x="307372" y="1366376"/>
                </a:cubicBezTo>
                <a:cubicBezTo>
                  <a:pt x="320770" y="1607501"/>
                  <a:pt x="119802" y="1955793"/>
                  <a:pt x="82288" y="2170126"/>
                </a:cubicBezTo>
                <a:cubicBezTo>
                  <a:pt x="44774" y="2384459"/>
                  <a:pt x="82288" y="2652376"/>
                  <a:pt x="82288" y="2652376"/>
                </a:cubicBezTo>
              </a:path>
            </a:pathLst>
          </a:custGeom>
          <a:ln>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a:solidFill>
                  <a:srgbClr val="000000"/>
                </a:solidFill>
                <a:tailEnd type="stealth"/>
              </a:ln>
            </a:endParaRPr>
          </a:p>
        </p:txBody>
      </p:sp>
      <p:sp>
        <p:nvSpPr>
          <p:cNvPr id="15" name="Content Placeholder 2"/>
          <p:cNvSpPr>
            <a:spLocks noGrp="1"/>
          </p:cNvSpPr>
          <p:nvPr>
            <p:ph idx="1"/>
          </p:nvPr>
        </p:nvSpPr>
        <p:spPr>
          <a:xfrm>
            <a:off x="1981200" y="1618244"/>
            <a:ext cx="8467171" cy="1547656"/>
          </a:xfrm>
        </p:spPr>
        <p:txBody>
          <a:bodyPr>
            <a:normAutofit/>
          </a:bodyPr>
          <a:lstStyle/>
          <a:p>
            <a:r>
              <a:rPr lang="en-US" dirty="0" smtClean="0"/>
              <a:t>So different orders of interleaving </a:t>
            </a:r>
            <a:r>
              <a:rPr lang="en-US" b="1" dirty="0" smtClean="0"/>
              <a:t>make no difference</a:t>
            </a:r>
            <a:r>
              <a:rPr lang="en-US" dirty="0" smtClean="0"/>
              <a:t> </a:t>
            </a:r>
            <a:r>
              <a:rPr lang="en-US" dirty="0"/>
              <a:t>during computation phases</a:t>
            </a:r>
          </a:p>
        </p:txBody>
      </p:sp>
      <p:sp>
        <p:nvSpPr>
          <p:cNvPr id="34" name="Rounded Rectangle 33"/>
          <p:cNvSpPr/>
          <p:nvPr/>
        </p:nvSpPr>
        <p:spPr>
          <a:xfrm>
            <a:off x="1837137" y="3484675"/>
            <a:ext cx="2574673" cy="533945"/>
          </a:xfrm>
          <a:prstGeom prst="roundRect">
            <a:avLst/>
          </a:prstGeom>
          <a:solidFill>
            <a:schemeClr val="accent3">
              <a:lumMod val="40000"/>
              <a:lumOff val="60000"/>
              <a:alpha val="24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rgbClr val="0000FF"/>
                </a:solidFill>
              </a:rPr>
              <a:t>Local Computation</a:t>
            </a:r>
          </a:p>
        </p:txBody>
      </p:sp>
      <p:sp>
        <p:nvSpPr>
          <p:cNvPr id="35" name="Rounded Rectangle 34"/>
          <p:cNvSpPr/>
          <p:nvPr/>
        </p:nvSpPr>
        <p:spPr>
          <a:xfrm>
            <a:off x="4764625" y="3235481"/>
            <a:ext cx="2574673" cy="939333"/>
          </a:xfrm>
          <a:prstGeom prst="roundRect">
            <a:avLst/>
          </a:prstGeom>
          <a:solidFill>
            <a:schemeClr val="accent3">
              <a:lumMod val="40000"/>
              <a:lumOff val="60000"/>
              <a:alpha val="24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rgbClr val="0000FF"/>
                </a:solidFill>
              </a:rPr>
              <a:t>Local Computation</a:t>
            </a:r>
          </a:p>
        </p:txBody>
      </p:sp>
      <p:sp>
        <p:nvSpPr>
          <p:cNvPr id="36" name="Rounded Rectangle 35"/>
          <p:cNvSpPr/>
          <p:nvPr/>
        </p:nvSpPr>
        <p:spPr>
          <a:xfrm>
            <a:off x="7636128" y="3305061"/>
            <a:ext cx="2574673" cy="783139"/>
          </a:xfrm>
          <a:prstGeom prst="roundRect">
            <a:avLst/>
          </a:prstGeom>
          <a:solidFill>
            <a:schemeClr val="accent3">
              <a:lumMod val="40000"/>
              <a:lumOff val="60000"/>
              <a:alpha val="24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rgbClr val="0000FF"/>
                </a:solidFill>
              </a:rPr>
              <a:t>Local Computation</a:t>
            </a:r>
          </a:p>
        </p:txBody>
      </p:sp>
    </p:spTree>
    <p:extLst>
      <p:ext uri="{BB962C8B-B14F-4D97-AF65-F5344CB8AC3E}">
        <p14:creationId xmlns:p14="http://schemas.microsoft.com/office/powerpoint/2010/main" val="256595680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34936"/>
            <a:ext cx="8229600" cy="1143000"/>
          </a:xfrm>
        </p:spPr>
        <p:txBody>
          <a:bodyPr>
            <a:normAutofit/>
          </a:bodyPr>
          <a:lstStyle/>
          <a:p>
            <a:r>
              <a:rPr lang="en-US" dirty="0"/>
              <a:t>SPMD program transformation</a:t>
            </a:r>
          </a:p>
        </p:txBody>
      </p:sp>
      <p:sp>
        <p:nvSpPr>
          <p:cNvPr id="6" name="Freeform 5"/>
          <p:cNvSpPr/>
          <p:nvPr/>
        </p:nvSpPr>
        <p:spPr>
          <a:xfrm>
            <a:off x="2916936" y="3165900"/>
            <a:ext cx="547692" cy="3544318"/>
          </a:xfrm>
          <a:custGeom>
            <a:avLst/>
            <a:gdLst>
              <a:gd name="connsiteX0" fmla="*/ 194830 w 308012"/>
              <a:gd name="connsiteY0" fmla="*/ 0 h 2652376"/>
              <a:gd name="connsiteX1" fmla="*/ 178753 w 308012"/>
              <a:gd name="connsiteY1" fmla="*/ 401875 h 2652376"/>
              <a:gd name="connsiteX2" fmla="*/ 1902 w 308012"/>
              <a:gd name="connsiteY2" fmla="*/ 723375 h 2652376"/>
              <a:gd name="connsiteX3" fmla="*/ 307372 w 308012"/>
              <a:gd name="connsiteY3" fmla="*/ 1366376 h 2652376"/>
              <a:gd name="connsiteX4" fmla="*/ 82288 w 308012"/>
              <a:gd name="connsiteY4" fmla="*/ 2170126 h 2652376"/>
              <a:gd name="connsiteX5" fmla="*/ 82288 w 308012"/>
              <a:gd name="connsiteY5" fmla="*/ 2652376 h 265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012" h="2652376">
                <a:moveTo>
                  <a:pt x="194830" y="0"/>
                </a:moveTo>
                <a:cubicBezTo>
                  <a:pt x="202869" y="140656"/>
                  <a:pt x="210908" y="281313"/>
                  <a:pt x="178753" y="401875"/>
                </a:cubicBezTo>
                <a:cubicBezTo>
                  <a:pt x="146598" y="522438"/>
                  <a:pt x="-19535" y="562625"/>
                  <a:pt x="1902" y="723375"/>
                </a:cubicBezTo>
                <a:cubicBezTo>
                  <a:pt x="23339" y="884125"/>
                  <a:pt x="293974" y="1125251"/>
                  <a:pt x="307372" y="1366376"/>
                </a:cubicBezTo>
                <a:cubicBezTo>
                  <a:pt x="320770" y="1607501"/>
                  <a:pt x="119802" y="1955793"/>
                  <a:pt x="82288" y="2170126"/>
                </a:cubicBezTo>
                <a:cubicBezTo>
                  <a:pt x="44774" y="2384459"/>
                  <a:pt x="82288" y="2652376"/>
                  <a:pt x="82288" y="2652376"/>
                </a:cubicBezTo>
              </a:path>
            </a:pathLst>
          </a:custGeom>
          <a:ln>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a:solidFill>
                  <a:srgbClr val="000000"/>
                </a:solidFill>
                <a:tailEnd type="stealth"/>
              </a:ln>
            </a:endParaRPr>
          </a:p>
        </p:txBody>
      </p:sp>
      <p:sp>
        <p:nvSpPr>
          <p:cNvPr id="7" name="Freeform 6"/>
          <p:cNvSpPr/>
          <p:nvPr/>
        </p:nvSpPr>
        <p:spPr>
          <a:xfrm>
            <a:off x="5660833" y="3165900"/>
            <a:ext cx="547692" cy="3544318"/>
          </a:xfrm>
          <a:custGeom>
            <a:avLst/>
            <a:gdLst>
              <a:gd name="connsiteX0" fmla="*/ 194830 w 308012"/>
              <a:gd name="connsiteY0" fmla="*/ 0 h 2652376"/>
              <a:gd name="connsiteX1" fmla="*/ 178753 w 308012"/>
              <a:gd name="connsiteY1" fmla="*/ 401875 h 2652376"/>
              <a:gd name="connsiteX2" fmla="*/ 1902 w 308012"/>
              <a:gd name="connsiteY2" fmla="*/ 723375 h 2652376"/>
              <a:gd name="connsiteX3" fmla="*/ 307372 w 308012"/>
              <a:gd name="connsiteY3" fmla="*/ 1366376 h 2652376"/>
              <a:gd name="connsiteX4" fmla="*/ 82288 w 308012"/>
              <a:gd name="connsiteY4" fmla="*/ 2170126 h 2652376"/>
              <a:gd name="connsiteX5" fmla="*/ 82288 w 308012"/>
              <a:gd name="connsiteY5" fmla="*/ 2652376 h 265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012" h="2652376">
                <a:moveTo>
                  <a:pt x="194830" y="0"/>
                </a:moveTo>
                <a:cubicBezTo>
                  <a:pt x="202869" y="140656"/>
                  <a:pt x="210908" y="281313"/>
                  <a:pt x="178753" y="401875"/>
                </a:cubicBezTo>
                <a:cubicBezTo>
                  <a:pt x="146598" y="522438"/>
                  <a:pt x="-19535" y="562625"/>
                  <a:pt x="1902" y="723375"/>
                </a:cubicBezTo>
                <a:cubicBezTo>
                  <a:pt x="23339" y="884125"/>
                  <a:pt x="293974" y="1125251"/>
                  <a:pt x="307372" y="1366376"/>
                </a:cubicBezTo>
                <a:cubicBezTo>
                  <a:pt x="320770" y="1607501"/>
                  <a:pt x="119802" y="1955793"/>
                  <a:pt x="82288" y="2170126"/>
                </a:cubicBezTo>
                <a:cubicBezTo>
                  <a:pt x="44774" y="2384459"/>
                  <a:pt x="82288" y="2652376"/>
                  <a:pt x="82288" y="2652376"/>
                </a:cubicBezTo>
              </a:path>
            </a:pathLst>
          </a:custGeom>
          <a:ln>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a:solidFill>
                  <a:srgbClr val="000000"/>
                </a:solidFill>
                <a:tailEnd type="stealth"/>
              </a:ln>
            </a:endParaRPr>
          </a:p>
        </p:txBody>
      </p:sp>
      <p:sp>
        <p:nvSpPr>
          <p:cNvPr id="8" name="Freeform 7"/>
          <p:cNvSpPr/>
          <p:nvPr/>
        </p:nvSpPr>
        <p:spPr>
          <a:xfrm>
            <a:off x="8464753" y="3165900"/>
            <a:ext cx="547692" cy="3544318"/>
          </a:xfrm>
          <a:custGeom>
            <a:avLst/>
            <a:gdLst>
              <a:gd name="connsiteX0" fmla="*/ 194830 w 308012"/>
              <a:gd name="connsiteY0" fmla="*/ 0 h 2652376"/>
              <a:gd name="connsiteX1" fmla="*/ 178753 w 308012"/>
              <a:gd name="connsiteY1" fmla="*/ 401875 h 2652376"/>
              <a:gd name="connsiteX2" fmla="*/ 1902 w 308012"/>
              <a:gd name="connsiteY2" fmla="*/ 723375 h 2652376"/>
              <a:gd name="connsiteX3" fmla="*/ 307372 w 308012"/>
              <a:gd name="connsiteY3" fmla="*/ 1366376 h 2652376"/>
              <a:gd name="connsiteX4" fmla="*/ 82288 w 308012"/>
              <a:gd name="connsiteY4" fmla="*/ 2170126 h 2652376"/>
              <a:gd name="connsiteX5" fmla="*/ 82288 w 308012"/>
              <a:gd name="connsiteY5" fmla="*/ 2652376 h 265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012" h="2652376">
                <a:moveTo>
                  <a:pt x="194830" y="0"/>
                </a:moveTo>
                <a:cubicBezTo>
                  <a:pt x="202869" y="140656"/>
                  <a:pt x="210908" y="281313"/>
                  <a:pt x="178753" y="401875"/>
                </a:cubicBezTo>
                <a:cubicBezTo>
                  <a:pt x="146598" y="522438"/>
                  <a:pt x="-19535" y="562625"/>
                  <a:pt x="1902" y="723375"/>
                </a:cubicBezTo>
                <a:cubicBezTo>
                  <a:pt x="23339" y="884125"/>
                  <a:pt x="293974" y="1125251"/>
                  <a:pt x="307372" y="1366376"/>
                </a:cubicBezTo>
                <a:cubicBezTo>
                  <a:pt x="320770" y="1607501"/>
                  <a:pt x="119802" y="1955793"/>
                  <a:pt x="82288" y="2170126"/>
                </a:cubicBezTo>
                <a:cubicBezTo>
                  <a:pt x="44774" y="2384459"/>
                  <a:pt x="82288" y="2652376"/>
                  <a:pt x="82288" y="2652376"/>
                </a:cubicBezTo>
              </a:path>
            </a:pathLst>
          </a:custGeom>
          <a:ln>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a:solidFill>
                  <a:srgbClr val="000000"/>
                </a:solidFill>
                <a:tailEnd type="stealth"/>
              </a:ln>
            </a:endParaRPr>
          </a:p>
        </p:txBody>
      </p:sp>
      <p:sp>
        <p:nvSpPr>
          <p:cNvPr id="12" name="Rounded Rectangle 11"/>
          <p:cNvSpPr/>
          <p:nvPr/>
        </p:nvSpPr>
        <p:spPr>
          <a:xfrm>
            <a:off x="2558614" y="4337667"/>
            <a:ext cx="1465964" cy="437328"/>
          </a:xfrm>
          <a:prstGeom prst="roundRect">
            <a:avLst/>
          </a:prstGeom>
          <a:solidFill>
            <a:srgbClr val="008000">
              <a:alpha val="50000"/>
            </a:srgbClr>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rgbClr val="0000FF"/>
                </a:solidFill>
              </a:rPr>
              <a:t>transfer</a:t>
            </a:r>
          </a:p>
        </p:txBody>
      </p:sp>
      <p:sp>
        <p:nvSpPr>
          <p:cNvPr id="13" name="Rounded Rectangle 12"/>
          <p:cNvSpPr/>
          <p:nvPr/>
        </p:nvSpPr>
        <p:spPr>
          <a:xfrm>
            <a:off x="5336839" y="4335617"/>
            <a:ext cx="1465964" cy="437328"/>
          </a:xfrm>
          <a:prstGeom prst="roundRect">
            <a:avLst/>
          </a:prstGeom>
          <a:solidFill>
            <a:srgbClr val="008000">
              <a:alpha val="50000"/>
            </a:srgbClr>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rgbClr val="0000FF"/>
                </a:solidFill>
              </a:rPr>
              <a:t>transfer</a:t>
            </a:r>
          </a:p>
        </p:txBody>
      </p:sp>
      <p:sp>
        <p:nvSpPr>
          <p:cNvPr id="14" name="Rounded Rectangle 13"/>
          <p:cNvSpPr/>
          <p:nvPr/>
        </p:nvSpPr>
        <p:spPr>
          <a:xfrm>
            <a:off x="8175087" y="4335617"/>
            <a:ext cx="1465964" cy="437328"/>
          </a:xfrm>
          <a:prstGeom prst="roundRect">
            <a:avLst/>
          </a:prstGeom>
          <a:solidFill>
            <a:srgbClr val="008000">
              <a:alpha val="50000"/>
            </a:srgbClr>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rgbClr val="0000FF"/>
                </a:solidFill>
              </a:rPr>
              <a:t>transfer</a:t>
            </a:r>
          </a:p>
        </p:txBody>
      </p:sp>
      <p:sp>
        <p:nvSpPr>
          <p:cNvPr id="15" name="Content Placeholder 2"/>
          <p:cNvSpPr>
            <a:spLocks noGrp="1"/>
          </p:cNvSpPr>
          <p:nvPr>
            <p:ph idx="1"/>
          </p:nvPr>
        </p:nvSpPr>
        <p:spPr>
          <a:xfrm>
            <a:off x="1680569" y="1618245"/>
            <a:ext cx="9133127" cy="1556569"/>
          </a:xfrm>
        </p:spPr>
        <p:txBody>
          <a:bodyPr>
            <a:normAutofit/>
          </a:bodyPr>
          <a:lstStyle/>
          <a:p>
            <a:r>
              <a:rPr lang="en-US" dirty="0" smtClean="0"/>
              <a:t>Processes affect each other during communication phases: well synchronized, fully deterministic</a:t>
            </a:r>
            <a:endParaRPr lang="en-US" dirty="0"/>
          </a:p>
        </p:txBody>
      </p:sp>
      <p:cxnSp>
        <p:nvCxnSpPr>
          <p:cNvPr id="10" name="Straight Arrow Connector 9"/>
          <p:cNvCxnSpPr>
            <a:stCxn id="12" idx="3"/>
            <a:endCxn id="13" idx="1"/>
          </p:cNvCxnSpPr>
          <p:nvPr/>
        </p:nvCxnSpPr>
        <p:spPr>
          <a:xfrm flipV="1">
            <a:off x="4024579" y="4554281"/>
            <a:ext cx="1312261" cy="2050"/>
          </a:xfrm>
          <a:prstGeom prst="straightConnector1">
            <a:avLst/>
          </a:prstGeom>
          <a:ln w="38100" cmpd="sng">
            <a:solidFill>
              <a:srgbClr val="FF0000"/>
            </a:solidFill>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a:stCxn id="13" idx="3"/>
            <a:endCxn id="14" idx="1"/>
          </p:cNvCxnSpPr>
          <p:nvPr/>
        </p:nvCxnSpPr>
        <p:spPr>
          <a:xfrm>
            <a:off x="6802803" y="4554281"/>
            <a:ext cx="1372284" cy="0"/>
          </a:xfrm>
          <a:prstGeom prst="straightConnector1">
            <a:avLst/>
          </a:prstGeom>
          <a:ln w="38100" cmpd="sng">
            <a:solidFill>
              <a:srgbClr val="FF0000"/>
            </a:solidFill>
            <a:tailEnd type="triangle" w="lg" len="lg"/>
          </a:ln>
          <a:effectLst/>
        </p:spPr>
        <p:style>
          <a:lnRef idx="2">
            <a:schemeClr val="accent1"/>
          </a:lnRef>
          <a:fillRef idx="0">
            <a:schemeClr val="accent1"/>
          </a:fillRef>
          <a:effectRef idx="1">
            <a:schemeClr val="accent1"/>
          </a:effectRef>
          <a:fontRef idx="minor">
            <a:schemeClr val="tx1"/>
          </a:fontRef>
        </p:style>
      </p:cxnSp>
      <p:sp>
        <p:nvSpPr>
          <p:cNvPr id="34" name="Rounded Rectangle 33"/>
          <p:cNvSpPr/>
          <p:nvPr/>
        </p:nvSpPr>
        <p:spPr>
          <a:xfrm>
            <a:off x="1837137" y="3484675"/>
            <a:ext cx="2574673" cy="533945"/>
          </a:xfrm>
          <a:prstGeom prst="roundRect">
            <a:avLst/>
          </a:prstGeom>
          <a:solidFill>
            <a:schemeClr val="accent3">
              <a:lumMod val="40000"/>
              <a:lumOff val="60000"/>
              <a:alpha val="24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rgbClr val="0000FF"/>
                </a:solidFill>
              </a:rPr>
              <a:t>Local Computation</a:t>
            </a:r>
          </a:p>
        </p:txBody>
      </p:sp>
      <p:sp>
        <p:nvSpPr>
          <p:cNvPr id="35" name="Rounded Rectangle 34"/>
          <p:cNvSpPr/>
          <p:nvPr/>
        </p:nvSpPr>
        <p:spPr>
          <a:xfrm>
            <a:off x="4764625" y="3235481"/>
            <a:ext cx="2574673" cy="939333"/>
          </a:xfrm>
          <a:prstGeom prst="roundRect">
            <a:avLst/>
          </a:prstGeom>
          <a:solidFill>
            <a:schemeClr val="accent3">
              <a:lumMod val="40000"/>
              <a:lumOff val="60000"/>
              <a:alpha val="24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rgbClr val="0000FF"/>
                </a:solidFill>
              </a:rPr>
              <a:t>Local Computation</a:t>
            </a:r>
          </a:p>
        </p:txBody>
      </p:sp>
      <p:sp>
        <p:nvSpPr>
          <p:cNvPr id="36" name="Rounded Rectangle 35"/>
          <p:cNvSpPr/>
          <p:nvPr/>
        </p:nvSpPr>
        <p:spPr>
          <a:xfrm>
            <a:off x="7636128" y="3305061"/>
            <a:ext cx="2574673" cy="783139"/>
          </a:xfrm>
          <a:prstGeom prst="roundRect">
            <a:avLst/>
          </a:prstGeom>
          <a:solidFill>
            <a:schemeClr val="accent3">
              <a:lumMod val="40000"/>
              <a:lumOff val="60000"/>
              <a:alpha val="24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rgbClr val="0000FF"/>
                </a:solidFill>
              </a:rPr>
              <a:t>Local Computation</a:t>
            </a:r>
          </a:p>
        </p:txBody>
      </p:sp>
    </p:spTree>
    <p:extLst>
      <p:ext uri="{BB962C8B-B14F-4D97-AF65-F5344CB8AC3E}">
        <p14:creationId xmlns:p14="http://schemas.microsoft.com/office/powerpoint/2010/main" val="2409978405"/>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SPMD program transformation</a:t>
            </a:r>
          </a:p>
        </p:txBody>
      </p:sp>
      <p:sp>
        <p:nvSpPr>
          <p:cNvPr id="3" name="Content Placeholder 2"/>
          <p:cNvSpPr>
            <a:spLocks noGrp="1"/>
          </p:cNvSpPr>
          <p:nvPr>
            <p:ph idx="1"/>
          </p:nvPr>
        </p:nvSpPr>
        <p:spPr/>
        <p:txBody>
          <a:bodyPr/>
          <a:lstStyle/>
          <a:p>
            <a:r>
              <a:rPr lang="en-US" dirty="0" smtClean="0"/>
              <a:t>fully </a:t>
            </a:r>
            <a:r>
              <a:rPr lang="en-US" b="1" dirty="0" smtClean="0"/>
              <a:t>synchronous </a:t>
            </a:r>
            <a:r>
              <a:rPr lang="en-US" dirty="0" smtClean="0"/>
              <a:t>and </a:t>
            </a:r>
            <a:r>
              <a:rPr lang="en-US" b="1" dirty="0" err="1" smtClean="0"/>
              <a:t>deterministc</a:t>
            </a:r>
            <a:endParaRPr lang="en-US" b="1" dirty="0"/>
          </a:p>
        </p:txBody>
      </p:sp>
      <p:sp>
        <p:nvSpPr>
          <p:cNvPr id="4" name="Freeform 3"/>
          <p:cNvSpPr/>
          <p:nvPr/>
        </p:nvSpPr>
        <p:spPr>
          <a:xfrm>
            <a:off x="3368017" y="2608288"/>
            <a:ext cx="547692" cy="3628371"/>
          </a:xfrm>
          <a:custGeom>
            <a:avLst/>
            <a:gdLst>
              <a:gd name="connsiteX0" fmla="*/ 194830 w 308012"/>
              <a:gd name="connsiteY0" fmla="*/ 0 h 2652376"/>
              <a:gd name="connsiteX1" fmla="*/ 178753 w 308012"/>
              <a:gd name="connsiteY1" fmla="*/ 401875 h 2652376"/>
              <a:gd name="connsiteX2" fmla="*/ 1902 w 308012"/>
              <a:gd name="connsiteY2" fmla="*/ 723375 h 2652376"/>
              <a:gd name="connsiteX3" fmla="*/ 307372 w 308012"/>
              <a:gd name="connsiteY3" fmla="*/ 1366376 h 2652376"/>
              <a:gd name="connsiteX4" fmla="*/ 82288 w 308012"/>
              <a:gd name="connsiteY4" fmla="*/ 2170126 h 2652376"/>
              <a:gd name="connsiteX5" fmla="*/ 82288 w 308012"/>
              <a:gd name="connsiteY5" fmla="*/ 2652376 h 265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012" h="2652376">
                <a:moveTo>
                  <a:pt x="194830" y="0"/>
                </a:moveTo>
                <a:cubicBezTo>
                  <a:pt x="202869" y="140656"/>
                  <a:pt x="210908" y="281313"/>
                  <a:pt x="178753" y="401875"/>
                </a:cubicBezTo>
                <a:cubicBezTo>
                  <a:pt x="146598" y="522438"/>
                  <a:pt x="-19535" y="562625"/>
                  <a:pt x="1902" y="723375"/>
                </a:cubicBezTo>
                <a:cubicBezTo>
                  <a:pt x="23339" y="884125"/>
                  <a:pt x="293974" y="1125251"/>
                  <a:pt x="307372" y="1366376"/>
                </a:cubicBezTo>
                <a:cubicBezTo>
                  <a:pt x="320770" y="1607501"/>
                  <a:pt x="119802" y="1955793"/>
                  <a:pt x="82288" y="2170126"/>
                </a:cubicBezTo>
                <a:cubicBezTo>
                  <a:pt x="44774" y="2384459"/>
                  <a:pt x="82288" y="2652376"/>
                  <a:pt x="82288" y="2652376"/>
                </a:cubicBezTo>
              </a:path>
            </a:pathLst>
          </a:custGeom>
          <a:ln>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a:solidFill>
                  <a:srgbClr val="000000"/>
                </a:solidFill>
                <a:tailEnd type="stealth"/>
              </a:ln>
            </a:endParaRPr>
          </a:p>
        </p:txBody>
      </p:sp>
      <p:sp>
        <p:nvSpPr>
          <p:cNvPr id="5" name="Freeform 4"/>
          <p:cNvSpPr/>
          <p:nvPr/>
        </p:nvSpPr>
        <p:spPr>
          <a:xfrm>
            <a:off x="5729202" y="2608288"/>
            <a:ext cx="547692" cy="3628371"/>
          </a:xfrm>
          <a:custGeom>
            <a:avLst/>
            <a:gdLst>
              <a:gd name="connsiteX0" fmla="*/ 194830 w 308012"/>
              <a:gd name="connsiteY0" fmla="*/ 0 h 2652376"/>
              <a:gd name="connsiteX1" fmla="*/ 178753 w 308012"/>
              <a:gd name="connsiteY1" fmla="*/ 401875 h 2652376"/>
              <a:gd name="connsiteX2" fmla="*/ 1902 w 308012"/>
              <a:gd name="connsiteY2" fmla="*/ 723375 h 2652376"/>
              <a:gd name="connsiteX3" fmla="*/ 307372 w 308012"/>
              <a:gd name="connsiteY3" fmla="*/ 1366376 h 2652376"/>
              <a:gd name="connsiteX4" fmla="*/ 82288 w 308012"/>
              <a:gd name="connsiteY4" fmla="*/ 2170126 h 2652376"/>
              <a:gd name="connsiteX5" fmla="*/ 82288 w 308012"/>
              <a:gd name="connsiteY5" fmla="*/ 2652376 h 265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012" h="2652376">
                <a:moveTo>
                  <a:pt x="194830" y="0"/>
                </a:moveTo>
                <a:cubicBezTo>
                  <a:pt x="202869" y="140656"/>
                  <a:pt x="210908" y="281313"/>
                  <a:pt x="178753" y="401875"/>
                </a:cubicBezTo>
                <a:cubicBezTo>
                  <a:pt x="146598" y="522438"/>
                  <a:pt x="-19535" y="562625"/>
                  <a:pt x="1902" y="723375"/>
                </a:cubicBezTo>
                <a:cubicBezTo>
                  <a:pt x="23339" y="884125"/>
                  <a:pt x="293974" y="1125251"/>
                  <a:pt x="307372" y="1366376"/>
                </a:cubicBezTo>
                <a:cubicBezTo>
                  <a:pt x="320770" y="1607501"/>
                  <a:pt x="119802" y="1955793"/>
                  <a:pt x="82288" y="2170126"/>
                </a:cubicBezTo>
                <a:cubicBezTo>
                  <a:pt x="44774" y="2384459"/>
                  <a:pt x="82288" y="2652376"/>
                  <a:pt x="82288" y="2652376"/>
                </a:cubicBezTo>
              </a:path>
            </a:pathLst>
          </a:custGeom>
          <a:ln>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a:solidFill>
                  <a:srgbClr val="000000"/>
                </a:solidFill>
                <a:tailEnd type="stealth"/>
              </a:ln>
            </a:endParaRPr>
          </a:p>
        </p:txBody>
      </p:sp>
      <p:sp>
        <p:nvSpPr>
          <p:cNvPr id="6" name="Freeform 5"/>
          <p:cNvSpPr/>
          <p:nvPr/>
        </p:nvSpPr>
        <p:spPr>
          <a:xfrm>
            <a:off x="7976450" y="2608288"/>
            <a:ext cx="547692" cy="3628371"/>
          </a:xfrm>
          <a:custGeom>
            <a:avLst/>
            <a:gdLst>
              <a:gd name="connsiteX0" fmla="*/ 194830 w 308012"/>
              <a:gd name="connsiteY0" fmla="*/ 0 h 2652376"/>
              <a:gd name="connsiteX1" fmla="*/ 178753 w 308012"/>
              <a:gd name="connsiteY1" fmla="*/ 401875 h 2652376"/>
              <a:gd name="connsiteX2" fmla="*/ 1902 w 308012"/>
              <a:gd name="connsiteY2" fmla="*/ 723375 h 2652376"/>
              <a:gd name="connsiteX3" fmla="*/ 307372 w 308012"/>
              <a:gd name="connsiteY3" fmla="*/ 1366376 h 2652376"/>
              <a:gd name="connsiteX4" fmla="*/ 82288 w 308012"/>
              <a:gd name="connsiteY4" fmla="*/ 2170126 h 2652376"/>
              <a:gd name="connsiteX5" fmla="*/ 82288 w 308012"/>
              <a:gd name="connsiteY5" fmla="*/ 2652376 h 265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012" h="2652376">
                <a:moveTo>
                  <a:pt x="194830" y="0"/>
                </a:moveTo>
                <a:cubicBezTo>
                  <a:pt x="202869" y="140656"/>
                  <a:pt x="210908" y="281313"/>
                  <a:pt x="178753" y="401875"/>
                </a:cubicBezTo>
                <a:cubicBezTo>
                  <a:pt x="146598" y="522438"/>
                  <a:pt x="-19535" y="562625"/>
                  <a:pt x="1902" y="723375"/>
                </a:cubicBezTo>
                <a:cubicBezTo>
                  <a:pt x="23339" y="884125"/>
                  <a:pt x="293974" y="1125251"/>
                  <a:pt x="307372" y="1366376"/>
                </a:cubicBezTo>
                <a:cubicBezTo>
                  <a:pt x="320770" y="1607501"/>
                  <a:pt x="119802" y="1955793"/>
                  <a:pt x="82288" y="2170126"/>
                </a:cubicBezTo>
                <a:cubicBezTo>
                  <a:pt x="44774" y="2384459"/>
                  <a:pt x="82288" y="2652376"/>
                  <a:pt x="82288" y="2652376"/>
                </a:cubicBezTo>
              </a:path>
            </a:pathLst>
          </a:custGeom>
          <a:ln>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a:solidFill>
                  <a:srgbClr val="000000"/>
                </a:solidFill>
                <a:tailEnd type="stealth"/>
              </a:ln>
            </a:endParaRPr>
          </a:p>
        </p:txBody>
      </p:sp>
      <p:sp>
        <p:nvSpPr>
          <p:cNvPr id="7" name="Rounded Rectangle 6"/>
          <p:cNvSpPr/>
          <p:nvPr/>
        </p:nvSpPr>
        <p:spPr>
          <a:xfrm>
            <a:off x="3139575" y="3599674"/>
            <a:ext cx="5594510" cy="754309"/>
          </a:xfrm>
          <a:prstGeom prst="roundRect">
            <a:avLst/>
          </a:prstGeom>
          <a:solidFill>
            <a:schemeClr val="accent3">
              <a:lumMod val="40000"/>
              <a:lumOff val="60000"/>
              <a:alpha val="24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err="1" smtClean="0">
                <a:solidFill>
                  <a:srgbClr val="FF0000"/>
                </a:solidFill>
              </a:rPr>
              <a:t>All_to_All</a:t>
            </a:r>
            <a:r>
              <a:rPr lang="en-US" sz="2400" b="1" dirty="0" smtClean="0">
                <a:solidFill>
                  <a:srgbClr val="FF0000"/>
                </a:solidFill>
              </a:rPr>
              <a:t> / </a:t>
            </a:r>
            <a:r>
              <a:rPr lang="en-US" sz="2400" b="1" dirty="0" err="1" smtClean="0">
                <a:solidFill>
                  <a:srgbClr val="FF0000"/>
                </a:solidFill>
              </a:rPr>
              <a:t>Allreduce</a:t>
            </a:r>
            <a:r>
              <a:rPr lang="en-US" sz="2400" b="1" dirty="0" smtClean="0">
                <a:solidFill>
                  <a:srgbClr val="FF0000"/>
                </a:solidFill>
              </a:rPr>
              <a:t> / Reduce</a:t>
            </a:r>
            <a:endParaRPr lang="en-US" sz="2400" b="1" dirty="0">
              <a:solidFill>
                <a:srgbClr val="FF0000"/>
              </a:solidFill>
            </a:endParaRPr>
          </a:p>
        </p:txBody>
      </p:sp>
      <p:sp>
        <p:nvSpPr>
          <p:cNvPr id="8" name="Rounded Rectangle 7"/>
          <p:cNvSpPr/>
          <p:nvPr/>
        </p:nvSpPr>
        <p:spPr>
          <a:xfrm>
            <a:off x="3139575" y="2979860"/>
            <a:ext cx="5594510" cy="438390"/>
          </a:xfrm>
          <a:prstGeom prst="roundRect">
            <a:avLst/>
          </a:prstGeom>
          <a:solidFill>
            <a:schemeClr val="accent3">
              <a:lumMod val="40000"/>
              <a:lumOff val="60000"/>
              <a:alpha val="24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rgbClr val="0000FF"/>
                </a:solidFill>
              </a:rPr>
              <a:t>Computation  Phase</a:t>
            </a:r>
          </a:p>
        </p:txBody>
      </p:sp>
      <p:sp>
        <p:nvSpPr>
          <p:cNvPr id="9" name="Rounded Rectangle 8"/>
          <p:cNvSpPr/>
          <p:nvPr/>
        </p:nvSpPr>
        <p:spPr>
          <a:xfrm>
            <a:off x="3139575" y="5241966"/>
            <a:ext cx="5594510" cy="763857"/>
          </a:xfrm>
          <a:prstGeom prst="roundRect">
            <a:avLst/>
          </a:prstGeom>
          <a:solidFill>
            <a:schemeClr val="accent3">
              <a:lumMod val="40000"/>
              <a:lumOff val="60000"/>
              <a:alpha val="24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rgbClr val="FF0000"/>
                </a:solidFill>
              </a:rPr>
              <a:t>transfer</a:t>
            </a:r>
            <a:endParaRPr lang="en-US" sz="2400" b="1" dirty="0">
              <a:solidFill>
                <a:srgbClr val="FF0000"/>
              </a:solidFill>
            </a:endParaRPr>
          </a:p>
        </p:txBody>
      </p:sp>
      <p:sp>
        <p:nvSpPr>
          <p:cNvPr id="10" name="Rounded Rectangle 9"/>
          <p:cNvSpPr/>
          <p:nvPr/>
        </p:nvSpPr>
        <p:spPr>
          <a:xfrm>
            <a:off x="3139575" y="4631326"/>
            <a:ext cx="5594510" cy="438390"/>
          </a:xfrm>
          <a:prstGeom prst="roundRect">
            <a:avLst/>
          </a:prstGeom>
          <a:solidFill>
            <a:schemeClr val="accent3">
              <a:lumMod val="40000"/>
              <a:lumOff val="60000"/>
              <a:alpha val="24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rgbClr val="0000FF"/>
                </a:solidFill>
              </a:rPr>
              <a:t>Computation  Phase</a:t>
            </a:r>
          </a:p>
        </p:txBody>
      </p:sp>
    </p:spTree>
    <p:extLst>
      <p:ext uri="{BB962C8B-B14F-4D97-AF65-F5344CB8AC3E}">
        <p14:creationId xmlns:p14="http://schemas.microsoft.com/office/powerpoint/2010/main" val="741422308"/>
      </p:ext>
    </p:extLst>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SPMD program transformation</a:t>
            </a:r>
          </a:p>
        </p:txBody>
      </p:sp>
      <p:sp>
        <p:nvSpPr>
          <p:cNvPr id="5" name="Rectangle 4"/>
          <p:cNvSpPr/>
          <p:nvPr/>
        </p:nvSpPr>
        <p:spPr>
          <a:xfrm>
            <a:off x="1235804" y="2096850"/>
            <a:ext cx="3536251" cy="4154983"/>
          </a:xfrm>
          <a:prstGeom prst="rect">
            <a:avLst/>
          </a:prstGeom>
        </p:spPr>
        <p:txBody>
          <a:bodyPr wrap="square">
            <a:spAutoFit/>
          </a:bodyPr>
          <a:lstStyle/>
          <a:p>
            <a:r>
              <a:rPr lang="en-US" sz="2400" b="1" dirty="0" err="1"/>
              <a:t>spmdfork</a:t>
            </a:r>
            <a:r>
              <a:rPr lang="en-US" sz="2400" dirty="0"/>
              <a:t> </a:t>
            </a:r>
            <a:r>
              <a:rPr lang="en-US" sz="2400" dirty="0" smtClean="0"/>
              <a:t>{</a:t>
            </a:r>
          </a:p>
          <a:p>
            <a:endParaRPr lang="en-US" sz="2400" dirty="0"/>
          </a:p>
          <a:p>
            <a:r>
              <a:rPr lang="en-US" sz="2400" dirty="0"/>
              <a:t> </a:t>
            </a:r>
            <a:r>
              <a:rPr lang="en-US" sz="2400" dirty="0" smtClean="0"/>
              <a:t>   double</a:t>
            </a:r>
            <a:r>
              <a:rPr lang="en-US" sz="2400" dirty="0"/>
              <a:t>[1] a, b;</a:t>
            </a:r>
          </a:p>
          <a:p>
            <a:endParaRPr lang="en-US" sz="2400" dirty="0"/>
          </a:p>
          <a:p>
            <a:endParaRPr lang="en-US" sz="2400" dirty="0" smtClean="0"/>
          </a:p>
          <a:p>
            <a:r>
              <a:rPr lang="en-US" sz="2400" dirty="0" smtClean="0"/>
              <a:t>    a</a:t>
            </a:r>
            <a:r>
              <a:rPr lang="en-US" sz="2400" dirty="0"/>
              <a:t>[0] = </a:t>
            </a:r>
            <a:r>
              <a:rPr lang="en-US" sz="2400" b="1" dirty="0" err="1"/>
              <a:t>pid</a:t>
            </a:r>
            <a:r>
              <a:rPr lang="en-US" sz="2400" dirty="0"/>
              <a:t>*1.0;</a:t>
            </a:r>
          </a:p>
          <a:p>
            <a:endParaRPr lang="en-US" sz="2400" dirty="0"/>
          </a:p>
          <a:p>
            <a:endParaRPr lang="en-US" sz="2400" dirty="0"/>
          </a:p>
          <a:p>
            <a:r>
              <a:rPr lang="en-US" sz="2400" dirty="0"/>
              <a:t> </a:t>
            </a:r>
            <a:r>
              <a:rPr lang="en-US" sz="2400" dirty="0" smtClean="0"/>
              <a:t>   </a:t>
            </a:r>
            <a:r>
              <a:rPr lang="en-US" sz="2400" dirty="0" err="1" smtClean="0"/>
              <a:t>AllReduce</a:t>
            </a:r>
            <a:r>
              <a:rPr lang="en-US" sz="2400" dirty="0"/>
              <a:t>(a, b, PLUS);</a:t>
            </a:r>
          </a:p>
          <a:p>
            <a:endParaRPr lang="en-US" sz="2400" dirty="0"/>
          </a:p>
          <a:p>
            <a:r>
              <a:rPr lang="en-US" sz="2400" dirty="0"/>
              <a:t>}</a:t>
            </a:r>
          </a:p>
        </p:txBody>
      </p:sp>
      <p:sp>
        <p:nvSpPr>
          <p:cNvPr id="10" name="TextBox 9"/>
          <p:cNvSpPr txBox="1"/>
          <p:nvPr/>
        </p:nvSpPr>
        <p:spPr>
          <a:xfrm>
            <a:off x="5689310" y="1530765"/>
            <a:ext cx="2739001" cy="461665"/>
          </a:xfrm>
          <a:prstGeom prst="rect">
            <a:avLst/>
          </a:prstGeom>
          <a:noFill/>
        </p:spPr>
        <p:txBody>
          <a:bodyPr wrap="none" rtlCol="0">
            <a:spAutoFit/>
          </a:bodyPr>
          <a:lstStyle/>
          <a:p>
            <a:pPr lvl="0"/>
            <a:r>
              <a:rPr lang="en-US" sz="2400" dirty="0">
                <a:solidFill>
                  <a:prstClr val="black"/>
                </a:solidFill>
              </a:rPr>
              <a:t>double[</a:t>
            </a:r>
            <a:r>
              <a:rPr lang="en-US" sz="2400" b="1" dirty="0">
                <a:solidFill>
                  <a:prstClr val="black"/>
                </a:solidFill>
              </a:rPr>
              <a:t>N</a:t>
            </a:r>
            <a:r>
              <a:rPr lang="en-US" sz="2400" dirty="0">
                <a:solidFill>
                  <a:prstClr val="black"/>
                </a:solidFill>
              </a:rPr>
              <a:t>, 1] AA, BB</a:t>
            </a:r>
            <a:r>
              <a:rPr lang="en-US" sz="2400" dirty="0" smtClean="0">
                <a:solidFill>
                  <a:prstClr val="black"/>
                </a:solidFill>
              </a:rPr>
              <a:t>;</a:t>
            </a:r>
            <a:endParaRPr lang="en-US" sz="2400" dirty="0">
              <a:solidFill>
                <a:prstClr val="black"/>
              </a:solidFill>
            </a:endParaRPr>
          </a:p>
        </p:txBody>
      </p:sp>
      <p:sp>
        <p:nvSpPr>
          <p:cNvPr id="11" name="TextBox 10"/>
          <p:cNvSpPr txBox="1"/>
          <p:nvPr/>
        </p:nvSpPr>
        <p:spPr>
          <a:xfrm>
            <a:off x="5689310" y="2169013"/>
            <a:ext cx="3865211" cy="1200328"/>
          </a:xfrm>
          <a:prstGeom prst="rect">
            <a:avLst/>
          </a:prstGeom>
          <a:noFill/>
        </p:spPr>
        <p:txBody>
          <a:bodyPr wrap="none" rtlCol="0">
            <a:spAutoFit/>
          </a:bodyPr>
          <a:lstStyle/>
          <a:p>
            <a:pPr lvl="0"/>
            <a:r>
              <a:rPr lang="en-US" sz="2400" dirty="0">
                <a:solidFill>
                  <a:prstClr val="black"/>
                </a:solidFill>
              </a:rPr>
              <a:t>for (</a:t>
            </a:r>
            <a:r>
              <a:rPr lang="en-US" sz="2400" dirty="0" err="1">
                <a:solidFill>
                  <a:prstClr val="black"/>
                </a:solidFill>
              </a:rPr>
              <a:t>int</a:t>
            </a:r>
            <a:r>
              <a:rPr lang="en-US" sz="2400" dirty="0">
                <a:solidFill>
                  <a:prstClr val="black"/>
                </a:solidFill>
              </a:rPr>
              <a:t> </a:t>
            </a:r>
            <a:r>
              <a:rPr lang="en-US" sz="2400" b="1" dirty="0" err="1">
                <a:solidFill>
                  <a:prstClr val="black"/>
                </a:solidFill>
              </a:rPr>
              <a:t>pid</a:t>
            </a:r>
            <a:r>
              <a:rPr lang="en-US" sz="2400" dirty="0">
                <a:solidFill>
                  <a:prstClr val="black"/>
                </a:solidFill>
              </a:rPr>
              <a:t>=0; </a:t>
            </a:r>
            <a:r>
              <a:rPr lang="en-US" sz="2400" b="1" dirty="0" err="1">
                <a:solidFill>
                  <a:prstClr val="black"/>
                </a:solidFill>
              </a:rPr>
              <a:t>pid</a:t>
            </a:r>
            <a:r>
              <a:rPr lang="en-US" sz="2400" dirty="0">
                <a:solidFill>
                  <a:prstClr val="black"/>
                </a:solidFill>
              </a:rPr>
              <a:t>&lt;N; </a:t>
            </a:r>
            <a:r>
              <a:rPr lang="en-US" sz="2400" b="1" dirty="0" err="1">
                <a:solidFill>
                  <a:prstClr val="black"/>
                </a:solidFill>
              </a:rPr>
              <a:t>pid</a:t>
            </a:r>
            <a:r>
              <a:rPr lang="en-US" sz="2400" dirty="0">
                <a:solidFill>
                  <a:prstClr val="black"/>
                </a:solidFill>
              </a:rPr>
              <a:t>++) {</a:t>
            </a:r>
          </a:p>
          <a:p>
            <a:pPr lvl="0"/>
            <a:r>
              <a:rPr lang="en-US" sz="2400" dirty="0">
                <a:solidFill>
                  <a:prstClr val="black"/>
                </a:solidFill>
              </a:rPr>
              <a:t>	AA[</a:t>
            </a:r>
            <a:r>
              <a:rPr lang="en-US" sz="2400" b="1" dirty="0" err="1">
                <a:solidFill>
                  <a:prstClr val="black"/>
                </a:solidFill>
              </a:rPr>
              <a:t>pid</a:t>
            </a:r>
            <a:r>
              <a:rPr lang="en-US" sz="2400" dirty="0">
                <a:solidFill>
                  <a:prstClr val="black"/>
                </a:solidFill>
              </a:rPr>
              <a:t>, 0] = </a:t>
            </a:r>
            <a:r>
              <a:rPr lang="en-US" sz="2400" b="1" dirty="0" err="1">
                <a:solidFill>
                  <a:prstClr val="black"/>
                </a:solidFill>
              </a:rPr>
              <a:t>pid</a:t>
            </a:r>
            <a:r>
              <a:rPr lang="en-US" sz="2400" dirty="0">
                <a:solidFill>
                  <a:prstClr val="black"/>
                </a:solidFill>
              </a:rPr>
              <a:t>*1.0;</a:t>
            </a:r>
          </a:p>
          <a:p>
            <a:pPr lvl="0"/>
            <a:r>
              <a:rPr lang="en-US" sz="2400" dirty="0" smtClean="0">
                <a:solidFill>
                  <a:prstClr val="black"/>
                </a:solidFill>
              </a:rPr>
              <a:t>}</a:t>
            </a:r>
            <a:endParaRPr lang="en-US" sz="2400" dirty="0">
              <a:solidFill>
                <a:prstClr val="black"/>
              </a:solidFill>
            </a:endParaRPr>
          </a:p>
        </p:txBody>
      </p:sp>
      <p:sp>
        <p:nvSpPr>
          <p:cNvPr id="12" name="TextBox 11"/>
          <p:cNvSpPr txBox="1"/>
          <p:nvPr/>
        </p:nvSpPr>
        <p:spPr>
          <a:xfrm>
            <a:off x="5689310" y="3980799"/>
            <a:ext cx="3865211" cy="1846659"/>
          </a:xfrm>
          <a:prstGeom prst="rect">
            <a:avLst/>
          </a:prstGeom>
          <a:noFill/>
        </p:spPr>
        <p:txBody>
          <a:bodyPr wrap="none" rtlCol="0">
            <a:spAutoFit/>
          </a:bodyPr>
          <a:lstStyle/>
          <a:p>
            <a:pPr lvl="0"/>
            <a:r>
              <a:rPr lang="en-US" sz="2400" dirty="0">
                <a:solidFill>
                  <a:prstClr val="black"/>
                </a:solidFill>
              </a:rPr>
              <a:t>double temp = 0.0;</a:t>
            </a:r>
          </a:p>
          <a:p>
            <a:pPr lvl="0"/>
            <a:r>
              <a:rPr lang="en-US" sz="2400" dirty="0">
                <a:solidFill>
                  <a:prstClr val="black"/>
                </a:solidFill>
              </a:rPr>
              <a:t>for (</a:t>
            </a:r>
            <a:r>
              <a:rPr lang="en-US" sz="2400" dirty="0" err="1">
                <a:solidFill>
                  <a:prstClr val="black"/>
                </a:solidFill>
              </a:rPr>
              <a:t>int</a:t>
            </a:r>
            <a:r>
              <a:rPr lang="en-US" sz="2400" dirty="0">
                <a:solidFill>
                  <a:prstClr val="black"/>
                </a:solidFill>
              </a:rPr>
              <a:t> </a:t>
            </a:r>
            <a:r>
              <a:rPr lang="en-US" sz="2400" b="1" dirty="0" err="1">
                <a:solidFill>
                  <a:prstClr val="black"/>
                </a:solidFill>
              </a:rPr>
              <a:t>pid</a:t>
            </a:r>
            <a:r>
              <a:rPr lang="en-US" sz="2400" dirty="0">
                <a:solidFill>
                  <a:prstClr val="black"/>
                </a:solidFill>
              </a:rPr>
              <a:t>=0; </a:t>
            </a:r>
            <a:r>
              <a:rPr lang="en-US" sz="2400" b="1" dirty="0" err="1">
                <a:solidFill>
                  <a:prstClr val="black"/>
                </a:solidFill>
              </a:rPr>
              <a:t>pid</a:t>
            </a:r>
            <a:r>
              <a:rPr lang="en-US" sz="2400" dirty="0">
                <a:solidFill>
                  <a:prstClr val="black"/>
                </a:solidFill>
              </a:rPr>
              <a:t>&lt;N; </a:t>
            </a:r>
            <a:r>
              <a:rPr lang="en-US" sz="2400" b="1" dirty="0" err="1">
                <a:solidFill>
                  <a:prstClr val="black"/>
                </a:solidFill>
              </a:rPr>
              <a:t>pid</a:t>
            </a:r>
            <a:r>
              <a:rPr lang="en-US" sz="2400" dirty="0">
                <a:solidFill>
                  <a:prstClr val="black"/>
                </a:solidFill>
              </a:rPr>
              <a:t>++) {</a:t>
            </a:r>
          </a:p>
          <a:p>
            <a:pPr lvl="0"/>
            <a:r>
              <a:rPr lang="en-US" sz="2400" dirty="0">
                <a:solidFill>
                  <a:prstClr val="black"/>
                </a:solidFill>
              </a:rPr>
              <a:t>	temp += AA[</a:t>
            </a:r>
            <a:r>
              <a:rPr lang="en-US" sz="2400" b="1" dirty="0" err="1">
                <a:solidFill>
                  <a:prstClr val="black"/>
                </a:solidFill>
              </a:rPr>
              <a:t>pid</a:t>
            </a:r>
            <a:r>
              <a:rPr lang="en-US" sz="2400" dirty="0">
                <a:solidFill>
                  <a:prstClr val="black"/>
                </a:solidFill>
              </a:rPr>
              <a:t>, 0];</a:t>
            </a:r>
          </a:p>
          <a:p>
            <a:pPr lvl="0"/>
            <a:r>
              <a:rPr lang="en-US" sz="2400" dirty="0">
                <a:solidFill>
                  <a:prstClr val="black"/>
                </a:solidFill>
              </a:rPr>
              <a:t>}</a:t>
            </a:r>
          </a:p>
          <a:p>
            <a:endParaRPr lang="en-US" dirty="0"/>
          </a:p>
        </p:txBody>
      </p:sp>
      <p:grpSp>
        <p:nvGrpSpPr>
          <p:cNvPr id="28" name="Group 27"/>
          <p:cNvGrpSpPr/>
          <p:nvPr/>
        </p:nvGrpSpPr>
        <p:grpSpPr>
          <a:xfrm>
            <a:off x="1540080" y="1565556"/>
            <a:ext cx="4027441" cy="1735348"/>
            <a:chOff x="1540080" y="1565556"/>
            <a:chExt cx="4027441" cy="1735348"/>
          </a:xfrm>
        </p:grpSpPr>
        <p:sp>
          <p:nvSpPr>
            <p:cNvPr id="7" name="Rounded Rectangle 6"/>
            <p:cNvSpPr/>
            <p:nvPr/>
          </p:nvSpPr>
          <p:spPr>
            <a:xfrm>
              <a:off x="1540080" y="2866026"/>
              <a:ext cx="2888145" cy="434878"/>
            </a:xfrm>
            <a:prstGeom prst="roundRect">
              <a:avLst/>
            </a:prstGeom>
            <a:no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6" name="Straight Connector 15"/>
            <p:cNvCxnSpPr/>
            <p:nvPr/>
          </p:nvCxnSpPr>
          <p:spPr>
            <a:xfrm>
              <a:off x="5567521" y="1565556"/>
              <a:ext cx="0" cy="539246"/>
            </a:xfrm>
            <a:prstGeom prst="line">
              <a:avLst/>
            </a:prstGeom>
            <a:ln w="19050" cmpd="sng"/>
          </p:spPr>
          <p:style>
            <a:lnRef idx="2">
              <a:schemeClr val="accent2"/>
            </a:lnRef>
            <a:fillRef idx="0">
              <a:schemeClr val="accent2"/>
            </a:fillRef>
            <a:effectRef idx="1">
              <a:schemeClr val="accent2"/>
            </a:effectRef>
            <a:fontRef idx="minor">
              <a:schemeClr val="tx1"/>
            </a:fontRef>
          </p:style>
        </p:cxnSp>
        <p:cxnSp>
          <p:nvCxnSpPr>
            <p:cNvPr id="22" name="Straight Connector 21"/>
            <p:cNvCxnSpPr>
              <a:stCxn id="7" idx="3"/>
            </p:cNvCxnSpPr>
            <p:nvPr/>
          </p:nvCxnSpPr>
          <p:spPr>
            <a:xfrm flipV="1">
              <a:off x="4428225" y="1809086"/>
              <a:ext cx="1139296" cy="1274379"/>
            </a:xfrm>
            <a:prstGeom prst="line">
              <a:avLst/>
            </a:prstGeom>
          </p:spPr>
          <p:style>
            <a:lnRef idx="2">
              <a:schemeClr val="accent2"/>
            </a:lnRef>
            <a:fillRef idx="0">
              <a:schemeClr val="accent2"/>
            </a:fillRef>
            <a:effectRef idx="1">
              <a:schemeClr val="accent2"/>
            </a:effectRef>
            <a:fontRef idx="minor">
              <a:schemeClr val="tx1"/>
            </a:fontRef>
          </p:style>
        </p:cxnSp>
      </p:grpSp>
      <p:grpSp>
        <p:nvGrpSpPr>
          <p:cNvPr id="31" name="Group 30"/>
          <p:cNvGrpSpPr/>
          <p:nvPr/>
        </p:nvGrpSpPr>
        <p:grpSpPr>
          <a:xfrm>
            <a:off x="1487885" y="2291993"/>
            <a:ext cx="4075450" cy="2135433"/>
            <a:chOff x="1487885" y="2291993"/>
            <a:chExt cx="4075450" cy="2135433"/>
          </a:xfrm>
        </p:grpSpPr>
        <p:sp>
          <p:nvSpPr>
            <p:cNvPr id="8" name="Rounded Rectangle 7"/>
            <p:cNvSpPr/>
            <p:nvPr/>
          </p:nvSpPr>
          <p:spPr>
            <a:xfrm>
              <a:off x="1487885" y="3992548"/>
              <a:ext cx="2888145" cy="434878"/>
            </a:xfrm>
            <a:prstGeom prst="roundRect">
              <a:avLst/>
            </a:prstGeom>
            <a:no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7" name="Straight Connector 16"/>
            <p:cNvCxnSpPr/>
            <p:nvPr/>
          </p:nvCxnSpPr>
          <p:spPr>
            <a:xfrm flipH="1">
              <a:off x="5550122" y="2291993"/>
              <a:ext cx="13213" cy="1100043"/>
            </a:xfrm>
            <a:prstGeom prst="line">
              <a:avLst/>
            </a:prstGeom>
            <a:ln w="19050" cmpd="sng"/>
          </p:spPr>
          <p:style>
            <a:lnRef idx="2">
              <a:schemeClr val="accent2"/>
            </a:lnRef>
            <a:fillRef idx="0">
              <a:schemeClr val="accent2"/>
            </a:fillRef>
            <a:effectRef idx="1">
              <a:schemeClr val="accent2"/>
            </a:effectRef>
            <a:fontRef idx="minor">
              <a:schemeClr val="tx1"/>
            </a:fontRef>
          </p:style>
        </p:cxnSp>
        <p:cxnSp>
          <p:nvCxnSpPr>
            <p:cNvPr id="23" name="Straight Connector 22"/>
            <p:cNvCxnSpPr>
              <a:stCxn id="8" idx="3"/>
            </p:cNvCxnSpPr>
            <p:nvPr/>
          </p:nvCxnSpPr>
          <p:spPr>
            <a:xfrm flipV="1">
              <a:off x="4376030" y="2904974"/>
              <a:ext cx="1174092" cy="1305013"/>
            </a:xfrm>
            <a:prstGeom prst="line">
              <a:avLst/>
            </a:prstGeom>
          </p:spPr>
          <p:style>
            <a:lnRef idx="2">
              <a:schemeClr val="accent2"/>
            </a:lnRef>
            <a:fillRef idx="0">
              <a:schemeClr val="accent2"/>
            </a:fillRef>
            <a:effectRef idx="1">
              <a:schemeClr val="accent2"/>
            </a:effectRef>
            <a:fontRef idx="minor">
              <a:schemeClr val="tx1"/>
            </a:fontRef>
          </p:style>
        </p:cxnSp>
      </p:grpSp>
      <p:grpSp>
        <p:nvGrpSpPr>
          <p:cNvPr id="32" name="Group 31"/>
          <p:cNvGrpSpPr/>
          <p:nvPr/>
        </p:nvGrpSpPr>
        <p:grpSpPr>
          <a:xfrm>
            <a:off x="1487885" y="4166503"/>
            <a:ext cx="4044839" cy="2547988"/>
            <a:chOff x="1487885" y="4166503"/>
            <a:chExt cx="4044839" cy="2547988"/>
          </a:xfrm>
        </p:grpSpPr>
        <p:sp>
          <p:nvSpPr>
            <p:cNvPr id="4" name="Rounded Rectangle 3"/>
            <p:cNvSpPr/>
            <p:nvPr/>
          </p:nvSpPr>
          <p:spPr>
            <a:xfrm>
              <a:off x="1487885" y="5096750"/>
              <a:ext cx="2888145" cy="434878"/>
            </a:xfrm>
            <a:prstGeom prst="roundRect">
              <a:avLst/>
            </a:prstGeom>
            <a:no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9" name="Straight Connector 18"/>
            <p:cNvCxnSpPr/>
            <p:nvPr/>
          </p:nvCxnSpPr>
          <p:spPr>
            <a:xfrm>
              <a:off x="5524352" y="4166503"/>
              <a:ext cx="8372" cy="2547988"/>
            </a:xfrm>
            <a:prstGeom prst="line">
              <a:avLst/>
            </a:prstGeom>
            <a:ln w="19050" cmpd="sng"/>
          </p:spPr>
          <p:style>
            <a:lnRef idx="2">
              <a:schemeClr val="accent2"/>
            </a:lnRef>
            <a:fillRef idx="0">
              <a:schemeClr val="accent2"/>
            </a:fillRef>
            <a:effectRef idx="1">
              <a:schemeClr val="accent2"/>
            </a:effectRef>
            <a:fontRef idx="minor">
              <a:schemeClr val="tx1"/>
            </a:fontRef>
          </p:style>
        </p:cxnSp>
        <p:cxnSp>
          <p:nvCxnSpPr>
            <p:cNvPr id="25" name="Straight Connector 24"/>
            <p:cNvCxnSpPr>
              <a:stCxn id="4" idx="3"/>
            </p:cNvCxnSpPr>
            <p:nvPr/>
          </p:nvCxnSpPr>
          <p:spPr>
            <a:xfrm flipV="1">
              <a:off x="4376030" y="5288096"/>
              <a:ext cx="1156694" cy="26093"/>
            </a:xfrm>
            <a:prstGeom prst="line">
              <a:avLst/>
            </a:prstGeom>
          </p:spPr>
          <p:style>
            <a:lnRef idx="2">
              <a:schemeClr val="accent2"/>
            </a:lnRef>
            <a:fillRef idx="0">
              <a:schemeClr val="accent2"/>
            </a:fillRef>
            <a:effectRef idx="1">
              <a:schemeClr val="accent2"/>
            </a:effectRef>
            <a:fontRef idx="minor">
              <a:schemeClr val="tx1"/>
            </a:fontRef>
          </p:style>
        </p:cxnSp>
      </p:grpSp>
      <p:sp>
        <p:nvSpPr>
          <p:cNvPr id="33" name="TextBox 32"/>
          <p:cNvSpPr txBox="1"/>
          <p:nvPr/>
        </p:nvSpPr>
        <p:spPr>
          <a:xfrm>
            <a:off x="5724106" y="5496838"/>
            <a:ext cx="3865211" cy="1200328"/>
          </a:xfrm>
          <a:prstGeom prst="rect">
            <a:avLst/>
          </a:prstGeom>
          <a:noFill/>
        </p:spPr>
        <p:txBody>
          <a:bodyPr wrap="none" rtlCol="0">
            <a:spAutoFit/>
          </a:bodyPr>
          <a:lstStyle/>
          <a:p>
            <a:pPr lvl="0"/>
            <a:r>
              <a:rPr lang="en-US" sz="2400" dirty="0">
                <a:solidFill>
                  <a:prstClr val="black"/>
                </a:solidFill>
              </a:rPr>
              <a:t>for (</a:t>
            </a:r>
            <a:r>
              <a:rPr lang="en-US" sz="2400" dirty="0" err="1">
                <a:solidFill>
                  <a:prstClr val="black"/>
                </a:solidFill>
              </a:rPr>
              <a:t>int</a:t>
            </a:r>
            <a:r>
              <a:rPr lang="en-US" sz="2400" dirty="0">
                <a:solidFill>
                  <a:prstClr val="black"/>
                </a:solidFill>
              </a:rPr>
              <a:t> </a:t>
            </a:r>
            <a:r>
              <a:rPr lang="en-US" sz="2400" b="1" dirty="0" err="1">
                <a:solidFill>
                  <a:prstClr val="black"/>
                </a:solidFill>
              </a:rPr>
              <a:t>pid</a:t>
            </a:r>
            <a:r>
              <a:rPr lang="en-US" sz="2400" dirty="0">
                <a:solidFill>
                  <a:prstClr val="black"/>
                </a:solidFill>
              </a:rPr>
              <a:t>=0; </a:t>
            </a:r>
            <a:r>
              <a:rPr lang="en-US" sz="2400" b="1" dirty="0" err="1">
                <a:solidFill>
                  <a:prstClr val="black"/>
                </a:solidFill>
              </a:rPr>
              <a:t>pid</a:t>
            </a:r>
            <a:r>
              <a:rPr lang="en-US" sz="2400" dirty="0">
                <a:solidFill>
                  <a:prstClr val="black"/>
                </a:solidFill>
              </a:rPr>
              <a:t>&lt;N; </a:t>
            </a:r>
            <a:r>
              <a:rPr lang="en-US" sz="2400" b="1" dirty="0" err="1">
                <a:solidFill>
                  <a:prstClr val="black"/>
                </a:solidFill>
              </a:rPr>
              <a:t>pid</a:t>
            </a:r>
            <a:r>
              <a:rPr lang="en-US" sz="2400" dirty="0">
                <a:solidFill>
                  <a:prstClr val="black"/>
                </a:solidFill>
              </a:rPr>
              <a:t>++) {</a:t>
            </a:r>
          </a:p>
          <a:p>
            <a:pPr lvl="0"/>
            <a:r>
              <a:rPr lang="en-US" sz="2400" dirty="0">
                <a:solidFill>
                  <a:prstClr val="black"/>
                </a:solidFill>
              </a:rPr>
              <a:t>	BB[</a:t>
            </a:r>
            <a:r>
              <a:rPr lang="en-US" sz="2400" b="1" dirty="0" err="1">
                <a:solidFill>
                  <a:prstClr val="black"/>
                </a:solidFill>
              </a:rPr>
              <a:t>pid</a:t>
            </a:r>
            <a:r>
              <a:rPr lang="en-US" sz="2400" dirty="0">
                <a:solidFill>
                  <a:prstClr val="black"/>
                </a:solidFill>
              </a:rPr>
              <a:t>, 0] = temp</a:t>
            </a:r>
            <a:r>
              <a:rPr lang="en-US" sz="2400" b="1" dirty="0">
                <a:solidFill>
                  <a:prstClr val="black"/>
                </a:solidFill>
              </a:rPr>
              <a:t>;</a:t>
            </a:r>
            <a:endParaRPr lang="en-US" sz="2400" dirty="0">
              <a:solidFill>
                <a:prstClr val="black"/>
              </a:solidFill>
            </a:endParaRPr>
          </a:p>
          <a:p>
            <a:pPr lvl="0"/>
            <a:r>
              <a:rPr lang="en-US" sz="2400" dirty="0" smtClean="0">
                <a:solidFill>
                  <a:prstClr val="black"/>
                </a:solidFill>
              </a:rPr>
              <a:t>}</a:t>
            </a:r>
            <a:endParaRPr lang="en-US" sz="2400" dirty="0">
              <a:solidFill>
                <a:prstClr val="black"/>
              </a:solidFill>
            </a:endParaRPr>
          </a:p>
        </p:txBody>
      </p:sp>
    </p:spTree>
    <p:extLst>
      <p:ext uri="{BB962C8B-B14F-4D97-AF65-F5344CB8AC3E}">
        <p14:creationId xmlns:p14="http://schemas.microsoft.com/office/powerpoint/2010/main" val="71902793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xit" presetSubtype="0" fill="hold" nodeType="withEffect">
                                  <p:stCondLst>
                                    <p:cond delay="0"/>
                                  </p:stCondLst>
                                  <p:childTnLst>
                                    <p:set>
                                      <p:cBhvr>
                                        <p:cTn id="16" dur="1" fill="hold">
                                          <p:stCondLst>
                                            <p:cond delay="0"/>
                                          </p:stCondLst>
                                        </p:cTn>
                                        <p:tgtEl>
                                          <p:spTgt spid="28"/>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par>
                                <p:cTn id="23" presetID="1" presetClass="exit" presetSubtype="0" fill="hold" nodeType="withEffect">
                                  <p:stCondLst>
                                    <p:cond delay="0"/>
                                  </p:stCondLst>
                                  <p:childTnLst>
                                    <p:set>
                                      <p:cBhvr>
                                        <p:cTn id="24" dur="1" fill="hold">
                                          <p:stCondLst>
                                            <p:cond delay="0"/>
                                          </p:stCondLst>
                                        </p:cTn>
                                        <p:tgtEl>
                                          <p:spTgt spid="31"/>
                                        </p:tgtEl>
                                        <p:attrNameLst>
                                          <p:attrName>style.visibility</p:attrName>
                                        </p:attrNameLst>
                                      </p:cBhvr>
                                      <p:to>
                                        <p:strVal val="hidden"/>
                                      </p:to>
                                    </p:set>
                                  </p:childTnLst>
                                </p:cTn>
                              </p:par>
                              <p:par>
                                <p:cTn id="25" presetID="1" presetClass="entr" presetSubtype="0" fill="hold" grpId="0" nodeType="withEffect">
                                  <p:stCondLst>
                                    <p:cond delay="0"/>
                                  </p:stCondLst>
                                  <p:childTnLst>
                                    <p:set>
                                      <p:cBhvr>
                                        <p:cTn id="26"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3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06875" y="2383124"/>
            <a:ext cx="5793701" cy="2835393"/>
          </a:xfrm>
          <a:prstGeom prst="rect">
            <a:avLst/>
          </a:prstGeom>
          <a:solidFill>
            <a:schemeClr val="accent5">
              <a:tint val="65000"/>
              <a:alpha val="60000"/>
            </a:schemeClr>
          </a:solidFill>
          <a:ln>
            <a:solidFill>
              <a:schemeClr val="accent5">
                <a:lumMod val="50000"/>
              </a:schemeClr>
            </a:solidFill>
          </a:ln>
        </p:spPr>
        <p:style>
          <a:lnRef idx="1">
            <a:schemeClr val="accent5"/>
          </a:lnRef>
          <a:fillRef idx="2">
            <a:schemeClr val="accent5"/>
          </a:fillRef>
          <a:effectRef idx="1">
            <a:schemeClr val="accent5"/>
          </a:effectRef>
          <a:fontRef idx="minor">
            <a:schemeClr val="dk1"/>
          </a:fontRef>
        </p:style>
        <p:txBody>
          <a:bodyPr rtlCol="0" anchor="ctr"/>
          <a:lstStyle/>
          <a:p>
            <a:r>
              <a:rPr lang="en-US" sz="3200" dirty="0" err="1">
                <a:solidFill>
                  <a:srgbClr val="FF0000"/>
                </a:solidFill>
              </a:rPr>
              <a:t>expr</a:t>
            </a:r>
            <a:r>
              <a:rPr lang="en-US" sz="3200" dirty="0"/>
              <a:t> ::=  a </a:t>
            </a:r>
            <a:r>
              <a:rPr lang="en-US" sz="3200" b="1" dirty="0">
                <a:solidFill>
                  <a:srgbClr val="0000FF"/>
                </a:solidFill>
              </a:rPr>
              <a:t>|</a:t>
            </a:r>
            <a:r>
              <a:rPr lang="en-US" sz="3200" dirty="0"/>
              <a:t> b </a:t>
            </a:r>
            <a:r>
              <a:rPr lang="en-US" sz="3200" b="1" dirty="0">
                <a:solidFill>
                  <a:srgbClr val="0000FF"/>
                </a:solidFill>
              </a:rPr>
              <a:t>|</a:t>
            </a:r>
            <a:r>
              <a:rPr lang="en-US" sz="3200" dirty="0"/>
              <a:t> </a:t>
            </a:r>
            <a:r>
              <a:rPr lang="en-US" sz="3200" b="1" dirty="0">
                <a:solidFill>
                  <a:srgbClr val="008000"/>
                </a:solidFill>
              </a:rPr>
              <a:t>??</a:t>
            </a:r>
          </a:p>
          <a:p>
            <a:r>
              <a:rPr lang="en-US" sz="3200" b="1" dirty="0" smtClean="0">
                <a:solidFill>
                  <a:srgbClr val="0000FF"/>
                </a:solidFill>
              </a:rPr>
              <a:t>	   |</a:t>
            </a:r>
            <a:r>
              <a:rPr lang="en-US" sz="3200" dirty="0" smtClean="0"/>
              <a:t> </a:t>
            </a:r>
            <a:r>
              <a:rPr lang="en-US" sz="3200" dirty="0" err="1" smtClean="0">
                <a:solidFill>
                  <a:srgbClr val="FF0000"/>
                </a:solidFill>
              </a:rPr>
              <a:t>expr</a:t>
            </a:r>
            <a:r>
              <a:rPr lang="en-US" sz="3200" dirty="0" smtClean="0"/>
              <a:t> + </a:t>
            </a:r>
            <a:r>
              <a:rPr lang="en-US" sz="3200" dirty="0" err="1" smtClean="0">
                <a:solidFill>
                  <a:srgbClr val="FF0000"/>
                </a:solidFill>
              </a:rPr>
              <a:t>expr</a:t>
            </a:r>
            <a:endParaRPr lang="en-US" sz="3200" b="1" dirty="0" smtClean="0">
              <a:solidFill>
                <a:srgbClr val="0000FF"/>
              </a:solidFill>
            </a:endParaRPr>
          </a:p>
          <a:p>
            <a:r>
              <a:rPr lang="en-US" sz="3200" b="1" dirty="0" smtClean="0">
                <a:solidFill>
                  <a:srgbClr val="0000FF"/>
                </a:solidFill>
              </a:rPr>
              <a:t>	   |</a:t>
            </a:r>
            <a:r>
              <a:rPr lang="en-US" sz="3200" dirty="0" smtClean="0"/>
              <a:t> </a:t>
            </a:r>
            <a:r>
              <a:rPr lang="en-US" sz="3200" dirty="0" err="1" smtClean="0">
                <a:solidFill>
                  <a:srgbClr val="FF0000"/>
                </a:solidFill>
              </a:rPr>
              <a:t>expr</a:t>
            </a:r>
            <a:r>
              <a:rPr lang="en-US" sz="3200" dirty="0" smtClean="0"/>
              <a:t> </a:t>
            </a:r>
            <a:r>
              <a:rPr lang="en-US" sz="2800" dirty="0" smtClean="0"/>
              <a:t>&amp;</a:t>
            </a:r>
            <a:r>
              <a:rPr lang="en-US" sz="3200" dirty="0" smtClean="0"/>
              <a:t> </a:t>
            </a:r>
            <a:r>
              <a:rPr lang="en-US" sz="3200" dirty="0" err="1" smtClean="0">
                <a:solidFill>
                  <a:srgbClr val="FF0000"/>
                </a:solidFill>
              </a:rPr>
              <a:t>expr</a:t>
            </a:r>
            <a:r>
              <a:rPr lang="en-US" sz="3200" dirty="0" smtClean="0">
                <a:solidFill>
                  <a:srgbClr val="FF0000"/>
                </a:solidFill>
              </a:rPr>
              <a:t> </a:t>
            </a:r>
            <a:r>
              <a:rPr lang="en-US" sz="3200" b="1" dirty="0" smtClean="0">
                <a:solidFill>
                  <a:srgbClr val="0000FF"/>
                </a:solidFill>
              </a:rPr>
              <a:t>|</a:t>
            </a:r>
            <a:r>
              <a:rPr lang="en-US" sz="3200" dirty="0" smtClean="0"/>
              <a:t> </a:t>
            </a:r>
            <a:r>
              <a:rPr lang="en-US" sz="3200" dirty="0" err="1" smtClean="0">
                <a:solidFill>
                  <a:srgbClr val="FF0000"/>
                </a:solidFill>
              </a:rPr>
              <a:t>expr</a:t>
            </a:r>
            <a:r>
              <a:rPr lang="en-US" sz="3200" dirty="0" smtClean="0"/>
              <a:t> </a:t>
            </a:r>
            <a:r>
              <a:rPr lang="en-US" sz="2800" dirty="0" smtClean="0"/>
              <a:t>|</a:t>
            </a:r>
            <a:r>
              <a:rPr lang="en-US" sz="3200" dirty="0" smtClean="0"/>
              <a:t> </a:t>
            </a:r>
            <a:r>
              <a:rPr lang="en-US" sz="3200" dirty="0" err="1" smtClean="0">
                <a:solidFill>
                  <a:srgbClr val="FF0000"/>
                </a:solidFill>
              </a:rPr>
              <a:t>expr</a:t>
            </a:r>
            <a:endParaRPr lang="en-US" sz="3200" dirty="0" smtClean="0">
              <a:solidFill>
                <a:srgbClr val="FF0000"/>
              </a:solidFill>
            </a:endParaRPr>
          </a:p>
          <a:p>
            <a:r>
              <a:rPr lang="en-US" sz="3200" b="1" dirty="0" smtClean="0">
                <a:solidFill>
                  <a:srgbClr val="0000FF"/>
                </a:solidFill>
              </a:rPr>
              <a:t>	   |</a:t>
            </a:r>
            <a:r>
              <a:rPr lang="en-US" sz="3200" dirty="0" smtClean="0"/>
              <a:t> </a:t>
            </a:r>
            <a:r>
              <a:rPr lang="en-US" sz="3200" dirty="0" err="1" smtClean="0">
                <a:solidFill>
                  <a:srgbClr val="FF0000"/>
                </a:solidFill>
              </a:rPr>
              <a:t>expr</a:t>
            </a:r>
            <a:r>
              <a:rPr lang="en-US" sz="3200" dirty="0" smtClean="0"/>
              <a:t> ^ </a:t>
            </a:r>
            <a:r>
              <a:rPr lang="en-US" sz="3200" dirty="0" err="1" smtClean="0">
                <a:solidFill>
                  <a:srgbClr val="FF0000"/>
                </a:solidFill>
              </a:rPr>
              <a:t>expr</a:t>
            </a:r>
            <a:r>
              <a:rPr lang="en-US" sz="3200" dirty="0" smtClean="0">
                <a:solidFill>
                  <a:srgbClr val="FF0000"/>
                </a:solidFill>
              </a:rPr>
              <a:t> </a:t>
            </a:r>
            <a:r>
              <a:rPr lang="en-US" sz="3200" b="1" dirty="0" smtClean="0">
                <a:solidFill>
                  <a:srgbClr val="0000FF"/>
                </a:solidFill>
              </a:rPr>
              <a:t>|</a:t>
            </a:r>
            <a:r>
              <a:rPr lang="en-US" sz="3200" dirty="0" smtClean="0"/>
              <a:t>  ~ </a:t>
            </a:r>
            <a:r>
              <a:rPr lang="en-US" sz="3200" dirty="0" err="1" smtClean="0">
                <a:solidFill>
                  <a:srgbClr val="FF0000"/>
                </a:solidFill>
              </a:rPr>
              <a:t>expr</a:t>
            </a:r>
            <a:endParaRPr lang="en-US" sz="3200" dirty="0" smtClean="0">
              <a:solidFill>
                <a:srgbClr val="FF0000"/>
              </a:solidFill>
            </a:endParaRPr>
          </a:p>
          <a:p>
            <a:r>
              <a:rPr lang="en-US" sz="3200" b="1" dirty="0" smtClean="0">
                <a:solidFill>
                  <a:srgbClr val="0000FF"/>
                </a:solidFill>
              </a:rPr>
              <a:t>	   |</a:t>
            </a:r>
            <a:r>
              <a:rPr lang="en-US" sz="3200" dirty="0" smtClean="0"/>
              <a:t> </a:t>
            </a:r>
            <a:r>
              <a:rPr lang="en-US" sz="3200" dirty="0" err="1" smtClean="0">
                <a:solidFill>
                  <a:srgbClr val="FF0000"/>
                </a:solidFill>
              </a:rPr>
              <a:t>expr</a:t>
            </a:r>
            <a:r>
              <a:rPr lang="en-US" sz="3200" dirty="0" smtClean="0"/>
              <a:t> &gt;&gt; </a:t>
            </a:r>
            <a:r>
              <a:rPr lang="en-US" sz="3200" b="1" dirty="0" smtClean="0">
                <a:solidFill>
                  <a:srgbClr val="008000"/>
                </a:solidFill>
              </a:rPr>
              <a:t>??</a:t>
            </a:r>
            <a:endParaRPr lang="en-US" sz="3200" dirty="0" smtClean="0">
              <a:solidFill>
                <a:srgbClr val="FF0000"/>
              </a:solidFill>
            </a:endParaRPr>
          </a:p>
        </p:txBody>
      </p:sp>
      <p:sp>
        <p:nvSpPr>
          <p:cNvPr id="8" name="TextBox 7"/>
          <p:cNvSpPr txBox="1"/>
          <p:nvPr/>
        </p:nvSpPr>
        <p:spPr>
          <a:xfrm>
            <a:off x="173310" y="1595020"/>
            <a:ext cx="7729091" cy="5170647"/>
          </a:xfrm>
          <a:prstGeom prst="rect">
            <a:avLst/>
          </a:prstGeom>
          <a:noFill/>
        </p:spPr>
        <p:txBody>
          <a:bodyPr wrap="square" rtlCol="0">
            <a:spAutoFit/>
          </a:bodyPr>
          <a:lstStyle/>
          <a:p>
            <a:r>
              <a:rPr lang="en-US" sz="2800" dirty="0" err="1"/>
              <a:t>UInt</a:t>
            </a:r>
            <a:r>
              <a:rPr lang="en-US" sz="2800" dirty="0"/>
              <a:t> </a:t>
            </a:r>
            <a:r>
              <a:rPr lang="en-US" sz="2800" dirty="0" err="1"/>
              <a:t>avgImpl</a:t>
            </a:r>
            <a:r>
              <a:rPr lang="en-US" sz="2800" dirty="0"/>
              <a:t>(</a:t>
            </a:r>
            <a:r>
              <a:rPr lang="en-US" sz="2800" dirty="0" err="1"/>
              <a:t>UInt</a:t>
            </a:r>
            <a:r>
              <a:rPr lang="en-US" sz="2800" dirty="0"/>
              <a:t> a, </a:t>
            </a:r>
            <a:r>
              <a:rPr lang="en-US" sz="2800" dirty="0" err="1"/>
              <a:t>UInt</a:t>
            </a:r>
            <a:r>
              <a:rPr lang="en-US" sz="2800" dirty="0"/>
              <a:t> b) </a:t>
            </a:r>
            <a:r>
              <a:rPr lang="en-US" sz="2800" dirty="0" smtClean="0"/>
              <a:t>{</a:t>
            </a:r>
          </a:p>
          <a:p>
            <a:endParaRPr lang="en-US" sz="1200" dirty="0" smtClean="0"/>
          </a:p>
          <a:p>
            <a:r>
              <a:rPr lang="en-US" sz="2800" dirty="0" smtClean="0"/>
              <a:t>   </a:t>
            </a:r>
            <a:r>
              <a:rPr lang="en-US" sz="2800" b="1" dirty="0" smtClean="0"/>
              <a:t>generator</a:t>
            </a:r>
            <a:r>
              <a:rPr lang="en-US" sz="2800" dirty="0" smtClean="0"/>
              <a:t> </a:t>
            </a:r>
            <a:r>
              <a:rPr lang="en-US" sz="2800" dirty="0" err="1" smtClean="0"/>
              <a:t>UInt</a:t>
            </a:r>
            <a:r>
              <a:rPr lang="en-US" sz="2800" dirty="0" smtClean="0"/>
              <a:t> </a:t>
            </a:r>
            <a:r>
              <a:rPr lang="en-US" sz="2800" dirty="0" err="1">
                <a:solidFill>
                  <a:srgbClr val="FF0000"/>
                </a:solidFill>
              </a:rPr>
              <a:t>expr</a:t>
            </a:r>
            <a:r>
              <a:rPr lang="en-US" sz="2800" dirty="0">
                <a:solidFill>
                  <a:srgbClr val="FF0000"/>
                </a:solidFill>
              </a:rPr>
              <a:t> </a:t>
            </a:r>
            <a:r>
              <a:rPr lang="en-US" sz="2800" dirty="0" smtClean="0"/>
              <a:t>() {</a:t>
            </a:r>
            <a:endParaRPr lang="en-US" sz="2800" dirty="0"/>
          </a:p>
          <a:p>
            <a:r>
              <a:rPr lang="en-US" sz="2800" dirty="0" smtClean="0"/>
              <a:t>      return  </a:t>
            </a:r>
            <a:r>
              <a:rPr lang="en-US" sz="2800" b="1" dirty="0" smtClean="0">
                <a:solidFill>
                  <a:srgbClr val="0000FF"/>
                </a:solidFill>
              </a:rPr>
              <a:t>{|</a:t>
            </a:r>
            <a:r>
              <a:rPr lang="en-US" sz="2800" dirty="0" smtClean="0"/>
              <a:t>  a </a:t>
            </a:r>
            <a:r>
              <a:rPr lang="en-US" sz="2800" b="1" dirty="0">
                <a:solidFill>
                  <a:srgbClr val="0000FF"/>
                </a:solidFill>
              </a:rPr>
              <a:t>|</a:t>
            </a:r>
            <a:r>
              <a:rPr lang="en-US" sz="2800" dirty="0"/>
              <a:t> b </a:t>
            </a:r>
            <a:r>
              <a:rPr lang="en-US" sz="2800" b="1" dirty="0">
                <a:solidFill>
                  <a:srgbClr val="0000FF"/>
                </a:solidFill>
              </a:rPr>
              <a:t>|</a:t>
            </a:r>
            <a:r>
              <a:rPr lang="en-US" sz="2800" dirty="0"/>
              <a:t> </a:t>
            </a:r>
            <a:r>
              <a:rPr lang="en-US" sz="2800" b="1" dirty="0">
                <a:solidFill>
                  <a:srgbClr val="008000"/>
                </a:solidFill>
              </a:rPr>
              <a:t>??</a:t>
            </a:r>
          </a:p>
          <a:p>
            <a:r>
              <a:rPr lang="en-US" sz="2800" b="1" dirty="0">
                <a:solidFill>
                  <a:srgbClr val="0000FF"/>
                </a:solidFill>
              </a:rPr>
              <a:t>	   |</a:t>
            </a:r>
            <a:r>
              <a:rPr lang="en-US" sz="2800" dirty="0"/>
              <a:t> </a:t>
            </a:r>
            <a:r>
              <a:rPr lang="en-US" sz="2800" dirty="0" err="1" smtClean="0">
                <a:solidFill>
                  <a:srgbClr val="FF0000"/>
                </a:solidFill>
              </a:rPr>
              <a:t>expr</a:t>
            </a:r>
            <a:r>
              <a:rPr lang="en-US" sz="2800" dirty="0"/>
              <a:t>()</a:t>
            </a:r>
            <a:r>
              <a:rPr lang="en-US" sz="2800" dirty="0" smtClean="0"/>
              <a:t> </a:t>
            </a:r>
            <a:r>
              <a:rPr lang="en-US" sz="2800" dirty="0"/>
              <a:t>+ </a:t>
            </a:r>
            <a:r>
              <a:rPr lang="en-US" sz="2800" dirty="0" err="1" smtClean="0">
                <a:solidFill>
                  <a:srgbClr val="FF0000"/>
                </a:solidFill>
              </a:rPr>
              <a:t>expr</a:t>
            </a:r>
            <a:r>
              <a:rPr lang="en-US" sz="2800" dirty="0"/>
              <a:t>()</a:t>
            </a:r>
            <a:endParaRPr lang="en-US" sz="2800" b="1" dirty="0">
              <a:solidFill>
                <a:srgbClr val="0000FF"/>
              </a:solidFill>
            </a:endParaRPr>
          </a:p>
          <a:p>
            <a:r>
              <a:rPr lang="en-US" sz="2800" b="1" dirty="0">
                <a:solidFill>
                  <a:srgbClr val="0000FF"/>
                </a:solidFill>
              </a:rPr>
              <a:t>	   |</a:t>
            </a:r>
            <a:r>
              <a:rPr lang="en-US" sz="2800" dirty="0"/>
              <a:t> </a:t>
            </a:r>
            <a:r>
              <a:rPr lang="en-US" sz="2800" dirty="0" err="1" smtClean="0">
                <a:solidFill>
                  <a:srgbClr val="FF0000"/>
                </a:solidFill>
              </a:rPr>
              <a:t>expr</a:t>
            </a:r>
            <a:r>
              <a:rPr lang="en-US" sz="2800" dirty="0"/>
              <a:t>()</a:t>
            </a:r>
            <a:r>
              <a:rPr lang="en-US" sz="2800" dirty="0" smtClean="0"/>
              <a:t> </a:t>
            </a:r>
            <a:r>
              <a:rPr lang="en-US" sz="2400" dirty="0"/>
              <a:t>&amp;</a:t>
            </a:r>
            <a:r>
              <a:rPr lang="en-US" sz="2800" dirty="0"/>
              <a:t> </a:t>
            </a:r>
            <a:r>
              <a:rPr lang="en-US" sz="2800" dirty="0" err="1">
                <a:solidFill>
                  <a:srgbClr val="FF0000"/>
                </a:solidFill>
              </a:rPr>
              <a:t>expr</a:t>
            </a:r>
            <a:r>
              <a:rPr lang="en-US" sz="2800" dirty="0">
                <a:solidFill>
                  <a:srgbClr val="FF0000"/>
                </a:solidFill>
              </a:rPr>
              <a:t> </a:t>
            </a:r>
            <a:r>
              <a:rPr lang="en-US" sz="2800" b="1" dirty="0">
                <a:solidFill>
                  <a:srgbClr val="0000FF"/>
                </a:solidFill>
              </a:rPr>
              <a:t>|</a:t>
            </a:r>
            <a:r>
              <a:rPr lang="en-US" sz="2800" dirty="0"/>
              <a:t> </a:t>
            </a:r>
            <a:r>
              <a:rPr lang="en-US" sz="2800" dirty="0" err="1" smtClean="0">
                <a:solidFill>
                  <a:srgbClr val="FF0000"/>
                </a:solidFill>
              </a:rPr>
              <a:t>expr</a:t>
            </a:r>
            <a:r>
              <a:rPr lang="en-US" sz="2800" dirty="0"/>
              <a:t>()</a:t>
            </a:r>
            <a:r>
              <a:rPr lang="en-US" sz="2800" dirty="0" smtClean="0"/>
              <a:t> </a:t>
            </a:r>
            <a:r>
              <a:rPr lang="en-US" sz="2400" dirty="0"/>
              <a:t>|</a:t>
            </a:r>
            <a:r>
              <a:rPr lang="en-US" sz="2800" dirty="0"/>
              <a:t> </a:t>
            </a:r>
            <a:r>
              <a:rPr lang="en-US" sz="2800" dirty="0" err="1" smtClean="0">
                <a:solidFill>
                  <a:srgbClr val="FF0000"/>
                </a:solidFill>
              </a:rPr>
              <a:t>expr</a:t>
            </a:r>
            <a:r>
              <a:rPr lang="en-US" sz="2800" dirty="0"/>
              <a:t>()</a:t>
            </a:r>
            <a:endParaRPr lang="en-US" sz="2800" dirty="0">
              <a:solidFill>
                <a:srgbClr val="FF0000"/>
              </a:solidFill>
            </a:endParaRPr>
          </a:p>
          <a:p>
            <a:r>
              <a:rPr lang="en-US" sz="2800" b="1" dirty="0">
                <a:solidFill>
                  <a:srgbClr val="0000FF"/>
                </a:solidFill>
              </a:rPr>
              <a:t>	   |</a:t>
            </a:r>
            <a:r>
              <a:rPr lang="en-US" sz="2800" dirty="0"/>
              <a:t> </a:t>
            </a:r>
            <a:r>
              <a:rPr lang="en-US" sz="2800" dirty="0" err="1" smtClean="0">
                <a:solidFill>
                  <a:srgbClr val="FF0000"/>
                </a:solidFill>
              </a:rPr>
              <a:t>expr</a:t>
            </a:r>
            <a:r>
              <a:rPr lang="en-US" sz="2800" dirty="0"/>
              <a:t>()</a:t>
            </a:r>
            <a:r>
              <a:rPr lang="en-US" sz="2800" dirty="0" smtClean="0"/>
              <a:t> </a:t>
            </a:r>
            <a:r>
              <a:rPr lang="en-US" sz="2800" dirty="0"/>
              <a:t>^ </a:t>
            </a:r>
            <a:r>
              <a:rPr lang="en-US" sz="2800" dirty="0" err="1" smtClean="0">
                <a:solidFill>
                  <a:srgbClr val="FF0000"/>
                </a:solidFill>
              </a:rPr>
              <a:t>expr</a:t>
            </a:r>
            <a:r>
              <a:rPr lang="en-US" sz="2800" dirty="0"/>
              <a:t>()</a:t>
            </a:r>
            <a:r>
              <a:rPr lang="en-US" sz="2800" dirty="0" smtClean="0">
                <a:solidFill>
                  <a:srgbClr val="FF0000"/>
                </a:solidFill>
              </a:rPr>
              <a:t> </a:t>
            </a:r>
            <a:r>
              <a:rPr lang="en-US" sz="2800" b="1" dirty="0">
                <a:solidFill>
                  <a:srgbClr val="0000FF"/>
                </a:solidFill>
              </a:rPr>
              <a:t>|</a:t>
            </a:r>
            <a:r>
              <a:rPr lang="en-US" sz="2800" dirty="0"/>
              <a:t>  ~ </a:t>
            </a:r>
            <a:r>
              <a:rPr lang="en-US" sz="2800" dirty="0" err="1" smtClean="0">
                <a:solidFill>
                  <a:srgbClr val="FF0000"/>
                </a:solidFill>
              </a:rPr>
              <a:t>expr</a:t>
            </a:r>
            <a:r>
              <a:rPr lang="en-US" sz="2800" dirty="0"/>
              <a:t>()</a:t>
            </a:r>
            <a:endParaRPr lang="en-US" sz="2800" dirty="0">
              <a:solidFill>
                <a:srgbClr val="FF0000"/>
              </a:solidFill>
            </a:endParaRPr>
          </a:p>
          <a:p>
            <a:r>
              <a:rPr lang="en-US" sz="2800" b="1" dirty="0">
                <a:solidFill>
                  <a:srgbClr val="0000FF"/>
                </a:solidFill>
              </a:rPr>
              <a:t>	   |</a:t>
            </a:r>
            <a:r>
              <a:rPr lang="en-US" sz="2800" dirty="0"/>
              <a:t> </a:t>
            </a:r>
            <a:r>
              <a:rPr lang="en-US" sz="2800" dirty="0" err="1" smtClean="0">
                <a:solidFill>
                  <a:srgbClr val="FF0000"/>
                </a:solidFill>
              </a:rPr>
              <a:t>expr</a:t>
            </a:r>
            <a:r>
              <a:rPr lang="en-US" sz="2800" dirty="0"/>
              <a:t>()</a:t>
            </a:r>
            <a:r>
              <a:rPr lang="en-US" sz="2800" dirty="0" smtClean="0"/>
              <a:t> </a:t>
            </a:r>
            <a:r>
              <a:rPr lang="en-US" sz="2800" dirty="0"/>
              <a:t>&gt;&gt; </a:t>
            </a:r>
            <a:r>
              <a:rPr lang="en-US" sz="2800" b="1" dirty="0">
                <a:solidFill>
                  <a:srgbClr val="008000"/>
                </a:solidFill>
              </a:rPr>
              <a:t>?</a:t>
            </a:r>
            <a:r>
              <a:rPr lang="en-US" sz="2800" b="1" dirty="0" smtClean="0">
                <a:solidFill>
                  <a:srgbClr val="008000"/>
                </a:solidFill>
              </a:rPr>
              <a:t>?</a:t>
            </a:r>
            <a:r>
              <a:rPr lang="en-US" sz="2800" b="1" dirty="0">
                <a:solidFill>
                  <a:srgbClr val="0000FF"/>
                </a:solidFill>
              </a:rPr>
              <a:t> </a:t>
            </a:r>
            <a:r>
              <a:rPr lang="en-US" sz="2800" b="1" dirty="0" smtClean="0">
                <a:solidFill>
                  <a:srgbClr val="0000FF"/>
                </a:solidFill>
              </a:rPr>
              <a:t>  |}</a:t>
            </a:r>
            <a:r>
              <a:rPr lang="en-US" sz="2800" dirty="0"/>
              <a:t> </a:t>
            </a:r>
            <a:r>
              <a:rPr lang="en-US" sz="2800" dirty="0" smtClean="0"/>
              <a:t> ;</a:t>
            </a:r>
            <a:endParaRPr lang="en-US" sz="2800" dirty="0">
              <a:solidFill>
                <a:srgbClr val="FF0000"/>
              </a:solidFill>
            </a:endParaRPr>
          </a:p>
          <a:p>
            <a:r>
              <a:rPr lang="en-US" sz="2800" dirty="0" smtClean="0"/>
              <a:t>      }</a:t>
            </a:r>
          </a:p>
          <a:p>
            <a:r>
              <a:rPr lang="en-US" sz="2800" dirty="0" smtClean="0"/>
              <a:t>   }</a:t>
            </a:r>
          </a:p>
          <a:p>
            <a:endParaRPr lang="en-US" sz="1200" dirty="0" smtClean="0"/>
          </a:p>
          <a:p>
            <a:r>
              <a:rPr lang="en-US" sz="2800" dirty="0"/>
              <a:t> </a:t>
            </a:r>
            <a:r>
              <a:rPr lang="en-US" sz="2800" dirty="0" smtClean="0"/>
              <a:t>  return </a:t>
            </a:r>
            <a:r>
              <a:rPr lang="en-US" sz="2800" dirty="0" err="1" smtClean="0">
                <a:solidFill>
                  <a:srgbClr val="FF0000"/>
                </a:solidFill>
              </a:rPr>
              <a:t>expr</a:t>
            </a:r>
            <a:r>
              <a:rPr lang="en-US" sz="2800" dirty="0"/>
              <a:t>();</a:t>
            </a:r>
          </a:p>
          <a:p>
            <a:r>
              <a:rPr lang="en-US" sz="2800" dirty="0"/>
              <a:t>}</a:t>
            </a:r>
          </a:p>
        </p:txBody>
      </p:sp>
      <p:sp>
        <p:nvSpPr>
          <p:cNvPr id="2" name="Title 1"/>
          <p:cNvSpPr>
            <a:spLocks noGrp="1"/>
          </p:cNvSpPr>
          <p:nvPr>
            <p:ph type="title"/>
          </p:nvPr>
        </p:nvSpPr>
        <p:spPr/>
        <p:txBody>
          <a:bodyPr/>
          <a:lstStyle/>
          <a:p>
            <a:r>
              <a:rPr lang="en-US" dirty="0" smtClean="0"/>
              <a:t>Introducing synthesis</a:t>
            </a:r>
            <a:endParaRPr lang="en-US" dirty="0"/>
          </a:p>
        </p:txBody>
      </p:sp>
    </p:spTree>
    <p:extLst>
      <p:ext uri="{BB962C8B-B14F-4D97-AF65-F5344CB8AC3E}">
        <p14:creationId xmlns:p14="http://schemas.microsoft.com/office/powerpoint/2010/main" val="3110017593"/>
      </p:ext>
    </p:extLst>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Recall: MSL synthesis process </a:t>
            </a:r>
            <a:endParaRPr lang="en-US" dirty="0"/>
          </a:p>
        </p:txBody>
      </p:sp>
      <p:sp>
        <p:nvSpPr>
          <p:cNvPr id="14" name="Content Placeholder 2"/>
          <p:cNvSpPr txBox="1">
            <a:spLocks/>
          </p:cNvSpPr>
          <p:nvPr/>
        </p:nvSpPr>
        <p:spPr>
          <a:xfrm>
            <a:off x="1631175" y="1792400"/>
            <a:ext cx="3705378" cy="1180433"/>
          </a:xfrm>
          <a:prstGeom prst="rect">
            <a:avLst/>
          </a:prstGeom>
          <a:ln w="57150" cmpd="thinThick">
            <a:solidFill>
              <a:schemeClr val="accent4"/>
            </a:solidFill>
          </a:ln>
        </p:spPr>
        <p:txBody>
          <a:bodyPr vert="horz" lIns="91440" tIns="45720" rIns="91440" bIns="45720" rtlCol="0">
            <a:normAutofit/>
          </a:bodyPr>
          <a:lstStyle>
            <a:lvl1pPr marL="0" indent="0" algn="l" defTabSz="914400" rtl="0" eaLnBrk="1" latinLnBrk="0" hangingPunct="1">
              <a:spcBef>
                <a:spcPct val="20000"/>
              </a:spcBef>
              <a:buClr>
                <a:schemeClr val="bg1"/>
              </a:buClr>
              <a:buSzPct val="83000"/>
              <a:buFont typeface="Arial" pitchFamily="34" charset="0"/>
              <a:buChar char="•"/>
              <a:defRPr sz="3200" kern="1200">
                <a:solidFill>
                  <a:schemeClr val="tx1"/>
                </a:solidFill>
                <a:latin typeface="+mn-lt"/>
                <a:ea typeface="Adobe Fan Heiti Std B" pitchFamily="34" charset="-128"/>
                <a:cs typeface="+mn-cs"/>
              </a:defRPr>
            </a:lvl1pPr>
            <a:lvl2pPr marL="365760" indent="-182880" algn="l" defTabSz="914400" rtl="0" eaLnBrk="1" latinLnBrk="0" hangingPunct="1">
              <a:spcBef>
                <a:spcPct val="20000"/>
              </a:spcBef>
              <a:buSzPct val="60000"/>
              <a:buFont typeface="Wingdings" pitchFamily="2" charset="2"/>
              <a:buChar char="§"/>
              <a:defRPr sz="2800" kern="1200">
                <a:solidFill>
                  <a:schemeClr val="accent1">
                    <a:lumMod val="75000"/>
                  </a:schemeClr>
                </a:solidFill>
                <a:latin typeface="+mn-lt"/>
                <a:ea typeface="Adobe Fan Heiti Std B" pitchFamily="34" charset="-128"/>
                <a:cs typeface="+mn-cs"/>
              </a:defRPr>
            </a:lvl2pPr>
            <a:lvl3pPr marL="548640" indent="-182880" algn="l" defTabSz="914400" rtl="0" eaLnBrk="1" latinLnBrk="0" hangingPunct="1">
              <a:spcBef>
                <a:spcPct val="20000"/>
              </a:spcBef>
              <a:buSzPct val="110000"/>
              <a:buFont typeface="Garamond" pitchFamily="18" charset="0"/>
              <a:buChar char="-"/>
              <a:defRPr sz="2200" kern="1200">
                <a:solidFill>
                  <a:schemeClr val="tx1"/>
                </a:solidFill>
                <a:latin typeface="+mn-lt"/>
                <a:ea typeface="Adobe Fan Heiti Std B" pitchFamily="34" charset="-128"/>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pPr>
            <a:r>
              <a:rPr lang="en-US" dirty="0"/>
              <a:t>SPMD sketch</a:t>
            </a:r>
          </a:p>
          <a:p>
            <a:pPr>
              <a:spcBef>
                <a:spcPts val="0"/>
              </a:spcBef>
            </a:pPr>
            <a:r>
              <a:rPr lang="en-US" dirty="0"/>
              <a:t>w/   unknowns ( </a:t>
            </a:r>
            <a:r>
              <a:rPr lang="en-US" b="1" dirty="0"/>
              <a:t>??</a:t>
            </a:r>
            <a:r>
              <a:rPr lang="en-US" dirty="0"/>
              <a:t> ) </a:t>
            </a:r>
          </a:p>
        </p:txBody>
      </p:sp>
      <p:sp>
        <p:nvSpPr>
          <p:cNvPr id="12" name="Content Placeholder 2"/>
          <p:cNvSpPr txBox="1">
            <a:spLocks/>
          </p:cNvSpPr>
          <p:nvPr/>
        </p:nvSpPr>
        <p:spPr>
          <a:xfrm>
            <a:off x="1631175" y="4979528"/>
            <a:ext cx="3654867" cy="1088602"/>
          </a:xfrm>
          <a:prstGeom prst="rect">
            <a:avLst/>
          </a:prstGeom>
          <a:ln>
            <a:solidFill>
              <a:schemeClr val="tx1"/>
            </a:solidFill>
          </a:ln>
        </p:spPr>
        <p:txBody>
          <a:bodyPr vert="horz" lIns="91440" tIns="45720" rIns="91440" bIns="45720" rtlCol="0">
            <a:normAutofit/>
          </a:bodyPr>
          <a:lstStyle>
            <a:lvl1pPr marL="0" indent="0" algn="l" defTabSz="914400" rtl="0" eaLnBrk="1" latinLnBrk="0" hangingPunct="1">
              <a:spcBef>
                <a:spcPct val="20000"/>
              </a:spcBef>
              <a:buClr>
                <a:schemeClr val="bg1"/>
              </a:buClr>
              <a:buSzPct val="83000"/>
              <a:buFont typeface="Arial" pitchFamily="34" charset="0"/>
              <a:buChar char="•"/>
              <a:defRPr sz="3200" kern="1200">
                <a:solidFill>
                  <a:schemeClr val="tx1"/>
                </a:solidFill>
                <a:latin typeface="+mn-lt"/>
                <a:ea typeface="Adobe Fan Heiti Std B" pitchFamily="34" charset="-128"/>
                <a:cs typeface="+mn-cs"/>
              </a:defRPr>
            </a:lvl1pPr>
            <a:lvl2pPr marL="365760" indent="-182880" algn="l" defTabSz="914400" rtl="0" eaLnBrk="1" latinLnBrk="0" hangingPunct="1">
              <a:spcBef>
                <a:spcPct val="20000"/>
              </a:spcBef>
              <a:buSzPct val="60000"/>
              <a:buFont typeface="Wingdings" pitchFamily="2" charset="2"/>
              <a:buChar char="§"/>
              <a:defRPr sz="2800" kern="1200">
                <a:solidFill>
                  <a:schemeClr val="accent1">
                    <a:lumMod val="75000"/>
                  </a:schemeClr>
                </a:solidFill>
                <a:latin typeface="+mn-lt"/>
                <a:ea typeface="Adobe Fan Heiti Std B" pitchFamily="34" charset="-128"/>
                <a:cs typeface="+mn-cs"/>
              </a:defRPr>
            </a:lvl2pPr>
            <a:lvl3pPr marL="548640" indent="-182880" algn="l" defTabSz="914400" rtl="0" eaLnBrk="1" latinLnBrk="0" hangingPunct="1">
              <a:spcBef>
                <a:spcPct val="20000"/>
              </a:spcBef>
              <a:buSzPct val="110000"/>
              <a:buFont typeface="Garamond" pitchFamily="18" charset="0"/>
              <a:buChar char="-"/>
              <a:defRPr sz="2200" kern="1200">
                <a:solidFill>
                  <a:schemeClr val="tx1"/>
                </a:solidFill>
                <a:latin typeface="+mn-lt"/>
                <a:ea typeface="Adobe Fan Heiti Std B" pitchFamily="34" charset="-128"/>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spcBef>
                <a:spcPts val="0"/>
              </a:spcBef>
            </a:pPr>
            <a:r>
              <a:rPr lang="en-US" dirty="0"/>
              <a:t>sequential sketch</a:t>
            </a:r>
          </a:p>
          <a:p>
            <a:pPr algn="ctr">
              <a:spcBef>
                <a:spcPts val="0"/>
              </a:spcBef>
            </a:pPr>
            <a:r>
              <a:rPr lang="en-US" dirty="0"/>
              <a:t>w/</a:t>
            </a:r>
            <a:r>
              <a:rPr lang="en-US" b="1" dirty="0">
                <a:solidFill>
                  <a:srgbClr val="000000"/>
                </a:solidFill>
              </a:rPr>
              <a:t>  </a:t>
            </a:r>
            <a:r>
              <a:rPr lang="en-US" dirty="0"/>
              <a:t> unknowns ( </a:t>
            </a:r>
            <a:r>
              <a:rPr lang="en-US" b="1" dirty="0"/>
              <a:t>?? </a:t>
            </a:r>
            <a:r>
              <a:rPr lang="en-US" dirty="0"/>
              <a:t>)</a:t>
            </a:r>
          </a:p>
        </p:txBody>
      </p:sp>
      <p:cxnSp>
        <p:nvCxnSpPr>
          <p:cNvPr id="16" name="Straight Arrow Connector 15"/>
          <p:cNvCxnSpPr>
            <a:stCxn id="14" idx="2"/>
            <a:endCxn id="12" idx="0"/>
          </p:cNvCxnSpPr>
          <p:nvPr/>
        </p:nvCxnSpPr>
        <p:spPr>
          <a:xfrm flipH="1">
            <a:off x="3458608" y="2972832"/>
            <a:ext cx="25256" cy="2006696"/>
          </a:xfrm>
          <a:prstGeom prst="straightConnector1">
            <a:avLst/>
          </a:prstGeom>
          <a:ln w="38100">
            <a:solidFill>
              <a:srgbClr val="008000"/>
            </a:solidFill>
            <a:tailEnd type="arrow"/>
          </a:ln>
        </p:spPr>
        <p:style>
          <a:lnRef idx="2">
            <a:schemeClr val="accent1"/>
          </a:lnRef>
          <a:fillRef idx="0">
            <a:schemeClr val="accent1"/>
          </a:fillRef>
          <a:effectRef idx="1">
            <a:schemeClr val="accent1"/>
          </a:effectRef>
          <a:fontRef idx="minor">
            <a:schemeClr val="tx1"/>
          </a:fontRef>
        </p:style>
      </p:cxnSp>
      <p:sp>
        <p:nvSpPr>
          <p:cNvPr id="39" name="Content Placeholder 2"/>
          <p:cNvSpPr txBox="1">
            <a:spLocks/>
          </p:cNvSpPr>
          <p:nvPr/>
        </p:nvSpPr>
        <p:spPr>
          <a:xfrm>
            <a:off x="7830732" y="4908455"/>
            <a:ext cx="2743200" cy="1227581"/>
          </a:xfrm>
          <a:prstGeom prst="rect">
            <a:avLst/>
          </a:prstGeom>
          <a:ln>
            <a:solidFill>
              <a:schemeClr val="tx1"/>
            </a:solidFill>
          </a:ln>
        </p:spPr>
        <p:txBody>
          <a:bodyPr vert="horz" lIns="91440" tIns="45720" rIns="91440" bIns="45720" rtlCol="0">
            <a:normAutofit/>
          </a:bodyPr>
          <a:lstStyle>
            <a:lvl1pPr marL="0" indent="0" algn="l" defTabSz="914400" rtl="0" eaLnBrk="1" latinLnBrk="0" hangingPunct="1">
              <a:spcBef>
                <a:spcPct val="20000"/>
              </a:spcBef>
              <a:buClr>
                <a:schemeClr val="bg1"/>
              </a:buClr>
              <a:buSzPct val="83000"/>
              <a:buFont typeface="Arial" pitchFamily="34" charset="0"/>
              <a:buChar char="•"/>
              <a:defRPr sz="3200" kern="1200">
                <a:solidFill>
                  <a:schemeClr val="tx1"/>
                </a:solidFill>
                <a:latin typeface="+mn-lt"/>
                <a:ea typeface="Adobe Fan Heiti Std B" pitchFamily="34" charset="-128"/>
                <a:cs typeface="+mn-cs"/>
              </a:defRPr>
            </a:lvl1pPr>
            <a:lvl2pPr marL="365760" indent="-182880" algn="l" defTabSz="914400" rtl="0" eaLnBrk="1" latinLnBrk="0" hangingPunct="1">
              <a:spcBef>
                <a:spcPct val="20000"/>
              </a:spcBef>
              <a:buSzPct val="60000"/>
              <a:buFont typeface="Wingdings" pitchFamily="2" charset="2"/>
              <a:buChar char="§"/>
              <a:defRPr sz="2800" kern="1200">
                <a:solidFill>
                  <a:schemeClr val="accent1">
                    <a:lumMod val="75000"/>
                  </a:schemeClr>
                </a:solidFill>
                <a:latin typeface="+mn-lt"/>
                <a:ea typeface="Adobe Fan Heiti Std B" pitchFamily="34" charset="-128"/>
                <a:cs typeface="+mn-cs"/>
              </a:defRPr>
            </a:lvl2pPr>
            <a:lvl3pPr marL="548640" indent="-182880" algn="l" defTabSz="914400" rtl="0" eaLnBrk="1" latinLnBrk="0" hangingPunct="1">
              <a:spcBef>
                <a:spcPct val="20000"/>
              </a:spcBef>
              <a:buSzPct val="110000"/>
              <a:buFont typeface="Garamond" pitchFamily="18" charset="0"/>
              <a:buChar char="-"/>
              <a:defRPr sz="2200" kern="1200">
                <a:solidFill>
                  <a:schemeClr val="tx1"/>
                </a:solidFill>
                <a:latin typeface="+mn-lt"/>
                <a:ea typeface="Adobe Fan Heiti Std B" pitchFamily="34" charset="-128"/>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spcBef>
                <a:spcPts val="0"/>
              </a:spcBef>
            </a:pPr>
            <a:r>
              <a:rPr lang="en-US" dirty="0"/>
              <a:t>Sequential</a:t>
            </a:r>
          </a:p>
          <a:p>
            <a:pPr algn="ctr">
              <a:spcBef>
                <a:spcPts val="0"/>
              </a:spcBef>
              <a:buNone/>
            </a:pPr>
            <a:r>
              <a:rPr lang="en-US" dirty="0"/>
              <a:t>Specification</a:t>
            </a:r>
          </a:p>
        </p:txBody>
      </p:sp>
      <p:cxnSp>
        <p:nvCxnSpPr>
          <p:cNvPr id="40" name="Straight Arrow Connector 39"/>
          <p:cNvCxnSpPr>
            <a:stCxn id="39" idx="1"/>
            <a:endCxn id="12" idx="3"/>
          </p:cNvCxnSpPr>
          <p:nvPr/>
        </p:nvCxnSpPr>
        <p:spPr>
          <a:xfrm flipH="1">
            <a:off x="5286042" y="5522245"/>
            <a:ext cx="2544691" cy="1584"/>
          </a:xfrm>
          <a:prstGeom prst="straightConnector1">
            <a:avLst/>
          </a:prstGeom>
          <a:ln w="38100">
            <a:solidFill>
              <a:schemeClr val="accent3">
                <a:lumMod val="60000"/>
                <a:lumOff val="40000"/>
              </a:schemeClr>
            </a:solidFill>
            <a:headEnd type="diamond" w="lg" len="lg"/>
            <a:tailEnd type="diamond" w="lg" len="lg"/>
          </a:ln>
        </p:spPr>
        <p:style>
          <a:lnRef idx="2">
            <a:schemeClr val="accent1"/>
          </a:lnRef>
          <a:fillRef idx="0">
            <a:schemeClr val="accent1"/>
          </a:fillRef>
          <a:effectRef idx="1">
            <a:schemeClr val="accent1"/>
          </a:effectRef>
          <a:fontRef idx="minor">
            <a:schemeClr val="tx1"/>
          </a:fontRef>
        </p:style>
      </p:cxnSp>
      <p:sp>
        <p:nvSpPr>
          <p:cNvPr id="43" name="Content Placeholder 2"/>
          <p:cNvSpPr txBox="1">
            <a:spLocks/>
          </p:cNvSpPr>
          <p:nvPr/>
        </p:nvSpPr>
        <p:spPr>
          <a:xfrm>
            <a:off x="5569043" y="5005385"/>
            <a:ext cx="2356405" cy="1524000"/>
          </a:xfrm>
          <a:prstGeom prst="rect">
            <a:avLst/>
          </a:prstGeom>
        </p:spPr>
        <p:txBody>
          <a:bodyPr vert="horz" lIns="91440" tIns="45720" rIns="91440" bIns="45720" rtlCol="0">
            <a:normAutofit lnSpcReduction="10000"/>
          </a:bodyPr>
          <a:lstStyle>
            <a:lvl1pPr marL="0" indent="0" algn="l" defTabSz="914400" rtl="0" eaLnBrk="1" latinLnBrk="0" hangingPunct="1">
              <a:spcBef>
                <a:spcPct val="20000"/>
              </a:spcBef>
              <a:buClr>
                <a:schemeClr val="bg1"/>
              </a:buClr>
              <a:buSzPct val="83000"/>
              <a:buFont typeface="Arial" pitchFamily="34" charset="0"/>
              <a:buChar char="•"/>
              <a:defRPr sz="3200" kern="1200">
                <a:solidFill>
                  <a:schemeClr val="tx1"/>
                </a:solidFill>
                <a:latin typeface="+mn-lt"/>
                <a:ea typeface="Adobe Fan Heiti Std B" pitchFamily="34" charset="-128"/>
                <a:cs typeface="+mn-cs"/>
              </a:defRPr>
            </a:lvl1pPr>
            <a:lvl2pPr marL="365760" indent="-182880" algn="l" defTabSz="914400" rtl="0" eaLnBrk="1" latinLnBrk="0" hangingPunct="1">
              <a:spcBef>
                <a:spcPct val="20000"/>
              </a:spcBef>
              <a:buSzPct val="60000"/>
              <a:buFont typeface="Wingdings" pitchFamily="2" charset="2"/>
              <a:buChar char="§"/>
              <a:defRPr sz="2800" kern="1200">
                <a:solidFill>
                  <a:schemeClr val="accent1">
                    <a:lumMod val="75000"/>
                  </a:schemeClr>
                </a:solidFill>
                <a:latin typeface="+mn-lt"/>
                <a:ea typeface="Adobe Fan Heiti Std B" pitchFamily="34" charset="-128"/>
                <a:cs typeface="+mn-cs"/>
              </a:defRPr>
            </a:lvl2pPr>
            <a:lvl3pPr marL="548640" indent="-182880" algn="l" defTabSz="914400" rtl="0" eaLnBrk="1" latinLnBrk="0" hangingPunct="1">
              <a:spcBef>
                <a:spcPct val="20000"/>
              </a:spcBef>
              <a:buSzPct val="110000"/>
              <a:buFont typeface="Garamond" pitchFamily="18" charset="0"/>
              <a:buChar char="-"/>
              <a:defRPr sz="2200" kern="1200">
                <a:solidFill>
                  <a:schemeClr val="tx1"/>
                </a:solidFill>
                <a:latin typeface="+mn-lt"/>
                <a:ea typeface="Adobe Fan Heiti Std B" pitchFamily="34" charset="-128"/>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buNone/>
            </a:pPr>
            <a:r>
              <a:rPr lang="en-US" dirty="0"/>
              <a:t>Synthesis</a:t>
            </a:r>
          </a:p>
          <a:p>
            <a:pPr>
              <a:spcBef>
                <a:spcPts val="0"/>
              </a:spcBef>
              <a:buNone/>
            </a:pPr>
            <a:r>
              <a:rPr lang="en-US" dirty="0"/>
              <a:t>Equivalence Checking</a:t>
            </a:r>
          </a:p>
          <a:p>
            <a:pPr>
              <a:spcBef>
                <a:spcPts val="0"/>
              </a:spcBef>
              <a:buNone/>
            </a:pPr>
            <a:endParaRPr lang="en-US" dirty="0"/>
          </a:p>
        </p:txBody>
      </p:sp>
    </p:spTree>
    <p:extLst>
      <p:ext uri="{BB962C8B-B14F-4D97-AF65-F5344CB8AC3E}">
        <p14:creationId xmlns:p14="http://schemas.microsoft.com/office/powerpoint/2010/main" val="10676114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Synthesis step</a:t>
            </a:r>
            <a:endParaRPr lang="en-US" dirty="0"/>
          </a:p>
        </p:txBody>
      </p:sp>
      <p:sp>
        <p:nvSpPr>
          <p:cNvPr id="3" name="Content Placeholder 2"/>
          <p:cNvSpPr>
            <a:spLocks noGrp="1"/>
          </p:cNvSpPr>
          <p:nvPr>
            <p:ph idx="1"/>
          </p:nvPr>
        </p:nvSpPr>
        <p:spPr/>
        <p:txBody>
          <a:bodyPr/>
          <a:lstStyle/>
          <a:p>
            <a:r>
              <a:rPr lang="en-US" dirty="0" smtClean="0"/>
              <a:t>Two sequential programs:</a:t>
            </a:r>
          </a:p>
          <a:p>
            <a:pPr lvl="4"/>
            <a:endParaRPr lang="en-US" dirty="0" smtClean="0"/>
          </a:p>
          <a:p>
            <a:pPr marL="0" indent="0">
              <a:buNone/>
            </a:pPr>
            <a:r>
              <a:rPr lang="en-US" dirty="0"/>
              <a:t>	spec(</a:t>
            </a:r>
            <a:r>
              <a:rPr lang="en-US" i="1" dirty="0"/>
              <a:t>in</a:t>
            </a:r>
            <a:r>
              <a:rPr lang="en-US" dirty="0"/>
              <a:t>)    </a:t>
            </a:r>
            <a:r>
              <a:rPr lang="en-US" dirty="0" err="1"/>
              <a:t>v.s</a:t>
            </a:r>
            <a:r>
              <a:rPr lang="en-US" dirty="0"/>
              <a:t>.   </a:t>
            </a:r>
            <a:r>
              <a:rPr lang="en-US" dirty="0" smtClean="0"/>
              <a:t>sketch(</a:t>
            </a:r>
            <a:r>
              <a:rPr lang="en-US" b="1" dirty="0" smtClean="0"/>
              <a:t>unknowns</a:t>
            </a:r>
            <a:r>
              <a:rPr lang="en-US" dirty="0" smtClean="0"/>
              <a:t>, </a:t>
            </a:r>
            <a:r>
              <a:rPr lang="en-US" i="1" dirty="0"/>
              <a:t>in</a:t>
            </a:r>
            <a:r>
              <a:rPr lang="en-US" dirty="0" smtClean="0"/>
              <a:t>)</a:t>
            </a:r>
          </a:p>
          <a:p>
            <a:pPr marL="0" indent="0">
              <a:buNone/>
            </a:pPr>
            <a:endParaRPr lang="en-US" dirty="0" smtClean="0"/>
          </a:p>
          <a:p>
            <a:r>
              <a:rPr lang="en-US" dirty="0" smtClean="0"/>
              <a:t>Find assignments to </a:t>
            </a:r>
            <a:r>
              <a:rPr lang="en-US" b="1" dirty="0" smtClean="0"/>
              <a:t>unknowns</a:t>
            </a:r>
            <a:r>
              <a:rPr lang="en-US" dirty="0" smtClean="0"/>
              <a:t> </a:t>
            </a:r>
            <a:r>
              <a:rPr lang="en-US" dirty="0" err="1" smtClean="0"/>
              <a:t>s.t.</a:t>
            </a:r>
            <a:endParaRPr lang="en-US" dirty="0" smtClean="0"/>
          </a:p>
          <a:p>
            <a:pPr lvl="4"/>
            <a:endParaRPr lang="en-US" dirty="0"/>
          </a:p>
          <a:p>
            <a:pPr marL="0" indent="0">
              <a:buNone/>
            </a:pPr>
            <a:r>
              <a:rPr lang="en-US" dirty="0" smtClean="0"/>
              <a:t>	For all  </a:t>
            </a:r>
            <a:r>
              <a:rPr lang="en-US" i="1" dirty="0" smtClean="0"/>
              <a:t>in</a:t>
            </a:r>
            <a:r>
              <a:rPr lang="en-US" dirty="0" smtClean="0"/>
              <a:t>, spec(</a:t>
            </a:r>
            <a:r>
              <a:rPr lang="en-US" i="1" dirty="0" smtClean="0"/>
              <a:t>in</a:t>
            </a:r>
            <a:r>
              <a:rPr lang="en-US" dirty="0" smtClean="0"/>
              <a:t>) == sketch(</a:t>
            </a:r>
            <a:r>
              <a:rPr lang="en-US" b="1" dirty="0" smtClean="0"/>
              <a:t>unknowns</a:t>
            </a:r>
            <a:r>
              <a:rPr lang="en-US" dirty="0" smtClean="0"/>
              <a:t>, </a:t>
            </a:r>
            <a:r>
              <a:rPr lang="en-US" i="1" dirty="0" smtClean="0"/>
              <a:t>in</a:t>
            </a:r>
            <a:r>
              <a:rPr lang="en-US" dirty="0" smtClean="0"/>
              <a:t>)</a:t>
            </a:r>
          </a:p>
        </p:txBody>
      </p:sp>
    </p:spTree>
    <p:extLst>
      <p:ext uri="{BB962C8B-B14F-4D97-AF65-F5344CB8AC3E}">
        <p14:creationId xmlns:p14="http://schemas.microsoft.com/office/powerpoint/2010/main" val="135169225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Synthesis step</a:t>
            </a:r>
          </a:p>
        </p:txBody>
      </p:sp>
      <p:sp>
        <p:nvSpPr>
          <p:cNvPr id="3" name="Content Placeholder 2"/>
          <p:cNvSpPr>
            <a:spLocks noGrp="1"/>
          </p:cNvSpPr>
          <p:nvPr>
            <p:ph idx="1"/>
          </p:nvPr>
        </p:nvSpPr>
        <p:spPr/>
        <p:txBody>
          <a:bodyPr>
            <a:normAutofit/>
          </a:bodyPr>
          <a:lstStyle/>
          <a:p>
            <a:endParaRPr lang="en-US" dirty="0" smtClean="0"/>
          </a:p>
          <a:p>
            <a:endParaRPr lang="en-US" dirty="0"/>
          </a:p>
          <a:p>
            <a:pPr marL="0" indent="0">
              <a:buNone/>
            </a:pPr>
            <a:r>
              <a:rPr lang="en-US" b="1" dirty="0" smtClean="0"/>
              <a:t>Idea: </a:t>
            </a:r>
          </a:p>
          <a:p>
            <a:pPr marL="0" indent="0">
              <a:buNone/>
            </a:pPr>
            <a:r>
              <a:rPr lang="en-US" dirty="0" smtClean="0"/>
              <a:t>Turn programs into constraints (equations) by </a:t>
            </a:r>
            <a:r>
              <a:rPr lang="en-US" i="1" dirty="0" smtClean="0"/>
              <a:t>symbolic execution</a:t>
            </a:r>
          </a:p>
          <a:p>
            <a:pPr marL="0" indent="0">
              <a:buNone/>
            </a:pPr>
            <a:endParaRPr lang="en-US" i="1" dirty="0" smtClean="0"/>
          </a:p>
          <a:p>
            <a:pPr marL="0" indent="0">
              <a:buNone/>
            </a:pPr>
            <a:r>
              <a:rPr lang="en-US" dirty="0" smtClean="0"/>
              <a:t>then solve the constraints</a:t>
            </a:r>
          </a:p>
        </p:txBody>
      </p:sp>
    </p:spTree>
    <p:extLst>
      <p:ext uri="{BB962C8B-B14F-4D97-AF65-F5344CB8AC3E}">
        <p14:creationId xmlns:p14="http://schemas.microsoft.com/office/powerpoint/2010/main" val="2642485794"/>
      </p:ext>
    </p:extLst>
  </p:cSld>
  <p:clrMapOvr>
    <a:masterClrMapping/>
  </p:clrMapOvr>
  <p:timing>
    <p:tnLst>
      <p:par>
        <p:cTn xmlns:p14="http://schemas.microsoft.com/office/powerpoint/2010/mai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Synthesis step</a:t>
            </a:r>
          </a:p>
        </p:txBody>
      </p:sp>
      <p:sp>
        <p:nvSpPr>
          <p:cNvPr id="4" name="Rectangle 3"/>
          <p:cNvSpPr/>
          <p:nvPr/>
        </p:nvSpPr>
        <p:spPr>
          <a:xfrm>
            <a:off x="978920" y="1825844"/>
            <a:ext cx="3543981" cy="3416320"/>
          </a:xfrm>
          <a:prstGeom prst="rect">
            <a:avLst/>
          </a:prstGeom>
        </p:spPr>
        <p:txBody>
          <a:bodyPr wrap="square">
            <a:spAutoFit/>
          </a:bodyPr>
          <a:lstStyle/>
          <a:p>
            <a:r>
              <a:rPr lang="en-US" sz="2400" dirty="0"/>
              <a:t>spec(</a:t>
            </a:r>
            <a:r>
              <a:rPr lang="en-US" sz="2400" dirty="0" err="1"/>
              <a:t>int</a:t>
            </a:r>
            <a:r>
              <a:rPr lang="en-US" sz="2400" dirty="0"/>
              <a:t> </a:t>
            </a:r>
            <a:r>
              <a:rPr lang="en-US" sz="2400" i="1" dirty="0"/>
              <a:t>in</a:t>
            </a:r>
            <a:r>
              <a:rPr lang="en-US" sz="2400" dirty="0"/>
              <a:t>, ref </a:t>
            </a:r>
            <a:r>
              <a:rPr lang="en-US" sz="2400" dirty="0" err="1"/>
              <a:t>int</a:t>
            </a:r>
            <a:r>
              <a:rPr lang="en-US" sz="2400" dirty="0"/>
              <a:t> out1) {</a:t>
            </a:r>
          </a:p>
          <a:p>
            <a:r>
              <a:rPr lang="en-US" sz="2400" dirty="0"/>
              <a:t>	out1 = </a:t>
            </a:r>
            <a:r>
              <a:rPr lang="en-US" sz="2400" i="1" dirty="0"/>
              <a:t>in</a:t>
            </a:r>
            <a:r>
              <a:rPr lang="en-US" sz="2400" dirty="0"/>
              <a:t> + </a:t>
            </a:r>
            <a:r>
              <a:rPr lang="en-US" sz="2400" i="1" dirty="0"/>
              <a:t>in</a:t>
            </a:r>
            <a:r>
              <a:rPr lang="en-US" sz="2400" dirty="0"/>
              <a:t>;</a:t>
            </a:r>
          </a:p>
          <a:p>
            <a:r>
              <a:rPr lang="en-US" sz="2400" dirty="0"/>
              <a:t>}</a:t>
            </a:r>
          </a:p>
          <a:p>
            <a:endParaRPr lang="en-US" sz="2400" dirty="0"/>
          </a:p>
          <a:p>
            <a:r>
              <a:rPr lang="en-US" sz="2400" dirty="0"/>
              <a:t>sketch(</a:t>
            </a:r>
            <a:r>
              <a:rPr lang="en-US" sz="2400" dirty="0" err="1"/>
              <a:t>int</a:t>
            </a:r>
            <a:r>
              <a:rPr lang="en-US" sz="2400" dirty="0"/>
              <a:t> </a:t>
            </a:r>
            <a:r>
              <a:rPr lang="en-US" sz="2400" i="1" dirty="0"/>
              <a:t>in</a:t>
            </a:r>
            <a:r>
              <a:rPr lang="en-US" sz="2400" dirty="0"/>
              <a:t>, ref </a:t>
            </a:r>
            <a:r>
              <a:rPr lang="en-US" sz="2400" dirty="0" err="1"/>
              <a:t>int</a:t>
            </a:r>
            <a:r>
              <a:rPr lang="en-US" sz="2400" dirty="0"/>
              <a:t> out2</a:t>
            </a:r>
            <a:r>
              <a:rPr lang="en-US" sz="2400" dirty="0" smtClean="0"/>
              <a:t>)</a:t>
            </a:r>
          </a:p>
          <a:p>
            <a:r>
              <a:rPr lang="en-US" sz="2400" dirty="0" smtClean="0"/>
              <a:t>   </a:t>
            </a:r>
            <a:r>
              <a:rPr lang="en-US" sz="2400" b="1" dirty="0"/>
              <a:t>implements</a:t>
            </a:r>
            <a:r>
              <a:rPr lang="en-US" sz="2400" dirty="0"/>
              <a:t> </a:t>
            </a:r>
            <a:r>
              <a:rPr lang="en-US" sz="2400" dirty="0" smtClean="0"/>
              <a:t>spec</a:t>
            </a:r>
            <a:endParaRPr lang="en-US" sz="2400" dirty="0"/>
          </a:p>
          <a:p>
            <a:r>
              <a:rPr lang="en-US" sz="2400" dirty="0" smtClean="0"/>
              <a:t>{</a:t>
            </a:r>
            <a:endParaRPr lang="en-US" sz="2400" dirty="0"/>
          </a:p>
          <a:p>
            <a:r>
              <a:rPr lang="en-US" sz="2400" dirty="0"/>
              <a:t>	out2 = </a:t>
            </a:r>
            <a:r>
              <a:rPr lang="en-US" sz="2400" i="1" dirty="0"/>
              <a:t>in</a:t>
            </a:r>
            <a:r>
              <a:rPr lang="en-US" sz="2400" dirty="0"/>
              <a:t> * </a:t>
            </a:r>
            <a:r>
              <a:rPr lang="en-US" sz="2400" b="1" dirty="0"/>
              <a:t>??</a:t>
            </a:r>
            <a:r>
              <a:rPr lang="en-US" sz="2400" dirty="0"/>
              <a:t>;</a:t>
            </a:r>
          </a:p>
          <a:p>
            <a:r>
              <a:rPr lang="en-US" sz="2400" dirty="0" smtClean="0"/>
              <a:t>}</a:t>
            </a:r>
            <a:endParaRPr lang="en-US" sz="2400" dirty="0"/>
          </a:p>
        </p:txBody>
      </p:sp>
      <p:sp>
        <p:nvSpPr>
          <p:cNvPr id="6" name="Rectangle 5"/>
          <p:cNvSpPr/>
          <p:nvPr/>
        </p:nvSpPr>
        <p:spPr>
          <a:xfrm>
            <a:off x="5615570" y="1897435"/>
            <a:ext cx="5090631" cy="3416320"/>
          </a:xfrm>
          <a:prstGeom prst="rect">
            <a:avLst/>
          </a:prstGeom>
        </p:spPr>
        <p:txBody>
          <a:bodyPr wrap="square">
            <a:spAutoFit/>
          </a:bodyPr>
          <a:lstStyle/>
          <a:p>
            <a:r>
              <a:rPr lang="en-US" sz="2400" b="1" dirty="0" smtClean="0"/>
              <a:t>Variables</a:t>
            </a:r>
            <a:r>
              <a:rPr lang="en-US" sz="2400" dirty="0"/>
              <a:t>: in, out1, out2, </a:t>
            </a:r>
            <a:r>
              <a:rPr lang="en-US" sz="2400" b="1" dirty="0"/>
              <a:t>unknown</a:t>
            </a:r>
            <a:r>
              <a:rPr lang="en-US" sz="2400" dirty="0"/>
              <a:t> (??)</a:t>
            </a:r>
          </a:p>
          <a:p>
            <a:endParaRPr lang="en-US" sz="2400" dirty="0"/>
          </a:p>
          <a:p>
            <a:r>
              <a:rPr lang="en-US" sz="2400" b="1" dirty="0"/>
              <a:t>Constraints</a:t>
            </a:r>
            <a:r>
              <a:rPr lang="en-US" sz="2400" dirty="0"/>
              <a:t>:</a:t>
            </a:r>
          </a:p>
          <a:p>
            <a:endParaRPr lang="en-US" sz="2400" dirty="0" smtClean="0"/>
          </a:p>
          <a:p>
            <a:r>
              <a:rPr lang="en-US" sz="2400" dirty="0" smtClean="0"/>
              <a:t>out1 </a:t>
            </a:r>
            <a:r>
              <a:rPr lang="en-US" sz="2400" dirty="0"/>
              <a:t>== </a:t>
            </a:r>
            <a:r>
              <a:rPr lang="en-US" sz="2400" i="1" dirty="0"/>
              <a:t>in</a:t>
            </a:r>
            <a:r>
              <a:rPr lang="en-US" sz="2400" dirty="0"/>
              <a:t> + </a:t>
            </a:r>
            <a:r>
              <a:rPr lang="en-US" sz="2400" i="1" dirty="0"/>
              <a:t>in</a:t>
            </a:r>
          </a:p>
          <a:p>
            <a:endParaRPr lang="en-US" sz="2400" dirty="0"/>
          </a:p>
          <a:p>
            <a:r>
              <a:rPr lang="en-US" sz="2400" dirty="0"/>
              <a:t>out2 == in * </a:t>
            </a:r>
            <a:r>
              <a:rPr lang="en-US" sz="2400" b="1" dirty="0"/>
              <a:t>unknown</a:t>
            </a:r>
          </a:p>
          <a:p>
            <a:endParaRPr lang="en-US" sz="2400" dirty="0"/>
          </a:p>
          <a:p>
            <a:r>
              <a:rPr lang="en-US" sz="2400" dirty="0" smtClean="0"/>
              <a:t>out1 </a:t>
            </a:r>
            <a:r>
              <a:rPr lang="en-US" sz="2400" dirty="0"/>
              <a:t>== out2</a:t>
            </a:r>
          </a:p>
        </p:txBody>
      </p:sp>
      <p:sp>
        <p:nvSpPr>
          <p:cNvPr id="3" name="Rectangle 2"/>
          <p:cNvSpPr/>
          <p:nvPr/>
        </p:nvSpPr>
        <p:spPr>
          <a:xfrm>
            <a:off x="2267635" y="5627885"/>
            <a:ext cx="6565570" cy="954107"/>
          </a:xfrm>
          <a:prstGeom prst="rect">
            <a:avLst/>
          </a:prstGeom>
        </p:spPr>
        <p:txBody>
          <a:bodyPr wrap="square">
            <a:spAutoFit/>
          </a:bodyPr>
          <a:lstStyle/>
          <a:p>
            <a:r>
              <a:rPr lang="en-US" sz="2800" dirty="0"/>
              <a:t>Solver problem: Find </a:t>
            </a:r>
            <a:r>
              <a:rPr lang="en-US" sz="2800" b="1" dirty="0"/>
              <a:t>unknown</a:t>
            </a:r>
            <a:r>
              <a:rPr lang="en-US" sz="2800" dirty="0"/>
              <a:t>, </a:t>
            </a:r>
            <a:r>
              <a:rPr lang="en-US" sz="2800" dirty="0" err="1"/>
              <a:t>s.t.</a:t>
            </a:r>
            <a:endParaRPr lang="en-US" sz="2800" dirty="0"/>
          </a:p>
          <a:p>
            <a:r>
              <a:rPr lang="en-US" sz="2800" dirty="0" err="1"/>
              <a:t>Forall</a:t>
            </a:r>
            <a:r>
              <a:rPr lang="en-US" sz="2800" dirty="0"/>
              <a:t> </a:t>
            </a:r>
            <a:r>
              <a:rPr lang="en-US" sz="2800" i="1" dirty="0"/>
              <a:t>in</a:t>
            </a:r>
            <a:r>
              <a:rPr lang="en-US" sz="2800" dirty="0"/>
              <a:t>, all 3 constraints can be satisfied</a:t>
            </a:r>
          </a:p>
        </p:txBody>
      </p:sp>
      <p:sp>
        <p:nvSpPr>
          <p:cNvPr id="7" name="Right Brace 6"/>
          <p:cNvSpPr/>
          <p:nvPr/>
        </p:nvSpPr>
        <p:spPr>
          <a:xfrm>
            <a:off x="8663952" y="3442602"/>
            <a:ext cx="123462" cy="1828100"/>
          </a:xfrm>
          <a:prstGeom prst="rightBrace">
            <a:avLst/>
          </a:prstGeom>
          <a:ln>
            <a:solidFill>
              <a:srgbClr val="008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 name="Rounded Rectangle 7"/>
          <p:cNvSpPr/>
          <p:nvPr/>
        </p:nvSpPr>
        <p:spPr>
          <a:xfrm>
            <a:off x="1313919" y="2222409"/>
            <a:ext cx="2888145" cy="434878"/>
          </a:xfrm>
          <a:prstGeom prst="roundRect">
            <a:avLst/>
          </a:prstGeom>
          <a:no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ounded Rectangle 8"/>
          <p:cNvSpPr/>
          <p:nvPr/>
        </p:nvSpPr>
        <p:spPr>
          <a:xfrm>
            <a:off x="1327131" y="4410030"/>
            <a:ext cx="2888145" cy="434878"/>
          </a:xfrm>
          <a:prstGeom prst="roundRect">
            <a:avLst/>
          </a:prstGeom>
          <a:no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ounded Rectangle 9"/>
          <p:cNvSpPr/>
          <p:nvPr/>
        </p:nvSpPr>
        <p:spPr>
          <a:xfrm>
            <a:off x="957576" y="3710072"/>
            <a:ext cx="2888145" cy="434878"/>
          </a:xfrm>
          <a:prstGeom prst="roundRect">
            <a:avLst/>
          </a:prstGeom>
          <a:no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9961331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xit" presetSubtype="0" fill="hold" grpId="1" nodeType="clickEffect">
                                  <p:stCondLst>
                                    <p:cond delay="0"/>
                                  </p:stCondLst>
                                  <p:childTnLst>
                                    <p:set>
                                      <p:cBhvr>
                                        <p:cTn id="13" dur="1" fill="hold">
                                          <p:stCondLst>
                                            <p:cond delay="0"/>
                                          </p:stCondLst>
                                        </p:cTn>
                                        <p:tgtEl>
                                          <p:spTgt spid="8"/>
                                        </p:tgtEl>
                                        <p:attrNameLst>
                                          <p:attrName>style.visibility</p:attrName>
                                        </p:attrNameLst>
                                      </p:cBhvr>
                                      <p:to>
                                        <p:strVal val="hidden"/>
                                      </p:to>
                                    </p:set>
                                  </p:childTnLst>
                                </p:cTn>
                              </p:par>
                            </p:childTnLst>
                          </p:cTn>
                        </p:par>
                        <p:par>
                          <p:cTn id="14" fill="hold">
                            <p:stCondLst>
                              <p:cond delay="0"/>
                            </p:stCondLst>
                            <p:childTnLst>
                              <p:par>
                                <p:cTn id="15" presetID="1"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par>
                          <p:cTn id="17" fill="hold">
                            <p:stCondLst>
                              <p:cond delay="0"/>
                            </p:stCondLst>
                            <p:childTnLst>
                              <p:par>
                                <p:cTn id="18" presetID="1" presetClass="entr" presetSubtype="0" fill="hold" nodeType="afterEffect">
                                  <p:stCondLst>
                                    <p:cond delay="0"/>
                                  </p:stCondLst>
                                  <p:childTnLst>
                                    <p:set>
                                      <p:cBhvr>
                                        <p:cTn id="19"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xit" presetSubtype="0" fill="hold" grpId="1" nodeType="clickEffect">
                                  <p:stCondLst>
                                    <p:cond delay="0"/>
                                  </p:stCondLst>
                                  <p:childTnLst>
                                    <p:set>
                                      <p:cBhvr>
                                        <p:cTn id="23" dur="1" fill="hold">
                                          <p:stCondLst>
                                            <p:cond delay="0"/>
                                          </p:stCondLst>
                                        </p:cTn>
                                        <p:tgtEl>
                                          <p:spTgt spid="9"/>
                                        </p:tgtEl>
                                        <p:attrNameLst>
                                          <p:attrName>style.visibility</p:attrName>
                                        </p:attrNameLst>
                                      </p:cBhvr>
                                      <p:to>
                                        <p:strVal val="hidden"/>
                                      </p:to>
                                    </p:set>
                                  </p:childTnLst>
                                </p:cTn>
                              </p:par>
                            </p:childTnLst>
                          </p:cTn>
                        </p:par>
                        <p:par>
                          <p:cTn id="24" fill="hold">
                            <p:stCondLst>
                              <p:cond delay="0"/>
                            </p:stCondLst>
                            <p:childTnLst>
                              <p:par>
                                <p:cTn id="25" presetID="1" presetClass="entr" presetSubtype="0" fill="hold" grpId="0" nodeType="after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par>
                          <p:cTn id="27" fill="hold">
                            <p:stCondLst>
                              <p:cond delay="0"/>
                            </p:stCondLst>
                            <p:childTnLst>
                              <p:par>
                                <p:cTn id="28" presetID="1" presetClass="entr" presetSubtype="0" fill="hold" nodeType="afterEffect">
                                  <p:stCondLst>
                                    <p:cond delay="0"/>
                                  </p:stCondLst>
                                  <p:childTnLst>
                                    <p:set>
                                      <p:cBhvr>
                                        <p:cTn id="29"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xit" presetSubtype="0" fill="hold" grpId="1" nodeType="clickEffect">
                                  <p:stCondLst>
                                    <p:cond delay="0"/>
                                  </p:stCondLst>
                                  <p:childTnLst>
                                    <p:set>
                                      <p:cBhvr>
                                        <p:cTn id="33" dur="1" fill="hold">
                                          <p:stCondLst>
                                            <p:cond delay="0"/>
                                          </p:stCondLst>
                                        </p:cTn>
                                        <p:tgtEl>
                                          <p:spTgt spid="10"/>
                                        </p:tgtEl>
                                        <p:attrNameLst>
                                          <p:attrName>style.visibility</p:attrName>
                                        </p:attrNameLst>
                                      </p:cBhvr>
                                      <p:to>
                                        <p:strVal val="hidden"/>
                                      </p:to>
                                    </p:set>
                                  </p:childTnLst>
                                </p:cTn>
                              </p:par>
                            </p:childTnLst>
                          </p:cTn>
                        </p:par>
                        <p:par>
                          <p:cTn id="34" fill="hold">
                            <p:stCondLst>
                              <p:cond delay="0"/>
                            </p:stCondLst>
                            <p:childTnLst>
                              <p:par>
                                <p:cTn id="35" presetID="1" presetClass="entr" presetSubtype="0" fill="hold" grpId="0" nodeType="afterEffect">
                                  <p:stCondLst>
                                    <p:cond delay="0"/>
                                  </p:stCondLst>
                                  <p:childTnLst>
                                    <p:set>
                                      <p:cBhvr>
                                        <p:cTn id="36" dur="1" fill="hold">
                                          <p:stCondLst>
                                            <p:cond delay="0"/>
                                          </p:stCondLst>
                                        </p:cTn>
                                        <p:tgtEl>
                                          <p:spTgt spid="3"/>
                                        </p:tgtEl>
                                        <p:attrNameLst>
                                          <p:attrName>style.visibility</p:attrName>
                                        </p:attrNameLst>
                                      </p:cBhvr>
                                      <p:to>
                                        <p:strVal val="visible"/>
                                      </p:to>
                                    </p:set>
                                  </p:childTnLst>
                                </p:cTn>
                              </p:par>
                            </p:childTnLst>
                          </p:cTn>
                        </p:par>
                        <p:par>
                          <p:cTn id="37" fill="hold">
                            <p:stCondLst>
                              <p:cond delay="0"/>
                            </p:stCondLst>
                            <p:childTnLst>
                              <p:par>
                                <p:cTn id="38" presetID="1" presetClass="entr" presetSubtype="0" fill="hold" grpId="0" nodeType="afterEffect">
                                  <p:stCondLst>
                                    <p:cond delay="0"/>
                                  </p:stCondLst>
                                  <p:childTnLst>
                                    <p:set>
                                      <p:cBhvr>
                                        <p:cTn id="39"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animBg="1"/>
      <p:bldP spid="8" grpId="0" animBg="1"/>
      <p:bldP spid="8" grpId="1" animBg="1"/>
      <p:bldP spid="9" grpId="0" animBg="1"/>
      <p:bldP spid="9" grpId="1" animBg="1"/>
      <p:bldP spid="10" grpId="0" animBg="1"/>
      <p:bldP spid="10" grpId="1"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Limitations</a:t>
            </a:r>
            <a:endParaRPr lang="en-US" dirty="0"/>
          </a:p>
        </p:txBody>
      </p:sp>
      <p:sp>
        <p:nvSpPr>
          <p:cNvPr id="3" name="Content Placeholder 2"/>
          <p:cNvSpPr>
            <a:spLocks noGrp="1"/>
          </p:cNvSpPr>
          <p:nvPr>
            <p:ph idx="1"/>
          </p:nvPr>
        </p:nvSpPr>
        <p:spPr>
          <a:xfrm>
            <a:off x="1592494" y="1825625"/>
            <a:ext cx="9761306" cy="4725300"/>
          </a:xfrm>
        </p:spPr>
        <p:txBody>
          <a:bodyPr>
            <a:normAutofit/>
          </a:bodyPr>
          <a:lstStyle/>
          <a:p>
            <a:r>
              <a:rPr lang="en-US" dirty="0" smtClean="0"/>
              <a:t>With loops, equations for full correctness are very hard. </a:t>
            </a:r>
          </a:p>
          <a:p>
            <a:pPr lvl="1"/>
            <a:r>
              <a:rPr lang="en-US" dirty="0" smtClean="0"/>
              <a:t>Shortcut: bounded unrolling.</a:t>
            </a:r>
          </a:p>
          <a:p>
            <a:endParaRPr lang="en-US" dirty="0" smtClean="0"/>
          </a:p>
          <a:p>
            <a:pPr marL="0" indent="0">
              <a:buNone/>
            </a:pPr>
            <a:endParaRPr lang="en-US" dirty="0" smtClean="0"/>
          </a:p>
          <a:p>
            <a:endParaRPr lang="en-US" dirty="0" smtClean="0"/>
          </a:p>
          <a:p>
            <a:r>
              <a:rPr lang="en-US" dirty="0" smtClean="0"/>
              <a:t>Floating points</a:t>
            </a:r>
          </a:p>
          <a:p>
            <a:pPr lvl="1"/>
            <a:r>
              <a:rPr lang="en-US" dirty="0" smtClean="0"/>
              <a:t>Finite fields: algebraically behave like the real number </a:t>
            </a:r>
          </a:p>
          <a:p>
            <a:pPr lvl="1"/>
            <a:r>
              <a:rPr lang="en-US" dirty="0" smtClean="0"/>
              <a:t>Fix point arithmetic</a:t>
            </a:r>
          </a:p>
        </p:txBody>
      </p:sp>
    </p:spTree>
    <p:extLst>
      <p:ext uri="{BB962C8B-B14F-4D97-AF65-F5344CB8AC3E}">
        <p14:creationId xmlns:p14="http://schemas.microsoft.com/office/powerpoint/2010/main" val="372855233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Recall: MSL synthesis process </a:t>
            </a:r>
            <a:endParaRPr lang="en-US" dirty="0"/>
          </a:p>
        </p:txBody>
      </p:sp>
      <p:sp>
        <p:nvSpPr>
          <p:cNvPr id="14" name="Content Placeholder 2"/>
          <p:cNvSpPr txBox="1">
            <a:spLocks/>
          </p:cNvSpPr>
          <p:nvPr/>
        </p:nvSpPr>
        <p:spPr>
          <a:xfrm>
            <a:off x="1631175" y="1792400"/>
            <a:ext cx="3705378" cy="1180433"/>
          </a:xfrm>
          <a:prstGeom prst="rect">
            <a:avLst/>
          </a:prstGeom>
          <a:ln w="57150" cmpd="thinThick">
            <a:solidFill>
              <a:schemeClr val="accent4"/>
            </a:solidFill>
          </a:ln>
        </p:spPr>
        <p:txBody>
          <a:bodyPr vert="horz" lIns="91440" tIns="45720" rIns="91440" bIns="45720" rtlCol="0">
            <a:normAutofit/>
          </a:bodyPr>
          <a:lstStyle>
            <a:lvl1pPr marL="0" indent="0" algn="l" defTabSz="914400" rtl="0" eaLnBrk="1" latinLnBrk="0" hangingPunct="1">
              <a:spcBef>
                <a:spcPct val="20000"/>
              </a:spcBef>
              <a:buClr>
                <a:schemeClr val="bg1"/>
              </a:buClr>
              <a:buSzPct val="83000"/>
              <a:buFont typeface="Arial" pitchFamily="34" charset="0"/>
              <a:buChar char="•"/>
              <a:defRPr sz="3200" kern="1200">
                <a:solidFill>
                  <a:schemeClr val="tx1"/>
                </a:solidFill>
                <a:latin typeface="+mn-lt"/>
                <a:ea typeface="Adobe Fan Heiti Std B" pitchFamily="34" charset="-128"/>
                <a:cs typeface="+mn-cs"/>
              </a:defRPr>
            </a:lvl1pPr>
            <a:lvl2pPr marL="365760" indent="-182880" algn="l" defTabSz="914400" rtl="0" eaLnBrk="1" latinLnBrk="0" hangingPunct="1">
              <a:spcBef>
                <a:spcPct val="20000"/>
              </a:spcBef>
              <a:buSzPct val="60000"/>
              <a:buFont typeface="Wingdings" pitchFamily="2" charset="2"/>
              <a:buChar char="§"/>
              <a:defRPr sz="2800" kern="1200">
                <a:solidFill>
                  <a:schemeClr val="accent1">
                    <a:lumMod val="75000"/>
                  </a:schemeClr>
                </a:solidFill>
                <a:latin typeface="+mn-lt"/>
                <a:ea typeface="Adobe Fan Heiti Std B" pitchFamily="34" charset="-128"/>
                <a:cs typeface="+mn-cs"/>
              </a:defRPr>
            </a:lvl2pPr>
            <a:lvl3pPr marL="548640" indent="-182880" algn="l" defTabSz="914400" rtl="0" eaLnBrk="1" latinLnBrk="0" hangingPunct="1">
              <a:spcBef>
                <a:spcPct val="20000"/>
              </a:spcBef>
              <a:buSzPct val="110000"/>
              <a:buFont typeface="Garamond" pitchFamily="18" charset="0"/>
              <a:buChar char="-"/>
              <a:defRPr sz="2200" kern="1200">
                <a:solidFill>
                  <a:schemeClr val="tx1"/>
                </a:solidFill>
                <a:latin typeface="+mn-lt"/>
                <a:ea typeface="Adobe Fan Heiti Std B" pitchFamily="34" charset="-128"/>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pPr>
            <a:r>
              <a:rPr lang="en-US" dirty="0"/>
              <a:t>SPMD sketch</a:t>
            </a:r>
          </a:p>
          <a:p>
            <a:pPr>
              <a:spcBef>
                <a:spcPts val="0"/>
              </a:spcBef>
            </a:pPr>
            <a:r>
              <a:rPr lang="en-US" dirty="0"/>
              <a:t>w/   unknowns ( </a:t>
            </a:r>
            <a:r>
              <a:rPr lang="en-US" b="1" dirty="0"/>
              <a:t>??</a:t>
            </a:r>
            <a:r>
              <a:rPr lang="en-US" dirty="0"/>
              <a:t> ) </a:t>
            </a:r>
          </a:p>
        </p:txBody>
      </p:sp>
      <p:sp>
        <p:nvSpPr>
          <p:cNvPr id="12" name="Content Placeholder 2"/>
          <p:cNvSpPr txBox="1">
            <a:spLocks/>
          </p:cNvSpPr>
          <p:nvPr/>
        </p:nvSpPr>
        <p:spPr>
          <a:xfrm>
            <a:off x="1631175" y="4979528"/>
            <a:ext cx="3654867" cy="1088602"/>
          </a:xfrm>
          <a:prstGeom prst="rect">
            <a:avLst/>
          </a:prstGeom>
          <a:ln>
            <a:solidFill>
              <a:schemeClr val="tx1"/>
            </a:solidFill>
          </a:ln>
        </p:spPr>
        <p:txBody>
          <a:bodyPr vert="horz" lIns="91440" tIns="45720" rIns="91440" bIns="45720" rtlCol="0">
            <a:normAutofit/>
          </a:bodyPr>
          <a:lstStyle>
            <a:lvl1pPr marL="0" indent="0" algn="l" defTabSz="914400" rtl="0" eaLnBrk="1" latinLnBrk="0" hangingPunct="1">
              <a:spcBef>
                <a:spcPct val="20000"/>
              </a:spcBef>
              <a:buClr>
                <a:schemeClr val="bg1"/>
              </a:buClr>
              <a:buSzPct val="83000"/>
              <a:buFont typeface="Arial" pitchFamily="34" charset="0"/>
              <a:buChar char="•"/>
              <a:defRPr sz="3200" kern="1200">
                <a:solidFill>
                  <a:schemeClr val="tx1"/>
                </a:solidFill>
                <a:latin typeface="+mn-lt"/>
                <a:ea typeface="Adobe Fan Heiti Std B" pitchFamily="34" charset="-128"/>
                <a:cs typeface="+mn-cs"/>
              </a:defRPr>
            </a:lvl1pPr>
            <a:lvl2pPr marL="365760" indent="-182880" algn="l" defTabSz="914400" rtl="0" eaLnBrk="1" latinLnBrk="0" hangingPunct="1">
              <a:spcBef>
                <a:spcPct val="20000"/>
              </a:spcBef>
              <a:buSzPct val="60000"/>
              <a:buFont typeface="Wingdings" pitchFamily="2" charset="2"/>
              <a:buChar char="§"/>
              <a:defRPr sz="2800" kern="1200">
                <a:solidFill>
                  <a:schemeClr val="accent1">
                    <a:lumMod val="75000"/>
                  </a:schemeClr>
                </a:solidFill>
                <a:latin typeface="+mn-lt"/>
                <a:ea typeface="Adobe Fan Heiti Std B" pitchFamily="34" charset="-128"/>
                <a:cs typeface="+mn-cs"/>
              </a:defRPr>
            </a:lvl2pPr>
            <a:lvl3pPr marL="548640" indent="-182880" algn="l" defTabSz="914400" rtl="0" eaLnBrk="1" latinLnBrk="0" hangingPunct="1">
              <a:spcBef>
                <a:spcPct val="20000"/>
              </a:spcBef>
              <a:buSzPct val="110000"/>
              <a:buFont typeface="Garamond" pitchFamily="18" charset="0"/>
              <a:buChar char="-"/>
              <a:defRPr sz="2200" kern="1200">
                <a:solidFill>
                  <a:schemeClr val="tx1"/>
                </a:solidFill>
                <a:latin typeface="+mn-lt"/>
                <a:ea typeface="Adobe Fan Heiti Std B" pitchFamily="34" charset="-128"/>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spcBef>
                <a:spcPts val="0"/>
              </a:spcBef>
            </a:pPr>
            <a:r>
              <a:rPr lang="en-US" dirty="0"/>
              <a:t>sequential sketch</a:t>
            </a:r>
          </a:p>
          <a:p>
            <a:pPr algn="ctr">
              <a:spcBef>
                <a:spcPts val="0"/>
              </a:spcBef>
            </a:pPr>
            <a:r>
              <a:rPr lang="en-US" dirty="0"/>
              <a:t>w/</a:t>
            </a:r>
            <a:r>
              <a:rPr lang="en-US" b="1" dirty="0">
                <a:solidFill>
                  <a:srgbClr val="000000"/>
                </a:solidFill>
              </a:rPr>
              <a:t>  </a:t>
            </a:r>
            <a:r>
              <a:rPr lang="en-US" dirty="0"/>
              <a:t> unknowns ( </a:t>
            </a:r>
            <a:r>
              <a:rPr lang="en-US" b="1" dirty="0"/>
              <a:t>?? </a:t>
            </a:r>
            <a:r>
              <a:rPr lang="en-US" dirty="0"/>
              <a:t>)</a:t>
            </a:r>
          </a:p>
        </p:txBody>
      </p:sp>
      <p:cxnSp>
        <p:nvCxnSpPr>
          <p:cNvPr id="16" name="Straight Arrow Connector 15"/>
          <p:cNvCxnSpPr>
            <a:stCxn id="14" idx="2"/>
            <a:endCxn id="12" idx="0"/>
          </p:cNvCxnSpPr>
          <p:nvPr/>
        </p:nvCxnSpPr>
        <p:spPr>
          <a:xfrm flipH="1">
            <a:off x="3458608" y="2972832"/>
            <a:ext cx="25256" cy="2006696"/>
          </a:xfrm>
          <a:prstGeom prst="straightConnector1">
            <a:avLst/>
          </a:prstGeom>
          <a:ln w="38100">
            <a:solidFill>
              <a:srgbClr val="008000"/>
            </a:solidFill>
            <a:tailEnd type="arrow"/>
          </a:ln>
        </p:spPr>
        <p:style>
          <a:lnRef idx="2">
            <a:schemeClr val="accent1"/>
          </a:lnRef>
          <a:fillRef idx="0">
            <a:schemeClr val="accent1"/>
          </a:fillRef>
          <a:effectRef idx="1">
            <a:schemeClr val="accent1"/>
          </a:effectRef>
          <a:fontRef idx="minor">
            <a:schemeClr val="tx1"/>
          </a:fontRef>
        </p:style>
      </p:cxnSp>
      <p:sp>
        <p:nvSpPr>
          <p:cNvPr id="39" name="Content Placeholder 2"/>
          <p:cNvSpPr txBox="1">
            <a:spLocks/>
          </p:cNvSpPr>
          <p:nvPr/>
        </p:nvSpPr>
        <p:spPr>
          <a:xfrm>
            <a:off x="7830732" y="4908455"/>
            <a:ext cx="2743200" cy="1227581"/>
          </a:xfrm>
          <a:prstGeom prst="rect">
            <a:avLst/>
          </a:prstGeom>
          <a:ln>
            <a:solidFill>
              <a:schemeClr val="tx1"/>
            </a:solidFill>
          </a:ln>
        </p:spPr>
        <p:txBody>
          <a:bodyPr vert="horz" lIns="91440" tIns="45720" rIns="91440" bIns="45720" rtlCol="0">
            <a:normAutofit/>
          </a:bodyPr>
          <a:lstStyle>
            <a:lvl1pPr marL="0" indent="0" algn="l" defTabSz="914400" rtl="0" eaLnBrk="1" latinLnBrk="0" hangingPunct="1">
              <a:spcBef>
                <a:spcPct val="20000"/>
              </a:spcBef>
              <a:buClr>
                <a:schemeClr val="bg1"/>
              </a:buClr>
              <a:buSzPct val="83000"/>
              <a:buFont typeface="Arial" pitchFamily="34" charset="0"/>
              <a:buChar char="•"/>
              <a:defRPr sz="3200" kern="1200">
                <a:solidFill>
                  <a:schemeClr val="tx1"/>
                </a:solidFill>
                <a:latin typeface="+mn-lt"/>
                <a:ea typeface="Adobe Fan Heiti Std B" pitchFamily="34" charset="-128"/>
                <a:cs typeface="+mn-cs"/>
              </a:defRPr>
            </a:lvl1pPr>
            <a:lvl2pPr marL="365760" indent="-182880" algn="l" defTabSz="914400" rtl="0" eaLnBrk="1" latinLnBrk="0" hangingPunct="1">
              <a:spcBef>
                <a:spcPct val="20000"/>
              </a:spcBef>
              <a:buSzPct val="60000"/>
              <a:buFont typeface="Wingdings" pitchFamily="2" charset="2"/>
              <a:buChar char="§"/>
              <a:defRPr sz="2800" kern="1200">
                <a:solidFill>
                  <a:schemeClr val="accent1">
                    <a:lumMod val="75000"/>
                  </a:schemeClr>
                </a:solidFill>
                <a:latin typeface="+mn-lt"/>
                <a:ea typeface="Adobe Fan Heiti Std B" pitchFamily="34" charset="-128"/>
                <a:cs typeface="+mn-cs"/>
              </a:defRPr>
            </a:lvl2pPr>
            <a:lvl3pPr marL="548640" indent="-182880" algn="l" defTabSz="914400" rtl="0" eaLnBrk="1" latinLnBrk="0" hangingPunct="1">
              <a:spcBef>
                <a:spcPct val="20000"/>
              </a:spcBef>
              <a:buSzPct val="110000"/>
              <a:buFont typeface="Garamond" pitchFamily="18" charset="0"/>
              <a:buChar char="-"/>
              <a:defRPr sz="2200" kern="1200">
                <a:solidFill>
                  <a:schemeClr val="tx1"/>
                </a:solidFill>
                <a:latin typeface="+mn-lt"/>
                <a:ea typeface="Adobe Fan Heiti Std B" pitchFamily="34" charset="-128"/>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spcBef>
                <a:spcPts val="0"/>
              </a:spcBef>
            </a:pPr>
            <a:r>
              <a:rPr lang="en-US" dirty="0"/>
              <a:t>Sequential</a:t>
            </a:r>
          </a:p>
          <a:p>
            <a:pPr algn="ctr">
              <a:spcBef>
                <a:spcPts val="0"/>
              </a:spcBef>
              <a:buNone/>
            </a:pPr>
            <a:r>
              <a:rPr lang="en-US" dirty="0"/>
              <a:t>Specification</a:t>
            </a:r>
          </a:p>
        </p:txBody>
      </p:sp>
      <p:cxnSp>
        <p:nvCxnSpPr>
          <p:cNvPr id="40" name="Straight Arrow Connector 39"/>
          <p:cNvCxnSpPr>
            <a:stCxn id="39" idx="1"/>
            <a:endCxn id="12" idx="3"/>
          </p:cNvCxnSpPr>
          <p:nvPr/>
        </p:nvCxnSpPr>
        <p:spPr>
          <a:xfrm flipH="1">
            <a:off x="5286042" y="5522245"/>
            <a:ext cx="2544691" cy="1584"/>
          </a:xfrm>
          <a:prstGeom prst="straightConnector1">
            <a:avLst/>
          </a:prstGeom>
          <a:ln w="38100">
            <a:solidFill>
              <a:schemeClr val="accent3">
                <a:lumMod val="60000"/>
                <a:lumOff val="40000"/>
              </a:schemeClr>
            </a:solidFill>
            <a:headEnd type="diamond" w="lg" len="lg"/>
            <a:tailEnd type="diamond" w="lg" len="lg"/>
          </a:ln>
        </p:spPr>
        <p:style>
          <a:lnRef idx="2">
            <a:schemeClr val="accent1"/>
          </a:lnRef>
          <a:fillRef idx="0">
            <a:schemeClr val="accent1"/>
          </a:fillRef>
          <a:effectRef idx="1">
            <a:schemeClr val="accent1"/>
          </a:effectRef>
          <a:fontRef idx="minor">
            <a:schemeClr val="tx1"/>
          </a:fontRef>
        </p:style>
      </p:cxnSp>
      <p:sp>
        <p:nvSpPr>
          <p:cNvPr id="25" name="Content Placeholder 2"/>
          <p:cNvSpPr txBox="1">
            <a:spLocks/>
          </p:cNvSpPr>
          <p:nvPr/>
        </p:nvSpPr>
        <p:spPr>
          <a:xfrm>
            <a:off x="3481842" y="3269573"/>
            <a:ext cx="2677257" cy="1219200"/>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bg1"/>
              </a:buClr>
              <a:buSzPct val="83000"/>
              <a:buFont typeface="Arial" pitchFamily="34" charset="0"/>
              <a:buChar char="•"/>
              <a:defRPr sz="3200" kern="1200">
                <a:solidFill>
                  <a:schemeClr val="tx1"/>
                </a:solidFill>
                <a:latin typeface="+mn-lt"/>
                <a:ea typeface="Adobe Fan Heiti Std B" pitchFamily="34" charset="-128"/>
                <a:cs typeface="+mn-cs"/>
              </a:defRPr>
            </a:lvl1pPr>
            <a:lvl2pPr marL="365760" indent="-182880" algn="l" defTabSz="914400" rtl="0" eaLnBrk="1" latinLnBrk="0" hangingPunct="1">
              <a:spcBef>
                <a:spcPct val="20000"/>
              </a:spcBef>
              <a:buSzPct val="60000"/>
              <a:buFont typeface="Wingdings" pitchFamily="2" charset="2"/>
              <a:buChar char="§"/>
              <a:defRPr sz="2800" kern="1200">
                <a:solidFill>
                  <a:schemeClr val="accent1">
                    <a:lumMod val="75000"/>
                  </a:schemeClr>
                </a:solidFill>
                <a:latin typeface="+mn-lt"/>
                <a:ea typeface="Adobe Fan Heiti Std B" pitchFamily="34" charset="-128"/>
                <a:cs typeface="+mn-cs"/>
              </a:defRPr>
            </a:lvl2pPr>
            <a:lvl3pPr marL="548640" indent="-182880" algn="l" defTabSz="914400" rtl="0" eaLnBrk="1" latinLnBrk="0" hangingPunct="1">
              <a:spcBef>
                <a:spcPct val="20000"/>
              </a:spcBef>
              <a:buSzPct val="110000"/>
              <a:buFont typeface="Garamond" pitchFamily="18" charset="0"/>
              <a:buChar char="-"/>
              <a:defRPr sz="2200" kern="1200">
                <a:solidFill>
                  <a:schemeClr val="tx1"/>
                </a:solidFill>
                <a:latin typeface="+mn-lt"/>
                <a:ea typeface="Adobe Fan Heiti Std B" pitchFamily="34" charset="-128"/>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buNone/>
            </a:pPr>
            <a:r>
              <a:rPr lang="en-US" dirty="0"/>
              <a:t>program transformation</a:t>
            </a:r>
          </a:p>
        </p:txBody>
      </p:sp>
      <p:sp>
        <p:nvSpPr>
          <p:cNvPr id="43" name="Content Placeholder 2"/>
          <p:cNvSpPr txBox="1">
            <a:spLocks/>
          </p:cNvSpPr>
          <p:nvPr/>
        </p:nvSpPr>
        <p:spPr>
          <a:xfrm>
            <a:off x="5569043" y="5005385"/>
            <a:ext cx="2356405" cy="1524000"/>
          </a:xfrm>
          <a:prstGeom prst="rect">
            <a:avLst/>
          </a:prstGeom>
        </p:spPr>
        <p:txBody>
          <a:bodyPr vert="horz" lIns="91440" tIns="45720" rIns="91440" bIns="45720" rtlCol="0">
            <a:normAutofit lnSpcReduction="10000"/>
          </a:bodyPr>
          <a:lstStyle>
            <a:lvl1pPr marL="0" indent="0" algn="l" defTabSz="914400" rtl="0" eaLnBrk="1" latinLnBrk="0" hangingPunct="1">
              <a:spcBef>
                <a:spcPct val="20000"/>
              </a:spcBef>
              <a:buClr>
                <a:schemeClr val="bg1"/>
              </a:buClr>
              <a:buSzPct val="83000"/>
              <a:buFont typeface="Arial" pitchFamily="34" charset="0"/>
              <a:buChar char="•"/>
              <a:defRPr sz="3200" kern="1200">
                <a:solidFill>
                  <a:schemeClr val="tx1"/>
                </a:solidFill>
                <a:latin typeface="+mn-lt"/>
                <a:ea typeface="Adobe Fan Heiti Std B" pitchFamily="34" charset="-128"/>
                <a:cs typeface="+mn-cs"/>
              </a:defRPr>
            </a:lvl1pPr>
            <a:lvl2pPr marL="365760" indent="-182880" algn="l" defTabSz="914400" rtl="0" eaLnBrk="1" latinLnBrk="0" hangingPunct="1">
              <a:spcBef>
                <a:spcPct val="20000"/>
              </a:spcBef>
              <a:buSzPct val="60000"/>
              <a:buFont typeface="Wingdings" pitchFamily="2" charset="2"/>
              <a:buChar char="§"/>
              <a:defRPr sz="2800" kern="1200">
                <a:solidFill>
                  <a:schemeClr val="accent1">
                    <a:lumMod val="75000"/>
                  </a:schemeClr>
                </a:solidFill>
                <a:latin typeface="+mn-lt"/>
                <a:ea typeface="Adobe Fan Heiti Std B" pitchFamily="34" charset="-128"/>
                <a:cs typeface="+mn-cs"/>
              </a:defRPr>
            </a:lvl2pPr>
            <a:lvl3pPr marL="548640" indent="-182880" algn="l" defTabSz="914400" rtl="0" eaLnBrk="1" latinLnBrk="0" hangingPunct="1">
              <a:spcBef>
                <a:spcPct val="20000"/>
              </a:spcBef>
              <a:buSzPct val="110000"/>
              <a:buFont typeface="Garamond" pitchFamily="18" charset="0"/>
              <a:buChar char="-"/>
              <a:defRPr sz="2200" kern="1200">
                <a:solidFill>
                  <a:schemeClr val="tx1"/>
                </a:solidFill>
                <a:latin typeface="+mn-lt"/>
                <a:ea typeface="Adobe Fan Heiti Std B" pitchFamily="34" charset="-128"/>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buNone/>
            </a:pPr>
            <a:r>
              <a:rPr lang="en-US" dirty="0"/>
              <a:t>Synthesis</a:t>
            </a:r>
          </a:p>
          <a:p>
            <a:pPr>
              <a:spcBef>
                <a:spcPts val="0"/>
              </a:spcBef>
              <a:buNone/>
            </a:pPr>
            <a:r>
              <a:rPr lang="en-US" dirty="0"/>
              <a:t>Equivalence Checking</a:t>
            </a:r>
          </a:p>
          <a:p>
            <a:pPr>
              <a:spcBef>
                <a:spcPts val="0"/>
              </a:spcBef>
              <a:buNone/>
            </a:pPr>
            <a:endParaRPr lang="en-US" dirty="0"/>
          </a:p>
        </p:txBody>
      </p:sp>
      <p:sp>
        <p:nvSpPr>
          <p:cNvPr id="62" name="Content Placeholder 2"/>
          <p:cNvSpPr txBox="1">
            <a:spLocks/>
          </p:cNvSpPr>
          <p:nvPr/>
        </p:nvSpPr>
        <p:spPr>
          <a:xfrm>
            <a:off x="4053834" y="2145232"/>
            <a:ext cx="1371600" cy="91440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vert="horz" lIns="91440" tIns="45720" rIns="91440" bIns="45720" rtlCol="0">
            <a:normAutofit lnSpcReduction="10000"/>
          </a:bodyPr>
          <a:lstStyle>
            <a:lvl1pPr marL="0" indent="0" algn="l" defTabSz="914400" rtl="0" eaLnBrk="1" latinLnBrk="0" hangingPunct="1">
              <a:spcBef>
                <a:spcPct val="20000"/>
              </a:spcBef>
              <a:buClr>
                <a:schemeClr val="bg1"/>
              </a:buClr>
              <a:buSzPct val="83000"/>
              <a:buFont typeface="Arial" pitchFamily="34" charset="0"/>
              <a:buChar char="•"/>
              <a:defRPr sz="3200" kern="1200">
                <a:solidFill>
                  <a:schemeClr val="tx1"/>
                </a:solidFill>
                <a:latin typeface="+mn-lt"/>
                <a:ea typeface="Adobe Fan Heiti Std B" pitchFamily="34" charset="-128"/>
                <a:cs typeface="+mn-cs"/>
              </a:defRPr>
            </a:lvl1pPr>
            <a:lvl2pPr marL="365760" indent="-182880" algn="l" defTabSz="914400" rtl="0" eaLnBrk="1" latinLnBrk="0" hangingPunct="1">
              <a:spcBef>
                <a:spcPct val="20000"/>
              </a:spcBef>
              <a:buSzPct val="60000"/>
              <a:buFont typeface="Wingdings" pitchFamily="2" charset="2"/>
              <a:buChar char="§"/>
              <a:defRPr sz="2800" kern="1200">
                <a:solidFill>
                  <a:schemeClr val="accent1">
                    <a:lumMod val="75000"/>
                  </a:schemeClr>
                </a:solidFill>
                <a:latin typeface="+mn-lt"/>
                <a:ea typeface="Adobe Fan Heiti Std B" pitchFamily="34" charset="-128"/>
                <a:cs typeface="+mn-cs"/>
              </a:defRPr>
            </a:lvl2pPr>
            <a:lvl3pPr marL="548640" indent="-182880" algn="l" defTabSz="914400" rtl="0" eaLnBrk="1" latinLnBrk="0" hangingPunct="1">
              <a:spcBef>
                <a:spcPct val="20000"/>
              </a:spcBef>
              <a:buSzPct val="110000"/>
              <a:buFont typeface="Garamond" pitchFamily="18" charset="0"/>
              <a:buChar char="-"/>
              <a:defRPr sz="2200" kern="1200">
                <a:solidFill>
                  <a:schemeClr val="tx1"/>
                </a:solidFill>
                <a:latin typeface="+mn-lt"/>
                <a:ea typeface="Adobe Fan Heiti Std B" pitchFamily="34" charset="-128"/>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spcBef>
                <a:spcPts val="0"/>
              </a:spcBef>
              <a:buClr>
                <a:schemeClr val="accent1">
                  <a:lumMod val="60000"/>
                  <a:lumOff val="40000"/>
                </a:schemeClr>
              </a:buClr>
              <a:buFont typeface="Wingdings" charset="2"/>
              <a:buChar char="ü"/>
            </a:pPr>
            <a:r>
              <a:rPr lang="en-US" sz="5600" dirty="0"/>
              <a:t> </a:t>
            </a:r>
          </a:p>
        </p:txBody>
      </p:sp>
      <p:sp>
        <p:nvSpPr>
          <p:cNvPr id="24" name="Content Placeholder 2"/>
          <p:cNvSpPr txBox="1">
            <a:spLocks/>
          </p:cNvSpPr>
          <p:nvPr/>
        </p:nvSpPr>
        <p:spPr>
          <a:xfrm>
            <a:off x="4104345" y="5317742"/>
            <a:ext cx="1371600" cy="91440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vert="horz" lIns="91440" tIns="45720" rIns="91440" bIns="45720" rtlCol="0">
            <a:normAutofit lnSpcReduction="10000"/>
          </a:bodyPr>
          <a:lstStyle>
            <a:lvl1pPr marL="0" indent="0" algn="l" defTabSz="914400" rtl="0" eaLnBrk="1" latinLnBrk="0" hangingPunct="1">
              <a:spcBef>
                <a:spcPct val="20000"/>
              </a:spcBef>
              <a:buClr>
                <a:schemeClr val="bg1"/>
              </a:buClr>
              <a:buSzPct val="83000"/>
              <a:buFont typeface="Arial" pitchFamily="34" charset="0"/>
              <a:buChar char="•"/>
              <a:defRPr sz="3200" kern="1200">
                <a:solidFill>
                  <a:schemeClr val="tx1"/>
                </a:solidFill>
                <a:latin typeface="+mn-lt"/>
                <a:ea typeface="Adobe Fan Heiti Std B" pitchFamily="34" charset="-128"/>
                <a:cs typeface="+mn-cs"/>
              </a:defRPr>
            </a:lvl1pPr>
            <a:lvl2pPr marL="365760" indent="-182880" algn="l" defTabSz="914400" rtl="0" eaLnBrk="1" latinLnBrk="0" hangingPunct="1">
              <a:spcBef>
                <a:spcPct val="20000"/>
              </a:spcBef>
              <a:buSzPct val="60000"/>
              <a:buFont typeface="Wingdings" pitchFamily="2" charset="2"/>
              <a:buChar char="§"/>
              <a:defRPr sz="2800" kern="1200">
                <a:solidFill>
                  <a:schemeClr val="accent1">
                    <a:lumMod val="75000"/>
                  </a:schemeClr>
                </a:solidFill>
                <a:latin typeface="+mn-lt"/>
                <a:ea typeface="Adobe Fan Heiti Std B" pitchFamily="34" charset="-128"/>
                <a:cs typeface="+mn-cs"/>
              </a:defRPr>
            </a:lvl2pPr>
            <a:lvl3pPr marL="548640" indent="-182880" algn="l" defTabSz="914400" rtl="0" eaLnBrk="1" latinLnBrk="0" hangingPunct="1">
              <a:spcBef>
                <a:spcPct val="20000"/>
              </a:spcBef>
              <a:buSzPct val="110000"/>
              <a:buFont typeface="Garamond" pitchFamily="18" charset="0"/>
              <a:buChar char="-"/>
              <a:defRPr sz="2200" kern="1200">
                <a:solidFill>
                  <a:schemeClr val="tx1"/>
                </a:solidFill>
                <a:latin typeface="+mn-lt"/>
                <a:ea typeface="Adobe Fan Heiti Std B" pitchFamily="34" charset="-128"/>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spcBef>
                <a:spcPts val="0"/>
              </a:spcBef>
              <a:buClr>
                <a:schemeClr val="accent1">
                  <a:lumMod val="60000"/>
                  <a:lumOff val="40000"/>
                </a:schemeClr>
              </a:buClr>
              <a:buFont typeface="Wingdings" charset="2"/>
              <a:buChar char="ü"/>
            </a:pPr>
            <a:r>
              <a:rPr lang="en-US" sz="5600" dirty="0"/>
              <a:t> </a:t>
            </a:r>
          </a:p>
        </p:txBody>
      </p:sp>
      <p:sp>
        <p:nvSpPr>
          <p:cNvPr id="81" name="Content Placeholder 2"/>
          <p:cNvSpPr txBox="1">
            <a:spLocks/>
          </p:cNvSpPr>
          <p:nvPr/>
        </p:nvSpPr>
        <p:spPr>
          <a:xfrm>
            <a:off x="2175028" y="2278025"/>
            <a:ext cx="477145" cy="613654"/>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bg1"/>
              </a:buClr>
              <a:buSzPct val="83000"/>
              <a:buFont typeface="Arial" pitchFamily="34" charset="0"/>
              <a:buChar char="•"/>
              <a:defRPr sz="3200" kern="1200">
                <a:solidFill>
                  <a:schemeClr val="tx1"/>
                </a:solidFill>
                <a:latin typeface="+mn-lt"/>
                <a:ea typeface="Adobe Fan Heiti Std B" pitchFamily="34" charset="-128"/>
                <a:cs typeface="+mn-cs"/>
              </a:defRPr>
            </a:lvl1pPr>
            <a:lvl2pPr marL="365760" indent="-182880" algn="l" defTabSz="914400" rtl="0" eaLnBrk="1" latinLnBrk="0" hangingPunct="1">
              <a:spcBef>
                <a:spcPct val="20000"/>
              </a:spcBef>
              <a:buSzPct val="60000"/>
              <a:buFont typeface="Wingdings" pitchFamily="2" charset="2"/>
              <a:buChar char="§"/>
              <a:defRPr sz="2800" kern="1200">
                <a:solidFill>
                  <a:schemeClr val="accent1">
                    <a:lumMod val="75000"/>
                  </a:schemeClr>
                </a:solidFill>
                <a:latin typeface="+mn-lt"/>
                <a:ea typeface="Adobe Fan Heiti Std B" pitchFamily="34" charset="-128"/>
                <a:cs typeface="+mn-cs"/>
              </a:defRPr>
            </a:lvl2pPr>
            <a:lvl3pPr marL="548640" indent="-182880" algn="l" defTabSz="914400" rtl="0" eaLnBrk="1" latinLnBrk="0" hangingPunct="1">
              <a:spcBef>
                <a:spcPct val="20000"/>
              </a:spcBef>
              <a:buSzPct val="110000"/>
              <a:buFont typeface="Garamond" pitchFamily="18" charset="0"/>
              <a:buChar char="-"/>
              <a:defRPr sz="2200" kern="1200">
                <a:solidFill>
                  <a:schemeClr val="tx1"/>
                </a:solidFill>
                <a:latin typeface="+mn-lt"/>
                <a:ea typeface="Adobe Fan Heiti Std B" pitchFamily="34" charset="-128"/>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buNone/>
            </a:pPr>
            <a:r>
              <a:rPr lang="en-US" dirty="0">
                <a:solidFill>
                  <a:srgbClr val="000000"/>
                </a:solidFill>
              </a:rPr>
              <a:t>o</a:t>
            </a:r>
          </a:p>
        </p:txBody>
      </p:sp>
      <p:sp>
        <p:nvSpPr>
          <p:cNvPr id="82" name="Content Placeholder 2"/>
          <p:cNvSpPr txBox="1">
            <a:spLocks/>
          </p:cNvSpPr>
          <p:nvPr/>
        </p:nvSpPr>
        <p:spPr>
          <a:xfrm>
            <a:off x="2190516" y="5461869"/>
            <a:ext cx="477145" cy="613654"/>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bg1"/>
              </a:buClr>
              <a:buSzPct val="83000"/>
              <a:buFont typeface="Arial" pitchFamily="34" charset="0"/>
              <a:buChar char="•"/>
              <a:defRPr sz="3200" kern="1200">
                <a:solidFill>
                  <a:schemeClr val="tx1"/>
                </a:solidFill>
                <a:latin typeface="+mn-lt"/>
                <a:ea typeface="Adobe Fan Heiti Std B" pitchFamily="34" charset="-128"/>
                <a:cs typeface="+mn-cs"/>
              </a:defRPr>
            </a:lvl1pPr>
            <a:lvl2pPr marL="365760" indent="-182880" algn="l" defTabSz="914400" rtl="0" eaLnBrk="1" latinLnBrk="0" hangingPunct="1">
              <a:spcBef>
                <a:spcPct val="20000"/>
              </a:spcBef>
              <a:buSzPct val="60000"/>
              <a:buFont typeface="Wingdings" pitchFamily="2" charset="2"/>
              <a:buChar char="§"/>
              <a:defRPr sz="2800" kern="1200">
                <a:solidFill>
                  <a:schemeClr val="accent1">
                    <a:lumMod val="75000"/>
                  </a:schemeClr>
                </a:solidFill>
                <a:latin typeface="+mn-lt"/>
                <a:ea typeface="Adobe Fan Heiti Std B" pitchFamily="34" charset="-128"/>
                <a:cs typeface="+mn-cs"/>
              </a:defRPr>
            </a:lvl2pPr>
            <a:lvl3pPr marL="548640" indent="-182880" algn="l" defTabSz="914400" rtl="0" eaLnBrk="1" latinLnBrk="0" hangingPunct="1">
              <a:spcBef>
                <a:spcPct val="20000"/>
              </a:spcBef>
              <a:buSzPct val="110000"/>
              <a:buFont typeface="Garamond" pitchFamily="18" charset="0"/>
              <a:buChar char="-"/>
              <a:defRPr sz="2200" kern="1200">
                <a:solidFill>
                  <a:schemeClr val="tx1"/>
                </a:solidFill>
                <a:latin typeface="+mn-lt"/>
                <a:ea typeface="Adobe Fan Heiti Std B" pitchFamily="34" charset="-128"/>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buNone/>
            </a:pPr>
            <a:r>
              <a:rPr lang="en-US" dirty="0">
                <a:solidFill>
                  <a:srgbClr val="000000"/>
                </a:solidFill>
              </a:rPr>
              <a:t>o</a:t>
            </a:r>
          </a:p>
        </p:txBody>
      </p:sp>
      <p:sp>
        <p:nvSpPr>
          <p:cNvPr id="15" name="Content Placeholder 2"/>
          <p:cNvSpPr txBox="1">
            <a:spLocks/>
          </p:cNvSpPr>
          <p:nvPr/>
        </p:nvSpPr>
        <p:spPr>
          <a:xfrm>
            <a:off x="8153400" y="1685138"/>
            <a:ext cx="2286000" cy="1489591"/>
          </a:xfrm>
          <a:prstGeom prst="rect">
            <a:avLst/>
          </a:prstGeom>
          <a:ln w="57150" cmpd="thinThick">
            <a:solidFill>
              <a:schemeClr val="accent4"/>
            </a:solidFill>
          </a:ln>
        </p:spPr>
        <p:txBody>
          <a:bodyPr vert="horz" lIns="91440" tIns="45720" rIns="91440" bIns="45720" rtlCol="0">
            <a:normAutofit lnSpcReduction="10000"/>
          </a:bodyPr>
          <a:lstStyle>
            <a:lvl1pPr marL="0" indent="0" algn="l" defTabSz="914400" rtl="0" eaLnBrk="1" latinLnBrk="0" hangingPunct="1">
              <a:spcBef>
                <a:spcPct val="20000"/>
              </a:spcBef>
              <a:buClr>
                <a:schemeClr val="bg1"/>
              </a:buClr>
              <a:buSzPct val="83000"/>
              <a:buFont typeface="Arial" pitchFamily="34" charset="0"/>
              <a:buChar char="•"/>
              <a:defRPr sz="3200" kern="1200">
                <a:solidFill>
                  <a:schemeClr val="tx1"/>
                </a:solidFill>
                <a:latin typeface="+mn-lt"/>
                <a:ea typeface="Adobe Fan Heiti Std B" pitchFamily="34" charset="-128"/>
                <a:cs typeface="+mn-cs"/>
              </a:defRPr>
            </a:lvl1pPr>
            <a:lvl2pPr marL="365760" indent="-182880" algn="l" defTabSz="914400" rtl="0" eaLnBrk="1" latinLnBrk="0" hangingPunct="1">
              <a:spcBef>
                <a:spcPct val="20000"/>
              </a:spcBef>
              <a:buSzPct val="60000"/>
              <a:buFont typeface="Wingdings" pitchFamily="2" charset="2"/>
              <a:buChar char="§"/>
              <a:defRPr sz="2800" kern="1200">
                <a:solidFill>
                  <a:schemeClr val="accent1">
                    <a:lumMod val="75000"/>
                  </a:schemeClr>
                </a:solidFill>
                <a:latin typeface="+mn-lt"/>
                <a:ea typeface="Adobe Fan Heiti Std B" pitchFamily="34" charset="-128"/>
                <a:cs typeface="+mn-cs"/>
              </a:defRPr>
            </a:lvl2pPr>
            <a:lvl3pPr marL="548640" indent="-182880" algn="l" defTabSz="914400" rtl="0" eaLnBrk="1" latinLnBrk="0" hangingPunct="1">
              <a:spcBef>
                <a:spcPct val="20000"/>
              </a:spcBef>
              <a:buSzPct val="110000"/>
              <a:buFont typeface="Garamond" pitchFamily="18" charset="0"/>
              <a:buChar char="-"/>
              <a:defRPr sz="2200" kern="1200">
                <a:solidFill>
                  <a:schemeClr val="tx1"/>
                </a:solidFill>
                <a:latin typeface="+mn-lt"/>
                <a:ea typeface="Adobe Fan Heiti Std B" pitchFamily="34" charset="-128"/>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pPr>
            <a:r>
              <a:rPr lang="en-US" dirty="0"/>
              <a:t>Efficient</a:t>
            </a:r>
          </a:p>
          <a:p>
            <a:pPr>
              <a:spcBef>
                <a:spcPts val="0"/>
              </a:spcBef>
            </a:pPr>
            <a:r>
              <a:rPr lang="en-US" dirty="0"/>
              <a:t>MPI / C++</a:t>
            </a:r>
          </a:p>
          <a:p>
            <a:pPr>
              <a:spcBef>
                <a:spcPts val="0"/>
              </a:spcBef>
            </a:pPr>
            <a:r>
              <a:rPr lang="en-US" dirty="0"/>
              <a:t>code</a:t>
            </a:r>
          </a:p>
        </p:txBody>
      </p:sp>
      <p:cxnSp>
        <p:nvCxnSpPr>
          <p:cNvPr id="17" name="Straight Arrow Connector 16"/>
          <p:cNvCxnSpPr>
            <a:endCxn id="15" idx="1"/>
          </p:cNvCxnSpPr>
          <p:nvPr/>
        </p:nvCxnSpPr>
        <p:spPr>
          <a:xfrm>
            <a:off x="5336554" y="2429933"/>
            <a:ext cx="2816847" cy="0"/>
          </a:xfrm>
          <a:prstGeom prst="straightConnector1">
            <a:avLst/>
          </a:prstGeom>
          <a:ln w="38100">
            <a:solidFill>
              <a:srgbClr val="008000"/>
            </a:solidFill>
            <a:tailEnd type="arrow"/>
          </a:ln>
        </p:spPr>
        <p:style>
          <a:lnRef idx="2">
            <a:schemeClr val="accent1"/>
          </a:lnRef>
          <a:fillRef idx="0">
            <a:schemeClr val="accent1"/>
          </a:fillRef>
          <a:effectRef idx="1">
            <a:schemeClr val="accent1"/>
          </a:effectRef>
          <a:fontRef idx="minor">
            <a:schemeClr val="tx1"/>
          </a:fontRef>
        </p:style>
      </p:cxnSp>
      <p:sp>
        <p:nvSpPr>
          <p:cNvPr id="18" name="Content Placeholder 2"/>
          <p:cNvSpPr txBox="1">
            <a:spLocks/>
          </p:cNvSpPr>
          <p:nvPr/>
        </p:nvSpPr>
        <p:spPr>
          <a:xfrm>
            <a:off x="5862433" y="1852959"/>
            <a:ext cx="3164634" cy="1219200"/>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bg1"/>
              </a:buClr>
              <a:buSzPct val="83000"/>
              <a:buFont typeface="Arial" pitchFamily="34" charset="0"/>
              <a:buChar char="•"/>
              <a:defRPr sz="3200" kern="1200">
                <a:solidFill>
                  <a:schemeClr val="tx1"/>
                </a:solidFill>
                <a:latin typeface="+mn-lt"/>
                <a:ea typeface="Adobe Fan Heiti Std B" pitchFamily="34" charset="-128"/>
                <a:cs typeface="+mn-cs"/>
              </a:defRPr>
            </a:lvl1pPr>
            <a:lvl2pPr marL="365760" indent="-182880" algn="l" defTabSz="914400" rtl="0" eaLnBrk="1" latinLnBrk="0" hangingPunct="1">
              <a:spcBef>
                <a:spcPct val="20000"/>
              </a:spcBef>
              <a:buSzPct val="60000"/>
              <a:buFont typeface="Wingdings" pitchFamily="2" charset="2"/>
              <a:buChar char="§"/>
              <a:defRPr sz="2800" kern="1200">
                <a:solidFill>
                  <a:schemeClr val="accent1">
                    <a:lumMod val="75000"/>
                  </a:schemeClr>
                </a:solidFill>
                <a:latin typeface="+mn-lt"/>
                <a:ea typeface="Adobe Fan Heiti Std B" pitchFamily="34" charset="-128"/>
                <a:cs typeface="+mn-cs"/>
              </a:defRPr>
            </a:lvl2pPr>
            <a:lvl3pPr marL="548640" indent="-182880" algn="l" defTabSz="914400" rtl="0" eaLnBrk="1" latinLnBrk="0" hangingPunct="1">
              <a:spcBef>
                <a:spcPct val="20000"/>
              </a:spcBef>
              <a:buSzPct val="110000"/>
              <a:buFont typeface="Garamond" pitchFamily="18" charset="0"/>
              <a:buChar char="-"/>
              <a:defRPr sz="2200" kern="1200">
                <a:solidFill>
                  <a:schemeClr val="tx1"/>
                </a:solidFill>
                <a:latin typeface="+mn-lt"/>
                <a:ea typeface="Adobe Fan Heiti Std B" pitchFamily="34" charset="-128"/>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buNone/>
            </a:pPr>
            <a:r>
              <a:rPr lang="en-US" dirty="0"/>
              <a:t>code gen</a:t>
            </a:r>
          </a:p>
        </p:txBody>
      </p:sp>
    </p:spTree>
    <p:extLst>
      <p:ext uri="{BB962C8B-B14F-4D97-AF65-F5344CB8AC3E}">
        <p14:creationId xmlns:p14="http://schemas.microsoft.com/office/powerpoint/2010/main" val="34714563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8"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Code generation</a:t>
            </a:r>
            <a:endParaRPr lang="en-US" dirty="0"/>
          </a:p>
        </p:txBody>
      </p:sp>
      <p:sp>
        <p:nvSpPr>
          <p:cNvPr id="3" name="Content Placeholder 2"/>
          <p:cNvSpPr>
            <a:spLocks noGrp="1"/>
          </p:cNvSpPr>
          <p:nvPr>
            <p:ph idx="1"/>
          </p:nvPr>
        </p:nvSpPr>
        <p:spPr/>
        <p:txBody>
          <a:bodyPr>
            <a:normAutofit/>
          </a:bodyPr>
          <a:lstStyle/>
          <a:p>
            <a:r>
              <a:rPr lang="en-US" dirty="0" smtClean="0"/>
              <a:t>MSL program translates into MPI/C++ straight-forwardly</a:t>
            </a:r>
          </a:p>
          <a:p>
            <a:endParaRPr lang="en-US" dirty="0" smtClean="0"/>
          </a:p>
          <a:p>
            <a:r>
              <a:rPr lang="en-US" dirty="0" smtClean="0"/>
              <a:t>MSL communication mechanisms have their counter-part in MPI</a:t>
            </a:r>
          </a:p>
          <a:p>
            <a:endParaRPr lang="en-US" dirty="0" smtClean="0"/>
          </a:p>
        </p:txBody>
      </p:sp>
    </p:spTree>
    <p:extLst>
      <p:ext uri="{BB962C8B-B14F-4D97-AF65-F5344CB8AC3E}">
        <p14:creationId xmlns:p14="http://schemas.microsoft.com/office/powerpoint/2010/main" val="32215261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5"/>
          <p:cNvSpPr/>
          <p:nvPr/>
        </p:nvSpPr>
        <p:spPr>
          <a:xfrm>
            <a:off x="2916936" y="2821112"/>
            <a:ext cx="547692" cy="3544318"/>
          </a:xfrm>
          <a:custGeom>
            <a:avLst/>
            <a:gdLst>
              <a:gd name="connsiteX0" fmla="*/ 194830 w 308012"/>
              <a:gd name="connsiteY0" fmla="*/ 0 h 2652376"/>
              <a:gd name="connsiteX1" fmla="*/ 178753 w 308012"/>
              <a:gd name="connsiteY1" fmla="*/ 401875 h 2652376"/>
              <a:gd name="connsiteX2" fmla="*/ 1902 w 308012"/>
              <a:gd name="connsiteY2" fmla="*/ 723375 h 2652376"/>
              <a:gd name="connsiteX3" fmla="*/ 307372 w 308012"/>
              <a:gd name="connsiteY3" fmla="*/ 1366376 h 2652376"/>
              <a:gd name="connsiteX4" fmla="*/ 82288 w 308012"/>
              <a:gd name="connsiteY4" fmla="*/ 2170126 h 2652376"/>
              <a:gd name="connsiteX5" fmla="*/ 82288 w 308012"/>
              <a:gd name="connsiteY5" fmla="*/ 2652376 h 265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012" h="2652376">
                <a:moveTo>
                  <a:pt x="194830" y="0"/>
                </a:moveTo>
                <a:cubicBezTo>
                  <a:pt x="202869" y="140656"/>
                  <a:pt x="210908" y="281313"/>
                  <a:pt x="178753" y="401875"/>
                </a:cubicBezTo>
                <a:cubicBezTo>
                  <a:pt x="146598" y="522438"/>
                  <a:pt x="-19535" y="562625"/>
                  <a:pt x="1902" y="723375"/>
                </a:cubicBezTo>
                <a:cubicBezTo>
                  <a:pt x="23339" y="884125"/>
                  <a:pt x="293974" y="1125251"/>
                  <a:pt x="307372" y="1366376"/>
                </a:cubicBezTo>
                <a:cubicBezTo>
                  <a:pt x="320770" y="1607501"/>
                  <a:pt x="119802" y="1955793"/>
                  <a:pt x="82288" y="2170126"/>
                </a:cubicBezTo>
                <a:cubicBezTo>
                  <a:pt x="44774" y="2384459"/>
                  <a:pt x="82288" y="2652376"/>
                  <a:pt x="82288" y="2652376"/>
                </a:cubicBezTo>
              </a:path>
            </a:pathLst>
          </a:custGeom>
          <a:ln>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a:solidFill>
                  <a:srgbClr val="000000"/>
                </a:solidFill>
                <a:tailEnd type="stealth"/>
              </a:ln>
            </a:endParaRPr>
          </a:p>
        </p:txBody>
      </p:sp>
      <p:sp>
        <p:nvSpPr>
          <p:cNvPr id="7" name="Freeform 6"/>
          <p:cNvSpPr/>
          <p:nvPr/>
        </p:nvSpPr>
        <p:spPr>
          <a:xfrm>
            <a:off x="5660833" y="2821112"/>
            <a:ext cx="547692" cy="3544318"/>
          </a:xfrm>
          <a:custGeom>
            <a:avLst/>
            <a:gdLst>
              <a:gd name="connsiteX0" fmla="*/ 194830 w 308012"/>
              <a:gd name="connsiteY0" fmla="*/ 0 h 2652376"/>
              <a:gd name="connsiteX1" fmla="*/ 178753 w 308012"/>
              <a:gd name="connsiteY1" fmla="*/ 401875 h 2652376"/>
              <a:gd name="connsiteX2" fmla="*/ 1902 w 308012"/>
              <a:gd name="connsiteY2" fmla="*/ 723375 h 2652376"/>
              <a:gd name="connsiteX3" fmla="*/ 307372 w 308012"/>
              <a:gd name="connsiteY3" fmla="*/ 1366376 h 2652376"/>
              <a:gd name="connsiteX4" fmla="*/ 82288 w 308012"/>
              <a:gd name="connsiteY4" fmla="*/ 2170126 h 2652376"/>
              <a:gd name="connsiteX5" fmla="*/ 82288 w 308012"/>
              <a:gd name="connsiteY5" fmla="*/ 2652376 h 265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012" h="2652376">
                <a:moveTo>
                  <a:pt x="194830" y="0"/>
                </a:moveTo>
                <a:cubicBezTo>
                  <a:pt x="202869" y="140656"/>
                  <a:pt x="210908" y="281313"/>
                  <a:pt x="178753" y="401875"/>
                </a:cubicBezTo>
                <a:cubicBezTo>
                  <a:pt x="146598" y="522438"/>
                  <a:pt x="-19535" y="562625"/>
                  <a:pt x="1902" y="723375"/>
                </a:cubicBezTo>
                <a:cubicBezTo>
                  <a:pt x="23339" y="884125"/>
                  <a:pt x="293974" y="1125251"/>
                  <a:pt x="307372" y="1366376"/>
                </a:cubicBezTo>
                <a:cubicBezTo>
                  <a:pt x="320770" y="1607501"/>
                  <a:pt x="119802" y="1955793"/>
                  <a:pt x="82288" y="2170126"/>
                </a:cubicBezTo>
                <a:cubicBezTo>
                  <a:pt x="44774" y="2384459"/>
                  <a:pt x="82288" y="2652376"/>
                  <a:pt x="82288" y="2652376"/>
                </a:cubicBezTo>
              </a:path>
            </a:pathLst>
          </a:custGeom>
          <a:ln>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a:solidFill>
                  <a:srgbClr val="000000"/>
                </a:solidFill>
                <a:tailEnd type="stealth"/>
              </a:ln>
            </a:endParaRPr>
          </a:p>
        </p:txBody>
      </p:sp>
      <p:sp>
        <p:nvSpPr>
          <p:cNvPr id="8" name="Freeform 7"/>
          <p:cNvSpPr/>
          <p:nvPr/>
        </p:nvSpPr>
        <p:spPr>
          <a:xfrm>
            <a:off x="8464753" y="2821112"/>
            <a:ext cx="547692" cy="3544318"/>
          </a:xfrm>
          <a:custGeom>
            <a:avLst/>
            <a:gdLst>
              <a:gd name="connsiteX0" fmla="*/ 194830 w 308012"/>
              <a:gd name="connsiteY0" fmla="*/ 0 h 2652376"/>
              <a:gd name="connsiteX1" fmla="*/ 178753 w 308012"/>
              <a:gd name="connsiteY1" fmla="*/ 401875 h 2652376"/>
              <a:gd name="connsiteX2" fmla="*/ 1902 w 308012"/>
              <a:gd name="connsiteY2" fmla="*/ 723375 h 2652376"/>
              <a:gd name="connsiteX3" fmla="*/ 307372 w 308012"/>
              <a:gd name="connsiteY3" fmla="*/ 1366376 h 2652376"/>
              <a:gd name="connsiteX4" fmla="*/ 82288 w 308012"/>
              <a:gd name="connsiteY4" fmla="*/ 2170126 h 2652376"/>
              <a:gd name="connsiteX5" fmla="*/ 82288 w 308012"/>
              <a:gd name="connsiteY5" fmla="*/ 2652376 h 265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012" h="2652376">
                <a:moveTo>
                  <a:pt x="194830" y="0"/>
                </a:moveTo>
                <a:cubicBezTo>
                  <a:pt x="202869" y="140656"/>
                  <a:pt x="210908" y="281313"/>
                  <a:pt x="178753" y="401875"/>
                </a:cubicBezTo>
                <a:cubicBezTo>
                  <a:pt x="146598" y="522438"/>
                  <a:pt x="-19535" y="562625"/>
                  <a:pt x="1902" y="723375"/>
                </a:cubicBezTo>
                <a:cubicBezTo>
                  <a:pt x="23339" y="884125"/>
                  <a:pt x="293974" y="1125251"/>
                  <a:pt x="307372" y="1366376"/>
                </a:cubicBezTo>
                <a:cubicBezTo>
                  <a:pt x="320770" y="1607501"/>
                  <a:pt x="119802" y="1955793"/>
                  <a:pt x="82288" y="2170126"/>
                </a:cubicBezTo>
                <a:cubicBezTo>
                  <a:pt x="44774" y="2384459"/>
                  <a:pt x="82288" y="2652376"/>
                  <a:pt x="82288" y="2652376"/>
                </a:cubicBezTo>
              </a:path>
            </a:pathLst>
          </a:custGeom>
          <a:ln>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a:solidFill>
                  <a:srgbClr val="000000"/>
                </a:solidFill>
                <a:tailEnd type="stealth"/>
              </a:ln>
            </a:endParaRPr>
          </a:p>
        </p:txBody>
      </p:sp>
      <p:sp>
        <p:nvSpPr>
          <p:cNvPr id="12" name="Rounded Rectangle 11"/>
          <p:cNvSpPr/>
          <p:nvPr/>
        </p:nvSpPr>
        <p:spPr>
          <a:xfrm>
            <a:off x="2615245" y="3066143"/>
            <a:ext cx="1465964" cy="951526"/>
          </a:xfrm>
          <a:prstGeom prst="roundRect">
            <a:avLst/>
          </a:prstGeom>
          <a:solidFill>
            <a:schemeClr val="accent3">
              <a:lumMod val="60000"/>
              <a:lumOff val="40000"/>
              <a:alpha val="50000"/>
            </a:scheme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rgbClr val="0000FF"/>
                </a:solidFill>
              </a:rPr>
              <a:t>transfer</a:t>
            </a:r>
          </a:p>
        </p:txBody>
      </p:sp>
      <p:sp>
        <p:nvSpPr>
          <p:cNvPr id="13" name="Rounded Rectangle 12"/>
          <p:cNvSpPr/>
          <p:nvPr/>
        </p:nvSpPr>
        <p:spPr>
          <a:xfrm>
            <a:off x="5393470" y="3064093"/>
            <a:ext cx="1465964" cy="951526"/>
          </a:xfrm>
          <a:prstGeom prst="roundRect">
            <a:avLst/>
          </a:prstGeom>
          <a:solidFill>
            <a:schemeClr val="accent3">
              <a:lumMod val="60000"/>
              <a:lumOff val="40000"/>
              <a:alpha val="50000"/>
            </a:scheme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rgbClr val="0000FF"/>
                </a:solidFill>
              </a:rPr>
              <a:t>transfer</a:t>
            </a:r>
          </a:p>
        </p:txBody>
      </p:sp>
      <p:sp>
        <p:nvSpPr>
          <p:cNvPr id="14" name="Rounded Rectangle 13"/>
          <p:cNvSpPr/>
          <p:nvPr/>
        </p:nvSpPr>
        <p:spPr>
          <a:xfrm>
            <a:off x="8231718" y="3064093"/>
            <a:ext cx="1465964" cy="951526"/>
          </a:xfrm>
          <a:prstGeom prst="roundRect">
            <a:avLst/>
          </a:prstGeom>
          <a:solidFill>
            <a:schemeClr val="accent3">
              <a:lumMod val="60000"/>
              <a:lumOff val="40000"/>
              <a:alpha val="50000"/>
            </a:scheme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rgbClr val="0000FF"/>
                </a:solidFill>
              </a:rPr>
              <a:t>transfer</a:t>
            </a:r>
          </a:p>
        </p:txBody>
      </p:sp>
      <p:sp>
        <p:nvSpPr>
          <p:cNvPr id="18" name="Title 1"/>
          <p:cNvSpPr>
            <a:spLocks noGrp="1"/>
          </p:cNvSpPr>
          <p:nvPr>
            <p:ph type="title"/>
          </p:nvPr>
        </p:nvSpPr>
        <p:spPr/>
        <p:txBody>
          <a:bodyPr/>
          <a:lstStyle/>
          <a:p>
            <a:r>
              <a:rPr lang="en-US" dirty="0" smtClean="0"/>
              <a:t>Code generation</a:t>
            </a:r>
            <a:endParaRPr lang="en-US" dirty="0"/>
          </a:p>
        </p:txBody>
      </p:sp>
      <p:sp>
        <p:nvSpPr>
          <p:cNvPr id="15" name="Content Placeholder 2"/>
          <p:cNvSpPr>
            <a:spLocks noGrp="1"/>
          </p:cNvSpPr>
          <p:nvPr>
            <p:ph idx="1"/>
          </p:nvPr>
        </p:nvSpPr>
        <p:spPr/>
        <p:txBody>
          <a:bodyPr>
            <a:normAutofit/>
          </a:bodyPr>
          <a:lstStyle/>
          <a:p>
            <a:r>
              <a:rPr lang="en-US" dirty="0"/>
              <a:t>transfer() is simulated by </a:t>
            </a:r>
            <a:r>
              <a:rPr lang="en-US" dirty="0" err="1"/>
              <a:t>Isend</a:t>
            </a:r>
            <a:r>
              <a:rPr lang="en-US" dirty="0"/>
              <a:t>() &amp; </a:t>
            </a:r>
            <a:r>
              <a:rPr lang="en-US" dirty="0" err="1"/>
              <a:t>Irecv</a:t>
            </a:r>
            <a:r>
              <a:rPr lang="en-US" dirty="0"/>
              <a:t>()</a:t>
            </a:r>
          </a:p>
        </p:txBody>
      </p:sp>
      <p:sp>
        <p:nvSpPr>
          <p:cNvPr id="19" name="Rounded Rectangle 18"/>
          <p:cNvSpPr/>
          <p:nvPr/>
        </p:nvSpPr>
        <p:spPr>
          <a:xfrm>
            <a:off x="2615245" y="4803555"/>
            <a:ext cx="1465964" cy="951526"/>
          </a:xfrm>
          <a:prstGeom prst="roundRect">
            <a:avLst/>
          </a:prstGeom>
          <a:solidFill>
            <a:schemeClr val="accent3">
              <a:lumMod val="60000"/>
              <a:lumOff val="40000"/>
              <a:alpha val="50000"/>
            </a:scheme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rgbClr val="0000FF"/>
                </a:solidFill>
              </a:rPr>
              <a:t>transfer</a:t>
            </a:r>
          </a:p>
        </p:txBody>
      </p:sp>
      <p:sp>
        <p:nvSpPr>
          <p:cNvPr id="20" name="Rounded Rectangle 19"/>
          <p:cNvSpPr/>
          <p:nvPr/>
        </p:nvSpPr>
        <p:spPr>
          <a:xfrm>
            <a:off x="5393470" y="4801505"/>
            <a:ext cx="1465964" cy="951526"/>
          </a:xfrm>
          <a:prstGeom prst="roundRect">
            <a:avLst/>
          </a:prstGeom>
          <a:solidFill>
            <a:schemeClr val="accent3">
              <a:lumMod val="60000"/>
              <a:lumOff val="40000"/>
              <a:alpha val="50000"/>
            </a:scheme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rgbClr val="0000FF"/>
                </a:solidFill>
              </a:rPr>
              <a:t>transfer</a:t>
            </a:r>
          </a:p>
        </p:txBody>
      </p:sp>
      <p:sp>
        <p:nvSpPr>
          <p:cNvPr id="21" name="Rounded Rectangle 20"/>
          <p:cNvSpPr/>
          <p:nvPr/>
        </p:nvSpPr>
        <p:spPr>
          <a:xfrm>
            <a:off x="8231718" y="4801505"/>
            <a:ext cx="1465964" cy="951526"/>
          </a:xfrm>
          <a:prstGeom prst="roundRect">
            <a:avLst/>
          </a:prstGeom>
          <a:solidFill>
            <a:schemeClr val="accent3">
              <a:lumMod val="60000"/>
              <a:lumOff val="40000"/>
              <a:alpha val="50000"/>
            </a:scheme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rgbClr val="0000FF"/>
                </a:solidFill>
              </a:rPr>
              <a:t>transfer</a:t>
            </a:r>
          </a:p>
        </p:txBody>
      </p:sp>
    </p:spTree>
    <p:extLst>
      <p:ext uri="{BB962C8B-B14F-4D97-AF65-F5344CB8AC3E}">
        <p14:creationId xmlns:p14="http://schemas.microsoft.com/office/powerpoint/2010/main" val="3104650576"/>
      </p:ext>
    </p:extLst>
  </p:cSld>
  <p:clrMapOvr>
    <a:masterClrMapping/>
  </p:clrMapOvr>
  <p:timing>
    <p:tnLst>
      <p:par>
        <p:cTn xmlns:p14="http://schemas.microsoft.com/office/powerpoint/2010/mai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5"/>
          <p:cNvSpPr/>
          <p:nvPr/>
        </p:nvSpPr>
        <p:spPr>
          <a:xfrm>
            <a:off x="2916936" y="2821112"/>
            <a:ext cx="547692" cy="3544318"/>
          </a:xfrm>
          <a:custGeom>
            <a:avLst/>
            <a:gdLst>
              <a:gd name="connsiteX0" fmla="*/ 194830 w 308012"/>
              <a:gd name="connsiteY0" fmla="*/ 0 h 2652376"/>
              <a:gd name="connsiteX1" fmla="*/ 178753 w 308012"/>
              <a:gd name="connsiteY1" fmla="*/ 401875 h 2652376"/>
              <a:gd name="connsiteX2" fmla="*/ 1902 w 308012"/>
              <a:gd name="connsiteY2" fmla="*/ 723375 h 2652376"/>
              <a:gd name="connsiteX3" fmla="*/ 307372 w 308012"/>
              <a:gd name="connsiteY3" fmla="*/ 1366376 h 2652376"/>
              <a:gd name="connsiteX4" fmla="*/ 82288 w 308012"/>
              <a:gd name="connsiteY4" fmla="*/ 2170126 h 2652376"/>
              <a:gd name="connsiteX5" fmla="*/ 82288 w 308012"/>
              <a:gd name="connsiteY5" fmla="*/ 2652376 h 265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012" h="2652376">
                <a:moveTo>
                  <a:pt x="194830" y="0"/>
                </a:moveTo>
                <a:cubicBezTo>
                  <a:pt x="202869" y="140656"/>
                  <a:pt x="210908" y="281313"/>
                  <a:pt x="178753" y="401875"/>
                </a:cubicBezTo>
                <a:cubicBezTo>
                  <a:pt x="146598" y="522438"/>
                  <a:pt x="-19535" y="562625"/>
                  <a:pt x="1902" y="723375"/>
                </a:cubicBezTo>
                <a:cubicBezTo>
                  <a:pt x="23339" y="884125"/>
                  <a:pt x="293974" y="1125251"/>
                  <a:pt x="307372" y="1366376"/>
                </a:cubicBezTo>
                <a:cubicBezTo>
                  <a:pt x="320770" y="1607501"/>
                  <a:pt x="119802" y="1955793"/>
                  <a:pt x="82288" y="2170126"/>
                </a:cubicBezTo>
                <a:cubicBezTo>
                  <a:pt x="44774" y="2384459"/>
                  <a:pt x="82288" y="2652376"/>
                  <a:pt x="82288" y="2652376"/>
                </a:cubicBezTo>
              </a:path>
            </a:pathLst>
          </a:custGeom>
          <a:ln>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a:solidFill>
                  <a:srgbClr val="000000"/>
                </a:solidFill>
                <a:tailEnd type="stealth"/>
              </a:ln>
            </a:endParaRPr>
          </a:p>
        </p:txBody>
      </p:sp>
      <p:sp>
        <p:nvSpPr>
          <p:cNvPr id="7" name="Freeform 6"/>
          <p:cNvSpPr/>
          <p:nvPr/>
        </p:nvSpPr>
        <p:spPr>
          <a:xfrm>
            <a:off x="5660833" y="2821112"/>
            <a:ext cx="547692" cy="3544318"/>
          </a:xfrm>
          <a:custGeom>
            <a:avLst/>
            <a:gdLst>
              <a:gd name="connsiteX0" fmla="*/ 194830 w 308012"/>
              <a:gd name="connsiteY0" fmla="*/ 0 h 2652376"/>
              <a:gd name="connsiteX1" fmla="*/ 178753 w 308012"/>
              <a:gd name="connsiteY1" fmla="*/ 401875 h 2652376"/>
              <a:gd name="connsiteX2" fmla="*/ 1902 w 308012"/>
              <a:gd name="connsiteY2" fmla="*/ 723375 h 2652376"/>
              <a:gd name="connsiteX3" fmla="*/ 307372 w 308012"/>
              <a:gd name="connsiteY3" fmla="*/ 1366376 h 2652376"/>
              <a:gd name="connsiteX4" fmla="*/ 82288 w 308012"/>
              <a:gd name="connsiteY4" fmla="*/ 2170126 h 2652376"/>
              <a:gd name="connsiteX5" fmla="*/ 82288 w 308012"/>
              <a:gd name="connsiteY5" fmla="*/ 2652376 h 265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012" h="2652376">
                <a:moveTo>
                  <a:pt x="194830" y="0"/>
                </a:moveTo>
                <a:cubicBezTo>
                  <a:pt x="202869" y="140656"/>
                  <a:pt x="210908" y="281313"/>
                  <a:pt x="178753" y="401875"/>
                </a:cubicBezTo>
                <a:cubicBezTo>
                  <a:pt x="146598" y="522438"/>
                  <a:pt x="-19535" y="562625"/>
                  <a:pt x="1902" y="723375"/>
                </a:cubicBezTo>
                <a:cubicBezTo>
                  <a:pt x="23339" y="884125"/>
                  <a:pt x="293974" y="1125251"/>
                  <a:pt x="307372" y="1366376"/>
                </a:cubicBezTo>
                <a:cubicBezTo>
                  <a:pt x="320770" y="1607501"/>
                  <a:pt x="119802" y="1955793"/>
                  <a:pt x="82288" y="2170126"/>
                </a:cubicBezTo>
                <a:cubicBezTo>
                  <a:pt x="44774" y="2384459"/>
                  <a:pt x="82288" y="2652376"/>
                  <a:pt x="82288" y="2652376"/>
                </a:cubicBezTo>
              </a:path>
            </a:pathLst>
          </a:custGeom>
          <a:ln>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a:solidFill>
                  <a:srgbClr val="000000"/>
                </a:solidFill>
                <a:tailEnd type="stealth"/>
              </a:ln>
            </a:endParaRPr>
          </a:p>
        </p:txBody>
      </p:sp>
      <p:sp>
        <p:nvSpPr>
          <p:cNvPr id="8" name="Freeform 7"/>
          <p:cNvSpPr/>
          <p:nvPr/>
        </p:nvSpPr>
        <p:spPr>
          <a:xfrm>
            <a:off x="8464753" y="2821112"/>
            <a:ext cx="547692" cy="3544318"/>
          </a:xfrm>
          <a:custGeom>
            <a:avLst/>
            <a:gdLst>
              <a:gd name="connsiteX0" fmla="*/ 194830 w 308012"/>
              <a:gd name="connsiteY0" fmla="*/ 0 h 2652376"/>
              <a:gd name="connsiteX1" fmla="*/ 178753 w 308012"/>
              <a:gd name="connsiteY1" fmla="*/ 401875 h 2652376"/>
              <a:gd name="connsiteX2" fmla="*/ 1902 w 308012"/>
              <a:gd name="connsiteY2" fmla="*/ 723375 h 2652376"/>
              <a:gd name="connsiteX3" fmla="*/ 307372 w 308012"/>
              <a:gd name="connsiteY3" fmla="*/ 1366376 h 2652376"/>
              <a:gd name="connsiteX4" fmla="*/ 82288 w 308012"/>
              <a:gd name="connsiteY4" fmla="*/ 2170126 h 2652376"/>
              <a:gd name="connsiteX5" fmla="*/ 82288 w 308012"/>
              <a:gd name="connsiteY5" fmla="*/ 2652376 h 265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012" h="2652376">
                <a:moveTo>
                  <a:pt x="194830" y="0"/>
                </a:moveTo>
                <a:cubicBezTo>
                  <a:pt x="202869" y="140656"/>
                  <a:pt x="210908" y="281313"/>
                  <a:pt x="178753" y="401875"/>
                </a:cubicBezTo>
                <a:cubicBezTo>
                  <a:pt x="146598" y="522438"/>
                  <a:pt x="-19535" y="562625"/>
                  <a:pt x="1902" y="723375"/>
                </a:cubicBezTo>
                <a:cubicBezTo>
                  <a:pt x="23339" y="884125"/>
                  <a:pt x="293974" y="1125251"/>
                  <a:pt x="307372" y="1366376"/>
                </a:cubicBezTo>
                <a:cubicBezTo>
                  <a:pt x="320770" y="1607501"/>
                  <a:pt x="119802" y="1955793"/>
                  <a:pt x="82288" y="2170126"/>
                </a:cubicBezTo>
                <a:cubicBezTo>
                  <a:pt x="44774" y="2384459"/>
                  <a:pt x="82288" y="2652376"/>
                  <a:pt x="82288" y="2652376"/>
                </a:cubicBezTo>
              </a:path>
            </a:pathLst>
          </a:custGeom>
          <a:ln>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a:solidFill>
                  <a:srgbClr val="000000"/>
                </a:solidFill>
                <a:tailEnd type="stealth"/>
              </a:ln>
            </a:endParaRPr>
          </a:p>
        </p:txBody>
      </p:sp>
      <p:sp>
        <p:nvSpPr>
          <p:cNvPr id="12" name="Rounded Rectangle 11"/>
          <p:cNvSpPr/>
          <p:nvPr/>
        </p:nvSpPr>
        <p:spPr>
          <a:xfrm>
            <a:off x="2615245" y="3066144"/>
            <a:ext cx="1465964" cy="453571"/>
          </a:xfrm>
          <a:prstGeom prst="roundRect">
            <a:avLst/>
          </a:prstGeom>
          <a:solidFill>
            <a:schemeClr val="accent3">
              <a:lumMod val="60000"/>
              <a:lumOff val="40000"/>
              <a:alpha val="50000"/>
            </a:scheme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err="1">
                <a:solidFill>
                  <a:srgbClr val="0000FF"/>
                </a:solidFill>
              </a:rPr>
              <a:t>Isend</a:t>
            </a:r>
            <a:endParaRPr lang="en-US" sz="2400" dirty="0">
              <a:solidFill>
                <a:srgbClr val="0000FF"/>
              </a:solidFill>
            </a:endParaRPr>
          </a:p>
        </p:txBody>
      </p:sp>
      <p:sp>
        <p:nvSpPr>
          <p:cNvPr id="13" name="Rounded Rectangle 12"/>
          <p:cNvSpPr/>
          <p:nvPr/>
        </p:nvSpPr>
        <p:spPr>
          <a:xfrm>
            <a:off x="5393470" y="3064094"/>
            <a:ext cx="1465964" cy="453571"/>
          </a:xfrm>
          <a:prstGeom prst="roundRect">
            <a:avLst/>
          </a:prstGeom>
          <a:solidFill>
            <a:schemeClr val="accent3">
              <a:lumMod val="60000"/>
              <a:lumOff val="40000"/>
              <a:alpha val="50000"/>
            </a:scheme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err="1">
                <a:solidFill>
                  <a:srgbClr val="0000FF"/>
                </a:solidFill>
              </a:rPr>
              <a:t>Isend</a:t>
            </a:r>
            <a:endParaRPr lang="en-US" sz="2400" dirty="0">
              <a:solidFill>
                <a:srgbClr val="0000FF"/>
              </a:solidFill>
            </a:endParaRPr>
          </a:p>
        </p:txBody>
      </p:sp>
      <p:sp>
        <p:nvSpPr>
          <p:cNvPr id="14" name="Rounded Rectangle 13"/>
          <p:cNvSpPr/>
          <p:nvPr/>
        </p:nvSpPr>
        <p:spPr>
          <a:xfrm>
            <a:off x="8231718" y="3064094"/>
            <a:ext cx="1465964" cy="453571"/>
          </a:xfrm>
          <a:prstGeom prst="roundRect">
            <a:avLst/>
          </a:prstGeom>
          <a:solidFill>
            <a:schemeClr val="accent3">
              <a:lumMod val="60000"/>
              <a:lumOff val="40000"/>
              <a:alpha val="50000"/>
            </a:scheme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err="1">
                <a:solidFill>
                  <a:srgbClr val="0000FF"/>
                </a:solidFill>
              </a:rPr>
              <a:t>Isend</a:t>
            </a:r>
            <a:endParaRPr lang="en-US" sz="2400" dirty="0">
              <a:solidFill>
                <a:srgbClr val="0000FF"/>
              </a:solidFill>
            </a:endParaRPr>
          </a:p>
        </p:txBody>
      </p:sp>
      <p:sp>
        <p:nvSpPr>
          <p:cNvPr id="18" name="Title 1"/>
          <p:cNvSpPr>
            <a:spLocks noGrp="1"/>
          </p:cNvSpPr>
          <p:nvPr>
            <p:ph type="title"/>
          </p:nvPr>
        </p:nvSpPr>
        <p:spPr/>
        <p:txBody>
          <a:bodyPr/>
          <a:lstStyle/>
          <a:p>
            <a:r>
              <a:rPr lang="en-US" dirty="0" smtClean="0"/>
              <a:t>Code generation</a:t>
            </a:r>
            <a:endParaRPr lang="en-US" dirty="0"/>
          </a:p>
        </p:txBody>
      </p:sp>
      <p:sp>
        <p:nvSpPr>
          <p:cNvPr id="15" name="Content Placeholder 2"/>
          <p:cNvSpPr>
            <a:spLocks noGrp="1"/>
          </p:cNvSpPr>
          <p:nvPr>
            <p:ph idx="1"/>
          </p:nvPr>
        </p:nvSpPr>
        <p:spPr/>
        <p:txBody>
          <a:bodyPr>
            <a:normAutofit/>
          </a:bodyPr>
          <a:lstStyle/>
          <a:p>
            <a:r>
              <a:rPr lang="en-US" dirty="0"/>
              <a:t>transfer() is simulated by </a:t>
            </a:r>
            <a:r>
              <a:rPr lang="en-US" dirty="0" err="1"/>
              <a:t>Isend</a:t>
            </a:r>
            <a:r>
              <a:rPr lang="en-US" dirty="0"/>
              <a:t>() &amp; </a:t>
            </a:r>
            <a:r>
              <a:rPr lang="en-US" dirty="0" err="1"/>
              <a:t>Irecv</a:t>
            </a:r>
            <a:r>
              <a:rPr lang="en-US" dirty="0"/>
              <a:t>()</a:t>
            </a:r>
          </a:p>
        </p:txBody>
      </p:sp>
      <p:sp>
        <p:nvSpPr>
          <p:cNvPr id="19" name="Rounded Rectangle 18"/>
          <p:cNvSpPr/>
          <p:nvPr/>
        </p:nvSpPr>
        <p:spPr>
          <a:xfrm>
            <a:off x="2615245" y="4803556"/>
            <a:ext cx="1465964" cy="453571"/>
          </a:xfrm>
          <a:prstGeom prst="roundRect">
            <a:avLst/>
          </a:prstGeom>
          <a:solidFill>
            <a:schemeClr val="accent3">
              <a:lumMod val="60000"/>
              <a:lumOff val="40000"/>
              <a:alpha val="50000"/>
            </a:scheme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err="1">
                <a:solidFill>
                  <a:srgbClr val="0000FF"/>
                </a:solidFill>
              </a:rPr>
              <a:t>Isend</a:t>
            </a:r>
            <a:endParaRPr lang="en-US" sz="2400" dirty="0">
              <a:solidFill>
                <a:srgbClr val="0000FF"/>
              </a:solidFill>
            </a:endParaRPr>
          </a:p>
        </p:txBody>
      </p:sp>
      <p:sp>
        <p:nvSpPr>
          <p:cNvPr id="20" name="Rounded Rectangle 19"/>
          <p:cNvSpPr/>
          <p:nvPr/>
        </p:nvSpPr>
        <p:spPr>
          <a:xfrm>
            <a:off x="5393470" y="4801506"/>
            <a:ext cx="1465964" cy="453571"/>
          </a:xfrm>
          <a:prstGeom prst="roundRect">
            <a:avLst/>
          </a:prstGeom>
          <a:solidFill>
            <a:schemeClr val="accent3">
              <a:lumMod val="60000"/>
              <a:lumOff val="40000"/>
              <a:alpha val="50000"/>
            </a:scheme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err="1">
                <a:solidFill>
                  <a:srgbClr val="0000FF"/>
                </a:solidFill>
              </a:rPr>
              <a:t>Isend</a:t>
            </a:r>
            <a:endParaRPr lang="en-US" sz="2400" dirty="0">
              <a:solidFill>
                <a:srgbClr val="0000FF"/>
              </a:solidFill>
            </a:endParaRPr>
          </a:p>
        </p:txBody>
      </p:sp>
      <p:sp>
        <p:nvSpPr>
          <p:cNvPr id="21" name="Rounded Rectangle 20"/>
          <p:cNvSpPr/>
          <p:nvPr/>
        </p:nvSpPr>
        <p:spPr>
          <a:xfrm>
            <a:off x="8231718" y="4801506"/>
            <a:ext cx="1465964" cy="453571"/>
          </a:xfrm>
          <a:prstGeom prst="roundRect">
            <a:avLst/>
          </a:prstGeom>
          <a:solidFill>
            <a:schemeClr val="accent3">
              <a:lumMod val="60000"/>
              <a:lumOff val="40000"/>
              <a:alpha val="50000"/>
            </a:scheme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err="1">
                <a:solidFill>
                  <a:srgbClr val="0000FF"/>
                </a:solidFill>
              </a:rPr>
              <a:t>Isend</a:t>
            </a:r>
            <a:endParaRPr lang="en-US" sz="2400" dirty="0">
              <a:solidFill>
                <a:srgbClr val="0000FF"/>
              </a:solidFill>
            </a:endParaRPr>
          </a:p>
        </p:txBody>
      </p:sp>
      <p:sp>
        <p:nvSpPr>
          <p:cNvPr id="26" name="Rounded Rectangle 25"/>
          <p:cNvSpPr/>
          <p:nvPr/>
        </p:nvSpPr>
        <p:spPr>
          <a:xfrm>
            <a:off x="2615245" y="3519715"/>
            <a:ext cx="1465964" cy="453571"/>
          </a:xfrm>
          <a:prstGeom prst="roundRect">
            <a:avLst/>
          </a:prstGeom>
          <a:solidFill>
            <a:schemeClr val="accent5">
              <a:lumMod val="60000"/>
              <a:lumOff val="40000"/>
              <a:alpha val="50000"/>
            </a:scheme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err="1">
                <a:solidFill>
                  <a:schemeClr val="accent6">
                    <a:lumMod val="75000"/>
                  </a:schemeClr>
                </a:solidFill>
              </a:rPr>
              <a:t>Irecv</a:t>
            </a:r>
            <a:endParaRPr lang="en-US" sz="2400" dirty="0">
              <a:solidFill>
                <a:schemeClr val="accent6">
                  <a:lumMod val="75000"/>
                </a:schemeClr>
              </a:solidFill>
            </a:endParaRPr>
          </a:p>
        </p:txBody>
      </p:sp>
      <p:sp>
        <p:nvSpPr>
          <p:cNvPr id="27" name="Rounded Rectangle 26"/>
          <p:cNvSpPr/>
          <p:nvPr/>
        </p:nvSpPr>
        <p:spPr>
          <a:xfrm>
            <a:off x="5393470" y="3517665"/>
            <a:ext cx="1465964" cy="453571"/>
          </a:xfrm>
          <a:prstGeom prst="roundRect">
            <a:avLst/>
          </a:prstGeom>
          <a:solidFill>
            <a:schemeClr val="accent5">
              <a:lumMod val="60000"/>
              <a:lumOff val="40000"/>
              <a:alpha val="50000"/>
            </a:scheme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err="1">
                <a:solidFill>
                  <a:schemeClr val="accent6">
                    <a:lumMod val="75000"/>
                  </a:schemeClr>
                </a:solidFill>
              </a:rPr>
              <a:t>Irecv</a:t>
            </a:r>
            <a:endParaRPr lang="en-US" sz="2400" dirty="0">
              <a:solidFill>
                <a:schemeClr val="accent6">
                  <a:lumMod val="75000"/>
                </a:schemeClr>
              </a:solidFill>
            </a:endParaRPr>
          </a:p>
        </p:txBody>
      </p:sp>
      <p:sp>
        <p:nvSpPr>
          <p:cNvPr id="28" name="Rounded Rectangle 27"/>
          <p:cNvSpPr/>
          <p:nvPr/>
        </p:nvSpPr>
        <p:spPr>
          <a:xfrm>
            <a:off x="8231718" y="3517665"/>
            <a:ext cx="1465964" cy="453571"/>
          </a:xfrm>
          <a:prstGeom prst="roundRect">
            <a:avLst/>
          </a:prstGeom>
          <a:solidFill>
            <a:schemeClr val="accent5">
              <a:lumMod val="60000"/>
              <a:lumOff val="40000"/>
              <a:alpha val="50000"/>
            </a:scheme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err="1">
                <a:solidFill>
                  <a:schemeClr val="accent6">
                    <a:lumMod val="75000"/>
                  </a:schemeClr>
                </a:solidFill>
              </a:rPr>
              <a:t>Irecv</a:t>
            </a:r>
            <a:endParaRPr lang="en-US" sz="2400" dirty="0">
              <a:solidFill>
                <a:schemeClr val="accent6">
                  <a:lumMod val="75000"/>
                </a:schemeClr>
              </a:solidFill>
            </a:endParaRPr>
          </a:p>
        </p:txBody>
      </p:sp>
      <p:sp>
        <p:nvSpPr>
          <p:cNvPr id="29" name="Rounded Rectangle 28"/>
          <p:cNvSpPr/>
          <p:nvPr/>
        </p:nvSpPr>
        <p:spPr>
          <a:xfrm>
            <a:off x="2615245" y="5257127"/>
            <a:ext cx="1465964" cy="453571"/>
          </a:xfrm>
          <a:prstGeom prst="roundRect">
            <a:avLst/>
          </a:prstGeom>
          <a:solidFill>
            <a:schemeClr val="accent5">
              <a:lumMod val="60000"/>
              <a:lumOff val="40000"/>
              <a:alpha val="50000"/>
            </a:scheme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err="1">
                <a:solidFill>
                  <a:schemeClr val="accent6">
                    <a:lumMod val="75000"/>
                  </a:schemeClr>
                </a:solidFill>
              </a:rPr>
              <a:t>Irecv</a:t>
            </a:r>
            <a:endParaRPr lang="en-US" sz="2400" dirty="0">
              <a:solidFill>
                <a:schemeClr val="accent6">
                  <a:lumMod val="75000"/>
                </a:schemeClr>
              </a:solidFill>
            </a:endParaRPr>
          </a:p>
        </p:txBody>
      </p:sp>
      <p:sp>
        <p:nvSpPr>
          <p:cNvPr id="30" name="Rounded Rectangle 29"/>
          <p:cNvSpPr/>
          <p:nvPr/>
        </p:nvSpPr>
        <p:spPr>
          <a:xfrm>
            <a:off x="5393470" y="5255077"/>
            <a:ext cx="1465964" cy="453571"/>
          </a:xfrm>
          <a:prstGeom prst="roundRect">
            <a:avLst/>
          </a:prstGeom>
          <a:solidFill>
            <a:schemeClr val="accent5">
              <a:lumMod val="60000"/>
              <a:lumOff val="40000"/>
              <a:alpha val="50000"/>
            </a:scheme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err="1">
                <a:solidFill>
                  <a:schemeClr val="accent6">
                    <a:lumMod val="75000"/>
                  </a:schemeClr>
                </a:solidFill>
              </a:rPr>
              <a:t>Irecv</a:t>
            </a:r>
            <a:endParaRPr lang="en-US" sz="2400" dirty="0">
              <a:solidFill>
                <a:schemeClr val="accent6">
                  <a:lumMod val="75000"/>
                </a:schemeClr>
              </a:solidFill>
            </a:endParaRPr>
          </a:p>
        </p:txBody>
      </p:sp>
      <p:sp>
        <p:nvSpPr>
          <p:cNvPr id="31" name="Rounded Rectangle 30"/>
          <p:cNvSpPr/>
          <p:nvPr/>
        </p:nvSpPr>
        <p:spPr>
          <a:xfrm>
            <a:off x="8231718" y="5255077"/>
            <a:ext cx="1465964" cy="453571"/>
          </a:xfrm>
          <a:prstGeom prst="roundRect">
            <a:avLst/>
          </a:prstGeom>
          <a:solidFill>
            <a:schemeClr val="accent5">
              <a:lumMod val="60000"/>
              <a:lumOff val="40000"/>
              <a:alpha val="50000"/>
            </a:scheme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err="1">
                <a:solidFill>
                  <a:schemeClr val="accent6">
                    <a:lumMod val="75000"/>
                  </a:schemeClr>
                </a:solidFill>
              </a:rPr>
              <a:t>Irecv</a:t>
            </a:r>
            <a:endParaRPr lang="en-US" sz="2400" dirty="0">
              <a:solidFill>
                <a:schemeClr val="accent6">
                  <a:lumMod val="75000"/>
                </a:schemeClr>
              </a:solidFill>
            </a:endParaRPr>
          </a:p>
        </p:txBody>
      </p:sp>
      <p:sp>
        <p:nvSpPr>
          <p:cNvPr id="32" name="Rounded Rectangle 31"/>
          <p:cNvSpPr/>
          <p:nvPr/>
        </p:nvSpPr>
        <p:spPr>
          <a:xfrm>
            <a:off x="2404788" y="4089401"/>
            <a:ext cx="7573783" cy="453571"/>
          </a:xfrm>
          <a:prstGeom prst="roundRect">
            <a:avLst/>
          </a:prstGeom>
          <a:solidFill>
            <a:schemeClr val="accent1">
              <a:lumMod val="60000"/>
              <a:lumOff val="40000"/>
              <a:alpha val="50000"/>
            </a:scheme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accent4"/>
                </a:solidFill>
              </a:rPr>
              <a:t>Barrier</a:t>
            </a:r>
          </a:p>
        </p:txBody>
      </p:sp>
      <p:sp>
        <p:nvSpPr>
          <p:cNvPr id="33" name="Rounded Rectangle 32"/>
          <p:cNvSpPr/>
          <p:nvPr/>
        </p:nvSpPr>
        <p:spPr>
          <a:xfrm>
            <a:off x="2557188" y="5944518"/>
            <a:ext cx="7573783" cy="453571"/>
          </a:xfrm>
          <a:prstGeom prst="roundRect">
            <a:avLst/>
          </a:prstGeom>
          <a:solidFill>
            <a:schemeClr val="accent1">
              <a:lumMod val="60000"/>
              <a:lumOff val="40000"/>
              <a:alpha val="50000"/>
            </a:scheme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accent4"/>
                </a:solidFill>
              </a:rPr>
              <a:t>Barrier</a:t>
            </a:r>
          </a:p>
        </p:txBody>
      </p:sp>
      <p:cxnSp>
        <p:nvCxnSpPr>
          <p:cNvPr id="36" name="Straight Arrow Connector 35"/>
          <p:cNvCxnSpPr>
            <a:stCxn id="12" idx="3"/>
            <a:endCxn id="27" idx="1"/>
          </p:cNvCxnSpPr>
          <p:nvPr/>
        </p:nvCxnSpPr>
        <p:spPr>
          <a:xfrm>
            <a:off x="4081210" y="3292930"/>
            <a:ext cx="1312261" cy="451521"/>
          </a:xfrm>
          <a:prstGeom prst="straightConnector1">
            <a:avLst/>
          </a:prstGeom>
          <a:ln w="38100" cmpd="sng">
            <a:solidFill>
              <a:srgbClr val="FF0000"/>
            </a:solidFill>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a:stCxn id="13" idx="3"/>
            <a:endCxn id="28" idx="1"/>
          </p:cNvCxnSpPr>
          <p:nvPr/>
        </p:nvCxnSpPr>
        <p:spPr>
          <a:xfrm>
            <a:off x="6859434" y="3290880"/>
            <a:ext cx="1372284" cy="453571"/>
          </a:xfrm>
          <a:prstGeom prst="straightConnector1">
            <a:avLst/>
          </a:prstGeom>
          <a:ln w="38100" cmpd="sng">
            <a:solidFill>
              <a:srgbClr val="FF0000"/>
            </a:solidFill>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38" name="Elbow Connector 37"/>
          <p:cNvCxnSpPr>
            <a:stCxn id="14" idx="3"/>
            <a:endCxn id="12" idx="1"/>
          </p:cNvCxnSpPr>
          <p:nvPr/>
        </p:nvCxnSpPr>
        <p:spPr>
          <a:xfrm flipH="1">
            <a:off x="2615246" y="3290879"/>
            <a:ext cx="7082437" cy="2050"/>
          </a:xfrm>
          <a:prstGeom prst="bentConnector5">
            <a:avLst>
              <a:gd name="adj1" fmla="val -3228"/>
              <a:gd name="adj2" fmla="val -28132098"/>
              <a:gd name="adj3" fmla="val 103228"/>
            </a:avLst>
          </a:prstGeom>
          <a:ln w="38100">
            <a:solidFill>
              <a:srgbClr val="FF0000"/>
            </a:solidFill>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39" name="Straight Arrow Connector 38"/>
          <p:cNvCxnSpPr>
            <a:stCxn id="21" idx="1"/>
            <a:endCxn id="30" idx="3"/>
          </p:cNvCxnSpPr>
          <p:nvPr/>
        </p:nvCxnSpPr>
        <p:spPr>
          <a:xfrm flipH="1">
            <a:off x="6859434" y="5028292"/>
            <a:ext cx="1372284" cy="453571"/>
          </a:xfrm>
          <a:prstGeom prst="straightConnector1">
            <a:avLst/>
          </a:prstGeom>
          <a:ln w="38100" cmpd="sng">
            <a:solidFill>
              <a:srgbClr val="FF0000"/>
            </a:solidFill>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40" name="Elbow Connector 39"/>
          <p:cNvCxnSpPr>
            <a:stCxn id="19" idx="1"/>
            <a:endCxn id="31" idx="3"/>
          </p:cNvCxnSpPr>
          <p:nvPr/>
        </p:nvCxnSpPr>
        <p:spPr>
          <a:xfrm rot="10800000" flipH="1" flipV="1">
            <a:off x="2615245" y="5030341"/>
            <a:ext cx="7082437" cy="451521"/>
          </a:xfrm>
          <a:prstGeom prst="bentConnector5">
            <a:avLst>
              <a:gd name="adj1" fmla="val -3228"/>
              <a:gd name="adj2" fmla="val 172729"/>
              <a:gd name="adj3" fmla="val 103228"/>
            </a:avLst>
          </a:prstGeom>
          <a:ln w="38100">
            <a:solidFill>
              <a:srgbClr val="FF0000"/>
            </a:solidFill>
            <a:tailEnd type="triangle" w="lg" len="lg"/>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5757135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3" grpId="0"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5"/>
          <p:cNvSpPr/>
          <p:nvPr/>
        </p:nvSpPr>
        <p:spPr>
          <a:xfrm>
            <a:off x="2916936" y="2821112"/>
            <a:ext cx="547692" cy="3544318"/>
          </a:xfrm>
          <a:custGeom>
            <a:avLst/>
            <a:gdLst>
              <a:gd name="connsiteX0" fmla="*/ 194830 w 308012"/>
              <a:gd name="connsiteY0" fmla="*/ 0 h 2652376"/>
              <a:gd name="connsiteX1" fmla="*/ 178753 w 308012"/>
              <a:gd name="connsiteY1" fmla="*/ 401875 h 2652376"/>
              <a:gd name="connsiteX2" fmla="*/ 1902 w 308012"/>
              <a:gd name="connsiteY2" fmla="*/ 723375 h 2652376"/>
              <a:gd name="connsiteX3" fmla="*/ 307372 w 308012"/>
              <a:gd name="connsiteY3" fmla="*/ 1366376 h 2652376"/>
              <a:gd name="connsiteX4" fmla="*/ 82288 w 308012"/>
              <a:gd name="connsiteY4" fmla="*/ 2170126 h 2652376"/>
              <a:gd name="connsiteX5" fmla="*/ 82288 w 308012"/>
              <a:gd name="connsiteY5" fmla="*/ 2652376 h 265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012" h="2652376">
                <a:moveTo>
                  <a:pt x="194830" y="0"/>
                </a:moveTo>
                <a:cubicBezTo>
                  <a:pt x="202869" y="140656"/>
                  <a:pt x="210908" y="281313"/>
                  <a:pt x="178753" y="401875"/>
                </a:cubicBezTo>
                <a:cubicBezTo>
                  <a:pt x="146598" y="522438"/>
                  <a:pt x="-19535" y="562625"/>
                  <a:pt x="1902" y="723375"/>
                </a:cubicBezTo>
                <a:cubicBezTo>
                  <a:pt x="23339" y="884125"/>
                  <a:pt x="293974" y="1125251"/>
                  <a:pt x="307372" y="1366376"/>
                </a:cubicBezTo>
                <a:cubicBezTo>
                  <a:pt x="320770" y="1607501"/>
                  <a:pt x="119802" y="1955793"/>
                  <a:pt x="82288" y="2170126"/>
                </a:cubicBezTo>
                <a:cubicBezTo>
                  <a:pt x="44774" y="2384459"/>
                  <a:pt x="82288" y="2652376"/>
                  <a:pt x="82288" y="2652376"/>
                </a:cubicBezTo>
              </a:path>
            </a:pathLst>
          </a:custGeom>
          <a:ln>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a:solidFill>
                  <a:srgbClr val="000000"/>
                </a:solidFill>
                <a:tailEnd type="stealth"/>
              </a:ln>
            </a:endParaRPr>
          </a:p>
        </p:txBody>
      </p:sp>
      <p:sp>
        <p:nvSpPr>
          <p:cNvPr id="7" name="Freeform 6"/>
          <p:cNvSpPr/>
          <p:nvPr/>
        </p:nvSpPr>
        <p:spPr>
          <a:xfrm>
            <a:off x="5660833" y="2821112"/>
            <a:ext cx="547692" cy="3544318"/>
          </a:xfrm>
          <a:custGeom>
            <a:avLst/>
            <a:gdLst>
              <a:gd name="connsiteX0" fmla="*/ 194830 w 308012"/>
              <a:gd name="connsiteY0" fmla="*/ 0 h 2652376"/>
              <a:gd name="connsiteX1" fmla="*/ 178753 w 308012"/>
              <a:gd name="connsiteY1" fmla="*/ 401875 h 2652376"/>
              <a:gd name="connsiteX2" fmla="*/ 1902 w 308012"/>
              <a:gd name="connsiteY2" fmla="*/ 723375 h 2652376"/>
              <a:gd name="connsiteX3" fmla="*/ 307372 w 308012"/>
              <a:gd name="connsiteY3" fmla="*/ 1366376 h 2652376"/>
              <a:gd name="connsiteX4" fmla="*/ 82288 w 308012"/>
              <a:gd name="connsiteY4" fmla="*/ 2170126 h 2652376"/>
              <a:gd name="connsiteX5" fmla="*/ 82288 w 308012"/>
              <a:gd name="connsiteY5" fmla="*/ 2652376 h 265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012" h="2652376">
                <a:moveTo>
                  <a:pt x="194830" y="0"/>
                </a:moveTo>
                <a:cubicBezTo>
                  <a:pt x="202869" y="140656"/>
                  <a:pt x="210908" y="281313"/>
                  <a:pt x="178753" y="401875"/>
                </a:cubicBezTo>
                <a:cubicBezTo>
                  <a:pt x="146598" y="522438"/>
                  <a:pt x="-19535" y="562625"/>
                  <a:pt x="1902" y="723375"/>
                </a:cubicBezTo>
                <a:cubicBezTo>
                  <a:pt x="23339" y="884125"/>
                  <a:pt x="293974" y="1125251"/>
                  <a:pt x="307372" y="1366376"/>
                </a:cubicBezTo>
                <a:cubicBezTo>
                  <a:pt x="320770" y="1607501"/>
                  <a:pt x="119802" y="1955793"/>
                  <a:pt x="82288" y="2170126"/>
                </a:cubicBezTo>
                <a:cubicBezTo>
                  <a:pt x="44774" y="2384459"/>
                  <a:pt x="82288" y="2652376"/>
                  <a:pt x="82288" y="2652376"/>
                </a:cubicBezTo>
              </a:path>
            </a:pathLst>
          </a:custGeom>
          <a:ln>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a:solidFill>
                  <a:srgbClr val="000000"/>
                </a:solidFill>
                <a:tailEnd type="stealth"/>
              </a:ln>
            </a:endParaRPr>
          </a:p>
        </p:txBody>
      </p:sp>
      <p:sp>
        <p:nvSpPr>
          <p:cNvPr id="8" name="Freeform 7"/>
          <p:cNvSpPr/>
          <p:nvPr/>
        </p:nvSpPr>
        <p:spPr>
          <a:xfrm>
            <a:off x="8464753" y="2821112"/>
            <a:ext cx="547692" cy="3544318"/>
          </a:xfrm>
          <a:custGeom>
            <a:avLst/>
            <a:gdLst>
              <a:gd name="connsiteX0" fmla="*/ 194830 w 308012"/>
              <a:gd name="connsiteY0" fmla="*/ 0 h 2652376"/>
              <a:gd name="connsiteX1" fmla="*/ 178753 w 308012"/>
              <a:gd name="connsiteY1" fmla="*/ 401875 h 2652376"/>
              <a:gd name="connsiteX2" fmla="*/ 1902 w 308012"/>
              <a:gd name="connsiteY2" fmla="*/ 723375 h 2652376"/>
              <a:gd name="connsiteX3" fmla="*/ 307372 w 308012"/>
              <a:gd name="connsiteY3" fmla="*/ 1366376 h 2652376"/>
              <a:gd name="connsiteX4" fmla="*/ 82288 w 308012"/>
              <a:gd name="connsiteY4" fmla="*/ 2170126 h 2652376"/>
              <a:gd name="connsiteX5" fmla="*/ 82288 w 308012"/>
              <a:gd name="connsiteY5" fmla="*/ 2652376 h 265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012" h="2652376">
                <a:moveTo>
                  <a:pt x="194830" y="0"/>
                </a:moveTo>
                <a:cubicBezTo>
                  <a:pt x="202869" y="140656"/>
                  <a:pt x="210908" y="281313"/>
                  <a:pt x="178753" y="401875"/>
                </a:cubicBezTo>
                <a:cubicBezTo>
                  <a:pt x="146598" y="522438"/>
                  <a:pt x="-19535" y="562625"/>
                  <a:pt x="1902" y="723375"/>
                </a:cubicBezTo>
                <a:cubicBezTo>
                  <a:pt x="23339" y="884125"/>
                  <a:pt x="293974" y="1125251"/>
                  <a:pt x="307372" y="1366376"/>
                </a:cubicBezTo>
                <a:cubicBezTo>
                  <a:pt x="320770" y="1607501"/>
                  <a:pt x="119802" y="1955793"/>
                  <a:pt x="82288" y="2170126"/>
                </a:cubicBezTo>
                <a:cubicBezTo>
                  <a:pt x="44774" y="2384459"/>
                  <a:pt x="82288" y="2652376"/>
                  <a:pt x="82288" y="2652376"/>
                </a:cubicBezTo>
              </a:path>
            </a:pathLst>
          </a:custGeom>
          <a:ln>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a:solidFill>
                  <a:srgbClr val="000000"/>
                </a:solidFill>
                <a:tailEnd type="stealth"/>
              </a:ln>
            </a:endParaRPr>
          </a:p>
        </p:txBody>
      </p:sp>
      <p:sp>
        <p:nvSpPr>
          <p:cNvPr id="12" name="Rounded Rectangle 11"/>
          <p:cNvSpPr/>
          <p:nvPr/>
        </p:nvSpPr>
        <p:spPr>
          <a:xfrm>
            <a:off x="2615245" y="3066144"/>
            <a:ext cx="1465964" cy="453571"/>
          </a:xfrm>
          <a:prstGeom prst="roundRect">
            <a:avLst/>
          </a:prstGeom>
          <a:solidFill>
            <a:schemeClr val="accent3">
              <a:lumMod val="60000"/>
              <a:lumOff val="40000"/>
              <a:alpha val="50000"/>
            </a:scheme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err="1">
                <a:solidFill>
                  <a:srgbClr val="0000FF"/>
                </a:solidFill>
              </a:rPr>
              <a:t>Isend</a:t>
            </a:r>
            <a:endParaRPr lang="en-US" sz="2400" dirty="0">
              <a:solidFill>
                <a:srgbClr val="0000FF"/>
              </a:solidFill>
            </a:endParaRPr>
          </a:p>
        </p:txBody>
      </p:sp>
      <p:sp>
        <p:nvSpPr>
          <p:cNvPr id="13" name="Rounded Rectangle 12"/>
          <p:cNvSpPr/>
          <p:nvPr/>
        </p:nvSpPr>
        <p:spPr>
          <a:xfrm>
            <a:off x="5393470" y="3064094"/>
            <a:ext cx="1465964" cy="453571"/>
          </a:xfrm>
          <a:prstGeom prst="roundRect">
            <a:avLst/>
          </a:prstGeom>
          <a:solidFill>
            <a:schemeClr val="accent3">
              <a:lumMod val="60000"/>
              <a:lumOff val="40000"/>
              <a:alpha val="50000"/>
            </a:scheme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err="1">
                <a:solidFill>
                  <a:srgbClr val="0000FF"/>
                </a:solidFill>
              </a:rPr>
              <a:t>Isend</a:t>
            </a:r>
            <a:endParaRPr lang="en-US" sz="2400" dirty="0">
              <a:solidFill>
                <a:srgbClr val="0000FF"/>
              </a:solidFill>
            </a:endParaRPr>
          </a:p>
        </p:txBody>
      </p:sp>
      <p:sp>
        <p:nvSpPr>
          <p:cNvPr id="14" name="Rounded Rectangle 13"/>
          <p:cNvSpPr/>
          <p:nvPr/>
        </p:nvSpPr>
        <p:spPr>
          <a:xfrm>
            <a:off x="8231718" y="3064094"/>
            <a:ext cx="1465964" cy="453571"/>
          </a:xfrm>
          <a:prstGeom prst="roundRect">
            <a:avLst/>
          </a:prstGeom>
          <a:solidFill>
            <a:schemeClr val="accent3">
              <a:lumMod val="60000"/>
              <a:lumOff val="40000"/>
              <a:alpha val="50000"/>
            </a:scheme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err="1">
                <a:solidFill>
                  <a:srgbClr val="0000FF"/>
                </a:solidFill>
              </a:rPr>
              <a:t>Isend</a:t>
            </a:r>
            <a:endParaRPr lang="en-US" sz="2400" dirty="0">
              <a:solidFill>
                <a:srgbClr val="0000FF"/>
              </a:solidFill>
            </a:endParaRPr>
          </a:p>
        </p:txBody>
      </p:sp>
      <p:sp>
        <p:nvSpPr>
          <p:cNvPr id="18" name="Title 1"/>
          <p:cNvSpPr>
            <a:spLocks noGrp="1"/>
          </p:cNvSpPr>
          <p:nvPr>
            <p:ph type="title"/>
          </p:nvPr>
        </p:nvSpPr>
        <p:spPr/>
        <p:txBody>
          <a:bodyPr/>
          <a:lstStyle/>
          <a:p>
            <a:r>
              <a:rPr lang="en-US" dirty="0" smtClean="0"/>
              <a:t>Code generation</a:t>
            </a:r>
            <a:endParaRPr lang="en-US" dirty="0"/>
          </a:p>
        </p:txBody>
      </p:sp>
      <p:sp>
        <p:nvSpPr>
          <p:cNvPr id="19" name="Rounded Rectangle 18"/>
          <p:cNvSpPr/>
          <p:nvPr/>
        </p:nvSpPr>
        <p:spPr>
          <a:xfrm>
            <a:off x="2615245" y="4803556"/>
            <a:ext cx="1465964" cy="453571"/>
          </a:xfrm>
          <a:prstGeom prst="roundRect">
            <a:avLst/>
          </a:prstGeom>
          <a:solidFill>
            <a:schemeClr val="accent3">
              <a:lumMod val="60000"/>
              <a:lumOff val="40000"/>
              <a:alpha val="50000"/>
            </a:scheme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err="1">
                <a:solidFill>
                  <a:srgbClr val="0000FF"/>
                </a:solidFill>
              </a:rPr>
              <a:t>Isend</a:t>
            </a:r>
            <a:endParaRPr lang="en-US" sz="2400" dirty="0">
              <a:solidFill>
                <a:srgbClr val="0000FF"/>
              </a:solidFill>
            </a:endParaRPr>
          </a:p>
        </p:txBody>
      </p:sp>
      <p:sp>
        <p:nvSpPr>
          <p:cNvPr id="20" name="Rounded Rectangle 19"/>
          <p:cNvSpPr/>
          <p:nvPr/>
        </p:nvSpPr>
        <p:spPr>
          <a:xfrm>
            <a:off x="5393470" y="4801506"/>
            <a:ext cx="1465964" cy="453571"/>
          </a:xfrm>
          <a:prstGeom prst="roundRect">
            <a:avLst/>
          </a:prstGeom>
          <a:solidFill>
            <a:schemeClr val="accent3">
              <a:lumMod val="60000"/>
              <a:lumOff val="40000"/>
              <a:alpha val="50000"/>
            </a:scheme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err="1">
                <a:solidFill>
                  <a:srgbClr val="0000FF"/>
                </a:solidFill>
              </a:rPr>
              <a:t>Isend</a:t>
            </a:r>
            <a:endParaRPr lang="en-US" sz="2400" dirty="0">
              <a:solidFill>
                <a:srgbClr val="0000FF"/>
              </a:solidFill>
            </a:endParaRPr>
          </a:p>
        </p:txBody>
      </p:sp>
      <p:sp>
        <p:nvSpPr>
          <p:cNvPr id="21" name="Rounded Rectangle 20"/>
          <p:cNvSpPr/>
          <p:nvPr/>
        </p:nvSpPr>
        <p:spPr>
          <a:xfrm>
            <a:off x="8231718" y="4801506"/>
            <a:ext cx="1465964" cy="453571"/>
          </a:xfrm>
          <a:prstGeom prst="roundRect">
            <a:avLst/>
          </a:prstGeom>
          <a:solidFill>
            <a:schemeClr val="accent3">
              <a:lumMod val="60000"/>
              <a:lumOff val="40000"/>
              <a:alpha val="50000"/>
            </a:scheme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err="1">
                <a:solidFill>
                  <a:srgbClr val="0000FF"/>
                </a:solidFill>
              </a:rPr>
              <a:t>Isend</a:t>
            </a:r>
            <a:endParaRPr lang="en-US" sz="2400" dirty="0">
              <a:solidFill>
                <a:srgbClr val="0000FF"/>
              </a:solidFill>
            </a:endParaRPr>
          </a:p>
        </p:txBody>
      </p:sp>
      <p:sp>
        <p:nvSpPr>
          <p:cNvPr id="26" name="Rounded Rectangle 25"/>
          <p:cNvSpPr/>
          <p:nvPr/>
        </p:nvSpPr>
        <p:spPr>
          <a:xfrm>
            <a:off x="2615245" y="3519715"/>
            <a:ext cx="1465964" cy="453571"/>
          </a:xfrm>
          <a:prstGeom prst="roundRect">
            <a:avLst/>
          </a:prstGeom>
          <a:solidFill>
            <a:schemeClr val="accent5">
              <a:lumMod val="60000"/>
              <a:lumOff val="40000"/>
              <a:alpha val="50000"/>
            </a:scheme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err="1">
                <a:solidFill>
                  <a:schemeClr val="accent6">
                    <a:lumMod val="75000"/>
                  </a:schemeClr>
                </a:solidFill>
              </a:rPr>
              <a:t>Irecv</a:t>
            </a:r>
            <a:endParaRPr lang="en-US" sz="2400" dirty="0">
              <a:solidFill>
                <a:schemeClr val="accent6">
                  <a:lumMod val="75000"/>
                </a:schemeClr>
              </a:solidFill>
            </a:endParaRPr>
          </a:p>
        </p:txBody>
      </p:sp>
      <p:sp>
        <p:nvSpPr>
          <p:cNvPr id="27" name="Rounded Rectangle 26"/>
          <p:cNvSpPr/>
          <p:nvPr/>
        </p:nvSpPr>
        <p:spPr>
          <a:xfrm>
            <a:off x="5393470" y="3517665"/>
            <a:ext cx="1465964" cy="453571"/>
          </a:xfrm>
          <a:prstGeom prst="roundRect">
            <a:avLst/>
          </a:prstGeom>
          <a:solidFill>
            <a:schemeClr val="accent5">
              <a:lumMod val="60000"/>
              <a:lumOff val="40000"/>
              <a:alpha val="50000"/>
            </a:scheme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err="1">
                <a:solidFill>
                  <a:schemeClr val="accent6">
                    <a:lumMod val="75000"/>
                  </a:schemeClr>
                </a:solidFill>
              </a:rPr>
              <a:t>Irecv</a:t>
            </a:r>
            <a:endParaRPr lang="en-US" sz="2400" dirty="0">
              <a:solidFill>
                <a:schemeClr val="accent6">
                  <a:lumMod val="75000"/>
                </a:schemeClr>
              </a:solidFill>
            </a:endParaRPr>
          </a:p>
        </p:txBody>
      </p:sp>
      <p:sp>
        <p:nvSpPr>
          <p:cNvPr id="28" name="Rounded Rectangle 27"/>
          <p:cNvSpPr/>
          <p:nvPr/>
        </p:nvSpPr>
        <p:spPr>
          <a:xfrm>
            <a:off x="8231718" y="3517665"/>
            <a:ext cx="1465964" cy="453571"/>
          </a:xfrm>
          <a:prstGeom prst="roundRect">
            <a:avLst/>
          </a:prstGeom>
          <a:solidFill>
            <a:schemeClr val="accent5">
              <a:lumMod val="60000"/>
              <a:lumOff val="40000"/>
              <a:alpha val="50000"/>
            </a:scheme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err="1">
                <a:solidFill>
                  <a:schemeClr val="accent6">
                    <a:lumMod val="75000"/>
                  </a:schemeClr>
                </a:solidFill>
              </a:rPr>
              <a:t>Irecv</a:t>
            </a:r>
            <a:endParaRPr lang="en-US" sz="2400" dirty="0">
              <a:solidFill>
                <a:schemeClr val="accent6">
                  <a:lumMod val="75000"/>
                </a:schemeClr>
              </a:solidFill>
            </a:endParaRPr>
          </a:p>
        </p:txBody>
      </p:sp>
      <p:sp>
        <p:nvSpPr>
          <p:cNvPr id="29" name="Rounded Rectangle 28"/>
          <p:cNvSpPr/>
          <p:nvPr/>
        </p:nvSpPr>
        <p:spPr>
          <a:xfrm>
            <a:off x="2615245" y="5257127"/>
            <a:ext cx="1465964" cy="453571"/>
          </a:xfrm>
          <a:prstGeom prst="roundRect">
            <a:avLst/>
          </a:prstGeom>
          <a:solidFill>
            <a:schemeClr val="accent5">
              <a:lumMod val="60000"/>
              <a:lumOff val="40000"/>
              <a:alpha val="50000"/>
            </a:scheme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err="1">
                <a:solidFill>
                  <a:schemeClr val="accent6">
                    <a:lumMod val="75000"/>
                  </a:schemeClr>
                </a:solidFill>
              </a:rPr>
              <a:t>Irecv</a:t>
            </a:r>
            <a:endParaRPr lang="en-US" sz="2400" dirty="0">
              <a:solidFill>
                <a:schemeClr val="accent6">
                  <a:lumMod val="75000"/>
                </a:schemeClr>
              </a:solidFill>
            </a:endParaRPr>
          </a:p>
        </p:txBody>
      </p:sp>
      <p:sp>
        <p:nvSpPr>
          <p:cNvPr id="30" name="Rounded Rectangle 29"/>
          <p:cNvSpPr/>
          <p:nvPr/>
        </p:nvSpPr>
        <p:spPr>
          <a:xfrm>
            <a:off x="5393470" y="5255077"/>
            <a:ext cx="1465964" cy="453571"/>
          </a:xfrm>
          <a:prstGeom prst="roundRect">
            <a:avLst/>
          </a:prstGeom>
          <a:solidFill>
            <a:schemeClr val="accent5">
              <a:lumMod val="60000"/>
              <a:lumOff val="40000"/>
              <a:alpha val="50000"/>
            </a:scheme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err="1">
                <a:solidFill>
                  <a:schemeClr val="accent6">
                    <a:lumMod val="75000"/>
                  </a:schemeClr>
                </a:solidFill>
              </a:rPr>
              <a:t>Irecv</a:t>
            </a:r>
            <a:endParaRPr lang="en-US" sz="2400" dirty="0">
              <a:solidFill>
                <a:schemeClr val="accent6">
                  <a:lumMod val="75000"/>
                </a:schemeClr>
              </a:solidFill>
            </a:endParaRPr>
          </a:p>
        </p:txBody>
      </p:sp>
      <p:sp>
        <p:nvSpPr>
          <p:cNvPr id="31" name="Rounded Rectangle 30"/>
          <p:cNvSpPr/>
          <p:nvPr/>
        </p:nvSpPr>
        <p:spPr>
          <a:xfrm>
            <a:off x="8231718" y="5255077"/>
            <a:ext cx="1465964" cy="453571"/>
          </a:xfrm>
          <a:prstGeom prst="roundRect">
            <a:avLst/>
          </a:prstGeom>
          <a:solidFill>
            <a:schemeClr val="accent5">
              <a:lumMod val="60000"/>
              <a:lumOff val="40000"/>
              <a:alpha val="50000"/>
            </a:scheme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err="1">
                <a:solidFill>
                  <a:schemeClr val="accent6">
                    <a:lumMod val="75000"/>
                  </a:schemeClr>
                </a:solidFill>
              </a:rPr>
              <a:t>Irecv</a:t>
            </a:r>
            <a:endParaRPr lang="en-US" sz="2400" dirty="0">
              <a:solidFill>
                <a:schemeClr val="accent6">
                  <a:lumMod val="75000"/>
                </a:schemeClr>
              </a:solidFill>
            </a:endParaRPr>
          </a:p>
        </p:txBody>
      </p:sp>
      <p:cxnSp>
        <p:nvCxnSpPr>
          <p:cNvPr id="36" name="Straight Arrow Connector 35"/>
          <p:cNvCxnSpPr>
            <a:stCxn id="12" idx="3"/>
            <a:endCxn id="27" idx="1"/>
          </p:cNvCxnSpPr>
          <p:nvPr/>
        </p:nvCxnSpPr>
        <p:spPr>
          <a:xfrm>
            <a:off x="4081210" y="3292930"/>
            <a:ext cx="1312261" cy="451521"/>
          </a:xfrm>
          <a:prstGeom prst="straightConnector1">
            <a:avLst/>
          </a:prstGeom>
          <a:ln w="38100" cmpd="sng">
            <a:solidFill>
              <a:srgbClr val="FF0000"/>
            </a:solidFill>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a:stCxn id="13" idx="3"/>
            <a:endCxn id="28" idx="1"/>
          </p:cNvCxnSpPr>
          <p:nvPr/>
        </p:nvCxnSpPr>
        <p:spPr>
          <a:xfrm>
            <a:off x="6859434" y="3290880"/>
            <a:ext cx="1372284" cy="453571"/>
          </a:xfrm>
          <a:prstGeom prst="straightConnector1">
            <a:avLst/>
          </a:prstGeom>
          <a:ln w="38100" cmpd="sng">
            <a:solidFill>
              <a:srgbClr val="FF0000"/>
            </a:solidFill>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38" name="Elbow Connector 37"/>
          <p:cNvCxnSpPr>
            <a:stCxn id="14" idx="3"/>
            <a:endCxn id="12" idx="1"/>
          </p:cNvCxnSpPr>
          <p:nvPr/>
        </p:nvCxnSpPr>
        <p:spPr>
          <a:xfrm flipH="1">
            <a:off x="2615246" y="3290879"/>
            <a:ext cx="7082437" cy="2050"/>
          </a:xfrm>
          <a:prstGeom prst="bentConnector5">
            <a:avLst>
              <a:gd name="adj1" fmla="val -3228"/>
              <a:gd name="adj2" fmla="val -28132098"/>
              <a:gd name="adj3" fmla="val 103228"/>
            </a:avLst>
          </a:prstGeom>
          <a:ln w="38100">
            <a:solidFill>
              <a:srgbClr val="FF0000"/>
            </a:solidFill>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39" name="Straight Arrow Connector 38"/>
          <p:cNvCxnSpPr>
            <a:stCxn id="21" idx="1"/>
            <a:endCxn id="30" idx="3"/>
          </p:cNvCxnSpPr>
          <p:nvPr/>
        </p:nvCxnSpPr>
        <p:spPr>
          <a:xfrm flipH="1">
            <a:off x="6859434" y="5028292"/>
            <a:ext cx="1372284" cy="453571"/>
          </a:xfrm>
          <a:prstGeom prst="straightConnector1">
            <a:avLst/>
          </a:prstGeom>
          <a:ln w="38100" cmpd="sng">
            <a:solidFill>
              <a:srgbClr val="FF0000"/>
            </a:solidFill>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40" name="Elbow Connector 39"/>
          <p:cNvCxnSpPr>
            <a:stCxn id="19" idx="1"/>
            <a:endCxn id="31" idx="3"/>
          </p:cNvCxnSpPr>
          <p:nvPr/>
        </p:nvCxnSpPr>
        <p:spPr>
          <a:xfrm rot="10800000" flipH="1" flipV="1">
            <a:off x="2615245" y="5030341"/>
            <a:ext cx="7082437" cy="451521"/>
          </a:xfrm>
          <a:prstGeom prst="bentConnector5">
            <a:avLst>
              <a:gd name="adj1" fmla="val -3228"/>
              <a:gd name="adj2" fmla="val 172729"/>
              <a:gd name="adj3" fmla="val 103228"/>
            </a:avLst>
          </a:prstGeom>
          <a:ln w="38100">
            <a:solidFill>
              <a:srgbClr val="FF0000"/>
            </a:solidFill>
            <a:tailEnd type="triangle" w="lg" len="lg"/>
          </a:ln>
          <a:effectLst/>
        </p:spPr>
        <p:style>
          <a:lnRef idx="2">
            <a:schemeClr val="accent1"/>
          </a:lnRef>
          <a:fillRef idx="0">
            <a:schemeClr val="accent1"/>
          </a:fillRef>
          <a:effectRef idx="1">
            <a:schemeClr val="accent1"/>
          </a:effectRef>
          <a:fontRef idx="minor">
            <a:schemeClr val="tx1"/>
          </a:fontRef>
        </p:style>
      </p:cxnSp>
      <p:sp>
        <p:nvSpPr>
          <p:cNvPr id="34" name="Content Placeholder 2"/>
          <p:cNvSpPr txBox="1">
            <a:spLocks/>
          </p:cNvSpPr>
          <p:nvPr/>
        </p:nvSpPr>
        <p:spPr>
          <a:xfrm>
            <a:off x="325061" y="3190642"/>
            <a:ext cx="1780393" cy="753284"/>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bg1"/>
              </a:buClr>
              <a:buSzPct val="83000"/>
              <a:buFont typeface="Arial" pitchFamily="34" charset="0"/>
              <a:buChar char="•"/>
              <a:defRPr sz="3200" kern="1200">
                <a:solidFill>
                  <a:schemeClr val="tx1"/>
                </a:solidFill>
                <a:latin typeface="+mn-lt"/>
                <a:ea typeface="Adobe Fan Heiti Std B" pitchFamily="34" charset="-128"/>
                <a:cs typeface="+mn-cs"/>
              </a:defRPr>
            </a:lvl1pPr>
            <a:lvl2pPr marL="365760" indent="-182880" algn="l" defTabSz="914400" rtl="0" eaLnBrk="1" latinLnBrk="0" hangingPunct="1">
              <a:spcBef>
                <a:spcPct val="20000"/>
              </a:spcBef>
              <a:buSzPct val="60000"/>
              <a:buFont typeface="Wingdings" pitchFamily="2" charset="2"/>
              <a:buChar char="§"/>
              <a:defRPr sz="2800" kern="1200">
                <a:solidFill>
                  <a:schemeClr val="accent1">
                    <a:lumMod val="75000"/>
                  </a:schemeClr>
                </a:solidFill>
                <a:latin typeface="+mn-lt"/>
                <a:ea typeface="Adobe Fan Heiti Std B" pitchFamily="34" charset="-128"/>
                <a:cs typeface="+mn-cs"/>
              </a:defRPr>
            </a:lvl2pPr>
            <a:lvl3pPr marL="548640" indent="-182880" algn="l" defTabSz="914400" rtl="0" eaLnBrk="1" latinLnBrk="0" hangingPunct="1">
              <a:spcBef>
                <a:spcPct val="20000"/>
              </a:spcBef>
              <a:buSzPct val="110000"/>
              <a:buFont typeface="Garamond" pitchFamily="18" charset="0"/>
              <a:buChar char="-"/>
              <a:defRPr sz="2200" kern="1200">
                <a:solidFill>
                  <a:schemeClr val="tx1"/>
                </a:solidFill>
                <a:latin typeface="+mn-lt"/>
                <a:ea typeface="Adobe Fan Heiti Std B" pitchFamily="34" charset="-128"/>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buNone/>
            </a:pPr>
            <a:r>
              <a:rPr lang="en-US" dirty="0" smtClean="0"/>
              <a:t>transfer1</a:t>
            </a:r>
            <a:endParaRPr lang="en-US" dirty="0"/>
          </a:p>
        </p:txBody>
      </p:sp>
      <p:sp>
        <p:nvSpPr>
          <p:cNvPr id="35" name="Content Placeholder 2"/>
          <p:cNvSpPr txBox="1">
            <a:spLocks/>
          </p:cNvSpPr>
          <p:nvPr/>
        </p:nvSpPr>
        <p:spPr>
          <a:xfrm>
            <a:off x="325061" y="4964065"/>
            <a:ext cx="1780393" cy="753284"/>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bg1"/>
              </a:buClr>
              <a:buSzPct val="83000"/>
              <a:buFont typeface="Arial" pitchFamily="34" charset="0"/>
              <a:buChar char="•"/>
              <a:defRPr sz="3200" kern="1200">
                <a:solidFill>
                  <a:schemeClr val="tx1"/>
                </a:solidFill>
                <a:latin typeface="+mn-lt"/>
                <a:ea typeface="Adobe Fan Heiti Std B" pitchFamily="34" charset="-128"/>
                <a:cs typeface="+mn-cs"/>
              </a:defRPr>
            </a:lvl1pPr>
            <a:lvl2pPr marL="365760" indent="-182880" algn="l" defTabSz="914400" rtl="0" eaLnBrk="1" latinLnBrk="0" hangingPunct="1">
              <a:spcBef>
                <a:spcPct val="20000"/>
              </a:spcBef>
              <a:buSzPct val="60000"/>
              <a:buFont typeface="Wingdings" pitchFamily="2" charset="2"/>
              <a:buChar char="§"/>
              <a:defRPr sz="2800" kern="1200">
                <a:solidFill>
                  <a:schemeClr val="accent1">
                    <a:lumMod val="75000"/>
                  </a:schemeClr>
                </a:solidFill>
                <a:latin typeface="+mn-lt"/>
                <a:ea typeface="Adobe Fan Heiti Std B" pitchFamily="34" charset="-128"/>
                <a:cs typeface="+mn-cs"/>
              </a:defRPr>
            </a:lvl2pPr>
            <a:lvl3pPr marL="548640" indent="-182880" algn="l" defTabSz="914400" rtl="0" eaLnBrk="1" latinLnBrk="0" hangingPunct="1">
              <a:spcBef>
                <a:spcPct val="20000"/>
              </a:spcBef>
              <a:buSzPct val="110000"/>
              <a:buFont typeface="Garamond" pitchFamily="18" charset="0"/>
              <a:buChar char="-"/>
              <a:defRPr sz="2200" kern="1200">
                <a:solidFill>
                  <a:schemeClr val="tx1"/>
                </a:solidFill>
                <a:latin typeface="+mn-lt"/>
                <a:ea typeface="Adobe Fan Heiti Std B" pitchFamily="34" charset="-128"/>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buNone/>
            </a:pPr>
            <a:r>
              <a:rPr lang="en-US" dirty="0" smtClean="0"/>
              <a:t>transfer2</a:t>
            </a:r>
            <a:endParaRPr lang="en-US" dirty="0"/>
          </a:p>
        </p:txBody>
      </p:sp>
      <p:sp>
        <p:nvSpPr>
          <p:cNvPr id="41" name="Content Placeholder 2"/>
          <p:cNvSpPr txBox="1">
            <a:spLocks/>
          </p:cNvSpPr>
          <p:nvPr/>
        </p:nvSpPr>
        <p:spPr>
          <a:xfrm>
            <a:off x="2482656" y="1788868"/>
            <a:ext cx="1780393" cy="753284"/>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bg1"/>
              </a:buClr>
              <a:buSzPct val="83000"/>
              <a:buFont typeface="Arial" pitchFamily="34" charset="0"/>
              <a:buChar char="•"/>
              <a:defRPr sz="3200" kern="1200">
                <a:solidFill>
                  <a:schemeClr val="tx1"/>
                </a:solidFill>
                <a:latin typeface="+mn-lt"/>
                <a:ea typeface="Adobe Fan Heiti Std B" pitchFamily="34" charset="-128"/>
                <a:cs typeface="+mn-cs"/>
              </a:defRPr>
            </a:lvl1pPr>
            <a:lvl2pPr marL="365760" indent="-182880" algn="l" defTabSz="914400" rtl="0" eaLnBrk="1" latinLnBrk="0" hangingPunct="1">
              <a:spcBef>
                <a:spcPct val="20000"/>
              </a:spcBef>
              <a:buSzPct val="60000"/>
              <a:buFont typeface="Wingdings" pitchFamily="2" charset="2"/>
              <a:buChar char="§"/>
              <a:defRPr sz="2800" kern="1200">
                <a:solidFill>
                  <a:schemeClr val="accent1">
                    <a:lumMod val="75000"/>
                  </a:schemeClr>
                </a:solidFill>
                <a:latin typeface="+mn-lt"/>
                <a:ea typeface="Adobe Fan Heiti Std B" pitchFamily="34" charset="-128"/>
                <a:cs typeface="+mn-cs"/>
              </a:defRPr>
            </a:lvl2pPr>
            <a:lvl3pPr marL="548640" indent="-182880" algn="l" defTabSz="914400" rtl="0" eaLnBrk="1" latinLnBrk="0" hangingPunct="1">
              <a:spcBef>
                <a:spcPct val="20000"/>
              </a:spcBef>
              <a:buSzPct val="110000"/>
              <a:buFont typeface="Garamond" pitchFamily="18" charset="0"/>
              <a:buChar char="-"/>
              <a:defRPr sz="2200" kern="1200">
                <a:solidFill>
                  <a:schemeClr val="tx1"/>
                </a:solidFill>
                <a:latin typeface="+mn-lt"/>
                <a:ea typeface="Adobe Fan Heiti Std B" pitchFamily="34" charset="-128"/>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buNone/>
            </a:pPr>
            <a:r>
              <a:rPr lang="en-US" dirty="0" smtClean="0"/>
              <a:t>Process 0</a:t>
            </a:r>
            <a:endParaRPr lang="en-US" dirty="0"/>
          </a:p>
        </p:txBody>
      </p:sp>
      <p:sp>
        <p:nvSpPr>
          <p:cNvPr id="42" name="Content Placeholder 2"/>
          <p:cNvSpPr txBox="1">
            <a:spLocks/>
          </p:cNvSpPr>
          <p:nvPr/>
        </p:nvSpPr>
        <p:spPr>
          <a:xfrm>
            <a:off x="5174969" y="1788868"/>
            <a:ext cx="1780393" cy="753284"/>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bg1"/>
              </a:buClr>
              <a:buSzPct val="83000"/>
              <a:buFont typeface="Arial" pitchFamily="34" charset="0"/>
              <a:buChar char="•"/>
              <a:defRPr sz="3200" kern="1200">
                <a:solidFill>
                  <a:schemeClr val="tx1"/>
                </a:solidFill>
                <a:latin typeface="+mn-lt"/>
                <a:ea typeface="Adobe Fan Heiti Std B" pitchFamily="34" charset="-128"/>
                <a:cs typeface="+mn-cs"/>
              </a:defRPr>
            </a:lvl1pPr>
            <a:lvl2pPr marL="365760" indent="-182880" algn="l" defTabSz="914400" rtl="0" eaLnBrk="1" latinLnBrk="0" hangingPunct="1">
              <a:spcBef>
                <a:spcPct val="20000"/>
              </a:spcBef>
              <a:buSzPct val="60000"/>
              <a:buFont typeface="Wingdings" pitchFamily="2" charset="2"/>
              <a:buChar char="§"/>
              <a:defRPr sz="2800" kern="1200">
                <a:solidFill>
                  <a:schemeClr val="accent1">
                    <a:lumMod val="75000"/>
                  </a:schemeClr>
                </a:solidFill>
                <a:latin typeface="+mn-lt"/>
                <a:ea typeface="Adobe Fan Heiti Std B" pitchFamily="34" charset="-128"/>
                <a:cs typeface="+mn-cs"/>
              </a:defRPr>
            </a:lvl2pPr>
            <a:lvl3pPr marL="548640" indent="-182880" algn="l" defTabSz="914400" rtl="0" eaLnBrk="1" latinLnBrk="0" hangingPunct="1">
              <a:spcBef>
                <a:spcPct val="20000"/>
              </a:spcBef>
              <a:buSzPct val="110000"/>
              <a:buFont typeface="Garamond" pitchFamily="18" charset="0"/>
              <a:buChar char="-"/>
              <a:defRPr sz="2200" kern="1200">
                <a:solidFill>
                  <a:schemeClr val="tx1"/>
                </a:solidFill>
                <a:latin typeface="+mn-lt"/>
                <a:ea typeface="Adobe Fan Heiti Std B" pitchFamily="34" charset="-128"/>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buNone/>
            </a:pPr>
            <a:r>
              <a:rPr lang="en-US" dirty="0" smtClean="0"/>
              <a:t>Process 1</a:t>
            </a:r>
            <a:endParaRPr lang="en-US" dirty="0"/>
          </a:p>
        </p:txBody>
      </p:sp>
      <p:sp>
        <p:nvSpPr>
          <p:cNvPr id="43" name="Content Placeholder 2"/>
          <p:cNvSpPr txBox="1">
            <a:spLocks/>
          </p:cNvSpPr>
          <p:nvPr/>
        </p:nvSpPr>
        <p:spPr>
          <a:xfrm>
            <a:off x="7984253" y="1788868"/>
            <a:ext cx="1780393" cy="753284"/>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bg1"/>
              </a:buClr>
              <a:buSzPct val="83000"/>
              <a:buFont typeface="Arial" pitchFamily="34" charset="0"/>
              <a:buChar char="•"/>
              <a:defRPr sz="3200" kern="1200">
                <a:solidFill>
                  <a:schemeClr val="tx1"/>
                </a:solidFill>
                <a:latin typeface="+mn-lt"/>
                <a:ea typeface="Adobe Fan Heiti Std B" pitchFamily="34" charset="-128"/>
                <a:cs typeface="+mn-cs"/>
              </a:defRPr>
            </a:lvl1pPr>
            <a:lvl2pPr marL="365760" indent="-182880" algn="l" defTabSz="914400" rtl="0" eaLnBrk="1" latinLnBrk="0" hangingPunct="1">
              <a:spcBef>
                <a:spcPct val="20000"/>
              </a:spcBef>
              <a:buSzPct val="60000"/>
              <a:buFont typeface="Wingdings" pitchFamily="2" charset="2"/>
              <a:buChar char="§"/>
              <a:defRPr sz="2800" kern="1200">
                <a:solidFill>
                  <a:schemeClr val="accent1">
                    <a:lumMod val="75000"/>
                  </a:schemeClr>
                </a:solidFill>
                <a:latin typeface="+mn-lt"/>
                <a:ea typeface="Adobe Fan Heiti Std B" pitchFamily="34" charset="-128"/>
                <a:cs typeface="+mn-cs"/>
              </a:defRPr>
            </a:lvl2pPr>
            <a:lvl3pPr marL="548640" indent="-182880" algn="l" defTabSz="914400" rtl="0" eaLnBrk="1" latinLnBrk="0" hangingPunct="1">
              <a:spcBef>
                <a:spcPct val="20000"/>
              </a:spcBef>
              <a:buSzPct val="110000"/>
              <a:buFont typeface="Garamond" pitchFamily="18" charset="0"/>
              <a:buChar char="-"/>
              <a:defRPr sz="2200" kern="1200">
                <a:solidFill>
                  <a:schemeClr val="tx1"/>
                </a:solidFill>
                <a:latin typeface="+mn-lt"/>
                <a:ea typeface="Adobe Fan Heiti Std B" pitchFamily="34" charset="-128"/>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buNone/>
            </a:pPr>
            <a:r>
              <a:rPr lang="en-US" dirty="0" smtClean="0"/>
              <a:t>Process 2</a:t>
            </a:r>
            <a:endParaRPr lang="en-US" dirty="0"/>
          </a:p>
        </p:txBody>
      </p:sp>
    </p:spTree>
    <p:extLst>
      <p:ext uri="{BB962C8B-B14F-4D97-AF65-F5344CB8AC3E}">
        <p14:creationId xmlns:p14="http://schemas.microsoft.com/office/powerpoint/2010/main" val="255953413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73310" y="1595020"/>
            <a:ext cx="7729091" cy="5170647"/>
          </a:xfrm>
          <a:prstGeom prst="rect">
            <a:avLst/>
          </a:prstGeom>
          <a:noFill/>
        </p:spPr>
        <p:txBody>
          <a:bodyPr wrap="square" rtlCol="0">
            <a:spAutoFit/>
          </a:bodyPr>
          <a:lstStyle/>
          <a:p>
            <a:r>
              <a:rPr lang="en-US" sz="2800" dirty="0" err="1"/>
              <a:t>UInt</a:t>
            </a:r>
            <a:r>
              <a:rPr lang="en-US" sz="2800" dirty="0"/>
              <a:t> </a:t>
            </a:r>
            <a:r>
              <a:rPr lang="en-US" sz="2800" dirty="0" err="1"/>
              <a:t>avgImpl</a:t>
            </a:r>
            <a:r>
              <a:rPr lang="en-US" sz="2800" dirty="0"/>
              <a:t>(</a:t>
            </a:r>
            <a:r>
              <a:rPr lang="en-US" sz="2800" dirty="0" err="1"/>
              <a:t>UInt</a:t>
            </a:r>
            <a:r>
              <a:rPr lang="en-US" sz="2800" dirty="0"/>
              <a:t> a, </a:t>
            </a:r>
            <a:r>
              <a:rPr lang="en-US" sz="2800" dirty="0" err="1"/>
              <a:t>UInt</a:t>
            </a:r>
            <a:r>
              <a:rPr lang="en-US" sz="2800" dirty="0"/>
              <a:t> b</a:t>
            </a:r>
            <a:r>
              <a:rPr lang="en-US" sz="2800" dirty="0" smtClean="0"/>
              <a:t>) </a:t>
            </a:r>
            <a:r>
              <a:rPr lang="en-US" sz="2800" b="1" dirty="0" smtClean="0"/>
              <a:t>implements</a:t>
            </a:r>
            <a:r>
              <a:rPr lang="en-US" sz="2800" dirty="0" smtClean="0"/>
              <a:t> </a:t>
            </a:r>
            <a:r>
              <a:rPr lang="en-US" sz="2800" dirty="0" err="1" smtClean="0"/>
              <a:t>avgSpec</a:t>
            </a:r>
            <a:r>
              <a:rPr lang="en-US" sz="2800" dirty="0" smtClean="0"/>
              <a:t> {</a:t>
            </a:r>
          </a:p>
          <a:p>
            <a:endParaRPr lang="en-US" sz="1200" dirty="0" smtClean="0"/>
          </a:p>
          <a:p>
            <a:r>
              <a:rPr lang="en-US" sz="2800" dirty="0" smtClean="0"/>
              <a:t>   </a:t>
            </a:r>
            <a:r>
              <a:rPr lang="en-US" sz="2800" b="1" dirty="0" smtClean="0"/>
              <a:t>generator</a:t>
            </a:r>
            <a:r>
              <a:rPr lang="en-US" sz="2800" dirty="0" smtClean="0"/>
              <a:t> </a:t>
            </a:r>
            <a:r>
              <a:rPr lang="en-US" sz="2800" dirty="0" err="1" smtClean="0"/>
              <a:t>UInt</a:t>
            </a:r>
            <a:r>
              <a:rPr lang="en-US" sz="2800" dirty="0" smtClean="0"/>
              <a:t> </a:t>
            </a:r>
            <a:r>
              <a:rPr lang="en-US" sz="2800" dirty="0" err="1">
                <a:solidFill>
                  <a:srgbClr val="FF0000"/>
                </a:solidFill>
              </a:rPr>
              <a:t>expr</a:t>
            </a:r>
            <a:r>
              <a:rPr lang="en-US" sz="2800" dirty="0">
                <a:solidFill>
                  <a:srgbClr val="FF0000"/>
                </a:solidFill>
              </a:rPr>
              <a:t> </a:t>
            </a:r>
            <a:r>
              <a:rPr lang="en-US" sz="2800" dirty="0" smtClean="0"/>
              <a:t>() {</a:t>
            </a:r>
            <a:endParaRPr lang="en-US" sz="2800" dirty="0"/>
          </a:p>
          <a:p>
            <a:r>
              <a:rPr lang="en-US" sz="2800" dirty="0" smtClean="0"/>
              <a:t>      return  </a:t>
            </a:r>
            <a:r>
              <a:rPr lang="en-US" sz="2800" b="1" dirty="0" smtClean="0">
                <a:solidFill>
                  <a:srgbClr val="0000FF"/>
                </a:solidFill>
              </a:rPr>
              <a:t>{|</a:t>
            </a:r>
            <a:r>
              <a:rPr lang="en-US" sz="2800" dirty="0" smtClean="0"/>
              <a:t>  a </a:t>
            </a:r>
            <a:r>
              <a:rPr lang="en-US" sz="2800" b="1" dirty="0">
                <a:solidFill>
                  <a:srgbClr val="0000FF"/>
                </a:solidFill>
              </a:rPr>
              <a:t>|</a:t>
            </a:r>
            <a:r>
              <a:rPr lang="en-US" sz="2800" dirty="0"/>
              <a:t> b </a:t>
            </a:r>
            <a:r>
              <a:rPr lang="en-US" sz="2800" b="1" dirty="0">
                <a:solidFill>
                  <a:srgbClr val="0000FF"/>
                </a:solidFill>
              </a:rPr>
              <a:t>|</a:t>
            </a:r>
            <a:r>
              <a:rPr lang="en-US" sz="2800" dirty="0"/>
              <a:t> </a:t>
            </a:r>
            <a:r>
              <a:rPr lang="en-US" sz="2800" b="1" dirty="0">
                <a:solidFill>
                  <a:srgbClr val="008000"/>
                </a:solidFill>
              </a:rPr>
              <a:t>??</a:t>
            </a:r>
          </a:p>
          <a:p>
            <a:r>
              <a:rPr lang="en-US" sz="2800" b="1" dirty="0">
                <a:solidFill>
                  <a:srgbClr val="0000FF"/>
                </a:solidFill>
              </a:rPr>
              <a:t>	   |</a:t>
            </a:r>
            <a:r>
              <a:rPr lang="en-US" sz="2800" dirty="0"/>
              <a:t> </a:t>
            </a:r>
            <a:r>
              <a:rPr lang="en-US" sz="2800" dirty="0" err="1" smtClean="0">
                <a:solidFill>
                  <a:srgbClr val="FF0000"/>
                </a:solidFill>
              </a:rPr>
              <a:t>expr</a:t>
            </a:r>
            <a:r>
              <a:rPr lang="en-US" sz="2800" dirty="0"/>
              <a:t>()</a:t>
            </a:r>
            <a:r>
              <a:rPr lang="en-US" sz="2800" dirty="0" smtClean="0"/>
              <a:t> </a:t>
            </a:r>
            <a:r>
              <a:rPr lang="en-US" sz="2800" dirty="0"/>
              <a:t>+ </a:t>
            </a:r>
            <a:r>
              <a:rPr lang="en-US" sz="2800" dirty="0" err="1" smtClean="0">
                <a:solidFill>
                  <a:srgbClr val="FF0000"/>
                </a:solidFill>
              </a:rPr>
              <a:t>expr</a:t>
            </a:r>
            <a:r>
              <a:rPr lang="en-US" sz="2800" dirty="0"/>
              <a:t>()</a:t>
            </a:r>
            <a:endParaRPr lang="en-US" sz="2800" b="1" dirty="0">
              <a:solidFill>
                <a:srgbClr val="0000FF"/>
              </a:solidFill>
            </a:endParaRPr>
          </a:p>
          <a:p>
            <a:r>
              <a:rPr lang="en-US" sz="2800" b="1" dirty="0">
                <a:solidFill>
                  <a:srgbClr val="0000FF"/>
                </a:solidFill>
              </a:rPr>
              <a:t>	   |</a:t>
            </a:r>
            <a:r>
              <a:rPr lang="en-US" sz="2800" dirty="0"/>
              <a:t> </a:t>
            </a:r>
            <a:r>
              <a:rPr lang="en-US" sz="2800" dirty="0" err="1" smtClean="0">
                <a:solidFill>
                  <a:srgbClr val="FF0000"/>
                </a:solidFill>
              </a:rPr>
              <a:t>expr</a:t>
            </a:r>
            <a:r>
              <a:rPr lang="en-US" sz="2800" dirty="0"/>
              <a:t>()</a:t>
            </a:r>
            <a:r>
              <a:rPr lang="en-US" sz="2800" dirty="0" smtClean="0"/>
              <a:t> </a:t>
            </a:r>
            <a:r>
              <a:rPr lang="en-US" sz="2400" dirty="0"/>
              <a:t>&amp;</a:t>
            </a:r>
            <a:r>
              <a:rPr lang="en-US" sz="2800" dirty="0"/>
              <a:t> </a:t>
            </a:r>
            <a:r>
              <a:rPr lang="en-US" sz="2800" dirty="0" err="1">
                <a:solidFill>
                  <a:srgbClr val="FF0000"/>
                </a:solidFill>
              </a:rPr>
              <a:t>expr</a:t>
            </a:r>
            <a:r>
              <a:rPr lang="en-US" sz="2800" dirty="0">
                <a:solidFill>
                  <a:srgbClr val="FF0000"/>
                </a:solidFill>
              </a:rPr>
              <a:t> </a:t>
            </a:r>
            <a:r>
              <a:rPr lang="en-US" sz="2800" b="1" dirty="0">
                <a:solidFill>
                  <a:srgbClr val="0000FF"/>
                </a:solidFill>
              </a:rPr>
              <a:t>|</a:t>
            </a:r>
            <a:r>
              <a:rPr lang="en-US" sz="2800" dirty="0"/>
              <a:t> </a:t>
            </a:r>
            <a:r>
              <a:rPr lang="en-US" sz="2800" dirty="0" err="1" smtClean="0">
                <a:solidFill>
                  <a:srgbClr val="FF0000"/>
                </a:solidFill>
              </a:rPr>
              <a:t>expr</a:t>
            </a:r>
            <a:r>
              <a:rPr lang="en-US" sz="2800" dirty="0"/>
              <a:t>()</a:t>
            </a:r>
            <a:r>
              <a:rPr lang="en-US" sz="2800" dirty="0" smtClean="0"/>
              <a:t> </a:t>
            </a:r>
            <a:r>
              <a:rPr lang="en-US" sz="2400" dirty="0"/>
              <a:t>|</a:t>
            </a:r>
            <a:r>
              <a:rPr lang="en-US" sz="2800" dirty="0"/>
              <a:t> </a:t>
            </a:r>
            <a:r>
              <a:rPr lang="en-US" sz="2800" dirty="0" err="1" smtClean="0">
                <a:solidFill>
                  <a:srgbClr val="FF0000"/>
                </a:solidFill>
              </a:rPr>
              <a:t>expr</a:t>
            </a:r>
            <a:r>
              <a:rPr lang="en-US" sz="2800" dirty="0"/>
              <a:t>()</a:t>
            </a:r>
            <a:endParaRPr lang="en-US" sz="2800" dirty="0">
              <a:solidFill>
                <a:srgbClr val="FF0000"/>
              </a:solidFill>
            </a:endParaRPr>
          </a:p>
          <a:p>
            <a:r>
              <a:rPr lang="en-US" sz="2800" b="1" dirty="0">
                <a:solidFill>
                  <a:srgbClr val="0000FF"/>
                </a:solidFill>
              </a:rPr>
              <a:t>	   |</a:t>
            </a:r>
            <a:r>
              <a:rPr lang="en-US" sz="2800" dirty="0"/>
              <a:t> </a:t>
            </a:r>
            <a:r>
              <a:rPr lang="en-US" sz="2800" dirty="0" err="1" smtClean="0">
                <a:solidFill>
                  <a:srgbClr val="FF0000"/>
                </a:solidFill>
              </a:rPr>
              <a:t>expr</a:t>
            </a:r>
            <a:r>
              <a:rPr lang="en-US" sz="2800" dirty="0"/>
              <a:t>()</a:t>
            </a:r>
            <a:r>
              <a:rPr lang="en-US" sz="2800" dirty="0" smtClean="0"/>
              <a:t> </a:t>
            </a:r>
            <a:r>
              <a:rPr lang="en-US" sz="2800" dirty="0"/>
              <a:t>^ </a:t>
            </a:r>
            <a:r>
              <a:rPr lang="en-US" sz="2800" dirty="0" err="1" smtClean="0">
                <a:solidFill>
                  <a:srgbClr val="FF0000"/>
                </a:solidFill>
              </a:rPr>
              <a:t>expr</a:t>
            </a:r>
            <a:r>
              <a:rPr lang="en-US" sz="2800" dirty="0"/>
              <a:t>()</a:t>
            </a:r>
            <a:r>
              <a:rPr lang="en-US" sz="2800" dirty="0" smtClean="0">
                <a:solidFill>
                  <a:srgbClr val="FF0000"/>
                </a:solidFill>
              </a:rPr>
              <a:t> </a:t>
            </a:r>
            <a:r>
              <a:rPr lang="en-US" sz="2800" b="1" dirty="0">
                <a:solidFill>
                  <a:srgbClr val="0000FF"/>
                </a:solidFill>
              </a:rPr>
              <a:t>|</a:t>
            </a:r>
            <a:r>
              <a:rPr lang="en-US" sz="2800" dirty="0"/>
              <a:t>  ~ </a:t>
            </a:r>
            <a:r>
              <a:rPr lang="en-US" sz="2800" dirty="0" err="1" smtClean="0">
                <a:solidFill>
                  <a:srgbClr val="FF0000"/>
                </a:solidFill>
              </a:rPr>
              <a:t>expr</a:t>
            </a:r>
            <a:r>
              <a:rPr lang="en-US" sz="2800" dirty="0"/>
              <a:t>()</a:t>
            </a:r>
            <a:endParaRPr lang="en-US" sz="2800" dirty="0">
              <a:solidFill>
                <a:srgbClr val="FF0000"/>
              </a:solidFill>
            </a:endParaRPr>
          </a:p>
          <a:p>
            <a:r>
              <a:rPr lang="en-US" sz="2800" b="1" dirty="0">
                <a:solidFill>
                  <a:srgbClr val="0000FF"/>
                </a:solidFill>
              </a:rPr>
              <a:t>	   |</a:t>
            </a:r>
            <a:r>
              <a:rPr lang="en-US" sz="2800" dirty="0"/>
              <a:t> </a:t>
            </a:r>
            <a:r>
              <a:rPr lang="en-US" sz="2800" dirty="0" err="1" smtClean="0">
                <a:solidFill>
                  <a:srgbClr val="FF0000"/>
                </a:solidFill>
              </a:rPr>
              <a:t>expr</a:t>
            </a:r>
            <a:r>
              <a:rPr lang="en-US" sz="2800" dirty="0"/>
              <a:t>()</a:t>
            </a:r>
            <a:r>
              <a:rPr lang="en-US" sz="2800" dirty="0" smtClean="0"/>
              <a:t> </a:t>
            </a:r>
            <a:r>
              <a:rPr lang="en-US" sz="2800" dirty="0"/>
              <a:t>&gt;&gt; </a:t>
            </a:r>
            <a:r>
              <a:rPr lang="en-US" sz="2800" b="1" dirty="0">
                <a:solidFill>
                  <a:srgbClr val="008000"/>
                </a:solidFill>
              </a:rPr>
              <a:t>?</a:t>
            </a:r>
            <a:r>
              <a:rPr lang="en-US" sz="2800" b="1" dirty="0" smtClean="0">
                <a:solidFill>
                  <a:srgbClr val="008000"/>
                </a:solidFill>
              </a:rPr>
              <a:t>?</a:t>
            </a:r>
            <a:r>
              <a:rPr lang="en-US" sz="2800" b="1" dirty="0">
                <a:solidFill>
                  <a:srgbClr val="0000FF"/>
                </a:solidFill>
              </a:rPr>
              <a:t> </a:t>
            </a:r>
            <a:r>
              <a:rPr lang="en-US" sz="2800" b="1" dirty="0" smtClean="0">
                <a:solidFill>
                  <a:srgbClr val="0000FF"/>
                </a:solidFill>
              </a:rPr>
              <a:t>  |}</a:t>
            </a:r>
            <a:r>
              <a:rPr lang="en-US" sz="2800" dirty="0"/>
              <a:t> </a:t>
            </a:r>
            <a:r>
              <a:rPr lang="en-US" sz="2800" dirty="0" smtClean="0"/>
              <a:t> ;</a:t>
            </a:r>
            <a:endParaRPr lang="en-US" sz="2800" dirty="0">
              <a:solidFill>
                <a:srgbClr val="FF0000"/>
              </a:solidFill>
            </a:endParaRPr>
          </a:p>
          <a:p>
            <a:r>
              <a:rPr lang="en-US" sz="2800" dirty="0" smtClean="0"/>
              <a:t>      }</a:t>
            </a:r>
          </a:p>
          <a:p>
            <a:r>
              <a:rPr lang="en-US" sz="2800" dirty="0" smtClean="0"/>
              <a:t>   }</a:t>
            </a:r>
          </a:p>
          <a:p>
            <a:endParaRPr lang="en-US" sz="1200" dirty="0" smtClean="0"/>
          </a:p>
          <a:p>
            <a:r>
              <a:rPr lang="en-US" sz="2800" dirty="0"/>
              <a:t> </a:t>
            </a:r>
            <a:r>
              <a:rPr lang="en-US" sz="2800" dirty="0" smtClean="0"/>
              <a:t>  return </a:t>
            </a:r>
            <a:r>
              <a:rPr lang="en-US" sz="2800" dirty="0" err="1" smtClean="0">
                <a:solidFill>
                  <a:srgbClr val="FF0000"/>
                </a:solidFill>
              </a:rPr>
              <a:t>expr</a:t>
            </a:r>
            <a:r>
              <a:rPr lang="en-US" sz="2800" dirty="0"/>
              <a:t>();</a:t>
            </a:r>
          </a:p>
          <a:p>
            <a:r>
              <a:rPr lang="en-US" sz="2800" dirty="0"/>
              <a:t>}</a:t>
            </a:r>
          </a:p>
        </p:txBody>
      </p:sp>
      <p:sp>
        <p:nvSpPr>
          <p:cNvPr id="2" name="Title 1"/>
          <p:cNvSpPr>
            <a:spLocks noGrp="1"/>
          </p:cNvSpPr>
          <p:nvPr>
            <p:ph type="title"/>
          </p:nvPr>
        </p:nvSpPr>
        <p:spPr/>
        <p:txBody>
          <a:bodyPr/>
          <a:lstStyle/>
          <a:p>
            <a:r>
              <a:rPr lang="en-US" dirty="0" smtClean="0"/>
              <a:t>Introducing synthesis</a:t>
            </a:r>
            <a:endParaRPr lang="en-US" dirty="0"/>
          </a:p>
        </p:txBody>
      </p:sp>
      <p:sp>
        <p:nvSpPr>
          <p:cNvPr id="3" name="Rectangle 2"/>
          <p:cNvSpPr/>
          <p:nvPr/>
        </p:nvSpPr>
        <p:spPr>
          <a:xfrm>
            <a:off x="6505954" y="2325042"/>
            <a:ext cx="5651248" cy="1200328"/>
          </a:xfrm>
          <a:prstGeom prst="rect">
            <a:avLst/>
          </a:prstGeom>
          <a:ln>
            <a:solidFill>
              <a:schemeClr val="accent6">
                <a:lumMod val="75000"/>
              </a:schemeClr>
            </a:solidFill>
          </a:ln>
        </p:spPr>
        <p:txBody>
          <a:bodyPr wrap="square">
            <a:spAutoFit/>
          </a:bodyPr>
          <a:lstStyle/>
          <a:p>
            <a:pPr lvl="0"/>
            <a:r>
              <a:rPr lang="en-US" sz="2400" dirty="0" err="1">
                <a:solidFill>
                  <a:prstClr val="black"/>
                </a:solidFill>
              </a:rPr>
              <a:t>UInt</a:t>
            </a:r>
            <a:r>
              <a:rPr lang="en-US" sz="2400" dirty="0">
                <a:solidFill>
                  <a:prstClr val="black"/>
                </a:solidFill>
              </a:rPr>
              <a:t> </a:t>
            </a:r>
            <a:r>
              <a:rPr lang="en-US" sz="2400" dirty="0" err="1">
                <a:solidFill>
                  <a:prstClr val="black"/>
                </a:solidFill>
              </a:rPr>
              <a:t>avgSpec</a:t>
            </a:r>
            <a:r>
              <a:rPr lang="en-US" sz="2400" dirty="0">
                <a:solidFill>
                  <a:prstClr val="black"/>
                </a:solidFill>
              </a:rPr>
              <a:t>(</a:t>
            </a:r>
            <a:r>
              <a:rPr lang="en-US" sz="2400" dirty="0" err="1">
                <a:solidFill>
                  <a:prstClr val="black"/>
                </a:solidFill>
              </a:rPr>
              <a:t>UInt</a:t>
            </a:r>
            <a:r>
              <a:rPr lang="en-US" sz="2400" dirty="0">
                <a:solidFill>
                  <a:prstClr val="black"/>
                </a:solidFill>
              </a:rPr>
              <a:t> a, </a:t>
            </a:r>
            <a:r>
              <a:rPr lang="en-US" sz="2400" dirty="0" err="1">
                <a:solidFill>
                  <a:prstClr val="black"/>
                </a:solidFill>
              </a:rPr>
              <a:t>UInt</a:t>
            </a:r>
            <a:r>
              <a:rPr lang="en-US" sz="2400" dirty="0">
                <a:solidFill>
                  <a:prstClr val="black"/>
                </a:solidFill>
              </a:rPr>
              <a:t> b) </a:t>
            </a:r>
            <a:r>
              <a:rPr lang="en-US" sz="2400" dirty="0" smtClean="0">
                <a:solidFill>
                  <a:prstClr val="black"/>
                </a:solidFill>
              </a:rPr>
              <a:t>{</a:t>
            </a:r>
          </a:p>
          <a:p>
            <a:pPr lvl="0"/>
            <a:r>
              <a:rPr lang="en-US" sz="2400" dirty="0">
                <a:solidFill>
                  <a:prstClr val="black"/>
                </a:solidFill>
              </a:rPr>
              <a:t> </a:t>
            </a:r>
            <a:r>
              <a:rPr lang="en-US" sz="2400" dirty="0" smtClean="0">
                <a:solidFill>
                  <a:prstClr val="black"/>
                </a:solidFill>
              </a:rPr>
              <a:t>   return (</a:t>
            </a:r>
            <a:r>
              <a:rPr lang="en-US" sz="2400" dirty="0" err="1" smtClean="0">
                <a:solidFill>
                  <a:prstClr val="black"/>
                </a:solidFill>
              </a:rPr>
              <a:t>UInt</a:t>
            </a:r>
            <a:r>
              <a:rPr lang="en-US" sz="2400" dirty="0" smtClean="0">
                <a:solidFill>
                  <a:prstClr val="black"/>
                </a:solidFill>
              </a:rPr>
              <a:t>) ( (</a:t>
            </a:r>
            <a:r>
              <a:rPr lang="en-US" sz="2400" dirty="0" err="1" smtClean="0">
                <a:solidFill>
                  <a:prstClr val="black"/>
                </a:solidFill>
              </a:rPr>
              <a:t>ULong</a:t>
            </a:r>
            <a:r>
              <a:rPr lang="en-US" sz="2400" dirty="0" smtClean="0">
                <a:solidFill>
                  <a:prstClr val="black"/>
                </a:solidFill>
              </a:rPr>
              <a:t>)a + (</a:t>
            </a:r>
            <a:r>
              <a:rPr lang="en-US" sz="2400" dirty="0" err="1" smtClean="0">
                <a:solidFill>
                  <a:prstClr val="black"/>
                </a:solidFill>
              </a:rPr>
              <a:t>ULong</a:t>
            </a:r>
            <a:r>
              <a:rPr lang="en-US" sz="2400" dirty="0" smtClean="0">
                <a:solidFill>
                  <a:prstClr val="black"/>
                </a:solidFill>
              </a:rPr>
              <a:t>)b &gt;&gt; 1 );</a:t>
            </a:r>
            <a:endParaRPr lang="en-US" sz="2400" dirty="0">
              <a:solidFill>
                <a:prstClr val="black"/>
              </a:solidFill>
            </a:endParaRPr>
          </a:p>
          <a:p>
            <a:pPr lvl="0"/>
            <a:r>
              <a:rPr lang="en-US" sz="2400" dirty="0">
                <a:solidFill>
                  <a:prstClr val="black"/>
                </a:solidFill>
              </a:rPr>
              <a:t>}</a:t>
            </a:r>
          </a:p>
        </p:txBody>
      </p:sp>
    </p:spTree>
    <p:extLst>
      <p:ext uri="{BB962C8B-B14F-4D97-AF65-F5344CB8AC3E}">
        <p14:creationId xmlns:p14="http://schemas.microsoft.com/office/powerpoint/2010/main" val="203427740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5"/>
          <p:cNvSpPr/>
          <p:nvPr/>
        </p:nvSpPr>
        <p:spPr>
          <a:xfrm>
            <a:off x="2916936" y="2821112"/>
            <a:ext cx="547692" cy="3544318"/>
          </a:xfrm>
          <a:custGeom>
            <a:avLst/>
            <a:gdLst>
              <a:gd name="connsiteX0" fmla="*/ 194830 w 308012"/>
              <a:gd name="connsiteY0" fmla="*/ 0 h 2652376"/>
              <a:gd name="connsiteX1" fmla="*/ 178753 w 308012"/>
              <a:gd name="connsiteY1" fmla="*/ 401875 h 2652376"/>
              <a:gd name="connsiteX2" fmla="*/ 1902 w 308012"/>
              <a:gd name="connsiteY2" fmla="*/ 723375 h 2652376"/>
              <a:gd name="connsiteX3" fmla="*/ 307372 w 308012"/>
              <a:gd name="connsiteY3" fmla="*/ 1366376 h 2652376"/>
              <a:gd name="connsiteX4" fmla="*/ 82288 w 308012"/>
              <a:gd name="connsiteY4" fmla="*/ 2170126 h 2652376"/>
              <a:gd name="connsiteX5" fmla="*/ 82288 w 308012"/>
              <a:gd name="connsiteY5" fmla="*/ 2652376 h 265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012" h="2652376">
                <a:moveTo>
                  <a:pt x="194830" y="0"/>
                </a:moveTo>
                <a:cubicBezTo>
                  <a:pt x="202869" y="140656"/>
                  <a:pt x="210908" y="281313"/>
                  <a:pt x="178753" y="401875"/>
                </a:cubicBezTo>
                <a:cubicBezTo>
                  <a:pt x="146598" y="522438"/>
                  <a:pt x="-19535" y="562625"/>
                  <a:pt x="1902" y="723375"/>
                </a:cubicBezTo>
                <a:cubicBezTo>
                  <a:pt x="23339" y="884125"/>
                  <a:pt x="293974" y="1125251"/>
                  <a:pt x="307372" y="1366376"/>
                </a:cubicBezTo>
                <a:cubicBezTo>
                  <a:pt x="320770" y="1607501"/>
                  <a:pt x="119802" y="1955793"/>
                  <a:pt x="82288" y="2170126"/>
                </a:cubicBezTo>
                <a:cubicBezTo>
                  <a:pt x="44774" y="2384459"/>
                  <a:pt x="82288" y="2652376"/>
                  <a:pt x="82288" y="2652376"/>
                </a:cubicBezTo>
              </a:path>
            </a:pathLst>
          </a:custGeom>
          <a:ln>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a:solidFill>
                  <a:srgbClr val="000000"/>
                </a:solidFill>
                <a:tailEnd type="stealth"/>
              </a:ln>
            </a:endParaRPr>
          </a:p>
        </p:txBody>
      </p:sp>
      <p:sp>
        <p:nvSpPr>
          <p:cNvPr id="7" name="Freeform 6"/>
          <p:cNvSpPr/>
          <p:nvPr/>
        </p:nvSpPr>
        <p:spPr>
          <a:xfrm>
            <a:off x="5660833" y="2821112"/>
            <a:ext cx="547692" cy="3544318"/>
          </a:xfrm>
          <a:custGeom>
            <a:avLst/>
            <a:gdLst>
              <a:gd name="connsiteX0" fmla="*/ 194830 w 308012"/>
              <a:gd name="connsiteY0" fmla="*/ 0 h 2652376"/>
              <a:gd name="connsiteX1" fmla="*/ 178753 w 308012"/>
              <a:gd name="connsiteY1" fmla="*/ 401875 h 2652376"/>
              <a:gd name="connsiteX2" fmla="*/ 1902 w 308012"/>
              <a:gd name="connsiteY2" fmla="*/ 723375 h 2652376"/>
              <a:gd name="connsiteX3" fmla="*/ 307372 w 308012"/>
              <a:gd name="connsiteY3" fmla="*/ 1366376 h 2652376"/>
              <a:gd name="connsiteX4" fmla="*/ 82288 w 308012"/>
              <a:gd name="connsiteY4" fmla="*/ 2170126 h 2652376"/>
              <a:gd name="connsiteX5" fmla="*/ 82288 w 308012"/>
              <a:gd name="connsiteY5" fmla="*/ 2652376 h 265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012" h="2652376">
                <a:moveTo>
                  <a:pt x="194830" y="0"/>
                </a:moveTo>
                <a:cubicBezTo>
                  <a:pt x="202869" y="140656"/>
                  <a:pt x="210908" y="281313"/>
                  <a:pt x="178753" y="401875"/>
                </a:cubicBezTo>
                <a:cubicBezTo>
                  <a:pt x="146598" y="522438"/>
                  <a:pt x="-19535" y="562625"/>
                  <a:pt x="1902" y="723375"/>
                </a:cubicBezTo>
                <a:cubicBezTo>
                  <a:pt x="23339" y="884125"/>
                  <a:pt x="293974" y="1125251"/>
                  <a:pt x="307372" y="1366376"/>
                </a:cubicBezTo>
                <a:cubicBezTo>
                  <a:pt x="320770" y="1607501"/>
                  <a:pt x="119802" y="1955793"/>
                  <a:pt x="82288" y="2170126"/>
                </a:cubicBezTo>
                <a:cubicBezTo>
                  <a:pt x="44774" y="2384459"/>
                  <a:pt x="82288" y="2652376"/>
                  <a:pt x="82288" y="2652376"/>
                </a:cubicBezTo>
              </a:path>
            </a:pathLst>
          </a:custGeom>
          <a:ln>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a:solidFill>
                  <a:srgbClr val="000000"/>
                </a:solidFill>
                <a:tailEnd type="stealth"/>
              </a:ln>
            </a:endParaRPr>
          </a:p>
        </p:txBody>
      </p:sp>
      <p:sp>
        <p:nvSpPr>
          <p:cNvPr id="8" name="Freeform 7"/>
          <p:cNvSpPr/>
          <p:nvPr/>
        </p:nvSpPr>
        <p:spPr>
          <a:xfrm>
            <a:off x="8464753" y="2821112"/>
            <a:ext cx="547692" cy="3544318"/>
          </a:xfrm>
          <a:custGeom>
            <a:avLst/>
            <a:gdLst>
              <a:gd name="connsiteX0" fmla="*/ 194830 w 308012"/>
              <a:gd name="connsiteY0" fmla="*/ 0 h 2652376"/>
              <a:gd name="connsiteX1" fmla="*/ 178753 w 308012"/>
              <a:gd name="connsiteY1" fmla="*/ 401875 h 2652376"/>
              <a:gd name="connsiteX2" fmla="*/ 1902 w 308012"/>
              <a:gd name="connsiteY2" fmla="*/ 723375 h 2652376"/>
              <a:gd name="connsiteX3" fmla="*/ 307372 w 308012"/>
              <a:gd name="connsiteY3" fmla="*/ 1366376 h 2652376"/>
              <a:gd name="connsiteX4" fmla="*/ 82288 w 308012"/>
              <a:gd name="connsiteY4" fmla="*/ 2170126 h 2652376"/>
              <a:gd name="connsiteX5" fmla="*/ 82288 w 308012"/>
              <a:gd name="connsiteY5" fmla="*/ 2652376 h 265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012" h="2652376">
                <a:moveTo>
                  <a:pt x="194830" y="0"/>
                </a:moveTo>
                <a:cubicBezTo>
                  <a:pt x="202869" y="140656"/>
                  <a:pt x="210908" y="281313"/>
                  <a:pt x="178753" y="401875"/>
                </a:cubicBezTo>
                <a:cubicBezTo>
                  <a:pt x="146598" y="522438"/>
                  <a:pt x="-19535" y="562625"/>
                  <a:pt x="1902" y="723375"/>
                </a:cubicBezTo>
                <a:cubicBezTo>
                  <a:pt x="23339" y="884125"/>
                  <a:pt x="293974" y="1125251"/>
                  <a:pt x="307372" y="1366376"/>
                </a:cubicBezTo>
                <a:cubicBezTo>
                  <a:pt x="320770" y="1607501"/>
                  <a:pt x="119802" y="1955793"/>
                  <a:pt x="82288" y="2170126"/>
                </a:cubicBezTo>
                <a:cubicBezTo>
                  <a:pt x="44774" y="2384459"/>
                  <a:pt x="82288" y="2652376"/>
                  <a:pt x="82288" y="2652376"/>
                </a:cubicBezTo>
              </a:path>
            </a:pathLst>
          </a:custGeom>
          <a:ln>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a:solidFill>
                  <a:srgbClr val="000000"/>
                </a:solidFill>
                <a:tailEnd type="stealth"/>
              </a:ln>
            </a:endParaRPr>
          </a:p>
        </p:txBody>
      </p:sp>
      <p:sp>
        <p:nvSpPr>
          <p:cNvPr id="12" name="Rounded Rectangle 11"/>
          <p:cNvSpPr/>
          <p:nvPr/>
        </p:nvSpPr>
        <p:spPr>
          <a:xfrm>
            <a:off x="2615245" y="3066144"/>
            <a:ext cx="1465964" cy="453571"/>
          </a:xfrm>
          <a:prstGeom prst="roundRect">
            <a:avLst/>
          </a:prstGeom>
          <a:solidFill>
            <a:schemeClr val="accent3">
              <a:lumMod val="60000"/>
              <a:lumOff val="40000"/>
              <a:alpha val="50000"/>
            </a:scheme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err="1">
                <a:solidFill>
                  <a:srgbClr val="0000FF"/>
                </a:solidFill>
              </a:rPr>
              <a:t>Isend</a:t>
            </a:r>
            <a:endParaRPr lang="en-US" sz="2400" dirty="0">
              <a:solidFill>
                <a:srgbClr val="0000FF"/>
              </a:solidFill>
            </a:endParaRPr>
          </a:p>
        </p:txBody>
      </p:sp>
      <p:sp>
        <p:nvSpPr>
          <p:cNvPr id="13" name="Rounded Rectangle 12"/>
          <p:cNvSpPr/>
          <p:nvPr/>
        </p:nvSpPr>
        <p:spPr>
          <a:xfrm>
            <a:off x="5393470" y="3064094"/>
            <a:ext cx="1465964" cy="453571"/>
          </a:xfrm>
          <a:prstGeom prst="roundRect">
            <a:avLst/>
          </a:prstGeom>
          <a:solidFill>
            <a:schemeClr val="accent3">
              <a:lumMod val="60000"/>
              <a:lumOff val="40000"/>
              <a:alpha val="50000"/>
            </a:scheme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err="1">
                <a:solidFill>
                  <a:srgbClr val="0000FF"/>
                </a:solidFill>
              </a:rPr>
              <a:t>Isend</a:t>
            </a:r>
            <a:endParaRPr lang="en-US" sz="2400" dirty="0">
              <a:solidFill>
                <a:srgbClr val="0000FF"/>
              </a:solidFill>
            </a:endParaRPr>
          </a:p>
        </p:txBody>
      </p:sp>
      <p:sp>
        <p:nvSpPr>
          <p:cNvPr id="14" name="Rounded Rectangle 13"/>
          <p:cNvSpPr/>
          <p:nvPr/>
        </p:nvSpPr>
        <p:spPr>
          <a:xfrm>
            <a:off x="8231718" y="3064094"/>
            <a:ext cx="1465964" cy="453571"/>
          </a:xfrm>
          <a:prstGeom prst="roundRect">
            <a:avLst/>
          </a:prstGeom>
          <a:solidFill>
            <a:schemeClr val="accent3">
              <a:lumMod val="60000"/>
              <a:lumOff val="40000"/>
              <a:alpha val="50000"/>
            </a:scheme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err="1">
                <a:solidFill>
                  <a:srgbClr val="0000FF"/>
                </a:solidFill>
              </a:rPr>
              <a:t>Isend</a:t>
            </a:r>
            <a:endParaRPr lang="en-US" sz="2400" dirty="0">
              <a:solidFill>
                <a:srgbClr val="0000FF"/>
              </a:solidFill>
            </a:endParaRPr>
          </a:p>
        </p:txBody>
      </p:sp>
      <p:sp>
        <p:nvSpPr>
          <p:cNvPr id="18" name="Title 1"/>
          <p:cNvSpPr>
            <a:spLocks noGrp="1"/>
          </p:cNvSpPr>
          <p:nvPr>
            <p:ph type="title"/>
          </p:nvPr>
        </p:nvSpPr>
        <p:spPr/>
        <p:txBody>
          <a:bodyPr/>
          <a:lstStyle/>
          <a:p>
            <a:r>
              <a:rPr lang="en-US" dirty="0" smtClean="0"/>
              <a:t>Code generation</a:t>
            </a:r>
            <a:endParaRPr lang="en-US" dirty="0"/>
          </a:p>
        </p:txBody>
      </p:sp>
      <p:sp>
        <p:nvSpPr>
          <p:cNvPr id="19" name="Rounded Rectangle 18"/>
          <p:cNvSpPr/>
          <p:nvPr/>
        </p:nvSpPr>
        <p:spPr>
          <a:xfrm>
            <a:off x="2615245" y="4803556"/>
            <a:ext cx="1465964" cy="453571"/>
          </a:xfrm>
          <a:prstGeom prst="roundRect">
            <a:avLst/>
          </a:prstGeom>
          <a:solidFill>
            <a:schemeClr val="accent3">
              <a:lumMod val="60000"/>
              <a:lumOff val="40000"/>
              <a:alpha val="50000"/>
            </a:scheme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err="1">
                <a:solidFill>
                  <a:srgbClr val="0000FF"/>
                </a:solidFill>
              </a:rPr>
              <a:t>Isend</a:t>
            </a:r>
            <a:endParaRPr lang="en-US" sz="2400" dirty="0">
              <a:solidFill>
                <a:srgbClr val="0000FF"/>
              </a:solidFill>
            </a:endParaRPr>
          </a:p>
        </p:txBody>
      </p:sp>
      <p:sp>
        <p:nvSpPr>
          <p:cNvPr id="20" name="Rounded Rectangle 19"/>
          <p:cNvSpPr/>
          <p:nvPr/>
        </p:nvSpPr>
        <p:spPr>
          <a:xfrm>
            <a:off x="5393470" y="4801506"/>
            <a:ext cx="1465964" cy="453571"/>
          </a:xfrm>
          <a:prstGeom prst="roundRect">
            <a:avLst/>
          </a:prstGeom>
          <a:solidFill>
            <a:schemeClr val="accent3">
              <a:lumMod val="60000"/>
              <a:lumOff val="40000"/>
              <a:alpha val="50000"/>
            </a:scheme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err="1">
                <a:solidFill>
                  <a:srgbClr val="0000FF"/>
                </a:solidFill>
              </a:rPr>
              <a:t>Isend</a:t>
            </a:r>
            <a:endParaRPr lang="en-US" sz="2400" dirty="0">
              <a:solidFill>
                <a:srgbClr val="0000FF"/>
              </a:solidFill>
            </a:endParaRPr>
          </a:p>
        </p:txBody>
      </p:sp>
      <p:sp>
        <p:nvSpPr>
          <p:cNvPr id="21" name="Rounded Rectangle 20"/>
          <p:cNvSpPr/>
          <p:nvPr/>
        </p:nvSpPr>
        <p:spPr>
          <a:xfrm>
            <a:off x="8231718" y="4801506"/>
            <a:ext cx="1465964" cy="453571"/>
          </a:xfrm>
          <a:prstGeom prst="roundRect">
            <a:avLst/>
          </a:prstGeom>
          <a:solidFill>
            <a:schemeClr val="accent3">
              <a:lumMod val="60000"/>
              <a:lumOff val="40000"/>
              <a:alpha val="50000"/>
            </a:scheme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err="1">
                <a:solidFill>
                  <a:srgbClr val="0000FF"/>
                </a:solidFill>
              </a:rPr>
              <a:t>Isend</a:t>
            </a:r>
            <a:endParaRPr lang="en-US" sz="2400" dirty="0">
              <a:solidFill>
                <a:srgbClr val="0000FF"/>
              </a:solidFill>
            </a:endParaRPr>
          </a:p>
        </p:txBody>
      </p:sp>
      <p:sp>
        <p:nvSpPr>
          <p:cNvPr id="26" name="Rounded Rectangle 25"/>
          <p:cNvSpPr/>
          <p:nvPr/>
        </p:nvSpPr>
        <p:spPr>
          <a:xfrm>
            <a:off x="2615245" y="3519715"/>
            <a:ext cx="1465964" cy="453571"/>
          </a:xfrm>
          <a:prstGeom prst="roundRect">
            <a:avLst/>
          </a:prstGeom>
          <a:solidFill>
            <a:schemeClr val="accent5">
              <a:lumMod val="60000"/>
              <a:lumOff val="40000"/>
              <a:alpha val="50000"/>
            </a:scheme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err="1">
                <a:solidFill>
                  <a:schemeClr val="accent6">
                    <a:lumMod val="75000"/>
                  </a:schemeClr>
                </a:solidFill>
              </a:rPr>
              <a:t>Irecv</a:t>
            </a:r>
            <a:endParaRPr lang="en-US" sz="2400" dirty="0">
              <a:solidFill>
                <a:schemeClr val="accent6">
                  <a:lumMod val="75000"/>
                </a:schemeClr>
              </a:solidFill>
            </a:endParaRPr>
          </a:p>
        </p:txBody>
      </p:sp>
      <p:sp>
        <p:nvSpPr>
          <p:cNvPr id="27" name="Rounded Rectangle 26"/>
          <p:cNvSpPr/>
          <p:nvPr/>
        </p:nvSpPr>
        <p:spPr>
          <a:xfrm>
            <a:off x="5393470" y="3517665"/>
            <a:ext cx="1465964" cy="453571"/>
          </a:xfrm>
          <a:prstGeom prst="roundRect">
            <a:avLst/>
          </a:prstGeom>
          <a:solidFill>
            <a:schemeClr val="accent5">
              <a:lumMod val="60000"/>
              <a:lumOff val="40000"/>
              <a:alpha val="50000"/>
            </a:scheme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err="1">
                <a:solidFill>
                  <a:schemeClr val="accent6">
                    <a:lumMod val="75000"/>
                  </a:schemeClr>
                </a:solidFill>
              </a:rPr>
              <a:t>Irecv</a:t>
            </a:r>
            <a:endParaRPr lang="en-US" sz="2400" dirty="0">
              <a:solidFill>
                <a:schemeClr val="accent6">
                  <a:lumMod val="75000"/>
                </a:schemeClr>
              </a:solidFill>
            </a:endParaRPr>
          </a:p>
        </p:txBody>
      </p:sp>
      <p:sp>
        <p:nvSpPr>
          <p:cNvPr id="28" name="Rounded Rectangle 27"/>
          <p:cNvSpPr/>
          <p:nvPr/>
        </p:nvSpPr>
        <p:spPr>
          <a:xfrm>
            <a:off x="8231718" y="3517665"/>
            <a:ext cx="1465964" cy="453571"/>
          </a:xfrm>
          <a:prstGeom prst="roundRect">
            <a:avLst/>
          </a:prstGeom>
          <a:solidFill>
            <a:schemeClr val="accent5">
              <a:lumMod val="60000"/>
              <a:lumOff val="40000"/>
              <a:alpha val="50000"/>
            </a:scheme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err="1">
                <a:solidFill>
                  <a:schemeClr val="accent6">
                    <a:lumMod val="75000"/>
                  </a:schemeClr>
                </a:solidFill>
              </a:rPr>
              <a:t>Irecv</a:t>
            </a:r>
            <a:endParaRPr lang="en-US" sz="2400" dirty="0">
              <a:solidFill>
                <a:schemeClr val="accent6">
                  <a:lumMod val="75000"/>
                </a:schemeClr>
              </a:solidFill>
            </a:endParaRPr>
          </a:p>
        </p:txBody>
      </p:sp>
      <p:sp>
        <p:nvSpPr>
          <p:cNvPr id="29" name="Rounded Rectangle 28"/>
          <p:cNvSpPr/>
          <p:nvPr/>
        </p:nvSpPr>
        <p:spPr>
          <a:xfrm>
            <a:off x="2615245" y="5257127"/>
            <a:ext cx="1465964" cy="453571"/>
          </a:xfrm>
          <a:prstGeom prst="roundRect">
            <a:avLst/>
          </a:prstGeom>
          <a:solidFill>
            <a:schemeClr val="accent5">
              <a:lumMod val="60000"/>
              <a:lumOff val="40000"/>
              <a:alpha val="50000"/>
            </a:scheme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err="1">
                <a:solidFill>
                  <a:schemeClr val="accent6">
                    <a:lumMod val="75000"/>
                  </a:schemeClr>
                </a:solidFill>
              </a:rPr>
              <a:t>Irecv</a:t>
            </a:r>
            <a:endParaRPr lang="en-US" sz="2400" dirty="0">
              <a:solidFill>
                <a:schemeClr val="accent6">
                  <a:lumMod val="75000"/>
                </a:schemeClr>
              </a:solidFill>
            </a:endParaRPr>
          </a:p>
        </p:txBody>
      </p:sp>
      <p:sp>
        <p:nvSpPr>
          <p:cNvPr id="30" name="Rounded Rectangle 29"/>
          <p:cNvSpPr/>
          <p:nvPr/>
        </p:nvSpPr>
        <p:spPr>
          <a:xfrm>
            <a:off x="5393470" y="5255077"/>
            <a:ext cx="1465964" cy="453571"/>
          </a:xfrm>
          <a:prstGeom prst="roundRect">
            <a:avLst/>
          </a:prstGeom>
          <a:solidFill>
            <a:schemeClr val="accent5">
              <a:lumMod val="60000"/>
              <a:lumOff val="40000"/>
              <a:alpha val="50000"/>
            </a:scheme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err="1">
                <a:solidFill>
                  <a:schemeClr val="accent6">
                    <a:lumMod val="75000"/>
                  </a:schemeClr>
                </a:solidFill>
              </a:rPr>
              <a:t>Irecv</a:t>
            </a:r>
            <a:endParaRPr lang="en-US" sz="2400" dirty="0">
              <a:solidFill>
                <a:schemeClr val="accent6">
                  <a:lumMod val="75000"/>
                </a:schemeClr>
              </a:solidFill>
            </a:endParaRPr>
          </a:p>
        </p:txBody>
      </p:sp>
      <p:sp>
        <p:nvSpPr>
          <p:cNvPr id="31" name="Rounded Rectangle 30"/>
          <p:cNvSpPr/>
          <p:nvPr/>
        </p:nvSpPr>
        <p:spPr>
          <a:xfrm>
            <a:off x="8231718" y="5255077"/>
            <a:ext cx="1465964" cy="453571"/>
          </a:xfrm>
          <a:prstGeom prst="roundRect">
            <a:avLst/>
          </a:prstGeom>
          <a:solidFill>
            <a:schemeClr val="accent5">
              <a:lumMod val="60000"/>
              <a:lumOff val="40000"/>
              <a:alpha val="50000"/>
            </a:scheme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err="1">
                <a:solidFill>
                  <a:schemeClr val="accent6">
                    <a:lumMod val="75000"/>
                  </a:schemeClr>
                </a:solidFill>
              </a:rPr>
              <a:t>Irecv</a:t>
            </a:r>
            <a:endParaRPr lang="en-US" sz="2400" dirty="0">
              <a:solidFill>
                <a:schemeClr val="accent6">
                  <a:lumMod val="75000"/>
                </a:schemeClr>
              </a:solidFill>
            </a:endParaRPr>
          </a:p>
        </p:txBody>
      </p:sp>
      <p:cxnSp>
        <p:nvCxnSpPr>
          <p:cNvPr id="36" name="Straight Arrow Connector 35"/>
          <p:cNvCxnSpPr>
            <a:stCxn id="12" idx="3"/>
            <a:endCxn id="27" idx="1"/>
          </p:cNvCxnSpPr>
          <p:nvPr/>
        </p:nvCxnSpPr>
        <p:spPr>
          <a:xfrm>
            <a:off x="4081210" y="3292930"/>
            <a:ext cx="1312261" cy="451521"/>
          </a:xfrm>
          <a:prstGeom prst="straightConnector1">
            <a:avLst/>
          </a:prstGeom>
          <a:ln w="38100" cmpd="sng">
            <a:solidFill>
              <a:schemeClr val="accent2">
                <a:lumMod val="40000"/>
                <a:lumOff val="60000"/>
                <a:alpha val="24000"/>
              </a:schemeClr>
            </a:solidFill>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a:stCxn id="13" idx="3"/>
            <a:endCxn id="28" idx="1"/>
          </p:cNvCxnSpPr>
          <p:nvPr/>
        </p:nvCxnSpPr>
        <p:spPr>
          <a:xfrm>
            <a:off x="6859434" y="3290880"/>
            <a:ext cx="1372284" cy="453571"/>
          </a:xfrm>
          <a:prstGeom prst="straightConnector1">
            <a:avLst/>
          </a:prstGeom>
          <a:ln w="38100" cmpd="sng">
            <a:solidFill>
              <a:schemeClr val="accent2">
                <a:lumMod val="40000"/>
                <a:lumOff val="60000"/>
                <a:alpha val="24000"/>
              </a:schemeClr>
            </a:solidFill>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38" name="Elbow Connector 37"/>
          <p:cNvCxnSpPr>
            <a:stCxn id="14" idx="3"/>
            <a:endCxn id="12" idx="1"/>
          </p:cNvCxnSpPr>
          <p:nvPr/>
        </p:nvCxnSpPr>
        <p:spPr>
          <a:xfrm flipH="1">
            <a:off x="2615246" y="3290879"/>
            <a:ext cx="7082437" cy="2050"/>
          </a:xfrm>
          <a:prstGeom prst="bentConnector5">
            <a:avLst>
              <a:gd name="adj1" fmla="val -3228"/>
              <a:gd name="adj2" fmla="val -28132098"/>
              <a:gd name="adj3" fmla="val 103228"/>
            </a:avLst>
          </a:prstGeom>
          <a:ln w="38100">
            <a:solidFill>
              <a:schemeClr val="accent2">
                <a:lumMod val="40000"/>
                <a:lumOff val="60000"/>
                <a:alpha val="24000"/>
              </a:schemeClr>
            </a:solidFill>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39" name="Straight Arrow Connector 38"/>
          <p:cNvCxnSpPr>
            <a:stCxn id="21" idx="1"/>
            <a:endCxn id="30" idx="3"/>
          </p:cNvCxnSpPr>
          <p:nvPr/>
        </p:nvCxnSpPr>
        <p:spPr>
          <a:xfrm flipH="1">
            <a:off x="6859434" y="5028292"/>
            <a:ext cx="1372284" cy="453571"/>
          </a:xfrm>
          <a:prstGeom prst="straightConnector1">
            <a:avLst/>
          </a:prstGeom>
          <a:ln w="38100" cmpd="sng">
            <a:solidFill>
              <a:schemeClr val="accent2">
                <a:lumMod val="40000"/>
                <a:lumOff val="60000"/>
                <a:alpha val="24000"/>
              </a:schemeClr>
            </a:solidFill>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40" name="Elbow Connector 39"/>
          <p:cNvCxnSpPr>
            <a:stCxn id="19" idx="1"/>
            <a:endCxn id="31" idx="3"/>
          </p:cNvCxnSpPr>
          <p:nvPr/>
        </p:nvCxnSpPr>
        <p:spPr>
          <a:xfrm rot="10800000" flipH="1" flipV="1">
            <a:off x="2615245" y="5030341"/>
            <a:ext cx="7082437" cy="451521"/>
          </a:xfrm>
          <a:prstGeom prst="bentConnector5">
            <a:avLst>
              <a:gd name="adj1" fmla="val -3228"/>
              <a:gd name="adj2" fmla="val 172729"/>
              <a:gd name="adj3" fmla="val 103228"/>
            </a:avLst>
          </a:prstGeom>
          <a:ln w="38100">
            <a:solidFill>
              <a:schemeClr val="accent2">
                <a:lumMod val="40000"/>
                <a:lumOff val="60000"/>
                <a:alpha val="24000"/>
              </a:schemeClr>
            </a:solidFill>
            <a:tailEnd type="triangle" w="lg" len="lg"/>
          </a:ln>
          <a:effectLst/>
        </p:spPr>
        <p:style>
          <a:lnRef idx="2">
            <a:schemeClr val="accent1"/>
          </a:lnRef>
          <a:fillRef idx="0">
            <a:schemeClr val="accent1"/>
          </a:fillRef>
          <a:effectRef idx="1">
            <a:schemeClr val="accent1"/>
          </a:effectRef>
          <a:fontRef idx="minor">
            <a:schemeClr val="tx1"/>
          </a:fontRef>
        </p:style>
      </p:cxnSp>
      <p:sp>
        <p:nvSpPr>
          <p:cNvPr id="24" name="Content Placeholder 2"/>
          <p:cNvSpPr txBox="1">
            <a:spLocks/>
          </p:cNvSpPr>
          <p:nvPr/>
        </p:nvSpPr>
        <p:spPr>
          <a:xfrm>
            <a:off x="325061" y="3190642"/>
            <a:ext cx="1780393" cy="753284"/>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bg1"/>
              </a:buClr>
              <a:buSzPct val="83000"/>
              <a:buFont typeface="Arial" pitchFamily="34" charset="0"/>
              <a:buChar char="•"/>
              <a:defRPr sz="3200" kern="1200">
                <a:solidFill>
                  <a:schemeClr val="tx1"/>
                </a:solidFill>
                <a:latin typeface="+mn-lt"/>
                <a:ea typeface="Adobe Fan Heiti Std B" pitchFamily="34" charset="-128"/>
                <a:cs typeface="+mn-cs"/>
              </a:defRPr>
            </a:lvl1pPr>
            <a:lvl2pPr marL="365760" indent="-182880" algn="l" defTabSz="914400" rtl="0" eaLnBrk="1" latinLnBrk="0" hangingPunct="1">
              <a:spcBef>
                <a:spcPct val="20000"/>
              </a:spcBef>
              <a:buSzPct val="60000"/>
              <a:buFont typeface="Wingdings" pitchFamily="2" charset="2"/>
              <a:buChar char="§"/>
              <a:defRPr sz="2800" kern="1200">
                <a:solidFill>
                  <a:schemeClr val="accent1">
                    <a:lumMod val="75000"/>
                  </a:schemeClr>
                </a:solidFill>
                <a:latin typeface="+mn-lt"/>
                <a:ea typeface="Adobe Fan Heiti Std B" pitchFamily="34" charset="-128"/>
                <a:cs typeface="+mn-cs"/>
              </a:defRPr>
            </a:lvl2pPr>
            <a:lvl3pPr marL="548640" indent="-182880" algn="l" defTabSz="914400" rtl="0" eaLnBrk="1" latinLnBrk="0" hangingPunct="1">
              <a:spcBef>
                <a:spcPct val="20000"/>
              </a:spcBef>
              <a:buSzPct val="110000"/>
              <a:buFont typeface="Garamond" pitchFamily="18" charset="0"/>
              <a:buChar char="-"/>
              <a:defRPr sz="2200" kern="1200">
                <a:solidFill>
                  <a:schemeClr val="tx1"/>
                </a:solidFill>
                <a:latin typeface="+mn-lt"/>
                <a:ea typeface="Adobe Fan Heiti Std B" pitchFamily="34" charset="-128"/>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buNone/>
            </a:pPr>
            <a:r>
              <a:rPr lang="en-US" dirty="0" smtClean="0"/>
              <a:t>transfer1</a:t>
            </a:r>
            <a:endParaRPr lang="en-US" dirty="0"/>
          </a:p>
        </p:txBody>
      </p:sp>
      <p:sp>
        <p:nvSpPr>
          <p:cNvPr id="25" name="Content Placeholder 2"/>
          <p:cNvSpPr txBox="1">
            <a:spLocks/>
          </p:cNvSpPr>
          <p:nvPr/>
        </p:nvSpPr>
        <p:spPr>
          <a:xfrm>
            <a:off x="325061" y="4964065"/>
            <a:ext cx="1780393" cy="753284"/>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bg1"/>
              </a:buClr>
              <a:buSzPct val="83000"/>
              <a:buFont typeface="Arial" pitchFamily="34" charset="0"/>
              <a:buChar char="•"/>
              <a:defRPr sz="3200" kern="1200">
                <a:solidFill>
                  <a:schemeClr val="tx1"/>
                </a:solidFill>
                <a:latin typeface="+mn-lt"/>
                <a:ea typeface="Adobe Fan Heiti Std B" pitchFamily="34" charset="-128"/>
                <a:cs typeface="+mn-cs"/>
              </a:defRPr>
            </a:lvl1pPr>
            <a:lvl2pPr marL="365760" indent="-182880" algn="l" defTabSz="914400" rtl="0" eaLnBrk="1" latinLnBrk="0" hangingPunct="1">
              <a:spcBef>
                <a:spcPct val="20000"/>
              </a:spcBef>
              <a:buSzPct val="60000"/>
              <a:buFont typeface="Wingdings" pitchFamily="2" charset="2"/>
              <a:buChar char="§"/>
              <a:defRPr sz="2800" kern="1200">
                <a:solidFill>
                  <a:schemeClr val="accent1">
                    <a:lumMod val="75000"/>
                  </a:schemeClr>
                </a:solidFill>
                <a:latin typeface="+mn-lt"/>
                <a:ea typeface="Adobe Fan Heiti Std B" pitchFamily="34" charset="-128"/>
                <a:cs typeface="+mn-cs"/>
              </a:defRPr>
            </a:lvl2pPr>
            <a:lvl3pPr marL="548640" indent="-182880" algn="l" defTabSz="914400" rtl="0" eaLnBrk="1" latinLnBrk="0" hangingPunct="1">
              <a:spcBef>
                <a:spcPct val="20000"/>
              </a:spcBef>
              <a:buSzPct val="110000"/>
              <a:buFont typeface="Garamond" pitchFamily="18" charset="0"/>
              <a:buChar char="-"/>
              <a:defRPr sz="2200" kern="1200">
                <a:solidFill>
                  <a:schemeClr val="tx1"/>
                </a:solidFill>
                <a:latin typeface="+mn-lt"/>
                <a:ea typeface="Adobe Fan Heiti Std B" pitchFamily="34" charset="-128"/>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buNone/>
            </a:pPr>
            <a:r>
              <a:rPr lang="en-US" dirty="0" smtClean="0"/>
              <a:t>transfer2</a:t>
            </a:r>
            <a:endParaRPr lang="en-US" dirty="0"/>
          </a:p>
        </p:txBody>
      </p:sp>
      <p:sp>
        <p:nvSpPr>
          <p:cNvPr id="32" name="Content Placeholder 2"/>
          <p:cNvSpPr txBox="1">
            <a:spLocks/>
          </p:cNvSpPr>
          <p:nvPr/>
        </p:nvSpPr>
        <p:spPr>
          <a:xfrm>
            <a:off x="2482656" y="1788868"/>
            <a:ext cx="1780393" cy="753284"/>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bg1"/>
              </a:buClr>
              <a:buSzPct val="83000"/>
              <a:buFont typeface="Arial" pitchFamily="34" charset="0"/>
              <a:buChar char="•"/>
              <a:defRPr sz="3200" kern="1200">
                <a:solidFill>
                  <a:schemeClr val="tx1"/>
                </a:solidFill>
                <a:latin typeface="+mn-lt"/>
                <a:ea typeface="Adobe Fan Heiti Std B" pitchFamily="34" charset="-128"/>
                <a:cs typeface="+mn-cs"/>
              </a:defRPr>
            </a:lvl1pPr>
            <a:lvl2pPr marL="365760" indent="-182880" algn="l" defTabSz="914400" rtl="0" eaLnBrk="1" latinLnBrk="0" hangingPunct="1">
              <a:spcBef>
                <a:spcPct val="20000"/>
              </a:spcBef>
              <a:buSzPct val="60000"/>
              <a:buFont typeface="Wingdings" pitchFamily="2" charset="2"/>
              <a:buChar char="§"/>
              <a:defRPr sz="2800" kern="1200">
                <a:solidFill>
                  <a:schemeClr val="accent1">
                    <a:lumMod val="75000"/>
                  </a:schemeClr>
                </a:solidFill>
                <a:latin typeface="+mn-lt"/>
                <a:ea typeface="Adobe Fan Heiti Std B" pitchFamily="34" charset="-128"/>
                <a:cs typeface="+mn-cs"/>
              </a:defRPr>
            </a:lvl2pPr>
            <a:lvl3pPr marL="548640" indent="-182880" algn="l" defTabSz="914400" rtl="0" eaLnBrk="1" latinLnBrk="0" hangingPunct="1">
              <a:spcBef>
                <a:spcPct val="20000"/>
              </a:spcBef>
              <a:buSzPct val="110000"/>
              <a:buFont typeface="Garamond" pitchFamily="18" charset="0"/>
              <a:buChar char="-"/>
              <a:defRPr sz="2200" kern="1200">
                <a:solidFill>
                  <a:schemeClr val="tx1"/>
                </a:solidFill>
                <a:latin typeface="+mn-lt"/>
                <a:ea typeface="Adobe Fan Heiti Std B" pitchFamily="34" charset="-128"/>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buNone/>
            </a:pPr>
            <a:r>
              <a:rPr lang="en-US" dirty="0" smtClean="0"/>
              <a:t>Process 0</a:t>
            </a:r>
            <a:endParaRPr lang="en-US" dirty="0"/>
          </a:p>
        </p:txBody>
      </p:sp>
      <p:sp>
        <p:nvSpPr>
          <p:cNvPr id="33" name="Content Placeholder 2"/>
          <p:cNvSpPr txBox="1">
            <a:spLocks/>
          </p:cNvSpPr>
          <p:nvPr/>
        </p:nvSpPr>
        <p:spPr>
          <a:xfrm>
            <a:off x="5174969" y="1788868"/>
            <a:ext cx="1780393" cy="753284"/>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bg1"/>
              </a:buClr>
              <a:buSzPct val="83000"/>
              <a:buFont typeface="Arial" pitchFamily="34" charset="0"/>
              <a:buChar char="•"/>
              <a:defRPr sz="3200" kern="1200">
                <a:solidFill>
                  <a:schemeClr val="tx1"/>
                </a:solidFill>
                <a:latin typeface="+mn-lt"/>
                <a:ea typeface="Adobe Fan Heiti Std B" pitchFamily="34" charset="-128"/>
                <a:cs typeface="+mn-cs"/>
              </a:defRPr>
            </a:lvl1pPr>
            <a:lvl2pPr marL="365760" indent="-182880" algn="l" defTabSz="914400" rtl="0" eaLnBrk="1" latinLnBrk="0" hangingPunct="1">
              <a:spcBef>
                <a:spcPct val="20000"/>
              </a:spcBef>
              <a:buSzPct val="60000"/>
              <a:buFont typeface="Wingdings" pitchFamily="2" charset="2"/>
              <a:buChar char="§"/>
              <a:defRPr sz="2800" kern="1200">
                <a:solidFill>
                  <a:schemeClr val="accent1">
                    <a:lumMod val="75000"/>
                  </a:schemeClr>
                </a:solidFill>
                <a:latin typeface="+mn-lt"/>
                <a:ea typeface="Adobe Fan Heiti Std B" pitchFamily="34" charset="-128"/>
                <a:cs typeface="+mn-cs"/>
              </a:defRPr>
            </a:lvl2pPr>
            <a:lvl3pPr marL="548640" indent="-182880" algn="l" defTabSz="914400" rtl="0" eaLnBrk="1" latinLnBrk="0" hangingPunct="1">
              <a:spcBef>
                <a:spcPct val="20000"/>
              </a:spcBef>
              <a:buSzPct val="110000"/>
              <a:buFont typeface="Garamond" pitchFamily="18" charset="0"/>
              <a:buChar char="-"/>
              <a:defRPr sz="2200" kern="1200">
                <a:solidFill>
                  <a:schemeClr val="tx1"/>
                </a:solidFill>
                <a:latin typeface="+mn-lt"/>
                <a:ea typeface="Adobe Fan Heiti Std B" pitchFamily="34" charset="-128"/>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buNone/>
            </a:pPr>
            <a:r>
              <a:rPr lang="en-US" dirty="0" smtClean="0"/>
              <a:t>Process 1</a:t>
            </a:r>
            <a:endParaRPr lang="en-US" dirty="0"/>
          </a:p>
        </p:txBody>
      </p:sp>
      <p:sp>
        <p:nvSpPr>
          <p:cNvPr id="34" name="Content Placeholder 2"/>
          <p:cNvSpPr txBox="1">
            <a:spLocks/>
          </p:cNvSpPr>
          <p:nvPr/>
        </p:nvSpPr>
        <p:spPr>
          <a:xfrm>
            <a:off x="7984253" y="1788868"/>
            <a:ext cx="1780393" cy="753284"/>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bg1"/>
              </a:buClr>
              <a:buSzPct val="83000"/>
              <a:buFont typeface="Arial" pitchFamily="34" charset="0"/>
              <a:buChar char="•"/>
              <a:defRPr sz="3200" kern="1200">
                <a:solidFill>
                  <a:schemeClr val="tx1"/>
                </a:solidFill>
                <a:latin typeface="+mn-lt"/>
                <a:ea typeface="Adobe Fan Heiti Std B" pitchFamily="34" charset="-128"/>
                <a:cs typeface="+mn-cs"/>
              </a:defRPr>
            </a:lvl1pPr>
            <a:lvl2pPr marL="365760" indent="-182880" algn="l" defTabSz="914400" rtl="0" eaLnBrk="1" latinLnBrk="0" hangingPunct="1">
              <a:spcBef>
                <a:spcPct val="20000"/>
              </a:spcBef>
              <a:buSzPct val="60000"/>
              <a:buFont typeface="Wingdings" pitchFamily="2" charset="2"/>
              <a:buChar char="§"/>
              <a:defRPr sz="2800" kern="1200">
                <a:solidFill>
                  <a:schemeClr val="accent1">
                    <a:lumMod val="75000"/>
                  </a:schemeClr>
                </a:solidFill>
                <a:latin typeface="+mn-lt"/>
                <a:ea typeface="Adobe Fan Heiti Std B" pitchFamily="34" charset="-128"/>
                <a:cs typeface="+mn-cs"/>
              </a:defRPr>
            </a:lvl2pPr>
            <a:lvl3pPr marL="548640" indent="-182880" algn="l" defTabSz="914400" rtl="0" eaLnBrk="1" latinLnBrk="0" hangingPunct="1">
              <a:spcBef>
                <a:spcPct val="20000"/>
              </a:spcBef>
              <a:buSzPct val="110000"/>
              <a:buFont typeface="Garamond" pitchFamily="18" charset="0"/>
              <a:buChar char="-"/>
              <a:defRPr sz="2200" kern="1200">
                <a:solidFill>
                  <a:schemeClr val="tx1"/>
                </a:solidFill>
                <a:latin typeface="+mn-lt"/>
                <a:ea typeface="Adobe Fan Heiti Std B" pitchFamily="34" charset="-128"/>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buNone/>
            </a:pPr>
            <a:r>
              <a:rPr lang="en-US" dirty="0" smtClean="0"/>
              <a:t>Process 2</a:t>
            </a:r>
            <a:endParaRPr lang="en-US" dirty="0"/>
          </a:p>
        </p:txBody>
      </p:sp>
      <p:cxnSp>
        <p:nvCxnSpPr>
          <p:cNvPr id="3" name="Elbow Connector 2"/>
          <p:cNvCxnSpPr>
            <a:stCxn id="19" idx="1"/>
            <a:endCxn id="28" idx="3"/>
          </p:cNvCxnSpPr>
          <p:nvPr/>
        </p:nvCxnSpPr>
        <p:spPr>
          <a:xfrm rot="10800000" flipH="1">
            <a:off x="2615244" y="3744452"/>
            <a:ext cx="7082437" cy="1285891"/>
          </a:xfrm>
          <a:prstGeom prst="bentConnector5">
            <a:avLst>
              <a:gd name="adj1" fmla="val -3228"/>
              <a:gd name="adj2" fmla="val 42202"/>
              <a:gd name="adj3" fmla="val 103228"/>
            </a:avLst>
          </a:prstGeom>
          <a:ln w="28575" cmpd="sng">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35" name="Straight Arrow Connector 34"/>
          <p:cNvCxnSpPr>
            <a:stCxn id="13" idx="3"/>
            <a:endCxn id="31" idx="1"/>
          </p:cNvCxnSpPr>
          <p:nvPr/>
        </p:nvCxnSpPr>
        <p:spPr>
          <a:xfrm>
            <a:off x="6859434" y="3290880"/>
            <a:ext cx="1372284" cy="2190983"/>
          </a:xfrm>
          <a:prstGeom prst="straightConnector1">
            <a:avLst/>
          </a:prstGeom>
          <a:ln w="38100" cmpd="sng">
            <a:solidFill>
              <a:srgbClr val="FF0000"/>
            </a:solidFill>
            <a:tailEnd type="triangle" w="lg" len="lg"/>
          </a:ln>
          <a:effectLst/>
        </p:spPr>
        <p:style>
          <a:lnRef idx="2">
            <a:schemeClr val="accent1"/>
          </a:lnRef>
          <a:fillRef idx="0">
            <a:schemeClr val="accent1"/>
          </a:fillRef>
          <a:effectRef idx="1">
            <a:schemeClr val="accent1"/>
          </a:effectRef>
          <a:fontRef idx="minor">
            <a:schemeClr val="tx1"/>
          </a:fontRef>
        </p:style>
      </p:cxnSp>
      <p:pic>
        <p:nvPicPr>
          <p:cNvPr id="41" name="Picture 40" descr="bu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77037" y="3945962"/>
            <a:ext cx="1044650" cy="1044650"/>
          </a:xfrm>
          <a:prstGeom prst="rect">
            <a:avLst/>
          </a:prstGeom>
        </p:spPr>
      </p:pic>
    </p:spTree>
    <p:extLst>
      <p:ext uri="{BB962C8B-B14F-4D97-AF65-F5344CB8AC3E}">
        <p14:creationId xmlns:p14="http://schemas.microsoft.com/office/powerpoint/2010/main" val="160670991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5"/>
          <p:cNvSpPr/>
          <p:nvPr/>
        </p:nvSpPr>
        <p:spPr>
          <a:xfrm>
            <a:off x="2916936" y="2821112"/>
            <a:ext cx="547692" cy="3544318"/>
          </a:xfrm>
          <a:custGeom>
            <a:avLst/>
            <a:gdLst>
              <a:gd name="connsiteX0" fmla="*/ 194830 w 308012"/>
              <a:gd name="connsiteY0" fmla="*/ 0 h 2652376"/>
              <a:gd name="connsiteX1" fmla="*/ 178753 w 308012"/>
              <a:gd name="connsiteY1" fmla="*/ 401875 h 2652376"/>
              <a:gd name="connsiteX2" fmla="*/ 1902 w 308012"/>
              <a:gd name="connsiteY2" fmla="*/ 723375 h 2652376"/>
              <a:gd name="connsiteX3" fmla="*/ 307372 w 308012"/>
              <a:gd name="connsiteY3" fmla="*/ 1366376 h 2652376"/>
              <a:gd name="connsiteX4" fmla="*/ 82288 w 308012"/>
              <a:gd name="connsiteY4" fmla="*/ 2170126 h 2652376"/>
              <a:gd name="connsiteX5" fmla="*/ 82288 w 308012"/>
              <a:gd name="connsiteY5" fmla="*/ 2652376 h 265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012" h="2652376">
                <a:moveTo>
                  <a:pt x="194830" y="0"/>
                </a:moveTo>
                <a:cubicBezTo>
                  <a:pt x="202869" y="140656"/>
                  <a:pt x="210908" y="281313"/>
                  <a:pt x="178753" y="401875"/>
                </a:cubicBezTo>
                <a:cubicBezTo>
                  <a:pt x="146598" y="522438"/>
                  <a:pt x="-19535" y="562625"/>
                  <a:pt x="1902" y="723375"/>
                </a:cubicBezTo>
                <a:cubicBezTo>
                  <a:pt x="23339" y="884125"/>
                  <a:pt x="293974" y="1125251"/>
                  <a:pt x="307372" y="1366376"/>
                </a:cubicBezTo>
                <a:cubicBezTo>
                  <a:pt x="320770" y="1607501"/>
                  <a:pt x="119802" y="1955793"/>
                  <a:pt x="82288" y="2170126"/>
                </a:cubicBezTo>
                <a:cubicBezTo>
                  <a:pt x="44774" y="2384459"/>
                  <a:pt x="82288" y="2652376"/>
                  <a:pt x="82288" y="2652376"/>
                </a:cubicBezTo>
              </a:path>
            </a:pathLst>
          </a:custGeom>
          <a:ln>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a:solidFill>
                  <a:srgbClr val="000000"/>
                </a:solidFill>
                <a:tailEnd type="stealth"/>
              </a:ln>
            </a:endParaRPr>
          </a:p>
        </p:txBody>
      </p:sp>
      <p:sp>
        <p:nvSpPr>
          <p:cNvPr id="7" name="Freeform 6"/>
          <p:cNvSpPr/>
          <p:nvPr/>
        </p:nvSpPr>
        <p:spPr>
          <a:xfrm>
            <a:off x="5660833" y="2821112"/>
            <a:ext cx="547692" cy="3544318"/>
          </a:xfrm>
          <a:custGeom>
            <a:avLst/>
            <a:gdLst>
              <a:gd name="connsiteX0" fmla="*/ 194830 w 308012"/>
              <a:gd name="connsiteY0" fmla="*/ 0 h 2652376"/>
              <a:gd name="connsiteX1" fmla="*/ 178753 w 308012"/>
              <a:gd name="connsiteY1" fmla="*/ 401875 h 2652376"/>
              <a:gd name="connsiteX2" fmla="*/ 1902 w 308012"/>
              <a:gd name="connsiteY2" fmla="*/ 723375 h 2652376"/>
              <a:gd name="connsiteX3" fmla="*/ 307372 w 308012"/>
              <a:gd name="connsiteY3" fmla="*/ 1366376 h 2652376"/>
              <a:gd name="connsiteX4" fmla="*/ 82288 w 308012"/>
              <a:gd name="connsiteY4" fmla="*/ 2170126 h 2652376"/>
              <a:gd name="connsiteX5" fmla="*/ 82288 w 308012"/>
              <a:gd name="connsiteY5" fmla="*/ 2652376 h 265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012" h="2652376">
                <a:moveTo>
                  <a:pt x="194830" y="0"/>
                </a:moveTo>
                <a:cubicBezTo>
                  <a:pt x="202869" y="140656"/>
                  <a:pt x="210908" y="281313"/>
                  <a:pt x="178753" y="401875"/>
                </a:cubicBezTo>
                <a:cubicBezTo>
                  <a:pt x="146598" y="522438"/>
                  <a:pt x="-19535" y="562625"/>
                  <a:pt x="1902" y="723375"/>
                </a:cubicBezTo>
                <a:cubicBezTo>
                  <a:pt x="23339" y="884125"/>
                  <a:pt x="293974" y="1125251"/>
                  <a:pt x="307372" y="1366376"/>
                </a:cubicBezTo>
                <a:cubicBezTo>
                  <a:pt x="320770" y="1607501"/>
                  <a:pt x="119802" y="1955793"/>
                  <a:pt x="82288" y="2170126"/>
                </a:cubicBezTo>
                <a:cubicBezTo>
                  <a:pt x="44774" y="2384459"/>
                  <a:pt x="82288" y="2652376"/>
                  <a:pt x="82288" y="2652376"/>
                </a:cubicBezTo>
              </a:path>
            </a:pathLst>
          </a:custGeom>
          <a:ln>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a:solidFill>
                  <a:srgbClr val="000000"/>
                </a:solidFill>
                <a:tailEnd type="stealth"/>
              </a:ln>
            </a:endParaRPr>
          </a:p>
        </p:txBody>
      </p:sp>
      <p:sp>
        <p:nvSpPr>
          <p:cNvPr id="8" name="Freeform 7"/>
          <p:cNvSpPr/>
          <p:nvPr/>
        </p:nvSpPr>
        <p:spPr>
          <a:xfrm>
            <a:off x="8464753" y="2821112"/>
            <a:ext cx="547692" cy="3544318"/>
          </a:xfrm>
          <a:custGeom>
            <a:avLst/>
            <a:gdLst>
              <a:gd name="connsiteX0" fmla="*/ 194830 w 308012"/>
              <a:gd name="connsiteY0" fmla="*/ 0 h 2652376"/>
              <a:gd name="connsiteX1" fmla="*/ 178753 w 308012"/>
              <a:gd name="connsiteY1" fmla="*/ 401875 h 2652376"/>
              <a:gd name="connsiteX2" fmla="*/ 1902 w 308012"/>
              <a:gd name="connsiteY2" fmla="*/ 723375 h 2652376"/>
              <a:gd name="connsiteX3" fmla="*/ 307372 w 308012"/>
              <a:gd name="connsiteY3" fmla="*/ 1366376 h 2652376"/>
              <a:gd name="connsiteX4" fmla="*/ 82288 w 308012"/>
              <a:gd name="connsiteY4" fmla="*/ 2170126 h 2652376"/>
              <a:gd name="connsiteX5" fmla="*/ 82288 w 308012"/>
              <a:gd name="connsiteY5" fmla="*/ 2652376 h 265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012" h="2652376">
                <a:moveTo>
                  <a:pt x="194830" y="0"/>
                </a:moveTo>
                <a:cubicBezTo>
                  <a:pt x="202869" y="140656"/>
                  <a:pt x="210908" y="281313"/>
                  <a:pt x="178753" y="401875"/>
                </a:cubicBezTo>
                <a:cubicBezTo>
                  <a:pt x="146598" y="522438"/>
                  <a:pt x="-19535" y="562625"/>
                  <a:pt x="1902" y="723375"/>
                </a:cubicBezTo>
                <a:cubicBezTo>
                  <a:pt x="23339" y="884125"/>
                  <a:pt x="293974" y="1125251"/>
                  <a:pt x="307372" y="1366376"/>
                </a:cubicBezTo>
                <a:cubicBezTo>
                  <a:pt x="320770" y="1607501"/>
                  <a:pt x="119802" y="1955793"/>
                  <a:pt x="82288" y="2170126"/>
                </a:cubicBezTo>
                <a:cubicBezTo>
                  <a:pt x="44774" y="2384459"/>
                  <a:pt x="82288" y="2652376"/>
                  <a:pt x="82288" y="2652376"/>
                </a:cubicBezTo>
              </a:path>
            </a:pathLst>
          </a:custGeom>
          <a:ln>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a:solidFill>
                  <a:srgbClr val="000000"/>
                </a:solidFill>
                <a:tailEnd type="stealth"/>
              </a:ln>
            </a:endParaRPr>
          </a:p>
        </p:txBody>
      </p:sp>
      <p:sp>
        <p:nvSpPr>
          <p:cNvPr id="12" name="Rounded Rectangle 11"/>
          <p:cNvSpPr/>
          <p:nvPr/>
        </p:nvSpPr>
        <p:spPr>
          <a:xfrm>
            <a:off x="2615245" y="3066144"/>
            <a:ext cx="1465964" cy="453571"/>
          </a:xfrm>
          <a:prstGeom prst="roundRect">
            <a:avLst/>
          </a:prstGeom>
          <a:solidFill>
            <a:schemeClr val="accent3">
              <a:lumMod val="60000"/>
              <a:lumOff val="40000"/>
              <a:alpha val="50000"/>
            </a:scheme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err="1">
                <a:solidFill>
                  <a:srgbClr val="0000FF"/>
                </a:solidFill>
              </a:rPr>
              <a:t>Isend</a:t>
            </a:r>
            <a:endParaRPr lang="en-US" sz="2400" dirty="0">
              <a:solidFill>
                <a:srgbClr val="0000FF"/>
              </a:solidFill>
            </a:endParaRPr>
          </a:p>
        </p:txBody>
      </p:sp>
      <p:sp>
        <p:nvSpPr>
          <p:cNvPr id="13" name="Rounded Rectangle 12"/>
          <p:cNvSpPr/>
          <p:nvPr/>
        </p:nvSpPr>
        <p:spPr>
          <a:xfrm>
            <a:off x="5393470" y="3064094"/>
            <a:ext cx="1465964" cy="453571"/>
          </a:xfrm>
          <a:prstGeom prst="roundRect">
            <a:avLst/>
          </a:prstGeom>
          <a:solidFill>
            <a:schemeClr val="accent3">
              <a:lumMod val="60000"/>
              <a:lumOff val="40000"/>
              <a:alpha val="50000"/>
            </a:scheme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err="1">
                <a:solidFill>
                  <a:srgbClr val="0000FF"/>
                </a:solidFill>
              </a:rPr>
              <a:t>Isend</a:t>
            </a:r>
            <a:endParaRPr lang="en-US" sz="2400" dirty="0">
              <a:solidFill>
                <a:srgbClr val="0000FF"/>
              </a:solidFill>
            </a:endParaRPr>
          </a:p>
        </p:txBody>
      </p:sp>
      <p:sp>
        <p:nvSpPr>
          <p:cNvPr id="14" name="Rounded Rectangle 13"/>
          <p:cNvSpPr/>
          <p:nvPr/>
        </p:nvSpPr>
        <p:spPr>
          <a:xfrm>
            <a:off x="8231718" y="3064094"/>
            <a:ext cx="1465964" cy="453571"/>
          </a:xfrm>
          <a:prstGeom prst="roundRect">
            <a:avLst/>
          </a:prstGeom>
          <a:solidFill>
            <a:schemeClr val="accent3">
              <a:lumMod val="60000"/>
              <a:lumOff val="40000"/>
              <a:alpha val="50000"/>
            </a:scheme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err="1">
                <a:solidFill>
                  <a:srgbClr val="0000FF"/>
                </a:solidFill>
              </a:rPr>
              <a:t>Isend</a:t>
            </a:r>
            <a:endParaRPr lang="en-US" sz="2400" dirty="0">
              <a:solidFill>
                <a:srgbClr val="0000FF"/>
              </a:solidFill>
            </a:endParaRPr>
          </a:p>
        </p:txBody>
      </p:sp>
      <p:sp>
        <p:nvSpPr>
          <p:cNvPr id="18" name="Title 1"/>
          <p:cNvSpPr>
            <a:spLocks noGrp="1"/>
          </p:cNvSpPr>
          <p:nvPr>
            <p:ph type="title"/>
          </p:nvPr>
        </p:nvSpPr>
        <p:spPr/>
        <p:txBody>
          <a:bodyPr/>
          <a:lstStyle/>
          <a:p>
            <a:r>
              <a:rPr lang="en-US" dirty="0" smtClean="0"/>
              <a:t>Code generation</a:t>
            </a:r>
            <a:endParaRPr lang="en-US" dirty="0"/>
          </a:p>
        </p:txBody>
      </p:sp>
      <p:sp>
        <p:nvSpPr>
          <p:cNvPr id="15" name="Content Placeholder 2"/>
          <p:cNvSpPr>
            <a:spLocks noGrp="1"/>
          </p:cNvSpPr>
          <p:nvPr>
            <p:ph idx="1"/>
          </p:nvPr>
        </p:nvSpPr>
        <p:spPr/>
        <p:txBody>
          <a:bodyPr>
            <a:normAutofit/>
          </a:bodyPr>
          <a:lstStyle/>
          <a:p>
            <a:r>
              <a:rPr lang="en-US" dirty="0" smtClean="0"/>
              <a:t>Message </a:t>
            </a:r>
            <a:r>
              <a:rPr lang="en-US" dirty="0"/>
              <a:t>tag to the rescue!</a:t>
            </a:r>
          </a:p>
        </p:txBody>
      </p:sp>
      <p:sp>
        <p:nvSpPr>
          <p:cNvPr id="19" name="Rounded Rectangle 18"/>
          <p:cNvSpPr/>
          <p:nvPr/>
        </p:nvSpPr>
        <p:spPr>
          <a:xfrm>
            <a:off x="2615245" y="4803556"/>
            <a:ext cx="1465964" cy="453571"/>
          </a:xfrm>
          <a:prstGeom prst="roundRect">
            <a:avLst/>
          </a:prstGeom>
          <a:solidFill>
            <a:schemeClr val="accent3">
              <a:lumMod val="60000"/>
              <a:lumOff val="40000"/>
              <a:alpha val="50000"/>
            </a:scheme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err="1">
                <a:solidFill>
                  <a:srgbClr val="0000FF"/>
                </a:solidFill>
              </a:rPr>
              <a:t>Isend</a:t>
            </a:r>
            <a:endParaRPr lang="en-US" sz="2400" dirty="0">
              <a:solidFill>
                <a:srgbClr val="0000FF"/>
              </a:solidFill>
            </a:endParaRPr>
          </a:p>
        </p:txBody>
      </p:sp>
      <p:sp>
        <p:nvSpPr>
          <p:cNvPr id="20" name="Rounded Rectangle 19"/>
          <p:cNvSpPr/>
          <p:nvPr/>
        </p:nvSpPr>
        <p:spPr>
          <a:xfrm>
            <a:off x="5393470" y="4801506"/>
            <a:ext cx="1465964" cy="453571"/>
          </a:xfrm>
          <a:prstGeom prst="roundRect">
            <a:avLst/>
          </a:prstGeom>
          <a:solidFill>
            <a:schemeClr val="accent3">
              <a:lumMod val="60000"/>
              <a:lumOff val="40000"/>
              <a:alpha val="50000"/>
            </a:scheme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err="1">
                <a:solidFill>
                  <a:srgbClr val="0000FF"/>
                </a:solidFill>
              </a:rPr>
              <a:t>Isend</a:t>
            </a:r>
            <a:endParaRPr lang="en-US" sz="2400" dirty="0">
              <a:solidFill>
                <a:srgbClr val="0000FF"/>
              </a:solidFill>
            </a:endParaRPr>
          </a:p>
        </p:txBody>
      </p:sp>
      <p:sp>
        <p:nvSpPr>
          <p:cNvPr id="21" name="Rounded Rectangle 20"/>
          <p:cNvSpPr/>
          <p:nvPr/>
        </p:nvSpPr>
        <p:spPr>
          <a:xfrm>
            <a:off x="8231718" y="4801506"/>
            <a:ext cx="1465964" cy="453571"/>
          </a:xfrm>
          <a:prstGeom prst="roundRect">
            <a:avLst/>
          </a:prstGeom>
          <a:solidFill>
            <a:schemeClr val="accent3">
              <a:lumMod val="60000"/>
              <a:lumOff val="40000"/>
              <a:alpha val="50000"/>
            </a:scheme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err="1">
                <a:solidFill>
                  <a:srgbClr val="0000FF"/>
                </a:solidFill>
              </a:rPr>
              <a:t>Isend</a:t>
            </a:r>
            <a:endParaRPr lang="en-US" sz="2400" dirty="0">
              <a:solidFill>
                <a:srgbClr val="0000FF"/>
              </a:solidFill>
            </a:endParaRPr>
          </a:p>
        </p:txBody>
      </p:sp>
      <p:sp>
        <p:nvSpPr>
          <p:cNvPr id="26" name="Rounded Rectangle 25"/>
          <p:cNvSpPr/>
          <p:nvPr/>
        </p:nvSpPr>
        <p:spPr>
          <a:xfrm>
            <a:off x="2615245" y="3519715"/>
            <a:ext cx="1465964" cy="453571"/>
          </a:xfrm>
          <a:prstGeom prst="roundRect">
            <a:avLst/>
          </a:prstGeom>
          <a:solidFill>
            <a:schemeClr val="accent5">
              <a:lumMod val="60000"/>
              <a:lumOff val="40000"/>
              <a:alpha val="50000"/>
            </a:scheme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err="1">
                <a:solidFill>
                  <a:schemeClr val="accent6">
                    <a:lumMod val="75000"/>
                  </a:schemeClr>
                </a:solidFill>
              </a:rPr>
              <a:t>Irecv</a:t>
            </a:r>
            <a:endParaRPr lang="en-US" sz="2400" dirty="0">
              <a:solidFill>
                <a:schemeClr val="accent6">
                  <a:lumMod val="75000"/>
                </a:schemeClr>
              </a:solidFill>
            </a:endParaRPr>
          </a:p>
        </p:txBody>
      </p:sp>
      <p:sp>
        <p:nvSpPr>
          <p:cNvPr id="27" name="Rounded Rectangle 26"/>
          <p:cNvSpPr/>
          <p:nvPr/>
        </p:nvSpPr>
        <p:spPr>
          <a:xfrm>
            <a:off x="5393470" y="3517665"/>
            <a:ext cx="1465964" cy="453571"/>
          </a:xfrm>
          <a:prstGeom prst="roundRect">
            <a:avLst/>
          </a:prstGeom>
          <a:solidFill>
            <a:schemeClr val="accent5">
              <a:lumMod val="60000"/>
              <a:lumOff val="40000"/>
              <a:alpha val="50000"/>
            </a:scheme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err="1">
                <a:solidFill>
                  <a:schemeClr val="accent6">
                    <a:lumMod val="75000"/>
                  </a:schemeClr>
                </a:solidFill>
              </a:rPr>
              <a:t>Irecv</a:t>
            </a:r>
            <a:endParaRPr lang="en-US" sz="2400" dirty="0">
              <a:solidFill>
                <a:schemeClr val="accent6">
                  <a:lumMod val="75000"/>
                </a:schemeClr>
              </a:solidFill>
            </a:endParaRPr>
          </a:p>
        </p:txBody>
      </p:sp>
      <p:sp>
        <p:nvSpPr>
          <p:cNvPr id="28" name="Rounded Rectangle 27"/>
          <p:cNvSpPr/>
          <p:nvPr/>
        </p:nvSpPr>
        <p:spPr>
          <a:xfrm>
            <a:off x="8231718" y="3517665"/>
            <a:ext cx="1465964" cy="453571"/>
          </a:xfrm>
          <a:prstGeom prst="roundRect">
            <a:avLst/>
          </a:prstGeom>
          <a:solidFill>
            <a:schemeClr val="accent5">
              <a:lumMod val="60000"/>
              <a:lumOff val="40000"/>
              <a:alpha val="50000"/>
            </a:scheme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err="1">
                <a:solidFill>
                  <a:schemeClr val="accent6">
                    <a:lumMod val="75000"/>
                  </a:schemeClr>
                </a:solidFill>
              </a:rPr>
              <a:t>Irecv</a:t>
            </a:r>
            <a:endParaRPr lang="en-US" sz="2400" dirty="0">
              <a:solidFill>
                <a:schemeClr val="accent6">
                  <a:lumMod val="75000"/>
                </a:schemeClr>
              </a:solidFill>
            </a:endParaRPr>
          </a:p>
        </p:txBody>
      </p:sp>
      <p:sp>
        <p:nvSpPr>
          <p:cNvPr id="29" name="Rounded Rectangle 28"/>
          <p:cNvSpPr/>
          <p:nvPr/>
        </p:nvSpPr>
        <p:spPr>
          <a:xfrm>
            <a:off x="2615245" y="5257127"/>
            <a:ext cx="1465964" cy="453571"/>
          </a:xfrm>
          <a:prstGeom prst="roundRect">
            <a:avLst/>
          </a:prstGeom>
          <a:solidFill>
            <a:schemeClr val="accent5">
              <a:lumMod val="60000"/>
              <a:lumOff val="40000"/>
              <a:alpha val="50000"/>
            </a:scheme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err="1">
                <a:solidFill>
                  <a:schemeClr val="accent6">
                    <a:lumMod val="75000"/>
                  </a:schemeClr>
                </a:solidFill>
              </a:rPr>
              <a:t>Irecv</a:t>
            </a:r>
            <a:endParaRPr lang="en-US" sz="2400" dirty="0">
              <a:solidFill>
                <a:schemeClr val="accent6">
                  <a:lumMod val="75000"/>
                </a:schemeClr>
              </a:solidFill>
            </a:endParaRPr>
          </a:p>
        </p:txBody>
      </p:sp>
      <p:sp>
        <p:nvSpPr>
          <p:cNvPr id="30" name="Rounded Rectangle 29"/>
          <p:cNvSpPr/>
          <p:nvPr/>
        </p:nvSpPr>
        <p:spPr>
          <a:xfrm>
            <a:off x="5393470" y="5255077"/>
            <a:ext cx="1465964" cy="453571"/>
          </a:xfrm>
          <a:prstGeom prst="roundRect">
            <a:avLst/>
          </a:prstGeom>
          <a:solidFill>
            <a:schemeClr val="accent5">
              <a:lumMod val="60000"/>
              <a:lumOff val="40000"/>
              <a:alpha val="50000"/>
            </a:scheme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err="1">
                <a:solidFill>
                  <a:schemeClr val="accent6">
                    <a:lumMod val="75000"/>
                  </a:schemeClr>
                </a:solidFill>
              </a:rPr>
              <a:t>Irecv</a:t>
            </a:r>
            <a:endParaRPr lang="en-US" sz="2400" dirty="0">
              <a:solidFill>
                <a:schemeClr val="accent6">
                  <a:lumMod val="75000"/>
                </a:schemeClr>
              </a:solidFill>
            </a:endParaRPr>
          </a:p>
        </p:txBody>
      </p:sp>
      <p:sp>
        <p:nvSpPr>
          <p:cNvPr id="31" name="Rounded Rectangle 30"/>
          <p:cNvSpPr/>
          <p:nvPr/>
        </p:nvSpPr>
        <p:spPr>
          <a:xfrm>
            <a:off x="8231718" y="5255077"/>
            <a:ext cx="1465964" cy="453571"/>
          </a:xfrm>
          <a:prstGeom prst="roundRect">
            <a:avLst/>
          </a:prstGeom>
          <a:solidFill>
            <a:schemeClr val="accent5">
              <a:lumMod val="60000"/>
              <a:lumOff val="40000"/>
              <a:alpha val="50000"/>
            </a:schemeClr>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err="1">
                <a:solidFill>
                  <a:schemeClr val="accent6">
                    <a:lumMod val="75000"/>
                  </a:schemeClr>
                </a:solidFill>
              </a:rPr>
              <a:t>Irecv</a:t>
            </a:r>
            <a:endParaRPr lang="en-US" sz="2400" dirty="0">
              <a:solidFill>
                <a:schemeClr val="accent6">
                  <a:lumMod val="75000"/>
                </a:schemeClr>
              </a:solidFill>
            </a:endParaRPr>
          </a:p>
        </p:txBody>
      </p:sp>
      <p:sp>
        <p:nvSpPr>
          <p:cNvPr id="22" name="Content Placeholder 2"/>
          <p:cNvSpPr txBox="1">
            <a:spLocks/>
          </p:cNvSpPr>
          <p:nvPr/>
        </p:nvSpPr>
        <p:spPr>
          <a:xfrm>
            <a:off x="1578308" y="2505469"/>
            <a:ext cx="1338629" cy="708344"/>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bg1"/>
              </a:buClr>
              <a:buSzPct val="83000"/>
              <a:buFont typeface="Arial" pitchFamily="34" charset="0"/>
              <a:buChar char="•"/>
              <a:defRPr sz="3200" kern="1200">
                <a:solidFill>
                  <a:schemeClr val="tx1"/>
                </a:solidFill>
                <a:latin typeface="+mn-lt"/>
                <a:ea typeface="Adobe Fan Heiti Std B" pitchFamily="34" charset="-128"/>
                <a:cs typeface="+mn-cs"/>
              </a:defRPr>
            </a:lvl1pPr>
            <a:lvl2pPr marL="365760" indent="-182880" algn="l" defTabSz="914400" rtl="0" eaLnBrk="1" latinLnBrk="0" hangingPunct="1">
              <a:spcBef>
                <a:spcPct val="20000"/>
              </a:spcBef>
              <a:buSzPct val="60000"/>
              <a:buFont typeface="Wingdings" pitchFamily="2" charset="2"/>
              <a:buChar char="§"/>
              <a:defRPr sz="2800" kern="1200">
                <a:solidFill>
                  <a:schemeClr val="accent1">
                    <a:lumMod val="75000"/>
                  </a:schemeClr>
                </a:solidFill>
                <a:latin typeface="+mn-lt"/>
                <a:ea typeface="Adobe Fan Heiti Std B" pitchFamily="34" charset="-128"/>
                <a:cs typeface="+mn-cs"/>
              </a:defRPr>
            </a:lvl2pPr>
            <a:lvl3pPr marL="548640" indent="-182880" algn="l" defTabSz="914400" rtl="0" eaLnBrk="1" latinLnBrk="0" hangingPunct="1">
              <a:spcBef>
                <a:spcPct val="20000"/>
              </a:spcBef>
              <a:buSzPct val="110000"/>
              <a:buFont typeface="Garamond" pitchFamily="18" charset="0"/>
              <a:buChar char="-"/>
              <a:defRPr sz="2200" kern="1200">
                <a:solidFill>
                  <a:schemeClr val="tx1"/>
                </a:solidFill>
                <a:latin typeface="+mn-lt"/>
                <a:ea typeface="Adobe Fan Heiti Std B" pitchFamily="34" charset="-128"/>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buNone/>
            </a:pPr>
            <a:r>
              <a:rPr lang="en-US" dirty="0"/>
              <a:t>tag = 1</a:t>
            </a:r>
          </a:p>
        </p:txBody>
      </p:sp>
      <p:sp>
        <p:nvSpPr>
          <p:cNvPr id="23" name="Content Placeholder 2"/>
          <p:cNvSpPr txBox="1">
            <a:spLocks/>
          </p:cNvSpPr>
          <p:nvPr/>
        </p:nvSpPr>
        <p:spPr>
          <a:xfrm>
            <a:off x="1578308" y="4266247"/>
            <a:ext cx="1338629" cy="708344"/>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bg1"/>
              </a:buClr>
              <a:buSzPct val="83000"/>
              <a:buFont typeface="Arial" pitchFamily="34" charset="0"/>
              <a:buChar char="•"/>
              <a:defRPr sz="3200" kern="1200">
                <a:solidFill>
                  <a:schemeClr val="tx1"/>
                </a:solidFill>
                <a:latin typeface="+mn-lt"/>
                <a:ea typeface="Adobe Fan Heiti Std B" pitchFamily="34" charset="-128"/>
                <a:cs typeface="+mn-cs"/>
              </a:defRPr>
            </a:lvl1pPr>
            <a:lvl2pPr marL="365760" indent="-182880" algn="l" defTabSz="914400" rtl="0" eaLnBrk="1" latinLnBrk="0" hangingPunct="1">
              <a:spcBef>
                <a:spcPct val="20000"/>
              </a:spcBef>
              <a:buSzPct val="60000"/>
              <a:buFont typeface="Wingdings" pitchFamily="2" charset="2"/>
              <a:buChar char="§"/>
              <a:defRPr sz="2800" kern="1200">
                <a:solidFill>
                  <a:schemeClr val="accent1">
                    <a:lumMod val="75000"/>
                  </a:schemeClr>
                </a:solidFill>
                <a:latin typeface="+mn-lt"/>
                <a:ea typeface="Adobe Fan Heiti Std B" pitchFamily="34" charset="-128"/>
                <a:cs typeface="+mn-cs"/>
              </a:defRPr>
            </a:lvl2pPr>
            <a:lvl3pPr marL="548640" indent="-182880" algn="l" defTabSz="914400" rtl="0" eaLnBrk="1" latinLnBrk="0" hangingPunct="1">
              <a:spcBef>
                <a:spcPct val="20000"/>
              </a:spcBef>
              <a:buSzPct val="110000"/>
              <a:buFont typeface="Garamond" pitchFamily="18" charset="0"/>
              <a:buChar char="-"/>
              <a:defRPr sz="2200" kern="1200">
                <a:solidFill>
                  <a:schemeClr val="tx1"/>
                </a:solidFill>
                <a:latin typeface="+mn-lt"/>
                <a:ea typeface="Adobe Fan Heiti Std B" pitchFamily="34" charset="-128"/>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buNone/>
            </a:pPr>
            <a:r>
              <a:rPr lang="en-US" dirty="0"/>
              <a:t>tag = 2</a:t>
            </a:r>
          </a:p>
        </p:txBody>
      </p:sp>
      <p:sp>
        <p:nvSpPr>
          <p:cNvPr id="25" name="Content Placeholder 2"/>
          <p:cNvSpPr txBox="1">
            <a:spLocks/>
          </p:cNvSpPr>
          <p:nvPr/>
        </p:nvSpPr>
        <p:spPr>
          <a:xfrm>
            <a:off x="9869217" y="2754688"/>
            <a:ext cx="1338629" cy="907730"/>
          </a:xfrm>
          <a:prstGeom prst="rect">
            <a:avLst/>
          </a:prstGeom>
        </p:spPr>
        <p:txBody>
          <a:bodyPr vert="horz" lIns="91440" tIns="45720" rIns="91440" bIns="45720" rtlCol="0">
            <a:normAutofit fontScale="70000" lnSpcReduction="20000"/>
          </a:bodyPr>
          <a:lstStyle>
            <a:lvl1pPr marL="0" indent="0" algn="l" defTabSz="914400" rtl="0" eaLnBrk="1" latinLnBrk="0" hangingPunct="1">
              <a:spcBef>
                <a:spcPct val="20000"/>
              </a:spcBef>
              <a:buClr>
                <a:schemeClr val="bg1"/>
              </a:buClr>
              <a:buSzPct val="83000"/>
              <a:buFont typeface="Arial" pitchFamily="34" charset="0"/>
              <a:buChar char="•"/>
              <a:defRPr sz="3200" kern="1200">
                <a:solidFill>
                  <a:schemeClr val="tx1"/>
                </a:solidFill>
                <a:latin typeface="+mn-lt"/>
                <a:ea typeface="Adobe Fan Heiti Std B" pitchFamily="34" charset="-128"/>
                <a:cs typeface="+mn-cs"/>
              </a:defRPr>
            </a:lvl1pPr>
            <a:lvl2pPr marL="365760" indent="-182880" algn="l" defTabSz="914400" rtl="0" eaLnBrk="1" latinLnBrk="0" hangingPunct="1">
              <a:spcBef>
                <a:spcPct val="20000"/>
              </a:spcBef>
              <a:buSzPct val="60000"/>
              <a:buFont typeface="Wingdings" pitchFamily="2" charset="2"/>
              <a:buChar char="§"/>
              <a:defRPr sz="2800" kern="1200">
                <a:solidFill>
                  <a:schemeClr val="accent1">
                    <a:lumMod val="75000"/>
                  </a:schemeClr>
                </a:solidFill>
                <a:latin typeface="+mn-lt"/>
                <a:ea typeface="Adobe Fan Heiti Std B" pitchFamily="34" charset="-128"/>
                <a:cs typeface="+mn-cs"/>
              </a:defRPr>
            </a:lvl2pPr>
            <a:lvl3pPr marL="548640" indent="-182880" algn="l" defTabSz="914400" rtl="0" eaLnBrk="1" latinLnBrk="0" hangingPunct="1">
              <a:spcBef>
                <a:spcPct val="20000"/>
              </a:spcBef>
              <a:buSzPct val="110000"/>
              <a:buFont typeface="Garamond" pitchFamily="18" charset="0"/>
              <a:buChar char="-"/>
              <a:defRPr sz="2200" kern="1200">
                <a:solidFill>
                  <a:schemeClr val="tx1"/>
                </a:solidFill>
                <a:latin typeface="+mn-lt"/>
                <a:ea typeface="Adobe Fan Heiti Std B" pitchFamily="34" charset="-128"/>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Adobe Fan Heiti Std B"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spcBef>
                <a:spcPts val="0"/>
              </a:spcBef>
              <a:buNone/>
            </a:pPr>
            <a:r>
              <a:rPr lang="en-US" dirty="0"/>
              <a:t>tag</a:t>
            </a:r>
          </a:p>
          <a:p>
            <a:pPr algn="ctr">
              <a:spcBef>
                <a:spcPts val="0"/>
              </a:spcBef>
              <a:buNone/>
            </a:pPr>
            <a:r>
              <a:rPr lang="en-US" dirty="0"/>
              <a:t>mismatch</a:t>
            </a:r>
          </a:p>
        </p:txBody>
      </p:sp>
      <p:pic>
        <p:nvPicPr>
          <p:cNvPr id="32" name="Picture 31" descr="shield.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39668" y="3484242"/>
            <a:ext cx="650278" cy="540385"/>
          </a:xfrm>
          <a:prstGeom prst="rect">
            <a:avLst/>
          </a:prstGeom>
        </p:spPr>
      </p:pic>
      <p:cxnSp>
        <p:nvCxnSpPr>
          <p:cNvPr id="33" name="Elbow Connector 32"/>
          <p:cNvCxnSpPr>
            <a:stCxn id="29" idx="1"/>
            <a:endCxn id="32" idx="3"/>
          </p:cNvCxnSpPr>
          <p:nvPr/>
        </p:nvCxnSpPr>
        <p:spPr>
          <a:xfrm rot="10800000" flipH="1">
            <a:off x="2615244" y="3754435"/>
            <a:ext cx="7674701" cy="1729478"/>
          </a:xfrm>
          <a:prstGeom prst="bentConnector5">
            <a:avLst>
              <a:gd name="adj1" fmla="val -2979"/>
              <a:gd name="adj2" fmla="val 62273"/>
              <a:gd name="adj3" fmla="val 102979"/>
            </a:avLst>
          </a:prstGeom>
          <a:ln w="28575" cmpd="sng">
            <a:solidFill>
              <a:srgbClr val="FF0000"/>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7154324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500"/>
                                        <p:tgtEl>
                                          <p:spTgt spid="33"/>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2"/>
                                        </p:tgtEl>
                                        <p:attrNameLst>
                                          <p:attrName>style.visibility</p:attrName>
                                        </p:attrNameLst>
                                      </p:cBhvr>
                                      <p:to>
                                        <p:strVal val="visible"/>
                                      </p:to>
                                    </p:se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25"/>
                                        </p:tgtEl>
                                        <p:attrNameLst>
                                          <p:attrName>style.visibility</p:attrName>
                                        </p:attrNameLst>
                                      </p:cBhvr>
                                      <p:to>
                                        <p:strVal val="visible"/>
                                      </p:to>
                                    </p:set>
                                  </p:childTnLst>
                                </p:cTn>
                              </p:par>
                            </p:childTnLst>
                          </p:cTn>
                        </p:par>
                        <p:par>
                          <p:cTn id="14" fill="hold">
                            <p:stCondLst>
                              <p:cond delay="500"/>
                            </p:stCondLst>
                            <p:childTnLst>
                              <p:par>
                                <p:cTn id="15" presetID="22" presetClass="exit" presetSubtype="2" fill="hold" nodeType="afterEffect">
                                  <p:stCondLst>
                                    <p:cond delay="0"/>
                                  </p:stCondLst>
                                  <p:childTnLst>
                                    <p:animEffect transition="out" filter="wipe(right)">
                                      <p:cBhvr>
                                        <p:cTn id="16" dur="500"/>
                                        <p:tgtEl>
                                          <p:spTgt spid="33"/>
                                        </p:tgtEl>
                                      </p:cBhvr>
                                    </p:animEffect>
                                    <p:set>
                                      <p:cBhvr>
                                        <p:cTn id="17" dur="1" fill="hold">
                                          <p:stCondLst>
                                            <p:cond delay="499"/>
                                          </p:stCondLst>
                                        </p:cTn>
                                        <p:tgtEl>
                                          <p:spTgt spid="3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solidFill>
                  <a:schemeClr val="tx1">
                    <a:alpha val="35000"/>
                  </a:schemeClr>
                </a:solidFill>
              </a:rPr>
              <a:t>What do MSL programs look like?</a:t>
            </a:r>
          </a:p>
          <a:p>
            <a:endParaRPr lang="en-US" dirty="0"/>
          </a:p>
          <a:p>
            <a:r>
              <a:rPr lang="en-US" dirty="0" smtClean="0">
                <a:solidFill>
                  <a:schemeClr val="tx1">
                    <a:alpha val="35000"/>
                  </a:schemeClr>
                </a:solidFill>
              </a:rPr>
              <a:t>How does synthesis work in MSL?</a:t>
            </a:r>
          </a:p>
          <a:p>
            <a:endParaRPr lang="en-US" dirty="0"/>
          </a:p>
          <a:p>
            <a:r>
              <a:rPr lang="en-US" dirty="0" smtClean="0"/>
              <a:t>Does MSL generates efficient programs?</a:t>
            </a:r>
            <a:endParaRPr lang="en-US" dirty="0"/>
          </a:p>
        </p:txBody>
      </p:sp>
    </p:spTree>
    <p:extLst>
      <p:ext uri="{BB962C8B-B14F-4D97-AF65-F5344CB8AC3E}">
        <p14:creationId xmlns:p14="http://schemas.microsoft.com/office/powerpoint/2010/main" val="37313526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a:t>
            </a:r>
            <a:endParaRPr lang="en-US" dirty="0"/>
          </a:p>
        </p:txBody>
      </p:sp>
      <p:sp>
        <p:nvSpPr>
          <p:cNvPr id="3" name="Content Placeholder 2"/>
          <p:cNvSpPr>
            <a:spLocks noGrp="1"/>
          </p:cNvSpPr>
          <p:nvPr>
            <p:ph idx="1"/>
          </p:nvPr>
        </p:nvSpPr>
        <p:spPr/>
        <p:txBody>
          <a:bodyPr>
            <a:normAutofit lnSpcReduction="10000"/>
          </a:bodyPr>
          <a:lstStyle/>
          <a:p>
            <a:r>
              <a:rPr lang="en-US" dirty="0" smtClean="0"/>
              <a:t>Three kernels from NAS parallel benchmarks</a:t>
            </a:r>
          </a:p>
          <a:p>
            <a:pPr lvl="1"/>
            <a:r>
              <a:rPr lang="en-US" dirty="0" smtClean="0"/>
              <a:t>Transpose (from FT)</a:t>
            </a:r>
          </a:p>
          <a:p>
            <a:pPr lvl="1"/>
            <a:r>
              <a:rPr lang="en-US" b="1" dirty="0" smtClean="0">
                <a:solidFill>
                  <a:srgbClr val="0000FF"/>
                </a:solidFill>
              </a:rPr>
              <a:t>Sp</a:t>
            </a:r>
            <a:r>
              <a:rPr lang="en-US" dirty="0" smtClean="0"/>
              <a:t>arse </a:t>
            </a:r>
            <a:r>
              <a:rPr lang="en-US" b="1" dirty="0" smtClean="0">
                <a:solidFill>
                  <a:srgbClr val="0000FF"/>
                </a:solidFill>
              </a:rPr>
              <a:t>M</a:t>
            </a:r>
            <a:r>
              <a:rPr lang="en-US" dirty="0" smtClean="0"/>
              <a:t>atrix-</a:t>
            </a:r>
            <a:r>
              <a:rPr lang="en-US" b="1" dirty="0" smtClean="0">
                <a:solidFill>
                  <a:srgbClr val="0000FF"/>
                </a:solidFill>
              </a:rPr>
              <a:t>V</a:t>
            </a:r>
            <a:r>
              <a:rPr lang="en-US" dirty="0" smtClean="0"/>
              <a:t>ector multiplication (from CG)</a:t>
            </a:r>
          </a:p>
          <a:p>
            <a:pPr lvl="1"/>
            <a:r>
              <a:rPr lang="en-US" dirty="0" err="1" smtClean="0"/>
              <a:t>MultiGrid</a:t>
            </a:r>
            <a:r>
              <a:rPr lang="en-US" dirty="0" smtClean="0"/>
              <a:t> (MG)</a:t>
            </a:r>
          </a:p>
          <a:p>
            <a:endParaRPr lang="en-US" dirty="0" smtClean="0"/>
          </a:p>
          <a:p>
            <a:r>
              <a:rPr lang="en-US" dirty="0" smtClean="0"/>
              <a:t>Different communication patterns: short/long, regular/irregular, all-to-all, reduce</a:t>
            </a:r>
          </a:p>
          <a:p>
            <a:endParaRPr lang="en-US" dirty="0" smtClean="0"/>
          </a:p>
          <a:p>
            <a:r>
              <a:rPr lang="en-US" dirty="0" smtClean="0"/>
              <a:t>In spite of the restricted programming model, MSL allows writing interesting kernels</a:t>
            </a:r>
          </a:p>
        </p:txBody>
      </p:sp>
    </p:spTree>
    <p:extLst>
      <p:ext uri="{BB962C8B-B14F-4D97-AF65-F5344CB8AC3E}">
        <p14:creationId xmlns:p14="http://schemas.microsoft.com/office/powerpoint/2010/main" val="330639265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Evaluation</a:t>
            </a:r>
            <a:endParaRPr lang="en-US" dirty="0"/>
          </a:p>
        </p:txBody>
      </p:sp>
      <p:sp>
        <p:nvSpPr>
          <p:cNvPr id="3" name="Content Placeholder 2"/>
          <p:cNvSpPr>
            <a:spLocks noGrp="1"/>
          </p:cNvSpPr>
          <p:nvPr>
            <p:ph idx="1"/>
          </p:nvPr>
        </p:nvSpPr>
        <p:spPr>
          <a:xfrm>
            <a:off x="1592494" y="1825625"/>
            <a:ext cx="9761306" cy="4819286"/>
          </a:xfrm>
        </p:spPr>
        <p:txBody>
          <a:bodyPr>
            <a:normAutofit/>
          </a:bodyPr>
          <a:lstStyle/>
          <a:p>
            <a:r>
              <a:rPr lang="en-US" dirty="0" smtClean="0"/>
              <a:t>Compare MSL generated code with hand-written official MPI/Fortran code</a:t>
            </a:r>
          </a:p>
          <a:p>
            <a:r>
              <a:rPr lang="en-US" dirty="0" smtClean="0"/>
              <a:t>Running on NERSC Hopper cluster (Cray XE6, 2 </a:t>
            </a:r>
            <a:r>
              <a:rPr lang="en-US" dirty="0"/>
              <a:t>AMD 12-core </a:t>
            </a:r>
            <a:r>
              <a:rPr lang="en-US" dirty="0" err="1"/>
              <a:t>MagnyCours</a:t>
            </a:r>
            <a:r>
              <a:rPr lang="en-US" dirty="0"/>
              <a:t> 2.1GHz </a:t>
            </a:r>
            <a:r>
              <a:rPr lang="en-US" dirty="0" smtClean="0"/>
              <a:t>per </a:t>
            </a:r>
            <a:r>
              <a:rPr lang="en-US" dirty="0"/>
              <a:t>node</a:t>
            </a:r>
            <a:r>
              <a:rPr lang="en-US" dirty="0" smtClean="0"/>
              <a:t>)</a:t>
            </a:r>
          </a:p>
          <a:p>
            <a:endParaRPr lang="en-US" dirty="0" smtClean="0"/>
          </a:p>
          <a:p>
            <a:r>
              <a:rPr lang="en-US" dirty="0" smtClean="0"/>
              <a:t>Different scales of parallelism: 256 to 16384</a:t>
            </a:r>
          </a:p>
          <a:p>
            <a:r>
              <a:rPr lang="en-US" dirty="0" smtClean="0"/>
              <a:t>Problem size: Class E (</a:t>
            </a:r>
            <a:r>
              <a:rPr lang="en-US" dirty="0" err="1" smtClean="0"/>
              <a:t>SpMV</a:t>
            </a:r>
            <a:r>
              <a:rPr lang="en-US" dirty="0" smtClean="0"/>
              <a:t> has to use larger customized </a:t>
            </a:r>
            <a:r>
              <a:rPr lang="en-US" dirty="0" err="1" smtClean="0"/>
              <a:t>config</a:t>
            </a:r>
            <a:r>
              <a:rPr lang="en-US" dirty="0" smtClean="0"/>
              <a:t> for higher parallelism)</a:t>
            </a:r>
          </a:p>
          <a:p>
            <a:endParaRPr lang="en-US" dirty="0" smtClean="0"/>
          </a:p>
          <a:p>
            <a:r>
              <a:rPr lang="en-US" dirty="0" smtClean="0"/>
              <a:t>Run 7 times and plot min, median, and max</a:t>
            </a:r>
          </a:p>
        </p:txBody>
      </p:sp>
    </p:spTree>
    <p:extLst>
      <p:ext uri="{BB962C8B-B14F-4D97-AF65-F5344CB8AC3E}">
        <p14:creationId xmlns:p14="http://schemas.microsoft.com/office/powerpoint/2010/main" val="244798667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Performance Evaluation: Transpose</a:t>
            </a:r>
            <a:endParaRPr lang="en-US" dirty="0"/>
          </a:p>
        </p:txBody>
      </p:sp>
      <p:pic>
        <p:nvPicPr>
          <p:cNvPr id="5" name="Picture 4" descr="ft-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11326" y="1793335"/>
            <a:ext cx="3467101" cy="4044951"/>
          </a:xfrm>
          <a:prstGeom prst="rect">
            <a:avLst/>
          </a:prstGeom>
        </p:spPr>
      </p:pic>
      <p:pic>
        <p:nvPicPr>
          <p:cNvPr id="6" name="Picture 5" descr="ft-2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59589" y="1920336"/>
            <a:ext cx="5529036" cy="3870325"/>
          </a:xfrm>
          <a:prstGeom prst="rect">
            <a:avLst/>
          </a:prstGeom>
        </p:spPr>
      </p:pic>
    </p:spTree>
    <p:extLst>
      <p:ext uri="{BB962C8B-B14F-4D97-AF65-F5344CB8AC3E}">
        <p14:creationId xmlns:p14="http://schemas.microsoft.com/office/powerpoint/2010/main" val="2551093915"/>
      </p:ext>
    </p:extLst>
  </p:cSld>
  <p:clrMapOvr>
    <a:masterClrMapping/>
  </p:clrMapOvr>
  <p:timing>
    <p:tnLst>
      <p:par>
        <p:cTn xmlns:p14="http://schemas.microsoft.com/office/powerpoint/2010/mai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Performance Evaluation: </a:t>
            </a:r>
            <a:r>
              <a:rPr lang="en-US" dirty="0" err="1" smtClean="0"/>
              <a:t>SpMV</a:t>
            </a:r>
            <a:endParaRPr lang="en-US" dirty="0"/>
          </a:p>
        </p:txBody>
      </p:sp>
      <p:pic>
        <p:nvPicPr>
          <p:cNvPr id="3" name="Picture 2" descr="c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2126" y="1539404"/>
            <a:ext cx="4324350" cy="4892853"/>
          </a:xfrm>
          <a:prstGeom prst="rect">
            <a:avLst/>
          </a:prstGeom>
        </p:spPr>
      </p:pic>
      <p:pic>
        <p:nvPicPr>
          <p:cNvPr id="4" name="Picture 3" descr="cg-larg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96026" y="1618779"/>
            <a:ext cx="4086225" cy="4767263"/>
          </a:xfrm>
          <a:prstGeom prst="rect">
            <a:avLst/>
          </a:prstGeom>
        </p:spPr>
      </p:pic>
    </p:spTree>
    <p:extLst>
      <p:ext uri="{BB962C8B-B14F-4D97-AF65-F5344CB8AC3E}">
        <p14:creationId xmlns:p14="http://schemas.microsoft.com/office/powerpoint/2010/main" val="3086649211"/>
      </p:ext>
    </p:extLst>
  </p:cSld>
  <p:clrMapOvr>
    <a:masterClrMapping/>
  </p:clrMapOvr>
  <p:timing>
    <p:tnLst>
      <p:par>
        <p:cTn xmlns:p14="http://schemas.microsoft.com/office/powerpoint/2010/mai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Performance Evaluation:</a:t>
            </a:r>
            <a:br>
              <a:rPr lang="en-US" dirty="0" smtClean="0"/>
            </a:br>
            <a:r>
              <a:rPr lang="en-US" dirty="0" smtClean="0"/>
              <a:t>MG</a:t>
            </a:r>
            <a:endParaRPr lang="en-US" dirty="0"/>
          </a:p>
        </p:txBody>
      </p:sp>
      <p:pic>
        <p:nvPicPr>
          <p:cNvPr id="5" name="Picture 4" descr="m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73112" y="1574193"/>
            <a:ext cx="6988175" cy="4891722"/>
          </a:xfrm>
          <a:prstGeom prst="rect">
            <a:avLst/>
          </a:prstGeom>
        </p:spPr>
      </p:pic>
    </p:spTree>
    <p:extLst>
      <p:ext uri="{BB962C8B-B14F-4D97-AF65-F5344CB8AC3E}">
        <p14:creationId xmlns:p14="http://schemas.microsoft.com/office/powerpoint/2010/main" val="2863923144"/>
      </p:ext>
    </p:extLst>
  </p:cSld>
  <p:clrMapOvr>
    <a:masterClrMapping/>
  </p:clrMapOvr>
  <p:timing>
    <p:tnLst>
      <p:par>
        <p:cTn xmlns:p14="http://schemas.microsoft.com/office/powerpoint/2010/mai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pPr marL="0" indent="0">
              <a:buNone/>
            </a:pPr>
            <a:endParaRPr lang="en-US" dirty="0"/>
          </a:p>
          <a:p>
            <a:r>
              <a:rPr lang="en-US" dirty="0" smtClean="0"/>
              <a:t>What do MSL programs look like?</a:t>
            </a:r>
          </a:p>
          <a:p>
            <a:endParaRPr lang="en-US" dirty="0"/>
          </a:p>
          <a:p>
            <a:r>
              <a:rPr lang="en-US" dirty="0" smtClean="0"/>
              <a:t>How does synthesis work in MSL?</a:t>
            </a:r>
          </a:p>
          <a:p>
            <a:endParaRPr lang="en-US" dirty="0"/>
          </a:p>
          <a:p>
            <a:r>
              <a:rPr lang="en-US" dirty="0" smtClean="0"/>
              <a:t>Does MSL generate efficient programs?  YES.</a:t>
            </a:r>
            <a:endParaRPr lang="en-US" dirty="0"/>
          </a:p>
        </p:txBody>
      </p:sp>
    </p:spTree>
    <p:extLst>
      <p:ext uri="{BB962C8B-B14F-4D97-AF65-F5344CB8AC3E}">
        <p14:creationId xmlns:p14="http://schemas.microsoft.com/office/powerpoint/2010/main" val="13401884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Related Work</a:t>
            </a:r>
            <a:endParaRPr lang="en-US" dirty="0"/>
          </a:p>
        </p:txBody>
      </p:sp>
      <p:sp>
        <p:nvSpPr>
          <p:cNvPr id="4" name="Content Placeholder 3"/>
          <p:cNvSpPr>
            <a:spLocks noGrp="1"/>
          </p:cNvSpPr>
          <p:nvPr>
            <p:ph idx="1"/>
          </p:nvPr>
        </p:nvSpPr>
        <p:spPr/>
        <p:txBody>
          <a:bodyPr/>
          <a:lstStyle/>
          <a:p>
            <a:r>
              <a:rPr lang="en-US" dirty="0"/>
              <a:t>Generative </a:t>
            </a:r>
            <a:r>
              <a:rPr lang="en-US" dirty="0" smtClean="0"/>
              <a:t>Programming</a:t>
            </a:r>
            <a:endParaRPr lang="en-US" dirty="0"/>
          </a:p>
          <a:p>
            <a:endParaRPr lang="en-US" dirty="0" smtClean="0"/>
          </a:p>
          <a:p>
            <a:r>
              <a:rPr lang="en-US" dirty="0"/>
              <a:t>Domain-Specific Languages for </a:t>
            </a:r>
            <a:r>
              <a:rPr lang="en-US" dirty="0" smtClean="0"/>
              <a:t>HPC</a:t>
            </a:r>
          </a:p>
          <a:p>
            <a:pPr lvl="1"/>
            <a:r>
              <a:rPr lang="en-US" dirty="0" smtClean="0"/>
              <a:t>Halide, TCE, </a:t>
            </a:r>
            <a:r>
              <a:rPr lang="en-US" dirty="0" err="1" smtClean="0"/>
              <a:t>Tera</a:t>
            </a:r>
            <a:r>
              <a:rPr lang="en-US" dirty="0" smtClean="0"/>
              <a:t>, …</a:t>
            </a:r>
            <a:endParaRPr lang="en-US" dirty="0"/>
          </a:p>
          <a:p>
            <a:pPr lvl="1"/>
            <a:endParaRPr lang="en-US" dirty="0" smtClean="0"/>
          </a:p>
          <a:p>
            <a:r>
              <a:rPr lang="en-US" dirty="0" smtClean="0"/>
              <a:t>General Languages for HPC</a:t>
            </a:r>
          </a:p>
          <a:p>
            <a:pPr lvl="1"/>
            <a:r>
              <a:rPr lang="en-US" dirty="0" smtClean="0"/>
              <a:t>Chapel, Fortress, Titanium, UPC, X10, ZPL, …</a:t>
            </a:r>
          </a:p>
          <a:p>
            <a:pPr lvl="1"/>
            <a:endParaRPr lang="en-US" dirty="0"/>
          </a:p>
          <a:p>
            <a:r>
              <a:rPr lang="en-US" dirty="0" smtClean="0"/>
              <a:t>Synthesis</a:t>
            </a:r>
            <a:endParaRPr lang="en-US" dirty="0"/>
          </a:p>
        </p:txBody>
      </p:sp>
    </p:spTree>
    <p:extLst>
      <p:ext uri="{BB962C8B-B14F-4D97-AF65-F5344CB8AC3E}">
        <p14:creationId xmlns:p14="http://schemas.microsoft.com/office/powerpoint/2010/main" val="264890162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73310" y="1595020"/>
            <a:ext cx="7729091" cy="5386090"/>
          </a:xfrm>
          <a:prstGeom prst="rect">
            <a:avLst/>
          </a:prstGeom>
          <a:noFill/>
        </p:spPr>
        <p:txBody>
          <a:bodyPr wrap="square" rtlCol="0">
            <a:spAutoFit/>
          </a:bodyPr>
          <a:lstStyle/>
          <a:p>
            <a:r>
              <a:rPr lang="en-US" sz="2800" dirty="0" err="1"/>
              <a:t>UInt</a:t>
            </a:r>
            <a:r>
              <a:rPr lang="en-US" sz="2800" dirty="0"/>
              <a:t> </a:t>
            </a:r>
            <a:r>
              <a:rPr lang="en-US" sz="2800" dirty="0" err="1"/>
              <a:t>avgImpl</a:t>
            </a:r>
            <a:r>
              <a:rPr lang="en-US" sz="2800" dirty="0"/>
              <a:t>(</a:t>
            </a:r>
            <a:r>
              <a:rPr lang="en-US" sz="2800" dirty="0" err="1"/>
              <a:t>UInt</a:t>
            </a:r>
            <a:r>
              <a:rPr lang="en-US" sz="2800" dirty="0"/>
              <a:t> a, </a:t>
            </a:r>
            <a:r>
              <a:rPr lang="en-US" sz="2800" dirty="0" err="1"/>
              <a:t>UInt</a:t>
            </a:r>
            <a:r>
              <a:rPr lang="en-US" sz="2800" dirty="0"/>
              <a:t> b</a:t>
            </a:r>
            <a:r>
              <a:rPr lang="en-US" sz="2800" dirty="0" smtClean="0"/>
              <a:t>) </a:t>
            </a:r>
            <a:r>
              <a:rPr lang="en-US" sz="2800" b="1" dirty="0" smtClean="0"/>
              <a:t>implements</a:t>
            </a:r>
            <a:r>
              <a:rPr lang="en-US" sz="2800" dirty="0" smtClean="0"/>
              <a:t> </a:t>
            </a:r>
            <a:r>
              <a:rPr lang="en-US" sz="2800" dirty="0" err="1" smtClean="0"/>
              <a:t>avgSpec</a:t>
            </a:r>
            <a:r>
              <a:rPr lang="en-US" sz="2800" dirty="0" smtClean="0"/>
              <a:t> {</a:t>
            </a:r>
          </a:p>
          <a:p>
            <a:endParaRPr lang="en-US" sz="1200" dirty="0" smtClean="0"/>
          </a:p>
          <a:p>
            <a:r>
              <a:rPr lang="en-US" sz="2800" dirty="0" smtClean="0">
                <a:solidFill>
                  <a:schemeClr val="accent5">
                    <a:tint val="65000"/>
                    <a:alpha val="58000"/>
                  </a:schemeClr>
                </a:solidFill>
              </a:rPr>
              <a:t>   </a:t>
            </a:r>
            <a:r>
              <a:rPr lang="en-US" sz="2800" b="1" dirty="0" smtClean="0">
                <a:solidFill>
                  <a:schemeClr val="accent5">
                    <a:tint val="65000"/>
                    <a:alpha val="58000"/>
                  </a:schemeClr>
                </a:solidFill>
              </a:rPr>
              <a:t>generator</a:t>
            </a:r>
            <a:r>
              <a:rPr lang="en-US" sz="2800" dirty="0" smtClean="0">
                <a:solidFill>
                  <a:schemeClr val="accent5">
                    <a:tint val="65000"/>
                    <a:alpha val="58000"/>
                  </a:schemeClr>
                </a:solidFill>
              </a:rPr>
              <a:t> </a:t>
            </a:r>
            <a:r>
              <a:rPr lang="en-US" sz="2800" dirty="0" err="1" smtClean="0">
                <a:solidFill>
                  <a:schemeClr val="accent5">
                    <a:tint val="65000"/>
                    <a:alpha val="58000"/>
                  </a:schemeClr>
                </a:solidFill>
              </a:rPr>
              <a:t>UInt</a:t>
            </a:r>
            <a:r>
              <a:rPr lang="en-US" sz="2800" dirty="0" smtClean="0">
                <a:solidFill>
                  <a:schemeClr val="accent5">
                    <a:tint val="65000"/>
                    <a:alpha val="58000"/>
                  </a:schemeClr>
                </a:solidFill>
              </a:rPr>
              <a:t> </a:t>
            </a:r>
            <a:r>
              <a:rPr lang="en-US" sz="2800" dirty="0" err="1">
                <a:solidFill>
                  <a:schemeClr val="accent5">
                    <a:tint val="65000"/>
                    <a:alpha val="58000"/>
                  </a:schemeClr>
                </a:solidFill>
              </a:rPr>
              <a:t>expr</a:t>
            </a:r>
            <a:r>
              <a:rPr lang="en-US" sz="2800" dirty="0">
                <a:solidFill>
                  <a:schemeClr val="accent5">
                    <a:tint val="65000"/>
                    <a:alpha val="58000"/>
                  </a:schemeClr>
                </a:solidFill>
              </a:rPr>
              <a:t> </a:t>
            </a:r>
            <a:r>
              <a:rPr lang="en-US" sz="2800" dirty="0" smtClean="0">
                <a:solidFill>
                  <a:schemeClr val="accent5">
                    <a:tint val="65000"/>
                    <a:alpha val="58000"/>
                  </a:schemeClr>
                </a:solidFill>
              </a:rPr>
              <a:t>() {</a:t>
            </a:r>
            <a:endParaRPr lang="en-US" sz="2800" dirty="0">
              <a:solidFill>
                <a:schemeClr val="accent5">
                  <a:tint val="65000"/>
                  <a:alpha val="58000"/>
                </a:schemeClr>
              </a:solidFill>
            </a:endParaRPr>
          </a:p>
          <a:p>
            <a:r>
              <a:rPr lang="en-US" sz="2800" dirty="0" smtClean="0">
                <a:solidFill>
                  <a:schemeClr val="accent5">
                    <a:tint val="65000"/>
                    <a:alpha val="58000"/>
                  </a:schemeClr>
                </a:solidFill>
              </a:rPr>
              <a:t>      return  </a:t>
            </a:r>
            <a:r>
              <a:rPr lang="en-US" sz="2800" b="1" dirty="0" smtClean="0">
                <a:solidFill>
                  <a:schemeClr val="accent5">
                    <a:tint val="65000"/>
                    <a:alpha val="58000"/>
                  </a:schemeClr>
                </a:solidFill>
              </a:rPr>
              <a:t>{|</a:t>
            </a:r>
            <a:r>
              <a:rPr lang="en-US" sz="2800" dirty="0" smtClean="0">
                <a:solidFill>
                  <a:schemeClr val="accent5">
                    <a:tint val="65000"/>
                    <a:alpha val="58000"/>
                  </a:schemeClr>
                </a:solidFill>
              </a:rPr>
              <a:t>  a </a:t>
            </a:r>
            <a:r>
              <a:rPr lang="en-US" sz="2800" b="1" dirty="0">
                <a:solidFill>
                  <a:schemeClr val="accent5">
                    <a:tint val="65000"/>
                    <a:alpha val="58000"/>
                  </a:schemeClr>
                </a:solidFill>
              </a:rPr>
              <a:t>|</a:t>
            </a:r>
            <a:r>
              <a:rPr lang="en-US" sz="2800" dirty="0">
                <a:solidFill>
                  <a:schemeClr val="accent5">
                    <a:tint val="65000"/>
                    <a:alpha val="58000"/>
                  </a:schemeClr>
                </a:solidFill>
              </a:rPr>
              <a:t> b </a:t>
            </a:r>
            <a:r>
              <a:rPr lang="en-US" sz="2800" b="1" dirty="0">
                <a:solidFill>
                  <a:schemeClr val="accent5">
                    <a:tint val="65000"/>
                    <a:alpha val="58000"/>
                  </a:schemeClr>
                </a:solidFill>
              </a:rPr>
              <a:t>|</a:t>
            </a:r>
            <a:r>
              <a:rPr lang="en-US" sz="2800" dirty="0">
                <a:solidFill>
                  <a:schemeClr val="accent5">
                    <a:tint val="65000"/>
                    <a:alpha val="58000"/>
                  </a:schemeClr>
                </a:solidFill>
              </a:rPr>
              <a:t> </a:t>
            </a:r>
            <a:r>
              <a:rPr lang="en-US" sz="2800" b="1" dirty="0">
                <a:solidFill>
                  <a:schemeClr val="accent5">
                    <a:tint val="65000"/>
                    <a:alpha val="58000"/>
                  </a:schemeClr>
                </a:solidFill>
              </a:rPr>
              <a:t>??</a:t>
            </a:r>
          </a:p>
          <a:p>
            <a:r>
              <a:rPr lang="en-US" sz="2800" b="1" dirty="0">
                <a:solidFill>
                  <a:schemeClr val="accent5">
                    <a:tint val="65000"/>
                    <a:alpha val="58000"/>
                  </a:schemeClr>
                </a:solidFill>
              </a:rPr>
              <a:t>	   |</a:t>
            </a:r>
            <a:r>
              <a:rPr lang="en-US" sz="2800" dirty="0">
                <a:solidFill>
                  <a:schemeClr val="accent5">
                    <a:tint val="65000"/>
                    <a:alpha val="58000"/>
                  </a:schemeClr>
                </a:solidFill>
              </a:rPr>
              <a:t> </a:t>
            </a:r>
            <a:r>
              <a:rPr lang="en-US" sz="2800" dirty="0" err="1" smtClean="0">
                <a:solidFill>
                  <a:schemeClr val="accent5">
                    <a:tint val="65000"/>
                    <a:alpha val="58000"/>
                  </a:schemeClr>
                </a:solidFill>
              </a:rPr>
              <a:t>expr</a:t>
            </a:r>
            <a:r>
              <a:rPr lang="en-US" sz="2800" dirty="0">
                <a:solidFill>
                  <a:schemeClr val="accent5">
                    <a:tint val="65000"/>
                    <a:alpha val="58000"/>
                  </a:schemeClr>
                </a:solidFill>
              </a:rPr>
              <a:t>()</a:t>
            </a:r>
            <a:r>
              <a:rPr lang="en-US" sz="2800" dirty="0" smtClean="0">
                <a:solidFill>
                  <a:schemeClr val="accent5">
                    <a:tint val="65000"/>
                    <a:alpha val="58000"/>
                  </a:schemeClr>
                </a:solidFill>
              </a:rPr>
              <a:t> </a:t>
            </a:r>
            <a:r>
              <a:rPr lang="en-US" sz="2800" dirty="0">
                <a:solidFill>
                  <a:schemeClr val="accent5">
                    <a:tint val="65000"/>
                    <a:alpha val="58000"/>
                  </a:schemeClr>
                </a:solidFill>
              </a:rPr>
              <a:t>+ </a:t>
            </a:r>
            <a:r>
              <a:rPr lang="en-US" sz="2800" dirty="0" err="1" smtClean="0">
                <a:solidFill>
                  <a:schemeClr val="accent5">
                    <a:tint val="65000"/>
                    <a:alpha val="58000"/>
                  </a:schemeClr>
                </a:solidFill>
              </a:rPr>
              <a:t>expr</a:t>
            </a:r>
            <a:r>
              <a:rPr lang="en-US" sz="2800" dirty="0">
                <a:solidFill>
                  <a:schemeClr val="accent5">
                    <a:tint val="65000"/>
                    <a:alpha val="58000"/>
                  </a:schemeClr>
                </a:solidFill>
              </a:rPr>
              <a:t>()</a:t>
            </a:r>
            <a:endParaRPr lang="en-US" sz="2800" b="1" dirty="0">
              <a:solidFill>
                <a:schemeClr val="accent5">
                  <a:tint val="65000"/>
                  <a:alpha val="58000"/>
                </a:schemeClr>
              </a:solidFill>
            </a:endParaRPr>
          </a:p>
          <a:p>
            <a:r>
              <a:rPr lang="en-US" sz="2800" b="1" dirty="0">
                <a:solidFill>
                  <a:schemeClr val="accent5">
                    <a:tint val="65000"/>
                    <a:alpha val="58000"/>
                  </a:schemeClr>
                </a:solidFill>
              </a:rPr>
              <a:t>	   |</a:t>
            </a:r>
            <a:r>
              <a:rPr lang="en-US" sz="2800" dirty="0">
                <a:solidFill>
                  <a:schemeClr val="accent5">
                    <a:tint val="65000"/>
                    <a:alpha val="58000"/>
                  </a:schemeClr>
                </a:solidFill>
              </a:rPr>
              <a:t> </a:t>
            </a:r>
            <a:r>
              <a:rPr lang="en-US" sz="2800" dirty="0" err="1" smtClean="0">
                <a:solidFill>
                  <a:schemeClr val="accent5">
                    <a:tint val="65000"/>
                    <a:alpha val="58000"/>
                  </a:schemeClr>
                </a:solidFill>
              </a:rPr>
              <a:t>expr</a:t>
            </a:r>
            <a:r>
              <a:rPr lang="en-US" sz="2800" dirty="0">
                <a:solidFill>
                  <a:schemeClr val="accent5">
                    <a:tint val="65000"/>
                    <a:alpha val="58000"/>
                  </a:schemeClr>
                </a:solidFill>
              </a:rPr>
              <a:t>()</a:t>
            </a:r>
            <a:r>
              <a:rPr lang="en-US" sz="2800" dirty="0" smtClean="0">
                <a:solidFill>
                  <a:schemeClr val="accent5">
                    <a:tint val="65000"/>
                    <a:alpha val="58000"/>
                  </a:schemeClr>
                </a:solidFill>
              </a:rPr>
              <a:t> </a:t>
            </a:r>
            <a:r>
              <a:rPr lang="en-US" sz="2400" dirty="0">
                <a:solidFill>
                  <a:schemeClr val="accent5">
                    <a:tint val="65000"/>
                    <a:alpha val="58000"/>
                  </a:schemeClr>
                </a:solidFill>
              </a:rPr>
              <a:t>&amp;</a:t>
            </a:r>
            <a:r>
              <a:rPr lang="en-US" sz="2800" dirty="0">
                <a:solidFill>
                  <a:schemeClr val="accent5">
                    <a:tint val="65000"/>
                    <a:alpha val="58000"/>
                  </a:schemeClr>
                </a:solidFill>
              </a:rPr>
              <a:t> </a:t>
            </a:r>
            <a:r>
              <a:rPr lang="en-US" sz="2800" dirty="0" err="1">
                <a:solidFill>
                  <a:schemeClr val="accent5">
                    <a:tint val="65000"/>
                    <a:alpha val="58000"/>
                  </a:schemeClr>
                </a:solidFill>
              </a:rPr>
              <a:t>expr</a:t>
            </a:r>
            <a:r>
              <a:rPr lang="en-US" sz="2800" dirty="0">
                <a:solidFill>
                  <a:schemeClr val="accent5">
                    <a:tint val="65000"/>
                    <a:alpha val="58000"/>
                  </a:schemeClr>
                </a:solidFill>
              </a:rPr>
              <a:t> </a:t>
            </a:r>
            <a:r>
              <a:rPr lang="en-US" sz="2800" b="1" dirty="0">
                <a:solidFill>
                  <a:schemeClr val="accent5">
                    <a:tint val="65000"/>
                    <a:alpha val="58000"/>
                  </a:schemeClr>
                </a:solidFill>
              </a:rPr>
              <a:t>|</a:t>
            </a:r>
            <a:r>
              <a:rPr lang="en-US" sz="2800" dirty="0">
                <a:solidFill>
                  <a:schemeClr val="accent5">
                    <a:tint val="65000"/>
                    <a:alpha val="58000"/>
                  </a:schemeClr>
                </a:solidFill>
              </a:rPr>
              <a:t> </a:t>
            </a:r>
            <a:r>
              <a:rPr lang="en-US" sz="2800" dirty="0" err="1" smtClean="0">
                <a:solidFill>
                  <a:schemeClr val="accent5">
                    <a:tint val="65000"/>
                    <a:alpha val="58000"/>
                  </a:schemeClr>
                </a:solidFill>
              </a:rPr>
              <a:t>expr</a:t>
            </a:r>
            <a:r>
              <a:rPr lang="en-US" sz="2800" dirty="0">
                <a:solidFill>
                  <a:schemeClr val="accent5">
                    <a:tint val="65000"/>
                    <a:alpha val="58000"/>
                  </a:schemeClr>
                </a:solidFill>
              </a:rPr>
              <a:t>()</a:t>
            </a:r>
            <a:r>
              <a:rPr lang="en-US" sz="2800" dirty="0" smtClean="0">
                <a:solidFill>
                  <a:schemeClr val="accent5">
                    <a:tint val="65000"/>
                    <a:alpha val="58000"/>
                  </a:schemeClr>
                </a:solidFill>
              </a:rPr>
              <a:t> </a:t>
            </a:r>
            <a:r>
              <a:rPr lang="en-US" sz="2400" dirty="0">
                <a:solidFill>
                  <a:schemeClr val="accent5">
                    <a:tint val="65000"/>
                    <a:alpha val="58000"/>
                  </a:schemeClr>
                </a:solidFill>
              </a:rPr>
              <a:t>|</a:t>
            </a:r>
            <a:r>
              <a:rPr lang="en-US" sz="2800" dirty="0">
                <a:solidFill>
                  <a:schemeClr val="accent5">
                    <a:tint val="65000"/>
                    <a:alpha val="58000"/>
                  </a:schemeClr>
                </a:solidFill>
              </a:rPr>
              <a:t> </a:t>
            </a:r>
            <a:r>
              <a:rPr lang="en-US" sz="2800" dirty="0" err="1" smtClean="0">
                <a:solidFill>
                  <a:schemeClr val="accent5">
                    <a:tint val="65000"/>
                    <a:alpha val="58000"/>
                  </a:schemeClr>
                </a:solidFill>
              </a:rPr>
              <a:t>expr</a:t>
            </a:r>
            <a:r>
              <a:rPr lang="en-US" sz="2800" dirty="0">
                <a:solidFill>
                  <a:schemeClr val="accent5">
                    <a:tint val="65000"/>
                    <a:alpha val="58000"/>
                  </a:schemeClr>
                </a:solidFill>
              </a:rPr>
              <a:t>()</a:t>
            </a:r>
          </a:p>
          <a:p>
            <a:r>
              <a:rPr lang="en-US" sz="2800" b="1" dirty="0">
                <a:solidFill>
                  <a:schemeClr val="accent5">
                    <a:tint val="65000"/>
                    <a:alpha val="58000"/>
                  </a:schemeClr>
                </a:solidFill>
              </a:rPr>
              <a:t>	   |</a:t>
            </a:r>
            <a:r>
              <a:rPr lang="en-US" sz="2800" dirty="0">
                <a:solidFill>
                  <a:schemeClr val="accent5">
                    <a:tint val="65000"/>
                    <a:alpha val="58000"/>
                  </a:schemeClr>
                </a:solidFill>
              </a:rPr>
              <a:t> </a:t>
            </a:r>
            <a:r>
              <a:rPr lang="en-US" sz="2800" dirty="0" err="1" smtClean="0">
                <a:solidFill>
                  <a:schemeClr val="accent5">
                    <a:tint val="65000"/>
                    <a:alpha val="58000"/>
                  </a:schemeClr>
                </a:solidFill>
              </a:rPr>
              <a:t>expr</a:t>
            </a:r>
            <a:r>
              <a:rPr lang="en-US" sz="2800" dirty="0">
                <a:solidFill>
                  <a:schemeClr val="accent5">
                    <a:tint val="65000"/>
                    <a:alpha val="58000"/>
                  </a:schemeClr>
                </a:solidFill>
              </a:rPr>
              <a:t>()</a:t>
            </a:r>
            <a:r>
              <a:rPr lang="en-US" sz="2800" dirty="0" smtClean="0">
                <a:solidFill>
                  <a:schemeClr val="accent5">
                    <a:tint val="65000"/>
                    <a:alpha val="58000"/>
                  </a:schemeClr>
                </a:solidFill>
              </a:rPr>
              <a:t> </a:t>
            </a:r>
            <a:r>
              <a:rPr lang="en-US" sz="2800" dirty="0">
                <a:solidFill>
                  <a:schemeClr val="accent5">
                    <a:tint val="65000"/>
                    <a:alpha val="58000"/>
                  </a:schemeClr>
                </a:solidFill>
              </a:rPr>
              <a:t>^ </a:t>
            </a:r>
            <a:r>
              <a:rPr lang="en-US" sz="2800" dirty="0" err="1" smtClean="0">
                <a:solidFill>
                  <a:schemeClr val="accent5">
                    <a:tint val="65000"/>
                    <a:alpha val="58000"/>
                  </a:schemeClr>
                </a:solidFill>
              </a:rPr>
              <a:t>expr</a:t>
            </a:r>
            <a:r>
              <a:rPr lang="en-US" sz="2800" dirty="0">
                <a:solidFill>
                  <a:schemeClr val="accent5">
                    <a:tint val="65000"/>
                    <a:alpha val="58000"/>
                  </a:schemeClr>
                </a:solidFill>
              </a:rPr>
              <a:t>()</a:t>
            </a:r>
            <a:r>
              <a:rPr lang="en-US" sz="2800" dirty="0" smtClean="0">
                <a:solidFill>
                  <a:schemeClr val="accent5">
                    <a:tint val="65000"/>
                    <a:alpha val="58000"/>
                  </a:schemeClr>
                </a:solidFill>
              </a:rPr>
              <a:t> </a:t>
            </a:r>
            <a:r>
              <a:rPr lang="en-US" sz="2800" b="1" dirty="0">
                <a:solidFill>
                  <a:schemeClr val="accent5">
                    <a:tint val="65000"/>
                    <a:alpha val="58000"/>
                  </a:schemeClr>
                </a:solidFill>
              </a:rPr>
              <a:t>|</a:t>
            </a:r>
            <a:r>
              <a:rPr lang="en-US" sz="2800" dirty="0">
                <a:solidFill>
                  <a:schemeClr val="accent5">
                    <a:tint val="65000"/>
                    <a:alpha val="58000"/>
                  </a:schemeClr>
                </a:solidFill>
              </a:rPr>
              <a:t>  ~ </a:t>
            </a:r>
            <a:r>
              <a:rPr lang="en-US" sz="2800" dirty="0" err="1" smtClean="0">
                <a:solidFill>
                  <a:schemeClr val="accent5">
                    <a:tint val="65000"/>
                    <a:alpha val="58000"/>
                  </a:schemeClr>
                </a:solidFill>
              </a:rPr>
              <a:t>expr</a:t>
            </a:r>
            <a:r>
              <a:rPr lang="en-US" sz="2800" dirty="0">
                <a:solidFill>
                  <a:schemeClr val="accent5">
                    <a:tint val="65000"/>
                    <a:alpha val="58000"/>
                  </a:schemeClr>
                </a:solidFill>
              </a:rPr>
              <a:t>()</a:t>
            </a:r>
          </a:p>
          <a:p>
            <a:r>
              <a:rPr lang="en-US" sz="2800" b="1" dirty="0">
                <a:solidFill>
                  <a:schemeClr val="accent5">
                    <a:tint val="65000"/>
                    <a:alpha val="58000"/>
                  </a:schemeClr>
                </a:solidFill>
              </a:rPr>
              <a:t>	   |</a:t>
            </a:r>
            <a:r>
              <a:rPr lang="en-US" sz="2800" dirty="0">
                <a:solidFill>
                  <a:schemeClr val="accent5">
                    <a:tint val="65000"/>
                    <a:alpha val="58000"/>
                  </a:schemeClr>
                </a:solidFill>
              </a:rPr>
              <a:t> </a:t>
            </a:r>
            <a:r>
              <a:rPr lang="en-US" sz="2800" dirty="0" err="1" smtClean="0">
                <a:solidFill>
                  <a:schemeClr val="accent5">
                    <a:tint val="65000"/>
                    <a:alpha val="58000"/>
                  </a:schemeClr>
                </a:solidFill>
              </a:rPr>
              <a:t>expr</a:t>
            </a:r>
            <a:r>
              <a:rPr lang="en-US" sz="2800" dirty="0">
                <a:solidFill>
                  <a:schemeClr val="accent5">
                    <a:tint val="65000"/>
                    <a:alpha val="58000"/>
                  </a:schemeClr>
                </a:solidFill>
              </a:rPr>
              <a:t>()</a:t>
            </a:r>
            <a:r>
              <a:rPr lang="en-US" sz="2800" dirty="0" smtClean="0">
                <a:solidFill>
                  <a:schemeClr val="accent5">
                    <a:tint val="65000"/>
                    <a:alpha val="58000"/>
                  </a:schemeClr>
                </a:solidFill>
              </a:rPr>
              <a:t> </a:t>
            </a:r>
            <a:r>
              <a:rPr lang="en-US" sz="2800" dirty="0">
                <a:solidFill>
                  <a:schemeClr val="accent5">
                    <a:tint val="65000"/>
                    <a:alpha val="58000"/>
                  </a:schemeClr>
                </a:solidFill>
              </a:rPr>
              <a:t>&gt;&gt; </a:t>
            </a:r>
            <a:r>
              <a:rPr lang="en-US" sz="2800" b="1" dirty="0">
                <a:solidFill>
                  <a:schemeClr val="accent5">
                    <a:tint val="65000"/>
                    <a:alpha val="58000"/>
                  </a:schemeClr>
                </a:solidFill>
              </a:rPr>
              <a:t>?</a:t>
            </a:r>
            <a:r>
              <a:rPr lang="en-US" sz="2800" b="1" dirty="0" smtClean="0">
                <a:solidFill>
                  <a:schemeClr val="accent5">
                    <a:tint val="65000"/>
                    <a:alpha val="58000"/>
                  </a:schemeClr>
                </a:solidFill>
              </a:rPr>
              <a:t>?</a:t>
            </a:r>
            <a:r>
              <a:rPr lang="en-US" sz="2800" b="1" dirty="0">
                <a:solidFill>
                  <a:schemeClr val="accent5">
                    <a:tint val="65000"/>
                    <a:alpha val="58000"/>
                  </a:schemeClr>
                </a:solidFill>
              </a:rPr>
              <a:t> </a:t>
            </a:r>
            <a:r>
              <a:rPr lang="en-US" sz="2800" b="1" dirty="0" smtClean="0">
                <a:solidFill>
                  <a:schemeClr val="accent5">
                    <a:tint val="65000"/>
                    <a:alpha val="58000"/>
                  </a:schemeClr>
                </a:solidFill>
              </a:rPr>
              <a:t>  |}</a:t>
            </a:r>
            <a:r>
              <a:rPr lang="en-US" sz="2800" dirty="0">
                <a:solidFill>
                  <a:schemeClr val="accent5">
                    <a:tint val="65000"/>
                    <a:alpha val="58000"/>
                  </a:schemeClr>
                </a:solidFill>
              </a:rPr>
              <a:t> </a:t>
            </a:r>
            <a:r>
              <a:rPr lang="en-US" sz="2800" dirty="0" smtClean="0">
                <a:solidFill>
                  <a:schemeClr val="accent5">
                    <a:tint val="65000"/>
                    <a:alpha val="58000"/>
                  </a:schemeClr>
                </a:solidFill>
              </a:rPr>
              <a:t> ;</a:t>
            </a:r>
            <a:endParaRPr lang="en-US" sz="2800" dirty="0">
              <a:solidFill>
                <a:schemeClr val="accent5">
                  <a:tint val="65000"/>
                  <a:alpha val="58000"/>
                </a:schemeClr>
              </a:solidFill>
            </a:endParaRPr>
          </a:p>
          <a:p>
            <a:r>
              <a:rPr lang="en-US" sz="2800" dirty="0" smtClean="0">
                <a:solidFill>
                  <a:schemeClr val="accent5">
                    <a:tint val="65000"/>
                    <a:alpha val="58000"/>
                  </a:schemeClr>
                </a:solidFill>
              </a:rPr>
              <a:t>      }</a:t>
            </a:r>
          </a:p>
          <a:p>
            <a:r>
              <a:rPr lang="en-US" sz="2800" dirty="0" smtClean="0">
                <a:solidFill>
                  <a:schemeClr val="accent5">
                    <a:tint val="65000"/>
                    <a:alpha val="58000"/>
                  </a:schemeClr>
                </a:solidFill>
              </a:rPr>
              <a:t>   }</a:t>
            </a:r>
          </a:p>
          <a:p>
            <a:endParaRPr lang="en-US" sz="1200" dirty="0" smtClean="0"/>
          </a:p>
          <a:p>
            <a:r>
              <a:rPr lang="en-US" sz="2800" dirty="0"/>
              <a:t> </a:t>
            </a:r>
            <a:r>
              <a:rPr lang="en-US" sz="2800" dirty="0" smtClean="0"/>
              <a:t>  return </a:t>
            </a:r>
            <a:r>
              <a:rPr lang="en-US" sz="4000" dirty="0">
                <a:solidFill>
                  <a:prstClr val="black"/>
                </a:solidFill>
              </a:rPr>
              <a:t>(a &amp; b) + (a ^ b) &gt;&gt; 1</a:t>
            </a:r>
            <a:r>
              <a:rPr lang="en-US" sz="2800" dirty="0">
                <a:solidFill>
                  <a:prstClr val="black"/>
                </a:solidFill>
              </a:rPr>
              <a:t>;</a:t>
            </a:r>
            <a:endParaRPr lang="en-US" sz="2800" dirty="0"/>
          </a:p>
          <a:p>
            <a:r>
              <a:rPr lang="en-US" sz="2800" dirty="0"/>
              <a:t>}</a:t>
            </a:r>
          </a:p>
        </p:txBody>
      </p:sp>
      <p:sp>
        <p:nvSpPr>
          <p:cNvPr id="2" name="Title 1"/>
          <p:cNvSpPr>
            <a:spLocks noGrp="1"/>
          </p:cNvSpPr>
          <p:nvPr>
            <p:ph type="title"/>
          </p:nvPr>
        </p:nvSpPr>
        <p:spPr/>
        <p:txBody>
          <a:bodyPr/>
          <a:lstStyle/>
          <a:p>
            <a:r>
              <a:rPr lang="en-US" dirty="0" smtClean="0"/>
              <a:t>Introducing synthesis</a:t>
            </a:r>
            <a:endParaRPr lang="en-US" dirty="0"/>
          </a:p>
        </p:txBody>
      </p:sp>
      <p:sp>
        <p:nvSpPr>
          <p:cNvPr id="5" name="Rectangle 4"/>
          <p:cNvSpPr/>
          <p:nvPr/>
        </p:nvSpPr>
        <p:spPr>
          <a:xfrm>
            <a:off x="5678308" y="4834470"/>
            <a:ext cx="6187507" cy="646331"/>
          </a:xfrm>
          <a:prstGeom prst="rect">
            <a:avLst/>
          </a:prstGeom>
        </p:spPr>
        <p:txBody>
          <a:bodyPr wrap="square">
            <a:spAutoFit/>
          </a:bodyPr>
          <a:lstStyle/>
          <a:p>
            <a:r>
              <a:rPr lang="en-US" sz="3600" dirty="0"/>
              <a:t>&lt;</a:t>
            </a:r>
            <a:r>
              <a:rPr lang="en-US" sz="3600" dirty="0">
                <a:solidFill>
                  <a:srgbClr val="0000FF"/>
                </a:solidFill>
              </a:rPr>
              <a:t>Hacker’s Delight, Section 2-5</a:t>
            </a:r>
            <a:r>
              <a:rPr lang="en-US" sz="3600" dirty="0"/>
              <a:t>&gt;</a:t>
            </a:r>
          </a:p>
        </p:txBody>
      </p:sp>
    </p:spTree>
    <p:extLst>
      <p:ext uri="{BB962C8B-B14F-4D97-AF65-F5344CB8AC3E}">
        <p14:creationId xmlns:p14="http://schemas.microsoft.com/office/powerpoint/2010/main" val="199492494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a:bodyPr>
          <a:lstStyle/>
          <a:p>
            <a:r>
              <a:rPr lang="en-US" dirty="0" smtClean="0"/>
              <a:t>With high level </a:t>
            </a:r>
            <a:r>
              <a:rPr lang="en-US" b="1" dirty="0" smtClean="0"/>
              <a:t>abstraction</a:t>
            </a:r>
            <a:r>
              <a:rPr lang="en-US" dirty="0" smtClean="0"/>
              <a:t> of the </a:t>
            </a:r>
            <a:r>
              <a:rPr lang="en-US" dirty="0" err="1" smtClean="0"/>
              <a:t>SPMDmodel</a:t>
            </a:r>
            <a:r>
              <a:rPr lang="en-US" dirty="0" smtClean="0"/>
              <a:t>, we can analyze and synthesize bulk-synchronous programs</a:t>
            </a:r>
          </a:p>
          <a:p>
            <a:endParaRPr lang="en-US" dirty="0" smtClean="0"/>
          </a:p>
          <a:p>
            <a:r>
              <a:rPr lang="en-US" dirty="0" smtClean="0"/>
              <a:t>The </a:t>
            </a:r>
            <a:r>
              <a:rPr lang="en-US" b="1" dirty="0" smtClean="0"/>
              <a:t>synthesis</a:t>
            </a:r>
            <a:r>
              <a:rPr lang="en-US" dirty="0" smtClean="0"/>
              <a:t> feature in MSL infer low-level details and helps to write correct distributed implementations more easily</a:t>
            </a:r>
          </a:p>
          <a:p>
            <a:endParaRPr lang="en-US" dirty="0" smtClean="0"/>
          </a:p>
          <a:p>
            <a:r>
              <a:rPr lang="en-US" dirty="0" smtClean="0"/>
              <a:t>The restrictions in the programming model still allow for writing interesting kernels and generating </a:t>
            </a:r>
            <a:r>
              <a:rPr lang="en-US" b="1" dirty="0" smtClean="0"/>
              <a:t>efficient</a:t>
            </a:r>
            <a:r>
              <a:rPr lang="en-US" dirty="0" smtClean="0"/>
              <a:t> MPI/C++ code.</a:t>
            </a:r>
            <a:endParaRPr lang="en-US" dirty="0"/>
          </a:p>
        </p:txBody>
      </p:sp>
    </p:spTree>
    <p:extLst>
      <p:ext uri="{BB962C8B-B14F-4D97-AF65-F5344CB8AC3E}">
        <p14:creationId xmlns:p14="http://schemas.microsoft.com/office/powerpoint/2010/main" val="245279544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p:txBody>
          <a:bodyPr/>
          <a:lstStyle/>
          <a:p>
            <a:r>
              <a:rPr lang="en-US" dirty="0" smtClean="0"/>
              <a:t>Thanks for your attention!</a:t>
            </a:r>
          </a:p>
          <a:p>
            <a:pPr marL="0" indent="0">
              <a:buNone/>
            </a:pPr>
            <a:endParaRPr lang="en-US" dirty="0" smtClean="0"/>
          </a:p>
          <a:p>
            <a:r>
              <a:rPr lang="en-US" dirty="0" smtClean="0"/>
              <a:t>Questions?</a:t>
            </a:r>
            <a:endParaRPr lang="en-US" dirty="0"/>
          </a:p>
        </p:txBody>
      </p:sp>
    </p:spTree>
    <p:extLst>
      <p:ext uri="{BB962C8B-B14F-4D97-AF65-F5344CB8AC3E}">
        <p14:creationId xmlns:p14="http://schemas.microsoft.com/office/powerpoint/2010/main" val="76877196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Sketch-based synthesis</a:t>
            </a:r>
          </a:p>
        </p:txBody>
      </p:sp>
      <p:sp>
        <p:nvSpPr>
          <p:cNvPr id="5" name="Content Placeholder 4"/>
          <p:cNvSpPr>
            <a:spLocks noGrp="1"/>
          </p:cNvSpPr>
          <p:nvPr>
            <p:ph idx="1"/>
          </p:nvPr>
        </p:nvSpPr>
        <p:spPr/>
        <p:txBody>
          <a:bodyPr/>
          <a:lstStyle/>
          <a:p>
            <a:r>
              <a:rPr lang="en-US" b="1" dirty="0"/>
              <a:t>Specification</a:t>
            </a:r>
            <a:r>
              <a:rPr lang="en-US" dirty="0"/>
              <a:t>:  just a simple program</a:t>
            </a:r>
          </a:p>
          <a:p>
            <a:endParaRPr lang="en-US" dirty="0"/>
          </a:p>
          <a:p>
            <a:r>
              <a:rPr lang="en-US" b="1" dirty="0"/>
              <a:t>Sketch</a:t>
            </a:r>
            <a:r>
              <a:rPr lang="en-US" dirty="0"/>
              <a:t>: an incomplete program, high-level</a:t>
            </a:r>
          </a:p>
          <a:p>
            <a:endParaRPr lang="en-US" dirty="0"/>
          </a:p>
          <a:p>
            <a:r>
              <a:rPr lang="en-US" b="1" dirty="0"/>
              <a:t>Solver</a:t>
            </a:r>
            <a:r>
              <a:rPr lang="en-US" dirty="0"/>
              <a:t>: completes the sketch, based on equivalence</a:t>
            </a:r>
          </a:p>
          <a:p>
            <a:endParaRPr lang="en-US" dirty="0"/>
          </a:p>
        </p:txBody>
      </p:sp>
      <p:sp>
        <p:nvSpPr>
          <p:cNvPr id="6" name="Rectangle 5"/>
          <p:cNvSpPr/>
          <p:nvPr/>
        </p:nvSpPr>
        <p:spPr>
          <a:xfrm>
            <a:off x="2064116" y="5157790"/>
            <a:ext cx="2940654" cy="769441"/>
          </a:xfrm>
          <a:prstGeom prst="rect">
            <a:avLst/>
          </a:prstGeom>
        </p:spPr>
        <p:txBody>
          <a:bodyPr wrap="none">
            <a:spAutoFit/>
          </a:bodyPr>
          <a:lstStyle/>
          <a:p>
            <a:r>
              <a:rPr lang="en-US" sz="4400" b="1" dirty="0">
                <a:solidFill>
                  <a:prstClr val="black"/>
                </a:solidFill>
              </a:rPr>
              <a:t>Correctness</a:t>
            </a:r>
            <a:endParaRPr lang="en-US" sz="3200" dirty="0"/>
          </a:p>
        </p:txBody>
      </p:sp>
      <p:sp>
        <p:nvSpPr>
          <p:cNvPr id="7" name="Rectangle 6"/>
          <p:cNvSpPr/>
          <p:nvPr/>
        </p:nvSpPr>
        <p:spPr>
          <a:xfrm>
            <a:off x="7018502" y="5157790"/>
            <a:ext cx="2445551" cy="769441"/>
          </a:xfrm>
          <a:prstGeom prst="rect">
            <a:avLst/>
          </a:prstGeom>
        </p:spPr>
        <p:txBody>
          <a:bodyPr wrap="none">
            <a:spAutoFit/>
          </a:bodyPr>
          <a:lstStyle/>
          <a:p>
            <a:r>
              <a:rPr lang="en-US" sz="4400" b="1" dirty="0" smtClean="0">
                <a:solidFill>
                  <a:prstClr val="black"/>
                </a:solidFill>
              </a:rPr>
              <a:t>Flexibility</a:t>
            </a:r>
            <a:endParaRPr lang="en-US" sz="3200" dirty="0"/>
          </a:p>
        </p:txBody>
      </p:sp>
    </p:spTree>
    <p:extLst>
      <p:ext uri="{BB962C8B-B14F-4D97-AF65-F5344CB8AC3E}">
        <p14:creationId xmlns:p14="http://schemas.microsoft.com/office/powerpoint/2010/main" val="187355454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theme/theme1.xml><?xml version="1.0" encoding="utf-8"?>
<a:theme xmlns:a="http://schemas.openxmlformats.org/drawingml/2006/main" name="office theme">
  <a:themeElements>
    <a:clrScheme name="Experimental 1">
      <a:dk1>
        <a:sysClr val="windowText" lastClr="000000"/>
      </a:dk1>
      <a:lt1>
        <a:sysClr val="window" lastClr="FFFFFF"/>
      </a:lt1>
      <a:dk2>
        <a:srgbClr val="44546A"/>
      </a:dk2>
      <a:lt2>
        <a:srgbClr val="E7E6E6"/>
      </a:lt2>
      <a:accent1>
        <a:srgbClr val="175B73"/>
      </a:accent1>
      <a:accent2>
        <a:srgbClr val="CD0909"/>
      </a:accent2>
      <a:accent3>
        <a:srgbClr val="3F7830"/>
      </a:accent3>
      <a:accent4>
        <a:srgbClr val="084CFC"/>
      </a:accent4>
      <a:accent5>
        <a:srgbClr val="DCA800"/>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16549</TotalTime>
  <Words>3836</Words>
  <Application>Microsoft Macintosh PowerPoint</Application>
  <PresentationFormat>Custom</PresentationFormat>
  <Paragraphs>937</Paragraphs>
  <Slides>81</Slides>
  <Notes>38</Notes>
  <HiddenSlides>6</HiddenSlides>
  <MMClips>0</MMClips>
  <ScaleCrop>false</ScaleCrop>
  <HeadingPairs>
    <vt:vector size="4" baseType="variant">
      <vt:variant>
        <vt:lpstr>Theme</vt:lpstr>
      </vt:variant>
      <vt:variant>
        <vt:i4>1</vt:i4>
      </vt:variant>
      <vt:variant>
        <vt:lpstr>Slide Titles</vt:lpstr>
      </vt:variant>
      <vt:variant>
        <vt:i4>81</vt:i4>
      </vt:variant>
    </vt:vector>
  </HeadingPairs>
  <TitlesOfParts>
    <vt:vector size="82" baseType="lpstr">
      <vt:lpstr>office theme</vt:lpstr>
      <vt:lpstr>MSL: a Synthesis Enabled Language for Distributed Implementations </vt:lpstr>
      <vt:lpstr>Key issues in SPMD programming</vt:lpstr>
      <vt:lpstr>MSL:  Synthesis + Programming Model</vt:lpstr>
      <vt:lpstr>Introducing synthesis</vt:lpstr>
      <vt:lpstr>Introducing synthesis</vt:lpstr>
      <vt:lpstr>Introducing synthesis</vt:lpstr>
      <vt:lpstr>Introducing synthesis</vt:lpstr>
      <vt:lpstr>Introducing synthesis</vt:lpstr>
      <vt:lpstr>Sketch-based synthesis</vt:lpstr>
      <vt:lpstr>Can we do synthesis for MPI?</vt:lpstr>
      <vt:lpstr>Bulk-synchronous parallelism</vt:lpstr>
      <vt:lpstr>Related languages</vt:lpstr>
      <vt:lpstr>Outline</vt:lpstr>
      <vt:lpstr>MSL programming example</vt:lpstr>
      <vt:lpstr>MSL programming example</vt:lpstr>
      <vt:lpstr>MSL programming example</vt:lpstr>
      <vt:lpstr>MSL programming example</vt:lpstr>
      <vt:lpstr>MSL programming example</vt:lpstr>
      <vt:lpstr>MSL programming example</vt:lpstr>
      <vt:lpstr>MSL programming example</vt:lpstr>
      <vt:lpstr>MSL programming example</vt:lpstr>
      <vt:lpstr>MSL programming example</vt:lpstr>
      <vt:lpstr>MSL programming example</vt:lpstr>
      <vt:lpstr>MSL programming example</vt:lpstr>
      <vt:lpstr>MSL programming example</vt:lpstr>
      <vt:lpstr>MSL programming example</vt:lpstr>
      <vt:lpstr>MSL programming example</vt:lpstr>
      <vt:lpstr>MSL programming example</vt:lpstr>
      <vt:lpstr>MSL programming example</vt:lpstr>
      <vt:lpstr>MSL programming example</vt:lpstr>
      <vt:lpstr>MSL programming example</vt:lpstr>
      <vt:lpstr>MSL programming example</vt:lpstr>
      <vt:lpstr>MSL programming example</vt:lpstr>
      <vt:lpstr>MSL programming example</vt:lpstr>
      <vt:lpstr>MSL programming example</vt:lpstr>
      <vt:lpstr>MSL programming example</vt:lpstr>
      <vt:lpstr>MSL programming example</vt:lpstr>
      <vt:lpstr>MSL programming example</vt:lpstr>
      <vt:lpstr>MSL programming example</vt:lpstr>
      <vt:lpstr>MSL programming example</vt:lpstr>
      <vt:lpstr>MSL programming example</vt:lpstr>
      <vt:lpstr>MSL programming example</vt:lpstr>
      <vt:lpstr>MSL programming example</vt:lpstr>
      <vt:lpstr>MSL programming model</vt:lpstr>
      <vt:lpstr>MSL programming model</vt:lpstr>
      <vt:lpstr>Outline</vt:lpstr>
      <vt:lpstr>MSL synthesis process </vt:lpstr>
      <vt:lpstr>MSL synthesis process </vt:lpstr>
      <vt:lpstr>SPMD program transformation</vt:lpstr>
      <vt:lpstr>SPMD program transformation</vt:lpstr>
      <vt:lpstr>SPMD program transformation</vt:lpstr>
      <vt:lpstr>Restricted communication</vt:lpstr>
      <vt:lpstr>Restricted communication</vt:lpstr>
      <vt:lpstr>Restricted communication</vt:lpstr>
      <vt:lpstr>SPMD program transformation</vt:lpstr>
      <vt:lpstr>SPMD program transformation</vt:lpstr>
      <vt:lpstr>SPMD program transformation</vt:lpstr>
      <vt:lpstr>SPMD program transformation</vt:lpstr>
      <vt:lpstr>SPMD program transformation</vt:lpstr>
      <vt:lpstr>Recall: MSL synthesis process </vt:lpstr>
      <vt:lpstr>Synthesis step</vt:lpstr>
      <vt:lpstr>Synthesis step</vt:lpstr>
      <vt:lpstr>Synthesis step</vt:lpstr>
      <vt:lpstr>Limitations</vt:lpstr>
      <vt:lpstr>Recall: MSL synthesis process </vt:lpstr>
      <vt:lpstr>Code generation</vt:lpstr>
      <vt:lpstr>Code generation</vt:lpstr>
      <vt:lpstr>Code generation</vt:lpstr>
      <vt:lpstr>Code generation</vt:lpstr>
      <vt:lpstr>Code generation</vt:lpstr>
      <vt:lpstr>Code generation</vt:lpstr>
      <vt:lpstr>Outline</vt:lpstr>
      <vt:lpstr>Evaluation</vt:lpstr>
      <vt:lpstr>Performance Evaluation</vt:lpstr>
      <vt:lpstr>Performance Evaluation: Transpose</vt:lpstr>
      <vt:lpstr>Performance Evaluation: SpMV</vt:lpstr>
      <vt:lpstr>Performance Evaluation: MG</vt:lpstr>
      <vt:lpstr>Outline</vt:lpstr>
      <vt:lpstr>Related Work</vt:lpstr>
      <vt:lpstr>Conclusion</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Armando Solar-Lezama</dc:creator>
  <cp:lastModifiedBy>Zhilei Xu</cp:lastModifiedBy>
  <cp:revision>559</cp:revision>
  <cp:lastPrinted>2014-10-05T11:58:39Z</cp:lastPrinted>
  <dcterms:created xsi:type="dcterms:W3CDTF">2014-09-23T19:26:18Z</dcterms:created>
  <dcterms:modified xsi:type="dcterms:W3CDTF">2014-11-22T08:14:19Z</dcterms:modified>
</cp:coreProperties>
</file>