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71" r:id="rId3"/>
    <p:sldId id="384" r:id="rId4"/>
    <p:sldId id="376" r:id="rId5"/>
    <p:sldId id="377" r:id="rId6"/>
    <p:sldId id="378" r:id="rId7"/>
    <p:sldId id="379" r:id="rId8"/>
    <p:sldId id="382" r:id="rId9"/>
    <p:sldId id="383" r:id="rId10"/>
    <p:sldId id="288" r:id="rId11"/>
    <p:sldId id="296" r:id="rId12"/>
    <p:sldId id="336" r:id="rId13"/>
    <p:sldId id="302" r:id="rId14"/>
    <p:sldId id="290" r:id="rId15"/>
    <p:sldId id="298" r:id="rId16"/>
    <p:sldId id="310" r:id="rId17"/>
    <p:sldId id="312" r:id="rId18"/>
    <p:sldId id="311" r:id="rId19"/>
    <p:sldId id="313" r:id="rId20"/>
    <p:sldId id="314" r:id="rId21"/>
    <p:sldId id="318" r:id="rId22"/>
    <p:sldId id="319" r:id="rId23"/>
    <p:sldId id="320" r:id="rId24"/>
    <p:sldId id="321" r:id="rId25"/>
    <p:sldId id="388" r:id="rId26"/>
    <p:sldId id="328" r:id="rId27"/>
    <p:sldId id="329" r:id="rId28"/>
    <p:sldId id="330" r:id="rId29"/>
    <p:sldId id="385" r:id="rId30"/>
    <p:sldId id="386" r:id="rId31"/>
    <p:sldId id="345" r:id="rId32"/>
    <p:sldId id="346" r:id="rId33"/>
    <p:sldId id="347" r:id="rId34"/>
    <p:sldId id="348" r:id="rId35"/>
    <p:sldId id="350" r:id="rId36"/>
    <p:sldId id="349" r:id="rId37"/>
    <p:sldId id="353" r:id="rId38"/>
    <p:sldId id="354" r:id="rId39"/>
    <p:sldId id="360" r:id="rId40"/>
    <p:sldId id="361" r:id="rId41"/>
    <p:sldId id="362" r:id="rId42"/>
    <p:sldId id="366" r:id="rId43"/>
    <p:sldId id="368" r:id="rId44"/>
    <p:sldId id="363" r:id="rId45"/>
    <p:sldId id="364" r:id="rId46"/>
    <p:sldId id="355" r:id="rId47"/>
    <p:sldId id="356" r:id="rId48"/>
    <p:sldId id="357" r:id="rId49"/>
    <p:sldId id="367" r:id="rId50"/>
    <p:sldId id="373" r:id="rId51"/>
    <p:sldId id="371" r:id="rId52"/>
    <p:sldId id="372" r:id="rId53"/>
    <p:sldId id="370" r:id="rId54"/>
    <p:sldId id="375" r:id="rId55"/>
    <p:sldId id="374" r:id="rId56"/>
    <p:sldId id="332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7700"/>
    <a:srgbClr val="008000"/>
    <a:srgbClr val="B60033"/>
    <a:srgbClr val="DCA800"/>
    <a:srgbClr val="EAD48C"/>
    <a:srgbClr val="F3C003"/>
    <a:srgbClr val="546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kcheung:Desktop:pldiExperim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51553863824"/>
          <c:y val="2.82580562846311E-2"/>
          <c:w val="0.83200972434725295"/>
          <c:h val="0.79320832492092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join!$B$1</c:f>
              <c:strCache>
                <c:ptCount val="1"/>
                <c:pt idx="0">
                  <c:v>original </c:v>
                </c:pt>
              </c:strCache>
            </c:strRef>
          </c:tx>
          <c:xVal>
            <c:numRef>
              <c:f>join!$A$2:$A$7</c:f>
              <c:numCache>
                <c:formatCode>General</c:formatCode>
                <c:ptCount val="6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join!$B$2:$B$7</c:f>
              <c:numCache>
                <c:formatCode>General</c:formatCode>
                <c:ptCount val="6"/>
                <c:pt idx="0">
                  <c:v>800</c:v>
                </c:pt>
                <c:pt idx="1">
                  <c:v>2100</c:v>
                </c:pt>
                <c:pt idx="2">
                  <c:v>5000</c:v>
                </c:pt>
                <c:pt idx="3">
                  <c:v>150000</c:v>
                </c:pt>
                <c:pt idx="4">
                  <c:v>700000</c:v>
                </c:pt>
                <c:pt idx="5">
                  <c:v>900000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join!$C$1</c:f>
              <c:strCache>
                <c:ptCount val="1"/>
                <c:pt idx="0">
                  <c:v>inferred</c:v>
                </c:pt>
              </c:strCache>
            </c:strRef>
          </c:tx>
          <c:xVal>
            <c:numRef>
              <c:f>join!$A$2:$A$7</c:f>
              <c:numCache>
                <c:formatCode>General</c:formatCode>
                <c:ptCount val="6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join!$C$2:$C$7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490</c:v>
                </c:pt>
                <c:pt idx="3">
                  <c:v>950</c:v>
                </c:pt>
                <c:pt idx="4">
                  <c:v>1100</c:v>
                </c:pt>
                <c:pt idx="5">
                  <c:v>1300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260264"/>
        <c:axId val="515261440"/>
      </c:scatterChart>
      <c:valAx>
        <c:axId val="515260264"/>
        <c:scaling>
          <c:orientation val="minMax"/>
          <c:max val="1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roles / users in DB</a:t>
                </a:r>
              </a:p>
            </c:rich>
          </c:tx>
          <c:overlay val="0"/>
        </c:title>
        <c:numFmt formatCode="[&gt;=1000]0,&quot;K&quot;;0" sourceLinked="0"/>
        <c:majorTickMark val="out"/>
        <c:minorTickMark val="none"/>
        <c:tickLblPos val="nextTo"/>
        <c:crossAx val="515261440"/>
        <c:crosses val="autoZero"/>
        <c:crossBetween val="midCat"/>
        <c:majorUnit val="20000"/>
      </c:valAx>
      <c:valAx>
        <c:axId val="515261440"/>
        <c:scaling>
          <c:logBase val="10"/>
          <c:orientation val="minMax"/>
          <c:max val="1100000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Page load time (ms)</a:t>
                </a:r>
              </a:p>
            </c:rich>
          </c:tx>
          <c:layout>
            <c:manualLayout>
              <c:xMode val="edge"/>
              <c:yMode val="edge"/>
              <c:x val="0"/>
              <c:y val="0.27746810294546498"/>
            </c:manualLayout>
          </c:layout>
          <c:overlay val="0"/>
        </c:title>
        <c:numFmt formatCode="[&gt;=1000]0,&quot;K&quot;;0" sourceLinked="0"/>
        <c:majorTickMark val="out"/>
        <c:minorTickMark val="none"/>
        <c:tickLblPos val="nextTo"/>
        <c:crossAx val="515260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215629962723899"/>
          <c:y val="5.0588887656648499E-2"/>
          <c:w val="0.35770678620741098"/>
          <c:h val="0.156313794109070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Sheet1!$A$1:$A$16</c:f>
              <c:strCache>
                <c:ptCount val="16"/>
                <c:pt idx="0">
                  <c:v>ackl91</c:v>
                </c:pt>
                <c:pt idx="1">
                  <c:v>ackl92</c:v>
                </c:pt>
                <c:pt idx="2">
                  <c:v>ackl94</c:v>
                </c:pt>
                <c:pt idx="3">
                  <c:v>ackl95</c:v>
                </c:pt>
                <c:pt idx="4">
                  <c:v>amkl100</c:v>
                </c:pt>
                <c:pt idx="5">
                  <c:v>amkl101</c:v>
                </c:pt>
                <c:pt idx="6">
                  <c:v>amkl103</c:v>
                </c:pt>
                <c:pt idx="7">
                  <c:v>amkl105</c:v>
                </c:pt>
                <c:pt idx="8">
                  <c:v>amkl107</c:v>
                </c:pt>
                <c:pt idx="9">
                  <c:v>amkl97</c:v>
                </c:pt>
                <c:pt idx="10">
                  <c:v>amkl98</c:v>
                </c:pt>
                <c:pt idx="11">
                  <c:v>amkl99</c:v>
                </c:pt>
                <c:pt idx="12">
                  <c:v>div0</c:v>
                </c:pt>
                <c:pt idx="13">
                  <c:v>heat0</c:v>
                </c:pt>
                <c:pt idx="14">
                  <c:v>grad0</c:v>
                </c:pt>
                <c:pt idx="15">
                  <c:v>mgl5</c:v>
                </c:pt>
              </c:strCache>
            </c:strRef>
          </c:cat>
          <c:val>
            <c:numRef>
              <c:f>Sheet1!$F$1:$F$16</c:f>
              <c:numCache>
                <c:formatCode>General</c:formatCode>
                <c:ptCount val="16"/>
                <c:pt idx="0">
                  <c:v>6361</c:v>
                </c:pt>
                <c:pt idx="1">
                  <c:v>1541</c:v>
                </c:pt>
                <c:pt idx="2">
                  <c:v>4272</c:v>
                </c:pt>
                <c:pt idx="3">
                  <c:v>1088</c:v>
                </c:pt>
                <c:pt idx="4">
                  <c:v>1512</c:v>
                </c:pt>
                <c:pt idx="5">
                  <c:v>1273</c:v>
                </c:pt>
                <c:pt idx="6">
                  <c:v>176</c:v>
                </c:pt>
                <c:pt idx="7">
                  <c:v>707</c:v>
                </c:pt>
                <c:pt idx="8">
                  <c:v>133</c:v>
                </c:pt>
                <c:pt idx="9">
                  <c:v>4098</c:v>
                </c:pt>
                <c:pt idx="10">
                  <c:v>4190</c:v>
                </c:pt>
                <c:pt idx="11">
                  <c:v>1736</c:v>
                </c:pt>
                <c:pt idx="12">
                  <c:v>6590</c:v>
                </c:pt>
                <c:pt idx="13">
                  <c:v>4668</c:v>
                </c:pt>
                <c:pt idx="14">
                  <c:v>18556</c:v>
                </c:pt>
                <c:pt idx="15">
                  <c:v>46422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15262224"/>
        <c:axId val="515262616"/>
      </c:barChart>
      <c:catAx>
        <c:axId val="515262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Benchmark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2616"/>
        <c:crosses val="autoZero"/>
        <c:auto val="1"/>
        <c:lblAlgn val="ctr"/>
        <c:lblOffset val="100"/>
        <c:noMultiLvlLbl val="0"/>
      </c:catAx>
      <c:valAx>
        <c:axId val="515262616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Synthesis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2224"/>
        <c:crosses val="autoZero"/>
        <c:crossBetween val="between"/>
        <c:majorUnit val="36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97-6AF6-42D3-BB98-518916B8F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bad is</a:t>
            </a:r>
            <a:r>
              <a:rPr lang="en-US" baseline="0" dirty="0" smtClean="0"/>
              <a:t> the situation? Here is an example from a real-world </a:t>
            </a:r>
            <a:r>
              <a:rPr lang="en-US" baseline="0" dirty="0" err="1" smtClean="0"/>
              <a:t>aplication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the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didn’t know is that the first two method calls actually fetch records from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as a result when the outer loop is executed a query will be sent to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and likewise for the inner one</a:t>
            </a:r>
          </a:p>
          <a:p>
            <a:r>
              <a:rPr lang="en-US" baseline="0" dirty="0" smtClean="0"/>
              <a:t>To speed things up we could have rewritten this code snippet using a simple SQL query as shown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110E-F2C2-6643-948A-1EC8D72E6D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bad is</a:t>
            </a:r>
            <a:r>
              <a:rPr lang="en-US" baseline="0" dirty="0" smtClean="0"/>
              <a:t> the situation? Here is an example from a real-world </a:t>
            </a:r>
            <a:r>
              <a:rPr lang="en-US" baseline="0" dirty="0" err="1" smtClean="0"/>
              <a:t>aplication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the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didn’t know is that the first two method calls actually fetch records from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as a result when the outer loop is executed a query will be sent to the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and likewise for the inner one</a:t>
            </a:r>
          </a:p>
          <a:p>
            <a:r>
              <a:rPr lang="en-US" baseline="0" dirty="0" smtClean="0"/>
              <a:t>To speed things up we could have rewritten this code snippet using a simple SQL query as shown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110E-F2C2-6643-948A-1EC8D72E6D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scales up </a:t>
            </a:r>
            <a:r>
              <a:rPr lang="en-US" baseline="0" dirty="0" err="1" smtClean="0"/>
              <a:t>quadratically</a:t>
            </a:r>
            <a:r>
              <a:rPr lang="en-US" baseline="0" dirty="0" smtClean="0"/>
              <a:t> as database size increases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more experiments in our paper and I invite you to check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9110E-F2C2-6643-948A-1EC8D72E6D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lot of them and they are workhorses of a wide variety of fields – from operations research to Molecular biology.</a:t>
            </a:r>
          </a:p>
          <a:p>
            <a:endParaRPr lang="en-US" dirty="0" smtClean="0"/>
          </a:p>
          <a:p>
            <a:r>
              <a:rPr lang="en-US" dirty="0" smtClean="0"/>
              <a:t>Even then, the way they work is quite surprising. They all try to satisfy the promise of SMT – one specification that should be sufficient to</a:t>
            </a:r>
            <a:r>
              <a:rPr lang="en-US" baseline="0" dirty="0" smtClean="0"/>
              <a:t> specify just about everything AND also solve it efficiently in every situation! Remember that these are NP complete problems!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amazing! There’s only one thing that comes to my mind.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Logos of different solvers at the</a:t>
            </a:r>
            <a:r>
              <a:rPr lang="en-US" baseline="0" dirty="0" smtClean="0"/>
              <a:t> top </a:t>
            </a:r>
            <a:r>
              <a:rPr lang="en-US" dirty="0" smtClean="0"/>
              <a:t>+ some pictures that different fields (logos of projects)</a:t>
            </a:r>
            <a:r>
              <a:rPr lang="en-US" baseline="0" dirty="0" smtClean="0"/>
              <a:t> at bottom </a:t>
            </a:r>
            <a:r>
              <a:rPr lang="en-US" dirty="0" smtClean="0"/>
              <a:t>– a little later SMT-LIB</a:t>
            </a:r>
            <a:r>
              <a:rPr lang="en-US" baseline="0" dirty="0" smtClean="0"/>
              <a:t> in the middle </a:t>
            </a:r>
          </a:p>
          <a:p>
            <a:r>
              <a:rPr lang="en-US" baseline="0" dirty="0" smtClean="0"/>
              <a:t>“How can this possibly work?” at the bottom: they’re all competing with each other, how is this possible? </a:t>
            </a:r>
          </a:p>
          <a:p>
            <a:endParaRPr lang="en-US" baseline="0" dirty="0" smtClean="0"/>
          </a:p>
          <a:p>
            <a:r>
              <a:rPr lang="en-US" dirty="0" smtClean="0"/>
              <a:t>Workhorses of a large number of fields</a:t>
            </a:r>
          </a:p>
          <a:p>
            <a:r>
              <a:rPr lang="en-US" dirty="0" smtClean="0"/>
              <a:t>They solve hard problems</a:t>
            </a:r>
          </a:p>
          <a:p>
            <a:pPr lvl="1"/>
            <a:r>
              <a:rPr lang="en-US" dirty="0" smtClean="0"/>
              <a:t>NP Complete</a:t>
            </a:r>
          </a:p>
          <a:p>
            <a:pPr lvl="1"/>
            <a:r>
              <a:rPr lang="en-US" dirty="0" smtClean="0"/>
              <a:t>Should not scale</a:t>
            </a:r>
          </a:p>
          <a:p>
            <a:r>
              <a:rPr lang="en-US" dirty="0" smtClean="0"/>
              <a:t>Why do they work?</a:t>
            </a:r>
          </a:p>
          <a:p>
            <a:pPr lvl="1"/>
            <a:r>
              <a:rPr lang="en-US" dirty="0" smtClean="0"/>
              <a:t>Leverage the inherent structure in problems of practical interest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Traditionally implemented as (full-fledged) code</a:t>
            </a:r>
          </a:p>
          <a:p>
            <a:pPr lvl="1"/>
            <a:r>
              <a:rPr lang="en-US" dirty="0" smtClean="0"/>
              <a:t>Exhibits domain specificity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Very common operation in practice</a:t>
            </a:r>
          </a:p>
          <a:p>
            <a:pPr lvl="1"/>
            <a:r>
              <a:rPr lang="en-US" dirty="0" smtClean="0"/>
              <a:t>Doesn’t need dedicated representation: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Easier to discover in terms of max,</a:t>
            </a:r>
            <a:r>
              <a:rPr lang="en-US" baseline="0" dirty="0" smtClean="0"/>
              <a:t> </a:t>
            </a:r>
            <a:r>
              <a:rPr lang="en-US" dirty="0" smtClean="0"/>
              <a:t>Efficient pattern matching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do specialized translation for max as compared to </a:t>
            </a:r>
            <a:r>
              <a:rPr lang="en-US" baseline="0" dirty="0" err="1" smtClean="0"/>
              <a:t>ite</a:t>
            </a:r>
            <a:r>
              <a:rPr lang="en-US" baseline="0" dirty="0" smtClean="0"/>
              <a:t> mess? </a:t>
            </a:r>
            <a:r>
              <a:rPr lang="pt-BR" baseline="0" dirty="0" smtClean="0"/>
              <a:t>(0,1,1) (x,x,x)</a:t>
            </a:r>
          </a:p>
          <a:p>
            <a:r>
              <a:rPr lang="pt-BR" baseline="0" dirty="0" smtClean="0"/>
              <a:t>[2:27:02 AM] Armando Solar Lezama: ite(a&lt;b, a,b)</a:t>
            </a:r>
          </a:p>
          <a:p>
            <a:r>
              <a:rPr lang="pt-BR" baseline="0" dirty="0" smtClean="0"/>
              <a:t>[2:27:47 AM] Armando Solar Lezama: ite(x, (0,1,1), (x,x,x))</a:t>
            </a:r>
          </a:p>
          <a:p>
            <a:r>
              <a:rPr lang="pt-BR" baseline="0" dirty="0" smtClean="0"/>
              <a:t>[2:28:05 AM] Armando Solar Lezama: max((0,1,1), (x,x,x))</a:t>
            </a:r>
          </a:p>
          <a:p>
            <a:r>
              <a:rPr lang="pt-BR" baseline="0" dirty="0" smtClean="0"/>
              <a:t>[2:30:13 AM] Rohit: (x,x,x) vs (x,1,1)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 userDrawn="1"/>
        </p:nvSpPr>
        <p:spPr>
          <a:xfrm>
            <a:off x="-10274" y="-20548"/>
            <a:ext cx="6572250" cy="1478042"/>
          </a:xfrm>
          <a:prstGeom prst="flowChartProcess">
            <a:avLst/>
          </a:prstGeom>
          <a:solidFill>
            <a:srgbClr val="DCA800"/>
          </a:soli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29189"/>
            <a:ext cx="6246290" cy="13255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accent3">
                    <a:lumMod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Process 5"/>
          <p:cNvSpPr/>
          <p:nvPr userDrawn="1"/>
        </p:nvSpPr>
        <p:spPr>
          <a:xfrm>
            <a:off x="-10274" y="-20548"/>
            <a:ext cx="6572250" cy="1478042"/>
          </a:xfrm>
          <a:prstGeom prst="flowChartProcess">
            <a:avLst/>
          </a:prstGeom>
          <a:solidFill>
            <a:srgbClr val="DCA800"/>
          </a:soli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655" y="29189"/>
            <a:ext cx="6243321" cy="13255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gif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synthesis practical </a:t>
            </a:r>
            <a:r>
              <a:rPr lang="en-US" sz="4800" dirty="0" smtClean="0"/>
              <a:t>Are we there yet?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7090"/>
            <a:ext cx="9144000" cy="11707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Armando Solar-Lezama</a:t>
            </a:r>
            <a:endParaRPr lang="en-US" sz="4000" dirty="0"/>
          </a:p>
        </p:txBody>
      </p:sp>
      <p:pic>
        <p:nvPicPr>
          <p:cNvPr id="4" name="Picture 2" descr="mit_csai_top"/>
          <p:cNvPicPr>
            <a:picLocks noChangeAspect="1" noChangeArrowheads="1"/>
          </p:cNvPicPr>
          <p:nvPr/>
        </p:nvPicPr>
        <p:blipFill>
          <a:blip r:embed="rId2" cstate="print"/>
          <a:srcRect t="17308" r="49430" b="43750"/>
          <a:stretch>
            <a:fillRect/>
          </a:stretch>
        </p:blipFill>
        <p:spPr bwMode="auto">
          <a:xfrm>
            <a:off x="308064" y="5387035"/>
            <a:ext cx="6723887" cy="8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it_csai_top"/>
          <p:cNvPicPr>
            <a:picLocks noChangeAspect="1" noChangeArrowheads="1"/>
          </p:cNvPicPr>
          <p:nvPr/>
        </p:nvPicPr>
        <p:blipFill>
          <a:blip r:embed="rId2" cstate="print"/>
          <a:srcRect l="71862"/>
          <a:stretch>
            <a:fillRect/>
          </a:stretch>
        </p:blipFill>
        <p:spPr bwMode="auto">
          <a:xfrm>
            <a:off x="8645236" y="4969017"/>
            <a:ext cx="2816690" cy="17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781" y="1340499"/>
            <a:ext cx="2057400" cy="144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</a:t>
            </a:r>
            <a:br>
              <a:rPr lang="en-US" dirty="0" smtClean="0"/>
            </a:br>
            <a:r>
              <a:rPr lang="en-US" dirty="0" smtClean="0"/>
              <a:t>+ </a:t>
            </a:r>
          </a:p>
          <a:p>
            <a:pPr algn="ctr"/>
            <a:r>
              <a:rPr lang="en-US" dirty="0" smtClean="0"/>
              <a:t>Pre/Post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Invariants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84483" y="1626680"/>
            <a:ext cx="1968833" cy="811011"/>
            <a:chOff x="2684483" y="1626680"/>
            <a:chExt cx="1968833" cy="811011"/>
          </a:xfrm>
        </p:grpSpPr>
        <p:sp>
          <p:nvSpPr>
            <p:cNvPr id="14" name="Flowchart: Process 13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VC </a:t>
              </a:r>
              <a:br>
                <a:rPr lang="en-US" dirty="0" smtClean="0"/>
              </a:br>
              <a:r>
                <a:rPr lang="en-US" dirty="0" smtClean="0"/>
                <a:t>Generator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79858" y="1243344"/>
            <a:ext cx="6930353" cy="1543050"/>
            <a:chOff x="4779858" y="1243344"/>
            <a:chExt cx="6930353" cy="1543050"/>
          </a:xfrm>
        </p:grpSpPr>
        <p:sp>
          <p:nvSpPr>
            <p:cNvPr id="5" name="Rectangle 4"/>
            <p:cNvSpPr/>
            <p:nvPr/>
          </p:nvSpPr>
          <p:spPr>
            <a:xfrm>
              <a:off x="4779858" y="1243344"/>
              <a:ext cx="1943100" cy="1543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Sketch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C-like language with holes and assertions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lowchart: Process 16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21208" y="4928616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Provably Correct Synthesis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7288" y="4928616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Optimization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0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9858" y="1243344"/>
            <a:ext cx="19431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Sketch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C-like language with holes and assertions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443186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Language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84483" y="1626680"/>
            <a:ext cx="1968833" cy="811011"/>
            <a:chOff x="2684483" y="1626680"/>
            <a:chExt cx="1968833" cy="811011"/>
          </a:xfrm>
        </p:grpSpPr>
        <p:sp>
          <p:nvSpPr>
            <p:cNvPr id="21" name="Flowchart: Process 2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00008" y="1630145"/>
            <a:ext cx="1989779" cy="811011"/>
            <a:chOff x="7000008" y="1630145"/>
            <a:chExt cx="1989779" cy="811011"/>
          </a:xfrm>
        </p:grpSpPr>
        <p:sp>
          <p:nvSpPr>
            <p:cNvPr id="24" name="Flowchart: Process 23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69444" y="4930189"/>
            <a:ext cx="2188210" cy="14668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Automated Tutoring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147235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Solver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Synthesis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206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Provably Correct Synthesis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6825" y="4930189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Optimization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781" y="1340499"/>
            <a:ext cx="2057400" cy="144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</a:t>
            </a:r>
            <a:br>
              <a:rPr lang="en-US" dirty="0" smtClean="0"/>
            </a:br>
            <a:r>
              <a:rPr lang="en-US" dirty="0" smtClean="0"/>
              <a:t>+ </a:t>
            </a:r>
          </a:p>
          <a:p>
            <a:pPr algn="ctr"/>
            <a:r>
              <a:rPr lang="en-US" dirty="0" smtClean="0"/>
              <a:t>Pre/Post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Invariants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84483" y="1626680"/>
            <a:ext cx="1968833" cy="811011"/>
            <a:chOff x="2684483" y="1626680"/>
            <a:chExt cx="1968833" cy="811011"/>
          </a:xfrm>
        </p:grpSpPr>
        <p:sp>
          <p:nvSpPr>
            <p:cNvPr id="14" name="Flowchart: Process 13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VC </a:t>
              </a:r>
              <a:br>
                <a:rPr lang="en-US" dirty="0" smtClean="0"/>
              </a:br>
              <a:r>
                <a:rPr lang="en-US" dirty="0" smtClean="0"/>
                <a:t>Generator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79858" y="1243344"/>
            <a:ext cx="6930353" cy="1543050"/>
            <a:chOff x="4779858" y="1243344"/>
            <a:chExt cx="6930353" cy="1543050"/>
          </a:xfrm>
        </p:grpSpPr>
        <p:sp>
          <p:nvSpPr>
            <p:cNvPr id="5" name="Rectangle 4"/>
            <p:cNvSpPr/>
            <p:nvPr/>
          </p:nvSpPr>
          <p:spPr>
            <a:xfrm>
              <a:off x="4779858" y="1243344"/>
              <a:ext cx="1943100" cy="1543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Sketch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C-like language with holes and assertions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lowchart: Process 16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66288" y="4928616"/>
            <a:ext cx="2188210" cy="14668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Automated Tutoring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208" y="4928616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Provably Correct Synthesis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3748" y="4928616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Optimization</a:t>
            </a:r>
            <a:endParaRPr lang="en-US" sz="2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9144000" y="4928616"/>
            <a:ext cx="2333037" cy="14719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Solver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Synthesis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781" y="4838700"/>
            <a:ext cx="2801301" cy="2019300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25328" y="4766344"/>
            <a:ext cx="2801301" cy="2019300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Synthesis for Optimization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Alvin Cheung and </a:t>
            </a:r>
            <a:r>
              <a:rPr lang="en-US" dirty="0" err="1" smtClean="0"/>
              <a:t>Shoaib</a:t>
            </a:r>
            <a:r>
              <a:rPr lang="en-US" dirty="0" smtClean="0"/>
              <a:t> </a:t>
            </a:r>
            <a:r>
              <a:rPr lang="en-US" dirty="0" err="1" smtClean="0"/>
              <a:t>Kamil</a:t>
            </a:r>
            <a:endParaRPr lang="en-US" dirty="0"/>
          </a:p>
        </p:txBody>
      </p:sp>
      <p:pic>
        <p:nvPicPr>
          <p:cNvPr id="2054" name="Picture 6" descr="Alvin Che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4589463"/>
            <a:ext cx="1661390" cy="19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0.githubusercontent.com/u/382556?s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53" y="4589463"/>
            <a:ext cx="2115127" cy="21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Optimization </a:t>
            </a:r>
            <a:br>
              <a:rPr lang="en-US" sz="4000" dirty="0" smtClean="0"/>
            </a:br>
            <a:r>
              <a:rPr lang="en-US" sz="4000" dirty="0" smtClean="0"/>
              <a:t>then and now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3693" y="1825625"/>
            <a:ext cx="284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Naïve source code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60295" y="2400734"/>
            <a:ext cx="2297836" cy="3014183"/>
            <a:chOff x="1060295" y="2400734"/>
            <a:chExt cx="2297836" cy="3014183"/>
          </a:xfrm>
        </p:grpSpPr>
        <p:pic>
          <p:nvPicPr>
            <p:cNvPr id="7" name="Picture 6" descr="http://www.glossynews.com/artman/uploads/intel_fortran_complier_for_window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872" y="2941255"/>
              <a:ext cx="1262259" cy="109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gcc.gnu.org/img/gccegg-6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668" y="2921655"/>
              <a:ext cx="723594" cy="8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hallogram.com/intelc++compil/cppbox_150x13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95" y="3948404"/>
              <a:ext cx="995772" cy="87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own Arrow 9"/>
            <p:cNvSpPr/>
            <p:nvPr/>
          </p:nvSpPr>
          <p:spPr>
            <a:xfrm>
              <a:off x="1818781" y="2400734"/>
              <a:ext cx="554182" cy="338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818781" y="5075980"/>
              <a:ext cx="554182" cy="338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3303" y="566621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Optimal executable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693" y="6108905"/>
            <a:ext cx="342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Kind-of-OK executable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20736" y="5802615"/>
            <a:ext cx="3007490" cy="24914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2" descr="https://encrypted-tbn2.gstatic.com/images?q=tbn:ANd9GcRbjjf2sFRT1AZe11OFQTLmGTO-9SkU0-x5nqw6Lqsw8VlAtS-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12" y="318640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02212" y="3809905"/>
            <a:ext cx="8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ATLAS</a:t>
            </a:r>
            <a:endParaRPr lang="en-US" b="1" dirty="0"/>
          </a:p>
        </p:txBody>
      </p:sp>
      <p:pic>
        <p:nvPicPr>
          <p:cNvPr id="19" name="Picture 4" descr="http://www.csc.lsu.edu/%7Egb/TCE/tce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11" y="3286834"/>
            <a:ext cx="1063625" cy="3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811791" y="3665175"/>
            <a:ext cx="115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Pochoir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87012" y="1840572"/>
            <a:ext cx="5523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Domain specific problem description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8332529" y="2486375"/>
            <a:ext cx="554182" cy="338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396326" y="4640659"/>
            <a:ext cx="554182" cy="338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66559" y="5265286"/>
            <a:ext cx="496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Close to optimal implementation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864780" y="4003565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Halide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9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8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3626699" y="2041963"/>
            <a:ext cx="8052683" cy="243840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-Right Arrow Callout 7"/>
          <p:cNvSpPr/>
          <p:nvPr/>
        </p:nvSpPr>
        <p:spPr>
          <a:xfrm>
            <a:off x="3754582" y="2936887"/>
            <a:ext cx="4585853" cy="1399586"/>
          </a:xfrm>
          <a:prstGeom prst="leftRight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about existing </a:t>
            </a:r>
            <a:br>
              <a:rPr lang="en-US" sz="4000" dirty="0" smtClean="0"/>
            </a:br>
            <a:r>
              <a:rPr lang="en-US" sz="4000" dirty="0" smtClean="0"/>
              <a:t>source code?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57745" y="3344293"/>
            <a:ext cx="226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Source Code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562109" y="3344293"/>
            <a:ext cx="2311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DSL Program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7022" y="3098071"/>
            <a:ext cx="217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Proof of </a:t>
            </a:r>
          </a:p>
          <a:p>
            <a:r>
              <a:rPr lang="en-US" sz="3200" dirty="0" smtClean="0"/>
              <a:t>Equivalence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626699" y="1865389"/>
            <a:ext cx="218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Synthesis</a:t>
            </a:r>
            <a:endParaRPr lang="en-U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4038" y="2951018"/>
            <a:ext cx="1538362" cy="1828800"/>
            <a:chOff x="1340210" y="1905000"/>
            <a:chExt cx="1538362" cy="1828800"/>
          </a:xfrm>
        </p:grpSpPr>
        <p:pic>
          <p:nvPicPr>
            <p:cNvPr id="5" name="Picture 4" descr="sourc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06" y="1905000"/>
              <a:ext cx="1083994" cy="12448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340210" y="3333690"/>
              <a:ext cx="1538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-Medium" pitchFamily="34" charset="0"/>
                </a:rPr>
                <a:t>Application</a:t>
              </a:r>
              <a:r>
                <a:rPr lang="en-US" sz="1600" dirty="0" smtClean="0">
                  <a:latin typeface="Optima-Medium" pitchFamily="34" charset="0"/>
                </a:rPr>
                <a:t> 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629400" y="3332018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8" descr="databa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338" y="2813074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705600" y="2962686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SQL Queries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379708"/>
            <a:ext cx="126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-Medium" pitchFamily="34" charset="0"/>
              </a:rPr>
              <a:t>Database</a:t>
            </a:r>
            <a:endParaRPr lang="en-US" sz="2000" dirty="0">
              <a:latin typeface="Optima-Medium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865418"/>
            <a:ext cx="1600200" cy="116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6858000" y="387708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Relations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34882" y="3273420"/>
            <a:ext cx="99257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ORM</a:t>
            </a:r>
            <a:b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libraries</a:t>
            </a:r>
            <a:endParaRPr lang="en-US" dirty="0">
              <a:solidFill>
                <a:schemeClr val="bg1"/>
              </a:solidFill>
              <a:latin typeface="Optima-Medium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86200" y="3332018"/>
            <a:ext cx="1582738" cy="115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047956" y="295101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Methods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43630" y="3853750"/>
            <a:ext cx="1625308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114800" y="386541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Objects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4038" y="2951018"/>
            <a:ext cx="1538362" cy="1828800"/>
            <a:chOff x="1340210" y="1905000"/>
            <a:chExt cx="1538362" cy="1828800"/>
          </a:xfrm>
        </p:grpSpPr>
        <p:pic>
          <p:nvPicPr>
            <p:cNvPr id="5" name="Picture 4" descr="sourc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06" y="1905000"/>
              <a:ext cx="1083994" cy="12448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340210" y="3333690"/>
              <a:ext cx="15383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smtClean="0">
                  <a:latin typeface="Optima-Medium" pitchFamily="34" charset="0"/>
                </a:rPr>
                <a:t>Application</a:t>
              </a:r>
              <a:r>
                <a:rPr lang="en-US" sz="1600" dirty="0" smtClean="0">
                  <a:latin typeface="Optima-Medium" pitchFamily="34" charset="0"/>
                </a:rPr>
                <a:t> 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629400" y="3332018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8" descr="databa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338" y="2813074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6705600" y="2962686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SQL Queries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379708"/>
            <a:ext cx="126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-Medium" pitchFamily="34" charset="0"/>
              </a:rPr>
              <a:t>Database</a:t>
            </a:r>
            <a:endParaRPr lang="en-US" sz="2000" dirty="0">
              <a:latin typeface="Optima-Medium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865418"/>
            <a:ext cx="1600200" cy="116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6858000" y="387708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tima-Medium" pitchFamily="34" charset="0"/>
              </a:rPr>
              <a:t>Relations</a:t>
            </a:r>
            <a:endParaRPr lang="en-US" dirty="0">
              <a:solidFill>
                <a:srgbClr val="FF0000"/>
              </a:solidFill>
              <a:latin typeface="Optima-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34882" y="3273420"/>
            <a:ext cx="99257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ORM</a:t>
            </a:r>
            <a:b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Optima-Medium" pitchFamily="34" charset="0"/>
              </a:rPr>
              <a:t>libraries</a:t>
            </a:r>
            <a:endParaRPr lang="en-US" dirty="0">
              <a:solidFill>
                <a:schemeClr val="bg1"/>
              </a:solidFill>
              <a:latin typeface="Optima-Medium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86200" y="3332018"/>
            <a:ext cx="1582738" cy="115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047956" y="295101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Methods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43630" y="3853750"/>
            <a:ext cx="1625308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4114800" y="386541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Optima-Medium" pitchFamily="34" charset="0"/>
              </a:rPr>
              <a:t>Objects</a:t>
            </a:r>
            <a:endParaRPr lang="en-US" dirty="0">
              <a:solidFill>
                <a:srgbClr val="0000FF"/>
              </a:solidFill>
              <a:latin typeface="Optima-Medium" pitchFamily="34" charset="0"/>
            </a:endParaRPr>
          </a:p>
        </p:txBody>
      </p:sp>
      <p:pic>
        <p:nvPicPr>
          <p:cNvPr id="18" name="Picture 17" descr="escarg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9" y="3074724"/>
            <a:ext cx="1121188" cy="11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2058" y="1756353"/>
            <a:ext cx="976130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 getUsersWithRoles ()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users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User.getAllUsers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roles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Role.getAllRoles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results =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(User u : users)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(Role r : roles)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u.roleId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r.id)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(u); }}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results;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2128" y="1586346"/>
            <a:ext cx="2542308" cy="685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Inconsolata"/>
                <a:cs typeface="Inconsolata"/>
              </a:rPr>
              <a:t>SELECT * FROM user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2128" y="2348083"/>
            <a:ext cx="2542308" cy="685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Inconsolata"/>
                <a:cs typeface="Inconsolata"/>
              </a:rPr>
              <a:t>SELECT * FROM role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01334" y="4704628"/>
            <a:ext cx="58949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Optima-Medium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C00000"/>
                </a:solidFill>
                <a:latin typeface="+mn-lt"/>
                <a:cs typeface="Inconsolata"/>
              </a:rPr>
              <a:t>List getUsersWithRoles () 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{ 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  return </a:t>
            </a:r>
            <a:r>
              <a:rPr lang="en-US" sz="1800" dirty="0" err="1">
                <a:solidFill>
                  <a:srgbClr val="C00000"/>
                </a:solidFill>
                <a:latin typeface="+mn-lt"/>
                <a:cs typeface="Courier New" pitchFamily="49" charset="0"/>
              </a:rPr>
              <a:t>executeQuery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(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   “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SELECT   u FROM user u, role r	WHERE    </a:t>
            </a:r>
            <a:r>
              <a:rPr lang="en-US" sz="1800" dirty="0" err="1">
                <a:solidFill>
                  <a:srgbClr val="C00000"/>
                </a:solidFill>
                <a:latin typeface="+mn-lt"/>
                <a:cs typeface="Optima-Medium"/>
              </a:rPr>
              <a:t>u.roleId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 == r.id </a:t>
            </a:r>
            <a:b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cs typeface="Optima-Medium"/>
              </a:rPr>
              <a:t>	ORDER BY u.roleId, r.id”;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  <a:latin typeface="Inconsolata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057" y="4599707"/>
            <a:ext cx="6172200" cy="193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52456" y="4908577"/>
            <a:ext cx="789523" cy="39925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2778" y="5330633"/>
            <a:ext cx="1676401" cy="434401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convert to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45728" y="2131367"/>
            <a:ext cx="1600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45728" y="2500746"/>
            <a:ext cx="1600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to SQL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2058" y="1756353"/>
            <a:ext cx="976130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 getUsersWithRoles ()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users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User.getAllUsers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roles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Role.getAllRoles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List results =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(User u : users)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(Role r : roles)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u.roleId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r.id)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(u); }}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A520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results;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434943" y="4221672"/>
            <a:ext cx="5029198" cy="381000"/>
          </a:xfrm>
          <a:prstGeom prst="wedgeRoundRectCallout">
            <a:avLst>
              <a:gd name="adj1" fmla="val -87314"/>
              <a:gd name="adj2" fmla="val 6370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Inconsolata"/>
                <a:cs typeface="Inconsolata"/>
              </a:rPr>
              <a:t>results = </a:t>
            </a:r>
            <a:r>
              <a:rPr lang="en-US" dirty="0" err="1" smtClean="0">
                <a:latin typeface="Inconsolata"/>
                <a:cs typeface="Inconsolata"/>
              </a:rPr>
              <a:t>outputExpr</a:t>
            </a:r>
            <a:r>
              <a:rPr lang="en-US" dirty="0" smtClean="0">
                <a:latin typeface="Inconsolata"/>
                <a:cs typeface="Inconsolata"/>
              </a:rPr>
              <a:t>(users, roles)</a:t>
            </a:r>
            <a:endParaRPr lang="en-US" dirty="0">
              <a:latin typeface="Inconsolata"/>
              <a:cs typeface="Inconsolat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0527" y="5311055"/>
            <a:ext cx="1676401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</a:rPr>
              <a:t>Verification conditions</a:t>
            </a:r>
            <a:endParaRPr lang="en-US" sz="2000" dirty="0">
              <a:solidFill>
                <a:schemeClr val="accent2"/>
              </a:solidFill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0727" y="4745905"/>
            <a:ext cx="7162800" cy="193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69327" y="4625255"/>
            <a:ext cx="701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Optima-Medium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u="none" kern="1200">
                <a:solidFill>
                  <a:schemeClr val="tx1"/>
                </a:solidFill>
                <a:latin typeface="Optima-Medium" pitchFamily="34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sz="1800" dirty="0" smtClean="0">
              <a:solidFill>
                <a:schemeClr val="accent2"/>
              </a:solidFill>
              <a:latin typeface="+mn-lt"/>
              <a:cs typeface="Inconsolat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err="1" smtClean="0">
                <a:solidFill>
                  <a:schemeClr val="accent2"/>
                </a:solidFill>
                <a:latin typeface="+mn-lt"/>
                <a:cs typeface="Inconsolata"/>
              </a:rPr>
              <a:t>preCondition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 </a:t>
            </a:r>
            <a:b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</a:b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   </a:t>
            </a:r>
            <a:r>
              <a:rPr lang="en-US" sz="1800" dirty="0" err="1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outerInvariant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(users/query(…), results/[], …)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err="1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outerInvariant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(…)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 outer loop terminates  </a:t>
            </a:r>
            <a:b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</a:b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   results = </a:t>
            </a:r>
            <a:r>
              <a:rPr lang="en-US" sz="1800" dirty="0" err="1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outputExpr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Inconsolata"/>
                <a:sym typeface="Wingdings"/>
              </a:rPr>
              <a:t>(users, roles) …</a:t>
            </a:r>
            <a:endParaRPr lang="en-US" sz="1800" dirty="0" smtClean="0">
              <a:solidFill>
                <a:schemeClr val="accent2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184570" y="2696558"/>
            <a:ext cx="4697186" cy="349250"/>
          </a:xfrm>
          <a:prstGeom prst="wedgeRoundRectCallout">
            <a:avLst>
              <a:gd name="adj1" fmla="val -88734"/>
              <a:gd name="adj2" fmla="val 7873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Inconsolata"/>
                <a:cs typeface="Inconsolata"/>
              </a:rPr>
              <a:t>outerInvariant</a:t>
            </a:r>
            <a:r>
              <a:rPr lang="en-US" dirty="0" smtClean="0">
                <a:latin typeface="Inconsolata"/>
                <a:cs typeface="Inconsolata"/>
              </a:rPr>
              <a:t>(users, roles, u, results, …)</a:t>
            </a:r>
            <a:endParaRPr lang="en-US" dirty="0">
              <a:latin typeface="Inconsolata"/>
              <a:cs typeface="Inconsolata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255327" y="3138109"/>
            <a:ext cx="4648200" cy="441325"/>
          </a:xfrm>
          <a:prstGeom prst="wedgeRoundRectCallout">
            <a:avLst>
              <a:gd name="adj1" fmla="val -79350"/>
              <a:gd name="adj2" fmla="val 3505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Inconsolata"/>
                <a:cs typeface="Inconsolata"/>
              </a:rPr>
              <a:t>innerInvariant</a:t>
            </a:r>
            <a:r>
              <a:rPr lang="en-US" dirty="0" smtClean="0">
                <a:latin typeface="Inconsolata"/>
                <a:cs typeface="Inconsolata"/>
              </a:rPr>
              <a:t>(users, roles, u, r, results, …)</a:t>
            </a:r>
            <a:endParaRPr lang="en-US" dirty="0">
              <a:latin typeface="Inconsolata"/>
              <a:cs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0155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2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Malgun Gothic" panose="020B0503020000020004" pitchFamily="34" charset="-127"/>
                <a:cs typeface="Ebrima" panose="02000000000000000000" pitchFamily="2" charset="0"/>
              </a:rPr>
              <a:t>Synthesis: 1980s view</a:t>
            </a:r>
            <a:endParaRPr lang="en-US" dirty="0">
              <a:solidFill>
                <a:schemeClr val="bg1"/>
              </a:solidFill>
              <a:ea typeface="Malgun Gothic" panose="020B0503020000020004" pitchFamily="34" charset="-127"/>
              <a:cs typeface="Ebrima" panose="02000000000000000000" pitchFamily="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377190" y="2936558"/>
            <a:ext cx="37988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016" y="2378750"/>
            <a:ext cx="304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Formal Specification</a:t>
            </a:r>
            <a:endParaRPr lang="en-US" dirty="0"/>
          </a:p>
        </p:txBody>
      </p:sp>
      <p:pic>
        <p:nvPicPr>
          <p:cNvPr id="1026" name="Picture 2" descr="http://carolynthomas.files.wordpress.com/2011/04/apple-i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4" y="2563416"/>
            <a:ext cx="2647632" cy="21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257499" y="3289270"/>
            <a:ext cx="614935" cy="369332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59310" y="3306723"/>
            <a:ext cx="614935" cy="369332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706" t="25325" r="36516" b="25125"/>
          <a:stretch/>
        </p:blipFill>
        <p:spPr>
          <a:xfrm>
            <a:off x="9005455" y="2464762"/>
            <a:ext cx="2715491" cy="22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518135"/>
            <a:ext cx="2352053" cy="144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</a:t>
            </a:r>
            <a:br>
              <a:rPr lang="en-US" dirty="0" smtClean="0"/>
            </a:br>
            <a:r>
              <a:rPr lang="en-US" dirty="0" smtClean="0"/>
              <a:t>+ </a:t>
            </a:r>
          </a:p>
          <a:p>
            <a:pPr algn="ctr"/>
            <a:r>
              <a:rPr lang="en-US" dirty="0" err="1" smtClean="0"/>
              <a:t>Unkown</a:t>
            </a:r>
            <a:r>
              <a:rPr lang="en-US" dirty="0" smtClean="0"/>
              <a:t> Post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Unknown Invariants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53755" y="2804316"/>
            <a:ext cx="1968833" cy="811011"/>
            <a:chOff x="2684483" y="1626680"/>
            <a:chExt cx="1968833" cy="811011"/>
          </a:xfrm>
        </p:grpSpPr>
        <p:sp>
          <p:nvSpPr>
            <p:cNvPr id="6" name="Flowchart: Process 5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VC </a:t>
              </a:r>
              <a:br>
                <a:rPr lang="en-US" dirty="0" smtClean="0"/>
              </a:br>
              <a:r>
                <a:rPr lang="en-US" dirty="0" smtClean="0"/>
                <a:t>Generator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49130" y="2420980"/>
            <a:ext cx="6930353" cy="1543050"/>
            <a:chOff x="4779858" y="1243344"/>
            <a:chExt cx="6930353" cy="1543050"/>
          </a:xfrm>
        </p:grpSpPr>
        <p:sp>
          <p:nvSpPr>
            <p:cNvPr id="10" name="Rectangle 9"/>
            <p:cNvSpPr/>
            <p:nvPr/>
          </p:nvSpPr>
          <p:spPr>
            <a:xfrm>
              <a:off x="4779858" y="1243344"/>
              <a:ext cx="1943100" cy="1543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Sketch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C-like language with holes and assertions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lowchart: Process 11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1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237232" y="1524000"/>
          <a:ext cx="7717536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PLDI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41C0-9C62-1A40-8411-1EFBB8BB75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Join Query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2895601"/>
            <a:ext cx="5638800" cy="110705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/>
              <a:t>Nested-loop join  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 Hash join!</a:t>
            </a:r>
            <a:br>
              <a:rPr lang="en-US" sz="2800" dirty="0"/>
            </a:br>
            <a:r>
              <a:rPr lang="en-US" sz="2800" dirty="0"/>
              <a:t>        O(n</a:t>
            </a:r>
            <a:r>
              <a:rPr lang="en-US" sz="2800" baseline="30000" dirty="0"/>
              <a:t>2</a:t>
            </a:r>
            <a:r>
              <a:rPr lang="en-US" sz="2800" dirty="0"/>
              <a:t>)                         </a:t>
            </a:r>
            <a:r>
              <a:rPr lang="en-US" sz="2800" dirty="0">
                <a:sym typeface="Wingdings" pitchFamily="2" charset="2"/>
              </a:rPr>
              <a:t>O(n)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9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HPC?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626699" y="2041963"/>
            <a:ext cx="8052683" cy="243840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-Right Arrow Callout 4"/>
          <p:cNvSpPr/>
          <p:nvPr/>
        </p:nvSpPr>
        <p:spPr>
          <a:xfrm>
            <a:off x="3754582" y="2936887"/>
            <a:ext cx="4585853" cy="1399586"/>
          </a:xfrm>
          <a:prstGeom prst="leftRight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8116" y="2837691"/>
            <a:ext cx="2204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Legacy </a:t>
            </a:r>
            <a:br>
              <a:rPr lang="en-US" sz="3200" dirty="0" smtClean="0"/>
            </a:br>
            <a:r>
              <a:rPr lang="en-US" sz="3200" dirty="0" smtClean="0"/>
              <a:t>Fortran/C++</a:t>
            </a:r>
            <a:br>
              <a:rPr lang="en-US" sz="3200" dirty="0" smtClean="0"/>
            </a:br>
            <a:r>
              <a:rPr lang="en-US" sz="3200" dirty="0" smtClean="0"/>
              <a:t> Code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5795" y="3083912"/>
            <a:ext cx="1998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Stencil DLS</a:t>
            </a:r>
          </a:p>
          <a:p>
            <a:r>
              <a:rPr lang="en-US" sz="3200" dirty="0" smtClean="0"/>
              <a:t>(Halide)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7022" y="3098071"/>
            <a:ext cx="217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Proof of </a:t>
            </a:r>
          </a:p>
          <a:p>
            <a:r>
              <a:rPr lang="en-US" sz="3200" dirty="0" smtClean="0"/>
              <a:t>Equivalence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6699" y="1865389"/>
            <a:ext cx="218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Synthesis</a:t>
            </a:r>
            <a:endParaRPr lang="en-U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to Halide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472" y="1590471"/>
            <a:ext cx="110552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(k=y_min-2;k&lt;=y_max+2;k++) {</a:t>
            </a:r>
          </a:p>
          <a:p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(j=x_min-2;j&lt;=x_max+2;j++) {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post_vol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[((x_max+5)*(k-(y_min-2))+(j)-(x_min-2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=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volume[((x_max+4)*(k-(y_min-2))+(j)-(x_min-2</a:t>
            </a:r>
            <a:r>
              <a:rPr lang="da-DK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</a:t>
            </a:r>
          </a:p>
          <a:p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+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vol_flux_y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[((x_max+4)*(k+1 -(y_min-2))+(j)-(x_min-2))]</a:t>
            </a:r>
          </a:p>
          <a:p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- 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vol_flux_y</a:t>
            </a:r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[((x_max+4)*(k-(y_min-2))+(j)-(x_min-2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))];</a:t>
            </a:r>
          </a:p>
          <a:p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9581" y="4502728"/>
            <a:ext cx="9809018" cy="1427018"/>
            <a:chOff x="1136073" y="4031673"/>
            <a:chExt cx="9809018" cy="1427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19222" y="4380735"/>
                  <a:ext cx="8869736" cy="669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𝐷𝑜𝑚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</m:t>
                      </m:r>
                    </m:oMath>
                  </a14:m>
                  <a:r>
                    <a:rPr lang="da-DK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post_vol[j,k] = volume[j,k] </a:t>
                  </a:r>
                </a:p>
                <a:p>
                  <a:r>
                    <a:rPr lang="da-DK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da-DK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                        + vol_flux[j,k+1] + vol_flux[j,k]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222" y="4380735"/>
                  <a:ext cx="8869736" cy="66999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0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lowchart: Process 4"/>
            <p:cNvSpPr/>
            <p:nvPr/>
          </p:nvSpPr>
          <p:spPr>
            <a:xfrm>
              <a:off x="1136073" y="4031673"/>
              <a:ext cx="9809018" cy="1427018"/>
            </a:xfrm>
            <a:prstGeom prst="flowChartProcess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9928" y="2466110"/>
                <a:ext cx="888948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:  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} 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8" y="2466110"/>
                <a:ext cx="8889485" cy="9541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9648" y="1784462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88251" y="3761773"/>
            <a:ext cx="3067828" cy="1945155"/>
            <a:chOff x="2819208" y="3333509"/>
            <a:chExt cx="3067828" cy="1945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19208" y="3333509"/>
                  <a:ext cx="306782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208" y="3333509"/>
                  <a:ext cx="3067828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4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 rot="16200000">
              <a:off x="4130704" y="3057946"/>
              <a:ext cx="393539" cy="3016531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4451" y="4909332"/>
              <a:ext cx="1523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Loop invariant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07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invariants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Complex floating point arithmetic</a:t>
            </a:r>
          </a:p>
          <a:p>
            <a:endParaRPr lang="en-US" dirty="0"/>
          </a:p>
          <a:p>
            <a:r>
              <a:rPr lang="en-US" dirty="0"/>
              <a:t>Universal Quantifiers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0110" y="1697459"/>
                <a:ext cx="3421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10" y="1697459"/>
                <a:ext cx="342164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50739" y="2801052"/>
            <a:ext cx="6322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outerInvariant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(…)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ゴシック"/>
                <a:cs typeface="Courier New" panose="02070309020205020404" pitchFamily="49" charset="0"/>
                <a:sym typeface="Wingdings"/>
              </a:rPr>
              <a:t>&amp;&amp;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!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outerCond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()){</a:t>
            </a:r>
            <a:endParaRPr lang="en-US" sz="2000" b="1" i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assert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out ==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outputExpr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(in) 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2079" y="5107944"/>
                <a:ext cx="423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leads 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∃∀∃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constraint!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79" y="5107944"/>
                <a:ext cx="423006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61" t="-10526" r="-1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p Arrow 7"/>
          <p:cNvSpPr/>
          <p:nvPr/>
        </p:nvSpPr>
        <p:spPr>
          <a:xfrm>
            <a:off x="3515970" y="4757045"/>
            <a:ext cx="175030" cy="350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860897" y="2427749"/>
            <a:ext cx="175030" cy="350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5809867" y="3688811"/>
            <a:ext cx="226060" cy="5224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0162" y="4284076"/>
                <a:ext cx="73679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∀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𝑖𝑛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  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𝑜𝑢𝑡𝑒𝑟𝐼𝑛𝑣𝑎𝑟𝑖𝑎𝑛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∧¬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𝑜𝑢𝑡𝑒𝑟𝐶𝑜𝑛𝑑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𝑜𝑢𝑡𝐸𝑥𝑝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cs typeface="Inconsolata"/>
                    <a:sym typeface="Wingdings"/>
                  </a:rPr>
                  <a:t>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62" y="4284076"/>
                <a:ext cx="736797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12923" y="4285017"/>
                <a:ext cx="7622449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∀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𝑖𝑛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a typeface="ＭＳ ゴシック"/>
                        <a:cs typeface="ＭＳ ゴシック"/>
                        <a:sym typeface="Wingdings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∀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 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𝑖𝑛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∧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cs typeface="Inconsolata"/>
                        <a:sym typeface="Wingdings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¬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cs typeface="Inconsolata"/>
                        <a:sym typeface="Wingdings"/>
                      </a:rPr>
                      <m:t>outerCond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cs typeface="Inconsolata"/>
                        <a:sym typeface="Wingdings"/>
                      </a:rPr>
                      <m:t>)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𝑜𝑢𝑡𝐸𝑥𝑝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cs typeface="Inconsolata"/>
                    <a:sym typeface="Wingdings"/>
                  </a:rPr>
                  <a:t>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23" y="4285017"/>
                <a:ext cx="7622449" cy="413511"/>
              </a:xfrm>
              <a:prstGeom prst="rect">
                <a:avLst/>
              </a:prstGeom>
              <a:blipFill rotWithShape="0"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41123" y="4285017"/>
                <a:ext cx="9766048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∀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𝑖𝑛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 ∃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𝑗</m:t>
                        </m:r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a typeface="ＭＳ ゴシック"/>
                        <a:cs typeface="ＭＳ ゴシック"/>
                        <a:sym typeface="Wingdings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⇒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ゴシック"/>
                            <a:cs typeface="ＭＳ ゴシック"/>
                            <a:sym typeface="Wingdings"/>
                          </a:rPr>
                          <m:t>𝑖𝑛</m:t>
                        </m:r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a typeface="ＭＳ ゴシック"/>
                        <a:cs typeface="ＭＳ ゴシック"/>
                        <a:sym typeface="Wingdings"/>
                      </a:rPr>
                      <m:t>)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 ∧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cs typeface="Inconsolata"/>
                        <a:sym typeface="Wingdings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¬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cs typeface="Inconsolata"/>
                        <a:sym typeface="Wingdings"/>
                      </a:rPr>
                      <m:t>outerCond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ゴシック"/>
                        <a:cs typeface="ＭＳ ゴシック"/>
                        <a:sym typeface="Wingdings"/>
                      </a:rPr>
                      <m:t>)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Inconsolata"/>
                        <a:sym typeface="Wingdings"/>
                      </a:rPr>
                      <m:t>𝑜𝑢𝑡𝐸𝑥𝑝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Inconsolata"/>
                            <a:sym typeface="Wingdings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cs typeface="Inconsolata"/>
                    <a:sym typeface="Wingdings"/>
                  </a:rPr>
                  <a:t>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3" y="4285017"/>
                <a:ext cx="9766048" cy="413511"/>
              </a:xfrm>
              <a:prstGeom prst="rect">
                <a:avLst/>
              </a:prstGeom>
              <a:blipFill rotWithShape="0"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7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2" grpId="0"/>
      <p:bldP spid="12" grpId="1"/>
      <p:bldP spid="13" grpId="0"/>
      <p:bldP spid="13" grpId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0110" y="2258291"/>
                <a:ext cx="3421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10" y="2258291"/>
                <a:ext cx="342164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50739" y="3361884"/>
            <a:ext cx="6322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outerInvariant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(…)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ea typeface="ＭＳ ゴシック"/>
                <a:cs typeface="Courier New" panose="02070309020205020404" pitchFamily="49" charset="0"/>
                <a:sym typeface="Wingdings"/>
              </a:rPr>
              <a:t>&amp;&amp;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cond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()){</a:t>
            </a:r>
            <a:endParaRPr lang="en-US" sz="2000" b="1" i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assert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out ==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outputExpr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(in) 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860897" y="2988581"/>
            <a:ext cx="175030" cy="350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93606" y="3307534"/>
            <a:ext cx="2618509" cy="4982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0079" y="2749859"/>
            <a:ext cx="476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safe to weaken this condition (more true)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3" idx="7"/>
          </p:cNvCxnSpPr>
          <p:nvPr/>
        </p:nvCxnSpPr>
        <p:spPr>
          <a:xfrm flipH="1">
            <a:off x="6028643" y="2934525"/>
            <a:ext cx="1161436" cy="445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79176" y="4769042"/>
                <a:ext cx="9751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𝐷𝑜𝑚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𝐸𝑥𝑝𝑟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  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𝑖𝑛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𝑒𝑥𝑝𝑟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𝑒𝑥𝑝𝑟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} 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76" y="4769042"/>
                <a:ext cx="97511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80655" y="4531994"/>
            <a:ext cx="9663545" cy="12583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1879" y="4531993"/>
                <a:ext cx="8278035" cy="1188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𝐸𝑥𝑝𝑟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  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𝑒𝑥𝑝𝑟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𝑒𝑥𝑝𝑟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} 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79" y="4531993"/>
                <a:ext cx="8278035" cy="11886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88691" y="5986505"/>
                <a:ext cx="5919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the synthesizer discover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endPara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91" y="5986505"/>
                <a:ext cx="591944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45" t="-9211" r="-61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506" y="3550483"/>
                <a:ext cx="2523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𝑖𝑑𝑥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6" y="3550483"/>
                <a:ext cx="2523640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19208" y="3333509"/>
            <a:ext cx="3016531" cy="1945155"/>
            <a:chOff x="2819208" y="3333509"/>
            <a:chExt cx="3016531" cy="1945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19208" y="3333509"/>
                  <a:ext cx="301653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208" y="3333509"/>
                  <a:ext cx="3016531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 rot="16200000">
              <a:off x="4130704" y="3057946"/>
              <a:ext cx="393539" cy="3016531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4451" y="4909332"/>
              <a:ext cx="1523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Loop invariant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77801" y="3550483"/>
            <a:ext cx="1587871" cy="1728181"/>
            <a:chOff x="5877801" y="3550483"/>
            <a:chExt cx="1587871" cy="1728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590241" y="4016878"/>
              <a:ext cx="393539" cy="1125830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 smtClean="0"/>
                    <a:t>loopCond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384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7465672" y="3374004"/>
            <a:ext cx="4638990" cy="1904660"/>
            <a:chOff x="7465672" y="3374004"/>
            <a:chExt cx="4638990" cy="1904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𝑖𝑑𝑥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𝑖𝑑𝑥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𝑖𝑑𝑥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𝑒𝑙𝑠𝑒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 rot="16200000">
              <a:off x="9766637" y="2736633"/>
              <a:ext cx="393539" cy="3686322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3749648" y="1784462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Ebrima" panose="02000000000000000000" pitchFamily="2" charset="0"/>
                <a:cs typeface="Ebrima" panose="02000000000000000000" pitchFamily="2" charset="0"/>
              </a:rPr>
              <a:t>Synthesis: modern view</a:t>
            </a:r>
            <a:endParaRPr lang="en-US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684728" y="2218694"/>
            <a:ext cx="4466273" cy="3355745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7468" y="3354109"/>
                <a:ext cx="301044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68" y="3354109"/>
                <a:ext cx="3010440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85705" y="3511009"/>
                <a:ext cx="1791964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05" y="3511009"/>
                <a:ext cx="1791964" cy="2123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17"/>
          <p:cNvSpPr/>
          <p:nvPr/>
        </p:nvSpPr>
        <p:spPr>
          <a:xfrm>
            <a:off x="2039901" y="2639459"/>
            <a:ext cx="3675490" cy="243444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Cloud 18"/>
          <p:cNvSpPr/>
          <p:nvPr/>
        </p:nvSpPr>
        <p:spPr>
          <a:xfrm>
            <a:off x="3251808" y="3276038"/>
            <a:ext cx="2112722" cy="1591690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Cloud 19"/>
          <p:cNvSpPr/>
          <p:nvPr/>
        </p:nvSpPr>
        <p:spPr>
          <a:xfrm>
            <a:off x="4324891" y="3533104"/>
            <a:ext cx="804583" cy="605621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ross 4"/>
          <p:cNvSpPr/>
          <p:nvPr/>
        </p:nvSpPr>
        <p:spPr>
          <a:xfrm rot="2631294">
            <a:off x="4645523" y="3721924"/>
            <a:ext cx="167840" cy="156393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Flowchart: Process 20"/>
          <p:cNvSpPr/>
          <p:nvPr/>
        </p:nvSpPr>
        <p:spPr>
          <a:xfrm>
            <a:off x="9078188" y="4122966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lowchart: Process 21"/>
          <p:cNvSpPr/>
          <p:nvPr/>
        </p:nvSpPr>
        <p:spPr>
          <a:xfrm>
            <a:off x="9083156" y="4633032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Flowchart: Process 22"/>
          <p:cNvSpPr/>
          <p:nvPr/>
        </p:nvSpPr>
        <p:spPr>
          <a:xfrm>
            <a:off x="9083156" y="5122309"/>
            <a:ext cx="1559379" cy="440871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507366" y="3064562"/>
            <a:ext cx="19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of programs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35044" y="3511010"/>
            <a:ext cx="2432957" cy="7180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07698" y="1395862"/>
                <a:ext cx="51673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698" y="1395862"/>
                <a:ext cx="5167312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815765" y="4714967"/>
            <a:ext cx="1955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Safety Properties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3861" y="5666606"/>
            <a:ext cx="1643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 Harnesses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4577" y="5205501"/>
            <a:ext cx="23727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Input/Output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41395" y="6071053"/>
                <a:ext cx="54874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.  …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)…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95" y="6071053"/>
                <a:ext cx="5487400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8" grpId="0" animBg="1"/>
      <p:bldP spid="18" grpId="1" animBg="1"/>
      <p:bldP spid="19" grpId="0" animBg="1"/>
      <p:bldP spid="19" grpId="1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9364" y="4113750"/>
                <a:ext cx="206402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𝑖𝑑𝑥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64" y="4113750"/>
                <a:ext cx="2064027" cy="5734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523947" y="3511299"/>
            <a:ext cx="5038029" cy="2808028"/>
            <a:chOff x="1570247" y="2504298"/>
            <a:chExt cx="5038029" cy="2808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70247" y="2504298"/>
                  <a:ext cx="5038029" cy="1821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  <m:oMath xmlns:m="http://schemas.openxmlformats.org/officeDocument/2006/math">
                        <m:nary>
                          <m:naryPr>
                            <m:chr m:val="⋀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𝑖𝑑𝑥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∩[1,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nary>
                      </m:oMath>
                      <m:oMath xmlns:m="http://schemas.openxmlformats.org/officeDocument/2006/math">
                        <m:nary>
                          <m:naryPr>
                            <m:chr m:val="⋀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acc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247" y="2504298"/>
                  <a:ext cx="5038029" cy="18211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 rot="16200000">
              <a:off x="3892491" y="3065396"/>
              <a:ext cx="393539" cy="3016531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7545" y="4942994"/>
              <a:ext cx="1523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Loop invariant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77801" y="4221814"/>
            <a:ext cx="1587871" cy="1728181"/>
            <a:chOff x="5877801" y="3550483"/>
            <a:chExt cx="1587871" cy="1728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∧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801" y="3550483"/>
                  <a:ext cx="158787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590241" y="4016878"/>
              <a:ext cx="393539" cy="1125830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 smtClean="0"/>
                    <a:t>loopCond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821" y="4909332"/>
                  <a:ext cx="12650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384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7465672" y="4045335"/>
            <a:ext cx="4638990" cy="1904660"/>
            <a:chOff x="7465672" y="3374004"/>
            <a:chExt cx="4638990" cy="1904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𝑖𝑑𝑥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𝑖𝑑𝑥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𝑖𝑑𝑥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𝑒𝑙𝑠𝑒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672" y="3374004"/>
                  <a:ext cx="4638990" cy="7102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 rot="16200000">
              <a:off x="9766637" y="2736633"/>
              <a:ext cx="393539" cy="3686322"/>
            </a:xfrm>
            <a:prstGeom prst="leftBrac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0861" y="4909332"/>
                  <a:ext cx="137197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3749648" y="1784462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= 0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out[i+1] = in[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 Kernels from 3 DOE </a:t>
            </a:r>
            <a:r>
              <a:rPr lang="en-US" dirty="0" err="1" smtClean="0"/>
              <a:t>MiniApps</a:t>
            </a:r>
            <a:endParaRPr lang="en-US" dirty="0" smtClean="0"/>
          </a:p>
          <a:p>
            <a:pPr lvl="1"/>
            <a:r>
              <a:rPr lang="en-US" dirty="0" smtClean="0"/>
              <a:t>16 distinct kernels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time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813539" y="1670538"/>
          <a:ext cx="7033846" cy="442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7179" y="13258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</a:t>
            </a:r>
            <a:r>
              <a:rPr lang="en-US" sz="1400" dirty="0" err="1" smtClean="0"/>
              <a:t>hrs</a:t>
            </a:r>
            <a:endParaRPr lang="en-US" sz="1400" dirty="0"/>
          </a:p>
        </p:txBody>
      </p: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9507682" y="440357"/>
            <a:ext cx="5514" cy="136766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6882" y="6126961"/>
            <a:ext cx="735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Synthesis time with parallel synthesis on 24 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0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47" y="1765510"/>
            <a:ext cx="9489036" cy="4427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482" y="6334780"/>
            <a:ext cx="3368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Speedups on 24 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1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Synthesis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Rohit Singh, Jeevana Inala, Willy Vasquez</a:t>
            </a:r>
            <a:endParaRPr lang="en-US" dirty="0"/>
          </a:p>
        </p:txBody>
      </p:sp>
      <p:pic>
        <p:nvPicPr>
          <p:cNvPr id="1026" name="Picture 2" descr="headshot-rohit-sin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91" y="5193252"/>
            <a:ext cx="1381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-Q1HkiAJnHN0/U_t7oDcM4II/AAAAAAAAAO8/VKj5iGLcHeM/s673-no/DSC_5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45681" r="32531" b="24319"/>
          <a:stretch/>
        </p:blipFill>
        <p:spPr bwMode="auto">
          <a:xfrm>
            <a:off x="3445699" y="5164661"/>
            <a:ext cx="1116711" cy="12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lly Vasqu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4" y="5136071"/>
            <a:ext cx="1345694" cy="13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 Solvers are great!</a:t>
            </a:r>
            <a:endParaRPr lang="en-US" dirty="0"/>
          </a:p>
        </p:txBody>
      </p:sp>
      <p:pic>
        <p:nvPicPr>
          <p:cNvPr id="1026" name="Picture 2" descr="Y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1528706"/>
            <a:ext cx="16668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800749"/>
            <a:ext cx="10096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19375" y="147965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9999"/>
                </a:solidFill>
                <a:latin typeface="Helvetica Neue"/>
              </a:rPr>
              <a:t>UCLID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50101" y="1762070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444455"/>
                </a:solidFill>
                <a:latin typeface="Arial"/>
              </a:rPr>
              <a:t>Boolector</a:t>
            </a:r>
            <a:endParaRPr lang="en-US" sz="3200" b="1" dirty="0">
              <a:solidFill>
                <a:srgbClr val="444455"/>
              </a:solidFill>
              <a:latin typeface="Arial"/>
            </a:endParaRPr>
          </a:p>
        </p:txBody>
      </p:sp>
      <p:pic>
        <p:nvPicPr>
          <p:cNvPr id="1030" name="Picture 6" descr="https://fbcdn-sphotos-g-a.akamaihd.net/hphotos-ak-xaf1/v/t1.0-9/486146_253276601466388_2006321216_n.png?oh=c901d1ea405a7a75230a273ee30b0613&amp;oe=552FA216&amp;__gda__=1428360647_7abf338603f532aff12cbf3e6581bc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6554" y1="81685" x2="68919" y2="75458"/>
                        <a14:foregroundMark x1="42568" y1="79853" x2="27703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94" y="1443073"/>
            <a:ext cx="1093580" cy="10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191399"/>
            <a:ext cx="1543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biology.kenyon.edu/courses/biol111/mbio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82" y="4086750"/>
            <a:ext cx="1884847" cy="13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optimumorg.com/dyn/wp-content/themes/optimum/core/images/portfolio/operations-resear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275016"/>
            <a:ext cx="2026968" cy="10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research.microsoft.com/en-us/projects/slam/slam_metallic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19" y="4471094"/>
            <a:ext cx="1797462" cy="8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57278" y="4584984"/>
            <a:ext cx="164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1A1A"/>
                </a:solidFill>
                <a:latin typeface="wf_segoe-ui_light"/>
              </a:rPr>
              <a:t>Spec#</a:t>
            </a:r>
            <a:endParaRPr lang="en-US" sz="3200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5451643"/>
            <a:ext cx="3375979" cy="58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1035" idx="0"/>
            <a:endCxn id="1026" idx="2"/>
          </p:cNvCxnSpPr>
          <p:nvPr/>
        </p:nvCxnSpPr>
        <p:spPr>
          <a:xfrm flipH="1" flipV="1">
            <a:off x="2954338" y="1995433"/>
            <a:ext cx="3205162" cy="11959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5" idx="0"/>
            <a:endCxn id="1028" idx="2"/>
          </p:cNvCxnSpPr>
          <p:nvPr/>
        </p:nvCxnSpPr>
        <p:spPr>
          <a:xfrm flipH="1" flipV="1">
            <a:off x="4606926" y="2381775"/>
            <a:ext cx="1552575" cy="8096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35" idx="0"/>
          </p:cNvCxnSpPr>
          <p:nvPr/>
        </p:nvCxnSpPr>
        <p:spPr>
          <a:xfrm flipV="1">
            <a:off x="6159500" y="2346845"/>
            <a:ext cx="5890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35" idx="0"/>
            <a:endCxn id="10" idx="2"/>
          </p:cNvCxnSpPr>
          <p:nvPr/>
        </p:nvCxnSpPr>
        <p:spPr>
          <a:xfrm flipV="1">
            <a:off x="6159501" y="2346845"/>
            <a:ext cx="2039125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35" idx="0"/>
            <a:endCxn id="8" idx="2"/>
          </p:cNvCxnSpPr>
          <p:nvPr/>
        </p:nvCxnSpPr>
        <p:spPr>
          <a:xfrm flipV="1">
            <a:off x="6159501" y="2064427"/>
            <a:ext cx="3767761" cy="1126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39" idx="0"/>
            <a:endCxn id="1035" idx="2"/>
          </p:cNvCxnSpPr>
          <p:nvPr/>
        </p:nvCxnSpPr>
        <p:spPr>
          <a:xfrm flipV="1">
            <a:off x="3210584" y="3629549"/>
            <a:ext cx="2948916" cy="645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  <a:endCxn id="1035" idx="2"/>
          </p:cNvCxnSpPr>
          <p:nvPr/>
        </p:nvCxnSpPr>
        <p:spPr>
          <a:xfrm flipV="1">
            <a:off x="5182190" y="3629549"/>
            <a:ext cx="977311" cy="955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41" idx="0"/>
            <a:endCxn id="1035" idx="2"/>
          </p:cNvCxnSpPr>
          <p:nvPr/>
        </p:nvCxnSpPr>
        <p:spPr>
          <a:xfrm flipH="1" flipV="1">
            <a:off x="6159500" y="3629550"/>
            <a:ext cx="1079750" cy="8415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37" idx="0"/>
          </p:cNvCxnSpPr>
          <p:nvPr/>
        </p:nvCxnSpPr>
        <p:spPr>
          <a:xfrm flipH="1" flipV="1">
            <a:off x="6165391" y="3629549"/>
            <a:ext cx="3170315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38068" y="6273225"/>
            <a:ext cx="864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>
                <a:solidFill>
                  <a:prstClr val="black"/>
                </a:solidFill>
              </a:rPr>
              <a:t>How can this possibly work?</a:t>
            </a:r>
          </a:p>
        </p:txBody>
      </p:sp>
    </p:spTree>
    <p:extLst>
      <p:ext uri="{BB962C8B-B14F-4D97-AF65-F5344CB8AC3E}">
        <p14:creationId xmlns:p14="http://schemas.microsoft.com/office/powerpoint/2010/main" val="9220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possible?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Solvers </a:t>
            </a:r>
            <a:r>
              <a:rPr lang="en-US" dirty="0"/>
              <a:t>leverage the </a:t>
            </a:r>
            <a:r>
              <a:rPr lang="en-US" dirty="0" smtClean="0"/>
              <a:t>structure </a:t>
            </a:r>
            <a:r>
              <a:rPr lang="en-US" dirty="0"/>
              <a:t>in problems of practical interest</a:t>
            </a:r>
          </a:p>
          <a:p>
            <a:pPr lvl="1"/>
            <a:r>
              <a:rPr lang="en-US" dirty="0"/>
              <a:t>To a limited extent</a:t>
            </a:r>
          </a:p>
          <a:p>
            <a:pPr lvl="1"/>
            <a:r>
              <a:rPr lang="en-US" dirty="0"/>
              <a:t>Can find bugs</a:t>
            </a:r>
          </a:p>
          <a:p>
            <a:pPr lvl="1"/>
            <a:r>
              <a:rPr lang="en-US" dirty="0"/>
              <a:t>Can’t crack RSA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8511" y="4259821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>
                <a:solidFill>
                  <a:prstClr val="black"/>
                </a:solidFill>
              </a:rPr>
              <a:t>Only so much structure to use!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b="1" dirty="0">
                <a:solidFill>
                  <a:prstClr val="black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6595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9189"/>
            <a:ext cx="6449434" cy="1325563"/>
          </a:xfrm>
        </p:spPr>
        <p:txBody>
          <a:bodyPr/>
          <a:lstStyle/>
          <a:p>
            <a:r>
              <a:rPr lang="en-US" dirty="0" smtClean="0"/>
              <a:t>Solvers: a high-level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3355" y="206795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Rewriter</a:t>
            </a:r>
            <a:endParaRPr lang="en-US" sz="20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616433" y="3097024"/>
            <a:ext cx="879418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53355" y="391804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Refinement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039" y="3918041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SAT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Under-approximation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3669" y="3918037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Checking</a:t>
            </a:r>
            <a:endParaRPr lang="en-US" sz="2000" dirty="0">
              <a:latin typeface="+mj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669666" y="4022066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7309982" y="4022065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5616432" y="4961183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12035" y="2171978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23426" y="2067952"/>
            <a:ext cx="2028964" cy="9566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Formula</a:t>
            </a:r>
            <a:endParaRPr lang="en-US" sz="20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7929" y="5782200"/>
            <a:ext cx="2028964" cy="49940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9189"/>
            <a:ext cx="6449434" cy="1325563"/>
          </a:xfrm>
        </p:spPr>
        <p:txBody>
          <a:bodyPr/>
          <a:lstStyle/>
          <a:p>
            <a:r>
              <a:rPr lang="en-US" dirty="0" smtClean="0"/>
              <a:t>Solvers: a high-level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3355" y="206795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Rewriter</a:t>
            </a:r>
            <a:endParaRPr lang="en-US" sz="20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616433" y="3097024"/>
            <a:ext cx="879418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53355" y="3918042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Refinement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039" y="3918041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SAT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Under-approximation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3669" y="3918037"/>
            <a:ext cx="2405576" cy="97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Checking</a:t>
            </a:r>
            <a:endParaRPr lang="en-US" sz="2000" dirty="0">
              <a:latin typeface="+mj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669666" y="4022066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7309982" y="4022065"/>
            <a:ext cx="1132638" cy="762617"/>
          </a:xfrm>
          <a:prstGeom prst="left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5616432" y="4961183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12035" y="2171978"/>
            <a:ext cx="879417" cy="762617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23426" y="2067952"/>
            <a:ext cx="2028964" cy="9566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Formula</a:t>
            </a:r>
            <a:endParaRPr lang="en-US" sz="20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7929" y="5782200"/>
            <a:ext cx="2028964" cy="49940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91452" y="1856937"/>
            <a:ext cx="2518530" cy="1364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284828" y="4376656"/>
            <a:ext cx="8077200" cy="12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Pattern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b="1" dirty="0">
                <a:solidFill>
                  <a:prstClr val="black"/>
                </a:solidFill>
              </a:rPr>
              <a:t>Assumptions–&gt; Pattern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Inputs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04028" y="3799527"/>
            <a:ext cx="851850" cy="548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218629" y="2259039"/>
            <a:ext cx="1814736" cy="2089484"/>
            <a:chOff x="2619601" y="914400"/>
            <a:chExt cx="1814736" cy="2089484"/>
          </a:xfrm>
        </p:grpSpPr>
        <p:sp>
          <p:nvSpPr>
            <p:cNvPr id="35" name="Rectangle 34"/>
            <p:cNvSpPr/>
            <p:nvPr/>
          </p:nvSpPr>
          <p:spPr>
            <a:xfrm>
              <a:off x="2619601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17592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68597" y="2454888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OR</a:t>
              </a:r>
            </a:p>
          </p:txBody>
        </p:sp>
        <p:cxnSp>
          <p:nvCxnSpPr>
            <p:cNvPr id="38" name="Straight Connector 37"/>
            <p:cNvCxnSpPr>
              <a:stCxn id="35" idx="2"/>
              <a:endCxn id="37" idx="0"/>
            </p:cNvCxnSpPr>
            <p:nvPr/>
          </p:nvCxnSpPr>
          <p:spPr>
            <a:xfrm>
              <a:off x="2894099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0"/>
            </p:cNvCxnSpPr>
            <p:nvPr/>
          </p:nvCxnSpPr>
          <p:spPr>
            <a:xfrm flipH="1">
              <a:off x="3443095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2"/>
            </p:cNvCxnSpPr>
            <p:nvPr/>
          </p:nvCxnSpPr>
          <p:spPr>
            <a:xfrm>
              <a:off x="3443095" y="2759886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5" idx="4"/>
            </p:cNvCxnSpPr>
            <p:nvPr/>
          </p:nvCxnSpPr>
          <p:spPr>
            <a:xfrm flipH="1">
              <a:off x="2726208" y="1158398"/>
              <a:ext cx="30642" cy="625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129339" y="1417896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5" idx="6"/>
            </p:cNvCxnSpPr>
            <p:nvPr/>
          </p:nvCxnSpPr>
          <p:spPr>
            <a:xfrm>
              <a:off x="2894099" y="1036399"/>
              <a:ext cx="884493" cy="747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6" idx="4"/>
            </p:cNvCxnSpPr>
            <p:nvPr/>
          </p:nvCxnSpPr>
          <p:spPr>
            <a:xfrm flipH="1">
              <a:off x="2979612" y="1546249"/>
              <a:ext cx="125990" cy="22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619601" y="914400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968353" y="1302251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159839" y="1173898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73604" y="2396539"/>
            <a:ext cx="869243" cy="1146911"/>
            <a:chOff x="5974575" y="1051899"/>
            <a:chExt cx="869243" cy="1146911"/>
          </a:xfrm>
        </p:grpSpPr>
        <p:sp>
          <p:nvSpPr>
            <p:cNvPr id="49" name="Rectangle 48"/>
            <p:cNvSpPr/>
            <p:nvPr/>
          </p:nvSpPr>
          <p:spPr>
            <a:xfrm>
              <a:off x="6157573" y="1649814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&lt;</a:t>
              </a: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>
              <a:off x="6432071" y="1954812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538820" y="1295897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569320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d</a:t>
              </a:r>
            </a:p>
          </p:txBody>
        </p:sp>
        <p:cxnSp>
          <p:nvCxnSpPr>
            <p:cNvPr id="53" name="Straight Connector 52"/>
            <p:cNvCxnSpPr>
              <a:stCxn id="54" idx="4"/>
            </p:cNvCxnSpPr>
            <p:nvPr/>
          </p:nvCxnSpPr>
          <p:spPr>
            <a:xfrm>
              <a:off x="6111824" y="1295897"/>
              <a:ext cx="15249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974575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70615" y="2534915"/>
            <a:ext cx="1097991" cy="837617"/>
            <a:chOff x="4571586" y="1190275"/>
            <a:chExt cx="1097991" cy="837617"/>
          </a:xfrm>
        </p:grpSpPr>
        <p:sp>
          <p:nvSpPr>
            <p:cNvPr id="56" name="Right Arrow 55"/>
            <p:cNvSpPr/>
            <p:nvPr/>
          </p:nvSpPr>
          <p:spPr>
            <a:xfrm>
              <a:off x="4571586" y="1771957"/>
              <a:ext cx="1097991" cy="2559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54584" y="1543208"/>
              <a:ext cx="609995" cy="213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b&lt;d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586785" y="1190275"/>
              <a:ext cx="1067591" cy="362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>
                  <a:solidFill>
                    <a:prstClr val="black"/>
                  </a:solidFill>
                </a:rPr>
                <a:t>Predicate</a:t>
              </a: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V="1">
            <a:off x="5591119" y="3146953"/>
            <a:ext cx="1067490" cy="1321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615119" y="3543451"/>
            <a:ext cx="248233" cy="805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567381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5063916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8" name="Oval 87"/>
          <p:cNvSpPr/>
          <p:nvPr/>
        </p:nvSpPr>
        <p:spPr>
          <a:xfrm>
            <a:off x="5528123" y="5154639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351628" y="2876220"/>
                <a:ext cx="698140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𝒐𝒓𝒊𝒈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28" y="2876220"/>
                <a:ext cx="698140" cy="395621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533229" y="2600243"/>
                <a:ext cx="60676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229" y="2600243"/>
                <a:ext cx="606769" cy="394210"/>
              </a:xfrm>
              <a:prstGeom prst="rect">
                <a:avLst/>
              </a:prstGeom>
              <a:blipFill rotWithShape="0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375048" y="2230911"/>
                <a:ext cx="760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𝐏𝐫𝐞𝐝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8" y="2230911"/>
                <a:ext cx="76014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86" grpId="0" animBg="1"/>
      <p:bldP spid="87" grpId="0" animBg="1"/>
      <p:bldP spid="88" grpId="0" animBg="1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want to partition N elements over P </a:t>
            </a:r>
            <a:r>
              <a:rPr lang="en-US" dirty="0" err="1" smtClean="0"/>
              <a:t>procs</a:t>
            </a:r>
            <a:endParaRPr lang="en-US" dirty="0" smtClean="0"/>
          </a:p>
          <a:p>
            <a:pPr lvl="1"/>
            <a:r>
              <a:rPr lang="en-US" dirty="0" smtClean="0"/>
              <a:t>How many elements should a processor get?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Obvious answer is N/P</a:t>
            </a:r>
          </a:p>
          <a:p>
            <a:endParaRPr lang="en-US" dirty="0"/>
          </a:p>
          <a:p>
            <a:r>
              <a:rPr lang="en-US" dirty="0" smtClean="0"/>
              <a:t>Obvious answer is wrong!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43953" y="3239578"/>
            <a:ext cx="5466124" cy="325375"/>
            <a:chOff x="1703318" y="2986934"/>
            <a:chExt cx="4066941" cy="172976"/>
          </a:xfrm>
        </p:grpSpPr>
        <p:sp>
          <p:nvSpPr>
            <p:cNvPr id="5" name="Rectangle 4"/>
            <p:cNvSpPr/>
            <p:nvPr/>
          </p:nvSpPr>
          <p:spPr bwMode="auto">
            <a:xfrm>
              <a:off x="1703318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30291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57264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384237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11210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838183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65156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92129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19102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46075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73048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200021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426994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53967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880940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107913" y="2986935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34886" y="2986934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61861" y="2986934"/>
              <a:ext cx="208398" cy="172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59134" y="3070730"/>
            <a:ext cx="2720578" cy="663070"/>
            <a:chOff x="2372720" y="2743200"/>
            <a:chExt cx="2083997" cy="66307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372720" y="2756303"/>
              <a:ext cx="15789" cy="636863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3051596" y="2769407"/>
              <a:ext cx="15789" cy="636863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762052" y="2743200"/>
              <a:ext cx="15789" cy="636863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4440928" y="2756303"/>
              <a:ext cx="15789" cy="636863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144001" y="2925212"/>
            <a:ext cx="1301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N = 18</a:t>
            </a:r>
          </a:p>
          <a:p>
            <a:r>
              <a:rPr lang="en-US" sz="2800" dirty="0">
                <a:latin typeface="+mj-lt"/>
              </a:rPr>
              <a:t>P = 5 </a:t>
            </a:r>
          </a:p>
        </p:txBody>
      </p:sp>
    </p:spTree>
    <p:extLst>
      <p:ext uri="{BB962C8B-B14F-4D97-AF65-F5344CB8AC3E}">
        <p14:creationId xmlns:p14="http://schemas.microsoft.com/office/powerpoint/2010/main" val="108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Rewriters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 Specification: list of rules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𝒐𝒓𝒊𝒈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𝐏𝐫𝐞𝐝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𝒐𝒑𝒕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DSL Compiler</a:t>
                </a:r>
              </a:p>
              <a:p>
                <a:pPr lvl="1"/>
                <a:r>
                  <a:rPr lang="en-US" dirty="0" smtClean="0"/>
                  <a:t>Efficient pattern matching</a:t>
                </a:r>
              </a:p>
              <a:p>
                <a:pPr lvl="1"/>
                <a:r>
                  <a:rPr lang="en-US" dirty="0" smtClean="0"/>
                  <a:t>Rule verification</a:t>
                </a:r>
              </a:p>
              <a:p>
                <a:pPr lvl="1"/>
                <a:r>
                  <a:rPr lang="en-US" dirty="0" smtClean="0"/>
                  <a:t>Rule generalization (eliminating common parts in the patterns, weakening the predicate)</a:t>
                </a:r>
              </a:p>
              <a:p>
                <a:pPr lvl="1"/>
                <a:r>
                  <a:rPr lang="en-US" dirty="0"/>
                  <a:t>Incorporating </a:t>
                </a:r>
                <a:r>
                  <a:rPr lang="en-US" dirty="0" smtClean="0"/>
                  <a:t>symmetries</a:t>
                </a:r>
              </a:p>
              <a:p>
                <a:pPr lvl="1"/>
                <a:r>
                  <a:rPr lang="en-US" dirty="0" smtClean="0"/>
                  <a:t>Efficient rule application (ordering of rules)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4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9858" y="1243344"/>
            <a:ext cx="1943100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Sketch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C-like language with holes and assertions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291594"/>
                <a:ext cx="2720424" cy="1446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43186" y="1563384"/>
            <a:ext cx="2057400" cy="902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Language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84483" y="1626680"/>
            <a:ext cx="1968833" cy="811011"/>
            <a:chOff x="2684483" y="1626680"/>
            <a:chExt cx="1968833" cy="811011"/>
          </a:xfrm>
        </p:grpSpPr>
        <p:sp>
          <p:nvSpPr>
            <p:cNvPr id="7" name="Flowchart: Process 6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00008" y="1630145"/>
            <a:ext cx="1989779" cy="811011"/>
            <a:chOff x="7000008" y="1630145"/>
            <a:chExt cx="1989779" cy="811011"/>
          </a:xfrm>
        </p:grpSpPr>
        <p:sp>
          <p:nvSpPr>
            <p:cNvPr id="11" name="Flowchart: Process 10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97" y="2786394"/>
                <a:ext cx="1407821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8651" y="5129663"/>
            <a:ext cx="1089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We can synthesize all rules from </a:t>
            </a:r>
            <a:r>
              <a:rPr lang="en-US" sz="3600" dirty="0" err="1" smtClean="0">
                <a:solidFill>
                  <a:schemeClr val="accent2"/>
                </a:solidFill>
              </a:rPr>
              <a:t>autogenerated</a:t>
            </a:r>
            <a:r>
              <a:rPr lang="en-US" sz="3600" dirty="0" smtClean="0">
                <a:solidFill>
                  <a:schemeClr val="accent2"/>
                </a:solidFill>
              </a:rPr>
              <a:t> sketches!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rules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7126" y="2743200"/>
            <a:ext cx="2078902" cy="1932655"/>
            <a:chOff x="917126" y="2743200"/>
            <a:chExt cx="2078902" cy="1932655"/>
          </a:xfrm>
        </p:grpSpPr>
        <p:sp>
          <p:nvSpPr>
            <p:cNvPr id="4" name="Oval 3"/>
            <p:cNvSpPr/>
            <p:nvPr/>
          </p:nvSpPr>
          <p:spPr>
            <a:xfrm>
              <a:off x="1111347" y="27432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5414" y="3254109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16147" y="30480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05947" y="369287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20947" y="335280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8797" y="278305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3704" y="2875453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31494" y="4023361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91505" y="3561471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25747" y="3595359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57155" y="3875650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70876" y="4033176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3707" y="4300025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2109" y="4131648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7126" y="3386362"/>
              <a:ext cx="2078902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Corpus of problems </a:t>
              </a:r>
              <a:br>
                <a:rPr lang="en-US" dirty="0" smtClean="0"/>
              </a:br>
              <a:r>
                <a:rPr lang="en-US" dirty="0" smtClean="0"/>
                <a:t>from a domain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520476" y="4380433"/>
              <a:ext cx="225083" cy="295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66478" y="3287372"/>
            <a:ext cx="1968833" cy="811011"/>
            <a:chOff x="2684483" y="1626680"/>
            <a:chExt cx="1968833" cy="811011"/>
          </a:xfrm>
        </p:grpSpPr>
        <p:sp>
          <p:nvSpPr>
            <p:cNvPr id="21" name="Flowchart: Process 2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Pattern</a:t>
              </a:r>
              <a:br>
                <a:rPr lang="en-US" dirty="0" smtClean="0"/>
              </a:br>
              <a:r>
                <a:rPr lang="en-US" dirty="0" smtClean="0"/>
                <a:t>Extraction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42945" y="2766646"/>
            <a:ext cx="1666575" cy="1932655"/>
            <a:chOff x="5542945" y="2766646"/>
            <a:chExt cx="1666575" cy="1932655"/>
          </a:xfrm>
        </p:grpSpPr>
        <p:sp>
          <p:nvSpPr>
            <p:cNvPr id="24" name="Oval 23"/>
            <p:cNvSpPr/>
            <p:nvPr/>
          </p:nvSpPr>
          <p:spPr>
            <a:xfrm>
              <a:off x="5592183" y="27666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06250" y="3277555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96983" y="30714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86783" y="371632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01783" y="337624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09633" y="280650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914540" y="2898899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12330" y="4046807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72341" y="3584917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06583" y="3618805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37991" y="3899096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51712" y="4056622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14543" y="4323471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542945" y="4155094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5316" y="3409808"/>
              <a:ext cx="1544204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Sketches for </a:t>
              </a:r>
              <a:br>
                <a:rPr lang="en-US" dirty="0" smtClean="0"/>
              </a:br>
              <a:r>
                <a:rPr lang="en-US" dirty="0" smtClean="0"/>
                <a:t>potential rules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001312" y="4403879"/>
              <a:ext cx="225083" cy="2954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83325" y="3287371"/>
            <a:ext cx="1968833" cy="811011"/>
            <a:chOff x="2684483" y="1626680"/>
            <a:chExt cx="1968833" cy="811011"/>
          </a:xfrm>
        </p:grpSpPr>
        <p:sp>
          <p:nvSpPr>
            <p:cNvPr id="41" name="Flowchart: Process 40"/>
            <p:cNvSpPr/>
            <p:nvPr/>
          </p:nvSpPr>
          <p:spPr>
            <a:xfrm>
              <a:off x="2936500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Synthesis</a:t>
              </a:r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038602" y="1645644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84483" y="1825335"/>
              <a:ext cx="250168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933511" y="3062068"/>
            <a:ext cx="1545725" cy="1219200"/>
            <a:chOff x="9933511" y="3062068"/>
            <a:chExt cx="1545725" cy="1219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933511" y="30620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33511" y="32144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33511" y="33668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933511" y="35192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933511" y="36716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933511" y="38240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933511" y="39764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933511" y="41288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933511" y="4281268"/>
              <a:ext cx="1545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185115" y="3377491"/>
              <a:ext cx="960840" cy="6463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Rewrite </a:t>
              </a:r>
              <a:br>
                <a:rPr lang="en-US" dirty="0" smtClean="0"/>
              </a:br>
              <a:r>
                <a:rPr lang="en-US" dirty="0" smtClean="0"/>
                <a:t>Rules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1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synthesis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745619"/>
                <a:ext cx="9761306" cy="1431343"/>
              </a:xfrm>
            </p:spPr>
            <p:txBody>
              <a:bodyPr/>
              <a:lstStyle/>
              <a:p>
                <a:r>
                  <a:rPr lang="en-US" dirty="0" smtClean="0"/>
                  <a:t>What about optimality?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should be as true as possible</a:t>
                </a:r>
              </a:p>
              <a:p>
                <a:pPr lvl="1"/>
                <a:r>
                  <a:rPr lang="en-US" dirty="0" smtClean="0"/>
                  <a:t>For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𝑃𝑟𝑒𝑑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 smtClean="0"/>
                  <a:t> should be as small as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745619"/>
                <a:ext cx="9761306" cy="1431343"/>
              </a:xfrm>
              <a:blipFill rotWithShape="0">
                <a:blip r:embed="rId2"/>
                <a:stretch>
                  <a:fillRect l="-1124" t="-6809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1059" y="1682431"/>
                <a:ext cx="384958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𝒐𝒓𝒊𝒈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𝐏𝐫𝐞𝐝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𝒐𝒑𝒕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59" y="1682431"/>
                <a:ext cx="3849580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8919" y="2911763"/>
                <a:ext cx="8168455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𝑃𝑟𝑒𝑑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𝑃𝑟𝑒𝑑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𝑜𝑟𝑖𝑔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19" y="2911763"/>
                <a:ext cx="8168455" cy="624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/>
          <a:stretch/>
        </p:blipFill>
        <p:spPr bwMode="auto">
          <a:xfrm>
            <a:off x="2191482" y="2504047"/>
            <a:ext cx="7715250" cy="36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6277" y="1803233"/>
            <a:ext cx="176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4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/>
          <a:stretch/>
        </p:blipFill>
        <p:spPr bwMode="auto">
          <a:xfrm>
            <a:off x="2514453" y="2264898"/>
            <a:ext cx="7181850" cy="38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6277" y="1803233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0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857" y="0"/>
            <a:ext cx="6246290" cy="1325563"/>
          </a:xfrm>
        </p:spPr>
        <p:txBody>
          <a:bodyPr/>
          <a:lstStyle/>
          <a:p>
            <a:r>
              <a:rPr lang="en-US" dirty="0" smtClean="0"/>
              <a:t>Enhancing the 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𝐦𝐚𝐱</m:t>
                    </m:r>
                    <m:r>
                      <a:rPr lang="en-US" b="1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3200" b="1" dirty="0"/>
                  <a:t>	=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/>
                      </a:rPr>
                      <m:t>𝐢𝐭</m:t>
                    </m:r>
                    <m:r>
                      <a:rPr lang="en-US" sz="3200" b="1" i="1" dirty="0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𝑎</m:t>
                        </m:r>
                        <m:r>
                          <a:rPr lang="en-US" sz="3200" b="1" i="1" dirty="0">
                            <a:latin typeface="Cambria Math"/>
                          </a:rPr>
                          <m:t>&lt;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𝑏</m:t>
                        </m:r>
                        <m:r>
                          <a:rPr lang="en-US" sz="3200" i="1" dirty="0" err="1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𝑏</m:t>
                        </m:r>
                        <m:r>
                          <a:rPr lang="en-US" sz="3200" i="1" dirty="0" err="1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Replace all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𝐢𝐭</m:t>
                    </m:r>
                    <m:r>
                      <a:rPr lang="en-US" b="1" i="1" dirty="0">
                        <a:latin typeface="Cambria Math"/>
                      </a:rPr>
                      <m:t>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  <m:r>
                          <a:rPr lang="en-US" b="1" i="1" dirty="0">
                            <a:latin typeface="Cambria Math"/>
                          </a:rPr>
                          <m:t>&lt;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in the </a:t>
                </a:r>
                <a:r>
                  <a:rPr lang="en-US" i="1" dirty="0" smtClean="0"/>
                  <a:t>IR</a:t>
                </a:r>
                <a:r>
                  <a:rPr lang="en-US" dirty="0" smtClean="0"/>
                  <a:t>?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+ Conciseness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Simpler rewrite rules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𝐦𝐚𝐱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Without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max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operation?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𝐢𝐭𝐞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&lt;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𝑐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𝐢𝐭𝐞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smtClean="0"/>
                  <a:t>Conciseness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smtClean="0"/>
                  <a:t>Simpler rewrite rules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+ Specialized constraints for </a:t>
                </a:r>
                <a:r>
                  <a:rPr lang="en-US" b="1" dirty="0" smtClean="0"/>
                  <a:t>max </a:t>
                </a:r>
                <a:r>
                  <a:rPr lang="en-US" dirty="0" smtClean="0"/>
                  <a:t>during </a:t>
                </a:r>
                <a:r>
                  <a:rPr lang="en-US" i="1" dirty="0" smtClean="0"/>
                  <a:t>translation to SAT</a:t>
                </a:r>
                <a:endParaRPr lang="en-US" b="1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=(×,×,×)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×,1,1)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𝐢𝐭𝐞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  <m:r>
                          <a:rPr lang="en-US" i="1" dirty="0" smtClean="0">
                            <a:latin typeface="Cambria Math"/>
                          </a:rPr>
                          <m:t>&lt;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𝐢𝐭𝐞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0,1,1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dirty="0" err="1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×,×,×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approach to building solvers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8255"/>
            <a:ext cx="9761306" cy="1465118"/>
          </a:xfrm>
        </p:spPr>
        <p:txBody>
          <a:bodyPr/>
          <a:lstStyle/>
          <a:p>
            <a:r>
              <a:rPr lang="en-US" dirty="0" smtClean="0"/>
              <a:t>What about temporaries?</a:t>
            </a:r>
          </a:p>
          <a:p>
            <a:r>
              <a:rPr lang="en-US" dirty="0" smtClean="0"/>
              <a:t>What about optimality?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2638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263828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02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0243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>
          <a:xfrm>
            <a:off x="9016678" y="1551008"/>
            <a:ext cx="1863525" cy="694481"/>
          </a:xfrm>
          <a:prstGeom prst="wedgeRoundRectCallout">
            <a:avLst>
              <a:gd name="adj1" fmla="val -45057"/>
              <a:gd name="adj2" fmla="val 10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be in CNF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490080"/>
            <a:ext cx="90075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partition(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N,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ref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>
                <a:solidFill>
                  <a:srgbClr val="800000"/>
                </a:solidFill>
                <a:latin typeface="Courier New"/>
              </a:rPr>
              <a:t>ref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){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pt-BR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pt-BR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p&lt;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{$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p, P, N, N/P, N%P : *, +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$}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ourier New"/>
              </a:rPr>
              <a:t>){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    iend = 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{$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p, P, N, N/P, N%P : *, +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$}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;  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    ibeg = 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{$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p, P, N, N/P, N%P : *, +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$}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;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}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    iend = 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{$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p, P, N, N/P, N%P : *, +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$}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;  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    ibeg = 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{$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 p, P, N, N/P, N%P : *, + </a:t>
            </a:r>
            <a:r>
              <a:rPr lang="pt-BR" b="1" dirty="0">
                <a:solidFill>
                  <a:srgbClr val="800000"/>
                </a:solidFill>
                <a:latin typeface="Courier New"/>
              </a:rPr>
              <a:t>$}</a:t>
            </a:r>
            <a:r>
              <a:rPr lang="pt-BR" dirty="0">
                <a:solidFill>
                  <a:srgbClr val="000000"/>
                </a:solidFill>
                <a:latin typeface="Courier New"/>
              </a:rPr>
              <a:t>;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a partition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7907"/>
            <a:ext cx="8991600" cy="17886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we know?</a:t>
            </a:r>
          </a:p>
          <a:p>
            <a:pPr lvl="1"/>
            <a:r>
              <a:rPr lang="en-US" dirty="0" smtClean="0"/>
              <a:t>The interface to the function we want</a:t>
            </a:r>
          </a:p>
          <a:p>
            <a:pPr lvl="1"/>
            <a:r>
              <a:rPr lang="en-US" dirty="0" smtClean="0"/>
              <a:t>Not all processors will get the same # of elements</a:t>
            </a:r>
          </a:p>
          <a:p>
            <a:pPr lvl="1"/>
            <a:r>
              <a:rPr lang="en-US" dirty="0" smtClean="0"/>
              <a:t>The kind of expressions we expect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48000" y="3781926"/>
            <a:ext cx="5638800" cy="1828800"/>
            <a:chOff x="1524000" y="3781926"/>
            <a:chExt cx="56388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209800" y="4086726"/>
              <a:ext cx="49530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524000" y="3781926"/>
              <a:ext cx="4572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8801" y="3793958"/>
            <a:ext cx="6248401" cy="2073442"/>
            <a:chOff x="304800" y="3793958"/>
            <a:chExt cx="2476612" cy="2073442"/>
          </a:xfrm>
        </p:grpSpPr>
        <p:sp>
          <p:nvSpPr>
            <p:cNvPr id="7" name="Rectangle 6"/>
            <p:cNvSpPr/>
            <p:nvPr/>
          </p:nvSpPr>
          <p:spPr bwMode="auto">
            <a:xfrm>
              <a:off x="455813" y="4620126"/>
              <a:ext cx="1600200" cy="12472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4800" y="3793958"/>
              <a:ext cx="2476612" cy="2927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09155" y="4216490"/>
            <a:ext cx="4000079" cy="1209571"/>
            <a:chOff x="4372794" y="5749563"/>
            <a:chExt cx="4000079" cy="1209571"/>
          </a:xfrm>
        </p:grpSpPr>
        <p:sp>
          <p:nvSpPr>
            <p:cNvPr id="11" name="TextBox 10"/>
            <p:cNvSpPr txBox="1"/>
            <p:nvPr/>
          </p:nvSpPr>
          <p:spPr>
            <a:xfrm>
              <a:off x="4372794" y="6434988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4206" y="5792594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7066" y="5858580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98685" y="6435914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N/P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5749563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N%P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4728" y="4333314"/>
            <a:ext cx="1839850" cy="924486"/>
            <a:chOff x="7952726" y="5164450"/>
            <a:chExt cx="1839850" cy="924486"/>
          </a:xfrm>
        </p:grpSpPr>
        <p:sp>
          <p:nvSpPr>
            <p:cNvPr id="16" name="TextBox 15"/>
            <p:cNvSpPr txBox="1"/>
            <p:nvPr/>
          </p:nvSpPr>
          <p:spPr>
            <a:xfrm>
              <a:off x="7952726" y="5465886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94632" y="5565716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07845" y="516445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743200" y="3810000"/>
            <a:ext cx="1600200" cy="12472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92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9220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easy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easy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2963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296356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403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40399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18" y="2754115"/>
                <a:ext cx="63350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Autogenerating</a:t>
            </a:r>
            <a:r>
              <a:rPr lang="en-US" dirty="0" smtClean="0"/>
              <a:t> with temporaries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4734045"/>
            <a:ext cx="9761306" cy="1442917"/>
          </a:xfrm>
        </p:spPr>
        <p:txBody>
          <a:bodyPr/>
          <a:lstStyle/>
          <a:p>
            <a:r>
              <a:rPr lang="en-US" dirty="0" smtClean="0"/>
              <a:t>This direction is harder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36" y="2754115"/>
                <a:ext cx="299229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14" y="2754116"/>
                <a:ext cx="34656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2754115"/>
                <a:ext cx="21423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554" y="2754115"/>
                <a:ext cx="723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4" y="2754115"/>
                <a:ext cx="7232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727047"/>
                <a:ext cx="9761306" cy="2449915"/>
              </a:xfrm>
            </p:spPr>
            <p:txBody>
              <a:bodyPr/>
              <a:lstStyle/>
              <a:p>
                <a:r>
                  <a:rPr lang="en-US" dirty="0" smtClean="0"/>
                  <a:t>Enforce that all clauses have only (</a:t>
                </a:r>
                <a:r>
                  <a:rPr lang="en-US" dirty="0" err="1" smtClean="0"/>
                  <a:t>x,t</a:t>
                </a:r>
                <a:r>
                  <a:rPr lang="en-US" dirty="0" smtClean="0"/>
                  <a:t>) or (</a:t>
                </a:r>
                <a:r>
                  <a:rPr lang="en-US" dirty="0" err="1" smtClean="0"/>
                  <a:t>t,y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We know how to derive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Essentially encoding a little solver in a sketch</a:t>
                </a:r>
              </a:p>
              <a:p>
                <a:pPr lvl="2"/>
                <a:r>
                  <a:rPr lang="en-US" dirty="0" smtClean="0"/>
                  <a:t>Now you can do </a:t>
                </a:r>
                <a:r>
                  <a:rPr lang="en-US" dirty="0" err="1" smtClean="0"/>
                  <a:t>skolemization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727047"/>
                <a:ext cx="9761306" cy="2449915"/>
              </a:xfrm>
              <a:blipFill rotWithShape="0">
                <a:blip r:embed="rId2"/>
                <a:stretch>
                  <a:fillRect l="-1124" t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8930" y="1735543"/>
                <a:ext cx="2992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30" y="1735543"/>
                <a:ext cx="299229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8108" y="1735544"/>
                <a:ext cx="3465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108" y="1735544"/>
                <a:ext cx="346569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4388" y="1735543"/>
                <a:ext cx="2142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88" y="1735543"/>
                <a:ext cx="214231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73448" y="1735543"/>
                <a:ext cx="723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48" y="1735543"/>
                <a:ext cx="72327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3540" y="2917458"/>
                <a:ext cx="4930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540" y="2917458"/>
                <a:ext cx="493026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6577906">
            <a:off x="8809073" y="2518061"/>
            <a:ext cx="735004" cy="349166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Encodings for </a:t>
            </a:r>
            <a:r>
              <a:rPr lang="en-US" dirty="0" err="1" smtClean="0"/>
              <a:t>booleans</a:t>
            </a:r>
            <a:r>
              <a:rPr lang="en-US" dirty="0" smtClean="0"/>
              <a:t> can be generated in seconds</a:t>
            </a:r>
          </a:p>
          <a:p>
            <a:pPr lvl="1"/>
            <a:r>
              <a:rPr lang="en-US" dirty="0" smtClean="0"/>
              <a:t>Already useful in generating constraints for composite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781" y="495371"/>
            <a:ext cx="2057400" cy="144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??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79858" y="398216"/>
            <a:ext cx="6930353" cy="1543050"/>
            <a:chOff x="4779858" y="1243344"/>
            <a:chExt cx="6930353" cy="1543050"/>
          </a:xfrm>
        </p:grpSpPr>
        <p:sp>
          <p:nvSpPr>
            <p:cNvPr id="5" name="Rectangle 4"/>
            <p:cNvSpPr/>
            <p:nvPr/>
          </p:nvSpPr>
          <p:spPr>
            <a:xfrm>
              <a:off x="4779858" y="1243344"/>
              <a:ext cx="1943100" cy="1543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Sketch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C-like language with holes and assertions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787" y="1291594"/>
                  <a:ext cx="2720424" cy="14465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lowchart: Process 7"/>
            <p:cNvSpPr/>
            <p:nvPr/>
          </p:nvSpPr>
          <p:spPr>
            <a:xfrm>
              <a:off x="7283362" y="1630145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Unroll</a:t>
              </a:r>
              <a:br>
                <a:rPr lang="en-US" dirty="0" smtClean="0"/>
              </a:br>
              <a:r>
                <a:rPr lang="en-US" dirty="0" smtClean="0"/>
                <a:t>Inline</a:t>
              </a:r>
              <a:br>
                <a:rPr lang="en-US" dirty="0" smtClean="0"/>
              </a:br>
              <a:r>
                <a:rPr lang="en-US" dirty="0" smtClean="0"/>
                <a:t>Enumerate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375073" y="1649109"/>
              <a:ext cx="614714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0008" y="1828800"/>
              <a:ext cx="252845" cy="36368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2231" y="781552"/>
            <a:ext cx="1941085" cy="811011"/>
            <a:chOff x="2712231" y="1626680"/>
            <a:chExt cx="1941085" cy="811011"/>
          </a:xfrm>
        </p:grpSpPr>
        <p:sp>
          <p:nvSpPr>
            <p:cNvPr id="15" name="Flowchart: Process 14"/>
            <p:cNvSpPr/>
            <p:nvPr/>
          </p:nvSpPr>
          <p:spPr>
            <a:xfrm>
              <a:off x="3061192" y="1626680"/>
              <a:ext cx="1215414" cy="81101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712231" y="1645644"/>
              <a:ext cx="1941085" cy="731520"/>
            </a:xfrm>
            <a:prstGeom prst="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592494" y="3158835"/>
            <a:ext cx="9761306" cy="3018127"/>
          </a:xfrm>
        </p:spPr>
        <p:txBody>
          <a:bodyPr/>
          <a:lstStyle/>
          <a:p>
            <a:r>
              <a:rPr lang="en-US" dirty="0" smtClean="0"/>
              <a:t>There is more to synthesis than “synthesis”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do this too!</a:t>
            </a:r>
          </a:p>
          <a:p>
            <a:pPr lvl="1"/>
            <a:r>
              <a:rPr lang="en-US" dirty="0"/>
              <a:t>All the sketch infrastructure is available in open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sketch is a parameterized program</a:t>
                </a:r>
              </a:p>
              <a:p>
                <a:pPr lvl="1"/>
                <a:r>
                  <a:rPr lang="en-US" dirty="0" smtClean="0"/>
                  <a:t>The goal is to find parameters that work for all inputs</a:t>
                </a:r>
              </a:p>
              <a:p>
                <a:pPr marL="1828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∃ </m:t>
                      </m:r>
                      <m:r>
                        <a:rPr lang="en-US" sz="3600" i="1">
                          <a:latin typeface="Cambria Math"/>
                        </a:rPr>
                        <m:t>𝑐</m:t>
                      </m:r>
                      <m:r>
                        <a:rPr lang="en-US" sz="3600" i="1">
                          <a:latin typeface="Cambria Math"/>
                        </a:rPr>
                        <m:t> ∀ </m:t>
                      </m:r>
                      <m:r>
                        <a:rPr lang="en-US" sz="3600" i="1">
                          <a:latin typeface="Cambria Math"/>
                        </a:rPr>
                        <m:t>𝑖𝑛</m:t>
                      </m:r>
                      <m:r>
                        <a:rPr lang="en-US" sz="3600" i="1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𝑖𝑛</m:t>
                          </m:r>
                          <m:r>
                            <a:rPr lang="en-US" sz="3600" i="1">
                              <a:latin typeface="Cambria Math"/>
                            </a:rPr>
                            <m:t>, </m:t>
                          </m:r>
                          <m:r>
                            <a:rPr lang="en-US" sz="3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⊨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𝑆𝑝𝑒𝑐</m:t>
                          </m:r>
                        </m:e>
                      </m:d>
                    </m:oMath>
                  </m:oMathPara>
                </a14:m>
                <a:endParaRPr lang="en-US" sz="3600" dirty="0">
                  <a:ea typeface="Cambria Math"/>
                </a:endParaRPr>
              </a:p>
              <a:p>
                <a:pPr marL="182880" lvl="1" indent="0">
                  <a:buNone/>
                </a:pPr>
                <a:endParaRPr lang="en-US" sz="3600" dirty="0"/>
              </a:p>
              <a:p>
                <a:pPr marL="182880" lvl="1" indent="0">
                  <a:buNone/>
                </a:pPr>
                <a:r>
                  <a:rPr lang="en-US" sz="3600" dirty="0">
                    <a:solidFill>
                      <a:srgbClr val="A5201D"/>
                    </a:solidFill>
                  </a:rPr>
                  <a:t>Where does the specification come from?</a:t>
                </a:r>
              </a:p>
              <a:p>
                <a:pPr marL="182880" lvl="1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3756" y="2105086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ourier New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harness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testPartition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N,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P){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(p&gt;=P || P &lt; 1){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partition(p, P, N,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&lt; (N/P) + 2;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(p+1 &lt; P){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ibeg2, iend2;</a:t>
            </a: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partition(p+1, P, N, ibeg2, iend2);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== ibeg2;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(p==0){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== 0; 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(p==P-1){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== N; 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as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7907"/>
            <a:ext cx="8991600" cy="1179094"/>
          </a:xfrm>
        </p:spPr>
        <p:txBody>
          <a:bodyPr/>
          <a:lstStyle/>
          <a:p>
            <a:r>
              <a:rPr lang="en-US" dirty="0" smtClean="0"/>
              <a:t>How does the system know what a partition is?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83043" y="3813790"/>
            <a:ext cx="4648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7665" y="2743200"/>
            <a:ext cx="4938961" cy="3773904"/>
            <a:chOff x="990600" y="2743200"/>
            <a:chExt cx="4938961" cy="3773904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990600" y="2743200"/>
              <a:ext cx="4648200" cy="457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81361" y="6136104"/>
              <a:ext cx="46482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2691064" y="4054642"/>
            <a:ext cx="5791200" cy="13555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67264" y="5442284"/>
            <a:ext cx="4648200" cy="5815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83480" y="2931694"/>
            <a:ext cx="2408320" cy="762000"/>
            <a:chOff x="6659480" y="2931694"/>
            <a:chExt cx="2408320" cy="762000"/>
          </a:xfrm>
        </p:grpSpPr>
        <p:sp>
          <p:nvSpPr>
            <p:cNvPr id="17" name="Rounded Rectangular Callout 16"/>
            <p:cNvSpPr/>
            <p:nvPr/>
          </p:nvSpPr>
          <p:spPr bwMode="auto">
            <a:xfrm>
              <a:off x="6659480" y="2931694"/>
              <a:ext cx="2362200" cy="762000"/>
            </a:xfrm>
            <a:prstGeom prst="wedgeRoundRectCallout">
              <a:avLst>
                <a:gd name="adj1" fmla="val -75163"/>
                <a:gd name="adj2" fmla="val 58027"/>
                <a:gd name="adj3" fmla="val 16667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00000"/>
                </a:solidFill>
                <a:latin typeface="Consolas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2931694"/>
              <a:ext cx="2286000" cy="64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00000"/>
                  </a:solidFill>
                </a:rPr>
                <a:t>Partitions should be balanced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83480" y="3810001"/>
            <a:ext cx="2408320" cy="798731"/>
            <a:chOff x="6659480" y="3810000"/>
            <a:chExt cx="2408320" cy="798731"/>
          </a:xfrm>
        </p:grpSpPr>
        <p:sp>
          <p:nvSpPr>
            <p:cNvPr id="16" name="Rounded Rectangular Callout 15"/>
            <p:cNvSpPr/>
            <p:nvPr/>
          </p:nvSpPr>
          <p:spPr bwMode="auto">
            <a:xfrm>
              <a:off x="6659480" y="3810000"/>
              <a:ext cx="2362200" cy="798731"/>
            </a:xfrm>
            <a:prstGeom prst="wedgeRoundRectCallout">
              <a:avLst>
                <a:gd name="adj1" fmla="val -69730"/>
                <a:gd name="adj2" fmla="val 46507"/>
                <a:gd name="adj3" fmla="val 16667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00000"/>
                </a:solidFill>
                <a:latin typeface="Consolas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3898232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00000"/>
                  </a:solidFill>
                </a:rPr>
                <a:t>Adjacent partitions should match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83480" y="5410200"/>
            <a:ext cx="2386262" cy="1219200"/>
            <a:chOff x="6659480" y="5410200"/>
            <a:chExt cx="2386262" cy="1219200"/>
          </a:xfrm>
        </p:grpSpPr>
        <p:sp>
          <p:nvSpPr>
            <p:cNvPr id="15" name="Rounded Rectangular Callout 14"/>
            <p:cNvSpPr/>
            <p:nvPr/>
          </p:nvSpPr>
          <p:spPr bwMode="auto">
            <a:xfrm>
              <a:off x="6683542" y="5410200"/>
              <a:ext cx="2362200" cy="1219200"/>
            </a:xfrm>
            <a:prstGeom prst="wedgeRoundRectCallout">
              <a:avLst>
                <a:gd name="adj1" fmla="val -71767"/>
                <a:gd name="adj2" fmla="val -17763"/>
                <a:gd name="adj3" fmla="val 16667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00000"/>
                </a:solidFill>
                <a:latin typeface="Consolas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9480" y="54102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00000"/>
                  </a:solidFill>
                </a:rPr>
                <a:t>First and last partition should go all the way to the ends</a:t>
              </a: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767264" y="3276600"/>
            <a:ext cx="4648200" cy="53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5 </a:t>
            </a:r>
            <a:r>
              <a:rPr lang="en-US" dirty="0" smtClean="0"/>
              <a:t>seconds later…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1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438401"/>
            <a:ext cx="90075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partition(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P,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N, ref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ibeg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, ref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iend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(p &lt; (N % P)){</a:t>
            </a:r>
          </a:p>
          <a:p>
            <a:r>
              <a:rPr lang="nl-NL" dirty="0">
                <a:solidFill>
                  <a:srgbClr val="000000"/>
                </a:solidFill>
                <a:latin typeface="Courier New"/>
              </a:rPr>
              <a:t>    iend = ((N / P) + 1) * (1 + p);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ibeg = p + ((N / P) * p);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}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iend = ((N / P) * p) + ((N / P) + (N % P));</a:t>
            </a:r>
          </a:p>
          <a:p>
            <a:r>
              <a:rPr lang="pt-BR" dirty="0">
                <a:solidFill>
                  <a:srgbClr val="000000"/>
                </a:solidFill>
                <a:latin typeface="Courier New"/>
              </a:rPr>
              <a:t>    ibeg = (N % P) + ((N / P) * p);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709775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5201D"/>
                </a:solidFill>
              </a:rPr>
              <a:t>Now can you synthesize programs with more than 5 lines of code?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115329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5201D"/>
                </a:solidFill>
              </a:rPr>
              <a:t>Cool!</a:t>
            </a:r>
          </a:p>
        </p:txBody>
      </p:sp>
    </p:spTree>
    <p:extLst>
      <p:ext uri="{BB962C8B-B14F-4D97-AF65-F5344CB8AC3E}">
        <p14:creationId xmlns:p14="http://schemas.microsoft.com/office/powerpoint/2010/main" val="36211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synthesize more than 5 LOC?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that much more</a:t>
            </a:r>
          </a:p>
          <a:p>
            <a:pPr lvl="1"/>
            <a:r>
              <a:rPr lang="en-US" dirty="0" smtClean="0"/>
              <a:t>In the example we synthesized 25 AST nodes</a:t>
            </a:r>
          </a:p>
          <a:p>
            <a:pPr lvl="1"/>
            <a:r>
              <a:rPr lang="en-US" dirty="0" smtClean="0"/>
              <a:t>We can do twice as much, but not much more 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We can synthesize them within larger pieces of code</a:t>
            </a:r>
          </a:p>
          <a:p>
            <a:pPr lvl="2"/>
            <a:r>
              <a:rPr lang="en-US" dirty="0" smtClean="0"/>
              <a:t>1-2K LOC in some of our tests</a:t>
            </a:r>
          </a:p>
          <a:p>
            <a:pPr lvl="1"/>
            <a:r>
              <a:rPr lang="en-US" dirty="0" smtClean="0"/>
              <a:t>We can do it very reliably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1" y="5237488"/>
            <a:ext cx="7339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5201D"/>
                </a:solidFill>
              </a:rPr>
              <a:t>So what can you do if you can synthesize 5-10 expressions in a program?</a:t>
            </a:r>
          </a:p>
        </p:txBody>
      </p:sp>
    </p:spTree>
    <p:extLst>
      <p:ext uri="{BB962C8B-B14F-4D97-AF65-F5344CB8AC3E}">
        <p14:creationId xmlns:p14="http://schemas.microsoft.com/office/powerpoint/2010/main" val="34196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4CFC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Ebrima"/>
        <a:ea typeface=""/>
        <a:cs typeface=""/>
      </a:majorFont>
      <a:minorFont>
        <a:latin typeface="Calibri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27446</TotalTime>
  <Words>1980</Words>
  <Application>Microsoft Office PowerPoint</Application>
  <PresentationFormat>Widescreen</PresentationFormat>
  <Paragraphs>490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Malgun Gothic</vt:lpstr>
      <vt:lpstr>ＭＳ ゴシック</vt:lpstr>
      <vt:lpstr>ＭＳ Ｐゴシック</vt:lpstr>
      <vt:lpstr>Arial</vt:lpstr>
      <vt:lpstr>Calibri</vt:lpstr>
      <vt:lpstr>Cambria Math</vt:lpstr>
      <vt:lpstr>Consolas</vt:lpstr>
      <vt:lpstr>Courier New</vt:lpstr>
      <vt:lpstr>Ebrima</vt:lpstr>
      <vt:lpstr>Helvetica Neue</vt:lpstr>
      <vt:lpstr>Inconsolata</vt:lpstr>
      <vt:lpstr>Optima</vt:lpstr>
      <vt:lpstr>Optima-Medium</vt:lpstr>
      <vt:lpstr>wf_segoe-ui_light</vt:lpstr>
      <vt:lpstr>Wingdings</vt:lpstr>
      <vt:lpstr>office theme</vt:lpstr>
      <vt:lpstr>Making synthesis practical Are we there yet? </vt:lpstr>
      <vt:lpstr>Synthesis: 1980s view</vt:lpstr>
      <vt:lpstr>Synthesis: modern view</vt:lpstr>
      <vt:lpstr>Example</vt:lpstr>
      <vt:lpstr>Synthesizing a partition function</vt:lpstr>
      <vt:lpstr>Key Idea</vt:lpstr>
      <vt:lpstr>Tests as specifications</vt:lpstr>
      <vt:lpstr>And 5 seconds later…</vt:lpstr>
      <vt:lpstr>Can you synthesize more than 5 LOC?</vt:lpstr>
      <vt:lpstr>PowerPoint Presentation</vt:lpstr>
      <vt:lpstr>PowerPoint Presentation</vt:lpstr>
      <vt:lpstr>PowerPoint Presentation</vt:lpstr>
      <vt:lpstr>Invariant Synthesis for Optimization</vt:lpstr>
      <vt:lpstr>Optimization  then and now</vt:lpstr>
      <vt:lpstr>What about existing  source code?</vt:lpstr>
      <vt:lpstr>Java to SQL</vt:lpstr>
      <vt:lpstr>Java to SQL</vt:lpstr>
      <vt:lpstr>Java to SQL</vt:lpstr>
      <vt:lpstr>Java to SQL</vt:lpstr>
      <vt:lpstr>PowerPoint Presentation</vt:lpstr>
      <vt:lpstr>Join Query</vt:lpstr>
      <vt:lpstr>What about HPC?</vt:lpstr>
      <vt:lpstr>Legacy to Halide</vt:lpstr>
      <vt:lpstr>Invariants</vt:lpstr>
      <vt:lpstr>Example</vt:lpstr>
      <vt:lpstr>Challenges</vt:lpstr>
      <vt:lpstr>Quantifiers</vt:lpstr>
      <vt:lpstr>Quantifiers</vt:lpstr>
      <vt:lpstr>Example</vt:lpstr>
      <vt:lpstr>Example</vt:lpstr>
      <vt:lpstr>Benchmarks</vt:lpstr>
      <vt:lpstr>Synthesis time</vt:lpstr>
      <vt:lpstr>Speedups</vt:lpstr>
      <vt:lpstr>Solver Synthesis</vt:lpstr>
      <vt:lpstr>SMT Solvers are great!</vt:lpstr>
      <vt:lpstr>How is this possible?</vt:lpstr>
      <vt:lpstr>Solvers: a high-level view</vt:lpstr>
      <vt:lpstr>Solvers: a high-level view</vt:lpstr>
      <vt:lpstr>Rewriter</vt:lpstr>
      <vt:lpstr>DSL for Rewriters</vt:lpstr>
      <vt:lpstr>PowerPoint Presentation</vt:lpstr>
      <vt:lpstr>Synthesizing rules</vt:lpstr>
      <vt:lpstr>The synthesis problem</vt:lpstr>
      <vt:lpstr>Does it work?</vt:lpstr>
      <vt:lpstr>Does it work?</vt:lpstr>
      <vt:lpstr>Enhancing the IR</vt:lpstr>
      <vt:lpstr>Enhancing the IR</vt:lpstr>
      <vt:lpstr>Enhancing the IR</vt:lpstr>
      <vt:lpstr>Autogenerating Encodings</vt:lpstr>
      <vt:lpstr>Autogenerating with temporaries</vt:lpstr>
      <vt:lpstr>Autogenerating with temporaries</vt:lpstr>
      <vt:lpstr>Autogenerating with temporaries</vt:lpstr>
      <vt:lpstr>Autogenerating with temporaries</vt:lpstr>
      <vt:lpstr>Solution</vt:lpstr>
      <vt:lpstr>Does this work?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113</cp:revision>
  <cp:lastPrinted>2014-10-05T11:58:39Z</cp:lastPrinted>
  <dcterms:created xsi:type="dcterms:W3CDTF">2014-09-23T19:26:18Z</dcterms:created>
  <dcterms:modified xsi:type="dcterms:W3CDTF">2015-11-08T21:51:01Z</dcterms:modified>
</cp:coreProperties>
</file>