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8"/>
  </p:notesMasterIdLst>
  <p:sldIdLst>
    <p:sldId id="319" r:id="rId2"/>
    <p:sldId id="257" r:id="rId3"/>
    <p:sldId id="318" r:id="rId4"/>
    <p:sldId id="262" r:id="rId5"/>
    <p:sldId id="317" r:id="rId6"/>
    <p:sldId id="265" r:id="rId7"/>
    <p:sldId id="271" r:id="rId8"/>
    <p:sldId id="266" r:id="rId9"/>
    <p:sldId id="273" r:id="rId10"/>
    <p:sldId id="283" r:id="rId11"/>
    <p:sldId id="284" r:id="rId12"/>
    <p:sldId id="285" r:id="rId13"/>
    <p:sldId id="286" r:id="rId14"/>
    <p:sldId id="287" r:id="rId15"/>
    <p:sldId id="291" r:id="rId16"/>
    <p:sldId id="288" r:id="rId17"/>
    <p:sldId id="289" r:id="rId18"/>
    <p:sldId id="292" r:id="rId19"/>
    <p:sldId id="290" r:id="rId20"/>
    <p:sldId id="293" r:id="rId21"/>
    <p:sldId id="294" r:id="rId22"/>
    <p:sldId id="297" r:id="rId23"/>
    <p:sldId id="296" r:id="rId24"/>
    <p:sldId id="276" r:id="rId25"/>
    <p:sldId id="279" r:id="rId26"/>
    <p:sldId id="280" r:id="rId27"/>
    <p:sldId id="281" r:id="rId28"/>
    <p:sldId id="298" r:id="rId29"/>
    <p:sldId id="299" r:id="rId30"/>
    <p:sldId id="300" r:id="rId31"/>
    <p:sldId id="301" r:id="rId32"/>
    <p:sldId id="303" r:id="rId33"/>
    <p:sldId id="316" r:id="rId34"/>
    <p:sldId id="306" r:id="rId35"/>
    <p:sldId id="315" r:id="rId36"/>
    <p:sldId id="307" r:id="rId37"/>
    <p:sldId id="308" r:id="rId38"/>
    <p:sldId id="309" r:id="rId39"/>
    <p:sldId id="312" r:id="rId40"/>
    <p:sldId id="313" r:id="rId41"/>
    <p:sldId id="314" r:id="rId42"/>
    <p:sldId id="324" r:id="rId43"/>
    <p:sldId id="320" r:id="rId44"/>
    <p:sldId id="321" r:id="rId45"/>
    <p:sldId id="322" r:id="rId46"/>
    <p:sldId id="32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FFFF99"/>
    <a:srgbClr val="207E73"/>
    <a:srgbClr val="63D7C9"/>
    <a:srgbClr val="FFFFDD"/>
    <a:srgbClr val="FFFFC9"/>
    <a:srgbClr val="CDFF9B"/>
    <a:srgbClr val="E1E1EB"/>
    <a:srgbClr val="404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 varScale="1">
        <p:scale>
          <a:sx n="87" d="100"/>
          <a:sy n="87" d="100"/>
        </p:scale>
        <p:origin x="14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D9FC-AAD7-4908-8F29-BD870708ADE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9197-6AF6-42D3-BB98-518916B8F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the last few days,</a:t>
            </a:r>
            <a:r>
              <a:rPr lang="en-US" baseline="0" dirty="0" smtClean="0"/>
              <a:t> we have seen several different applications of synthesis for what could collectively be called Quality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1D89F-7E71-4B67-8585-18F5E4BA1E6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1D89F-7E71-4B67-8585-18F5E4BA1E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</a:t>
            </a:r>
            <a:r>
              <a:rPr lang="en-US" baseline="0" dirty="0" smtClean="0"/>
              <a:t> to the storyboard, the framework also requires the user to provide a loop skeleton of the implementation the programmer is looking for. In this example, the skeleton says that the implementation should have a single while loop. There should be a set of statements before the loop, a set of statements inside the loop body and a set of statements following the loop. The goal of the synthesizer is now to fill up these blanks appropriately to obtain the desired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F285-4CE6-4EE6-B6A7-426D4822B1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</a:t>
            </a:r>
            <a:r>
              <a:rPr lang="en-US" baseline="0" dirty="0" smtClean="0"/>
              <a:t> to the storyboard, the framework also requires the user to provide a loop skeleton of the implementation the programmer is looking for. In this example, the skeleton says that the implementation should have a single while loop. There should be a set of statements before the loop, a set of statements inside the loop body and a set of statements following the loop. The goal of the synthesizer is now to fill up these blanks appropriately to obtain the desired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F285-4CE6-4EE6-B6A7-426D4822B1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 obtain the control flow graph from the implementation.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F285-4CE6-4EE6-B6A7-426D4822B1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" y="0"/>
            <a:ext cx="8686800" cy="1143000"/>
          </a:xfrm>
        </p:spPr>
        <p:txBody>
          <a:bodyPr/>
          <a:lstStyle>
            <a:lvl1pPr>
              <a:defRPr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600"/>
            <a:ext cx="8991600" cy="4754563"/>
          </a:xfrm>
        </p:spPr>
        <p:txBody>
          <a:bodyPr/>
          <a:lstStyle>
            <a:lvl1pPr>
              <a:buClr>
                <a:schemeClr val="bg1"/>
              </a:buClr>
              <a:defRPr>
                <a:latin typeface="+mn-lt"/>
                <a:ea typeface="Adobe Fan Heiti Std B" pitchFamily="34" charset="-128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+mn-lt"/>
                <a:ea typeface="Adobe Fan Heiti Std B" pitchFamily="34" charset="-128"/>
              </a:defRPr>
            </a:lvl2pPr>
            <a:lvl3pPr>
              <a:defRPr>
                <a:latin typeface="+mn-lt"/>
                <a:ea typeface="Adobe Fan Heiti Std B" pitchFamily="34" charset="-128"/>
              </a:defRPr>
            </a:lvl3pPr>
            <a:lvl4pPr>
              <a:defRPr>
                <a:latin typeface="+mn-lt"/>
                <a:ea typeface="Adobe Fan Heiti Std B" pitchFamily="34" charset="-128"/>
              </a:defRPr>
            </a:lvl4pPr>
            <a:lvl5pPr>
              <a:defRPr>
                <a:latin typeface="+mn-lt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53001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5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8991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735A-223E-4E18-A1B2-818E6CFB4D91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E2F4-A4C0-42A1-ABBB-E424B42E44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904500"/>
            <a:ext cx="8991600" cy="18288"/>
          </a:xfrm>
          <a:prstGeom prst="rect">
            <a:avLst/>
          </a:prstGeom>
          <a:gradFill>
            <a:gsLst>
              <a:gs pos="7000">
                <a:schemeClr val="bg1"/>
              </a:gs>
              <a:gs pos="48000">
                <a:schemeClr val="accent4">
                  <a:lumMod val="18000"/>
                  <a:lumOff val="82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8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tx1"/>
        </a:buClr>
        <a:buSzPct val="83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SzPct val="110000"/>
        <a:buFont typeface="Garamond" pitchFamily="18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algn="ctr"/>
            <a:r>
              <a:rPr lang="en-US" sz="4800" dirty="0"/>
              <a:t>Constraint Based </a:t>
            </a:r>
            <a:r>
              <a:rPr lang="en-US" sz="4800" dirty="0" smtClean="0"/>
              <a:t>Synthesis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36975"/>
            <a:ext cx="7772400" cy="685800"/>
          </a:xfrm>
        </p:spPr>
        <p:txBody>
          <a:bodyPr/>
          <a:lstStyle/>
          <a:p>
            <a:r>
              <a:rPr lang="en-US" cap="small" dirty="0" smtClean="0">
                <a:solidFill>
                  <a:schemeClr val="bg2">
                    <a:lumMod val="75000"/>
                  </a:schemeClr>
                </a:solidFill>
              </a:rPr>
              <a:t>From Sketches to Storyboards</a:t>
            </a:r>
            <a:endParaRPr lang="en-US" cap="small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mit_csai_top"/>
          <p:cNvPicPr>
            <a:picLocks noChangeAspect="1" noChangeArrowheads="1"/>
          </p:cNvPicPr>
          <p:nvPr/>
        </p:nvPicPr>
        <p:blipFill>
          <a:blip r:embed="rId3" cstate="print"/>
          <a:srcRect t="17308" r="49430" b="43750"/>
          <a:stretch>
            <a:fillRect/>
          </a:stretch>
        </p:blipFill>
        <p:spPr bwMode="auto">
          <a:xfrm>
            <a:off x="228600" y="5715000"/>
            <a:ext cx="514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it_csai_top"/>
          <p:cNvPicPr>
            <a:picLocks noChangeAspect="1" noChangeArrowheads="1"/>
          </p:cNvPicPr>
          <p:nvPr/>
        </p:nvPicPr>
        <p:blipFill>
          <a:blip r:embed="rId3" cstate="print"/>
          <a:srcRect l="71862"/>
          <a:stretch>
            <a:fillRect/>
          </a:stretch>
        </p:blipFill>
        <p:spPr bwMode="auto">
          <a:xfrm>
            <a:off x="7239000" y="5562600"/>
            <a:ext cx="1611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0200" y="4876800"/>
            <a:ext cx="611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Rishabh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Singh and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Armando Solar-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Lezama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4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scenario is a partial specification</a:t>
            </a:r>
          </a:p>
          <a:p>
            <a:pPr lvl="1"/>
            <a:r>
              <a:rPr lang="en-US" dirty="0" smtClean="0"/>
              <a:t>that’s why they can be simple</a:t>
            </a:r>
          </a:p>
          <a:p>
            <a:endParaRPr lang="en-US" dirty="0" smtClean="0"/>
          </a:p>
          <a:p>
            <a:r>
              <a:rPr lang="en-US" dirty="0" smtClean="0"/>
              <a:t>Completeness vs. complexity tradeoff</a:t>
            </a:r>
          </a:p>
          <a:p>
            <a:pPr lvl="1"/>
            <a:r>
              <a:rPr lang="en-US" dirty="0" smtClean="0"/>
              <a:t>irrespective of format complete specs are more complex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Trick: </a:t>
            </a:r>
          </a:p>
          <a:p>
            <a:pPr marL="182880" lvl="1" indent="0" algn="ctr">
              <a:buNone/>
            </a:pPr>
            <a:r>
              <a:rPr lang="en-US" dirty="0" smtClean="0"/>
              <a:t>combine many simple specs in different formalisms to fully constrain the behavior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64517" y="2667000"/>
            <a:ext cx="2450083" cy="419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4474" y="4878600"/>
            <a:ext cx="2157984" cy="512802"/>
          </a:xfrm>
          <a:prstGeom prst="roundRect">
            <a:avLst>
              <a:gd name="adj" fmla="val 439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Invariants</a:t>
            </a:r>
            <a:endParaRPr lang="en-US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601"/>
            <a:ext cx="8991600" cy="1619000"/>
          </a:xfrm>
        </p:spPr>
        <p:txBody>
          <a:bodyPr/>
          <a:lstStyle/>
          <a:p>
            <a:r>
              <a:rPr lang="en-US" dirty="0" smtClean="0"/>
              <a:t>Trick: </a:t>
            </a:r>
          </a:p>
          <a:p>
            <a:pPr marL="182880" lvl="1" indent="0" algn="ctr">
              <a:buNone/>
            </a:pPr>
            <a:r>
              <a:rPr lang="en-US" dirty="0" smtClean="0"/>
              <a:t>combine many simple specs in different formalisms to fully constrain the behavior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2099" y="2895600"/>
            <a:ext cx="2157984" cy="512802"/>
          </a:xfrm>
          <a:prstGeom prst="roundRect">
            <a:avLst>
              <a:gd name="adj" fmla="val 439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Concrete Scenarios</a:t>
            </a:r>
            <a:endParaRPr lang="en-US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599" y="5539601"/>
            <a:ext cx="2157984" cy="512802"/>
          </a:xfrm>
          <a:prstGeom prst="roundRect">
            <a:avLst>
              <a:gd name="adj" fmla="val 439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Structural Info</a:t>
            </a:r>
            <a:endParaRPr lang="en-US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01599" y="4217600"/>
            <a:ext cx="2157984" cy="512802"/>
          </a:xfrm>
          <a:prstGeom prst="roundRect">
            <a:avLst>
              <a:gd name="adj" fmla="val 439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Inductive Insights</a:t>
            </a:r>
            <a:endParaRPr lang="en-US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39699" y="3556600"/>
            <a:ext cx="2157984" cy="512802"/>
          </a:xfrm>
          <a:prstGeom prst="roundRect">
            <a:avLst>
              <a:gd name="adj" fmla="val 439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Abstract Scenarios</a:t>
            </a:r>
            <a:endParaRPr lang="en-US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450083" y="3152001"/>
            <a:ext cx="775717" cy="746899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2842" y="4207182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Synthesizer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2297683" y="3813001"/>
            <a:ext cx="851917" cy="404599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</p:cNvCxnSpPr>
          <p:nvPr/>
        </p:nvCxnSpPr>
        <p:spPr>
          <a:xfrm>
            <a:off x="2259583" y="4474001"/>
            <a:ext cx="890017" cy="120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2282458" y="4730402"/>
            <a:ext cx="867142" cy="404599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</p:cNvCxnSpPr>
          <p:nvPr/>
        </p:nvCxnSpPr>
        <p:spPr>
          <a:xfrm flipV="1">
            <a:off x="2386583" y="5006800"/>
            <a:ext cx="839217" cy="78920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378200" y="3848100"/>
            <a:ext cx="2764537" cy="1248801"/>
          </a:xfrm>
          <a:prstGeom prst="roundRect">
            <a:avLst/>
          </a:prstGeom>
          <a:solidFill>
            <a:srgbClr val="207E7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835400" y="419861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Synthesizer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299200" y="4494599"/>
            <a:ext cx="890017" cy="120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7290816" y="3898899"/>
            <a:ext cx="1700784" cy="1198002"/>
          </a:xfrm>
          <a:prstGeom prst="roundRect">
            <a:avLst>
              <a:gd name="adj" fmla="val 439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sz="2400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Correct Code</a:t>
            </a:r>
            <a:endParaRPr lang="en-US" sz="2400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381000" y="6320135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Storyboard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storyboard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Reversal</a:t>
            </a:r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738304" y="1908789"/>
            <a:ext cx="5338600" cy="3872976"/>
            <a:chOff x="1373571" y="492780"/>
            <a:chExt cx="6673253" cy="4841220"/>
          </a:xfrm>
        </p:grpSpPr>
        <p:sp>
          <p:nvSpPr>
            <p:cNvPr id="102" name="TextBox 101"/>
            <p:cNvSpPr txBox="1"/>
            <p:nvPr/>
          </p:nvSpPr>
          <p:spPr>
            <a:xfrm>
              <a:off x="2895600" y="1357867"/>
              <a:ext cx="63286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next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594100" y="14097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334000" y="14097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466844" y="1648968"/>
              <a:ext cx="515113" cy="27432"/>
              <a:chOff x="6400800" y="990600"/>
              <a:chExt cx="515113" cy="2743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353145" y="990600"/>
              <a:ext cx="729768" cy="500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286000" y="14097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629400" y="14097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/>
            <p:cNvCxnSpPr>
              <a:stCxn id="87" idx="6"/>
              <a:endCxn id="83" idx="2"/>
            </p:cNvCxnSpPr>
            <p:nvPr/>
          </p:nvCxnSpPr>
          <p:spPr>
            <a:xfrm>
              <a:off x="2819400" y="1676400"/>
              <a:ext cx="7747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stCxn id="91" idx="6"/>
              <a:endCxn id="88" idx="2"/>
            </p:cNvCxnSpPr>
            <p:nvPr/>
          </p:nvCxnSpPr>
          <p:spPr>
            <a:xfrm>
              <a:off x="5867400" y="1676400"/>
              <a:ext cx="7620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1" name="Oval 90"/>
            <p:cNvSpPr/>
            <p:nvPr/>
          </p:nvSpPr>
          <p:spPr>
            <a:xfrm>
              <a:off x="3581400" y="990600"/>
              <a:ext cx="2286000" cy="1371600"/>
            </a:xfrm>
            <a:prstGeom prst="ellipse">
              <a:avLst/>
            </a:prstGeom>
            <a:noFill/>
            <a:ln w="19050" cap="flat" cmpd="sng" algn="ctr">
              <a:solidFill>
                <a:srgbClr val="4D4D4D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594100" y="43815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e’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334000" y="43815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f’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466844" y="4620768"/>
              <a:ext cx="515113" cy="27432"/>
              <a:chOff x="6400800" y="990600"/>
              <a:chExt cx="515113" cy="27432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353145" y="3962400"/>
              <a:ext cx="809918" cy="500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mid’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286000" y="43815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6629400" y="4381500"/>
              <a:ext cx="533400" cy="533400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/>
            <p:cNvCxnSpPr>
              <a:stCxn id="92" idx="2"/>
              <a:endCxn id="96" idx="6"/>
            </p:cNvCxnSpPr>
            <p:nvPr/>
          </p:nvCxnSpPr>
          <p:spPr>
            <a:xfrm flipH="1">
              <a:off x="2819400" y="4648200"/>
              <a:ext cx="7747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99" name="Straight Arrow Connector 98"/>
            <p:cNvCxnSpPr>
              <a:stCxn id="97" idx="2"/>
              <a:endCxn id="93" idx="6"/>
            </p:cNvCxnSpPr>
            <p:nvPr/>
          </p:nvCxnSpPr>
          <p:spPr>
            <a:xfrm flipH="1">
              <a:off x="5867400" y="4648200"/>
              <a:ext cx="76200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0" name="Oval 99"/>
            <p:cNvSpPr/>
            <p:nvPr/>
          </p:nvSpPr>
          <p:spPr>
            <a:xfrm>
              <a:off x="3581400" y="3962400"/>
              <a:ext cx="2286000" cy="1371600"/>
            </a:xfrm>
            <a:prstGeom prst="ellipse">
              <a:avLst/>
            </a:prstGeom>
            <a:noFill/>
            <a:ln w="19050" cap="flat" cmpd="sng" algn="ctr">
              <a:solidFill>
                <a:srgbClr val="4D4D4D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73571" y="492780"/>
              <a:ext cx="882053" cy="500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32317" y="1358900"/>
              <a:ext cx="63286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next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895600" y="4328636"/>
              <a:ext cx="63286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next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32317" y="4329667"/>
              <a:ext cx="63286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next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6" name="Straight Arrow Connector 105"/>
            <p:cNvCxnSpPr>
              <a:endCxn id="87" idx="1"/>
            </p:cNvCxnSpPr>
            <p:nvPr/>
          </p:nvCxnSpPr>
          <p:spPr>
            <a:xfrm>
              <a:off x="1905000" y="977900"/>
              <a:ext cx="459115" cy="50991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7164771" y="3352800"/>
              <a:ext cx="882053" cy="500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8" name="Straight Arrow Connector 107"/>
            <p:cNvCxnSpPr>
              <a:endCxn id="97" idx="7"/>
            </p:cNvCxnSpPr>
            <p:nvPr/>
          </p:nvCxnSpPr>
          <p:spPr>
            <a:xfrm flipH="1">
              <a:off x="7084685" y="3837920"/>
              <a:ext cx="457200" cy="62169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9" name="Down Arrow 108"/>
            <p:cNvSpPr/>
            <p:nvPr/>
          </p:nvSpPr>
          <p:spPr>
            <a:xfrm>
              <a:off x="4559346" y="2743200"/>
              <a:ext cx="357539" cy="871210"/>
            </a:xfrm>
            <a:prstGeom prst="downArrow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Trapezoid 109"/>
            <p:cNvSpPr/>
            <p:nvPr/>
          </p:nvSpPr>
          <p:spPr bwMode="auto">
            <a:xfrm flipV="1">
              <a:off x="7534332" y="2147030"/>
              <a:ext cx="351676" cy="215170"/>
            </a:xfrm>
            <a:prstGeom prst="trapezoid">
              <a:avLst>
                <a:gd name="adj" fmla="val 57530"/>
              </a:avLst>
            </a:prstGeom>
            <a:blipFill dpi="0" rotWithShape="1">
              <a:blip r:embed="rId2" cstate="print"/>
              <a:srcRect/>
              <a:tile tx="0" ty="-63500" sx="2000" sy="25000" flip="none" algn="tl"/>
            </a:blip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cxnSp>
          <p:nvCxnSpPr>
            <p:cNvPr id="111" name="Elbow Connector 110"/>
            <p:cNvCxnSpPr>
              <a:stCxn id="88" idx="6"/>
              <a:endCxn id="110" idx="2"/>
            </p:cNvCxnSpPr>
            <p:nvPr/>
          </p:nvCxnSpPr>
          <p:spPr>
            <a:xfrm>
              <a:off x="7162800" y="1676400"/>
              <a:ext cx="547370" cy="470630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12" name="Trapezoid 111"/>
            <p:cNvSpPr/>
            <p:nvPr/>
          </p:nvSpPr>
          <p:spPr bwMode="auto">
            <a:xfrm flipV="1">
              <a:off x="1590732" y="5118830"/>
              <a:ext cx="351676" cy="215170"/>
            </a:xfrm>
            <a:prstGeom prst="trapezoid">
              <a:avLst>
                <a:gd name="adj" fmla="val 57530"/>
              </a:avLst>
            </a:prstGeom>
            <a:blipFill dpi="0" rotWithShape="1">
              <a:blip r:embed="rId2" cstate="print"/>
              <a:srcRect/>
              <a:tile tx="0" ty="-63500" sx="2000" sy="25000" flip="none" algn="tl"/>
            </a:blip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cxnSp>
          <p:nvCxnSpPr>
            <p:cNvPr id="113" name="Elbow Connector 112"/>
            <p:cNvCxnSpPr>
              <a:stCxn id="96" idx="2"/>
              <a:endCxn id="112" idx="2"/>
            </p:cNvCxnSpPr>
            <p:nvPr/>
          </p:nvCxnSpPr>
          <p:spPr>
            <a:xfrm rot="10800000" flipV="1">
              <a:off x="1766570" y="4648200"/>
              <a:ext cx="519430" cy="470630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cxnSp>
        <p:nvCxnSpPr>
          <p:cNvPr id="120" name="Straight Arrow Connector 119"/>
          <p:cNvCxnSpPr>
            <a:stCxn id="83" idx="6"/>
            <a:endCxn id="117" idx="1"/>
          </p:cNvCxnSpPr>
          <p:nvPr/>
        </p:nvCxnSpPr>
        <p:spPr>
          <a:xfrm flipV="1">
            <a:off x="3941446" y="2844712"/>
            <a:ext cx="271475" cy="109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3" name="Straight Arrow Connector 122"/>
          <p:cNvCxnSpPr>
            <a:stCxn id="93" idx="2"/>
            <a:endCxn id="116" idx="3"/>
          </p:cNvCxnSpPr>
          <p:nvPr/>
        </p:nvCxnSpPr>
        <p:spPr>
          <a:xfrm flipH="1" flipV="1">
            <a:off x="4625011" y="5222152"/>
            <a:ext cx="281635" cy="1097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0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for LL-reversal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2397588" y="567985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977928" y="567985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4" name="Straight Arrow Connector 83"/>
          <p:cNvCxnSpPr>
            <a:stCxn id="83" idx="2"/>
            <a:endCxn id="82" idx="6"/>
          </p:cNvCxnSpPr>
          <p:nvPr/>
        </p:nvCxnSpPr>
        <p:spPr>
          <a:xfrm flipH="1">
            <a:off x="2636552" y="5799340"/>
            <a:ext cx="3413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640234" y="5605837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18657" y="521900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7" name="Straight Arrow Connector 86"/>
          <p:cNvCxnSpPr>
            <a:endCxn id="83" idx="7"/>
          </p:cNvCxnSpPr>
          <p:nvPr/>
        </p:nvCxnSpPr>
        <p:spPr>
          <a:xfrm flipH="1">
            <a:off x="3181895" y="5436334"/>
            <a:ext cx="204826" cy="2785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8" name="Down Arrow 87"/>
          <p:cNvSpPr/>
          <p:nvPr/>
        </p:nvSpPr>
        <p:spPr>
          <a:xfrm>
            <a:off x="2732406" y="5025910"/>
            <a:ext cx="160178" cy="390302"/>
          </a:xfrm>
          <a:prstGeom prst="down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988820" y="4071061"/>
            <a:ext cx="1558068" cy="837500"/>
            <a:chOff x="914400" y="3607219"/>
            <a:chExt cx="2225811" cy="1196429"/>
          </a:xfrm>
        </p:grpSpPr>
        <p:sp>
          <p:nvSpPr>
            <p:cNvPr id="90" name="Oval 89"/>
            <p:cNvSpPr/>
            <p:nvPr/>
          </p:nvSpPr>
          <p:spPr>
            <a:xfrm>
              <a:off x="1498355" y="4194048"/>
              <a:ext cx="341376" cy="341376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335981" y="4194048"/>
              <a:ext cx="341376" cy="341376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/>
            <p:cNvCxnSpPr>
              <a:stCxn id="90" idx="6"/>
              <a:endCxn id="91" idx="2"/>
            </p:cNvCxnSpPr>
            <p:nvPr/>
          </p:nvCxnSpPr>
          <p:spPr>
            <a:xfrm>
              <a:off x="1839731" y="4364736"/>
              <a:ext cx="49625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914400" y="3607219"/>
              <a:ext cx="726390" cy="373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79641" y="4070161"/>
              <a:ext cx="598148" cy="329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next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5" name="Straight Arrow Connector 94"/>
            <p:cNvCxnSpPr>
              <a:endCxn id="90" idx="1"/>
            </p:cNvCxnSpPr>
            <p:nvPr/>
          </p:nvCxnSpPr>
          <p:spPr>
            <a:xfrm>
              <a:off x="1254515" y="3917696"/>
              <a:ext cx="293834" cy="326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6" name="Trapezoid 95"/>
            <p:cNvSpPr/>
            <p:nvPr/>
          </p:nvSpPr>
          <p:spPr bwMode="auto">
            <a:xfrm flipV="1">
              <a:off x="2915138" y="4665939"/>
              <a:ext cx="225073" cy="137709"/>
            </a:xfrm>
            <a:prstGeom prst="trapezoid">
              <a:avLst>
                <a:gd name="adj" fmla="val 57530"/>
              </a:avLst>
            </a:prstGeom>
            <a:blipFill dpi="0" rotWithShape="1">
              <a:blip r:embed="rId2" cstate="print"/>
              <a:srcRect/>
              <a:tile tx="0" ty="-63500" sx="2000" sy="25000" flip="none" algn="tl"/>
            </a:blip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cxnSp>
          <p:nvCxnSpPr>
            <p:cNvPr id="97" name="Elbow Connector 96"/>
            <p:cNvCxnSpPr>
              <a:stCxn id="91" idx="6"/>
              <a:endCxn id="96" idx="2"/>
            </p:cNvCxnSpPr>
            <p:nvPr/>
          </p:nvCxnSpPr>
          <p:spPr>
            <a:xfrm>
              <a:off x="2677357" y="4364736"/>
              <a:ext cx="350317" cy="301203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98" name="Trapezoid 97"/>
          <p:cNvSpPr/>
          <p:nvPr/>
        </p:nvSpPr>
        <p:spPr bwMode="auto">
          <a:xfrm flipV="1">
            <a:off x="2086108" y="6010182"/>
            <a:ext cx="157551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cxnSp>
        <p:nvCxnSpPr>
          <p:cNvPr id="99" name="Elbow Connector 98"/>
          <p:cNvCxnSpPr>
            <a:stCxn id="82" idx="2"/>
            <a:endCxn id="98" idx="2"/>
          </p:cNvCxnSpPr>
          <p:nvPr/>
        </p:nvCxnSpPr>
        <p:spPr>
          <a:xfrm rot="10800000" flipV="1">
            <a:off x="2164883" y="5799340"/>
            <a:ext cx="232704" cy="210842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0" name="Oval 99"/>
          <p:cNvSpPr/>
          <p:nvPr/>
        </p:nvSpPr>
        <p:spPr>
          <a:xfrm>
            <a:off x="4743690" y="567985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3537" y="521900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2" name="Straight Arrow Connector 101"/>
          <p:cNvCxnSpPr>
            <a:endCxn id="100" idx="7"/>
          </p:cNvCxnSpPr>
          <p:nvPr/>
        </p:nvCxnSpPr>
        <p:spPr>
          <a:xfrm flipH="1">
            <a:off x="4947658" y="5436334"/>
            <a:ext cx="204826" cy="2785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3" name="Down Arrow 102"/>
          <p:cNvSpPr/>
          <p:nvPr/>
        </p:nvSpPr>
        <p:spPr>
          <a:xfrm>
            <a:off x="4777828" y="5025910"/>
            <a:ext cx="160178" cy="390302"/>
          </a:xfrm>
          <a:prstGeom prst="down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335780" y="4071061"/>
            <a:ext cx="970871" cy="837500"/>
            <a:chOff x="4267200" y="3607219"/>
            <a:chExt cx="1386959" cy="1196429"/>
          </a:xfrm>
        </p:grpSpPr>
        <p:sp>
          <p:nvSpPr>
            <p:cNvPr id="105" name="Oval 104"/>
            <p:cNvSpPr/>
            <p:nvPr/>
          </p:nvSpPr>
          <p:spPr>
            <a:xfrm>
              <a:off x="4851155" y="4194048"/>
              <a:ext cx="341376" cy="341376"/>
            </a:xfrm>
            <a:prstGeom prst="ellipse">
              <a:avLst/>
            </a:prstGeom>
            <a:solidFill>
              <a:srgbClr val="DDDDDD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lIns="18288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67200" y="3607219"/>
              <a:ext cx="726390" cy="373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7" name="Straight Arrow Connector 106"/>
            <p:cNvCxnSpPr>
              <a:endCxn id="105" idx="1"/>
            </p:cNvCxnSpPr>
            <p:nvPr/>
          </p:nvCxnSpPr>
          <p:spPr>
            <a:xfrm>
              <a:off x="4607315" y="3917696"/>
              <a:ext cx="293834" cy="32634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8" name="Trapezoid 107"/>
            <p:cNvSpPr/>
            <p:nvPr/>
          </p:nvSpPr>
          <p:spPr bwMode="auto">
            <a:xfrm flipV="1">
              <a:off x="5429086" y="4665939"/>
              <a:ext cx="225073" cy="137709"/>
            </a:xfrm>
            <a:prstGeom prst="trapezoid">
              <a:avLst>
                <a:gd name="adj" fmla="val 57530"/>
              </a:avLst>
            </a:prstGeom>
            <a:blipFill dpi="0" rotWithShape="1">
              <a:blip r:embed="rId2" cstate="print"/>
              <a:srcRect/>
              <a:tile tx="0" ty="-63500" sx="2000" sy="25000" flip="none" algn="tl"/>
            </a:blip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cxnSp>
          <p:nvCxnSpPr>
            <p:cNvPr id="109" name="Elbow Connector 108"/>
            <p:cNvCxnSpPr>
              <a:stCxn id="105" idx="6"/>
              <a:endCxn id="108" idx="2"/>
            </p:cNvCxnSpPr>
            <p:nvPr/>
          </p:nvCxnSpPr>
          <p:spPr>
            <a:xfrm>
              <a:off x="5192531" y="4364736"/>
              <a:ext cx="349091" cy="301203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sp>
        <p:nvSpPr>
          <p:cNvPr id="110" name="Trapezoid 109"/>
          <p:cNvSpPr/>
          <p:nvPr/>
        </p:nvSpPr>
        <p:spPr bwMode="auto">
          <a:xfrm flipV="1">
            <a:off x="4433068" y="6010182"/>
            <a:ext cx="157551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cxnSp>
        <p:nvCxnSpPr>
          <p:cNvPr id="111" name="Elbow Connector 110"/>
          <p:cNvCxnSpPr>
            <a:stCxn id="100" idx="2"/>
            <a:endCxn id="110" idx="2"/>
          </p:cNvCxnSpPr>
          <p:nvPr/>
        </p:nvCxnSpPr>
        <p:spPr>
          <a:xfrm rot="10800000" flipV="1">
            <a:off x="4511844" y="5799340"/>
            <a:ext cx="231847" cy="210842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6316189" y="539570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3" name="Straight Arrow Connector 112"/>
          <p:cNvCxnSpPr>
            <a:stCxn id="112" idx="2"/>
            <a:endCxn id="119" idx="2"/>
          </p:cNvCxnSpPr>
          <p:nvPr/>
        </p:nvCxnSpPr>
        <p:spPr>
          <a:xfrm flipH="1">
            <a:off x="6520572" y="5657315"/>
            <a:ext cx="49854" cy="25045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4" name="Down Arrow 113"/>
          <p:cNvSpPr/>
          <p:nvPr/>
        </p:nvSpPr>
        <p:spPr>
          <a:xfrm>
            <a:off x="6440484" y="5025910"/>
            <a:ext cx="160178" cy="390302"/>
          </a:xfrm>
          <a:prstGeom prst="down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316188" y="4191672"/>
            <a:ext cx="508473" cy="614477"/>
            <a:chOff x="6943954" y="3779520"/>
            <a:chExt cx="726390" cy="877824"/>
          </a:xfrm>
        </p:grpSpPr>
        <p:sp>
          <p:nvSpPr>
            <p:cNvPr id="116" name="TextBox 115"/>
            <p:cNvSpPr txBox="1"/>
            <p:nvPr/>
          </p:nvSpPr>
          <p:spPr>
            <a:xfrm>
              <a:off x="6943954" y="3779520"/>
              <a:ext cx="726390" cy="373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7" name="Straight Arrow Connector 116"/>
            <p:cNvCxnSpPr>
              <a:stCxn id="116" idx="2"/>
              <a:endCxn id="118" idx="2"/>
            </p:cNvCxnSpPr>
            <p:nvPr/>
          </p:nvCxnSpPr>
          <p:spPr>
            <a:xfrm flipH="1">
              <a:off x="7235931" y="4153248"/>
              <a:ext cx="71219" cy="36638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18" name="Trapezoid 117"/>
            <p:cNvSpPr/>
            <p:nvPr/>
          </p:nvSpPr>
          <p:spPr bwMode="auto">
            <a:xfrm flipV="1">
              <a:off x="7123396" y="4519635"/>
              <a:ext cx="225072" cy="137709"/>
            </a:xfrm>
            <a:prstGeom prst="trapezoid">
              <a:avLst>
                <a:gd name="adj" fmla="val 57530"/>
              </a:avLst>
            </a:prstGeom>
            <a:blipFill dpi="0" rotWithShape="1">
              <a:blip r:embed="rId2" cstate="print"/>
              <a:srcRect/>
              <a:tile tx="0" ty="-63500" sx="2000" sy="25000" flip="none" algn="tl"/>
            </a:blip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</p:grpSp>
      <p:sp>
        <p:nvSpPr>
          <p:cNvPr id="119" name="Trapezoid 118"/>
          <p:cNvSpPr/>
          <p:nvPr/>
        </p:nvSpPr>
        <p:spPr bwMode="auto">
          <a:xfrm flipV="1">
            <a:off x="6441797" y="5907769"/>
            <a:ext cx="157550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sp>
        <p:nvSpPr>
          <p:cNvPr id="120" name="Down Arrow 119"/>
          <p:cNvSpPr/>
          <p:nvPr/>
        </p:nvSpPr>
        <p:spPr>
          <a:xfrm>
            <a:off x="4551296" y="2391980"/>
            <a:ext cx="160178" cy="278351"/>
          </a:xfrm>
          <a:prstGeom prst="down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050417" y="1858580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979080" y="1858580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4515999" y="1965772"/>
            <a:ext cx="230770" cy="12289"/>
            <a:chOff x="6400800" y="990600"/>
            <a:chExt cx="515113" cy="27432"/>
          </a:xfrm>
        </p:grpSpPr>
        <p:sp>
          <p:nvSpPr>
            <p:cNvPr id="124" name="Rectangle 123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455663" y="1670824"/>
            <a:ext cx="434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464388" y="1858580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559419" y="1858580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0" name="Straight Arrow Connector 129"/>
          <p:cNvCxnSpPr>
            <a:stCxn id="128" idx="6"/>
            <a:endCxn id="121" idx="2"/>
          </p:cNvCxnSpPr>
          <p:nvPr/>
        </p:nvCxnSpPr>
        <p:spPr>
          <a:xfrm>
            <a:off x="3703351" y="1978062"/>
            <a:ext cx="34706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31" name="Straight Arrow Connector 130"/>
          <p:cNvCxnSpPr>
            <a:endCxn id="129" idx="2"/>
          </p:cNvCxnSpPr>
          <p:nvPr/>
        </p:nvCxnSpPr>
        <p:spPr>
          <a:xfrm>
            <a:off x="5218043" y="1978062"/>
            <a:ext cx="3413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2" name="Oval 131"/>
          <p:cNvSpPr/>
          <p:nvPr/>
        </p:nvSpPr>
        <p:spPr>
          <a:xfrm>
            <a:off x="4048660" y="1674924"/>
            <a:ext cx="1173316" cy="614477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055620" y="144780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686689" y="1784559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158226" y="1785022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6" name="Straight Arrow Connector 135"/>
          <p:cNvCxnSpPr>
            <a:endCxn id="128" idx="1"/>
          </p:cNvCxnSpPr>
          <p:nvPr/>
        </p:nvCxnSpPr>
        <p:spPr>
          <a:xfrm>
            <a:off x="3293700" y="1665134"/>
            <a:ext cx="205683" cy="2284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7" name="Trapezoid 136"/>
          <p:cNvSpPr/>
          <p:nvPr/>
        </p:nvSpPr>
        <p:spPr bwMode="auto">
          <a:xfrm flipV="1">
            <a:off x="5964828" y="2188904"/>
            <a:ext cx="157551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cxnSp>
        <p:nvCxnSpPr>
          <p:cNvPr id="138" name="Elbow Connector 137"/>
          <p:cNvCxnSpPr>
            <a:stCxn id="129" idx="6"/>
            <a:endCxn id="137" idx="2"/>
          </p:cNvCxnSpPr>
          <p:nvPr/>
        </p:nvCxnSpPr>
        <p:spPr>
          <a:xfrm>
            <a:off x="5798382" y="1978062"/>
            <a:ext cx="245222" cy="210842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9" name="Oval 138"/>
          <p:cNvSpPr/>
          <p:nvPr/>
        </p:nvSpPr>
        <p:spPr>
          <a:xfrm>
            <a:off x="4050417" y="295951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4976148" y="295951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f’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4515999" y="3066710"/>
            <a:ext cx="230770" cy="12289"/>
            <a:chOff x="6400800" y="990600"/>
            <a:chExt cx="515113" cy="27432"/>
          </a:xfrm>
        </p:grpSpPr>
        <p:sp>
          <p:nvSpPr>
            <p:cNvPr id="142" name="Rectangle 141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4437710" y="2771761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464388" y="295951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556487" y="2959518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8" name="Straight Arrow Connector 147"/>
          <p:cNvCxnSpPr>
            <a:stCxn id="139" idx="2"/>
            <a:endCxn id="146" idx="6"/>
          </p:cNvCxnSpPr>
          <p:nvPr/>
        </p:nvCxnSpPr>
        <p:spPr>
          <a:xfrm flipH="1">
            <a:off x="3703351" y="3079000"/>
            <a:ext cx="34706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9" name="Straight Arrow Connector 148"/>
          <p:cNvCxnSpPr>
            <a:stCxn id="147" idx="2"/>
            <a:endCxn id="140" idx="6"/>
          </p:cNvCxnSpPr>
          <p:nvPr/>
        </p:nvCxnSpPr>
        <p:spPr>
          <a:xfrm flipH="1">
            <a:off x="5215111" y="3079000"/>
            <a:ext cx="3413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50" name="Oval 149"/>
          <p:cNvSpPr/>
          <p:nvPr/>
        </p:nvSpPr>
        <p:spPr>
          <a:xfrm>
            <a:off x="4045711" y="2771761"/>
            <a:ext cx="1171346" cy="614477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686689" y="2885035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231494" y="2885497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786009" y="2498660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4" name="Straight Arrow Connector 153"/>
          <p:cNvCxnSpPr>
            <a:endCxn id="147" idx="7"/>
          </p:cNvCxnSpPr>
          <p:nvPr/>
        </p:nvCxnSpPr>
        <p:spPr>
          <a:xfrm flipH="1">
            <a:off x="5760454" y="2715994"/>
            <a:ext cx="204826" cy="2785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55" name="Trapezoid 154"/>
          <p:cNvSpPr/>
          <p:nvPr/>
        </p:nvSpPr>
        <p:spPr bwMode="auto">
          <a:xfrm flipV="1">
            <a:off x="3152908" y="3289842"/>
            <a:ext cx="157551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cxnSp>
        <p:nvCxnSpPr>
          <p:cNvPr id="156" name="Elbow Connector 155"/>
          <p:cNvCxnSpPr>
            <a:stCxn id="146" idx="2"/>
            <a:endCxn id="155" idx="2"/>
          </p:cNvCxnSpPr>
          <p:nvPr/>
        </p:nvCxnSpPr>
        <p:spPr>
          <a:xfrm rot="10800000" flipV="1">
            <a:off x="3231683" y="3079000"/>
            <a:ext cx="232704" cy="210842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7" name="Straight Connector 156"/>
          <p:cNvCxnSpPr/>
          <p:nvPr/>
        </p:nvCxnSpPr>
        <p:spPr>
          <a:xfrm>
            <a:off x="1722120" y="3812958"/>
            <a:ext cx="5440680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lgDash"/>
          </a:ln>
          <a:effectLst/>
        </p:spPr>
      </p:cxnSp>
      <p:cxnSp>
        <p:nvCxnSpPr>
          <p:cNvPr id="158" name="Straight Connector 157"/>
          <p:cNvCxnSpPr/>
          <p:nvPr/>
        </p:nvCxnSpPr>
        <p:spPr>
          <a:xfrm>
            <a:off x="3873664" y="3812958"/>
            <a:ext cx="0" cy="24003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lgDash"/>
          </a:ln>
          <a:effectLst/>
        </p:spPr>
      </p:cxnSp>
      <p:cxnSp>
        <p:nvCxnSpPr>
          <p:cNvPr id="159" name="Straight Connector 158"/>
          <p:cNvCxnSpPr/>
          <p:nvPr/>
        </p:nvCxnSpPr>
        <p:spPr>
          <a:xfrm>
            <a:off x="5829300" y="3812958"/>
            <a:ext cx="0" cy="24003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lgDash"/>
          </a:ln>
          <a:effectLst/>
        </p:spPr>
      </p:cxnSp>
      <p:cxnSp>
        <p:nvCxnSpPr>
          <p:cNvPr id="163" name="Straight Arrow Connector 162"/>
          <p:cNvCxnSpPr>
            <a:stCxn id="121" idx="6"/>
          </p:cNvCxnSpPr>
          <p:nvPr/>
        </p:nvCxnSpPr>
        <p:spPr>
          <a:xfrm flipV="1">
            <a:off x="4289380" y="1971916"/>
            <a:ext cx="166283" cy="61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cxnSp>
        <p:nvCxnSpPr>
          <p:cNvPr id="166" name="Straight Arrow Connector 165"/>
          <p:cNvCxnSpPr>
            <a:stCxn id="140" idx="2"/>
            <a:endCxn id="144" idx="3"/>
          </p:cNvCxnSpPr>
          <p:nvPr/>
        </p:nvCxnSpPr>
        <p:spPr>
          <a:xfrm flipH="1" flipV="1">
            <a:off x="4746769" y="3072855"/>
            <a:ext cx="229379" cy="61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1493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representation of Scenario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227167" y="3439774"/>
            <a:ext cx="160178" cy="278351"/>
          </a:xfrm>
          <a:prstGeom prst="down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26288" y="2906374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54951" y="2906374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91870" y="3013566"/>
            <a:ext cx="230770" cy="12289"/>
            <a:chOff x="6400800" y="990600"/>
            <a:chExt cx="515113" cy="27432"/>
          </a:xfrm>
        </p:grpSpPr>
        <p:sp>
          <p:nvSpPr>
            <p:cNvPr id="8" name="Rectangle 7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31534" y="2718618"/>
            <a:ext cx="434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40259" y="2906374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35290" y="2906374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2" idx="6"/>
            <a:endCxn id="5" idx="2"/>
          </p:cNvCxnSpPr>
          <p:nvPr/>
        </p:nvCxnSpPr>
        <p:spPr>
          <a:xfrm>
            <a:off x="6379222" y="3025856"/>
            <a:ext cx="34706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>
            <a:endCxn id="13" idx="2"/>
          </p:cNvCxnSpPr>
          <p:nvPr/>
        </p:nvCxnSpPr>
        <p:spPr>
          <a:xfrm>
            <a:off x="7893914" y="3025856"/>
            <a:ext cx="3413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" name="Oval 15"/>
          <p:cNvSpPr/>
          <p:nvPr/>
        </p:nvSpPr>
        <p:spPr>
          <a:xfrm>
            <a:off x="6724531" y="2722718"/>
            <a:ext cx="1173316" cy="614477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1491" y="2495594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2560" y="2832353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4097" y="2832816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9"/>
          <p:cNvCxnSpPr>
            <a:endCxn id="12" idx="1"/>
          </p:cNvCxnSpPr>
          <p:nvPr/>
        </p:nvCxnSpPr>
        <p:spPr>
          <a:xfrm>
            <a:off x="5969571" y="2712928"/>
            <a:ext cx="205683" cy="2284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1" name="Trapezoid 20"/>
          <p:cNvSpPr/>
          <p:nvPr/>
        </p:nvSpPr>
        <p:spPr bwMode="auto">
          <a:xfrm flipV="1">
            <a:off x="8640699" y="3236698"/>
            <a:ext cx="157551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cxnSp>
        <p:nvCxnSpPr>
          <p:cNvPr id="22" name="Elbow Connector 21"/>
          <p:cNvCxnSpPr>
            <a:stCxn id="13" idx="6"/>
            <a:endCxn id="21" idx="2"/>
          </p:cNvCxnSpPr>
          <p:nvPr/>
        </p:nvCxnSpPr>
        <p:spPr>
          <a:xfrm>
            <a:off x="8474253" y="3025856"/>
            <a:ext cx="245222" cy="210842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3" name="Oval 22"/>
          <p:cNvSpPr/>
          <p:nvPr/>
        </p:nvSpPr>
        <p:spPr>
          <a:xfrm>
            <a:off x="6726288" y="4007312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52019" y="4007312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f’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91870" y="4114504"/>
            <a:ext cx="230770" cy="12289"/>
            <a:chOff x="6400800" y="990600"/>
            <a:chExt cx="515113" cy="27432"/>
          </a:xfrm>
        </p:grpSpPr>
        <p:sp>
          <p:nvSpPr>
            <p:cNvPr id="26" name="Rectangle 25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13581" y="3819555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40259" y="4007312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32358" y="4007312"/>
            <a:ext cx="238963" cy="238963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3" idx="2"/>
            <a:endCxn id="30" idx="6"/>
          </p:cNvCxnSpPr>
          <p:nvPr/>
        </p:nvCxnSpPr>
        <p:spPr>
          <a:xfrm flipH="1">
            <a:off x="6379222" y="4126794"/>
            <a:ext cx="34706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>
            <a:stCxn id="31" idx="2"/>
            <a:endCxn id="24" idx="6"/>
          </p:cNvCxnSpPr>
          <p:nvPr/>
        </p:nvCxnSpPr>
        <p:spPr>
          <a:xfrm flipH="1">
            <a:off x="7890982" y="4126794"/>
            <a:ext cx="3413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4" name="Oval 33"/>
          <p:cNvSpPr/>
          <p:nvPr/>
        </p:nvSpPr>
        <p:spPr>
          <a:xfrm>
            <a:off x="6721582" y="3819555"/>
            <a:ext cx="1171346" cy="614477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2560" y="3932829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7365" y="3933291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61880" y="3546454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37"/>
          <p:cNvCxnSpPr>
            <a:endCxn id="31" idx="7"/>
          </p:cNvCxnSpPr>
          <p:nvPr/>
        </p:nvCxnSpPr>
        <p:spPr>
          <a:xfrm flipH="1">
            <a:off x="8436325" y="3763788"/>
            <a:ext cx="204826" cy="2785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9" name="Trapezoid 38"/>
          <p:cNvSpPr/>
          <p:nvPr/>
        </p:nvSpPr>
        <p:spPr bwMode="auto">
          <a:xfrm flipV="1">
            <a:off x="5828779" y="4337636"/>
            <a:ext cx="157551" cy="96396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olas" pitchFamily="49" charset="0"/>
            </a:endParaRPr>
          </a:p>
        </p:txBody>
      </p:sp>
      <p:cxnSp>
        <p:nvCxnSpPr>
          <p:cNvPr id="40" name="Elbow Connector 39"/>
          <p:cNvCxnSpPr>
            <a:stCxn id="30" idx="2"/>
            <a:endCxn id="39" idx="2"/>
          </p:cNvCxnSpPr>
          <p:nvPr/>
        </p:nvCxnSpPr>
        <p:spPr>
          <a:xfrm rot="10800000" flipV="1">
            <a:off x="5907554" y="4126794"/>
            <a:ext cx="232704" cy="210842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1" name="Oval 40"/>
          <p:cNvSpPr/>
          <p:nvPr/>
        </p:nvSpPr>
        <p:spPr>
          <a:xfrm>
            <a:off x="6722671" y="2715994"/>
            <a:ext cx="1173316" cy="614477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718571" y="3824828"/>
            <a:ext cx="1173316" cy="614477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>
            <a:stCxn id="5" idx="6"/>
          </p:cNvCxnSpPr>
          <p:nvPr/>
        </p:nvCxnSpPr>
        <p:spPr>
          <a:xfrm flipV="1">
            <a:off x="6965251" y="3019710"/>
            <a:ext cx="166283" cy="61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cxnSp>
        <p:nvCxnSpPr>
          <p:cNvPr id="44" name="Straight Arrow Connector 43"/>
          <p:cNvCxnSpPr>
            <a:stCxn id="24" idx="2"/>
            <a:endCxn id="28" idx="3"/>
          </p:cNvCxnSpPr>
          <p:nvPr/>
        </p:nvCxnSpPr>
        <p:spPr>
          <a:xfrm flipH="1" flipV="1">
            <a:off x="7422640" y="4120649"/>
            <a:ext cx="229379" cy="61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8" b="97565" l="9909" r="91572">
                        <a14:foregroundMark x1="11617" y1="4058" x2="10364" y2="95617"/>
                        <a14:foregroundMark x1="10364" y1="97727" x2="79157" y2="96266"/>
                        <a14:foregroundMark x1="79157" y1="95617" x2="75854" y2="46429"/>
                        <a14:foregroundMark x1="75854" y1="46429" x2="91572" y2="41721"/>
                        <a14:foregroundMark x1="90774" y1="40747" x2="80182" y2="1948"/>
                        <a14:foregroundMark x1="79954" y1="4058" x2="10934" y2="3734"/>
                        <a14:foregroundMark x1="11162" y1="20455" x2="14009" y2="2597"/>
                        <a14:foregroundMark x1="12415" y1="40260" x2="88497" y2="40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3" y="1477145"/>
            <a:ext cx="5991506" cy="42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" y="0"/>
            <a:ext cx="91202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Inductive insights with fold/unfold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608329" y="32766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934991" y="32766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273447" y="3429731"/>
            <a:ext cx="329672" cy="17556"/>
            <a:chOff x="6400800" y="990600"/>
            <a:chExt cx="515113" cy="27432"/>
          </a:xfrm>
        </p:grpSpPr>
        <p:sp>
          <p:nvSpPr>
            <p:cNvPr id="57" name="Rectangle 56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187253" y="30083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600200" y="30083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256762" y="3886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583424" y="3886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921880" y="4039331"/>
            <a:ext cx="329672" cy="17556"/>
            <a:chOff x="6400800" y="990600"/>
            <a:chExt cx="515113" cy="27432"/>
          </a:xfrm>
        </p:grpSpPr>
        <p:sp>
          <p:nvSpPr>
            <p:cNvPr id="65" name="Rectangle 64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835686" y="36179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248633" y="36179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419844" y="3886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1" name="Straight Arrow Connector 70"/>
          <p:cNvCxnSpPr>
            <a:stCxn id="70" idx="6"/>
            <a:endCxn id="62" idx="2"/>
          </p:cNvCxnSpPr>
          <p:nvPr/>
        </p:nvCxnSpPr>
        <p:spPr>
          <a:xfrm>
            <a:off x="5761220" y="4056888"/>
            <a:ext cx="49554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802267" y="382321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410200" y="2782824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63190" y="2660249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x’= 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09708" y="3722132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= e’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Right Arrow 75"/>
          <p:cNvSpPr/>
          <p:nvPr/>
        </p:nvSpPr>
        <p:spPr>
          <a:xfrm rot="1500000">
            <a:off x="3647683" y="3565584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ight Arrow 76"/>
          <p:cNvSpPr/>
          <p:nvPr/>
        </p:nvSpPr>
        <p:spPr>
          <a:xfrm rot="20100000">
            <a:off x="3647683" y="3094998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9600" y="22098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Unfold: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" y="0"/>
            <a:ext cx="91202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Inductive insights with fold/unfold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1608329" y="2362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934991" y="2362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273447" y="2515331"/>
            <a:ext cx="329672" cy="17556"/>
            <a:chOff x="6400800" y="990600"/>
            <a:chExt cx="515113" cy="27432"/>
          </a:xfrm>
        </p:grpSpPr>
        <p:sp>
          <p:nvSpPr>
            <p:cNvPr id="57" name="Rectangle 56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187253" y="20939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600200" y="20939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256762" y="29718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583424" y="29718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921880" y="3124931"/>
            <a:ext cx="329672" cy="17556"/>
            <a:chOff x="6400800" y="990600"/>
            <a:chExt cx="515113" cy="27432"/>
          </a:xfrm>
        </p:grpSpPr>
        <p:sp>
          <p:nvSpPr>
            <p:cNvPr id="65" name="Rectangle 64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835686" y="27035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248633" y="27035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419844" y="29718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1" name="Straight Arrow Connector 70"/>
          <p:cNvCxnSpPr>
            <a:stCxn id="70" idx="6"/>
            <a:endCxn id="62" idx="2"/>
          </p:cNvCxnSpPr>
          <p:nvPr/>
        </p:nvCxnSpPr>
        <p:spPr>
          <a:xfrm>
            <a:off x="5761220" y="3142488"/>
            <a:ext cx="49554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802267" y="290881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410200" y="1868424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63190" y="1745849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x’= 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09708" y="2807732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= e’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Right Arrow 75"/>
          <p:cNvSpPr/>
          <p:nvPr/>
        </p:nvSpPr>
        <p:spPr>
          <a:xfrm rot="1500000">
            <a:off x="3647683" y="2651184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ight Arrow 76"/>
          <p:cNvSpPr/>
          <p:nvPr/>
        </p:nvSpPr>
        <p:spPr>
          <a:xfrm rot="20100000">
            <a:off x="3647683" y="2180598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9600" y="12954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Unfold: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332962" y="5410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659624" y="5410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998080" y="5563331"/>
            <a:ext cx="329672" cy="17556"/>
            <a:chOff x="6400800" y="990600"/>
            <a:chExt cx="515113" cy="27432"/>
          </a:xfrm>
        </p:grpSpPr>
        <p:sp>
          <p:nvSpPr>
            <p:cNvPr id="106" name="Rectangle 105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6911886" y="51419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324833" y="51419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193772" y="58674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520434" y="58674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858890" y="6020531"/>
            <a:ext cx="329672" cy="17556"/>
            <a:chOff x="6400800" y="990600"/>
            <a:chExt cx="515113" cy="27432"/>
          </a:xfrm>
        </p:grpSpPr>
        <p:sp>
          <p:nvSpPr>
            <p:cNvPr id="114" name="Rectangle 113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772696" y="55991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185643" y="55991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356854" y="58674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Straight Arrow Connector 119"/>
          <p:cNvCxnSpPr>
            <a:stCxn id="119" idx="6"/>
            <a:endCxn id="111" idx="2"/>
          </p:cNvCxnSpPr>
          <p:nvPr/>
        </p:nvCxnSpPr>
        <p:spPr>
          <a:xfrm>
            <a:off x="2698230" y="6038088"/>
            <a:ext cx="49554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2739277" y="580441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459224" y="4764024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712214" y="4641449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x’= 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646718" y="5703332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= e’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Right Arrow 124"/>
          <p:cNvSpPr/>
          <p:nvPr/>
        </p:nvSpPr>
        <p:spPr>
          <a:xfrm rot="1500000">
            <a:off x="5218040" y="5165084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ight Arrow 125"/>
          <p:cNvSpPr/>
          <p:nvPr/>
        </p:nvSpPr>
        <p:spPr>
          <a:xfrm rot="20100000">
            <a:off x="5218040" y="5689193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85800" y="43434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ookman Old Style" pitchFamily="18" charset="0"/>
              </a:rPr>
              <a:t>F</a:t>
            </a:r>
            <a:r>
              <a:rPr lang="en-US" sz="2400" dirty="0" smtClean="0">
                <a:latin typeface="Bookman Old Style" pitchFamily="18" charset="0"/>
              </a:rPr>
              <a:t>old: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Representation of Unfold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8329" y="2362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34991" y="23622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73447" y="2515331"/>
            <a:ext cx="329672" cy="17556"/>
            <a:chOff x="6400800" y="990600"/>
            <a:chExt cx="515113" cy="27432"/>
          </a:xfrm>
        </p:grpSpPr>
        <p:sp>
          <p:nvSpPr>
            <p:cNvPr id="7" name="Rectangle 6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87253" y="20939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20939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56762" y="29718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83424" y="29718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e’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21880" y="3124931"/>
            <a:ext cx="329672" cy="17556"/>
            <a:chOff x="6400800" y="990600"/>
            <a:chExt cx="515113" cy="27432"/>
          </a:xfrm>
        </p:grpSpPr>
        <p:sp>
          <p:nvSpPr>
            <p:cNvPr id="15" name="Rectangle 14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35686" y="2703576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633" y="2703576"/>
            <a:ext cx="1676166" cy="87782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9844" y="2971800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20" idx="6"/>
            <a:endCxn id="12" idx="2"/>
          </p:cNvCxnSpPr>
          <p:nvPr/>
        </p:nvCxnSpPr>
        <p:spPr>
          <a:xfrm>
            <a:off x="5761220" y="3142488"/>
            <a:ext cx="49554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802267" y="290881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next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10200" y="1868424"/>
            <a:ext cx="341376" cy="341376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lIns="18288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x’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3190" y="1745849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x’= 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708" y="2807732"/>
            <a:ext cx="69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x’ = f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= e’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ight Arrow 25"/>
          <p:cNvSpPr/>
          <p:nvPr/>
        </p:nvSpPr>
        <p:spPr>
          <a:xfrm rot="1500000">
            <a:off x="3647683" y="2651184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rot="20100000">
            <a:off x="3647683" y="2180598"/>
            <a:ext cx="762000" cy="341376"/>
          </a:xfrm>
          <a:prstGeom prst="rightArrow">
            <a:avLst/>
          </a:prstGeom>
          <a:solidFill>
            <a:srgbClr val="DDDDDD"/>
          </a:solidFill>
          <a:ln w="25400" cap="flat" cmpd="sng" algn="ctr">
            <a:solidFill>
              <a:srgbClr val="DDDDD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12954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Unfold: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" y="4640945"/>
            <a:ext cx="6739640" cy="100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Fold/Unfold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601"/>
            <a:ext cx="8991600" cy="177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rules are part of the specification</a:t>
            </a:r>
          </a:p>
          <a:p>
            <a:pPr lvl="1"/>
            <a:r>
              <a:rPr lang="en-US" dirty="0" smtClean="0"/>
              <a:t>without them the scenarios are too imprecise </a:t>
            </a:r>
          </a:p>
          <a:p>
            <a:pPr lvl="1"/>
            <a:endParaRPr lang="en-US" dirty="0"/>
          </a:p>
          <a:p>
            <a:r>
              <a:rPr lang="en-US" dirty="0" smtClean="0"/>
              <a:t>They can also serve to communicate insights</a:t>
            </a:r>
          </a:p>
          <a:p>
            <a:pPr lvl="1"/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533400" y="3207603"/>
            <a:ext cx="6165721" cy="3571055"/>
            <a:chOff x="1340728" y="3207603"/>
            <a:chExt cx="6165721" cy="3571055"/>
          </a:xfrm>
        </p:grpSpPr>
        <p:grpSp>
          <p:nvGrpSpPr>
            <p:cNvPr id="268" name="Group 267"/>
            <p:cNvGrpSpPr/>
            <p:nvPr/>
          </p:nvGrpSpPr>
          <p:grpSpPr>
            <a:xfrm>
              <a:off x="1340728" y="3252739"/>
              <a:ext cx="5659010" cy="3525919"/>
              <a:chOff x="882615" y="1447800"/>
              <a:chExt cx="6356385" cy="4114800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882615" y="2957819"/>
                <a:ext cx="1371600" cy="1152144"/>
                <a:chOff x="1905000" y="2362200"/>
                <a:chExt cx="1905000" cy="1600200"/>
              </a:xfrm>
            </p:grpSpPr>
            <p:sp>
              <p:nvSpPr>
                <p:cNvPr id="203" name="Freeform 202"/>
                <p:cNvSpPr/>
                <p:nvPr/>
              </p:nvSpPr>
              <p:spPr>
                <a:xfrm>
                  <a:off x="1905000" y="2362200"/>
                  <a:ext cx="1905000" cy="1600200"/>
                </a:xfrm>
                <a:custGeom>
                  <a:avLst/>
                  <a:gdLst>
                    <a:gd name="connsiteX0" fmla="*/ 219963 w 2791226"/>
                    <a:gd name="connsiteY0" fmla="*/ 2126237 h 2226246"/>
                    <a:gd name="connsiteX1" fmla="*/ 196814 w 2791226"/>
                    <a:gd name="connsiteY1" fmla="*/ 1269710 h 2226246"/>
                    <a:gd name="connsiteX2" fmla="*/ 1053340 w 2791226"/>
                    <a:gd name="connsiteY2" fmla="*/ 146966 h 2226246"/>
                    <a:gd name="connsiteX3" fmla="*/ 1747821 w 2791226"/>
                    <a:gd name="connsiteY3" fmla="*/ 135391 h 2226246"/>
                    <a:gd name="connsiteX4" fmla="*/ 2581199 w 2791226"/>
                    <a:gd name="connsiteY4" fmla="*/ 1269710 h 2226246"/>
                    <a:gd name="connsiteX5" fmla="*/ 2581199 w 2791226"/>
                    <a:gd name="connsiteY5" fmla="*/ 2114662 h 2226246"/>
                    <a:gd name="connsiteX6" fmla="*/ 219963 w 2791226"/>
                    <a:gd name="connsiteY6" fmla="*/ 2126237 h 222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1226" h="2226246">
                      <a:moveTo>
                        <a:pt x="219963" y="2126237"/>
                      </a:moveTo>
                      <a:cubicBezTo>
                        <a:pt x="-177434" y="1985412"/>
                        <a:pt x="57918" y="1599588"/>
                        <a:pt x="196814" y="1269710"/>
                      </a:cubicBezTo>
                      <a:cubicBezTo>
                        <a:pt x="335710" y="939832"/>
                        <a:pt x="794839" y="336019"/>
                        <a:pt x="1053340" y="146966"/>
                      </a:cubicBezTo>
                      <a:cubicBezTo>
                        <a:pt x="1311841" y="-42087"/>
                        <a:pt x="1493178" y="-51733"/>
                        <a:pt x="1747821" y="135391"/>
                      </a:cubicBezTo>
                      <a:cubicBezTo>
                        <a:pt x="2002464" y="322515"/>
                        <a:pt x="2442303" y="939831"/>
                        <a:pt x="2581199" y="1269710"/>
                      </a:cubicBezTo>
                      <a:cubicBezTo>
                        <a:pt x="2720095" y="1599588"/>
                        <a:pt x="2974738" y="1973837"/>
                        <a:pt x="2581199" y="2114662"/>
                      </a:cubicBezTo>
                      <a:cubicBezTo>
                        <a:pt x="2187660" y="2255487"/>
                        <a:pt x="617360" y="2267062"/>
                        <a:pt x="219963" y="2126237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2655715" y="2379755"/>
                  <a:ext cx="426720" cy="426720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18288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</a:t>
                  </a:r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2655715" y="3459480"/>
                  <a:ext cx="426720" cy="426720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18288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</a:p>
              </p:txBody>
            </p:sp>
            <p:grpSp>
              <p:nvGrpSpPr>
                <p:cNvPr id="206" name="Group 205"/>
                <p:cNvGrpSpPr/>
                <p:nvPr/>
              </p:nvGrpSpPr>
              <p:grpSpPr>
                <a:xfrm>
                  <a:off x="2668127" y="3333169"/>
                  <a:ext cx="412090" cy="21946"/>
                  <a:chOff x="6400800" y="990600"/>
                  <a:chExt cx="515113" cy="27432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640080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664464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6888481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7" name="TextBox 206"/>
                <p:cNvSpPr txBox="1"/>
                <p:nvPr/>
              </p:nvSpPr>
              <p:spPr>
                <a:xfrm>
                  <a:off x="2541267" y="2876490"/>
                  <a:ext cx="769175" cy="427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stree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3216827" y="2827812"/>
                <a:ext cx="1888573" cy="1337015"/>
                <a:chOff x="4876800" y="2181635"/>
                <a:chExt cx="2623017" cy="1856965"/>
              </a:xfrm>
            </p:grpSpPr>
            <p:sp>
              <p:nvSpPr>
                <p:cNvPr id="212" name="Freeform 211"/>
                <p:cNvSpPr/>
                <p:nvPr/>
              </p:nvSpPr>
              <p:spPr>
                <a:xfrm>
                  <a:off x="4876800" y="2895600"/>
                  <a:ext cx="1175217" cy="1143000"/>
                </a:xfrm>
                <a:custGeom>
                  <a:avLst/>
                  <a:gdLst>
                    <a:gd name="connsiteX0" fmla="*/ 219963 w 2791226"/>
                    <a:gd name="connsiteY0" fmla="*/ 2126237 h 2226246"/>
                    <a:gd name="connsiteX1" fmla="*/ 196814 w 2791226"/>
                    <a:gd name="connsiteY1" fmla="*/ 1269710 h 2226246"/>
                    <a:gd name="connsiteX2" fmla="*/ 1053340 w 2791226"/>
                    <a:gd name="connsiteY2" fmla="*/ 146966 h 2226246"/>
                    <a:gd name="connsiteX3" fmla="*/ 1747821 w 2791226"/>
                    <a:gd name="connsiteY3" fmla="*/ 135391 h 2226246"/>
                    <a:gd name="connsiteX4" fmla="*/ 2581199 w 2791226"/>
                    <a:gd name="connsiteY4" fmla="*/ 1269710 h 2226246"/>
                    <a:gd name="connsiteX5" fmla="*/ 2581199 w 2791226"/>
                    <a:gd name="connsiteY5" fmla="*/ 2114662 h 2226246"/>
                    <a:gd name="connsiteX6" fmla="*/ 219963 w 2791226"/>
                    <a:gd name="connsiteY6" fmla="*/ 2126237 h 222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1226" h="2226246">
                      <a:moveTo>
                        <a:pt x="219963" y="2126237"/>
                      </a:moveTo>
                      <a:cubicBezTo>
                        <a:pt x="-177434" y="1985412"/>
                        <a:pt x="57918" y="1599588"/>
                        <a:pt x="196814" y="1269710"/>
                      </a:cubicBezTo>
                      <a:cubicBezTo>
                        <a:pt x="335710" y="939832"/>
                        <a:pt x="794839" y="336019"/>
                        <a:pt x="1053340" y="146966"/>
                      </a:cubicBezTo>
                      <a:cubicBezTo>
                        <a:pt x="1311841" y="-42087"/>
                        <a:pt x="1493178" y="-51733"/>
                        <a:pt x="1747821" y="135391"/>
                      </a:cubicBezTo>
                      <a:cubicBezTo>
                        <a:pt x="2002464" y="322515"/>
                        <a:pt x="2442303" y="939831"/>
                        <a:pt x="2581199" y="1269710"/>
                      </a:cubicBezTo>
                      <a:cubicBezTo>
                        <a:pt x="2720095" y="1599588"/>
                        <a:pt x="2974738" y="1973837"/>
                        <a:pt x="2581199" y="2114662"/>
                      </a:cubicBezTo>
                      <a:cubicBezTo>
                        <a:pt x="2187660" y="2255487"/>
                        <a:pt x="617360" y="2267062"/>
                        <a:pt x="219963" y="2126237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3" name="Group 212"/>
                <p:cNvGrpSpPr/>
                <p:nvPr/>
              </p:nvGrpSpPr>
              <p:grpSpPr>
                <a:xfrm>
                  <a:off x="5258363" y="3714169"/>
                  <a:ext cx="412090" cy="21946"/>
                  <a:chOff x="6400800" y="990600"/>
                  <a:chExt cx="515113" cy="27432"/>
                </a:xfrm>
              </p:grpSpPr>
              <p:sp>
                <p:nvSpPr>
                  <p:cNvPr id="224" name="Rectangle 223"/>
                  <p:cNvSpPr/>
                  <p:nvPr/>
                </p:nvSpPr>
                <p:spPr>
                  <a:xfrm>
                    <a:off x="640080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64464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888481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4" name="TextBox 213"/>
                <p:cNvSpPr txBox="1"/>
                <p:nvPr/>
              </p:nvSpPr>
              <p:spPr>
                <a:xfrm>
                  <a:off x="5135119" y="3257490"/>
                  <a:ext cx="716632" cy="427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stuff</a:t>
                  </a:r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5974948" y="2181635"/>
                  <a:ext cx="426720" cy="426720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18288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y</a:t>
                  </a:r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6324600" y="2895600"/>
                  <a:ext cx="1175217" cy="1143000"/>
                </a:xfrm>
                <a:custGeom>
                  <a:avLst/>
                  <a:gdLst>
                    <a:gd name="connsiteX0" fmla="*/ 219963 w 2791226"/>
                    <a:gd name="connsiteY0" fmla="*/ 2126237 h 2226246"/>
                    <a:gd name="connsiteX1" fmla="*/ 196814 w 2791226"/>
                    <a:gd name="connsiteY1" fmla="*/ 1269710 h 2226246"/>
                    <a:gd name="connsiteX2" fmla="*/ 1053340 w 2791226"/>
                    <a:gd name="connsiteY2" fmla="*/ 146966 h 2226246"/>
                    <a:gd name="connsiteX3" fmla="*/ 1747821 w 2791226"/>
                    <a:gd name="connsiteY3" fmla="*/ 135391 h 2226246"/>
                    <a:gd name="connsiteX4" fmla="*/ 2581199 w 2791226"/>
                    <a:gd name="connsiteY4" fmla="*/ 1269710 h 2226246"/>
                    <a:gd name="connsiteX5" fmla="*/ 2581199 w 2791226"/>
                    <a:gd name="connsiteY5" fmla="*/ 2114662 h 2226246"/>
                    <a:gd name="connsiteX6" fmla="*/ 219963 w 2791226"/>
                    <a:gd name="connsiteY6" fmla="*/ 2126237 h 222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1226" h="2226246">
                      <a:moveTo>
                        <a:pt x="219963" y="2126237"/>
                      </a:moveTo>
                      <a:cubicBezTo>
                        <a:pt x="-177434" y="1985412"/>
                        <a:pt x="57918" y="1599588"/>
                        <a:pt x="196814" y="1269710"/>
                      </a:cubicBezTo>
                      <a:cubicBezTo>
                        <a:pt x="335710" y="939832"/>
                        <a:pt x="794839" y="336019"/>
                        <a:pt x="1053340" y="146966"/>
                      </a:cubicBezTo>
                      <a:cubicBezTo>
                        <a:pt x="1311841" y="-42087"/>
                        <a:pt x="1493178" y="-51733"/>
                        <a:pt x="1747821" y="135391"/>
                      </a:cubicBezTo>
                      <a:cubicBezTo>
                        <a:pt x="2002464" y="322515"/>
                        <a:pt x="2442303" y="939831"/>
                        <a:pt x="2581199" y="1269710"/>
                      </a:cubicBezTo>
                      <a:cubicBezTo>
                        <a:pt x="2720095" y="1599588"/>
                        <a:pt x="2974738" y="1973837"/>
                        <a:pt x="2581199" y="2114662"/>
                      </a:cubicBezTo>
                      <a:cubicBezTo>
                        <a:pt x="2187660" y="2255487"/>
                        <a:pt x="617360" y="2267062"/>
                        <a:pt x="219963" y="2126237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6706163" y="3714169"/>
                  <a:ext cx="412090" cy="21946"/>
                  <a:chOff x="6400800" y="990600"/>
                  <a:chExt cx="515113" cy="27432"/>
                </a:xfrm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640080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64464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888481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8" name="TextBox 217"/>
                <p:cNvSpPr txBox="1"/>
                <p:nvPr/>
              </p:nvSpPr>
              <p:spPr>
                <a:xfrm>
                  <a:off x="6544031" y="3257490"/>
                  <a:ext cx="792240" cy="427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stuff’</a:t>
                  </a:r>
                </a:p>
              </p:txBody>
            </p:sp>
            <p:cxnSp>
              <p:nvCxnSpPr>
                <p:cNvPr id="219" name="Straight Arrow Connector 218"/>
                <p:cNvCxnSpPr>
                  <a:stCxn id="215" idx="3"/>
                </p:cNvCxnSpPr>
                <p:nvPr/>
              </p:nvCxnSpPr>
              <p:spPr>
                <a:xfrm flipH="1">
                  <a:off x="5486217" y="2545863"/>
                  <a:ext cx="551223" cy="33681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20" name="Straight Arrow Connector 219"/>
                <p:cNvCxnSpPr>
                  <a:stCxn id="215" idx="5"/>
                </p:cNvCxnSpPr>
                <p:nvPr/>
              </p:nvCxnSpPr>
              <p:spPr>
                <a:xfrm>
                  <a:off x="6339176" y="2545863"/>
                  <a:ext cx="573032" cy="33681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</p:grpSp>
          <p:sp>
            <p:nvSpPr>
              <p:cNvPr id="227" name="Right Arrow 226"/>
              <p:cNvSpPr/>
              <p:nvPr/>
            </p:nvSpPr>
            <p:spPr>
              <a:xfrm>
                <a:off x="2418807" y="3445813"/>
                <a:ext cx="548640" cy="245791"/>
              </a:xfrm>
              <a:prstGeom prst="rightArrow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8" name="Group 227"/>
              <p:cNvGrpSpPr/>
              <p:nvPr/>
            </p:nvGrpSpPr>
            <p:grpSpPr>
              <a:xfrm>
                <a:off x="4876800" y="3810000"/>
                <a:ext cx="2362200" cy="1752600"/>
                <a:chOff x="4419600" y="2362200"/>
                <a:chExt cx="2362200" cy="1752600"/>
              </a:xfrm>
            </p:grpSpPr>
            <p:sp>
              <p:nvSpPr>
                <p:cNvPr id="229" name="Oval 228"/>
                <p:cNvSpPr/>
                <p:nvPr/>
              </p:nvSpPr>
              <p:spPr>
                <a:xfrm>
                  <a:off x="5683894" y="2362200"/>
                  <a:ext cx="307239" cy="307238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18288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y</a:t>
                  </a:r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5935643" y="2876255"/>
                  <a:ext cx="846157" cy="822960"/>
                </a:xfrm>
                <a:custGeom>
                  <a:avLst/>
                  <a:gdLst>
                    <a:gd name="connsiteX0" fmla="*/ 219963 w 2791226"/>
                    <a:gd name="connsiteY0" fmla="*/ 2126237 h 2226246"/>
                    <a:gd name="connsiteX1" fmla="*/ 196814 w 2791226"/>
                    <a:gd name="connsiteY1" fmla="*/ 1269710 h 2226246"/>
                    <a:gd name="connsiteX2" fmla="*/ 1053340 w 2791226"/>
                    <a:gd name="connsiteY2" fmla="*/ 146966 h 2226246"/>
                    <a:gd name="connsiteX3" fmla="*/ 1747821 w 2791226"/>
                    <a:gd name="connsiteY3" fmla="*/ 135391 h 2226246"/>
                    <a:gd name="connsiteX4" fmla="*/ 2581199 w 2791226"/>
                    <a:gd name="connsiteY4" fmla="*/ 1269710 h 2226246"/>
                    <a:gd name="connsiteX5" fmla="*/ 2581199 w 2791226"/>
                    <a:gd name="connsiteY5" fmla="*/ 2114662 h 2226246"/>
                    <a:gd name="connsiteX6" fmla="*/ 219963 w 2791226"/>
                    <a:gd name="connsiteY6" fmla="*/ 2126237 h 222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1226" h="2226246">
                      <a:moveTo>
                        <a:pt x="219963" y="2126237"/>
                      </a:moveTo>
                      <a:cubicBezTo>
                        <a:pt x="-177434" y="1985412"/>
                        <a:pt x="57918" y="1599588"/>
                        <a:pt x="196814" y="1269710"/>
                      </a:cubicBezTo>
                      <a:cubicBezTo>
                        <a:pt x="335710" y="939832"/>
                        <a:pt x="794839" y="336019"/>
                        <a:pt x="1053340" y="146966"/>
                      </a:cubicBezTo>
                      <a:cubicBezTo>
                        <a:pt x="1311841" y="-42087"/>
                        <a:pt x="1493178" y="-51733"/>
                        <a:pt x="1747821" y="135391"/>
                      </a:cubicBezTo>
                      <a:cubicBezTo>
                        <a:pt x="2002464" y="322515"/>
                        <a:pt x="2442303" y="939831"/>
                        <a:pt x="2581199" y="1269710"/>
                      </a:cubicBezTo>
                      <a:cubicBezTo>
                        <a:pt x="2720095" y="1599588"/>
                        <a:pt x="2974738" y="1973837"/>
                        <a:pt x="2581199" y="2114662"/>
                      </a:cubicBezTo>
                      <a:cubicBezTo>
                        <a:pt x="2187660" y="2255487"/>
                        <a:pt x="617360" y="2267062"/>
                        <a:pt x="219963" y="2126237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1" name="Group 230"/>
                <p:cNvGrpSpPr/>
                <p:nvPr/>
              </p:nvGrpSpPr>
              <p:grpSpPr>
                <a:xfrm>
                  <a:off x="6210369" y="3465625"/>
                  <a:ext cx="296705" cy="15801"/>
                  <a:chOff x="6400800" y="990600"/>
                  <a:chExt cx="515113" cy="27432"/>
                </a:xfrm>
              </p:grpSpPr>
              <p:sp>
                <p:nvSpPr>
                  <p:cNvPr id="244" name="Rectangle 243"/>
                  <p:cNvSpPr/>
                  <p:nvPr/>
                </p:nvSpPr>
                <p:spPr>
                  <a:xfrm>
                    <a:off x="640080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664464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888481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2" name="TextBox 231"/>
                <p:cNvSpPr txBox="1"/>
                <p:nvPr/>
              </p:nvSpPr>
              <p:spPr>
                <a:xfrm>
                  <a:off x="6093634" y="3136816"/>
                  <a:ext cx="57041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stuff’</a:t>
                  </a:r>
                </a:p>
              </p:txBody>
            </p:sp>
            <p:cxnSp>
              <p:nvCxnSpPr>
                <p:cNvPr id="233" name="Straight Arrow Connector 232"/>
                <p:cNvCxnSpPr>
                  <a:stCxn id="229" idx="3"/>
                </p:cNvCxnSpPr>
                <p:nvPr/>
              </p:nvCxnSpPr>
              <p:spPr>
                <a:xfrm flipH="1">
                  <a:off x="5154615" y="2624444"/>
                  <a:ext cx="574273" cy="338212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34" name="Straight Arrow Connector 233"/>
                <p:cNvCxnSpPr>
                  <a:stCxn id="229" idx="5"/>
                </p:cNvCxnSpPr>
                <p:nvPr/>
              </p:nvCxnSpPr>
              <p:spPr>
                <a:xfrm>
                  <a:off x="5946138" y="2624444"/>
                  <a:ext cx="412583" cy="24250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grpSp>
              <p:nvGrpSpPr>
                <p:cNvPr id="235" name="Group 234"/>
                <p:cNvGrpSpPr/>
                <p:nvPr/>
              </p:nvGrpSpPr>
              <p:grpSpPr>
                <a:xfrm>
                  <a:off x="4419600" y="2962656"/>
                  <a:ext cx="1371600" cy="1152144"/>
                  <a:chOff x="1905000" y="2362200"/>
                  <a:chExt cx="1905000" cy="1600200"/>
                </a:xfrm>
              </p:grpSpPr>
              <p:sp>
                <p:nvSpPr>
                  <p:cNvPr id="236" name="Freeform 235"/>
                  <p:cNvSpPr/>
                  <p:nvPr/>
                </p:nvSpPr>
                <p:spPr>
                  <a:xfrm>
                    <a:off x="1905000" y="2362200"/>
                    <a:ext cx="1905000" cy="1600200"/>
                  </a:xfrm>
                  <a:custGeom>
                    <a:avLst/>
                    <a:gdLst>
                      <a:gd name="connsiteX0" fmla="*/ 219963 w 2791226"/>
                      <a:gd name="connsiteY0" fmla="*/ 2126237 h 2226246"/>
                      <a:gd name="connsiteX1" fmla="*/ 196814 w 2791226"/>
                      <a:gd name="connsiteY1" fmla="*/ 1269710 h 2226246"/>
                      <a:gd name="connsiteX2" fmla="*/ 1053340 w 2791226"/>
                      <a:gd name="connsiteY2" fmla="*/ 146966 h 2226246"/>
                      <a:gd name="connsiteX3" fmla="*/ 1747821 w 2791226"/>
                      <a:gd name="connsiteY3" fmla="*/ 135391 h 2226246"/>
                      <a:gd name="connsiteX4" fmla="*/ 2581199 w 2791226"/>
                      <a:gd name="connsiteY4" fmla="*/ 1269710 h 2226246"/>
                      <a:gd name="connsiteX5" fmla="*/ 2581199 w 2791226"/>
                      <a:gd name="connsiteY5" fmla="*/ 2114662 h 2226246"/>
                      <a:gd name="connsiteX6" fmla="*/ 219963 w 2791226"/>
                      <a:gd name="connsiteY6" fmla="*/ 2126237 h 222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91226" h="2226246">
                        <a:moveTo>
                          <a:pt x="219963" y="2126237"/>
                        </a:moveTo>
                        <a:cubicBezTo>
                          <a:pt x="-177434" y="1985412"/>
                          <a:pt x="57918" y="1599588"/>
                          <a:pt x="196814" y="1269710"/>
                        </a:cubicBezTo>
                        <a:cubicBezTo>
                          <a:pt x="335710" y="939832"/>
                          <a:pt x="794839" y="336019"/>
                          <a:pt x="1053340" y="146966"/>
                        </a:cubicBezTo>
                        <a:cubicBezTo>
                          <a:pt x="1311841" y="-42087"/>
                          <a:pt x="1493178" y="-51733"/>
                          <a:pt x="1747821" y="135391"/>
                        </a:cubicBezTo>
                        <a:cubicBezTo>
                          <a:pt x="2002464" y="322515"/>
                          <a:pt x="2442303" y="939831"/>
                          <a:pt x="2581199" y="1269710"/>
                        </a:cubicBezTo>
                        <a:cubicBezTo>
                          <a:pt x="2720095" y="1599588"/>
                          <a:pt x="2974738" y="1973837"/>
                          <a:pt x="2581199" y="2114662"/>
                        </a:cubicBezTo>
                        <a:cubicBezTo>
                          <a:pt x="2187660" y="2255487"/>
                          <a:pt x="617360" y="2267062"/>
                          <a:pt x="219963" y="2126237"/>
                        </a:cubicBez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2655715" y="2379755"/>
                    <a:ext cx="426720" cy="42672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lIns="18288" r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f’</a:t>
                    </a:r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2655715" y="3459480"/>
                    <a:ext cx="426720" cy="42672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lIns="18288" r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b’</a:t>
                    </a:r>
                  </a:p>
                </p:txBody>
              </p:sp>
              <p:grpSp>
                <p:nvGrpSpPr>
                  <p:cNvPr id="239" name="Group 238"/>
                  <p:cNvGrpSpPr/>
                  <p:nvPr/>
                </p:nvGrpSpPr>
                <p:grpSpPr>
                  <a:xfrm>
                    <a:off x="2668127" y="3333169"/>
                    <a:ext cx="412090" cy="21946"/>
                    <a:chOff x="6400800" y="990600"/>
                    <a:chExt cx="515113" cy="27432"/>
                  </a:xfrm>
                </p:grpSpPr>
                <p:sp>
                  <p:nvSpPr>
                    <p:cNvPr id="241" name="Rectangle 240"/>
                    <p:cNvSpPr/>
                    <p:nvPr/>
                  </p:nvSpPr>
                  <p:spPr>
                    <a:xfrm>
                      <a:off x="6400800" y="990600"/>
                      <a:ext cx="27432" cy="2743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2" name="Rectangle 241"/>
                    <p:cNvSpPr/>
                    <p:nvPr/>
                  </p:nvSpPr>
                  <p:spPr>
                    <a:xfrm>
                      <a:off x="6644640" y="990600"/>
                      <a:ext cx="27432" cy="2743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>
                    <a:xfrm>
                      <a:off x="6888481" y="990600"/>
                      <a:ext cx="27432" cy="2743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2541266" y="2876491"/>
                    <a:ext cx="978297" cy="4988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stree</a:t>
                    </a: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’</a:t>
                    </a:r>
                  </a:p>
                </p:txBody>
              </p:sp>
            </p:grpSp>
          </p:grpSp>
          <p:grpSp>
            <p:nvGrpSpPr>
              <p:cNvPr id="247" name="Group 246"/>
              <p:cNvGrpSpPr/>
              <p:nvPr/>
            </p:nvGrpSpPr>
            <p:grpSpPr>
              <a:xfrm>
                <a:off x="4876800" y="1447800"/>
                <a:ext cx="2350625" cy="1741025"/>
                <a:chOff x="4419600" y="1295400"/>
                <a:chExt cx="2350625" cy="1741025"/>
              </a:xfrm>
            </p:grpSpPr>
            <p:sp>
              <p:nvSpPr>
                <p:cNvPr id="248" name="Freeform 247"/>
                <p:cNvSpPr/>
                <p:nvPr/>
              </p:nvSpPr>
              <p:spPr>
                <a:xfrm>
                  <a:off x="4419600" y="1809455"/>
                  <a:ext cx="846157" cy="822960"/>
                </a:xfrm>
                <a:custGeom>
                  <a:avLst/>
                  <a:gdLst>
                    <a:gd name="connsiteX0" fmla="*/ 219963 w 2791226"/>
                    <a:gd name="connsiteY0" fmla="*/ 2126237 h 2226246"/>
                    <a:gd name="connsiteX1" fmla="*/ 196814 w 2791226"/>
                    <a:gd name="connsiteY1" fmla="*/ 1269710 h 2226246"/>
                    <a:gd name="connsiteX2" fmla="*/ 1053340 w 2791226"/>
                    <a:gd name="connsiteY2" fmla="*/ 146966 h 2226246"/>
                    <a:gd name="connsiteX3" fmla="*/ 1747821 w 2791226"/>
                    <a:gd name="connsiteY3" fmla="*/ 135391 h 2226246"/>
                    <a:gd name="connsiteX4" fmla="*/ 2581199 w 2791226"/>
                    <a:gd name="connsiteY4" fmla="*/ 1269710 h 2226246"/>
                    <a:gd name="connsiteX5" fmla="*/ 2581199 w 2791226"/>
                    <a:gd name="connsiteY5" fmla="*/ 2114662 h 2226246"/>
                    <a:gd name="connsiteX6" fmla="*/ 219963 w 2791226"/>
                    <a:gd name="connsiteY6" fmla="*/ 2126237 h 222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1226" h="2226246">
                      <a:moveTo>
                        <a:pt x="219963" y="2126237"/>
                      </a:moveTo>
                      <a:cubicBezTo>
                        <a:pt x="-177434" y="1985412"/>
                        <a:pt x="57918" y="1599588"/>
                        <a:pt x="196814" y="1269710"/>
                      </a:cubicBezTo>
                      <a:cubicBezTo>
                        <a:pt x="335710" y="939832"/>
                        <a:pt x="794839" y="336019"/>
                        <a:pt x="1053340" y="146966"/>
                      </a:cubicBezTo>
                      <a:cubicBezTo>
                        <a:pt x="1311841" y="-42087"/>
                        <a:pt x="1493178" y="-51733"/>
                        <a:pt x="1747821" y="135391"/>
                      </a:cubicBezTo>
                      <a:cubicBezTo>
                        <a:pt x="2002464" y="322515"/>
                        <a:pt x="2442303" y="939831"/>
                        <a:pt x="2581199" y="1269710"/>
                      </a:cubicBezTo>
                      <a:cubicBezTo>
                        <a:pt x="2720095" y="1599588"/>
                        <a:pt x="2974738" y="1973837"/>
                        <a:pt x="2581199" y="2114662"/>
                      </a:cubicBezTo>
                      <a:cubicBezTo>
                        <a:pt x="2187660" y="2255487"/>
                        <a:pt x="617360" y="2267062"/>
                        <a:pt x="219963" y="2126237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9" name="Group 248"/>
                <p:cNvGrpSpPr/>
                <p:nvPr/>
              </p:nvGrpSpPr>
              <p:grpSpPr>
                <a:xfrm>
                  <a:off x="4694325" y="2398825"/>
                  <a:ext cx="296705" cy="15801"/>
                  <a:chOff x="6400800" y="990600"/>
                  <a:chExt cx="515113" cy="27432"/>
                </a:xfrm>
              </p:grpSpPr>
              <p:sp>
                <p:nvSpPr>
                  <p:cNvPr id="263" name="Rectangle 262"/>
                  <p:cNvSpPr/>
                  <p:nvPr/>
                </p:nvSpPr>
                <p:spPr>
                  <a:xfrm>
                    <a:off x="640080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644640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888481" y="990600"/>
                    <a:ext cx="27432" cy="27432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0" name="TextBox 249"/>
                <p:cNvSpPr txBox="1"/>
                <p:nvPr/>
              </p:nvSpPr>
              <p:spPr>
                <a:xfrm>
                  <a:off x="4605590" y="2070016"/>
                  <a:ext cx="51597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stuff</a:t>
                  </a:r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5210267" y="1295400"/>
                  <a:ext cx="307239" cy="307238"/>
                </a:xfrm>
                <a:prstGeom prst="ellips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18288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y</a:t>
                  </a:r>
                </a:p>
              </p:txBody>
            </p:sp>
            <p:cxnSp>
              <p:nvCxnSpPr>
                <p:cNvPr id="252" name="Straight Arrow Connector 251"/>
                <p:cNvCxnSpPr>
                  <a:stCxn id="251" idx="3"/>
                </p:cNvCxnSpPr>
                <p:nvPr/>
              </p:nvCxnSpPr>
              <p:spPr>
                <a:xfrm flipH="1">
                  <a:off x="4858380" y="1557644"/>
                  <a:ext cx="396881" cy="242505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253" name="Straight Arrow Connector 252"/>
                <p:cNvCxnSpPr>
                  <a:stCxn id="251" idx="5"/>
                </p:cNvCxnSpPr>
                <p:nvPr/>
              </p:nvCxnSpPr>
              <p:spPr>
                <a:xfrm>
                  <a:off x="5472512" y="1557644"/>
                  <a:ext cx="611913" cy="326637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/>
              </p:spPr>
            </p:cxnSp>
            <p:grpSp>
              <p:nvGrpSpPr>
                <p:cNvPr id="254" name="Group 253"/>
                <p:cNvGrpSpPr/>
                <p:nvPr/>
              </p:nvGrpSpPr>
              <p:grpSpPr>
                <a:xfrm>
                  <a:off x="5398625" y="1884281"/>
                  <a:ext cx="1371600" cy="1152144"/>
                  <a:chOff x="1905000" y="2362200"/>
                  <a:chExt cx="1905000" cy="1600200"/>
                </a:xfrm>
              </p:grpSpPr>
              <p:sp>
                <p:nvSpPr>
                  <p:cNvPr id="255" name="Freeform 254"/>
                  <p:cNvSpPr/>
                  <p:nvPr/>
                </p:nvSpPr>
                <p:spPr>
                  <a:xfrm>
                    <a:off x="1905000" y="2362200"/>
                    <a:ext cx="1905000" cy="1600200"/>
                  </a:xfrm>
                  <a:custGeom>
                    <a:avLst/>
                    <a:gdLst>
                      <a:gd name="connsiteX0" fmla="*/ 219963 w 2791226"/>
                      <a:gd name="connsiteY0" fmla="*/ 2126237 h 2226246"/>
                      <a:gd name="connsiteX1" fmla="*/ 196814 w 2791226"/>
                      <a:gd name="connsiteY1" fmla="*/ 1269710 h 2226246"/>
                      <a:gd name="connsiteX2" fmla="*/ 1053340 w 2791226"/>
                      <a:gd name="connsiteY2" fmla="*/ 146966 h 2226246"/>
                      <a:gd name="connsiteX3" fmla="*/ 1747821 w 2791226"/>
                      <a:gd name="connsiteY3" fmla="*/ 135391 h 2226246"/>
                      <a:gd name="connsiteX4" fmla="*/ 2581199 w 2791226"/>
                      <a:gd name="connsiteY4" fmla="*/ 1269710 h 2226246"/>
                      <a:gd name="connsiteX5" fmla="*/ 2581199 w 2791226"/>
                      <a:gd name="connsiteY5" fmla="*/ 2114662 h 2226246"/>
                      <a:gd name="connsiteX6" fmla="*/ 219963 w 2791226"/>
                      <a:gd name="connsiteY6" fmla="*/ 2126237 h 222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91226" h="2226246">
                        <a:moveTo>
                          <a:pt x="219963" y="2126237"/>
                        </a:moveTo>
                        <a:cubicBezTo>
                          <a:pt x="-177434" y="1985412"/>
                          <a:pt x="57918" y="1599588"/>
                          <a:pt x="196814" y="1269710"/>
                        </a:cubicBezTo>
                        <a:cubicBezTo>
                          <a:pt x="335710" y="939832"/>
                          <a:pt x="794839" y="336019"/>
                          <a:pt x="1053340" y="146966"/>
                        </a:cubicBezTo>
                        <a:cubicBezTo>
                          <a:pt x="1311841" y="-42087"/>
                          <a:pt x="1493178" y="-51733"/>
                          <a:pt x="1747821" y="135391"/>
                        </a:cubicBezTo>
                        <a:cubicBezTo>
                          <a:pt x="2002464" y="322515"/>
                          <a:pt x="2442303" y="939831"/>
                          <a:pt x="2581199" y="1269710"/>
                        </a:cubicBezTo>
                        <a:cubicBezTo>
                          <a:pt x="2720095" y="1599588"/>
                          <a:pt x="2974738" y="1973837"/>
                          <a:pt x="2581199" y="2114662"/>
                        </a:cubicBezTo>
                        <a:cubicBezTo>
                          <a:pt x="2187660" y="2255487"/>
                          <a:pt x="617360" y="2267062"/>
                          <a:pt x="219963" y="2126237"/>
                        </a:cubicBez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ys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2655715" y="2379755"/>
                    <a:ext cx="426720" cy="42672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lIns="18288" r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f’</a:t>
                    </a:r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2655715" y="3459480"/>
                    <a:ext cx="426720" cy="426720"/>
                  </a:xfrm>
                  <a:prstGeom prst="ellips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lIns="18288" rIns="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b’</a:t>
                    </a:r>
                  </a:p>
                </p:txBody>
              </p:sp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2668127" y="3333169"/>
                    <a:ext cx="412090" cy="21946"/>
                    <a:chOff x="6400800" y="990600"/>
                    <a:chExt cx="515113" cy="27432"/>
                  </a:xfrm>
                </p:grpSpPr>
                <p:sp>
                  <p:nvSpPr>
                    <p:cNvPr id="260" name="Rectangle 259"/>
                    <p:cNvSpPr/>
                    <p:nvPr/>
                  </p:nvSpPr>
                  <p:spPr>
                    <a:xfrm>
                      <a:off x="6400800" y="990600"/>
                      <a:ext cx="27432" cy="2743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1" name="Rectangle 260"/>
                    <p:cNvSpPr/>
                    <p:nvPr/>
                  </p:nvSpPr>
                  <p:spPr>
                    <a:xfrm>
                      <a:off x="6644640" y="990600"/>
                      <a:ext cx="27432" cy="2743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>
                    <a:xfrm>
                      <a:off x="6888481" y="990600"/>
                      <a:ext cx="27432" cy="27432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254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2541266" y="2876491"/>
                    <a:ext cx="978297" cy="4988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stree</a:t>
                    </a: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’</a:t>
                    </a:r>
                  </a:p>
                </p:txBody>
              </p:sp>
            </p:grpSp>
          </p:grpSp>
          <p:sp>
            <p:nvSpPr>
              <p:cNvPr id="266" name="Right Arrow 265"/>
              <p:cNvSpPr/>
              <p:nvPr/>
            </p:nvSpPr>
            <p:spPr>
              <a:xfrm rot="19941829">
                <a:off x="2390205" y="2856424"/>
                <a:ext cx="548640" cy="245791"/>
              </a:xfrm>
              <a:prstGeom prst="rightArrow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Right Arrow 266"/>
              <p:cNvSpPr/>
              <p:nvPr/>
            </p:nvSpPr>
            <p:spPr>
              <a:xfrm rot="1849019">
                <a:off x="2442147" y="4102778"/>
                <a:ext cx="548640" cy="245791"/>
              </a:xfrm>
              <a:prstGeom prst="rightArrow">
                <a:avLst/>
              </a:prstGeom>
              <a:solidFill>
                <a:srgbClr val="DDDDDD"/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3488049" y="4038600"/>
              <a:ext cx="1083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+mj-lt"/>
                </a:rPr>
                <a:t>val</a:t>
              </a:r>
              <a:r>
                <a:rPr lang="en-US" sz="1600" dirty="0" smtClean="0">
                  <a:latin typeface="+mj-lt"/>
                </a:rPr>
                <a:t> ==</a:t>
              </a:r>
              <a:r>
                <a:rPr lang="en-US" sz="1600" dirty="0" err="1" smtClean="0">
                  <a:latin typeface="+mj-lt"/>
                </a:rPr>
                <a:t>y.val</a:t>
              </a:r>
              <a:endParaRPr lang="en-US" sz="1600" dirty="0" smtClean="0">
                <a:latin typeface="+mj-lt"/>
              </a:endParaRPr>
            </a:p>
            <a:p>
              <a:pPr lvl="0"/>
              <a:r>
                <a:rPr lang="en-US" sz="1600" dirty="0" smtClean="0">
                  <a:solidFill>
                    <a:prstClr val="black"/>
                  </a:solidFill>
                  <a:latin typeface="Berlin Sans FB"/>
                </a:rPr>
                <a:t>f=b=y</a:t>
              </a:r>
              <a:endParaRPr lang="en-US" sz="1600" dirty="0">
                <a:solidFill>
                  <a:prstClr val="black"/>
                </a:solidFill>
                <a:latin typeface="Berlin Sans FB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477000" y="5181600"/>
              <a:ext cx="10294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>
                  <a:latin typeface="+mj-lt"/>
                </a:rPr>
                <a:t>val</a:t>
              </a:r>
              <a:r>
                <a:rPr lang="en-US" sz="1600" dirty="0" smtClean="0">
                  <a:latin typeface="+mj-lt"/>
                </a:rPr>
                <a:t> &lt; </a:t>
              </a:r>
              <a:r>
                <a:rPr lang="en-US" sz="1600" dirty="0" err="1" smtClean="0">
                  <a:latin typeface="+mj-lt"/>
                </a:rPr>
                <a:t>y.val</a:t>
              </a:r>
              <a:endParaRPr lang="en-US" sz="1600" dirty="0" smtClean="0">
                <a:latin typeface="+mj-lt"/>
              </a:endParaRPr>
            </a:p>
            <a:p>
              <a:pPr lvl="0" algn="r"/>
              <a:r>
                <a:rPr lang="en-US" sz="1600" dirty="0" smtClean="0">
                  <a:solidFill>
                    <a:prstClr val="black"/>
                  </a:solidFill>
                  <a:latin typeface="Berlin Sans FB"/>
                </a:rPr>
                <a:t>f=y</a:t>
              </a:r>
            </a:p>
            <a:p>
              <a:pPr lvl="0" algn="r"/>
              <a:r>
                <a:rPr lang="en-US" sz="1600" dirty="0" smtClean="0">
                  <a:solidFill>
                    <a:prstClr val="black"/>
                  </a:solidFill>
                  <a:latin typeface="Berlin Sans FB"/>
                </a:rPr>
                <a:t>b=b’</a:t>
              </a:r>
              <a:endParaRPr lang="en-US" sz="1600" dirty="0">
                <a:solidFill>
                  <a:prstClr val="black"/>
                </a:solidFill>
                <a:latin typeface="Berlin Sans FB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248400" y="3207603"/>
              <a:ext cx="10294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>
                  <a:latin typeface="+mj-lt"/>
                </a:rPr>
                <a:t>val</a:t>
              </a:r>
              <a:r>
                <a:rPr lang="en-US" sz="1600" dirty="0" smtClean="0">
                  <a:latin typeface="+mj-lt"/>
                </a:rPr>
                <a:t> &gt; </a:t>
              </a:r>
              <a:r>
                <a:rPr lang="en-US" sz="1600" dirty="0" err="1" smtClean="0">
                  <a:latin typeface="+mj-lt"/>
                </a:rPr>
                <a:t>y.val</a:t>
              </a:r>
              <a:endParaRPr lang="en-US" sz="1600" dirty="0" smtClean="0">
                <a:latin typeface="+mj-lt"/>
              </a:endParaRPr>
            </a:p>
            <a:p>
              <a:pPr lvl="0" algn="r"/>
              <a:r>
                <a:rPr lang="en-US" sz="1600" dirty="0" smtClean="0">
                  <a:solidFill>
                    <a:prstClr val="black"/>
                  </a:solidFill>
                  <a:latin typeface="Berlin Sans FB"/>
                </a:rPr>
                <a:t>f=y</a:t>
              </a:r>
            </a:p>
            <a:p>
              <a:pPr lvl="0" algn="r"/>
              <a:r>
                <a:rPr lang="en-US" sz="1600" dirty="0" smtClean="0">
                  <a:solidFill>
                    <a:prstClr val="black"/>
                  </a:solidFill>
                  <a:latin typeface="Berlin Sans FB"/>
                </a:rPr>
                <a:t>b=b’</a:t>
              </a:r>
              <a:endParaRPr lang="en-US" sz="1600" dirty="0">
                <a:solidFill>
                  <a:prstClr val="black"/>
                </a:solidFill>
                <a:latin typeface="Berlin Sans FB"/>
              </a:endParaRPr>
            </a:p>
          </p:txBody>
        </p:sp>
      </p:grpSp>
      <p:cxnSp>
        <p:nvCxnSpPr>
          <p:cNvPr id="273" name="Straight Arrow Connector 272"/>
          <p:cNvCxnSpPr>
            <a:stCxn id="274" idx="1"/>
          </p:cNvCxnSpPr>
          <p:nvPr/>
        </p:nvCxnSpPr>
        <p:spPr>
          <a:xfrm flipH="1" flipV="1">
            <a:off x="6324600" y="6235928"/>
            <a:ext cx="685800" cy="2307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4" name="Rounded Rectangle 273"/>
          <p:cNvSpPr/>
          <p:nvPr/>
        </p:nvSpPr>
        <p:spPr>
          <a:xfrm>
            <a:off x="7010400" y="5659998"/>
            <a:ext cx="2120153" cy="1198002"/>
          </a:xfrm>
          <a:prstGeom prst="roundRect">
            <a:avLst>
              <a:gd name="adj" fmla="val 2033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lvl="0" algn="ctr"/>
            <a:r>
              <a:rPr lang="en-US" sz="2000" dirty="0" smtClean="0">
                <a:solidFill>
                  <a:srgbClr val="F79646">
                    <a:lumMod val="50000"/>
                  </a:srgbClr>
                </a:solidFill>
                <a:latin typeface="Berlin Sans FB"/>
              </a:rPr>
              <a:t>Underspecified summary node </a:t>
            </a:r>
            <a:endParaRPr lang="en-US" sz="2000" dirty="0">
              <a:solidFill>
                <a:srgbClr val="F79646">
                  <a:lumMod val="50000"/>
                </a:srgbClr>
              </a:solidFill>
              <a:latin typeface="Berlin Sans FB"/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88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Framing the synthesis problem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49" y="4343400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Automate challenging programming steps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Leverage programmer knowledge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828800" y="2787626"/>
            <a:ext cx="4876800" cy="0"/>
          </a:xfrm>
          <a:prstGeom prst="straightConnector1">
            <a:avLst/>
          </a:prstGeom>
          <a:ln w="114300">
            <a:headEnd type="arrow" w="sm" len="sm"/>
            <a:tailEnd type="arrow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0988" y="2133600"/>
            <a:ext cx="1736373" cy="1165444"/>
            <a:chOff x="100988" y="4444606"/>
            <a:chExt cx="1736373" cy="1165444"/>
          </a:xfrm>
        </p:grpSpPr>
        <p:sp>
          <p:nvSpPr>
            <p:cNvPr id="8" name="TextBox 7"/>
            <p:cNvSpPr txBox="1"/>
            <p:nvPr/>
          </p:nvSpPr>
          <p:spPr>
            <a:xfrm>
              <a:off x="100988" y="4444606"/>
              <a:ext cx="1736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VisualBasic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4902164"/>
              <a:ext cx="1213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Python</a:t>
              </a:r>
            </a:p>
            <a:p>
              <a:r>
                <a:rPr lang="en-US" sz="2000" b="1" dirty="0" smtClean="0"/>
                <a:t>Fortran?</a:t>
              </a:r>
              <a:endParaRPr lang="en-US" sz="1200" b="1" dirty="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59" y="1933545"/>
            <a:ext cx="216340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106" y="1519535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Mundane</a:t>
            </a:r>
            <a:endParaRPr lang="en-US" sz="1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715359" y="1519535"/>
            <a:ext cx="250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Science Fiction</a:t>
            </a:r>
            <a:endParaRPr lang="en-US" sz="14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086498" y="2393926"/>
            <a:ext cx="277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              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3399" y="6019800"/>
            <a:ext cx="626364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Fold/Unfold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601"/>
            <a:ext cx="8991600" cy="177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rules are part of the specification</a:t>
            </a:r>
          </a:p>
          <a:p>
            <a:pPr lvl="1"/>
            <a:r>
              <a:rPr lang="en-US" dirty="0" smtClean="0"/>
              <a:t>without them the scenarios are too imprecise </a:t>
            </a:r>
          </a:p>
          <a:p>
            <a:pPr lvl="1"/>
            <a:endParaRPr lang="en-US" dirty="0"/>
          </a:p>
          <a:p>
            <a:r>
              <a:rPr lang="en-US" dirty="0" smtClean="0"/>
              <a:t>They can also serve to communicate insights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95670" y="2865793"/>
            <a:ext cx="5410200" cy="3698598"/>
            <a:chOff x="1828800" y="1643390"/>
            <a:chExt cx="5410200" cy="3698598"/>
          </a:xfrm>
        </p:grpSpPr>
        <p:sp>
          <p:nvSpPr>
            <p:cNvPr id="75" name="Oval 74"/>
            <p:cNvSpPr/>
            <p:nvPr/>
          </p:nvSpPr>
          <p:spPr>
            <a:xfrm>
              <a:off x="5546343" y="26181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23887" y="2873298"/>
              <a:ext cx="515113" cy="27432"/>
              <a:chOff x="6400800" y="990600"/>
              <a:chExt cx="515113" cy="2743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4297172" y="26181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80" idx="7"/>
              <a:endCxn id="75" idx="1"/>
            </p:cNvCxnSpPr>
            <p:nvPr/>
          </p:nvCxnSpPr>
          <p:spPr>
            <a:xfrm>
              <a:off x="4752457" y="2696258"/>
              <a:ext cx="872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841314" y="237869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next</a:t>
              </a:r>
              <a:endParaRPr lang="en-US" sz="1400" dirty="0"/>
            </a:p>
          </p:txBody>
        </p:sp>
        <p:cxnSp>
          <p:nvCxnSpPr>
            <p:cNvPr id="83" name="Straight Arrow Connector 82"/>
            <p:cNvCxnSpPr>
              <a:stCxn id="75" idx="3"/>
              <a:endCxn id="80" idx="5"/>
            </p:cNvCxnSpPr>
            <p:nvPr/>
          </p:nvCxnSpPr>
          <p:spPr>
            <a:xfrm flipH="1">
              <a:off x="4752457" y="3073428"/>
              <a:ext cx="872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4872737" y="297671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prev</a:t>
              </a:r>
              <a:endParaRPr lang="en-US" sz="14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3048000" y="26181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5" idx="7"/>
              <a:endCxn id="80" idx="1"/>
            </p:cNvCxnSpPr>
            <p:nvPr/>
          </p:nvCxnSpPr>
          <p:spPr>
            <a:xfrm>
              <a:off x="3503285" y="2696258"/>
              <a:ext cx="8720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652986" y="237869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next</a:t>
              </a:r>
              <a:endParaRPr lang="en-US" sz="1400" dirty="0"/>
            </a:p>
          </p:txBody>
        </p:sp>
        <p:cxnSp>
          <p:nvCxnSpPr>
            <p:cNvPr id="88" name="Straight Arrow Connector 87"/>
            <p:cNvCxnSpPr>
              <a:stCxn id="80" idx="3"/>
              <a:endCxn id="85" idx="5"/>
            </p:cNvCxnSpPr>
            <p:nvPr/>
          </p:nvCxnSpPr>
          <p:spPr>
            <a:xfrm flipH="1">
              <a:off x="3503285" y="3073428"/>
              <a:ext cx="8720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684409" y="297671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prev</a:t>
              </a:r>
              <a:endParaRPr lang="en-US" sz="14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6027474" y="2703008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6116331" y="238544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next</a:t>
              </a:r>
              <a:endParaRPr lang="en-US" sz="1400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>
              <a:off x="2449975" y="3073521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341655" y="2976811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prev</a:t>
              </a:r>
              <a:endParaRPr lang="en-US" sz="1400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828800" y="2865793"/>
              <a:ext cx="515113" cy="27432"/>
              <a:chOff x="6400800" y="990600"/>
              <a:chExt cx="515113" cy="27432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5012943" y="46755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6190487" y="4930698"/>
              <a:ext cx="515113" cy="27432"/>
              <a:chOff x="6400800" y="990600"/>
              <a:chExt cx="515113" cy="27432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07" name="Straight Arrow Connector 106"/>
            <p:cNvCxnSpPr>
              <a:stCxn id="111" idx="7"/>
              <a:endCxn id="102" idx="1"/>
            </p:cNvCxnSpPr>
            <p:nvPr/>
          </p:nvCxnSpPr>
          <p:spPr>
            <a:xfrm>
              <a:off x="4036685" y="4753658"/>
              <a:ext cx="10543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4267200" y="443609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next</a:t>
              </a:r>
              <a:endParaRPr lang="en-US" sz="1400" dirty="0"/>
            </a:p>
          </p:txBody>
        </p:sp>
        <p:cxnSp>
          <p:nvCxnSpPr>
            <p:cNvPr id="109" name="Straight Arrow Connector 108"/>
            <p:cNvCxnSpPr>
              <a:stCxn id="102" idx="3"/>
              <a:endCxn id="111" idx="5"/>
            </p:cNvCxnSpPr>
            <p:nvPr/>
          </p:nvCxnSpPr>
          <p:spPr>
            <a:xfrm flipH="1">
              <a:off x="4036685" y="5130828"/>
              <a:ext cx="10543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298623" y="503411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prev</a:t>
              </a:r>
              <a:endParaRPr lang="en-US" sz="14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3581400" y="46755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5494074" y="4760408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582931" y="4442843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next</a:t>
              </a:r>
              <a:endParaRPr lang="en-US" sz="1400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H="1">
              <a:off x="2983375" y="5130921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875055" y="5034211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prev</a:t>
              </a:r>
              <a:endParaRPr lang="en-US" sz="14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362200" y="4923193"/>
              <a:ext cx="515113" cy="27432"/>
              <a:chOff x="6400800" y="990600"/>
              <a:chExt cx="515113" cy="27432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24" name="Straight Arrow Connector 123"/>
            <p:cNvCxnSpPr>
              <a:endCxn id="80" idx="0"/>
            </p:cNvCxnSpPr>
            <p:nvPr/>
          </p:nvCxnSpPr>
          <p:spPr>
            <a:xfrm flipH="1">
              <a:off x="4563872" y="2044700"/>
              <a:ext cx="266700" cy="5734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Down Arrow 124"/>
            <p:cNvSpPr/>
            <p:nvPr/>
          </p:nvSpPr>
          <p:spPr>
            <a:xfrm>
              <a:off x="4385102" y="3581400"/>
              <a:ext cx="357539" cy="642610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677499" y="164339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</a:t>
              </a:r>
              <a:endParaRPr lang="en-US" sz="2400" dirty="0"/>
            </a:p>
          </p:txBody>
        </p:sp>
      </p:grpSp>
      <p:sp>
        <p:nvSpPr>
          <p:cNvPr id="128" name="Oval 127"/>
          <p:cNvSpPr/>
          <p:nvPr/>
        </p:nvSpPr>
        <p:spPr>
          <a:xfrm>
            <a:off x="5208494" y="3608294"/>
            <a:ext cx="1905000" cy="99233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1371600" y="3594847"/>
            <a:ext cx="1905000" cy="99233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891553" y="5652247"/>
            <a:ext cx="1905000" cy="99233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4648200" y="5638800"/>
            <a:ext cx="1905000" cy="992334"/>
          </a:xfrm>
          <a:prstGeom prst="ellipse">
            <a:avLst/>
          </a:prstGeom>
          <a:noFill/>
          <a:ln w="19050" cap="flat" cmpd="sng" algn="ctr">
            <a:solidFill>
              <a:srgbClr val="4D4D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81200" y="36576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lleft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867400" y="430964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lright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09185" y="57150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lleft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328585" y="6324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lright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98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949364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void</a:t>
            </a:r>
            <a:r>
              <a:rPr lang="en-US" dirty="0">
                <a:latin typeface="Consolas"/>
                <a:ea typeface="Calibri"/>
                <a:cs typeface="Times New Roman"/>
              </a:rPr>
              <a:t> llReverse(</a:t>
            </a:r>
            <a:r>
              <a:rPr lang="en-US" dirty="0">
                <a:solidFill>
                  <a:srgbClr val="2B91AF"/>
                </a:solidFill>
                <a:latin typeface="Consolas"/>
                <a:ea typeface="Calibri"/>
                <a:cs typeface="Times New Roman"/>
              </a:rPr>
              <a:t>Node</a:t>
            </a:r>
            <a:r>
              <a:rPr lang="en-US" dirty="0">
                <a:latin typeface="Consolas"/>
                <a:ea typeface="Calibri"/>
                <a:cs typeface="Times New Roman"/>
              </a:rPr>
              <a:t> head)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{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?? /*1*/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while</a:t>
            </a:r>
            <a:r>
              <a:rPr lang="en-US" dirty="0"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?? /*p*/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{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        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?? /*2*/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>
                <a:latin typeface="Consolas"/>
                <a:ea typeface="Calibri"/>
                <a:cs typeface="Times New Roman"/>
              </a:rPr>
              <a:t>}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     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?? /*3*/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</a:t>
            </a:r>
            <a:r>
              <a:rPr lang="en-US" dirty="0">
                <a:latin typeface="Consolas"/>
                <a:ea typeface="Calibri"/>
                <a:cs typeface="Times New Roman"/>
              </a:rPr>
              <a:t>}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1949364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void</a:t>
            </a:r>
            <a:r>
              <a:rPr lang="en-US" dirty="0">
                <a:latin typeface="Consolas"/>
                <a:ea typeface="Calibri"/>
                <a:cs typeface="Times New Roman"/>
              </a:rPr>
              <a:t> llReverse(</a:t>
            </a:r>
            <a:r>
              <a:rPr lang="en-US" dirty="0">
                <a:solidFill>
                  <a:srgbClr val="2B91AF"/>
                </a:solidFill>
                <a:latin typeface="Consolas"/>
                <a:ea typeface="Calibri"/>
                <a:cs typeface="Times New Roman"/>
              </a:rPr>
              <a:t>Node</a:t>
            </a:r>
            <a:r>
              <a:rPr lang="en-US" dirty="0">
                <a:latin typeface="Consolas"/>
                <a:ea typeface="Calibri"/>
                <a:cs typeface="Times New Roman"/>
              </a:rPr>
              <a:t> head)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{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cstmt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* /*1*/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while</a:t>
            </a:r>
            <a:r>
              <a:rPr lang="en-US" dirty="0"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cond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 /*p*/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{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		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cstmt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* /*2*/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>
                <a:latin typeface="Consolas"/>
                <a:ea typeface="Calibri"/>
                <a:cs typeface="Times New Roman"/>
              </a:rPr>
              <a:t>}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	     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cstmt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* /*3*/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</a:t>
            </a:r>
            <a:r>
              <a:rPr lang="en-US" dirty="0">
                <a:latin typeface="Consolas"/>
                <a:ea typeface="Calibri"/>
                <a:cs typeface="Times New Roman"/>
              </a:rPr>
              <a:t>}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Statements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971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cstmt :  </a:t>
            </a:r>
            <a:r>
              <a:rPr lang="en-US" sz="3600" dirty="0" smtClean="0">
                <a:solidFill>
                  <a:schemeClr val="accent1"/>
                </a:solidFill>
              </a:rPr>
              <a:t>if</a:t>
            </a:r>
            <a:r>
              <a:rPr lang="en-US" sz="3600" dirty="0" smtClean="0"/>
              <a:t>(COND) </a:t>
            </a:r>
            <a:r>
              <a:rPr lang="en-US" sz="3600" dirty="0" smtClean="0">
                <a:solidFill>
                  <a:schemeClr val="accent1"/>
                </a:solidFill>
              </a:rPr>
              <a:t>then</a:t>
            </a:r>
            <a:r>
              <a:rPr lang="en-US" sz="3600" dirty="0" smtClean="0"/>
              <a:t> STMT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371362"/>
            <a:ext cx="526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var</a:t>
            </a:r>
            <a:r>
              <a:rPr lang="en-US" sz="2800" dirty="0" smtClean="0"/>
              <a:t>(.</a:t>
            </a:r>
            <a:r>
              <a:rPr lang="en-US" sz="2800" dirty="0" err="1" smtClean="0"/>
              <a:t>ptr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/>
              <a:t>) op </a:t>
            </a:r>
            <a:r>
              <a:rPr lang="en-US" sz="2800" dirty="0" err="1" smtClean="0"/>
              <a:t>var</a:t>
            </a:r>
            <a:r>
              <a:rPr lang="en-US" sz="2800" dirty="0" smtClean="0"/>
              <a:t>(.</a:t>
            </a:r>
            <a:r>
              <a:rPr lang="en-US" sz="2800" dirty="0" err="1" smtClean="0"/>
              <a:t>ptr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/>
              <a:t>) | null 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572000"/>
            <a:ext cx="458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var</a:t>
            </a:r>
            <a:r>
              <a:rPr lang="en-US" sz="2800" dirty="0" smtClean="0"/>
              <a:t>(.</a:t>
            </a:r>
            <a:r>
              <a:rPr lang="en-US" sz="2800" dirty="0" err="1" smtClean="0"/>
              <a:t>ptr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/>
              <a:t>var</a:t>
            </a:r>
            <a:r>
              <a:rPr lang="en-US" sz="2800" dirty="0" smtClean="0"/>
              <a:t>(.</a:t>
            </a:r>
            <a:r>
              <a:rPr lang="en-US" sz="2800" dirty="0" err="1" smtClean="0"/>
              <a:t>ptr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/>
              <a:t>)</a:t>
            </a:r>
          </a:p>
          <a:p>
            <a:pPr marL="0" lvl="1"/>
            <a:endParaRPr lang="en-US" sz="2400" dirty="0"/>
          </a:p>
          <a:p>
            <a:pPr marL="0" lvl="1"/>
            <a:r>
              <a:rPr lang="en-US" sz="2800" dirty="0" smtClean="0">
                <a:solidFill>
                  <a:schemeClr val="accent1"/>
                </a:solidFill>
              </a:rPr>
              <a:t>unfold/fold</a:t>
            </a:r>
            <a:r>
              <a:rPr lang="en-US" sz="2800" dirty="0" smtClean="0"/>
              <a:t> </a:t>
            </a:r>
            <a:r>
              <a:rPr lang="en-US" sz="2800" dirty="0" err="1" smtClean="0"/>
              <a:t>var</a:t>
            </a:r>
            <a:endParaRPr lang="en-US" sz="28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276600" y="2209800"/>
            <a:ext cx="381000" cy="533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91200" y="3618130"/>
            <a:ext cx="362961" cy="80147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5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Based synthesis primer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as curve fitting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a parameterized family of Programs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Turn search for functions </a:t>
                </a:r>
                <a:r>
                  <a:rPr lang="en-US" dirty="0" smtClean="0">
                    <a:sym typeface="Wingdings" pitchFamily="2" charset="2"/>
                  </a:rPr>
                  <a:t></a:t>
                </a:r>
                <a:r>
                  <a:rPr lang="en-US" dirty="0" smtClean="0"/>
                  <a:t> a search for parameters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Derive constraints on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Solve constraints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𝑠𝑜𝑙</m:t>
                        </m:r>
                      </m:sub>
                    </m:sSub>
                  </m:oMath>
                </a14:m>
                <a:r>
                  <a:rPr lang="en-US" dirty="0" smtClean="0"/>
                  <a:t> s.t.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85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9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Language support for 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Simple integer hole (??) + </a:t>
                </a:r>
                <a:r>
                  <a:rPr lang="en-US" i="1" dirty="0" smtClean="0"/>
                  <a:t>generators</a:t>
                </a:r>
              </a:p>
              <a:p>
                <a:endParaRPr lang="en-US" i="1" dirty="0"/>
              </a:p>
              <a:p>
                <a:r>
                  <a:rPr lang="en-US" dirty="0" smtClean="0"/>
                  <a:t>Constraints generated incrementally by</a:t>
                </a:r>
                <a:r>
                  <a:rPr lang="en-US" i="1" dirty="0" smtClean="0"/>
                  <a:t> CEGIS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85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5240577" y="3962400"/>
            <a:ext cx="3768726" cy="1600200"/>
          </a:xfrm>
          <a:prstGeom prst="roundRect">
            <a:avLst/>
          </a:prstGeom>
          <a:solidFill>
            <a:srgbClr val="207E7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562600" y="4638020"/>
            <a:ext cx="3146332" cy="695980"/>
          </a:xfrm>
          <a:prstGeom prst="roundRect">
            <a:avLst/>
          </a:prstGeom>
          <a:solidFill>
            <a:srgbClr val="FFFF99">
              <a:alpha val="22000"/>
            </a:srgbClr>
          </a:solidFill>
          <a:ln w="19050">
            <a:solidFill>
              <a:srgbClr val="FFFF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Insert your favorite 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checker here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491551" y="6049616"/>
            <a:ext cx="938025" cy="655984"/>
          </a:xfrm>
          <a:prstGeom prst="roundRect">
            <a:avLst/>
          </a:prstGeom>
          <a:solidFill>
            <a:srgbClr val="207E7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6200" y="3962400"/>
            <a:ext cx="3768726" cy="1600200"/>
          </a:xfrm>
          <a:prstGeom prst="roundRect">
            <a:avLst/>
          </a:prstGeom>
          <a:solidFill>
            <a:srgbClr val="207E7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4813" y="6098137"/>
                <a:ext cx="1031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8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𝒊</m:t>
                      </m:r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13" y="6098137"/>
                <a:ext cx="103150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11" y="4749510"/>
                <a:ext cx="3582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∃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.  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𝑪𝒐𝒓𝒓𝒆𝒄𝒕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𝒊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11" y="4749510"/>
                <a:ext cx="358290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12" idx="3"/>
          </p:cNvCxnSpPr>
          <p:nvPr/>
        </p:nvCxnSpPr>
        <p:spPr>
          <a:xfrm>
            <a:off x="3844926" y="4762500"/>
            <a:ext cx="1395651" cy="828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3026" y="4724400"/>
                <a:ext cx="39692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∃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𝒊𝒏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𝒔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.  ¬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𝑪𝒐𝒓𝒓𝒆𝒄𝒕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𝒊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FF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6" y="4724400"/>
                <a:ext cx="396922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08407" y="401320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Synthesize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5751" y="40132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Check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1339" y="4177725"/>
                <a:ext cx="482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sz="3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39" y="4177725"/>
                <a:ext cx="48282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/>
          <p:cNvCxnSpPr>
            <a:stCxn id="13" idx="2"/>
            <a:endCxn id="4" idx="3"/>
          </p:cNvCxnSpPr>
          <p:nvPr/>
        </p:nvCxnSpPr>
        <p:spPr>
          <a:xfrm rot="5400000">
            <a:off x="4402054" y="3636860"/>
            <a:ext cx="797147" cy="464862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0"/>
            <a:endCxn id="12" idx="2"/>
          </p:cNvCxnSpPr>
          <p:nvPr/>
        </p:nvCxnSpPr>
        <p:spPr>
          <a:xfrm rot="16200000" flipV="1">
            <a:off x="1717056" y="5806107"/>
            <a:ext cx="487016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58579" y="5791200"/>
                <a:ext cx="6944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𝒊𝒏</m:t>
                      </m:r>
                    </m:oMath>
                  </m:oMathPara>
                </a14:m>
                <a:endParaRPr lang="en-US" sz="3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79" y="5791200"/>
                <a:ext cx="6944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 constraints from Storyboards</a:t>
            </a:r>
          </a:p>
          <a:p>
            <a:endParaRPr lang="en-US" dirty="0"/>
          </a:p>
          <a:p>
            <a:r>
              <a:rPr lang="en-US" dirty="0" smtClean="0"/>
              <a:t>Use CEGIS to generate incrementally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from storyboards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63733" y="1219200"/>
            <a:ext cx="3460530" cy="4572000"/>
            <a:chOff x="5324958" y="1524000"/>
            <a:chExt cx="3460530" cy="4572000"/>
          </a:xfrm>
        </p:grpSpPr>
        <p:grpSp>
          <p:nvGrpSpPr>
            <p:cNvPr id="6" name="Group 21"/>
            <p:cNvGrpSpPr/>
            <p:nvPr/>
          </p:nvGrpSpPr>
          <p:grpSpPr>
            <a:xfrm>
              <a:off x="5324958" y="1524000"/>
              <a:ext cx="3460530" cy="4572000"/>
              <a:chOff x="5226270" y="1295400"/>
              <a:chExt cx="3460530" cy="4572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517341" y="1295400"/>
                <a:ext cx="6096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3200" y="2792506"/>
                <a:ext cx="5334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>
                    <a:latin typeface="Calibri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34000" y="3657600"/>
                <a:ext cx="5334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96200" y="4191000"/>
                <a:ext cx="5334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26270" y="5410200"/>
                <a:ext cx="7620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out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53200" y="1999130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153400" y="2792506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34000" y="4572000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6360459" y="3617259"/>
                <a:ext cx="914400" cy="533400"/>
              </a:xfrm>
              <a:prstGeom prst="diamond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" name="Straight Arrow Connector 16"/>
              <p:cNvCxnSpPr>
                <a:stCxn id="8" idx="4"/>
                <a:endCxn id="13" idx="0"/>
              </p:cNvCxnSpPr>
              <p:nvPr/>
            </p:nvCxnSpPr>
            <p:spPr>
              <a:xfrm rot="5400000">
                <a:off x="6697756" y="1874745"/>
                <a:ext cx="246530" cy="2241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>
                <a:stCxn id="13" idx="2"/>
                <a:endCxn id="9" idx="0"/>
              </p:cNvCxnSpPr>
              <p:nvPr/>
            </p:nvCxnSpPr>
            <p:spPr>
              <a:xfrm rot="5400000">
                <a:off x="6651812" y="2624418"/>
                <a:ext cx="336176" cy="1588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>
                <a:stCxn id="9" idx="4"/>
                <a:endCxn id="16" idx="0"/>
              </p:cNvCxnSpPr>
              <p:nvPr/>
            </p:nvCxnSpPr>
            <p:spPr>
              <a:xfrm rot="5400000">
                <a:off x="6635004" y="3432362"/>
                <a:ext cx="367553" cy="2241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0" name="Shape 34"/>
              <p:cNvCxnSpPr>
                <a:stCxn id="16" idx="3"/>
                <a:endCxn id="11" idx="0"/>
              </p:cNvCxnSpPr>
              <p:nvPr/>
            </p:nvCxnSpPr>
            <p:spPr>
              <a:xfrm>
                <a:off x="7274859" y="3883959"/>
                <a:ext cx="688041" cy="307041"/>
              </a:xfrm>
              <a:prstGeom prst="bentConnector2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1" name="Shape 35"/>
              <p:cNvCxnSpPr>
                <a:stCxn id="11" idx="6"/>
                <a:endCxn id="14" idx="2"/>
              </p:cNvCxnSpPr>
              <p:nvPr/>
            </p:nvCxnSpPr>
            <p:spPr>
              <a:xfrm flipV="1">
                <a:off x="8229600" y="3249706"/>
                <a:ext cx="190500" cy="1169894"/>
              </a:xfrm>
              <a:prstGeom prst="bentConnector2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2" name="Elbow Connector 21"/>
              <p:cNvCxnSpPr>
                <a:stCxn id="16" idx="1"/>
                <a:endCxn id="10" idx="6"/>
              </p:cNvCxnSpPr>
              <p:nvPr/>
            </p:nvCxnSpPr>
            <p:spPr>
              <a:xfrm rot="10800000" flipV="1">
                <a:off x="5867401" y="3883958"/>
                <a:ext cx="493059" cy="2241"/>
              </a:xfrm>
              <a:prstGeom prst="bentConnector3">
                <a:avLst>
                  <a:gd name="adj1" fmla="val 50000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>
                <a:stCxn id="10" idx="4"/>
                <a:endCxn id="15" idx="0"/>
              </p:cNvCxnSpPr>
              <p:nvPr/>
            </p:nvCxnSpPr>
            <p:spPr>
              <a:xfrm rot="5400000">
                <a:off x="5372100" y="4343400"/>
                <a:ext cx="457200" cy="1588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>
                <a:stCxn id="15" idx="2"/>
                <a:endCxn id="12" idx="0"/>
              </p:cNvCxnSpPr>
              <p:nvPr/>
            </p:nvCxnSpPr>
            <p:spPr>
              <a:xfrm rot="16200000" flipH="1">
                <a:off x="5413485" y="5216415"/>
                <a:ext cx="381000" cy="657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7315200" y="35814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true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867400" y="35052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false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cxnSp>
          <p:nvCxnSpPr>
            <p:cNvPr id="7" name="Straight Arrow Connector 6"/>
            <p:cNvCxnSpPr>
              <a:stCxn id="14" idx="1"/>
              <a:endCxn id="9" idx="6"/>
            </p:cNvCxnSpPr>
            <p:nvPr/>
          </p:nvCxnSpPr>
          <p:spPr>
            <a:xfrm flipH="1">
              <a:off x="7185288" y="3249706"/>
              <a:ext cx="1066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52400" y="1832822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void</a:t>
            </a:r>
            <a:r>
              <a:rPr lang="en-US" dirty="0">
                <a:latin typeface="Consolas"/>
                <a:ea typeface="Calibri"/>
                <a:cs typeface="Times New Roman"/>
              </a:rPr>
              <a:t> llReverse(</a:t>
            </a:r>
            <a:r>
              <a:rPr lang="en-US" dirty="0">
                <a:solidFill>
                  <a:srgbClr val="2B91AF"/>
                </a:solidFill>
                <a:latin typeface="Consolas"/>
                <a:ea typeface="Calibri"/>
                <a:cs typeface="Times New Roman"/>
              </a:rPr>
              <a:t>Node</a:t>
            </a:r>
            <a:r>
              <a:rPr lang="en-US" dirty="0">
                <a:latin typeface="Consolas"/>
                <a:ea typeface="Calibri"/>
                <a:cs typeface="Times New Roman"/>
              </a:rPr>
              <a:t> head)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{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cstmt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* /*1*/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while</a:t>
            </a:r>
            <a:r>
              <a:rPr lang="en-US" dirty="0">
                <a:latin typeface="Consolas"/>
                <a:ea typeface="Calibri"/>
                <a:cs typeface="Times New Roman"/>
              </a:rPr>
              <a:t> 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/>
                <a:ea typeface="Calibri"/>
                <a:cs typeface="Times New Roman"/>
              </a:rPr>
              <a:t>cond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 /*p*/</a:t>
            </a:r>
            <a:r>
              <a:rPr lang="en-US" dirty="0" smtClean="0">
                <a:latin typeface="Consolas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onsolas"/>
                <a:ea typeface="Calibri"/>
                <a:cs typeface="Times New Roman"/>
              </a:rPr>
              <a:t>            {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		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cstmt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* /*2*/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    </a:t>
            </a:r>
            <a:r>
              <a:rPr lang="en-US" dirty="0">
                <a:latin typeface="Consolas"/>
                <a:ea typeface="Calibri"/>
                <a:cs typeface="Times New Roman"/>
              </a:rPr>
              <a:t>}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	     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cstmt</a:t>
            </a:r>
            <a:r>
              <a:rPr lang="en-US" dirty="0" smtClean="0">
                <a:solidFill>
                  <a:srgbClr val="008000"/>
                </a:solidFill>
                <a:latin typeface="Consolas"/>
                <a:ea typeface="Calibri"/>
                <a:cs typeface="Times New Roman"/>
              </a:rPr>
              <a:t>* /*3*/</a:t>
            </a:r>
            <a:endParaRPr lang="en-US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 smtClean="0">
                <a:latin typeface="Consolas"/>
                <a:ea typeface="Calibri"/>
                <a:cs typeface="Times New Roman"/>
              </a:rPr>
              <a:t>        </a:t>
            </a:r>
            <a:r>
              <a:rPr lang="en-US" dirty="0">
                <a:latin typeface="Consolas"/>
                <a:ea typeface="Calibri"/>
                <a:cs typeface="Times New Roman"/>
              </a:rPr>
              <a:t>}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sketch defines a CFG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0" y="5896378"/>
            <a:ext cx="8991600" cy="961622"/>
          </a:xfrm>
        </p:spPr>
        <p:txBody>
          <a:bodyPr/>
          <a:lstStyle/>
          <a:p>
            <a:r>
              <a:rPr lang="en-US" dirty="0" smtClean="0"/>
              <a:t>Almost, we have no conditional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combine human insight and machine power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182880" lvl="1" indent="0">
              <a:buNone/>
            </a:pPr>
            <a:endParaRPr lang="en-US" sz="2400" dirty="0"/>
          </a:p>
          <a:p>
            <a:r>
              <a:rPr lang="en-US" sz="2800" dirty="0" smtClean="0"/>
              <a:t>Synergy </a:t>
            </a:r>
            <a:r>
              <a:rPr lang="en-US" sz="2800" dirty="0"/>
              <a:t>between human and </a:t>
            </a:r>
            <a:r>
              <a:rPr lang="en-US" sz="2800" dirty="0" smtClean="0"/>
              <a:t>machine is key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630487"/>
            <a:ext cx="15240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4894" t="3125" r="21275" b="53125"/>
          <a:stretch>
            <a:fillRect/>
          </a:stretch>
        </p:blipFill>
        <p:spPr bwMode="auto">
          <a:xfrm>
            <a:off x="1447800" y="2057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6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57200" y="1632466"/>
            <a:ext cx="3460530" cy="4572000"/>
            <a:chOff x="5324958" y="1524000"/>
            <a:chExt cx="3460530" cy="4572000"/>
          </a:xfrm>
        </p:grpSpPr>
        <p:grpSp>
          <p:nvGrpSpPr>
            <p:cNvPr id="31" name="Group 21"/>
            <p:cNvGrpSpPr/>
            <p:nvPr/>
          </p:nvGrpSpPr>
          <p:grpSpPr>
            <a:xfrm>
              <a:off x="5324958" y="1524000"/>
              <a:ext cx="3460530" cy="4572000"/>
              <a:chOff x="5226270" y="1295400"/>
              <a:chExt cx="3460530" cy="45720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517341" y="1295400"/>
                <a:ext cx="6096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553200" y="2792506"/>
                <a:ext cx="5334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kern="0" dirty="0">
                    <a:latin typeface="Calibri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334000" y="3657600"/>
                <a:ext cx="5334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696200" y="4191000"/>
                <a:ext cx="5334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226270" y="5410200"/>
                <a:ext cx="762000" cy="4572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latin typeface="Calibri"/>
                  </a:rPr>
                  <a:t>s</a:t>
                </a:r>
                <a:r>
                  <a:rPr kumimoji="0" lang="en-US" sz="20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out</a:t>
                </a:r>
                <a:endParaRPr kumimoji="0" lang="en-US" sz="20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53200" y="1999130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153400" y="2792506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334000" y="4572000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>
              <a:xfrm>
                <a:off x="6360459" y="3617259"/>
                <a:ext cx="914400" cy="533400"/>
              </a:xfrm>
              <a:prstGeom prst="diamond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2" name="Straight Arrow Connector 41"/>
              <p:cNvCxnSpPr>
                <a:stCxn id="33" idx="4"/>
                <a:endCxn id="38" idx="0"/>
              </p:cNvCxnSpPr>
              <p:nvPr/>
            </p:nvCxnSpPr>
            <p:spPr>
              <a:xfrm rot="5400000">
                <a:off x="6697756" y="1874745"/>
                <a:ext cx="246530" cy="2241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>
                <a:stCxn id="38" idx="2"/>
                <a:endCxn id="34" idx="0"/>
              </p:cNvCxnSpPr>
              <p:nvPr/>
            </p:nvCxnSpPr>
            <p:spPr>
              <a:xfrm rot="5400000">
                <a:off x="6651812" y="2624418"/>
                <a:ext cx="336176" cy="1588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34" idx="4"/>
                <a:endCxn id="41" idx="0"/>
              </p:cNvCxnSpPr>
              <p:nvPr/>
            </p:nvCxnSpPr>
            <p:spPr>
              <a:xfrm rot="5400000">
                <a:off x="6635004" y="3432362"/>
                <a:ext cx="367553" cy="2241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hape 34"/>
              <p:cNvCxnSpPr>
                <a:stCxn id="41" idx="3"/>
                <a:endCxn id="36" idx="0"/>
              </p:cNvCxnSpPr>
              <p:nvPr/>
            </p:nvCxnSpPr>
            <p:spPr>
              <a:xfrm>
                <a:off x="7274859" y="3883959"/>
                <a:ext cx="688041" cy="307041"/>
              </a:xfrm>
              <a:prstGeom prst="bentConnector2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6" name="Shape 35"/>
              <p:cNvCxnSpPr>
                <a:stCxn id="36" idx="6"/>
                <a:endCxn id="39" idx="2"/>
              </p:cNvCxnSpPr>
              <p:nvPr/>
            </p:nvCxnSpPr>
            <p:spPr>
              <a:xfrm flipV="1">
                <a:off x="8229600" y="3249706"/>
                <a:ext cx="190500" cy="1169894"/>
              </a:xfrm>
              <a:prstGeom prst="bentConnector2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7" name="Elbow Connector 46"/>
              <p:cNvCxnSpPr>
                <a:stCxn id="41" idx="1"/>
                <a:endCxn id="35" idx="6"/>
              </p:cNvCxnSpPr>
              <p:nvPr/>
            </p:nvCxnSpPr>
            <p:spPr>
              <a:xfrm rot="10800000" flipV="1">
                <a:off x="5867401" y="3883958"/>
                <a:ext cx="493059" cy="2241"/>
              </a:xfrm>
              <a:prstGeom prst="bentConnector3">
                <a:avLst>
                  <a:gd name="adj1" fmla="val 50000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>
                <a:stCxn id="35" idx="4"/>
                <a:endCxn id="40" idx="0"/>
              </p:cNvCxnSpPr>
              <p:nvPr/>
            </p:nvCxnSpPr>
            <p:spPr>
              <a:xfrm rot="5400000">
                <a:off x="5372100" y="4343400"/>
                <a:ext cx="457200" cy="1588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>
                <a:stCxn id="40" idx="2"/>
                <a:endCxn id="37" idx="0"/>
              </p:cNvCxnSpPr>
              <p:nvPr/>
            </p:nvCxnSpPr>
            <p:spPr>
              <a:xfrm rot="16200000" flipH="1">
                <a:off x="5413485" y="5216415"/>
                <a:ext cx="381000" cy="657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7315200" y="35814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true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867400" y="35052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false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cxnSp>
          <p:nvCxnSpPr>
            <p:cNvPr id="32" name="Straight Arrow Connector 31"/>
            <p:cNvCxnSpPr>
              <a:stCxn id="39" idx="1"/>
              <a:endCxn id="34" idx="6"/>
            </p:cNvCxnSpPr>
            <p:nvPr/>
          </p:nvCxnSpPr>
          <p:spPr>
            <a:xfrm flipH="1">
              <a:off x="7185288" y="3249706"/>
              <a:ext cx="1066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953000" y="1632466"/>
            <a:ext cx="3533085" cy="3733800"/>
            <a:chOff x="4953000" y="1632466"/>
            <a:chExt cx="3533085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067713" y="1843599"/>
                  <a:ext cx="34183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1843599"/>
                  <a:ext cx="3418372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067713" y="2662297"/>
                  <a:ext cx="1980607" cy="55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2662297"/>
                  <a:ext cx="1980607" cy="55643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067713" y="4386640"/>
                  <a:ext cx="228088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4386640"/>
                  <a:ext cx="22808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067713" y="3514209"/>
                  <a:ext cx="2059153" cy="576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3514209"/>
                  <a:ext cx="2059153" cy="57695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4953000" y="1632466"/>
              <a:ext cx="3533085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7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vs. Verification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904999"/>
            <a:ext cx="335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Verification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000" b="1" dirty="0" smtClean="0"/>
              <a:t>known</a:t>
            </a:r>
            <a:r>
              <a:rPr lang="en-US" sz="2000" dirty="0" smtClean="0"/>
              <a:t> : </a:t>
            </a:r>
            <a:r>
              <a:rPr lang="en-US" sz="2800" i="1" dirty="0" smtClean="0"/>
              <a:t>f, s</a:t>
            </a:r>
            <a:r>
              <a:rPr lang="en-US" sz="2800" i="1" baseline="-25000" dirty="0" smtClean="0"/>
              <a:t>in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b="1" dirty="0" smtClean="0"/>
              <a:t>unknown</a:t>
            </a:r>
            <a:r>
              <a:rPr lang="en-US" sz="2000" dirty="0" smtClean="0"/>
              <a:t> : 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out</a:t>
            </a:r>
            <a:r>
              <a:rPr lang="en-US" sz="2800" i="1" baseline="-25000" dirty="0" smtClean="0"/>
              <a:t> , </a:t>
            </a:r>
            <a:r>
              <a:rPr lang="en-US" sz="2800" i="1" dirty="0" err="1" smtClean="0"/>
              <a:t>s</a:t>
            </a:r>
            <a:r>
              <a:rPr lang="en-US" sz="2800" i="1" baseline="-25000" dirty="0" err="1" smtClean="0"/>
              <a:t>i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Synthesis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3600" dirty="0"/>
              <a:t> </a:t>
            </a:r>
            <a:r>
              <a:rPr lang="en-US" sz="2000" b="1" dirty="0"/>
              <a:t>known</a:t>
            </a:r>
            <a:r>
              <a:rPr lang="en-US" sz="2000" dirty="0"/>
              <a:t> : </a:t>
            </a:r>
            <a:r>
              <a:rPr lang="en-US" sz="2800" i="1" dirty="0" smtClean="0"/>
              <a:t>s</a:t>
            </a:r>
            <a:r>
              <a:rPr lang="en-US" sz="2800" i="1" baseline="-25000" dirty="0" smtClean="0"/>
              <a:t>in, </a:t>
            </a:r>
            <a:r>
              <a:rPr lang="en-US" sz="2800" i="1" dirty="0"/>
              <a:t>s</a:t>
            </a:r>
            <a:r>
              <a:rPr lang="en-US" sz="2800" i="1" baseline="-25000" dirty="0"/>
              <a:t>out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000" dirty="0"/>
              <a:t>      </a:t>
            </a:r>
            <a:r>
              <a:rPr lang="en-US" sz="2000" b="1" dirty="0"/>
              <a:t>unknown</a:t>
            </a:r>
            <a:r>
              <a:rPr lang="en-US" sz="2000" dirty="0"/>
              <a:t> </a:t>
            </a:r>
            <a:r>
              <a:rPr lang="en-US" sz="2000" dirty="0" smtClean="0"/>
              <a:t>: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i</a:t>
            </a:r>
            <a:endParaRPr lang="en-US" sz="2800" baseline="-25000" dirty="0" smtClean="0"/>
          </a:p>
          <a:p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1715" y="1632466"/>
            <a:ext cx="3533085" cy="3733800"/>
            <a:chOff x="4953000" y="1632466"/>
            <a:chExt cx="3533085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067713" y="1843599"/>
                  <a:ext cx="34183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1843599"/>
                  <a:ext cx="3418372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67713" y="2662297"/>
                  <a:ext cx="1980607" cy="556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2662297"/>
                  <a:ext cx="1980607" cy="55643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067713" y="4386640"/>
                  <a:ext cx="228088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4386640"/>
                  <a:ext cx="22808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067713" y="3514209"/>
                  <a:ext cx="2059153" cy="576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=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713" y="3514209"/>
                  <a:ext cx="2059153" cy="57695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4953000" y="1632466"/>
              <a:ext cx="3533085" cy="3733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2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9624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values for c</a:t>
            </a:r>
            <a:r>
              <a:rPr lang="en-US" sz="2800" baseline="-25000" dirty="0" smtClean="0"/>
              <a:t>i</a:t>
            </a:r>
          </a:p>
          <a:p>
            <a:pPr lvl="1"/>
            <a:r>
              <a:rPr lang="en-US" sz="2400" dirty="0" smtClean="0"/>
              <a:t>they don’t form a lattice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Can’t give to solver</a:t>
            </a:r>
          </a:p>
          <a:p>
            <a:pPr lvl="1"/>
            <a:r>
              <a:rPr lang="en-US" sz="2400" dirty="0" smtClean="0"/>
              <a:t>We are interested in LFP</a:t>
            </a:r>
          </a:p>
          <a:p>
            <a:pPr lvl="1"/>
            <a:r>
              <a:rPr lang="en-US" sz="2400" dirty="0" err="1" smtClean="0"/>
              <a:t>si</a:t>
            </a:r>
            <a:r>
              <a:rPr lang="en-US" sz="2400" dirty="0" smtClean="0"/>
              <a:t> are sets of shapes</a:t>
            </a:r>
          </a:p>
          <a:p>
            <a:pPr lvl="1"/>
            <a:endParaRPr lang="en-US" sz="2400" dirty="0"/>
          </a:p>
          <a:p>
            <a:r>
              <a:rPr lang="en-US" dirty="0" smtClean="0"/>
              <a:t>Key:</a:t>
            </a:r>
          </a:p>
          <a:p>
            <a:pPr lvl="1"/>
            <a:r>
              <a:rPr lang="en-US" sz="2400" dirty="0" smtClean="0"/>
              <a:t>avoid set reasoning</a:t>
            </a:r>
          </a:p>
          <a:p>
            <a:pPr lvl="1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753" y="1745673"/>
                <a:ext cx="4761047" cy="44117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dirty="0" smtClean="0"/>
                  <a:t> s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1=</m:t>
                    </m:r>
                    <m:r>
                      <a:rPr lang="en-US" sz="2800" i="1" smtClean="0"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latin typeface="Cambria Math"/>
                      </a:rPr>
                      <m:t>1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smtClean="0">
                        <a:latin typeface="Cambria Math"/>
                      </a:rPr>
                      <m:t>⋃</m:t>
                    </m:r>
                    <m:r>
                      <a:rPr lang="en-US" sz="2800" i="1" smtClean="0"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latin typeface="Cambria Math"/>
                      </a:rPr>
                      <m:t>2(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 smtClean="0"/>
                  <a:t> </a:t>
                </a:r>
                <a:endParaRPr lang="en-US" sz="1400" i="1" dirty="0" smtClean="0"/>
              </a:p>
              <a:p>
                <a:endParaRPr lang="en-US" sz="2800" i="1" dirty="0" smtClean="0"/>
              </a:p>
              <a:p>
                <a:r>
                  <a:rPr lang="en-US" sz="2800" i="1" dirty="0" smtClean="0"/>
                  <a:t> 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2=</m:t>
                    </m:r>
                    <m:r>
                      <a:rPr lang="en-US" sz="2800" b="0" i="1" smtClean="0">
                        <a:latin typeface="Cambria Math"/>
                      </a:rPr>
                      <m:t>𝑓𝑝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2,</m:t>
                        </m:r>
                        <m:r>
                          <a:rPr lang="en-US" sz="2800" i="1">
                            <a:latin typeface="Cambria Math"/>
                          </a:rPr>
                          <m:t>𝑐𝑝</m:t>
                        </m:r>
                      </m:e>
                    </m:d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b="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𝑓𝑝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800" i="1">
                            <a:latin typeface="Cambria Math"/>
                          </a:rPr>
                          <m:t>𝑐𝑝</m:t>
                        </m:r>
                      </m:e>
                    </m:d>
                  </m:oMath>
                </a14:m>
                <a:r>
                  <a:rPr lang="en-US" sz="2800" b="0" i="1" dirty="0" smtClean="0">
                    <a:latin typeface="Cambria Math"/>
                  </a:rPr>
                  <a:t>   </a:t>
                </a:r>
              </a:p>
              <a:p>
                <a:r>
                  <a:rPr lang="en-US" sz="2800" b="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𝑜𝑢𝑡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3,</m:t>
                        </m:r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3" y="1745673"/>
                <a:ext cx="4761047" cy="4411785"/>
              </a:xfrm>
              <a:prstGeom prst="rect">
                <a:avLst/>
              </a:prstGeom>
              <a:blipFill rotWithShape="1">
                <a:blip r:embed="rId2"/>
                <a:stretch>
                  <a:fillRect l="-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4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non-determinism to model sets</a:t>
            </a:r>
          </a:p>
          <a:p>
            <a:pPr lvl="1"/>
            <a:r>
              <a:rPr lang="en-US" dirty="0" smtClean="0"/>
              <a:t>works because of associativity of transfer functions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Avoid sets that arise from loops points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57400" y="2569967"/>
            <a:ext cx="3657600" cy="2306833"/>
            <a:chOff x="2057400" y="2569967"/>
            <a:chExt cx="3657600" cy="2306833"/>
          </a:xfrm>
        </p:grpSpPr>
        <p:sp>
          <p:nvSpPr>
            <p:cNvPr id="4" name="TextBox 3"/>
            <p:cNvSpPr txBox="1"/>
            <p:nvPr/>
          </p:nvSpPr>
          <p:spPr>
            <a:xfrm>
              <a:off x="2057400" y="3088391"/>
              <a:ext cx="13716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f</a:t>
              </a:r>
              <a:r>
                <a:rPr lang="en-US" sz="3600" baseline="-25000" dirty="0" smtClean="0"/>
                <a:t>unfold</a:t>
              </a:r>
              <a:endParaRPr lang="en-US" sz="3600" baseline="-25000" dirty="0"/>
            </a:p>
          </p:txBody>
        </p:sp>
        <p:cxnSp>
          <p:nvCxnSpPr>
            <p:cNvPr id="5" name="Straight Arrow Connector 4"/>
            <p:cNvCxnSpPr>
              <a:endCxn id="4" idx="0"/>
            </p:cNvCxnSpPr>
            <p:nvPr/>
          </p:nvCxnSpPr>
          <p:spPr>
            <a:xfrm>
              <a:off x="2734388" y="2569967"/>
              <a:ext cx="8812" cy="51842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>
            <a:xfrm flipH="1">
              <a:off x="2084173" y="3734722"/>
              <a:ext cx="201827" cy="57920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>
              <a:off x="2523412" y="3734722"/>
              <a:ext cx="0" cy="54881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2895600" y="3734722"/>
              <a:ext cx="8812" cy="54881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3200400" y="3765112"/>
              <a:ext cx="228600" cy="51842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343400" y="3103808"/>
              <a:ext cx="13716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f</a:t>
              </a:r>
              <a:r>
                <a:rPr lang="en-US" sz="3600" baseline="-25000" dirty="0" smtClean="0"/>
                <a:t>unfold</a:t>
              </a:r>
              <a:endParaRPr lang="en-US" sz="3600" baseline="-25000" dirty="0"/>
            </a:p>
          </p:txBody>
        </p:sp>
        <p:cxnSp>
          <p:nvCxnSpPr>
            <p:cNvPr id="12" name="Straight Arrow Connector 11"/>
            <p:cNvCxnSpPr>
              <a:endCxn id="11" idx="0"/>
            </p:cNvCxnSpPr>
            <p:nvPr/>
          </p:nvCxnSpPr>
          <p:spPr>
            <a:xfrm>
              <a:off x="5020388" y="2585384"/>
              <a:ext cx="8812" cy="51842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 flipH="1">
              <a:off x="4370173" y="3750139"/>
              <a:ext cx="201827" cy="579205"/>
            </a:xfrm>
            <a:prstGeom prst="straightConnector1">
              <a:avLst/>
            </a:prstGeom>
            <a:noFill/>
            <a:ln w="22225" cap="flat" cmpd="sng" algn="ctr">
              <a:solidFill>
                <a:schemeClr val="bg1">
                  <a:lumMod val="85000"/>
                </a:schemeClr>
              </a:solidFill>
              <a:prstDash val="soli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>
              <a:off x="4809412" y="3750139"/>
              <a:ext cx="0" cy="548814"/>
            </a:xfrm>
            <a:prstGeom prst="straightConnector1">
              <a:avLst/>
            </a:prstGeom>
            <a:noFill/>
            <a:ln w="22225" cap="flat" cmpd="sng" algn="ctr">
              <a:solidFill>
                <a:schemeClr val="bg1">
                  <a:lumMod val="85000"/>
                </a:schemeClr>
              </a:solidFill>
              <a:prstDash val="soli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>
              <a:off x="5181600" y="3750139"/>
              <a:ext cx="8812" cy="548814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>
            <a:xfrm>
              <a:off x="5486400" y="3780529"/>
              <a:ext cx="228600" cy="518424"/>
            </a:xfrm>
            <a:prstGeom prst="straightConnector1">
              <a:avLst/>
            </a:prstGeom>
            <a:noFill/>
            <a:ln w="22225" cap="flat" cmpd="sng" algn="ctr">
              <a:solidFill>
                <a:schemeClr val="bg1">
                  <a:lumMod val="85000"/>
                </a:schemeClr>
              </a:solidFill>
              <a:prstDash val="soli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906088" y="4292025"/>
              <a:ext cx="580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j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7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116744" y="1905000"/>
            <a:ext cx="1195795" cy="4938505"/>
            <a:chOff x="2915895" y="1579567"/>
            <a:chExt cx="1195795" cy="4938505"/>
          </a:xfrm>
        </p:grpSpPr>
        <p:grpSp>
          <p:nvGrpSpPr>
            <p:cNvPr id="52" name="Group 51"/>
            <p:cNvGrpSpPr/>
            <p:nvPr/>
          </p:nvGrpSpPr>
          <p:grpSpPr>
            <a:xfrm>
              <a:off x="2915895" y="1579567"/>
              <a:ext cx="1178859" cy="3662794"/>
              <a:chOff x="1317761" y="2362200"/>
              <a:chExt cx="1178859" cy="3662794"/>
            </a:xfrm>
          </p:grpSpPr>
          <p:grpSp>
            <p:nvGrpSpPr>
              <p:cNvPr id="53" name="Group 21"/>
              <p:cNvGrpSpPr/>
              <p:nvPr/>
            </p:nvGrpSpPr>
            <p:grpSpPr>
              <a:xfrm>
                <a:off x="1317761" y="2362200"/>
                <a:ext cx="1178859" cy="3662794"/>
                <a:chOff x="6096000" y="1937906"/>
                <a:chExt cx="1178859" cy="366279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6559770" y="2456330"/>
                  <a:ext cx="533400" cy="4572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</a:t>
                  </a:r>
                  <a:r>
                    <a:rPr kumimoji="0" lang="en-US" sz="2400" b="0" i="0" u="none" strike="noStrike" kern="0" cap="none" spc="0" normalizeH="0" baseline="-25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553200" y="4762500"/>
                  <a:ext cx="533400" cy="4572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</a:t>
                  </a:r>
                  <a:r>
                    <a:rPr kumimoji="0" lang="en-US" sz="2400" b="0" i="0" u="none" strike="noStrike" kern="0" cap="none" spc="0" normalizeH="0" baseline="-25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Diamond 59"/>
                <p:cNvSpPr/>
                <p:nvPr/>
              </p:nvSpPr>
              <p:spPr>
                <a:xfrm>
                  <a:off x="6360459" y="3617259"/>
                  <a:ext cx="914400" cy="533400"/>
                </a:xfrm>
                <a:prstGeom prst="diamond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</a:t>
                  </a:r>
                  <a:r>
                    <a:rPr kumimoji="0" lang="en-US" sz="2400" b="0" i="0" u="none" strike="noStrike" kern="0" cap="none" spc="0" normalizeH="0" baseline="-25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</a:t>
                  </a:r>
                  <a:endParaRPr kumimoji="0" lang="en-US" sz="2400" b="0" i="0" u="none" strike="noStrike" kern="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Arrow Connector 60"/>
                <p:cNvCxnSpPr>
                  <a:endCxn id="57" idx="0"/>
                </p:cNvCxnSpPr>
                <p:nvPr/>
              </p:nvCxnSpPr>
              <p:spPr>
                <a:xfrm>
                  <a:off x="6817658" y="1937906"/>
                  <a:ext cx="8812" cy="518424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2" name="Straight Arrow Connector 61"/>
                <p:cNvCxnSpPr>
                  <a:stCxn id="57" idx="2"/>
                  <a:endCxn id="60" idx="0"/>
                </p:cNvCxnSpPr>
                <p:nvPr/>
              </p:nvCxnSpPr>
              <p:spPr>
                <a:xfrm flipH="1">
                  <a:off x="6817659" y="2913530"/>
                  <a:ext cx="8811" cy="703729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3" name="Straight Arrow Connector 62"/>
                <p:cNvCxnSpPr>
                  <a:stCxn id="59" idx="2"/>
                </p:cNvCxnSpPr>
                <p:nvPr/>
              </p:nvCxnSpPr>
              <p:spPr>
                <a:xfrm rot="16200000" flipH="1">
                  <a:off x="6632685" y="5406915"/>
                  <a:ext cx="381000" cy="6570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6096000" y="4159317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</a:rPr>
                    <a:t>false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55" name="Straight Arrow Connector 54"/>
              <p:cNvCxnSpPr>
                <a:stCxn id="60" idx="2"/>
                <a:endCxn id="59" idx="0"/>
              </p:cNvCxnSpPr>
              <p:nvPr/>
            </p:nvCxnSpPr>
            <p:spPr>
              <a:xfrm>
                <a:off x="2039420" y="4574953"/>
                <a:ext cx="2241" cy="611841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117" name="TextBox 116"/>
            <p:cNvSpPr txBox="1"/>
            <p:nvPr/>
          </p:nvSpPr>
          <p:spPr>
            <a:xfrm>
              <a:off x="3181040" y="5994852"/>
              <a:ext cx="93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1371807" y="1535928"/>
            <a:ext cx="1466724" cy="5322072"/>
            <a:chOff x="4626105" y="1240849"/>
            <a:chExt cx="1466724" cy="5322072"/>
          </a:xfrm>
        </p:grpSpPr>
        <p:grpSp>
          <p:nvGrpSpPr>
            <p:cNvPr id="113" name="Group 112"/>
            <p:cNvGrpSpPr/>
            <p:nvPr/>
          </p:nvGrpSpPr>
          <p:grpSpPr>
            <a:xfrm>
              <a:off x="4626105" y="1240849"/>
              <a:ext cx="1466724" cy="4569542"/>
              <a:chOff x="5100123" y="1264788"/>
              <a:chExt cx="1466724" cy="456954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829807" y="1783212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836377" y="4996130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Diamond 70"/>
              <p:cNvSpPr/>
              <p:nvPr/>
            </p:nvSpPr>
            <p:spPr>
              <a:xfrm>
                <a:off x="5652447" y="4098240"/>
                <a:ext cx="914400" cy="533400"/>
              </a:xfrm>
              <a:prstGeom prst="diamond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Arrow Connector 71"/>
              <p:cNvCxnSpPr>
                <a:endCxn id="69" idx="0"/>
              </p:cNvCxnSpPr>
              <p:nvPr/>
            </p:nvCxnSpPr>
            <p:spPr>
              <a:xfrm>
                <a:off x="6087695" y="1264788"/>
                <a:ext cx="8812" cy="5184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4" name="Straight Arrow Connector 73"/>
              <p:cNvCxnSpPr>
                <a:stCxn id="70" idx="2"/>
              </p:cNvCxnSpPr>
              <p:nvPr/>
            </p:nvCxnSpPr>
            <p:spPr>
              <a:xfrm rot="16200000" flipH="1">
                <a:off x="5915862" y="5640545"/>
                <a:ext cx="381000" cy="657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75" name="TextBox 74"/>
              <p:cNvSpPr txBox="1"/>
              <p:nvPr/>
            </p:nvSpPr>
            <p:spPr>
              <a:xfrm>
                <a:off x="5159440" y="456853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false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cxnSp>
            <p:nvCxnSpPr>
              <p:cNvPr id="68" name="Straight Arrow Connector 67"/>
              <p:cNvCxnSpPr>
                <a:stCxn id="71" idx="2"/>
                <a:endCxn id="70" idx="0"/>
              </p:cNvCxnSpPr>
              <p:nvPr/>
            </p:nvCxnSpPr>
            <p:spPr>
              <a:xfrm flipH="1">
                <a:off x="6103077" y="4631640"/>
                <a:ext cx="6570" cy="36449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76" name="Diamond 75"/>
              <p:cNvSpPr/>
              <p:nvPr/>
            </p:nvSpPr>
            <p:spPr>
              <a:xfrm>
                <a:off x="5639307" y="2491724"/>
                <a:ext cx="914400" cy="533400"/>
              </a:xfrm>
              <a:prstGeom prst="diamond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836377" y="3318773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Arrow Connector 79"/>
              <p:cNvCxnSpPr>
                <a:stCxn id="79" idx="2"/>
                <a:endCxn id="71" idx="0"/>
              </p:cNvCxnSpPr>
              <p:nvPr/>
            </p:nvCxnSpPr>
            <p:spPr>
              <a:xfrm>
                <a:off x="6103077" y="3775973"/>
                <a:ext cx="6570" cy="322267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1" name="Straight Arrow Connector 80"/>
              <p:cNvCxnSpPr>
                <a:stCxn id="76" idx="2"/>
                <a:endCxn id="79" idx="0"/>
              </p:cNvCxnSpPr>
              <p:nvPr/>
            </p:nvCxnSpPr>
            <p:spPr>
              <a:xfrm>
                <a:off x="6096507" y="3025124"/>
                <a:ext cx="6570" cy="293649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83" name="Straight Arrow Connector 82"/>
              <p:cNvCxnSpPr>
                <a:stCxn id="69" idx="2"/>
                <a:endCxn id="76" idx="0"/>
              </p:cNvCxnSpPr>
              <p:nvPr/>
            </p:nvCxnSpPr>
            <p:spPr>
              <a:xfrm>
                <a:off x="6096507" y="2240412"/>
                <a:ext cx="0" cy="251312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5100123" y="294786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true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5134497" y="6039701"/>
              <a:ext cx="93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</a:t>
              </a:r>
              <a:r>
                <a:rPr lang="en-US" sz="2800" baseline="-25000" dirty="0"/>
                <a:t>1</a:t>
              </a:r>
            </a:p>
          </p:txBody>
        </p:sp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3024930" y="838200"/>
            <a:ext cx="1578938" cy="6097652"/>
            <a:chOff x="6452155" y="559744"/>
            <a:chExt cx="1578938" cy="6097652"/>
          </a:xfrm>
        </p:grpSpPr>
        <p:grpSp>
          <p:nvGrpSpPr>
            <p:cNvPr id="114" name="Group 113"/>
            <p:cNvGrpSpPr/>
            <p:nvPr/>
          </p:nvGrpSpPr>
          <p:grpSpPr>
            <a:xfrm>
              <a:off x="6452155" y="559744"/>
              <a:ext cx="1481293" cy="5518058"/>
              <a:chOff x="7118916" y="345887"/>
              <a:chExt cx="1481293" cy="551805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7848600" y="864311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3" name="Straight Arrow Connector 92"/>
              <p:cNvCxnSpPr>
                <a:endCxn id="90" idx="0"/>
              </p:cNvCxnSpPr>
              <p:nvPr/>
            </p:nvCxnSpPr>
            <p:spPr>
              <a:xfrm>
                <a:off x="8106488" y="345887"/>
                <a:ext cx="8812" cy="518424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97" name="Diamond 96"/>
              <p:cNvSpPr/>
              <p:nvPr/>
            </p:nvSpPr>
            <p:spPr>
              <a:xfrm>
                <a:off x="7658100" y="1572823"/>
                <a:ext cx="914400" cy="533400"/>
              </a:xfrm>
              <a:prstGeom prst="diamond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855170" y="2399872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9" name="Straight Arrow Connector 98"/>
              <p:cNvCxnSpPr>
                <a:stCxn id="98" idx="2"/>
              </p:cNvCxnSpPr>
              <p:nvPr/>
            </p:nvCxnSpPr>
            <p:spPr>
              <a:xfrm>
                <a:off x="8121870" y="2857072"/>
                <a:ext cx="6570" cy="322267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0" name="Straight Arrow Connector 99"/>
              <p:cNvCxnSpPr>
                <a:stCxn id="97" idx="2"/>
                <a:endCxn id="98" idx="0"/>
              </p:cNvCxnSpPr>
              <p:nvPr/>
            </p:nvCxnSpPr>
            <p:spPr>
              <a:xfrm>
                <a:off x="8115300" y="2106223"/>
                <a:ext cx="6570" cy="293649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1" name="Straight Arrow Connector 100"/>
              <p:cNvCxnSpPr>
                <a:stCxn id="90" idx="2"/>
                <a:endCxn id="97" idx="0"/>
              </p:cNvCxnSpPr>
              <p:nvPr/>
            </p:nvCxnSpPr>
            <p:spPr>
              <a:xfrm>
                <a:off x="8115300" y="1321511"/>
                <a:ext cx="0" cy="251312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2" name="TextBox 101"/>
              <p:cNvSpPr txBox="1"/>
              <p:nvPr/>
            </p:nvSpPr>
            <p:spPr>
              <a:xfrm>
                <a:off x="7118916" y="202896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true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869739" y="5025745"/>
                <a:ext cx="533400" cy="4572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Diamond 103"/>
              <p:cNvSpPr/>
              <p:nvPr/>
            </p:nvSpPr>
            <p:spPr>
              <a:xfrm>
                <a:off x="7685809" y="4127855"/>
                <a:ext cx="914400" cy="533400"/>
              </a:xfrm>
              <a:prstGeom prst="diamond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2400" b="0" i="0" u="none" strike="noStrike" kern="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" name="Straight Arrow Connector 104"/>
              <p:cNvCxnSpPr>
                <a:stCxn id="103" idx="2"/>
              </p:cNvCxnSpPr>
              <p:nvPr/>
            </p:nvCxnSpPr>
            <p:spPr>
              <a:xfrm rot="16200000" flipH="1">
                <a:off x="7949224" y="5670160"/>
                <a:ext cx="381000" cy="657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6" name="TextBox 105"/>
              <p:cNvSpPr txBox="1"/>
              <p:nvPr/>
            </p:nvSpPr>
            <p:spPr>
              <a:xfrm>
                <a:off x="7192802" y="459814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false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cxnSp>
            <p:nvCxnSpPr>
              <p:cNvPr id="107" name="Straight Arrow Connector 106"/>
              <p:cNvCxnSpPr>
                <a:stCxn id="104" idx="2"/>
                <a:endCxn id="103" idx="0"/>
              </p:cNvCxnSpPr>
              <p:nvPr/>
            </p:nvCxnSpPr>
            <p:spPr>
              <a:xfrm flipH="1">
                <a:off x="8136439" y="4661255"/>
                <a:ext cx="6570" cy="36449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8" name="Straight Arrow Connector 107"/>
              <p:cNvCxnSpPr>
                <a:endCxn id="104" idx="0"/>
              </p:cNvCxnSpPr>
              <p:nvPr/>
            </p:nvCxnSpPr>
            <p:spPr>
              <a:xfrm flipH="1">
                <a:off x="8143009" y="3768943"/>
                <a:ext cx="7106" cy="358912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0" name="TextBox 109"/>
              <p:cNvSpPr txBox="1"/>
              <p:nvPr/>
            </p:nvSpPr>
            <p:spPr>
              <a:xfrm>
                <a:off x="7767204" y="3013270"/>
                <a:ext cx="7516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kern="700" dirty="0" smtClean="0"/>
                  <a:t>.</a:t>
                </a:r>
              </a:p>
              <a:p>
                <a:pPr algn="ctr"/>
                <a:r>
                  <a:rPr lang="en-US" sz="1400" b="1" kern="700" dirty="0" smtClean="0"/>
                  <a:t>.</a:t>
                </a:r>
              </a:p>
              <a:p>
                <a:pPr algn="ctr"/>
                <a:r>
                  <a:rPr lang="en-US" sz="1400" b="1" kern="700" dirty="0"/>
                  <a:t>.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100443" y="6134176"/>
              <a:ext cx="93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</a:t>
              </a:r>
              <a:r>
                <a:rPr lang="en-US" sz="2800" baseline="-25000" dirty="0"/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46014" y="3483114"/>
                <a:ext cx="42564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i="1">
                          <a:latin typeface="Cambria Math"/>
                        </a:rPr>
                        <m:t>=⋃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014" y="3483114"/>
                <a:ext cx="425642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your grandmother’s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are evaluating in the abstract domain</a:t>
            </a:r>
          </a:p>
          <a:p>
            <a:pPr lvl="1"/>
            <a:r>
              <a:rPr lang="en-US" dirty="0" smtClean="0"/>
              <a:t>You expect to reach fixed point in k steps.</a:t>
            </a:r>
          </a:p>
          <a:p>
            <a:pPr lvl="1"/>
            <a:r>
              <a:rPr lang="en-US" dirty="0" smtClean="0"/>
              <a:t>You prefer solutions that reach fixed point faster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Unfold functions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042424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</a:t>
            </a:r>
            <a:r>
              <a:rPr lang="en-US" sz="3600" baseline="-25000" dirty="0" smtClean="0"/>
              <a:t>unfold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endCxn id="6" idx="0"/>
          </p:cNvCxnSpPr>
          <p:nvPr/>
        </p:nvCxnSpPr>
        <p:spPr>
          <a:xfrm>
            <a:off x="4334588" y="1524000"/>
            <a:ext cx="8812" cy="51842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H="1">
            <a:off x="3684373" y="2688755"/>
            <a:ext cx="201827" cy="57920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>
          <a:xfrm>
            <a:off x="4123612" y="2688755"/>
            <a:ext cx="0" cy="54881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4495800" y="2688755"/>
            <a:ext cx="8812" cy="54881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>
            <a:off x="4800600" y="2719145"/>
            <a:ext cx="228600" cy="51842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0788" y="426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Parameterize the unfold choice j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220288" y="3230641"/>
            <a:ext cx="58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08021" y="5410200"/>
                <a:ext cx="48229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i="1">
                          <a:latin typeface="Cambria Math"/>
                        </a:rPr>
                        <m:t>=⋃</m:t>
                      </m:r>
                      <m:r>
                        <a:rPr lang="en-US" sz="4000" b="1" i="1" baseline="-25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21" y="5410200"/>
                <a:ext cx="4822987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6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1620982"/>
                <a:ext cx="48229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i="1">
                          <a:latin typeface="Cambria Math"/>
                        </a:rPr>
                        <m:t>=⋃</m:t>
                      </m:r>
                      <m:r>
                        <a:rPr lang="en-US" sz="4000" b="1" i="1" baseline="-25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20982"/>
                <a:ext cx="4822987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272934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Rewrite the formula as: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3657600"/>
                <a:ext cx="47957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b="0" i="1" smtClean="0">
                          <a:latin typeface="Cambria Math"/>
                        </a:rPr>
                        <m:t>⊆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b="1" i="1" baseline="-25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4795735" cy="707886"/>
              </a:xfrm>
              <a:prstGeom prst="rect">
                <a:avLst/>
              </a:prstGeom>
              <a:blipFill rotWithShape="1"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81200" y="4800600"/>
                <a:ext cx="47957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b="0" i="1" smtClean="0">
                          <a:latin typeface="Cambria Math"/>
                        </a:rPr>
                        <m:t>⊇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b="1" i="1" baseline="-25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00600"/>
                <a:ext cx="4795735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0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Quantifier alternation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1447800"/>
                <a:ext cx="47957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b="0" i="1" smtClean="0">
                          <a:latin typeface="Cambria Math"/>
                        </a:rPr>
                        <m:t>⊆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b="1" i="1" baseline="-25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4795735" cy="707886"/>
              </a:xfrm>
              <a:prstGeom prst="rect">
                <a:avLst/>
              </a:prstGeom>
              <a:blipFill rotWithShape="1">
                <a:blip r:embed="rId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581400"/>
                <a:ext cx="47957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</a:rPr>
                        <m:t>𝑠</m:t>
                      </m:r>
                      <m:r>
                        <a:rPr lang="en-US" sz="4000" i="1" baseline="-25000">
                          <a:latin typeface="Cambria Math"/>
                        </a:rPr>
                        <m:t>𝑜𝑢𝑡</m:t>
                      </m:r>
                      <m:r>
                        <a:rPr lang="en-US" sz="4000" b="0" i="1" smtClean="0">
                          <a:latin typeface="Cambria Math"/>
                        </a:rPr>
                        <m:t>⊇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b="1" i="1" baseline="-25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⋃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i="1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r>
                        <a:rPr lang="en-US" sz="4000" i="1"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latin typeface="Cambria Math"/>
                        </a:rPr>
                        <m:t>𝐼𝑛</m:t>
                      </m:r>
                      <m:r>
                        <a:rPr lang="en-US" sz="4000" i="1">
                          <a:latin typeface="Cambria Math"/>
                        </a:rPr>
                        <m:t>,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81400"/>
                <a:ext cx="4795735" cy="707886"/>
              </a:xfrm>
              <a:prstGeom prst="rect">
                <a:avLst/>
              </a:prstGeom>
              <a:blipFill rotWithShape="1"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9736" y="2438400"/>
                <a:ext cx="551599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∃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b="0" i="1" smtClean="0">
                          <a:latin typeface="Cambria Math"/>
                        </a:rPr>
                        <m:t> ∀</m:t>
                      </m:r>
                      <m:r>
                        <a:rPr lang="en-US" sz="4000" b="1" i="1" smtClean="0">
                          <a:latin typeface="Cambria Math"/>
                        </a:rPr>
                        <m:t>𝒋</m:t>
                      </m:r>
                      <m:r>
                        <a:rPr lang="en-US" sz="4000" b="0" i="1" smtClean="0">
                          <a:latin typeface="Cambria Math"/>
                        </a:rPr>
                        <m:t> ∀</m:t>
                      </m:r>
                      <m:r>
                        <a:rPr lang="en-US" sz="4000" b="0" i="1" smtClean="0">
                          <a:latin typeface="Cambria Math"/>
                        </a:rPr>
                        <m:t>𝑖</m:t>
                      </m:r>
                      <m:r>
                        <a:rPr lang="en-US" sz="4000" b="0" i="1" smtClean="0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𝐼𝑛</m:t>
                          </m:r>
                          <m:r>
                            <a:rPr lang="en-US" sz="4000" i="1">
                              <a:latin typeface="Cambria Math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4000" b="1" i="1" smtClean="0">
                          <a:latin typeface="Cambria Math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baseline="-25000" smtClean="0">
                          <a:latin typeface="Cambria Math"/>
                        </a:rPr>
                        <m:t>𝑜𝑢𝑡</m:t>
                      </m:r>
                    </m:oMath>
                  </m:oMathPara>
                </a14:m>
                <a:endParaRPr lang="en-US" sz="4000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36" y="2438400"/>
                <a:ext cx="5515997" cy="693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9736" y="4723550"/>
                <a:ext cx="56238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∃</m:t>
                      </m:r>
                      <m:r>
                        <a:rPr lang="en-US" sz="4000" b="1" i="1" smtClean="0">
                          <a:latin typeface="Cambria Math"/>
                        </a:rPr>
                        <m:t>𝒄</m:t>
                      </m:r>
                      <m:r>
                        <a:rPr lang="en-US" sz="4000" b="0" i="1" smtClean="0">
                          <a:latin typeface="Cambria Math"/>
                        </a:rPr>
                        <m:t> </m:t>
                      </m:r>
                      <m:r>
                        <a:rPr lang="en-US" sz="4000" b="1" i="1" smtClean="0">
                          <a:latin typeface="Cambria Math"/>
                        </a:rPr>
                        <m:t>∃</m:t>
                      </m:r>
                      <m:r>
                        <a:rPr lang="en-US" sz="4000" b="1" i="1" smtClean="0">
                          <a:latin typeface="Cambria Math"/>
                        </a:rPr>
                        <m:t>𝒋</m:t>
                      </m:r>
                      <m:r>
                        <a:rPr lang="en-US" sz="4000" b="0" i="1" smtClean="0">
                          <a:latin typeface="Cambria Math"/>
                        </a:rPr>
                        <m:t> ∃</m:t>
                      </m:r>
                      <m:r>
                        <a:rPr lang="en-US" sz="4000" b="0" i="1" smtClean="0">
                          <a:latin typeface="Cambria Math"/>
                        </a:rPr>
                        <m:t>𝑖</m:t>
                      </m:r>
                      <m:r>
                        <a:rPr lang="en-US" sz="4000" b="0" i="1" smtClean="0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𝑝</m:t>
                      </m:r>
                      <m:r>
                        <a:rPr lang="en-US" sz="4000" i="1" baseline="-25000">
                          <a:latin typeface="Cambria Math"/>
                        </a:rPr>
                        <m:t>𝑖</m:t>
                      </m:r>
                      <m:r>
                        <a:rPr lang="en-US" sz="4000" b="1" i="1" baseline="30000" smtClean="0">
                          <a:latin typeface="Cambria Math"/>
                        </a:rPr>
                        <m:t>𝒋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𝐼𝑛</m:t>
                          </m:r>
                          <m:r>
                            <a:rPr lang="en-US" sz="4000" i="1">
                              <a:latin typeface="Cambria Math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sz="4000" b="1" i="1" smtClean="0">
                          <a:latin typeface="Cambria Math"/>
                        </a:rPr>
                        <m:t>= </m:t>
                      </m:r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  <m:r>
                        <a:rPr lang="en-US" sz="4000" b="0" i="1" baseline="-25000" smtClean="0">
                          <a:latin typeface="Cambria Math"/>
                        </a:rPr>
                        <m:t>𝑜𝑢𝑡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36" y="4723550"/>
                <a:ext cx="562384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9461" y="5943600"/>
                <a:ext cx="6324600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∃∀ </m:t>
                    </m:r>
                    <m:r>
                      <a:rPr lang="en-US" sz="3600" b="0" i="1" smtClean="0">
                        <a:latin typeface="Cambria Math"/>
                      </a:rPr>
                      <m:t>𝑐𝑜𝑛𝑠𝑡𝑟𝑎𝑖𝑛𝑡</m:t>
                    </m:r>
                    <m:r>
                      <a:rPr lang="en-US" sz="3600" b="0" i="1" smtClean="0">
                        <a:latin typeface="Cambria Math"/>
                      </a:rPr>
                      <m:t> :</m:t>
                    </m:r>
                  </m:oMath>
                </a14:m>
                <a:r>
                  <a:rPr lang="en-US" sz="3200" dirty="0" smtClean="0"/>
                  <a:t> CEGIS solver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1" y="5943600"/>
                <a:ext cx="6324600" cy="633571"/>
              </a:xfrm>
              <a:prstGeom prst="rect">
                <a:avLst/>
              </a:prstGeom>
              <a:blipFill rotWithShape="1">
                <a:blip r:embed="rId6"/>
                <a:stretch>
                  <a:fillRect t="-3846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Lessons from verification 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Embrace partial specifications</a:t>
            </a:r>
          </a:p>
          <a:p>
            <a:pPr lvl="1"/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Because there will never be a spec for PowerPoint</a:t>
            </a:r>
          </a:p>
          <a:p>
            <a:endParaRPr lang="en-US" sz="2400" dirty="0">
              <a:latin typeface="Kozuka Gothic Pro M" pitchFamily="34" charset="-128"/>
              <a:ea typeface="Kozuka Gothic Pro M" pitchFamily="34" charset="-128"/>
            </a:endParaRPr>
          </a:p>
          <a:p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Speak to programmers in their own language</a:t>
            </a:r>
          </a:p>
          <a:p>
            <a:pPr lvl="1"/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Test harnesses good, high order logic bad</a:t>
            </a:r>
          </a:p>
          <a:p>
            <a:pPr lvl="1"/>
            <a:endParaRPr lang="en-US" sz="2000" dirty="0" smtClean="0">
              <a:latin typeface="Kozuka Gothic Pro M" pitchFamily="34" charset="-128"/>
              <a:ea typeface="Kozuka Gothic Pro M" pitchFamily="34" charset="-128"/>
            </a:endParaRPr>
          </a:p>
          <a:p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Don’t be afraid of exhaustive exploration</a:t>
            </a:r>
          </a:p>
          <a:p>
            <a:pPr lvl="1"/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But do it intelligently</a:t>
            </a:r>
          </a:p>
          <a:p>
            <a:pPr lvl="1"/>
            <a:endParaRPr lang="en-US" sz="2000" dirty="0" smtClean="0">
              <a:latin typeface="Kozuka Gothic Pro M" pitchFamily="34" charset="-128"/>
              <a:ea typeface="Kozuka Gothic Pro M" pitchFamily="34" charset="-128"/>
            </a:endParaRPr>
          </a:p>
          <a:p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You don’t have to do everything statically</a:t>
            </a:r>
          </a:p>
          <a:p>
            <a:pPr lvl="1"/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For many problems it is too hard</a:t>
            </a:r>
            <a:endParaRPr lang="en-US" sz="20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31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- 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269319"/>
              </p:ext>
            </p:extLst>
          </p:nvPr>
        </p:nvGraphicFramePr>
        <p:xfrm>
          <a:off x="457200" y="2286000"/>
          <a:ext cx="82296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1295400"/>
                <a:gridCol w="1524000"/>
                <a:gridCol w="117348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Manipulation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Scen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</a:t>
                      </a:r>
                      <a:r>
                        <a:rPr lang="en-US" baseline="0" dirty="0" smtClean="0"/>
                        <a:t>-insertion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2m9s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</a:t>
                      </a:r>
                      <a:r>
                        <a:rPr lang="en-US" dirty="0" smtClean="0"/>
                        <a:t>-deletion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1m48s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</a:t>
                      </a:r>
                      <a:r>
                        <a:rPr lang="en-US" dirty="0" smtClean="0"/>
                        <a:t>-reverse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1m49s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</a:t>
                      </a:r>
                      <a:r>
                        <a:rPr lang="en-US" dirty="0" smtClean="0"/>
                        <a:t>-find-last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0.29G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0m56s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ll</a:t>
                      </a:r>
                      <a:r>
                        <a:rPr lang="en-US" dirty="0" smtClean="0"/>
                        <a:t>-swap-first-last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4m18s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dll</a:t>
                      </a:r>
                      <a:r>
                        <a:rPr lang="en-US" dirty="0" smtClean="0"/>
                        <a:t>-traversal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1m58s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dll</a:t>
                      </a:r>
                      <a:r>
                        <a:rPr lang="en-US" dirty="0" smtClean="0"/>
                        <a:t>-reversal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3m47s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- 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5502"/>
              </p:ext>
            </p:extLst>
          </p:nvPr>
        </p:nvGraphicFramePr>
        <p:xfrm>
          <a:off x="571500" y="1524000"/>
          <a:ext cx="8229600" cy="333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1295400"/>
                <a:gridCol w="1524000"/>
                <a:gridCol w="1173480"/>
                <a:gridCol w="164592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Manipulation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Scen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-search(contains)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1m02s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6m07s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-find-min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0m58s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-find-max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0m23s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-left-rotate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3m18s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-right-rotate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3m15s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0.46G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1m52s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bst</a:t>
                      </a:r>
                      <a:r>
                        <a:rPr lang="en-US" dirty="0" smtClean="0"/>
                        <a:t>-deletion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3m13s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371940"/>
              </p:ext>
            </p:extLst>
          </p:nvPr>
        </p:nvGraphicFramePr>
        <p:xfrm>
          <a:off x="571500" y="5410200"/>
          <a:ext cx="8229600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1295400"/>
                <a:gridCol w="1524000"/>
                <a:gridCol w="1173480"/>
                <a:gridCol w="164592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Manipulation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#Clauses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Scen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aig</a:t>
                      </a:r>
                      <a:r>
                        <a:rPr lang="en-US" dirty="0" smtClean="0"/>
                        <a:t>-insertion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1m04s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9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storyboard was under-constrained</a:t>
            </a:r>
          </a:p>
          <a:p>
            <a:pPr lvl="1"/>
            <a:r>
              <a:rPr lang="en-US" dirty="0" smtClean="0"/>
              <a:t>Two additional concrete instances were required</a:t>
            </a:r>
          </a:p>
          <a:p>
            <a:pPr lvl="1"/>
            <a:endParaRPr lang="en-US" dirty="0"/>
          </a:p>
          <a:p>
            <a:r>
              <a:rPr lang="en-US" dirty="0" smtClean="0"/>
              <a:t>Still better than using only concrete examples</a:t>
            </a:r>
          </a:p>
          <a:p>
            <a:pPr lvl="1"/>
            <a:r>
              <a:rPr lang="en-US" dirty="0" smtClean="0"/>
              <a:t>constraints grow too big before there are enough examples to constrain the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Black Tree Insertion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219200"/>
            <a:ext cx="5243513" cy="523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5669" y="2438400"/>
            <a:ext cx="4648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cases to fix red black tree invariant after insertion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98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Black Tree Insertion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7040"/>
            <a:ext cx="3414713" cy="34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514600"/>
            <a:ext cx="464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fixRBTree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(Node root, Node x){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hile(x.p != null &amp;&amp;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x.p.p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!= null){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y = x.p;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z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x.p.p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if(cond1) //case1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elsif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(cond2) //case2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elsif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(cond3) //case3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elsif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(cond4) //case4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else break;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x = z;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color[root] = black;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89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Debugging storyboards</a:t>
            </a:r>
          </a:p>
          <a:p>
            <a:pPr lvl="1"/>
            <a:endParaRPr lang="en-US" dirty="0"/>
          </a:p>
          <a:p>
            <a:r>
              <a:rPr lang="en-US" dirty="0" smtClean="0"/>
              <a:t>Corner cases</a:t>
            </a:r>
          </a:p>
          <a:p>
            <a:pPr lvl="1"/>
            <a:r>
              <a:rPr lang="en-US" dirty="0" smtClean="0"/>
              <a:t>Automated fuzzing of scenarios</a:t>
            </a:r>
          </a:p>
          <a:p>
            <a:pPr lvl="1"/>
            <a:endParaRPr lang="en-US" dirty="0"/>
          </a:p>
          <a:p>
            <a:r>
              <a:rPr lang="en-US" dirty="0" smtClean="0"/>
              <a:t>Symmetry reduction</a:t>
            </a:r>
          </a:p>
          <a:p>
            <a:pPr lvl="1"/>
            <a:endParaRPr lang="en-US" dirty="0"/>
          </a:p>
          <a:p>
            <a:r>
              <a:rPr lang="en-US" dirty="0" smtClean="0"/>
              <a:t>Concurrent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6445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Constraints are a powerful basis for synthesis</a:t>
            </a:r>
          </a:p>
          <a:p>
            <a:endParaRPr lang="en-US" dirty="0"/>
          </a:p>
          <a:p>
            <a:r>
              <a:rPr lang="en-US" dirty="0" smtClean="0"/>
              <a:t>Multimodal interaction makes specs simpler</a:t>
            </a:r>
          </a:p>
          <a:p>
            <a:endParaRPr lang="en-US" dirty="0"/>
          </a:p>
          <a:p>
            <a:r>
              <a:rPr lang="en-US" dirty="0" smtClean="0"/>
              <a:t>Interactivity is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Multimodal Synthesis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905000"/>
            <a:ext cx="25889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</a:t>
            </a:r>
          </a:p>
          <a:p>
            <a:r>
              <a:rPr lang="en-US" sz="3200" dirty="0" smtClean="0"/>
              <a:t>    n  = </a:t>
            </a:r>
            <a:r>
              <a:rPr lang="en-US" sz="3200" dirty="0" err="1" smtClean="0"/>
              <a:t>v.next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    p = </a:t>
            </a:r>
            <a:r>
              <a:rPr lang="en-US" sz="3200" dirty="0" err="1" smtClean="0"/>
              <a:t>v.prev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    </a:t>
            </a:r>
            <a:r>
              <a:rPr lang="en-US" sz="3200" dirty="0" err="1"/>
              <a:t>p</a:t>
            </a:r>
            <a:r>
              <a:rPr lang="en-US" sz="3200" dirty="0" err="1" smtClean="0"/>
              <a:t>.next</a:t>
            </a:r>
            <a:r>
              <a:rPr lang="en-US" sz="3200" dirty="0" smtClean="0"/>
              <a:t> = n;</a:t>
            </a:r>
          </a:p>
          <a:p>
            <a:r>
              <a:rPr lang="en-US" sz="3200" dirty="0" smtClean="0"/>
              <a:t>    </a:t>
            </a:r>
            <a:r>
              <a:rPr lang="en-US" sz="3200" dirty="0" err="1" smtClean="0"/>
              <a:t>n.prev</a:t>
            </a:r>
            <a:r>
              <a:rPr lang="en-US" sz="3200" dirty="0" smtClean="0"/>
              <a:t> = p;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83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Pictures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46343" y="2618143"/>
            <a:ext cx="5334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723887" y="2873298"/>
            <a:ext cx="515113" cy="27432"/>
            <a:chOff x="6400800" y="990600"/>
            <a:chExt cx="515113" cy="27432"/>
          </a:xfrm>
        </p:grpSpPr>
        <p:sp>
          <p:nvSpPr>
            <p:cNvPr id="64" name="Rectangle 63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/>
          <p:cNvSpPr/>
          <p:nvPr/>
        </p:nvSpPr>
        <p:spPr>
          <a:xfrm>
            <a:off x="4297172" y="2618143"/>
            <a:ext cx="5334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>
            <a:stCxn id="67" idx="7"/>
            <a:endCxn id="56" idx="1"/>
          </p:cNvCxnSpPr>
          <p:nvPr/>
        </p:nvCxnSpPr>
        <p:spPr>
          <a:xfrm>
            <a:off x="4752457" y="2696258"/>
            <a:ext cx="87200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841314" y="2378693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56" idx="3"/>
            <a:endCxn id="67" idx="5"/>
          </p:cNvCxnSpPr>
          <p:nvPr/>
        </p:nvCxnSpPr>
        <p:spPr>
          <a:xfrm flipH="1">
            <a:off x="4752457" y="3073428"/>
            <a:ext cx="87200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872737" y="2976718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3048000" y="2618143"/>
            <a:ext cx="5334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3" idx="7"/>
            <a:endCxn id="67" idx="1"/>
          </p:cNvCxnSpPr>
          <p:nvPr/>
        </p:nvCxnSpPr>
        <p:spPr>
          <a:xfrm>
            <a:off x="3503285" y="2696258"/>
            <a:ext cx="872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52986" y="2378693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67" idx="3"/>
            <a:endCxn id="73" idx="5"/>
          </p:cNvCxnSpPr>
          <p:nvPr/>
        </p:nvCxnSpPr>
        <p:spPr>
          <a:xfrm flipH="1">
            <a:off x="3503285" y="3073428"/>
            <a:ext cx="872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684409" y="2976718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027474" y="2703008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116331" y="2385443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6027474" y="3080178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147754" y="2983468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449975" y="2696351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310232" y="2378786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2449975" y="3073521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341655" y="2976811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828800" y="2865793"/>
            <a:ext cx="515113" cy="27432"/>
            <a:chOff x="6400800" y="990600"/>
            <a:chExt cx="515113" cy="27432"/>
          </a:xfrm>
        </p:grpSpPr>
        <p:sp>
          <p:nvSpPr>
            <p:cNvPr id="103" name="Rectangle 102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Oval 105"/>
          <p:cNvSpPr/>
          <p:nvPr/>
        </p:nvSpPr>
        <p:spPr>
          <a:xfrm>
            <a:off x="5012943" y="4675543"/>
            <a:ext cx="5334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6190487" y="4930698"/>
            <a:ext cx="515113" cy="27432"/>
            <a:chOff x="6400800" y="990600"/>
            <a:chExt cx="515113" cy="27432"/>
          </a:xfrm>
        </p:grpSpPr>
        <p:sp>
          <p:nvSpPr>
            <p:cNvPr id="108" name="Rectangle 107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Arrow Connector 110"/>
          <p:cNvCxnSpPr>
            <a:stCxn id="115" idx="7"/>
            <a:endCxn id="106" idx="1"/>
          </p:cNvCxnSpPr>
          <p:nvPr/>
        </p:nvCxnSpPr>
        <p:spPr>
          <a:xfrm>
            <a:off x="4036685" y="4753658"/>
            <a:ext cx="10543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267200" y="4436093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06" idx="3"/>
            <a:endCxn id="115" idx="5"/>
          </p:cNvCxnSpPr>
          <p:nvPr/>
        </p:nvCxnSpPr>
        <p:spPr>
          <a:xfrm flipH="1">
            <a:off x="4036685" y="5130828"/>
            <a:ext cx="10543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298623" y="5034118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3581400" y="4675543"/>
            <a:ext cx="533400" cy="533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5494074" y="4760408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582931" y="4442843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5494074" y="5137578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614354" y="5040868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2983375" y="4753751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843632" y="4436186"/>
            <a:ext cx="59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>
          <a:xfrm flipH="1">
            <a:off x="2983375" y="5130921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875055" y="5034211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prev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362200" y="4923193"/>
            <a:ext cx="515113" cy="27432"/>
            <a:chOff x="6400800" y="990600"/>
            <a:chExt cx="515113" cy="27432"/>
          </a:xfrm>
        </p:grpSpPr>
        <p:sp>
          <p:nvSpPr>
            <p:cNvPr id="125" name="Rectangle 124"/>
            <p:cNvSpPr/>
            <p:nvPr/>
          </p:nvSpPr>
          <p:spPr>
            <a:xfrm>
              <a:off x="640080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644640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88481" y="990600"/>
              <a:ext cx="27432" cy="27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Arrow Connector 127"/>
          <p:cNvCxnSpPr>
            <a:endCxn id="67" idx="0"/>
          </p:cNvCxnSpPr>
          <p:nvPr/>
        </p:nvCxnSpPr>
        <p:spPr>
          <a:xfrm flipH="1">
            <a:off x="4563872" y="2044700"/>
            <a:ext cx="266700" cy="5734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Down Arrow 128"/>
          <p:cNvSpPr/>
          <p:nvPr/>
        </p:nvSpPr>
        <p:spPr>
          <a:xfrm>
            <a:off x="4385102" y="3581400"/>
            <a:ext cx="357539" cy="64261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7499" y="164339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91884" y="4892647"/>
            <a:ext cx="851916" cy="1573322"/>
            <a:chOff x="6691884" y="4892647"/>
            <a:chExt cx="851916" cy="1573322"/>
          </a:xfrm>
        </p:grpSpPr>
        <p:sp>
          <p:nvSpPr>
            <p:cNvPr id="130" name="Oval 129"/>
            <p:cNvSpPr/>
            <p:nvPr/>
          </p:nvSpPr>
          <p:spPr>
            <a:xfrm>
              <a:off x="6762401" y="5867400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x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>
              <a:endCxn id="130" idx="0"/>
            </p:cNvCxnSpPr>
            <p:nvPr/>
          </p:nvCxnSpPr>
          <p:spPr>
            <a:xfrm flipH="1">
              <a:off x="7029101" y="5293957"/>
              <a:ext cx="266700" cy="5734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142728" y="4892647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691884" y="5034118"/>
              <a:ext cx="851916" cy="143185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6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Bridging the semantic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79837"/>
            <a:ext cx="8991600" cy="2468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Problem: the picture is not a program</a:t>
            </a:r>
          </a:p>
          <a:p>
            <a:pPr lvl="1"/>
            <a:r>
              <a:rPr lang="en-US" dirty="0" smtClean="0">
                <a:latin typeface="+mn-lt"/>
              </a:rPr>
              <a:t>you can not “compile” the picture into a program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More like programming by example</a:t>
            </a:r>
          </a:p>
          <a:p>
            <a:pPr lvl="1"/>
            <a:r>
              <a:rPr lang="en-US" dirty="0" smtClean="0">
                <a:latin typeface="+mn-lt"/>
              </a:rPr>
              <a:t>except the picture is not an example either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4273" y="1046368"/>
            <a:ext cx="3246120" cy="2296046"/>
            <a:chOff x="1828800" y="1643390"/>
            <a:chExt cx="5410200" cy="3826745"/>
          </a:xfrm>
        </p:grpSpPr>
        <p:sp>
          <p:nvSpPr>
            <p:cNvPr id="5" name="Oval 4"/>
            <p:cNvSpPr/>
            <p:nvPr/>
          </p:nvSpPr>
          <p:spPr>
            <a:xfrm>
              <a:off x="5546343" y="26181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723887" y="2873298"/>
              <a:ext cx="515113" cy="27432"/>
              <a:chOff x="6400800" y="990600"/>
              <a:chExt cx="515113" cy="2743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297172" y="26181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7"/>
              <a:endCxn id="5" idx="1"/>
            </p:cNvCxnSpPr>
            <p:nvPr/>
          </p:nvCxnSpPr>
          <p:spPr>
            <a:xfrm>
              <a:off x="4752457" y="2696258"/>
              <a:ext cx="872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41313" y="2378694"/>
              <a:ext cx="783333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0" name="Straight Arrow Connector 9"/>
            <p:cNvCxnSpPr>
              <a:stCxn id="5" idx="3"/>
              <a:endCxn id="7" idx="5"/>
            </p:cNvCxnSpPr>
            <p:nvPr/>
          </p:nvCxnSpPr>
          <p:spPr>
            <a:xfrm flipH="1">
              <a:off x="4752457" y="3073428"/>
              <a:ext cx="872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72737" y="2976719"/>
              <a:ext cx="788677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26181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7"/>
              <a:endCxn id="7" idx="1"/>
            </p:cNvCxnSpPr>
            <p:nvPr/>
          </p:nvCxnSpPr>
          <p:spPr>
            <a:xfrm>
              <a:off x="3503285" y="2696258"/>
              <a:ext cx="8720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652987" y="2378694"/>
              <a:ext cx="783333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5" name="Straight Arrow Connector 14"/>
            <p:cNvCxnSpPr>
              <a:stCxn id="7" idx="3"/>
              <a:endCxn id="12" idx="5"/>
            </p:cNvCxnSpPr>
            <p:nvPr/>
          </p:nvCxnSpPr>
          <p:spPr>
            <a:xfrm flipH="1">
              <a:off x="3503285" y="3073428"/>
              <a:ext cx="8720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84408" y="2976719"/>
              <a:ext cx="788677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027474" y="2703008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027474" y="3080178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449975" y="2696351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449975" y="3073521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828800" y="2865793"/>
              <a:ext cx="515113" cy="27432"/>
              <a:chOff x="6400800" y="990600"/>
              <a:chExt cx="515113" cy="274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012943" y="46755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190487" y="4930698"/>
              <a:ext cx="515113" cy="27432"/>
              <a:chOff x="6400800" y="990600"/>
              <a:chExt cx="515113" cy="2743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28" name="Straight Arrow Connector 27"/>
            <p:cNvCxnSpPr>
              <a:stCxn id="32" idx="7"/>
              <a:endCxn id="26" idx="1"/>
            </p:cNvCxnSpPr>
            <p:nvPr/>
          </p:nvCxnSpPr>
          <p:spPr>
            <a:xfrm>
              <a:off x="4036685" y="4753658"/>
              <a:ext cx="10543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267200" y="4436093"/>
              <a:ext cx="783333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30" name="Straight Arrow Connector 29"/>
            <p:cNvCxnSpPr>
              <a:stCxn id="26" idx="3"/>
              <a:endCxn id="32" idx="5"/>
            </p:cNvCxnSpPr>
            <p:nvPr/>
          </p:nvCxnSpPr>
          <p:spPr>
            <a:xfrm flipH="1">
              <a:off x="4036685" y="5130828"/>
              <a:ext cx="10543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298623" y="5034118"/>
              <a:ext cx="788677" cy="436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81400" y="4675543"/>
              <a:ext cx="533400" cy="533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494074" y="4760408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494074" y="5137578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983375" y="4753751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2983375" y="5130921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2362200" y="4923193"/>
              <a:ext cx="515113" cy="27432"/>
              <a:chOff x="6400800" y="990600"/>
              <a:chExt cx="515113" cy="2743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42" name="Straight Arrow Connector 41"/>
            <p:cNvCxnSpPr>
              <a:endCxn id="7" idx="0"/>
            </p:cNvCxnSpPr>
            <p:nvPr/>
          </p:nvCxnSpPr>
          <p:spPr>
            <a:xfrm flipH="1">
              <a:off x="4563872" y="2044700"/>
              <a:ext cx="266700" cy="5734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own Arrow 42"/>
            <p:cNvSpPr/>
            <p:nvPr/>
          </p:nvSpPr>
          <p:spPr>
            <a:xfrm>
              <a:off x="4385102" y="3581400"/>
              <a:ext cx="357539" cy="642610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77498" y="1643390"/>
              <a:ext cx="513497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934200" y="1357076"/>
            <a:ext cx="16882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   s  = </a:t>
            </a:r>
            <a:r>
              <a:rPr lang="en-US" sz="2000" dirty="0" err="1" smtClean="0"/>
              <a:t>n.succ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 p = </a:t>
            </a:r>
            <a:r>
              <a:rPr lang="en-US" sz="2000" dirty="0" err="1" smtClean="0"/>
              <a:t>n.pred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  </a:t>
            </a:r>
            <a:r>
              <a:rPr lang="en-US" sz="2000" dirty="0" err="1"/>
              <a:t>p</a:t>
            </a:r>
            <a:r>
              <a:rPr lang="en-US" sz="2000" dirty="0" err="1" smtClean="0"/>
              <a:t>.succ</a:t>
            </a:r>
            <a:r>
              <a:rPr lang="en-US" sz="2000" dirty="0" smtClean="0"/>
              <a:t> = s;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s.pred</a:t>
            </a:r>
            <a:r>
              <a:rPr lang="en-US" sz="2000" dirty="0" smtClean="0"/>
              <a:t> = p;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58" name="Freeform 57"/>
          <p:cNvSpPr/>
          <p:nvPr/>
        </p:nvSpPr>
        <p:spPr>
          <a:xfrm rot="886829">
            <a:off x="4319693" y="1119562"/>
            <a:ext cx="635000" cy="2286000"/>
          </a:xfrm>
          <a:custGeom>
            <a:avLst/>
            <a:gdLst>
              <a:gd name="connsiteX0" fmla="*/ 635000 w 635000"/>
              <a:gd name="connsiteY0" fmla="*/ 0 h 2286000"/>
              <a:gd name="connsiteX1" fmla="*/ 76200 w 635000"/>
              <a:gd name="connsiteY1" fmla="*/ 863600 h 2286000"/>
              <a:gd name="connsiteX2" fmla="*/ 444500 w 635000"/>
              <a:gd name="connsiteY2" fmla="*/ 774700 h 2286000"/>
              <a:gd name="connsiteX3" fmla="*/ 0 w 635000"/>
              <a:gd name="connsiteY3" fmla="*/ 1739900 h 2286000"/>
              <a:gd name="connsiteX4" fmla="*/ 381000 w 635000"/>
              <a:gd name="connsiteY4" fmla="*/ 1625600 h 2286000"/>
              <a:gd name="connsiteX5" fmla="*/ 127000 w 635000"/>
              <a:gd name="connsiteY5" fmla="*/ 2273300 h 2286000"/>
              <a:gd name="connsiteX6" fmla="*/ 127000 w 635000"/>
              <a:gd name="connsiteY6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286000">
                <a:moveTo>
                  <a:pt x="635000" y="0"/>
                </a:moveTo>
                <a:lnTo>
                  <a:pt x="76200" y="863600"/>
                </a:lnTo>
                <a:lnTo>
                  <a:pt x="444500" y="774700"/>
                </a:lnTo>
                <a:lnTo>
                  <a:pt x="0" y="1739900"/>
                </a:lnTo>
                <a:lnTo>
                  <a:pt x="381000" y="1625600"/>
                </a:lnTo>
                <a:lnTo>
                  <a:pt x="127000" y="2273300"/>
                </a:lnTo>
                <a:lnTo>
                  <a:pt x="127000" y="228600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886829">
            <a:off x="5560907" y="1054363"/>
            <a:ext cx="635000" cy="2286000"/>
          </a:xfrm>
          <a:custGeom>
            <a:avLst/>
            <a:gdLst>
              <a:gd name="connsiteX0" fmla="*/ 635000 w 635000"/>
              <a:gd name="connsiteY0" fmla="*/ 0 h 2286000"/>
              <a:gd name="connsiteX1" fmla="*/ 76200 w 635000"/>
              <a:gd name="connsiteY1" fmla="*/ 863600 h 2286000"/>
              <a:gd name="connsiteX2" fmla="*/ 444500 w 635000"/>
              <a:gd name="connsiteY2" fmla="*/ 774700 h 2286000"/>
              <a:gd name="connsiteX3" fmla="*/ 0 w 635000"/>
              <a:gd name="connsiteY3" fmla="*/ 1739900 h 2286000"/>
              <a:gd name="connsiteX4" fmla="*/ 381000 w 635000"/>
              <a:gd name="connsiteY4" fmla="*/ 1625600 h 2286000"/>
              <a:gd name="connsiteX5" fmla="*/ 127000 w 635000"/>
              <a:gd name="connsiteY5" fmla="*/ 2273300 h 2286000"/>
              <a:gd name="connsiteX6" fmla="*/ 127000 w 635000"/>
              <a:gd name="connsiteY6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00" h="2286000">
                <a:moveTo>
                  <a:pt x="635000" y="0"/>
                </a:moveTo>
                <a:lnTo>
                  <a:pt x="76200" y="863600"/>
                </a:lnTo>
                <a:lnTo>
                  <a:pt x="444500" y="774700"/>
                </a:lnTo>
                <a:lnTo>
                  <a:pt x="0" y="1739900"/>
                </a:lnTo>
                <a:lnTo>
                  <a:pt x="381000" y="1625600"/>
                </a:lnTo>
                <a:lnTo>
                  <a:pt x="127000" y="2273300"/>
                </a:lnTo>
                <a:lnTo>
                  <a:pt x="127000" y="2286000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Scenarios vs.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79837"/>
            <a:ext cx="8991600" cy="29257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 scenario is more powerful than an example</a:t>
            </a:r>
          </a:p>
          <a:p>
            <a:pPr lvl="1"/>
            <a:r>
              <a:rPr lang="en-US" dirty="0" smtClean="0">
                <a:latin typeface="+mn-lt"/>
              </a:rPr>
              <a:t>each scenario represents an infinite set of examples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It is also less powerful</a:t>
            </a:r>
          </a:p>
          <a:p>
            <a:pPr lvl="1"/>
            <a:r>
              <a:rPr lang="en-US" dirty="0" smtClean="0">
                <a:latin typeface="+mn-lt"/>
              </a:rPr>
              <a:t>The picture is ambiguous regarding the fate of   …</a:t>
            </a: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44240" y="2721989"/>
            <a:ext cx="2606040" cy="620425"/>
            <a:chOff x="3444240" y="2721989"/>
            <a:chExt cx="2606040" cy="620425"/>
          </a:xfrm>
        </p:grpSpPr>
        <p:sp>
          <p:nvSpPr>
            <p:cNvPr id="26" name="Oval 25"/>
            <p:cNvSpPr/>
            <p:nvPr/>
          </p:nvSpPr>
          <p:spPr>
            <a:xfrm>
              <a:off x="5034686" y="2865659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41212" y="3018752"/>
              <a:ext cx="309068" cy="16459"/>
              <a:chOff x="6400800" y="990600"/>
              <a:chExt cx="515113" cy="2743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28" name="Straight Arrow Connector 27"/>
            <p:cNvCxnSpPr>
              <a:stCxn id="32" idx="7"/>
              <a:endCxn id="26" idx="1"/>
            </p:cNvCxnSpPr>
            <p:nvPr/>
          </p:nvCxnSpPr>
          <p:spPr>
            <a:xfrm>
              <a:off x="4448931" y="2912528"/>
              <a:ext cx="6326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87240" y="2721989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30" name="Straight Arrow Connector 29"/>
            <p:cNvCxnSpPr>
              <a:stCxn id="26" idx="3"/>
              <a:endCxn id="32" idx="5"/>
            </p:cNvCxnSpPr>
            <p:nvPr/>
          </p:nvCxnSpPr>
          <p:spPr>
            <a:xfrm flipH="1">
              <a:off x="4448931" y="3138830"/>
              <a:ext cx="6326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06094" y="3080804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175760" y="2865659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323364" y="2916578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5323364" y="314288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816945" y="2912584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816945" y="3138886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3444240" y="3014249"/>
              <a:ext cx="309068" cy="16459"/>
              <a:chOff x="6400800" y="990600"/>
              <a:chExt cx="515113" cy="2743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sp>
        <p:nvSpPr>
          <p:cNvPr id="43" name="Down Arrow 42"/>
          <p:cNvSpPr/>
          <p:nvPr/>
        </p:nvSpPr>
        <p:spPr>
          <a:xfrm>
            <a:off x="4657981" y="2209173"/>
            <a:ext cx="214523" cy="385566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18" name="Group 17"/>
          <p:cNvGrpSpPr/>
          <p:nvPr/>
        </p:nvGrpSpPr>
        <p:grpSpPr>
          <a:xfrm>
            <a:off x="3124200" y="1046368"/>
            <a:ext cx="3246120" cy="1061607"/>
            <a:chOff x="3124200" y="1046368"/>
            <a:chExt cx="3246120" cy="1061607"/>
          </a:xfrm>
        </p:grpSpPr>
        <p:sp>
          <p:nvSpPr>
            <p:cNvPr id="5" name="Oval 4"/>
            <p:cNvSpPr/>
            <p:nvPr/>
          </p:nvSpPr>
          <p:spPr>
            <a:xfrm>
              <a:off x="5354726" y="1631220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61252" y="1784312"/>
              <a:ext cx="309068" cy="16459"/>
              <a:chOff x="6400800" y="990600"/>
              <a:chExt cx="515113" cy="2743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605223" y="1631220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7"/>
              <a:endCxn id="5" idx="1"/>
            </p:cNvCxnSpPr>
            <p:nvPr/>
          </p:nvCxnSpPr>
          <p:spPr>
            <a:xfrm>
              <a:off x="4878394" y="1678089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31708" y="1487550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0" name="Straight Arrow Connector 9"/>
            <p:cNvCxnSpPr>
              <a:stCxn id="5" idx="3"/>
              <a:endCxn id="7" idx="5"/>
            </p:cNvCxnSpPr>
            <p:nvPr/>
          </p:nvCxnSpPr>
          <p:spPr>
            <a:xfrm flipH="1">
              <a:off x="4878394" y="1904390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50562" y="184636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55720" y="1631220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7"/>
              <a:endCxn id="7" idx="1"/>
            </p:cNvCxnSpPr>
            <p:nvPr/>
          </p:nvCxnSpPr>
          <p:spPr>
            <a:xfrm>
              <a:off x="4128891" y="1678089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18712" y="1487550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5" name="Straight Arrow Connector 14"/>
            <p:cNvCxnSpPr>
              <a:stCxn id="7" idx="3"/>
              <a:endCxn id="12" idx="5"/>
            </p:cNvCxnSpPr>
            <p:nvPr/>
          </p:nvCxnSpPr>
          <p:spPr>
            <a:xfrm flipH="1">
              <a:off x="4128891" y="1904390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37565" y="184636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643404" y="168213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643404" y="190844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96905" y="1678144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496905" y="1904446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124200" y="1779809"/>
              <a:ext cx="309068" cy="16459"/>
              <a:chOff x="6400800" y="990600"/>
              <a:chExt cx="515113" cy="2743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40080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644640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88481" y="990600"/>
                <a:ext cx="27432" cy="274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42" name="Straight Arrow Connector 41"/>
            <p:cNvCxnSpPr>
              <a:endCxn id="7" idx="0"/>
            </p:cNvCxnSpPr>
            <p:nvPr/>
          </p:nvCxnSpPr>
          <p:spPr>
            <a:xfrm flipH="1">
              <a:off x="4765243" y="1287154"/>
              <a:ext cx="160020" cy="3440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833419" y="1046368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</p:grpSp>
      <p:sp>
        <p:nvSpPr>
          <p:cNvPr id="60" name="Oval 59"/>
          <p:cNvSpPr/>
          <p:nvPr/>
        </p:nvSpPr>
        <p:spPr>
          <a:xfrm>
            <a:off x="2743200" y="1498600"/>
            <a:ext cx="773575" cy="58816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008225" y="1498600"/>
            <a:ext cx="773575" cy="58816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098800" y="2739235"/>
            <a:ext cx="773575" cy="58816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638800" y="2739235"/>
            <a:ext cx="773575" cy="58816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3859448" y="1045929"/>
            <a:ext cx="1819046" cy="1061607"/>
            <a:chOff x="3093720" y="1971154"/>
            <a:chExt cx="1819046" cy="1061607"/>
          </a:xfrm>
        </p:grpSpPr>
        <p:sp>
          <p:nvSpPr>
            <p:cNvPr id="110" name="Oval 109"/>
            <p:cNvSpPr/>
            <p:nvPr/>
          </p:nvSpPr>
          <p:spPr>
            <a:xfrm>
              <a:off x="4592726" y="2556006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843223" y="2556006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x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Arrow Connector 111"/>
            <p:cNvCxnSpPr>
              <a:stCxn id="111" idx="7"/>
              <a:endCxn id="110" idx="1"/>
            </p:cNvCxnSpPr>
            <p:nvPr/>
          </p:nvCxnSpPr>
          <p:spPr>
            <a:xfrm>
              <a:off x="4116394" y="2602875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169708" y="2412336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14" name="Straight Arrow Connector 113"/>
            <p:cNvCxnSpPr>
              <a:stCxn id="110" idx="3"/>
              <a:endCxn id="111" idx="5"/>
            </p:cNvCxnSpPr>
            <p:nvPr/>
          </p:nvCxnSpPr>
          <p:spPr>
            <a:xfrm flipH="1">
              <a:off x="4116394" y="2829176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188562" y="2771151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093720" y="2556006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Arrow Connector 116"/>
            <p:cNvCxnSpPr>
              <a:stCxn id="116" idx="7"/>
              <a:endCxn id="111" idx="1"/>
            </p:cNvCxnSpPr>
            <p:nvPr/>
          </p:nvCxnSpPr>
          <p:spPr>
            <a:xfrm>
              <a:off x="3366891" y="2602875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456712" y="2412336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19" name="Straight Arrow Connector 118"/>
            <p:cNvCxnSpPr>
              <a:stCxn id="111" idx="3"/>
              <a:endCxn id="116" idx="5"/>
            </p:cNvCxnSpPr>
            <p:nvPr/>
          </p:nvCxnSpPr>
          <p:spPr>
            <a:xfrm flipH="1">
              <a:off x="3366891" y="2829176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3475565" y="2771151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  <p:cxnSp>
          <p:nvCxnSpPr>
            <p:cNvPr id="121" name="Straight Arrow Connector 120"/>
            <p:cNvCxnSpPr>
              <a:endCxn id="111" idx="0"/>
            </p:cNvCxnSpPr>
            <p:nvPr/>
          </p:nvCxnSpPr>
          <p:spPr>
            <a:xfrm flipH="1">
              <a:off x="4003243" y="2211940"/>
              <a:ext cx="160020" cy="3440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071419" y="197115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111077" y="1502350"/>
            <a:ext cx="855051" cy="620425"/>
            <a:chOff x="2345349" y="2427575"/>
            <a:chExt cx="855051" cy="620425"/>
          </a:xfrm>
        </p:grpSpPr>
        <p:sp>
          <p:nvSpPr>
            <p:cNvPr id="124" name="Oval 123"/>
            <p:cNvSpPr/>
            <p:nvPr/>
          </p:nvSpPr>
          <p:spPr>
            <a:xfrm>
              <a:off x="2345349" y="2571245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Straight Arrow Connector 124"/>
            <p:cNvCxnSpPr>
              <a:stCxn id="124" idx="7"/>
            </p:cNvCxnSpPr>
            <p:nvPr/>
          </p:nvCxnSpPr>
          <p:spPr>
            <a:xfrm>
              <a:off x="2618520" y="2618114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2708341" y="2427575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27" name="Straight Arrow Connector 126"/>
            <p:cNvCxnSpPr>
              <a:endCxn id="124" idx="5"/>
            </p:cNvCxnSpPr>
            <p:nvPr/>
          </p:nvCxnSpPr>
          <p:spPr>
            <a:xfrm flipH="1">
              <a:off x="2618520" y="2844415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2727194" y="2786390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684356" y="1502350"/>
            <a:ext cx="796372" cy="620425"/>
            <a:chOff x="4918628" y="2427575"/>
            <a:chExt cx="796372" cy="620425"/>
          </a:xfrm>
        </p:grpSpPr>
        <p:sp>
          <p:nvSpPr>
            <p:cNvPr id="130" name="Oval 129"/>
            <p:cNvSpPr/>
            <p:nvPr/>
          </p:nvSpPr>
          <p:spPr>
            <a:xfrm>
              <a:off x="5394960" y="2571245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>
              <a:endCxn id="130" idx="1"/>
            </p:cNvCxnSpPr>
            <p:nvPr/>
          </p:nvCxnSpPr>
          <p:spPr>
            <a:xfrm>
              <a:off x="4918628" y="2618114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971942" y="2427575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33" name="Straight Arrow Connector 132"/>
            <p:cNvCxnSpPr>
              <a:stCxn id="130" idx="3"/>
            </p:cNvCxnSpPr>
            <p:nvPr/>
          </p:nvCxnSpPr>
          <p:spPr>
            <a:xfrm flipH="1">
              <a:off x="4918628" y="2844415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4990796" y="2786390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49077" y="1513175"/>
            <a:ext cx="855051" cy="620425"/>
            <a:chOff x="1583349" y="2438400"/>
            <a:chExt cx="855051" cy="620425"/>
          </a:xfrm>
        </p:grpSpPr>
        <p:sp>
          <p:nvSpPr>
            <p:cNvPr id="136" name="Oval 135"/>
            <p:cNvSpPr/>
            <p:nvPr/>
          </p:nvSpPr>
          <p:spPr>
            <a:xfrm>
              <a:off x="1583349" y="2582070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stCxn id="136" idx="7"/>
            </p:cNvCxnSpPr>
            <p:nvPr/>
          </p:nvCxnSpPr>
          <p:spPr>
            <a:xfrm>
              <a:off x="1856520" y="2628939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946341" y="2438400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39" name="Straight Arrow Connector 138"/>
            <p:cNvCxnSpPr>
              <a:endCxn id="136" idx="5"/>
            </p:cNvCxnSpPr>
            <p:nvPr/>
          </p:nvCxnSpPr>
          <p:spPr>
            <a:xfrm flipH="1">
              <a:off x="1856520" y="2855240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965194" y="279721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480728" y="1513175"/>
            <a:ext cx="796372" cy="620425"/>
            <a:chOff x="5715000" y="2438400"/>
            <a:chExt cx="796372" cy="620425"/>
          </a:xfrm>
        </p:grpSpPr>
        <p:sp>
          <p:nvSpPr>
            <p:cNvPr id="142" name="Oval 141"/>
            <p:cNvSpPr/>
            <p:nvPr/>
          </p:nvSpPr>
          <p:spPr>
            <a:xfrm>
              <a:off x="6191332" y="2582070"/>
              <a:ext cx="320040" cy="32004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Straight Arrow Connector 142"/>
            <p:cNvCxnSpPr>
              <a:endCxn id="142" idx="1"/>
            </p:cNvCxnSpPr>
            <p:nvPr/>
          </p:nvCxnSpPr>
          <p:spPr>
            <a:xfrm>
              <a:off x="5715000" y="2628939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5768314" y="2438400"/>
              <a:ext cx="470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next</a:t>
              </a:r>
              <a:endParaRPr lang="en-US" sz="1100" dirty="0"/>
            </a:p>
          </p:txBody>
        </p:sp>
        <p:cxnSp>
          <p:nvCxnSpPr>
            <p:cNvPr id="145" name="Straight Arrow Connector 144"/>
            <p:cNvCxnSpPr>
              <a:stCxn id="142" idx="3"/>
            </p:cNvCxnSpPr>
            <p:nvPr/>
          </p:nvCxnSpPr>
          <p:spPr>
            <a:xfrm flipH="1">
              <a:off x="5715000" y="2855240"/>
              <a:ext cx="5232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5787168" y="279721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prev</a:t>
              </a:r>
              <a:endParaRPr lang="en-US" sz="1100" dirty="0"/>
            </a:p>
          </p:txBody>
        </p:sp>
      </p:grpSp>
      <p:sp>
        <p:nvSpPr>
          <p:cNvPr id="147" name="Oval 146"/>
          <p:cNvSpPr/>
          <p:nvPr/>
        </p:nvSpPr>
        <p:spPr>
          <a:xfrm>
            <a:off x="8039100" y="6019800"/>
            <a:ext cx="621175" cy="457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1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339933"/>
      </a:accent1>
      <a:accent2>
        <a:srgbClr val="B2B2B2"/>
      </a:accent2>
      <a:accent3>
        <a:srgbClr val="A50021"/>
      </a:accent3>
      <a:accent4>
        <a:srgbClr val="00206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V">
      <a:majorFont>
        <a:latin typeface="Berlin Sans FB"/>
        <a:ea typeface=""/>
        <a:cs typeface=""/>
      </a:majorFont>
      <a:minorFont>
        <a:latin typeface="Kozuka Gothic Pro 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</TotalTime>
  <Words>1619</Words>
  <Application>Microsoft Office PowerPoint</Application>
  <PresentationFormat>On-screen Show (4:3)</PresentationFormat>
  <Paragraphs>672</Paragraphs>
  <Slides>46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Adobe Fan Heiti Std B</vt:lpstr>
      <vt:lpstr>Arial</vt:lpstr>
      <vt:lpstr>Berlin Sans FB</vt:lpstr>
      <vt:lpstr>Berlin Sans FB Demi</vt:lpstr>
      <vt:lpstr>Bookman Old Style</vt:lpstr>
      <vt:lpstr>Calibri</vt:lpstr>
      <vt:lpstr>Cambria Math</vt:lpstr>
      <vt:lpstr>Consolas</vt:lpstr>
      <vt:lpstr>Garamond</vt:lpstr>
      <vt:lpstr>Kozuka Gothic Pro M</vt:lpstr>
      <vt:lpstr>Times New Roman</vt:lpstr>
      <vt:lpstr>Wingdings</vt:lpstr>
      <vt:lpstr>Office Theme</vt:lpstr>
      <vt:lpstr>Constraint Based Synthesis</vt:lpstr>
      <vt:lpstr>Framing the synthesis problem</vt:lpstr>
      <vt:lpstr>Fundamental question</vt:lpstr>
      <vt:lpstr>Lessons from verification </vt:lpstr>
      <vt:lpstr>Multimodal Synthesis</vt:lpstr>
      <vt:lpstr>Programming with Code</vt:lpstr>
      <vt:lpstr>Programming with Pictures</vt:lpstr>
      <vt:lpstr>Bridging the semantic gap</vt:lpstr>
      <vt:lpstr>Scenarios vs. Examples</vt:lpstr>
      <vt:lpstr>Multimodal Synthesis</vt:lpstr>
      <vt:lpstr>Multimodal Synthesis</vt:lpstr>
      <vt:lpstr>Anatomy of a storyboard</vt:lpstr>
      <vt:lpstr>Linked List Reversal</vt:lpstr>
      <vt:lpstr>Scenarios for LL-reversal</vt:lpstr>
      <vt:lpstr>Text representation of Scenario</vt:lpstr>
      <vt:lpstr>Inductive insights with fold/unfold</vt:lpstr>
      <vt:lpstr>Inductive insights with fold/unfold</vt:lpstr>
      <vt:lpstr>Text Representation of Unfold</vt:lpstr>
      <vt:lpstr>Fold/Unfold</vt:lpstr>
      <vt:lpstr>Fold/Unfold</vt:lpstr>
      <vt:lpstr>Look Sketch</vt:lpstr>
      <vt:lpstr>Look Sketch</vt:lpstr>
      <vt:lpstr>Conditional Statements </vt:lpstr>
      <vt:lpstr>Constraint Based synthesis primer</vt:lpstr>
      <vt:lpstr>Synthesis as curve fitting</vt:lpstr>
      <vt:lpstr>Ex: Sketch</vt:lpstr>
      <vt:lpstr>Plan of attack</vt:lpstr>
      <vt:lpstr>Constraints from storyboards</vt:lpstr>
      <vt:lpstr>Control flow sketch defines a CFG</vt:lpstr>
      <vt:lpstr>Equations</vt:lpstr>
      <vt:lpstr>Synthesis vs. Verification</vt:lpstr>
      <vt:lpstr>Synthesis challenges</vt:lpstr>
      <vt:lpstr>Eliminating sets</vt:lpstr>
      <vt:lpstr>Loop unrolling</vt:lpstr>
      <vt:lpstr>Not your grandmother’s unrolling</vt:lpstr>
      <vt:lpstr>2: Unfold functions</vt:lpstr>
      <vt:lpstr>Solving the constraint</vt:lpstr>
      <vt:lpstr>Quantifier alternation constraint</vt:lpstr>
      <vt:lpstr>Experiments</vt:lpstr>
      <vt:lpstr>Case studies - I</vt:lpstr>
      <vt:lpstr>Case studies - II</vt:lpstr>
      <vt:lpstr>BST Deletion</vt:lpstr>
      <vt:lpstr>Red Black Tree Insertion</vt:lpstr>
      <vt:lpstr>Red Black Tree Insertion</vt:lpstr>
      <vt:lpstr>Research Questions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asolar</dc:creator>
  <cp:lastModifiedBy>Armando Solar-Lezama</cp:lastModifiedBy>
  <cp:revision>71</cp:revision>
  <dcterms:created xsi:type="dcterms:W3CDTF">2011-07-14T19:49:03Z</dcterms:created>
  <dcterms:modified xsi:type="dcterms:W3CDTF">2015-03-06T02:29:05Z</dcterms:modified>
</cp:coreProperties>
</file>