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8" r:id="rId3"/>
    <p:sldId id="361" r:id="rId4"/>
    <p:sldId id="303" r:id="rId5"/>
    <p:sldId id="360" r:id="rId6"/>
    <p:sldId id="277" r:id="rId7"/>
    <p:sldId id="279" r:id="rId8"/>
    <p:sldId id="320" r:id="rId9"/>
    <p:sldId id="362" r:id="rId10"/>
    <p:sldId id="273" r:id="rId11"/>
    <p:sldId id="338" r:id="rId12"/>
    <p:sldId id="280" r:id="rId13"/>
    <p:sldId id="324" r:id="rId14"/>
    <p:sldId id="312" r:id="rId15"/>
    <p:sldId id="294" r:id="rId16"/>
    <p:sldId id="313" r:id="rId17"/>
    <p:sldId id="287" r:id="rId18"/>
    <p:sldId id="339" r:id="rId19"/>
    <p:sldId id="326" r:id="rId20"/>
    <p:sldId id="340" r:id="rId21"/>
    <p:sldId id="341" r:id="rId22"/>
    <p:sldId id="319" r:id="rId23"/>
    <p:sldId id="342" r:id="rId24"/>
    <p:sldId id="327" r:id="rId25"/>
    <p:sldId id="328" r:id="rId26"/>
    <p:sldId id="348" r:id="rId27"/>
    <p:sldId id="347" r:id="rId28"/>
    <p:sldId id="343" r:id="rId29"/>
    <p:sldId id="289" r:id="rId30"/>
    <p:sldId id="349" r:id="rId31"/>
    <p:sldId id="350" r:id="rId32"/>
    <p:sldId id="352" r:id="rId33"/>
    <p:sldId id="329" r:id="rId34"/>
    <p:sldId id="351" r:id="rId35"/>
    <p:sldId id="353" r:id="rId36"/>
    <p:sldId id="316" r:id="rId37"/>
    <p:sldId id="344" r:id="rId38"/>
    <p:sldId id="330" r:id="rId39"/>
    <p:sldId id="354" r:id="rId40"/>
    <p:sldId id="331" r:id="rId41"/>
    <p:sldId id="345" r:id="rId42"/>
    <p:sldId id="290" r:id="rId43"/>
    <p:sldId id="355" r:id="rId44"/>
    <p:sldId id="292" r:id="rId45"/>
    <p:sldId id="356" r:id="rId46"/>
    <p:sldId id="334" r:id="rId47"/>
    <p:sldId id="335" r:id="rId48"/>
    <p:sldId id="336" r:id="rId49"/>
    <p:sldId id="357" r:id="rId50"/>
    <p:sldId id="358" r:id="rId51"/>
    <p:sldId id="359" r:id="rId52"/>
    <p:sldId id="337" r:id="rId53"/>
    <p:sldId id="293" r:id="rId54"/>
    <p:sldId id="322" r:id="rId55"/>
    <p:sldId id="346" r:id="rId56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E2CA93-032A-480B-96E8-6F85C67BBEE8}">
          <p14:sldIdLst>
            <p14:sldId id="256"/>
            <p14:sldId id="258"/>
            <p14:sldId id="361"/>
            <p14:sldId id="303"/>
            <p14:sldId id="360"/>
            <p14:sldId id="277"/>
            <p14:sldId id="279"/>
            <p14:sldId id="320"/>
            <p14:sldId id="362"/>
            <p14:sldId id="273"/>
            <p14:sldId id="338"/>
            <p14:sldId id="280"/>
            <p14:sldId id="324"/>
            <p14:sldId id="312"/>
            <p14:sldId id="294"/>
            <p14:sldId id="313"/>
            <p14:sldId id="287"/>
            <p14:sldId id="339"/>
            <p14:sldId id="326"/>
            <p14:sldId id="340"/>
            <p14:sldId id="341"/>
            <p14:sldId id="319"/>
            <p14:sldId id="342"/>
            <p14:sldId id="327"/>
            <p14:sldId id="328"/>
            <p14:sldId id="348"/>
            <p14:sldId id="347"/>
            <p14:sldId id="343"/>
            <p14:sldId id="289"/>
            <p14:sldId id="349"/>
            <p14:sldId id="350"/>
            <p14:sldId id="352"/>
            <p14:sldId id="329"/>
            <p14:sldId id="351"/>
            <p14:sldId id="353"/>
            <p14:sldId id="316"/>
            <p14:sldId id="344"/>
            <p14:sldId id="330"/>
            <p14:sldId id="354"/>
            <p14:sldId id="331"/>
            <p14:sldId id="345"/>
            <p14:sldId id="290"/>
            <p14:sldId id="355"/>
            <p14:sldId id="292"/>
            <p14:sldId id="356"/>
            <p14:sldId id="334"/>
            <p14:sldId id="335"/>
            <p14:sldId id="336"/>
            <p14:sldId id="357"/>
            <p14:sldId id="358"/>
            <p14:sldId id="359"/>
            <p14:sldId id="337"/>
            <p14:sldId id="293"/>
            <p14:sldId id="322"/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681" autoAdjust="0"/>
  </p:normalViewPr>
  <p:slideViewPr>
    <p:cSldViewPr>
      <p:cViewPr varScale="1">
        <p:scale>
          <a:sx n="73" d="100"/>
          <a:sy n="73" d="100"/>
        </p:scale>
        <p:origin x="18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f size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Sheet1!$A$3:$A$11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7</c:v>
                </c:pt>
                <c:pt idx="4">
                  <c:v>8</c:v>
                </c:pt>
                <c:pt idx="5">
                  <c:v>2</c:v>
                </c:pt>
                <c:pt idx="6">
                  <c:v>6</c:v>
                </c:pt>
                <c:pt idx="7">
                  <c:v>8</c:v>
                </c:pt>
                <c:pt idx="8">
                  <c:v>1</c:v>
                </c:pt>
              </c:numCache>
            </c:numRef>
          </c:xVal>
          <c:yVal>
            <c:numRef>
              <c:f>Sheet1!$B$3:$B$11</c:f>
              <c:numCache>
                <c:formatCode>General</c:formatCode>
                <c:ptCount val="9"/>
                <c:pt idx="0">
                  <c:v>7</c:v>
                </c:pt>
                <c:pt idx="1">
                  <c:v>3</c:v>
                </c:pt>
                <c:pt idx="2">
                  <c:v>9</c:v>
                </c:pt>
                <c:pt idx="3">
                  <c:v>5</c:v>
                </c:pt>
                <c:pt idx="4">
                  <c:v>1</c:v>
                </c:pt>
                <c:pt idx="5">
                  <c:v>7</c:v>
                </c:pt>
                <c:pt idx="6">
                  <c:v>7</c:v>
                </c:pt>
                <c:pt idx="7">
                  <c:v>10</c:v>
                </c:pt>
                <c:pt idx="8">
                  <c:v>9.5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3077880"/>
        <c:axId val="813083368"/>
      </c:scatterChart>
      <c:valAx>
        <c:axId val="81307788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 err="1"/>
                  <a:t>Pred</a:t>
                </a:r>
                <a:r>
                  <a:rPr lang="en-US" sz="1200" dirty="0"/>
                  <a:t> Strength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13083368"/>
        <c:crosses val="autoZero"/>
        <c:crossBetween val="midCat"/>
      </c:valAx>
      <c:valAx>
        <c:axId val="813083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 smtClean="0"/>
                  <a:t>RHS  </a:t>
                </a:r>
                <a:r>
                  <a:rPr lang="en-US" sz="1200" dirty="0"/>
                  <a:t>Size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130778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B500A25-EDF5-446A-8629-E06F067291EA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D6EA10E-EC82-439E-8F6E-E85AEAAEE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30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73886F2-9B46-4089-8AEC-A3047BAB7146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527050"/>
            <a:ext cx="3509962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3D37B5B-A41C-4019-9F9D-B94D0C06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7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Hi everyone, I am </a:t>
            </a:r>
            <a:r>
              <a:rPr lang="en-US" sz="1400" dirty="0" err="1"/>
              <a:t>Rohit</a:t>
            </a:r>
            <a:r>
              <a:rPr lang="en-US" sz="1400" dirty="0"/>
              <a:t> Singh, a graduate student at MIT and I will be talking about a new off beat approach to building solvers. Let’s begin by looking at these SMT solvers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43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There’s evidence that existing tools</a:t>
            </a:r>
            <a:r>
              <a:rPr lang="en-US" baseline="0" dirty="0" smtClean="0"/>
              <a:t> already do things to make their tools work on specific problems.</a:t>
            </a:r>
            <a:endParaRPr lang="en-US" dirty="0" smtClean="0"/>
          </a:p>
          <a:p>
            <a:r>
              <a:rPr lang="en-US" dirty="0" smtClean="0"/>
              <a:t>Yes, we can do better</a:t>
            </a:r>
            <a:r>
              <a:rPr lang="en-US" baseline="0" dirty="0" smtClean="0"/>
              <a:t> with domain specificity (e.g. DS specialization of our tools)</a:t>
            </a:r>
          </a:p>
          <a:p>
            <a:endParaRPr lang="en-US" baseline="0" dirty="0" smtClean="0"/>
          </a:p>
          <a:p>
            <a:r>
              <a:rPr lang="en-US" dirty="0" smtClean="0"/>
              <a:t>Writing constraints to the solver</a:t>
            </a:r>
          </a:p>
          <a:p>
            <a:pPr lvl="1"/>
            <a:r>
              <a:rPr lang="en-US" dirty="0" smtClean="0"/>
              <a:t>Need to be really careful</a:t>
            </a:r>
          </a:p>
          <a:p>
            <a:pPr lvl="1"/>
            <a:r>
              <a:rPr lang="en-US" dirty="0" smtClean="0"/>
              <a:t>Ensuring the “right” format</a:t>
            </a:r>
          </a:p>
          <a:p>
            <a:pPr lvl="2"/>
            <a:r>
              <a:rPr lang="en-US" dirty="0" smtClean="0"/>
              <a:t>Tools spend a lot of effort</a:t>
            </a:r>
          </a:p>
          <a:p>
            <a:pPr lvl="2"/>
            <a:r>
              <a:rPr lang="en-US" dirty="0" smtClean="0"/>
              <a:t>Brings a huge improvement in performance</a:t>
            </a:r>
          </a:p>
          <a:p>
            <a:r>
              <a:rPr lang="en-US" dirty="0" smtClean="0"/>
              <a:t>Adding an optimization to Sketch tool:</a:t>
            </a:r>
          </a:p>
          <a:p>
            <a:pPr lvl="1"/>
            <a:r>
              <a:rPr lang="en-US" dirty="0" smtClean="0"/>
              <a:t>For certain problems – makes the tool go much faster</a:t>
            </a:r>
          </a:p>
          <a:p>
            <a:pPr lvl="1"/>
            <a:r>
              <a:rPr lang="en-US" dirty="0" smtClean="0"/>
              <a:t>For others – makes the tool go way slower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11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Sketch?</a:t>
            </a:r>
            <a:r>
              <a:rPr lang="en-US" baseline="0" dirty="0" smtClean="0"/>
              <a:t> (1) We know it better (2) Similar IR and Rewriting as other Solvers (3) It IS a solver built on top of a SAT solver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97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you’re representing and</a:t>
            </a:r>
            <a:r>
              <a:rPr lang="en-US" baseline="0" dirty="0" smtClean="0"/>
              <a:t> low level </a:t>
            </a:r>
            <a:r>
              <a:rPr lang="en-US" baseline="0" dirty="0" err="1" smtClean="0"/>
              <a:t>structs</a:t>
            </a:r>
            <a:r>
              <a:rPr lang="en-US" baseline="0" dirty="0" smtClean="0"/>
              <a:t> and pointers – what is the internal language – primitives make a big difference – limit the number of constructs </a:t>
            </a:r>
          </a:p>
          <a:p>
            <a:endParaRPr lang="en-US" baseline="0" dirty="0" smtClean="0"/>
          </a:p>
          <a:p>
            <a:r>
              <a:rPr lang="en-US" dirty="0" smtClean="0"/>
              <a:t> Not low level </a:t>
            </a:r>
            <a:r>
              <a:rPr lang="en-US" dirty="0" err="1" smtClean="0"/>
              <a:t>structs</a:t>
            </a:r>
            <a:r>
              <a:rPr lang="en-US" dirty="0" smtClean="0"/>
              <a:t> – what is internal language for constraints</a:t>
            </a:r>
          </a:p>
          <a:p>
            <a:r>
              <a:rPr lang="en-US" dirty="0" smtClean="0"/>
              <a:t>Primitives make a big difference</a:t>
            </a:r>
          </a:p>
          <a:p>
            <a:r>
              <a:rPr lang="en-US" dirty="0" smtClean="0"/>
              <a:t>Want to limit no. of constructs when building by hand – name of the game</a:t>
            </a:r>
          </a:p>
          <a:p>
            <a:r>
              <a:rPr lang="en-US" dirty="0" smtClean="0"/>
              <a:t>But in some cases this can be counter-productive – example = max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5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55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Traditionally implemented as (full-fledged) code</a:t>
            </a:r>
          </a:p>
          <a:p>
            <a:pPr lvl="1"/>
            <a:r>
              <a:rPr lang="en-US" dirty="0" smtClean="0"/>
              <a:t>Exhibits domain specificity</a:t>
            </a:r>
          </a:p>
          <a:p>
            <a:pPr lvl="1"/>
            <a:r>
              <a:rPr lang="en-US" dirty="0" smtClean="0"/>
              <a:t>In most cases, can be expressed and understood using simple declarative “rules” : </a:t>
            </a:r>
            <a:r>
              <a:rPr lang="en-US" i="1" dirty="0" smtClean="0"/>
              <a:t>Rewrite rules</a:t>
            </a:r>
          </a:p>
          <a:p>
            <a:pPr lvl="1"/>
            <a:r>
              <a:rPr lang="en-US" dirty="0" smtClean="0"/>
              <a:t>Huge impact on performance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21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Traditionally implemented as (full-fledged) code</a:t>
            </a:r>
          </a:p>
          <a:p>
            <a:pPr lvl="1"/>
            <a:r>
              <a:rPr lang="en-US" dirty="0" smtClean="0"/>
              <a:t>In most cases, can be expressed and understood using simple declarative “rules” : </a:t>
            </a:r>
            <a:r>
              <a:rPr lang="en-US" i="1" dirty="0" smtClean="0"/>
              <a:t>Rewrite rules</a:t>
            </a:r>
          </a:p>
          <a:p>
            <a:pPr lvl="1"/>
            <a:r>
              <a:rPr lang="en-US" dirty="0" smtClean="0"/>
              <a:t>Huge impact on performance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21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Traditionally implemented as (full-fledged) code</a:t>
            </a:r>
          </a:p>
          <a:p>
            <a:pPr lvl="1"/>
            <a:r>
              <a:rPr lang="en-US" dirty="0" smtClean="0"/>
              <a:t>Exhibits domain specificity</a:t>
            </a:r>
          </a:p>
          <a:p>
            <a:pPr lvl="1"/>
            <a:r>
              <a:rPr lang="en-US" dirty="0" smtClean="0"/>
              <a:t>In most cases, can be expressed and understood using simple declarative “rules” : </a:t>
            </a:r>
            <a:r>
              <a:rPr lang="en-US" i="1" dirty="0" smtClean="0"/>
              <a:t>Rewrite rules</a:t>
            </a:r>
          </a:p>
          <a:p>
            <a:pPr lvl="1"/>
            <a:r>
              <a:rPr lang="en-US" dirty="0" smtClean="0"/>
              <a:t>Huge impact on performance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21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 smtClean="0"/>
              <a:t>Fully automatically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59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 smtClean="0"/>
              <a:t>We focused on the Rewriter part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71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 smtClean="0"/>
              <a:t>We focused on the Rewriter part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04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There’s a lot of them and they are workhorses of a wide variety of fields – from operations research to Molecular biology.</a:t>
            </a:r>
          </a:p>
          <a:p>
            <a:endParaRPr lang="en-US" dirty="0" smtClean="0"/>
          </a:p>
          <a:p>
            <a:r>
              <a:rPr lang="en-US" dirty="0" smtClean="0"/>
              <a:t>No matter where your problems come from you can compile them to the same format and use any</a:t>
            </a:r>
            <a:r>
              <a:rPr lang="en-US" baseline="0" dirty="0" smtClean="0"/>
              <a:t> SMT solver to solve them.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Even then, the way they work is quite surprising. They all try to satisfy the promise of SMT – one specification that should be sufficient to</a:t>
            </a:r>
            <a:r>
              <a:rPr lang="en-US" baseline="0" dirty="0" smtClean="0"/>
              <a:t> specify just about everything AND also solve it efficiently in every situation! Remember that these are NP complete problems!</a:t>
            </a:r>
          </a:p>
          <a:p>
            <a:endParaRPr lang="en-US" baseline="0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is amazing! There’s only one thing that comes to my mind.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Logos of different solvers at the</a:t>
            </a:r>
            <a:r>
              <a:rPr lang="en-US" baseline="0" dirty="0" smtClean="0"/>
              <a:t> top </a:t>
            </a:r>
            <a:r>
              <a:rPr lang="en-US" dirty="0" smtClean="0"/>
              <a:t>+ some pictures that different fields (logos of projects)</a:t>
            </a:r>
            <a:r>
              <a:rPr lang="en-US" baseline="0" dirty="0" smtClean="0"/>
              <a:t> at bottom </a:t>
            </a:r>
            <a:r>
              <a:rPr lang="en-US" dirty="0" smtClean="0"/>
              <a:t>– a little later SMT-LIB</a:t>
            </a:r>
            <a:r>
              <a:rPr lang="en-US" baseline="0" dirty="0" smtClean="0"/>
              <a:t> in the middle </a:t>
            </a:r>
          </a:p>
          <a:p>
            <a:r>
              <a:rPr lang="en-US" baseline="0" dirty="0" smtClean="0"/>
              <a:t>“How can this possibly work?” at the bottom: they’re all competing with each other, how is this possible? </a:t>
            </a:r>
          </a:p>
          <a:p>
            <a:endParaRPr lang="en-US" baseline="0" dirty="0" smtClean="0"/>
          </a:p>
          <a:p>
            <a:r>
              <a:rPr lang="en-US" dirty="0" smtClean="0"/>
              <a:t>Workhorses of a large number of fields</a:t>
            </a:r>
          </a:p>
          <a:p>
            <a:r>
              <a:rPr lang="en-US" dirty="0" smtClean="0"/>
              <a:t>They solve hard problems</a:t>
            </a:r>
          </a:p>
          <a:p>
            <a:pPr lvl="1"/>
            <a:r>
              <a:rPr lang="en-US" dirty="0" smtClean="0"/>
              <a:t>NP Complete</a:t>
            </a:r>
          </a:p>
          <a:p>
            <a:pPr lvl="1"/>
            <a:r>
              <a:rPr lang="en-US" dirty="0" smtClean="0"/>
              <a:t>Should not scale</a:t>
            </a:r>
          </a:p>
          <a:p>
            <a:r>
              <a:rPr lang="en-US" dirty="0" smtClean="0"/>
              <a:t>Why do they work?</a:t>
            </a:r>
          </a:p>
          <a:p>
            <a:pPr lvl="1"/>
            <a:r>
              <a:rPr lang="en-US" dirty="0" smtClean="0"/>
              <a:t>Leverage the inherent structure in problems of practical interest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45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 smtClean="0"/>
              <a:t>Fully automatically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84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defTabSz="933237">
              <a:buAutoNum type="arabicPeriod"/>
              <a:defRPr/>
            </a:pPr>
            <a:r>
              <a:rPr lang="en-US" dirty="0" smtClean="0"/>
              <a:t>for common recurring patterns in a domain</a:t>
            </a:r>
          </a:p>
          <a:p>
            <a:pPr marL="228600" indent="-228600" defTabSz="933237">
              <a:buAutoNum type="arabicPeriod"/>
              <a:defRPr/>
            </a:pPr>
            <a:r>
              <a:rPr lang="en-US" dirty="0" smtClean="0"/>
              <a:t>Demonstrating the use of Auto-tuning to select an optimal subset of rules, </a:t>
            </a:r>
          </a:p>
          <a:p>
            <a:pPr marL="228600" indent="-228600" defTabSz="933237">
              <a:buAutoNum type="arabicPeriod"/>
              <a:defRPr/>
            </a:pPr>
            <a:r>
              <a:rPr lang="en-US" dirty="0" smtClean="0"/>
              <a:t>Evaluation of the approach on Sketch benchmarks </a:t>
            </a:r>
          </a:p>
          <a:p>
            <a:pPr marL="228600" indent="-228600" defTabSz="933237">
              <a:buAutoNum type="arabicPeriod"/>
              <a:defRPr/>
            </a:pPr>
            <a:endParaRPr lang="en-US" dirty="0" smtClean="0"/>
          </a:p>
          <a:p>
            <a:pPr marL="228600" indent="-228600" defTabSz="933237">
              <a:buAutoNum type="arabicPeriod"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49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 smtClean="0"/>
              <a:t>We focused on the Rewriter part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59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 smtClean="0"/>
              <a:t>We focused on the Rewriter part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49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 smtClean="0"/>
              <a:t>Finding recurrent patterns – what we tried and what worked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43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 smtClean="0"/>
              <a:t>Animate</a:t>
            </a:r>
          </a:p>
          <a:p>
            <a:pPr defTabSz="933237">
              <a:defRPr/>
            </a:pPr>
            <a:r>
              <a:rPr lang="en-US" dirty="0" smtClean="0"/>
              <a:t>Details of Random Sampling, Some depth, maybe example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302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 smtClean="0"/>
              <a:t>Animate</a:t>
            </a:r>
          </a:p>
          <a:p>
            <a:pPr defTabSz="933237">
              <a:defRPr/>
            </a:pPr>
            <a:r>
              <a:rPr lang="en-US" dirty="0" smtClean="0"/>
              <a:t>Details of Random Sampling, Some depth, maybe </a:t>
            </a:r>
            <a:r>
              <a:rPr lang="en-US" dirty="0" smtClean="0"/>
              <a:t>example</a:t>
            </a:r>
          </a:p>
          <a:p>
            <a:pPr defTabSz="933237">
              <a:defRPr/>
            </a:pPr>
            <a:endParaRPr lang="en-US" dirty="0" smtClean="0"/>
          </a:p>
          <a:p>
            <a:pPr defTabSz="933237">
              <a:defRPr/>
            </a:pPr>
            <a:r>
              <a:rPr lang="en-US" dirty="0" smtClean="0"/>
              <a:t>why – for</a:t>
            </a:r>
            <a:r>
              <a:rPr lang="en-US" baseline="0" dirty="0" smtClean="0"/>
              <a:t> rule generation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513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 smtClean="0"/>
              <a:t>Animate</a:t>
            </a:r>
          </a:p>
          <a:p>
            <a:pPr defTabSz="933237">
              <a:defRPr/>
            </a:pPr>
            <a:r>
              <a:rPr lang="en-US" dirty="0" smtClean="0"/>
              <a:t>Details of Random Sampling, Some depth, maybe example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58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 smtClean="0"/>
              <a:t>We focused on the Rewriter part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052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Synthesis</a:t>
            </a:r>
          </a:p>
          <a:p>
            <a:pPr lvl="1"/>
            <a:r>
              <a:rPr lang="en-US" dirty="0" smtClean="0"/>
              <a:t>Template based (using Sketch itself)</a:t>
            </a:r>
          </a:p>
          <a:p>
            <a:pPr lvl="1"/>
            <a:r>
              <a:rPr lang="en-US" dirty="0" smtClean="0"/>
              <a:t>Enumeration based search</a:t>
            </a:r>
          </a:p>
          <a:p>
            <a:pPr lvl="1"/>
            <a:r>
              <a:rPr lang="en-US" dirty="0" smtClean="0"/>
              <a:t>Example: a rule generated by 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74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 – for each</a:t>
            </a:r>
            <a:r>
              <a:rPr lang="en-US" baseline="0" dirty="0" smtClean="0"/>
              <a:t> domain different solver</a:t>
            </a:r>
          </a:p>
          <a:p>
            <a:r>
              <a:rPr lang="en-US" baseline="0" dirty="0" smtClean="0"/>
              <a:t>problem is that someone has to write these (corpus</a:t>
            </a:r>
          </a:p>
          <a:p>
            <a:r>
              <a:rPr lang="en-US" baseline="0" dirty="0" smtClean="0"/>
              <a:t>far from there</a:t>
            </a:r>
          </a:p>
          <a:p>
            <a:r>
              <a:rPr lang="en-US" baseline="0" dirty="0" smtClean="0"/>
              <a:t>we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282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Inspired</a:t>
            </a:r>
            <a:r>
              <a:rPr lang="en-US" baseline="0" dirty="0" smtClean="0"/>
              <a:t> by existing rewrite rules in Sketch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737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Synthesis</a:t>
            </a:r>
          </a:p>
          <a:p>
            <a:pPr lvl="1"/>
            <a:r>
              <a:rPr lang="en-US" dirty="0" smtClean="0"/>
              <a:t>Template based (using Sketch itself)</a:t>
            </a:r>
          </a:p>
          <a:p>
            <a:pPr lvl="1"/>
            <a:r>
              <a:rPr lang="en-US" dirty="0" smtClean="0"/>
              <a:t>Enumeration based search</a:t>
            </a:r>
          </a:p>
          <a:p>
            <a:pPr lvl="1"/>
            <a:r>
              <a:rPr lang="en-US" dirty="0" smtClean="0"/>
              <a:t>Example: a rule generated by 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476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Synthesis</a:t>
            </a:r>
          </a:p>
          <a:p>
            <a:pPr lvl="1"/>
            <a:r>
              <a:rPr lang="en-US" dirty="0" smtClean="0"/>
              <a:t>Template based (using Sketch itself)</a:t>
            </a:r>
          </a:p>
          <a:p>
            <a:pPr lvl="1"/>
            <a:r>
              <a:rPr lang="en-US" dirty="0" smtClean="0"/>
              <a:t>Enumeration based search</a:t>
            </a:r>
          </a:p>
          <a:p>
            <a:pPr lvl="1"/>
            <a:r>
              <a:rPr lang="en-US" dirty="0" smtClean="0"/>
              <a:t>Example: a rule generated by 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593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Details, verification</a:t>
            </a:r>
            <a:r>
              <a:rPr lang="en-US" baseline="0" dirty="0" smtClean="0"/>
              <a:t> of rules with z3, </a:t>
            </a:r>
            <a:r>
              <a:rPr lang="en-US" dirty="0" smtClean="0"/>
              <a:t>some</a:t>
            </a:r>
            <a:r>
              <a:rPr lang="en-US" baseline="0" dirty="0" smtClean="0"/>
              <a:t> part of Generalizations?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756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Details, verification</a:t>
            </a:r>
            <a:r>
              <a:rPr lang="en-US" baseline="0" dirty="0" smtClean="0"/>
              <a:t> of rules with z3, </a:t>
            </a:r>
            <a:r>
              <a:rPr lang="en-US" dirty="0" smtClean="0"/>
              <a:t>some</a:t>
            </a:r>
            <a:r>
              <a:rPr lang="en-US" baseline="0" dirty="0" smtClean="0"/>
              <a:t> part of Generalizations?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061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Details, verification</a:t>
            </a:r>
            <a:r>
              <a:rPr lang="en-US" baseline="0" dirty="0" smtClean="0"/>
              <a:t> of rules with z3, </a:t>
            </a:r>
            <a:r>
              <a:rPr lang="en-US" dirty="0" smtClean="0"/>
              <a:t>some</a:t>
            </a:r>
            <a:r>
              <a:rPr lang="en-US" baseline="0" dirty="0" smtClean="0"/>
              <a:t> part of Generalizations?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862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Synthesis</a:t>
            </a:r>
          </a:p>
          <a:p>
            <a:pPr lvl="1"/>
            <a:r>
              <a:rPr lang="en-US" dirty="0" smtClean="0"/>
              <a:t>Template based (using Sketch itself)</a:t>
            </a:r>
          </a:p>
          <a:p>
            <a:pPr lvl="1"/>
            <a:r>
              <a:rPr lang="en-US" dirty="0" smtClean="0"/>
              <a:t>Enumeration based search</a:t>
            </a:r>
          </a:p>
          <a:p>
            <a:pPr lvl="1"/>
            <a:r>
              <a:rPr lang="en-US" dirty="0" smtClean="0"/>
              <a:t>Example: a rule generated by 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748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 smtClean="0"/>
              <a:t>We focused on the Rewriter part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454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r>
              <a:rPr lang="en-US" baseline="0" dirty="0" smtClean="0"/>
              <a:t> on generalizations and explain the benefits (not need to worry about extraneous nodes that might have crept into the pattern)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292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r>
              <a:rPr lang="en-US" baseline="0" dirty="0" smtClean="0"/>
              <a:t> on generalizations and explain the benefits (not need to worry about extraneous nodes that might have crept into the pattern)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26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we doing as much as we can?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453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Details of matching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85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 smtClean="0"/>
              <a:t>We focused on the Rewriter part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489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618.1766778</a:t>
            </a:r>
          </a:p>
          <a:p>
            <a:r>
              <a:rPr lang="en-US" dirty="0" smtClean="0">
                <a:effectLst/>
              </a:rPr>
              <a:t>405.0763</a:t>
            </a:r>
          </a:p>
          <a:p>
            <a:r>
              <a:rPr lang="en-US" dirty="0" smtClean="0">
                <a:effectLst/>
              </a:rPr>
              <a:t>533.6466361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068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618.1766778</a:t>
            </a:r>
          </a:p>
          <a:p>
            <a:r>
              <a:rPr lang="en-US" dirty="0" smtClean="0">
                <a:effectLst/>
              </a:rPr>
              <a:t>405.0763</a:t>
            </a:r>
          </a:p>
          <a:p>
            <a:r>
              <a:rPr lang="en-US" dirty="0" smtClean="0">
                <a:effectLst/>
              </a:rPr>
              <a:t>533.6466361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948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focus on these four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549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Opensta</a:t>
            </a:r>
            <a:r>
              <a:rPr lang="en-US" baseline="0" dirty="0" err="1" smtClean="0"/>
              <a:t>ck</a:t>
            </a:r>
            <a:r>
              <a:rPr lang="en-US" baseline="0" dirty="0" smtClean="0"/>
              <a:t>, toolchain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593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858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125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Optimal simplifiers used 111 and 115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409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Optimal simplifiers used 111 and </a:t>
            </a:r>
            <a:r>
              <a:rPr lang="en-US" smtClean="0"/>
              <a:t>115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3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far from there</a:t>
            </a:r>
          </a:p>
          <a:p>
            <a:r>
              <a:rPr lang="en-US" dirty="0" smtClean="0"/>
              <a:t>one step in that 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962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Optimal simplifiers used 111 and </a:t>
            </a:r>
            <a:r>
              <a:rPr lang="en-US" smtClean="0"/>
              <a:t>115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400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Optimal simplifiers used 111 and </a:t>
            </a:r>
            <a:r>
              <a:rPr lang="en-US" smtClean="0"/>
              <a:t>115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052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608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76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74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37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that little step, most solvers have rewrite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63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Sketch is not an SMT solver but still has similar formula manipulation phases as other solvers and uses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18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Sketch?</a:t>
            </a:r>
            <a:r>
              <a:rPr lang="en-US" baseline="0" dirty="0" smtClean="0"/>
              <a:t> (1) We know it better (2) Similar IR and Rewriting as other Solvers (3) It IS a solver built on top of a SAT solver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29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Sketch has many passes – timeout if no rewriting</a:t>
            </a:r>
          </a:p>
          <a:p>
            <a:pPr lvl="1"/>
            <a:r>
              <a:rPr lang="en-US" dirty="0" smtClean="0"/>
              <a:t>Traditionally </a:t>
            </a:r>
            <a:r>
              <a:rPr lang="en-US" dirty="0" smtClean="0"/>
              <a:t>implemented as (full-fledged) code</a:t>
            </a:r>
          </a:p>
          <a:p>
            <a:pPr lvl="1"/>
            <a:r>
              <a:rPr lang="en-US" dirty="0" smtClean="0"/>
              <a:t>Exhibits domain specificity</a:t>
            </a:r>
          </a:p>
          <a:p>
            <a:pPr lvl="1"/>
            <a:r>
              <a:rPr lang="en-US" dirty="0" smtClean="0"/>
              <a:t>In most cases, can be expressed and understood using simple declarative “rules” : </a:t>
            </a:r>
            <a:r>
              <a:rPr lang="en-US" i="1" dirty="0" smtClean="0"/>
              <a:t>Rewrite rules</a:t>
            </a:r>
          </a:p>
          <a:p>
            <a:pPr lvl="1"/>
            <a:r>
              <a:rPr lang="en-US" dirty="0" smtClean="0"/>
              <a:t>Huge impact on performance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7B5B-A41C-4019-9F9D-B94D0C06B4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3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295400"/>
            <a:ext cx="8229600" cy="2057400"/>
          </a:xfrm>
          <a:prstGeom prst="roundRect">
            <a:avLst/>
          </a:prstGeom>
          <a:solidFill>
            <a:srgbClr val="3333B2"/>
          </a:solidFill>
          <a:ln>
            <a:solidFill>
              <a:srgbClr val="3333B2"/>
            </a:solidFill>
          </a:ln>
          <a:effectLst>
            <a:outerShdw blurRad="1143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C00000"/>
                </a:solidFill>
                <a:latin typeface="+mn-lt"/>
                <a:cs typeface="+mn-cs"/>
              </a:rPr>
              <a:t>Rohit Singh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, Armando Solar-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cs typeface="+mn-cs"/>
              </a:rPr>
              <a:t>Lezama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838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667000"/>
            <a:ext cx="6400800" cy="533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71563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9-Oct-2015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4290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492875"/>
            <a:ext cx="11430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611868C7-8CCC-4CB6-9CC5-DBC8C43CB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9-Oct-2015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048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868C7-8CCC-4CB6-9CC5-DBC8C43CB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9-Oct-2015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9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868C7-8CCC-4CB6-9CC5-DBC8C43CB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mtClean="0">
                <a:solidFill>
                  <a:srgbClr val="C00000"/>
                </a:solidFill>
                <a:latin typeface="+mn-lt"/>
                <a:cs typeface="+mn-cs"/>
              </a:rPr>
              <a:t>Rohit Singh</a:t>
            </a:r>
            <a:r>
              <a:rPr lang="en-US" sz="1200" smtClean="0">
                <a:solidFill>
                  <a:schemeClr val="bg1"/>
                </a:solidFill>
                <a:latin typeface="+mn-lt"/>
                <a:cs typeface="+mn-cs"/>
              </a:rPr>
              <a:t>, Armando Solar-Lezama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/>
            </a:lvl1pPr>
            <a:lvl2pPr>
              <a:buSzPct val="60000"/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71563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9-Oct-2015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611868C7-8CCC-4CB6-9CC5-DBC8C43CB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9-Oct-2015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00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868C7-8CCC-4CB6-9CC5-DBC8C43CB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mtClean="0">
                <a:solidFill>
                  <a:srgbClr val="C00000"/>
                </a:solidFill>
                <a:latin typeface="+mn-lt"/>
                <a:cs typeface="+mn-cs"/>
              </a:rPr>
              <a:t>Rohit Singh</a:t>
            </a:r>
            <a:r>
              <a:rPr lang="en-US" sz="1200" smtClean="0">
                <a:solidFill>
                  <a:schemeClr val="bg1"/>
                </a:solidFill>
                <a:latin typeface="+mn-lt"/>
                <a:cs typeface="+mn-cs"/>
              </a:rPr>
              <a:t>, Armando Solar-Lezama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9-Oct-2015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611868C7-8CCC-4CB6-9CC5-DBC8C43CB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mtClean="0">
                <a:solidFill>
                  <a:srgbClr val="C00000"/>
                </a:solidFill>
                <a:latin typeface="+mn-lt"/>
                <a:cs typeface="+mn-cs"/>
              </a:rPr>
              <a:t>Rohit Singh</a:t>
            </a:r>
            <a:r>
              <a:rPr lang="en-US" sz="1200" smtClean="0">
                <a:solidFill>
                  <a:schemeClr val="bg1"/>
                </a:solidFill>
                <a:latin typeface="+mn-lt"/>
                <a:cs typeface="+mn-cs"/>
              </a:rPr>
              <a:t>, Armando Solar-Lezama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9-Oct-2015</a:t>
            </a:r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611868C7-8CCC-4CB6-9CC5-DBC8C43CB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6477000"/>
            <a:ext cx="3505200" cy="381000"/>
          </a:xfrm>
        </p:spPr>
        <p:txBody>
          <a:bodyPr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None/>
              <a:defRPr lang="en-US"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 smtClean="0">
                <a:solidFill>
                  <a:srgbClr val="C00000"/>
                </a:solidFill>
                <a:latin typeface="+mn-lt"/>
                <a:cs typeface="+mn-cs"/>
              </a:rPr>
              <a:t>Rohit</a:t>
            </a:r>
            <a:r>
              <a:rPr lang="en-US" sz="1200" dirty="0" smtClean="0">
                <a:solidFill>
                  <a:srgbClr val="C00000"/>
                </a:solidFill>
                <a:latin typeface="+mn-lt"/>
                <a:cs typeface="+mn-cs"/>
              </a:rPr>
              <a:t> Singh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, Armando Solar-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cs typeface="+mn-cs"/>
              </a:rPr>
              <a:t>Lezama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9-Oct-2015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611868C7-8CCC-4CB6-9CC5-DBC8C43CB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6477000"/>
            <a:ext cx="3505200" cy="381000"/>
          </a:xfrm>
        </p:spPr>
        <p:txBody>
          <a:bodyPr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None/>
              <a:defRPr lang="en-US"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 smtClean="0">
                <a:solidFill>
                  <a:srgbClr val="C00000"/>
                </a:solidFill>
                <a:latin typeface="+mn-lt"/>
                <a:cs typeface="+mn-cs"/>
              </a:rPr>
              <a:t>Rohit</a:t>
            </a:r>
            <a:r>
              <a:rPr lang="en-US" sz="1200" dirty="0" smtClean="0">
                <a:solidFill>
                  <a:srgbClr val="C00000"/>
                </a:solidFill>
                <a:latin typeface="+mn-lt"/>
                <a:cs typeface="+mn-cs"/>
              </a:rPr>
              <a:t> Singh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, Armando Solar-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  <a:cs typeface="+mn-cs"/>
              </a:rPr>
              <a:t>Lezama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9-Oct-2015</a:t>
            </a: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fld id="{611868C7-8CCC-4CB6-9CC5-DBC8C43CB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9-Oct-2015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00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868C7-8CCC-4CB6-9CC5-DBC8C43CB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9-Oct-2015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048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868C7-8CCC-4CB6-9CC5-DBC8C43CBB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US" dirty="0" smtClean="0"/>
              <a:t>9-Oct-2015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11868C7-8CCC-4CB6-9CC5-DBC8C43CBB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58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gi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4.png"/><Relationship Id="rId4" Type="http://schemas.openxmlformats.org/officeDocument/2006/relationships/image" Target="../media/image2.gif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8.png"/><Relationship Id="rId4" Type="http://schemas.openxmlformats.org/officeDocument/2006/relationships/image" Target="../media/image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18.png"/><Relationship Id="rId7" Type="http://schemas.openxmlformats.org/officeDocument/2006/relationships/image" Target="../media/image48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31.png"/><Relationship Id="rId10" Type="http://schemas.openxmlformats.org/officeDocument/2006/relationships/image" Target="../media/image510.png"/><Relationship Id="rId4" Type="http://schemas.openxmlformats.org/officeDocument/2006/relationships/image" Target="../media/image30.png"/><Relationship Id="rId9" Type="http://schemas.openxmlformats.org/officeDocument/2006/relationships/image" Target="../media/image50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pentuner.org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62629"/>
            <a:ext cx="7772400" cy="838200"/>
          </a:xfrm>
        </p:spPr>
        <p:txBody>
          <a:bodyPr/>
          <a:lstStyle/>
          <a:p>
            <a:r>
              <a:rPr lang="en-US" sz="3200" dirty="0"/>
              <a:t>Automatic Generation of Formula </a:t>
            </a:r>
            <a:r>
              <a:rPr lang="en-US" sz="3200" dirty="0" smtClean="0"/>
              <a:t>Simplifiers based </a:t>
            </a:r>
            <a:r>
              <a:rPr lang="en-US" sz="3200" dirty="0"/>
              <a:t>on Conditional Rewrite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2568575"/>
            <a:ext cx="6400800" cy="533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Research Qualifying Examination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1</a:t>
            </a:fld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52400" y="37338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C00000"/>
                </a:solidFill>
              </a:rPr>
              <a:t>      Rohit Singh</a:t>
            </a:r>
            <a:r>
              <a:rPr lang="en-US" sz="2800" dirty="0">
                <a:solidFill>
                  <a:schemeClr val="tx1"/>
                </a:solidFill>
              </a:rPr>
              <a:t>	 </a:t>
            </a:r>
            <a:r>
              <a:rPr lang="en-US" sz="2800" dirty="0" smtClean="0">
                <a:solidFill>
                  <a:schemeClr val="tx1"/>
                </a:solidFill>
              </a:rPr>
              <a:t>       </a:t>
            </a:r>
            <a:r>
              <a:rPr lang="en-US" sz="2800" b="1" dirty="0" smtClean="0">
                <a:solidFill>
                  <a:schemeClr val="tx1"/>
                </a:solidFill>
              </a:rPr>
              <a:t>Adviser</a:t>
            </a:r>
            <a:r>
              <a:rPr lang="en-US" sz="2800" dirty="0" smtClean="0">
                <a:solidFill>
                  <a:schemeClr val="tx1"/>
                </a:solidFill>
              </a:rPr>
              <a:t>: Armando Solar-</a:t>
            </a:r>
            <a:r>
              <a:rPr lang="en-US" sz="2800" dirty="0" err="1" smtClean="0">
                <a:solidFill>
                  <a:schemeClr val="tx1"/>
                </a:solidFill>
              </a:rPr>
              <a:t>Lezama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44958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Massachusetts Institute of Technology, Cambridge, USA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2514600" y="5181600"/>
            <a:ext cx="344327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>
                <a:solidFill>
                  <a:schemeClr val="tx1"/>
                </a:solidFill>
              </a:rPr>
              <a:t>October 9, 2015</a:t>
            </a:r>
            <a:endParaRPr lang="en-US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Simplifying constraints before sending them to the solver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Adding an optimization to Sketch tool: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certain </a:t>
            </a:r>
            <a:r>
              <a:rPr lang="en-US" dirty="0" smtClean="0"/>
              <a:t>problems: +2x performance</a:t>
            </a:r>
          </a:p>
          <a:p>
            <a:pPr lvl="1"/>
            <a:r>
              <a:rPr lang="en-US" dirty="0" smtClean="0"/>
              <a:t>For others: way slower than before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specificity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10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9-Oct-15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3000" y="2362200"/>
            <a:ext cx="1143000" cy="381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Solver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53000" y="2885367"/>
            <a:ext cx="1143000" cy="381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Solver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28321" y="2362200"/>
            <a:ext cx="1260659" cy="381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Simplifier-1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3"/>
            <a:endCxn id="9" idx="1"/>
          </p:cNvCxnSpPr>
          <p:nvPr/>
        </p:nvCxnSpPr>
        <p:spPr>
          <a:xfrm>
            <a:off x="4088980" y="2552967"/>
            <a:ext cx="86402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7" idx="3"/>
            <a:endCxn id="10" idx="1"/>
          </p:cNvCxnSpPr>
          <p:nvPr/>
        </p:nvCxnSpPr>
        <p:spPr>
          <a:xfrm>
            <a:off x="4114397" y="3076134"/>
            <a:ext cx="838603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1" idx="1"/>
          </p:cNvCxnSpPr>
          <p:nvPr/>
        </p:nvCxnSpPr>
        <p:spPr>
          <a:xfrm flipV="1">
            <a:off x="2117155" y="2552967"/>
            <a:ext cx="711166" cy="3324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90821" y="2676024"/>
            <a:ext cx="1046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0" dirty="0" smtClean="0">
                <a:solidFill>
                  <a:prstClr val="black"/>
                </a:solidFill>
                <a:latin typeface="+mj-lt"/>
              </a:rPr>
              <a:t>F</a:t>
            </a:r>
            <a:r>
              <a:rPr lang="en-US" sz="2000" b="0" i="0" dirty="0" smtClean="0">
                <a:solidFill>
                  <a:prstClr val="black"/>
                </a:solidFill>
                <a:latin typeface="+mj-lt"/>
              </a:rPr>
              <a:t>ormula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24886" y="2138398"/>
                <a:ext cx="4966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886" y="2138398"/>
                <a:ext cx="496674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269991" y="2726963"/>
                <a:ext cx="501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991" y="2726963"/>
                <a:ext cx="501997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stCxn id="9" idx="3"/>
          </p:cNvCxnSpPr>
          <p:nvPr/>
        </p:nvCxnSpPr>
        <p:spPr>
          <a:xfrm>
            <a:off x="6096000" y="2552967"/>
            <a:ext cx="7620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</p:cNvCxnSpPr>
          <p:nvPr/>
        </p:nvCxnSpPr>
        <p:spPr>
          <a:xfrm>
            <a:off x="6096000" y="3076134"/>
            <a:ext cx="7620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096000" y="2118904"/>
                <a:ext cx="11263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minutes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118904"/>
                <a:ext cx="1126334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10000" r="-486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196860" y="3096295"/>
                <a:ext cx="10254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10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hours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860" y="3096295"/>
                <a:ext cx="1025474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9836" r="-476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2853738" y="2885367"/>
            <a:ext cx="1260659" cy="381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Simplifier-2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117155" y="2885367"/>
            <a:ext cx="711166" cy="19076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85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21" grpId="0"/>
      <p:bldP spid="22" grpId="0"/>
      <p:bldP spid="23" grpId="0"/>
      <p:bldP spid="34" grpId="0"/>
      <p:bldP spid="35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context of Sketch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11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9-Oct-15</a:t>
            </a:r>
          </a:p>
        </p:txBody>
      </p:sp>
      <p:sp>
        <p:nvSpPr>
          <p:cNvPr id="48" name="Content Placeholder 1"/>
          <p:cNvSpPr>
            <a:spLocks noGrp="1"/>
          </p:cNvSpPr>
          <p:nvPr>
            <p:ph idx="1"/>
          </p:nvPr>
        </p:nvSpPr>
        <p:spPr>
          <a:xfrm>
            <a:off x="304800" y="5410200"/>
            <a:ext cx="83820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Rewriting is at the core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90600" y="1514303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Sketch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886200" y="1514303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Parser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886200" y="2581103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Rewriter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886200" y="3886771"/>
            <a:ext cx="1752600" cy="740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CEGIS Loop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990600" y="3894829"/>
            <a:ext cx="1752600" cy="763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SAT Solver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6781800" y="3833315"/>
            <a:ext cx="1752600" cy="763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858000" y="1514303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</a:t>
            </a:r>
            <a:r>
              <a:rPr lang="en-US" dirty="0" err="1" smtClean="0"/>
              <a:t>Params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47" idx="3"/>
            <a:endCxn id="49" idx="1"/>
          </p:cNvCxnSpPr>
          <p:nvPr/>
        </p:nvCxnSpPr>
        <p:spPr>
          <a:xfrm>
            <a:off x="2743200" y="1742903"/>
            <a:ext cx="11430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6" idx="1"/>
            <a:endCxn id="49" idx="3"/>
          </p:cNvCxnSpPr>
          <p:nvPr/>
        </p:nvCxnSpPr>
        <p:spPr>
          <a:xfrm flipH="1">
            <a:off x="5638800" y="1742903"/>
            <a:ext cx="12192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9" idx="2"/>
            <a:endCxn id="50" idx="0"/>
          </p:cNvCxnSpPr>
          <p:nvPr/>
        </p:nvCxnSpPr>
        <p:spPr>
          <a:xfrm>
            <a:off x="4762500" y="1971503"/>
            <a:ext cx="0" cy="6096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0" idx="2"/>
            <a:endCxn id="51" idx="0"/>
          </p:cNvCxnSpPr>
          <p:nvPr/>
        </p:nvCxnSpPr>
        <p:spPr>
          <a:xfrm>
            <a:off x="4762500" y="3038303"/>
            <a:ext cx="0" cy="84846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2" idx="3"/>
          </p:cNvCxnSpPr>
          <p:nvPr/>
        </p:nvCxnSpPr>
        <p:spPr>
          <a:xfrm>
            <a:off x="2743200" y="4276363"/>
            <a:ext cx="1143000" cy="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4" idx="1"/>
          </p:cNvCxnSpPr>
          <p:nvPr/>
        </p:nvCxnSpPr>
        <p:spPr>
          <a:xfrm>
            <a:off x="5638800" y="4214850"/>
            <a:ext cx="1143000" cy="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3657600" y="2364179"/>
            <a:ext cx="2209800" cy="891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47330" y="1983891"/>
            <a:ext cx="2725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Internal Representation(IR)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33614" y="3353400"/>
            <a:ext cx="2725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Internal Representation(IR)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7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Representation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12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4953000"/>
          </a:xfrm>
        </p:spPr>
        <p:txBody>
          <a:bodyPr/>
          <a:lstStyle/>
          <a:p>
            <a:r>
              <a:rPr lang="en-US" dirty="0" smtClean="0"/>
              <a:t>Internal language for constraints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Directed Acyclic Graphs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867400" y="1600201"/>
            <a:ext cx="2286000" cy="2555804"/>
            <a:chOff x="2619601" y="914400"/>
            <a:chExt cx="1814736" cy="2089484"/>
          </a:xfrm>
        </p:grpSpPr>
        <p:sp>
          <p:nvSpPr>
            <p:cNvPr id="10" name="Rectangle 9"/>
            <p:cNvSpPr/>
            <p:nvPr/>
          </p:nvSpPr>
          <p:spPr>
            <a:xfrm>
              <a:off x="2619601" y="1783893"/>
              <a:ext cx="548996" cy="3049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&lt;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17592" y="1783893"/>
              <a:ext cx="548996" cy="3049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&lt;</a:t>
              </a:r>
              <a:endParaRPr lang="en-US" sz="1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68597" y="2454888"/>
              <a:ext cx="548996" cy="3049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OR</a:t>
              </a:r>
              <a:endParaRPr lang="en-US" sz="1600" dirty="0"/>
            </a:p>
          </p:txBody>
        </p:sp>
        <p:cxnSp>
          <p:nvCxnSpPr>
            <p:cNvPr id="13" name="Straight Connector 12"/>
            <p:cNvCxnSpPr>
              <a:stCxn id="10" idx="2"/>
              <a:endCxn id="12" idx="0"/>
            </p:cNvCxnSpPr>
            <p:nvPr/>
          </p:nvCxnSpPr>
          <p:spPr>
            <a:xfrm>
              <a:off x="2894099" y="2088891"/>
              <a:ext cx="548996" cy="3659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1" idx="2"/>
              <a:endCxn id="12" idx="0"/>
            </p:cNvCxnSpPr>
            <p:nvPr/>
          </p:nvCxnSpPr>
          <p:spPr>
            <a:xfrm flipH="1">
              <a:off x="3443095" y="2088891"/>
              <a:ext cx="548996" cy="3659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2"/>
            </p:cNvCxnSpPr>
            <p:nvPr/>
          </p:nvCxnSpPr>
          <p:spPr>
            <a:xfrm>
              <a:off x="3443095" y="2759886"/>
              <a:ext cx="0" cy="2439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0" idx="4"/>
            </p:cNvCxnSpPr>
            <p:nvPr/>
          </p:nvCxnSpPr>
          <p:spPr>
            <a:xfrm flipH="1">
              <a:off x="2726208" y="1158398"/>
              <a:ext cx="30642" cy="6254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129339" y="1417896"/>
              <a:ext cx="137249" cy="3659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0" idx="6"/>
            </p:cNvCxnSpPr>
            <p:nvPr/>
          </p:nvCxnSpPr>
          <p:spPr>
            <a:xfrm>
              <a:off x="2894099" y="1036399"/>
              <a:ext cx="884493" cy="7474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1" idx="4"/>
            </p:cNvCxnSpPr>
            <p:nvPr/>
          </p:nvCxnSpPr>
          <p:spPr>
            <a:xfrm flipH="1">
              <a:off x="2979612" y="1546249"/>
              <a:ext cx="125990" cy="22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2619601" y="914400"/>
              <a:ext cx="274498" cy="24399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968353" y="1302251"/>
              <a:ext cx="274498" cy="24399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</a:t>
              </a:r>
              <a:endParaRPr lang="en-US" sz="16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4159839" y="1173898"/>
              <a:ext cx="274498" cy="24399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</a:t>
              </a:r>
              <a:endParaRPr lang="en-US" sz="16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371600" y="2510823"/>
            <a:ext cx="29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Cambria" panose="02040503050406030204" pitchFamily="18" charset="0"/>
              </a:rPr>
              <a:t>or(</a:t>
            </a:r>
            <a:r>
              <a:rPr lang="en-US" sz="2800" i="1" dirty="0" err="1" smtClean="0">
                <a:latin typeface="Cambria" panose="02040503050406030204" pitchFamily="18" charset="0"/>
              </a:rPr>
              <a:t>lt</a:t>
            </a:r>
            <a:r>
              <a:rPr lang="en-US" sz="2800" i="1" dirty="0" smtClean="0">
                <a:latin typeface="Cambria" panose="02040503050406030204" pitchFamily="18" charset="0"/>
              </a:rPr>
              <a:t>(a, </a:t>
            </a:r>
            <a:r>
              <a:rPr lang="en-US" sz="2800" i="1" dirty="0">
                <a:latin typeface="Cambria" panose="02040503050406030204" pitchFamily="18" charset="0"/>
              </a:rPr>
              <a:t>b</a:t>
            </a:r>
            <a:r>
              <a:rPr lang="en-US" sz="2800" i="1" dirty="0" smtClean="0">
                <a:latin typeface="Cambria" panose="02040503050406030204" pitchFamily="18" charset="0"/>
              </a:rPr>
              <a:t>), </a:t>
            </a:r>
            <a:r>
              <a:rPr lang="en-US" sz="2800" i="1" dirty="0" err="1" smtClean="0">
                <a:latin typeface="Cambria" panose="02040503050406030204" pitchFamily="18" charset="0"/>
              </a:rPr>
              <a:t>lt</a:t>
            </a:r>
            <a:r>
              <a:rPr lang="en-US" sz="2800" i="1" dirty="0" smtClean="0">
                <a:latin typeface="Cambria" panose="02040503050406030204" pitchFamily="18" charset="0"/>
              </a:rPr>
              <a:t>(a, </a:t>
            </a:r>
            <a:r>
              <a:rPr lang="en-US" sz="2800" i="1" dirty="0">
                <a:latin typeface="Cambria" panose="02040503050406030204" pitchFamily="18" charset="0"/>
              </a:rPr>
              <a:t>d))</a:t>
            </a:r>
          </a:p>
        </p:txBody>
      </p:sp>
    </p:spTree>
    <p:extLst>
      <p:ext uri="{BB962C8B-B14F-4D97-AF65-F5344CB8AC3E}">
        <p14:creationId xmlns:p14="http://schemas.microsoft.com/office/powerpoint/2010/main" val="1057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Representation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13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25780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06" y="1447800"/>
            <a:ext cx="7037588" cy="391990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768785" y="2713037"/>
            <a:ext cx="1207008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1524000"/>
            <a:ext cx="1295400" cy="7196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33800" y="3886200"/>
            <a:ext cx="1447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</a:t>
            </a:r>
            <a:r>
              <a:rPr lang="en-US" dirty="0" smtClean="0"/>
              <a:t>Rewrite Rules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14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28599" y="740664"/>
            <a:ext cx="8382000" cy="55626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 smtClean="0"/>
              <a:t>Simple and declarative</a:t>
            </a:r>
          </a:p>
          <a:p>
            <a:pPr marL="0" lvl="1" indent="0">
              <a:buNone/>
            </a:pPr>
            <a:r>
              <a:rPr lang="en-US" sz="3200" i="1" dirty="0">
                <a:latin typeface="Cambria" panose="02040503050406030204" pitchFamily="18" charset="0"/>
              </a:rPr>
              <a:t>	</a:t>
            </a:r>
            <a:r>
              <a:rPr lang="en-US" sz="3200" i="1" dirty="0" smtClean="0">
                <a:latin typeface="Cambria" panose="02040503050406030204" pitchFamily="18" charset="0"/>
              </a:rPr>
              <a:t>	</a:t>
            </a:r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ontent Placeholder 2"/>
              <p:cNvSpPr txBox="1">
                <a:spLocks/>
              </p:cNvSpPr>
              <p:nvPr/>
            </p:nvSpPr>
            <p:spPr bwMode="auto">
              <a:xfrm>
                <a:off x="330200" y="3820779"/>
                <a:ext cx="8077200" cy="1674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60000"/>
                  <a:buFontTx/>
                  <a:buBlip>
                    <a:blip r:embed="rId3"/>
                  </a:buBlip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60000"/>
                  <a:buFontTx/>
                  <a:buBlip>
                    <a:blip r:embed="rId4"/>
                  </a:buBlip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solidFill>
                      <a:prstClr val="black"/>
                    </a:solidFill>
                  </a:rPr>
                  <a:t>Pattern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prstClr val="black"/>
                            </a:solidFill>
                          </a:rPr>
                          <m:t>Assumptions</m:t>
                        </m:r>
                        <m:r>
                          <m:rPr>
                            <m:nor/>
                          </m:rPr>
                          <a:rPr lang="en-US" sz="2400" b="1" i="0" dirty="0" smtClean="0">
                            <a:solidFill>
                              <a:prstClr val="black"/>
                            </a:solidFill>
                          </a:rPr>
                          <m:t>        </m:t>
                        </m:r>
                      </m:e>
                    </m:groupChr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</a:rPr>
                  <a:t>Pattern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r>
                  <a:rPr lang="en-US" b="1" dirty="0" smtClean="0">
                    <a:solidFill>
                      <a:prstClr val="black"/>
                    </a:solidFill>
                  </a:rPr>
                  <a:t>Inputs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: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𝑝𝑟𝑒𝑑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𝐿𝐻𝑆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box>
                          <m:box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==</m:t>
                            </m:r>
                          </m:e>
                        </m:box>
                        <m:r>
                          <a:rPr lang="en-US" i="1">
                            <a:latin typeface="Cambria Math" panose="02040503050406030204" pitchFamily="18" charset="0"/>
                          </a:rPr>
                          <m:t>𝑅𝐻𝑆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r>
                  <a:rPr lang="en-US" dirty="0" smtClean="0">
                    <a:solidFill>
                      <a:prstClr val="black"/>
                    </a:solidFill>
                  </a:rPr>
                  <a:t>Simplifier: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applying them one by one</a:t>
                </a:r>
              </a:p>
            </p:txBody>
          </p:sp>
        </mc:Choice>
        <mc:Fallback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200" y="3820779"/>
                <a:ext cx="8077200" cy="1674673"/>
              </a:xfrm>
              <a:prstGeom prst="rect">
                <a:avLst/>
              </a:prstGeom>
              <a:blipFill rotWithShape="0">
                <a:blip r:embed="rId5"/>
                <a:stretch>
                  <a:fillRect t="-365" b="-6021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V="1">
            <a:off x="1544200" y="3136580"/>
            <a:ext cx="851850" cy="7319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2258801" y="1779091"/>
            <a:ext cx="1814736" cy="2089484"/>
            <a:chOff x="2619601" y="914400"/>
            <a:chExt cx="1814736" cy="2089484"/>
          </a:xfrm>
        </p:grpSpPr>
        <p:sp>
          <p:nvSpPr>
            <p:cNvPr id="35" name="Rectangle 34"/>
            <p:cNvSpPr/>
            <p:nvPr/>
          </p:nvSpPr>
          <p:spPr>
            <a:xfrm>
              <a:off x="2619601" y="1783893"/>
              <a:ext cx="548996" cy="3049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&lt;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717592" y="1783893"/>
              <a:ext cx="548996" cy="3049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&lt;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68597" y="2454888"/>
              <a:ext cx="548996" cy="3049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OR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cxnSp>
          <p:nvCxnSpPr>
            <p:cNvPr id="38" name="Straight Connector 37"/>
            <p:cNvCxnSpPr>
              <a:stCxn id="35" idx="2"/>
              <a:endCxn id="37" idx="0"/>
            </p:cNvCxnSpPr>
            <p:nvPr/>
          </p:nvCxnSpPr>
          <p:spPr>
            <a:xfrm>
              <a:off x="2894099" y="2088891"/>
              <a:ext cx="548996" cy="3659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6" idx="2"/>
              <a:endCxn id="37" idx="0"/>
            </p:cNvCxnSpPr>
            <p:nvPr/>
          </p:nvCxnSpPr>
          <p:spPr>
            <a:xfrm flipH="1">
              <a:off x="3443095" y="2088891"/>
              <a:ext cx="548996" cy="3659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7" idx="2"/>
            </p:cNvCxnSpPr>
            <p:nvPr/>
          </p:nvCxnSpPr>
          <p:spPr>
            <a:xfrm>
              <a:off x="3443095" y="2759886"/>
              <a:ext cx="0" cy="2439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45" idx="4"/>
            </p:cNvCxnSpPr>
            <p:nvPr/>
          </p:nvCxnSpPr>
          <p:spPr>
            <a:xfrm flipH="1">
              <a:off x="2726208" y="1158398"/>
              <a:ext cx="30642" cy="6254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4129339" y="1417896"/>
              <a:ext cx="137249" cy="3659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5" idx="6"/>
            </p:cNvCxnSpPr>
            <p:nvPr/>
          </p:nvCxnSpPr>
          <p:spPr>
            <a:xfrm>
              <a:off x="2894099" y="1036399"/>
              <a:ext cx="884493" cy="7474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6" idx="4"/>
            </p:cNvCxnSpPr>
            <p:nvPr/>
          </p:nvCxnSpPr>
          <p:spPr>
            <a:xfrm flipH="1">
              <a:off x="2979612" y="1546249"/>
              <a:ext cx="125990" cy="225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619601" y="914400"/>
              <a:ext cx="274498" cy="24399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2968353" y="1302251"/>
              <a:ext cx="274498" cy="24399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b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159839" y="1173898"/>
              <a:ext cx="274498" cy="24399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d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613775" y="1916590"/>
            <a:ext cx="869243" cy="1146911"/>
            <a:chOff x="5974575" y="1051899"/>
            <a:chExt cx="869243" cy="1146911"/>
          </a:xfrm>
        </p:grpSpPr>
        <p:sp>
          <p:nvSpPr>
            <p:cNvPr id="49" name="Rectangle 48"/>
            <p:cNvSpPr/>
            <p:nvPr/>
          </p:nvSpPr>
          <p:spPr>
            <a:xfrm>
              <a:off x="6157573" y="1649814"/>
              <a:ext cx="548996" cy="3049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&lt;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cxnSp>
          <p:nvCxnSpPr>
            <p:cNvPr id="50" name="Straight Arrow Connector 49"/>
            <p:cNvCxnSpPr>
              <a:stCxn id="49" idx="2"/>
            </p:cNvCxnSpPr>
            <p:nvPr/>
          </p:nvCxnSpPr>
          <p:spPr>
            <a:xfrm>
              <a:off x="6432071" y="1954812"/>
              <a:ext cx="0" cy="2439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6538820" y="1295897"/>
              <a:ext cx="137249" cy="3659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6569320" y="1051899"/>
              <a:ext cx="274498" cy="24399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d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cxnSp>
          <p:nvCxnSpPr>
            <p:cNvPr id="53" name="Straight Connector 52"/>
            <p:cNvCxnSpPr>
              <a:stCxn id="54" idx="4"/>
            </p:cNvCxnSpPr>
            <p:nvPr/>
          </p:nvCxnSpPr>
          <p:spPr>
            <a:xfrm>
              <a:off x="6111824" y="1295897"/>
              <a:ext cx="152499" cy="3659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5974575" y="1051899"/>
              <a:ext cx="274498" cy="24399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a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210786" y="2407899"/>
            <a:ext cx="1097991" cy="484684"/>
            <a:chOff x="4571586" y="1543208"/>
            <a:chExt cx="1097991" cy="484684"/>
          </a:xfrm>
        </p:grpSpPr>
        <p:sp>
          <p:nvSpPr>
            <p:cNvPr id="56" name="Right Arrow 55"/>
            <p:cNvSpPr/>
            <p:nvPr/>
          </p:nvSpPr>
          <p:spPr>
            <a:xfrm>
              <a:off x="4571586" y="1771957"/>
              <a:ext cx="1097991" cy="255935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black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754584" y="1543208"/>
              <a:ext cx="609995" cy="2132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b&lt;d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84" name="Straight Arrow Connector 83"/>
          <p:cNvCxnSpPr/>
          <p:nvPr/>
        </p:nvCxnSpPr>
        <p:spPr>
          <a:xfrm flipV="1">
            <a:off x="3661791" y="2667005"/>
            <a:ext cx="1036990" cy="11437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5655290" y="3063502"/>
            <a:ext cx="248233" cy="8050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2612753" y="4626895"/>
            <a:ext cx="274498" cy="243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87" name="Oval 86"/>
          <p:cNvSpPr/>
          <p:nvPr/>
        </p:nvSpPr>
        <p:spPr>
          <a:xfrm>
            <a:off x="3109288" y="4626895"/>
            <a:ext cx="274498" cy="243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b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3573495" y="4626895"/>
            <a:ext cx="274498" cy="2439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d</a:t>
            </a:r>
            <a:endParaRPr lang="en-US" sz="1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548307" y="2892090"/>
                <a:ext cx="6799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itchFamily="18" charset="0"/>
                        </a:rPr>
                        <m:t>𝑳𝑯𝑺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307" y="2892090"/>
                <a:ext cx="67999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111048" y="2934669"/>
                <a:ext cx="7104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itchFamily="18" charset="0"/>
                        </a:rPr>
                        <m:t>𝑹𝑯𝑺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048" y="2934669"/>
                <a:ext cx="71045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331668" y="2067472"/>
                <a:ext cx="7793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itchFamily="18" charset="0"/>
                        </a:rPr>
                        <m:t>𝒑𝒓𝒆𝒅</m:t>
                      </m:r>
                    </m:oMath>
                  </m:oMathPara>
                </a14:m>
                <a:endParaRPr lang="en-US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668" y="2067472"/>
                <a:ext cx="779380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39296" y="1206382"/>
                <a:ext cx="4560607" cy="512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lvl="1" indent="0">
                  <a:buNone/>
                </a:pPr>
                <a:r>
                  <a:rPr lang="en-US" sz="2000" i="1" dirty="0">
                    <a:latin typeface="Cambria" panose="02040503050406030204" pitchFamily="18" charset="0"/>
                  </a:rPr>
                  <a:t>or(</a:t>
                </a:r>
                <a:r>
                  <a:rPr lang="en-US" sz="2000" i="1" dirty="0" err="1">
                    <a:latin typeface="Cambria" panose="02040503050406030204" pitchFamily="18" charset="0"/>
                  </a:rPr>
                  <a:t>lt</a:t>
                </a:r>
                <a:r>
                  <a:rPr lang="en-US" sz="2000" i="1" dirty="0">
                    <a:latin typeface="Cambria" panose="02040503050406030204" pitchFamily="18" charset="0"/>
                  </a:rPr>
                  <a:t>(</a:t>
                </a:r>
                <a:r>
                  <a:rPr lang="en-US" sz="2000" i="1" dirty="0" err="1">
                    <a:latin typeface="Cambria" panose="02040503050406030204" pitchFamily="18" charset="0"/>
                  </a:rPr>
                  <a:t>a,b</a:t>
                </a:r>
                <a:r>
                  <a:rPr lang="en-US" sz="2000" i="1" dirty="0">
                    <a:latin typeface="Cambria" panose="02040503050406030204" pitchFamily="18" charset="0"/>
                  </a:rPr>
                  <a:t>),</a:t>
                </a:r>
                <a:r>
                  <a:rPr lang="en-US" sz="2000" i="1" dirty="0" err="1">
                    <a:latin typeface="Cambria" panose="02040503050406030204" pitchFamily="18" charset="0"/>
                  </a:rPr>
                  <a:t>lt</a:t>
                </a:r>
                <a:r>
                  <a:rPr lang="en-US" sz="2000" i="1" dirty="0">
                    <a:latin typeface="Cambria" panose="02040503050406030204" pitchFamily="18" charset="0"/>
                  </a:rPr>
                  <a:t>(</a:t>
                </a:r>
                <a:r>
                  <a:rPr lang="en-US" sz="2000" i="1" dirty="0" err="1">
                    <a:latin typeface="Cambria" panose="02040503050406030204" pitchFamily="18" charset="0"/>
                  </a:rPr>
                  <a:t>a,d</a:t>
                </a:r>
                <a:r>
                  <a:rPr lang="en-US" sz="2000" i="1" dirty="0">
                    <a:latin typeface="Cambria" panose="02040503050406030204" pitchFamily="18" charset="0"/>
                  </a:rPr>
                  <a:t>))  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groupChr>
                  </m:oMath>
                </a14:m>
                <a:r>
                  <a:rPr lang="en-US" sz="2000" i="1" dirty="0">
                    <a:latin typeface="Cambria" panose="02040503050406030204" pitchFamily="18" charset="0"/>
                  </a:rPr>
                  <a:t>        lt(a,d)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296" y="1206382"/>
                <a:ext cx="4560607" cy="512063"/>
              </a:xfrm>
              <a:prstGeom prst="rect">
                <a:avLst/>
              </a:prstGeom>
              <a:blipFill rotWithShape="0">
                <a:blip r:embed="rId9"/>
                <a:stretch>
                  <a:fillRect l="-1471" r="-401" b="-20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60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  <p:bldP spid="86" grpId="0" uiExpand="1" animBg="1"/>
      <p:bldP spid="87" grpId="0" uiExpand="1" animBg="1"/>
      <p:bldP spid="88" grpId="0" uiExpand="1" animBg="1"/>
      <p:bldP spid="57" grpId="0"/>
      <p:bldP spid="58" grpId="0"/>
      <p:bldP spid="5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 Simplifier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15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Full-fledged code for implementing Rewrite Rules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52270" y="1419962"/>
            <a:ext cx="5307761" cy="382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b="1" dirty="0" smtClean="0">
                <a:solidFill>
                  <a:srgbClr val="000000"/>
                </a:solidFill>
                <a:latin typeface="Courier New"/>
                <a:ea typeface="Times New Roman"/>
                <a:cs typeface="Mangal"/>
              </a:rPr>
              <a:t>if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(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nfather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-&gt;</a:t>
            </a:r>
            <a:r>
              <a:rPr lang="en-US" sz="1000" dirty="0" smtClean="0">
                <a:solidFill>
                  <a:srgbClr val="2B74C7"/>
                </a:solidFill>
                <a:latin typeface="Courier New"/>
                <a:ea typeface="Times New Roman"/>
                <a:cs typeface="Mangal"/>
              </a:rPr>
              <a:t>type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==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smtClean="0">
                <a:solidFill>
                  <a:srgbClr val="2B74C7"/>
                </a:solidFill>
                <a:latin typeface="Courier New"/>
                <a:ea typeface="Times New Roman"/>
                <a:cs typeface="Mangal"/>
              </a:rPr>
              <a:t>LT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&amp;&amp;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nmother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-&gt;</a:t>
            </a:r>
            <a:r>
              <a:rPr lang="en-US" sz="1000" dirty="0" smtClean="0">
                <a:solidFill>
                  <a:srgbClr val="2B74C7"/>
                </a:solidFill>
                <a:latin typeface="Courier New"/>
                <a:ea typeface="Times New Roman"/>
                <a:cs typeface="Mangal"/>
              </a:rPr>
              <a:t>type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==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smtClean="0">
                <a:solidFill>
                  <a:srgbClr val="2B74C7"/>
                </a:solidFill>
                <a:latin typeface="Courier New"/>
                <a:ea typeface="Times New Roman"/>
                <a:cs typeface="Mangal"/>
              </a:rPr>
              <a:t>LT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){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    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  </a:t>
            </a:r>
            <a:r>
              <a:rPr lang="en-US" sz="1000" b="1" dirty="0" smtClean="0">
                <a:solidFill>
                  <a:srgbClr val="888888"/>
                </a:solidFill>
                <a:latin typeface="Courier New"/>
                <a:ea typeface="Times New Roman"/>
                <a:cs typeface="Mangal"/>
              </a:rPr>
              <a:t>// (</a:t>
            </a:r>
            <a:r>
              <a:rPr lang="en-US" sz="1000" b="1" dirty="0" err="1" smtClean="0">
                <a:solidFill>
                  <a:srgbClr val="888888"/>
                </a:solidFill>
                <a:latin typeface="Courier New"/>
                <a:ea typeface="Times New Roman"/>
                <a:cs typeface="Mangal"/>
              </a:rPr>
              <a:t>a+e</a:t>
            </a:r>
            <a:r>
              <a:rPr lang="en-US" sz="1000" b="1" dirty="0" smtClean="0">
                <a:solidFill>
                  <a:srgbClr val="888888"/>
                </a:solidFill>
                <a:latin typeface="Courier New"/>
                <a:ea typeface="Times New Roman"/>
                <a:cs typeface="Mangal"/>
              </a:rPr>
              <a:t>&lt;x) &amp; (</a:t>
            </a:r>
            <a:r>
              <a:rPr lang="en-US" sz="1000" b="1" dirty="0" err="1" smtClean="0">
                <a:solidFill>
                  <a:srgbClr val="888888"/>
                </a:solidFill>
                <a:latin typeface="Courier New"/>
                <a:ea typeface="Times New Roman"/>
                <a:cs typeface="Mangal"/>
              </a:rPr>
              <a:t>b+e</a:t>
            </a:r>
            <a:r>
              <a:rPr lang="en-US" sz="1000" b="1" dirty="0" smtClean="0">
                <a:solidFill>
                  <a:srgbClr val="888888"/>
                </a:solidFill>
                <a:latin typeface="Courier New"/>
                <a:ea typeface="Times New Roman"/>
                <a:cs typeface="Mangal"/>
              </a:rPr>
              <a:t>&lt;x) ---&gt; </a:t>
            </a:r>
            <a:r>
              <a:rPr lang="en-US" sz="1000" b="1" dirty="0" err="1" smtClean="0">
                <a:solidFill>
                  <a:srgbClr val="888888"/>
                </a:solidFill>
                <a:latin typeface="Courier New"/>
                <a:ea typeface="Times New Roman"/>
                <a:cs typeface="Mangal"/>
              </a:rPr>
              <a:t>a+e</a:t>
            </a:r>
            <a:r>
              <a:rPr lang="en-US" sz="1000" b="1" dirty="0" smtClean="0">
                <a:solidFill>
                  <a:srgbClr val="888888"/>
                </a:solidFill>
                <a:latin typeface="Courier New"/>
                <a:ea typeface="Times New Roman"/>
                <a:cs typeface="Mangal"/>
              </a:rPr>
              <a:t>&lt;x when b&lt;a</a:t>
            </a:r>
            <a:endParaRPr lang="en-US" sz="1100" b="1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  </a:t>
            </a:r>
            <a:r>
              <a:rPr lang="en-US" sz="1000" b="1" dirty="0" smtClean="0">
                <a:solidFill>
                  <a:srgbClr val="000000"/>
                </a:solidFill>
                <a:latin typeface="Courier New"/>
                <a:ea typeface="Times New Roman"/>
                <a:cs typeface="Mangal"/>
              </a:rPr>
              <a:t>if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(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nfather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-&gt;</a:t>
            </a:r>
            <a:r>
              <a:rPr lang="en-US" sz="1000" dirty="0" smtClean="0">
                <a:solidFill>
                  <a:srgbClr val="2B74C7"/>
                </a:solidFill>
                <a:latin typeface="Courier New"/>
                <a:ea typeface="Times New Roman"/>
                <a:cs typeface="Mangal"/>
              </a:rPr>
              <a:t>mother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-&gt;</a:t>
            </a:r>
            <a:r>
              <a:rPr lang="en-US" sz="1000" dirty="0" smtClean="0">
                <a:solidFill>
                  <a:srgbClr val="2B74C7"/>
                </a:solidFill>
                <a:latin typeface="Courier New"/>
                <a:ea typeface="Times New Roman"/>
                <a:cs typeface="Mangal"/>
              </a:rPr>
              <a:t>type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==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smtClean="0">
                <a:solidFill>
                  <a:srgbClr val="2B74C7"/>
                </a:solidFill>
                <a:latin typeface="Courier New"/>
                <a:ea typeface="Times New Roman"/>
                <a:cs typeface="Mangal"/>
              </a:rPr>
              <a:t>PLUS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&amp;&amp;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nmother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-&gt;</a:t>
            </a:r>
            <a:r>
              <a:rPr lang="en-US" sz="1000" dirty="0" smtClean="0">
                <a:solidFill>
                  <a:srgbClr val="2B74C7"/>
                </a:solidFill>
                <a:latin typeface="Courier New"/>
                <a:ea typeface="Times New Roman"/>
                <a:cs typeface="Mangal"/>
              </a:rPr>
              <a:t>mother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-&gt;</a:t>
            </a:r>
            <a:r>
              <a:rPr lang="en-US" sz="1000" dirty="0" smtClean="0">
                <a:solidFill>
                  <a:srgbClr val="2B74C7"/>
                </a:solidFill>
                <a:latin typeface="Courier New"/>
                <a:ea typeface="Times New Roman"/>
                <a:cs typeface="Mangal"/>
              </a:rPr>
              <a:t>type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==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smtClean="0">
                <a:solidFill>
                  <a:srgbClr val="2B74C7"/>
                </a:solidFill>
                <a:latin typeface="Courier New"/>
                <a:ea typeface="Times New Roman"/>
                <a:cs typeface="Mangal"/>
              </a:rPr>
              <a:t>PLUS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){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    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bool_node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*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nfm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=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nfather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-&gt;</a:t>
            </a:r>
            <a:r>
              <a:rPr lang="en-US" sz="1000" dirty="0" smtClean="0">
                <a:solidFill>
                  <a:srgbClr val="2B74C7"/>
                </a:solidFill>
                <a:latin typeface="Courier New"/>
                <a:ea typeface="Times New Roman"/>
                <a:cs typeface="Mangal"/>
              </a:rPr>
              <a:t>mother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;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    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bool_node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*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nmm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=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nmother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-&gt;</a:t>
            </a:r>
            <a:r>
              <a:rPr lang="en-US" sz="1000" dirty="0" smtClean="0">
                <a:solidFill>
                  <a:srgbClr val="2B74C7"/>
                </a:solidFill>
                <a:latin typeface="Courier New"/>
                <a:ea typeface="Times New Roman"/>
                <a:cs typeface="Mangal"/>
              </a:rPr>
              <a:t>mother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;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    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bool_node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*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nmmConst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=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nmm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-&gt;</a:t>
            </a:r>
            <a:r>
              <a:rPr lang="en-US" sz="1000" dirty="0" smtClean="0">
                <a:solidFill>
                  <a:srgbClr val="2B74C7"/>
                </a:solidFill>
                <a:latin typeface="Courier New"/>
                <a:ea typeface="Times New Roman"/>
                <a:cs typeface="Mangal"/>
              </a:rPr>
              <a:t>mother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;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    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bool_node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*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nmmExp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=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nmm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-&gt;</a:t>
            </a:r>
            <a:r>
              <a:rPr lang="en-US" sz="1000" dirty="0" smtClean="0">
                <a:solidFill>
                  <a:srgbClr val="2B74C7"/>
                </a:solidFill>
                <a:latin typeface="Courier New"/>
                <a:ea typeface="Times New Roman"/>
                <a:cs typeface="Mangal"/>
              </a:rPr>
              <a:t>father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;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    </a:t>
            </a:r>
            <a:r>
              <a:rPr lang="en-US" sz="1000" b="1" dirty="0" smtClean="0">
                <a:solidFill>
                  <a:srgbClr val="000000"/>
                </a:solidFill>
                <a:latin typeface="Courier New"/>
                <a:ea typeface="Times New Roman"/>
                <a:cs typeface="Mangal"/>
              </a:rPr>
              <a:t>if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(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isConst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(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nmmExp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)){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      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bool_node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*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tmp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=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nmmExp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;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      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nmmExp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=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nmmConst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;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      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nmmConst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=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tmp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;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    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}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    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bool_node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*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nfmConst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=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nfm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-&gt;</a:t>
            </a:r>
            <a:r>
              <a:rPr lang="en-US" sz="1000" dirty="0" smtClean="0">
                <a:solidFill>
                  <a:srgbClr val="2B74C7"/>
                </a:solidFill>
                <a:latin typeface="Courier New"/>
                <a:ea typeface="Times New Roman"/>
                <a:cs typeface="Mangal"/>
              </a:rPr>
              <a:t>mother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;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    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bool_node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*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nfmExp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=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nfm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-&gt;</a:t>
            </a:r>
            <a:r>
              <a:rPr lang="en-US" sz="1000" dirty="0" smtClean="0">
                <a:solidFill>
                  <a:srgbClr val="2B74C7"/>
                </a:solidFill>
                <a:latin typeface="Courier New"/>
                <a:ea typeface="Times New Roman"/>
                <a:cs typeface="Mangal"/>
              </a:rPr>
              <a:t>father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;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    </a:t>
            </a:r>
            <a:r>
              <a:rPr lang="en-US" sz="1000" b="1" dirty="0" smtClean="0">
                <a:solidFill>
                  <a:srgbClr val="000000"/>
                </a:solidFill>
                <a:latin typeface="Courier New"/>
                <a:ea typeface="Times New Roman"/>
                <a:cs typeface="Mangal"/>
              </a:rPr>
              <a:t>if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(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isConst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(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nfmExp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)){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      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bool_node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*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tmp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=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nfmExp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;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      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nfmExp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=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nfmConst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;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      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nfmConst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=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tmp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;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    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}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b="1" dirty="0" smtClean="0">
                <a:solidFill>
                  <a:srgbClr val="000000"/>
                </a:solidFill>
                <a:latin typeface="Courier New"/>
                <a:ea typeface="Times New Roman"/>
                <a:cs typeface="Mangal"/>
              </a:rPr>
              <a:t>if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(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isConst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(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nfmConst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)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&amp;&amp;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isConst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(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nmmConst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)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&amp;&amp;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nfmExp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==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nmmExp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){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      </a:t>
            </a:r>
            <a:r>
              <a:rPr lang="en-US" sz="1000" b="1" dirty="0" smtClean="0">
                <a:solidFill>
                  <a:srgbClr val="000000"/>
                </a:solidFill>
                <a:latin typeface="Courier New"/>
                <a:ea typeface="Times New Roman"/>
                <a:cs typeface="Mangal"/>
              </a:rPr>
              <a:t>if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(</a:t>
            </a:r>
            <a:r>
              <a:rPr lang="en-US" sz="1000" dirty="0" err="1" smtClean="0">
                <a:solidFill>
                  <a:srgbClr val="2B74C7"/>
                </a:solidFill>
                <a:latin typeface="Courier New"/>
                <a:ea typeface="Times New Roman"/>
                <a:cs typeface="Mangal"/>
              </a:rPr>
              <a:t>val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(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nfmConst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)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&lt;</a:t>
            </a: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 </a:t>
            </a:r>
            <a:r>
              <a:rPr lang="en-US" sz="1000" dirty="0" err="1" smtClean="0">
                <a:solidFill>
                  <a:srgbClr val="2B74C7"/>
                </a:solidFill>
                <a:latin typeface="Courier New"/>
                <a:ea typeface="Times New Roman"/>
                <a:cs typeface="Mangal"/>
              </a:rPr>
              <a:t>val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(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nmmConst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)){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        return 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nmother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;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      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}</a:t>
            </a:r>
            <a:r>
              <a:rPr lang="en-US" sz="1000" b="1" dirty="0" smtClean="0">
                <a:solidFill>
                  <a:srgbClr val="000000"/>
                </a:solidFill>
                <a:latin typeface="Courier New"/>
                <a:ea typeface="Times New Roman"/>
                <a:cs typeface="Mangal"/>
              </a:rPr>
              <a:t>else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{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        return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 </a:t>
            </a:r>
            <a:r>
              <a:rPr lang="en-US" sz="1000" dirty="0" err="1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nfather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;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      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}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0060"/>
                </a:solidFill>
                <a:latin typeface="Courier New"/>
                <a:ea typeface="Times New Roman"/>
                <a:cs typeface="Mangal"/>
              </a:rPr>
              <a:t>    </a:t>
            </a: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}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  }</a:t>
            </a:r>
            <a:endParaRPr lang="en-US" sz="1100" dirty="0" smtClean="0">
              <a:ea typeface="Calibri"/>
              <a:cs typeface="Mang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dirty="0" smtClean="0">
                <a:solidFill>
                  <a:srgbClr val="006E28"/>
                </a:solidFill>
                <a:latin typeface="Courier New"/>
                <a:ea typeface="Times New Roman"/>
                <a:cs typeface="Mangal"/>
              </a:rPr>
              <a:t>}</a:t>
            </a:r>
            <a:endParaRPr lang="en-US" sz="1100" dirty="0">
              <a:ea typeface="Calibri"/>
              <a:cs typeface="Mang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420749" y="2438400"/>
                <a:ext cx="3300904" cy="1552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smtClean="0">
                    <a:latin typeface="Cambria" panose="02040503050406030204" pitchFamily="18" charset="0"/>
                  </a:rPr>
                  <a:t>and(</a:t>
                </a:r>
                <a:r>
                  <a:rPr lang="en-US" sz="2800" i="1" dirty="0" err="1" smtClean="0">
                    <a:latin typeface="Cambria" panose="02040503050406030204" pitchFamily="18" charset="0"/>
                  </a:rPr>
                  <a:t>lt</a:t>
                </a:r>
                <a:r>
                  <a:rPr lang="en-US" sz="2800" i="1" dirty="0" smtClean="0">
                    <a:latin typeface="Cambria" panose="02040503050406030204" pitchFamily="18" charset="0"/>
                  </a:rPr>
                  <a:t>(plus(</a:t>
                </a:r>
                <a:r>
                  <a:rPr lang="en-US" sz="2800" i="1" dirty="0" err="1" smtClean="0">
                    <a:latin typeface="Cambria" panose="02040503050406030204" pitchFamily="18" charset="0"/>
                  </a:rPr>
                  <a:t>a,e</a:t>
                </a:r>
                <a:r>
                  <a:rPr lang="en-US" sz="2800" i="1" dirty="0" smtClean="0">
                    <a:latin typeface="Cambria" panose="02040503050406030204" pitchFamily="18" charset="0"/>
                  </a:rPr>
                  <a:t>),</a:t>
                </a:r>
                <a:r>
                  <a:rPr lang="en-US" sz="2800" i="1" dirty="0">
                    <a:latin typeface="Cambria" panose="02040503050406030204" pitchFamily="18" charset="0"/>
                  </a:rPr>
                  <a:t>x), </a:t>
                </a:r>
                <a:r>
                  <a:rPr lang="en-US" sz="2800" i="1" dirty="0" smtClean="0">
                    <a:latin typeface="Cambria" panose="02040503050406030204" pitchFamily="18" charset="0"/>
                  </a:rPr>
                  <a:t/>
                </a:r>
                <a:br>
                  <a:rPr lang="en-US" sz="2800" i="1" dirty="0" smtClean="0">
                    <a:latin typeface="Cambria" panose="02040503050406030204" pitchFamily="18" charset="0"/>
                  </a:rPr>
                </a:br>
                <a:r>
                  <a:rPr lang="en-US" sz="2800" i="1" dirty="0" smtClean="0">
                    <a:latin typeface="Cambria" panose="02040503050406030204" pitchFamily="18" charset="0"/>
                  </a:rPr>
                  <a:t>         </a:t>
                </a:r>
                <a:r>
                  <a:rPr lang="en-US" sz="2800" i="1" dirty="0" err="1" smtClean="0">
                    <a:latin typeface="Cambria" panose="02040503050406030204" pitchFamily="18" charset="0"/>
                  </a:rPr>
                  <a:t>lt</a:t>
                </a:r>
                <a:r>
                  <a:rPr lang="en-US" sz="2800" i="1" dirty="0" smtClean="0">
                    <a:latin typeface="Cambria" panose="02040503050406030204" pitchFamily="18" charset="0"/>
                  </a:rPr>
                  <a:t>(plus(</a:t>
                </a:r>
                <a:r>
                  <a:rPr lang="en-US" sz="2800" i="1" dirty="0" err="1" smtClean="0">
                    <a:latin typeface="Cambria" panose="02040503050406030204" pitchFamily="18" charset="0"/>
                  </a:rPr>
                  <a:t>e,b</a:t>
                </a:r>
                <a:r>
                  <a:rPr lang="en-US" sz="2800" i="1" dirty="0" smtClean="0">
                    <a:latin typeface="Cambria" panose="02040503050406030204" pitchFamily="18" charset="0"/>
                  </a:rPr>
                  <a:t>),</a:t>
                </a:r>
                <a:r>
                  <a:rPr lang="en-US" sz="2800" i="1" dirty="0">
                    <a:latin typeface="Cambria" panose="02040503050406030204" pitchFamily="18" charset="0"/>
                  </a:rPr>
                  <a:t>x) </a:t>
                </a:r>
                <a:r>
                  <a:rPr lang="en-US" sz="2800" i="1" dirty="0" smtClean="0">
                    <a:latin typeface="Cambria" panose="02040503050406030204" pitchFamily="18" charset="0"/>
                  </a:rPr>
                  <a:t>) </a:t>
                </a:r>
                <a:br>
                  <a:rPr lang="en-US" sz="2800" i="1" dirty="0" smtClean="0">
                    <a:latin typeface="Cambria" panose="02040503050406030204" pitchFamily="18" charset="0"/>
                  </a:rPr>
                </a:b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groupChr>
                  </m:oMath>
                </a14:m>
                <a:r>
                  <a:rPr lang="en-US" sz="2800" i="1" dirty="0" smtClean="0">
                    <a:latin typeface="Cambria" panose="02040503050406030204" pitchFamily="18" charset="0"/>
                  </a:rPr>
                  <a:t> </a:t>
                </a:r>
                <a:r>
                  <a:rPr lang="en-US" sz="2800" i="1" dirty="0" err="1" smtClean="0">
                    <a:latin typeface="Cambria" panose="02040503050406030204" pitchFamily="18" charset="0"/>
                  </a:rPr>
                  <a:t>lt</a:t>
                </a:r>
                <a:r>
                  <a:rPr lang="en-US" sz="2800" i="1" dirty="0" smtClean="0">
                    <a:latin typeface="Cambria" panose="02040503050406030204" pitchFamily="18" charset="0"/>
                  </a:rPr>
                  <a:t>(plus(</a:t>
                </a:r>
                <a:r>
                  <a:rPr lang="en-US" sz="2800" i="1" dirty="0" err="1" smtClean="0">
                    <a:latin typeface="Cambria" panose="02040503050406030204" pitchFamily="18" charset="0"/>
                  </a:rPr>
                  <a:t>a,e</a:t>
                </a:r>
                <a:r>
                  <a:rPr lang="en-US" sz="2800" i="1" dirty="0" smtClean="0">
                    <a:latin typeface="Cambria" panose="02040503050406030204" pitchFamily="18" charset="0"/>
                  </a:rPr>
                  <a:t>),x)</a:t>
                </a:r>
                <a:endParaRPr lang="en-US" sz="2800" i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749" y="2438400"/>
                <a:ext cx="3300904" cy="1552669"/>
              </a:xfrm>
              <a:prstGeom prst="rect">
                <a:avLst/>
              </a:prstGeom>
              <a:blipFill rotWithShape="0">
                <a:blip r:embed="rId5"/>
                <a:stretch>
                  <a:fillRect l="-3690" t="-3922" b="-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12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Simplifier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16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Messy low-level C++ code</a:t>
            </a:r>
            <a:endParaRPr lang="en-US" dirty="0"/>
          </a:p>
          <a:p>
            <a:pPr marL="0" lvl="1" indent="0">
              <a:buNone/>
            </a:pPr>
            <a:r>
              <a:rPr lang="en-US" sz="3200" dirty="0" smtClean="0"/>
              <a:t>Employs simple </a:t>
            </a:r>
            <a:r>
              <a:rPr lang="en-US" sz="3200" dirty="0"/>
              <a:t>declarative </a:t>
            </a:r>
            <a:r>
              <a:rPr lang="en-US" sz="3200" i="1" dirty="0" smtClean="0"/>
              <a:t>Rewrite rules</a:t>
            </a:r>
          </a:p>
          <a:p>
            <a:pPr marL="0" lvl="1" indent="0">
              <a:buNone/>
            </a:pPr>
            <a:r>
              <a:rPr lang="en-US" sz="3200" dirty="0" smtClean="0"/>
              <a:t>Huge impact on performance</a:t>
            </a:r>
            <a:endParaRPr lang="en-US" sz="32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21" t="2578" r="2250"/>
          <a:stretch/>
        </p:blipFill>
        <p:spPr>
          <a:xfrm>
            <a:off x="152400" y="2895600"/>
            <a:ext cx="8610600" cy="275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6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17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Given a corpus of benchmark </a:t>
            </a:r>
            <a:r>
              <a:rPr lang="en-US" dirty="0" smtClean="0"/>
              <a:t>problems (formulas) </a:t>
            </a:r>
            <a:r>
              <a:rPr lang="en-US" dirty="0"/>
              <a:t>from a domain:</a:t>
            </a:r>
          </a:p>
          <a:p>
            <a:pPr lvl="1"/>
            <a:r>
              <a:rPr lang="en-US" dirty="0" smtClean="0"/>
              <a:t>Learn </a:t>
            </a:r>
            <a:r>
              <a:rPr lang="en-US" i="1" dirty="0" smtClean="0"/>
              <a:t>recurrent</a:t>
            </a:r>
            <a:r>
              <a:rPr lang="en-US" dirty="0" smtClean="0"/>
              <a:t> sub-terms (patterns)</a:t>
            </a:r>
          </a:p>
          <a:p>
            <a:pPr lvl="1"/>
            <a:r>
              <a:rPr lang="en-US" dirty="0" smtClean="0"/>
              <a:t>Learn </a:t>
            </a:r>
            <a:r>
              <a:rPr lang="en-US" i="1" dirty="0" smtClean="0"/>
              <a:t>impactful </a:t>
            </a:r>
            <a:r>
              <a:rPr lang="en-US" dirty="0" smtClean="0"/>
              <a:t>conditional Rewrite Rules</a:t>
            </a:r>
          </a:p>
          <a:p>
            <a:pPr lvl="1"/>
            <a:r>
              <a:rPr lang="en-US" dirty="0" smtClean="0"/>
              <a:t>Generate a simplifier based on these rules</a:t>
            </a:r>
          </a:p>
        </p:txBody>
      </p:sp>
    </p:spTree>
    <p:extLst>
      <p:ext uri="{BB962C8B-B14F-4D97-AF65-F5344CB8AC3E}">
        <p14:creationId xmlns:p14="http://schemas.microsoft.com/office/powerpoint/2010/main" val="380011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18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88187"/>
                <a:ext cx="8382000" cy="5562600"/>
              </a:xfrm>
            </p:spPr>
            <p:txBody>
              <a:bodyPr/>
              <a:lstStyle/>
              <a:p>
                <a:r>
                  <a:rPr lang="en-US" dirty="0" smtClean="0"/>
                  <a:t>Rewriting for specific solver domains</a:t>
                </a:r>
              </a:p>
              <a:p>
                <a:pPr lvl="1"/>
                <a:r>
                  <a:rPr lang="en-US" dirty="0" err="1" smtClean="0"/>
                  <a:t>Boolector</a:t>
                </a:r>
                <a:r>
                  <a:rPr lang="en-US" dirty="0" smtClean="0"/>
                  <a:t>[TACAS 09], </a:t>
                </a:r>
                <a:r>
                  <a:rPr lang="en-US" dirty="0"/>
                  <a:t>z3, </a:t>
                </a:r>
                <a:r>
                  <a:rPr lang="en-US" dirty="0" smtClean="0"/>
                  <a:t>Jeeves[POPL 12], Bit-vector rewrites [FMCAD 10], </a:t>
                </a:r>
                <a:r>
                  <a:rPr lang="en-US" dirty="0" err="1" smtClean="0"/>
                  <a:t>SparkLang</a:t>
                </a:r>
                <a:r>
                  <a:rPr lang="en-US" dirty="0" smtClean="0"/>
                  <a:t> VCs (Ada),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Z [CAV 11]</a:t>
                </a:r>
              </a:p>
              <a:p>
                <a:r>
                  <a:rPr lang="en-US" dirty="0" smtClean="0"/>
                  <a:t>Peephole optimizations</a:t>
                </a:r>
              </a:p>
              <a:p>
                <a:pPr lvl="1"/>
                <a:r>
                  <a:rPr lang="en-US" dirty="0" smtClean="0"/>
                  <a:t>Alive DSL[PLDI 15]: Similar rules and compilation but targets compilers community and has no synthesis of rules</a:t>
                </a:r>
              </a:p>
              <a:p>
                <a:pPr lvl="1"/>
                <a:r>
                  <a:rPr lang="en-US" dirty="0" smtClean="0"/>
                  <a:t>Automatic generation by enumeration [ASPLOS 06]: no guards</a:t>
                </a:r>
              </a:p>
            </p:txBody>
          </p:sp>
        </mc:Choice>
        <mc:Fallback xmlns="">
          <p:sp>
            <p:nvSpPr>
              <p:cNvPr id="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88187"/>
                <a:ext cx="8382000" cy="5562600"/>
              </a:xfrm>
              <a:blipFill rotWithShape="0">
                <a:blip r:embed="rId3"/>
                <a:stretch>
                  <a:fillRect t="-1424" r="-2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22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19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28600" y="1112837"/>
            <a:ext cx="8382000" cy="5562600"/>
          </a:xfrm>
        </p:spPr>
        <p:txBody>
          <a:bodyPr/>
          <a:lstStyle/>
          <a:p>
            <a:r>
              <a:rPr lang="en-US" dirty="0" smtClean="0"/>
              <a:t>Motif discovery [ICMLA 07, IPDPS 04, ICIC 09]: complete algorithms are too slow, no labels on nodes</a:t>
            </a:r>
          </a:p>
          <a:p>
            <a:r>
              <a:rPr lang="en-US" dirty="0" smtClean="0"/>
              <a:t>Term/Graph Rewriting: </a:t>
            </a:r>
          </a:p>
          <a:p>
            <a:pPr lvl="1"/>
            <a:r>
              <a:rPr lang="en-US" dirty="0" err="1" smtClean="0"/>
              <a:t>Stratego</a:t>
            </a:r>
            <a:r>
              <a:rPr lang="en-US" dirty="0" smtClean="0"/>
              <a:t>/XT [ASF+SDF 97], </a:t>
            </a:r>
            <a:r>
              <a:rPr lang="en-US" dirty="0" err="1" smtClean="0"/>
              <a:t>GrGen</a:t>
            </a:r>
            <a:r>
              <a:rPr lang="en-US" dirty="0" smtClean="0"/>
              <a:t>:  pattern matching and code generation is similar, absence of guards on rules</a:t>
            </a:r>
          </a:p>
          <a:p>
            <a:r>
              <a:rPr lang="en-US" dirty="0" smtClean="0"/>
              <a:t>LALR parser generation [Journal of Computer Languages 89]</a:t>
            </a:r>
          </a:p>
        </p:txBody>
      </p:sp>
    </p:spTree>
    <p:extLst>
      <p:ext uri="{BB962C8B-B14F-4D97-AF65-F5344CB8AC3E}">
        <p14:creationId xmlns:p14="http://schemas.microsoft.com/office/powerpoint/2010/main" val="365019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SMT Solvers are great!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9-Oct-15</a:t>
            </a:r>
          </a:p>
        </p:txBody>
      </p:sp>
      <p:pic>
        <p:nvPicPr>
          <p:cNvPr id="1026" name="Picture 2" descr="Y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0482"/>
            <a:ext cx="16668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42525"/>
            <a:ext cx="10096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55675" y="92142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999999"/>
                </a:solidFill>
                <a:latin typeface="Helvetica Neue"/>
              </a:rPr>
              <a:t>UCLID</a:t>
            </a:r>
            <a:endParaRPr lang="en-US" sz="3200" b="0" i="0" dirty="0">
              <a:solidFill>
                <a:srgbClr val="999999"/>
              </a:solidFill>
              <a:effectLst/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1203845"/>
            <a:ext cx="2097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444455"/>
                </a:solidFill>
                <a:latin typeface="Arial"/>
              </a:rPr>
              <a:t>Boolector</a:t>
            </a:r>
            <a:endParaRPr lang="en-US" sz="3200" b="1" i="0" dirty="0">
              <a:solidFill>
                <a:srgbClr val="444455"/>
              </a:solidFill>
              <a:effectLst/>
              <a:latin typeface="Arial"/>
            </a:endParaRPr>
          </a:p>
        </p:txBody>
      </p:sp>
      <p:pic>
        <p:nvPicPr>
          <p:cNvPr id="1030" name="Picture 6" descr="https://fbcdn-sphotos-g-a.akamaihd.net/hphotos-ak-xaf1/v/t1.0-9/486146_253276601466388_2006321216_n.png?oh=c901d1ea405a7a75230a273ee30b0613&amp;oe=552FA216&amp;__gda__=1428360647_7abf338603f532aff12cbf3e6581bc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70957"/>
            <a:ext cx="1230980" cy="113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633175"/>
            <a:ext cx="1543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http://biology.kenyon.edu/courses/biol111/mbio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581" y="3528525"/>
            <a:ext cx="1884847" cy="132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optimumorg.com/dyn/wp-content/themes/optimum/core/images/portfolio/operations-resear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16791"/>
            <a:ext cx="2026968" cy="100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research.microsoft.com/en-us/projects/slam/slam_metallic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819" y="3912870"/>
            <a:ext cx="1797462" cy="81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693577" y="4026759"/>
            <a:ext cx="16498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A1A1A"/>
                </a:solidFill>
                <a:latin typeface="wf_segoe-ui_light"/>
              </a:rPr>
              <a:t>Spec#</a:t>
            </a:r>
            <a:endParaRPr lang="en-US" sz="3200" dirty="0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25460"/>
            <a:ext cx="46577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>
            <a:stCxn id="1035" idx="0"/>
            <a:endCxn id="1026" idx="2"/>
          </p:cNvCxnSpPr>
          <p:nvPr/>
        </p:nvCxnSpPr>
        <p:spPr>
          <a:xfrm flipH="1" flipV="1">
            <a:off x="1290638" y="1437208"/>
            <a:ext cx="3205162" cy="119596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35" idx="0"/>
            <a:endCxn id="1028" idx="2"/>
          </p:cNvCxnSpPr>
          <p:nvPr/>
        </p:nvCxnSpPr>
        <p:spPr>
          <a:xfrm flipH="1" flipV="1">
            <a:off x="2943225" y="1823551"/>
            <a:ext cx="1552575" cy="8096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35" idx="0"/>
          </p:cNvCxnSpPr>
          <p:nvPr/>
        </p:nvCxnSpPr>
        <p:spPr>
          <a:xfrm flipV="1">
            <a:off x="4495800" y="1788620"/>
            <a:ext cx="5890" cy="8445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35" idx="0"/>
            <a:endCxn id="10" idx="2"/>
          </p:cNvCxnSpPr>
          <p:nvPr/>
        </p:nvCxnSpPr>
        <p:spPr>
          <a:xfrm flipV="1">
            <a:off x="4495800" y="1788620"/>
            <a:ext cx="2039125" cy="8445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35" idx="0"/>
            <a:endCxn id="8" idx="2"/>
          </p:cNvCxnSpPr>
          <p:nvPr/>
        </p:nvCxnSpPr>
        <p:spPr>
          <a:xfrm flipV="1">
            <a:off x="4495800" y="1506203"/>
            <a:ext cx="3767761" cy="11269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39" idx="0"/>
            <a:endCxn id="1035" idx="2"/>
          </p:cNvCxnSpPr>
          <p:nvPr/>
        </p:nvCxnSpPr>
        <p:spPr>
          <a:xfrm flipV="1">
            <a:off x="1546884" y="3071325"/>
            <a:ext cx="2948916" cy="6454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5" idx="0"/>
            <a:endCxn id="1035" idx="2"/>
          </p:cNvCxnSpPr>
          <p:nvPr/>
        </p:nvCxnSpPr>
        <p:spPr>
          <a:xfrm flipV="1">
            <a:off x="3518489" y="3071325"/>
            <a:ext cx="977311" cy="9554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041" idx="0"/>
            <a:endCxn id="1035" idx="2"/>
          </p:cNvCxnSpPr>
          <p:nvPr/>
        </p:nvCxnSpPr>
        <p:spPr>
          <a:xfrm flipH="1" flipV="1">
            <a:off x="4495800" y="3071325"/>
            <a:ext cx="1079750" cy="84154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037" idx="0"/>
          </p:cNvCxnSpPr>
          <p:nvPr/>
        </p:nvCxnSpPr>
        <p:spPr>
          <a:xfrm flipH="1" flipV="1">
            <a:off x="4501690" y="3071325"/>
            <a:ext cx="3170315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74368" y="5715000"/>
            <a:ext cx="8641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SzPct val="60000"/>
            </a:pPr>
            <a:r>
              <a:rPr lang="en-US" sz="3200" dirty="0" smtClean="0">
                <a:solidFill>
                  <a:prstClr val="black"/>
                </a:solidFill>
              </a:rPr>
              <a:t>Can we do better?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7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20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Given a corpus of benchmark </a:t>
            </a:r>
            <a:r>
              <a:rPr lang="en-US" dirty="0" smtClean="0"/>
              <a:t>problems (formulas) </a:t>
            </a:r>
            <a:r>
              <a:rPr lang="en-US" dirty="0"/>
              <a:t>from a domain:</a:t>
            </a:r>
          </a:p>
          <a:p>
            <a:pPr lvl="1"/>
            <a:r>
              <a:rPr lang="en-US" dirty="0" smtClean="0"/>
              <a:t>Learn </a:t>
            </a:r>
            <a:r>
              <a:rPr lang="en-US" i="1" dirty="0" smtClean="0"/>
              <a:t>recurrent</a:t>
            </a:r>
            <a:r>
              <a:rPr lang="en-US" dirty="0" smtClean="0"/>
              <a:t> sub-terms (patterns)</a:t>
            </a:r>
          </a:p>
          <a:p>
            <a:pPr lvl="1"/>
            <a:r>
              <a:rPr lang="en-US" dirty="0" smtClean="0"/>
              <a:t>Learn </a:t>
            </a:r>
            <a:r>
              <a:rPr lang="en-US" i="1" dirty="0" smtClean="0"/>
              <a:t>impactful </a:t>
            </a:r>
            <a:r>
              <a:rPr lang="en-US" dirty="0" smtClean="0"/>
              <a:t>conditional Rewrite Rules</a:t>
            </a:r>
          </a:p>
          <a:p>
            <a:pPr lvl="1"/>
            <a:r>
              <a:rPr lang="en-US" dirty="0" smtClean="0"/>
              <a:t>Generate a simplifier based on these rules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Solution: </a:t>
            </a:r>
            <a:r>
              <a:rPr lang="en-US" b="1" cap="small" dirty="0"/>
              <a:t>Swapper</a:t>
            </a:r>
            <a:r>
              <a:rPr lang="en-US" dirty="0"/>
              <a:t> framework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490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21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Automating generation of conditional Rewrite Rules</a:t>
            </a:r>
          </a:p>
          <a:p>
            <a:r>
              <a:rPr lang="en-US" dirty="0" smtClean="0"/>
              <a:t>Generating optimal simplifier using Auto-tuning</a:t>
            </a:r>
          </a:p>
          <a:p>
            <a:r>
              <a:rPr lang="en-US" dirty="0" smtClean="0"/>
              <a:t>Showing performance improvement on Sketch benchmarks</a:t>
            </a:r>
          </a:p>
          <a:p>
            <a:r>
              <a:rPr lang="en-US" dirty="0" smtClean="0"/>
              <a:t>Showing generality of the framework with SMT-LIB based rewriting</a:t>
            </a:r>
          </a:p>
        </p:txBody>
      </p:sp>
    </p:spTree>
    <p:extLst>
      <p:ext uri="{BB962C8B-B14F-4D97-AF65-F5344CB8AC3E}">
        <p14:creationId xmlns:p14="http://schemas.microsoft.com/office/powerpoint/2010/main" val="28718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Swapper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22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867400" y="1774472"/>
            <a:ext cx="175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Rule Generation (Synthesis)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867400" y="3825332"/>
            <a:ext cx="175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Simplifier Generation (Compilation)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362200" y="1774472"/>
            <a:ext cx="175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Pattern Finding (Clustering)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362200" y="3831872"/>
            <a:ext cx="175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Auto-tuning (Machine Learning)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6" idx="3"/>
            <a:endCxn id="33" idx="1"/>
          </p:cNvCxnSpPr>
          <p:nvPr/>
        </p:nvCxnSpPr>
        <p:spPr>
          <a:xfrm>
            <a:off x="4114800" y="2269772"/>
            <a:ext cx="1752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3" idx="2"/>
            <a:endCxn id="35" idx="0"/>
          </p:cNvCxnSpPr>
          <p:nvPr/>
        </p:nvCxnSpPr>
        <p:spPr>
          <a:xfrm>
            <a:off x="6743700" y="2765072"/>
            <a:ext cx="0" cy="10602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>
            <a:off x="4114800" y="4053392"/>
            <a:ext cx="1752600" cy="534479"/>
          </a:xfrm>
          <a:prstGeom prst="arc">
            <a:avLst>
              <a:gd name="adj1" fmla="val 10844351"/>
              <a:gd name="adj2" fmla="val 0"/>
            </a:avLst>
          </a:prstGeom>
          <a:ln w="381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rot="10800000">
            <a:off x="4114800" y="4178652"/>
            <a:ext cx="1752600" cy="534479"/>
          </a:xfrm>
          <a:prstGeom prst="arc">
            <a:avLst>
              <a:gd name="adj1" fmla="val 10917341"/>
              <a:gd name="adj2" fmla="val 0"/>
            </a:avLst>
          </a:prstGeom>
          <a:ln w="381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endCxn id="36" idx="1"/>
          </p:cNvCxnSpPr>
          <p:nvPr/>
        </p:nvCxnSpPr>
        <p:spPr>
          <a:xfrm>
            <a:off x="838200" y="2269772"/>
            <a:ext cx="1524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7" idx="1"/>
          </p:cNvCxnSpPr>
          <p:nvPr/>
        </p:nvCxnSpPr>
        <p:spPr>
          <a:xfrm flipH="1">
            <a:off x="919163" y="4327172"/>
            <a:ext cx="144303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510037" y="1888248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Patterns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419600" y="3621430"/>
            <a:ext cx="1164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Simplifier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19600" y="4686724"/>
            <a:ext cx="1164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Subset of Rules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629400" y="3066562"/>
            <a:ext cx="1164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Rules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53196" y="3621430"/>
            <a:ext cx="1164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Optimal Simplifier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15613" y="1547926"/>
            <a:ext cx="1322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Corpus of Benchmarks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0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7" grpId="0" animBg="1"/>
      <p:bldP spid="18" grpId="0" animBg="1"/>
      <p:bldP spid="50" grpId="0" animBg="1"/>
      <p:bldP spid="59" grpId="0"/>
      <p:bldP spid="60" grpId="0"/>
      <p:bldP spid="61" grpId="0"/>
      <p:bldP spid="62" grpId="0"/>
      <p:bldP spid="67" grpId="0"/>
      <p:bldP spid="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Swapper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23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867400" y="1774472"/>
            <a:ext cx="175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Rule Generation (Synthesis)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867400" y="3825332"/>
            <a:ext cx="175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Simplifier Generation (Compilation)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362200" y="1774472"/>
            <a:ext cx="1752600" cy="990600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Pattern Finding (Clustering)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362200" y="3831872"/>
            <a:ext cx="175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Auto-tuning (Machine Learning)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6" idx="3"/>
            <a:endCxn id="33" idx="1"/>
          </p:cNvCxnSpPr>
          <p:nvPr/>
        </p:nvCxnSpPr>
        <p:spPr>
          <a:xfrm>
            <a:off x="4114800" y="2269772"/>
            <a:ext cx="1752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3" idx="2"/>
            <a:endCxn id="35" idx="0"/>
          </p:cNvCxnSpPr>
          <p:nvPr/>
        </p:nvCxnSpPr>
        <p:spPr>
          <a:xfrm>
            <a:off x="6743700" y="2765072"/>
            <a:ext cx="0" cy="10602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>
            <a:off x="4114800" y="4053392"/>
            <a:ext cx="1752600" cy="534479"/>
          </a:xfrm>
          <a:prstGeom prst="arc">
            <a:avLst>
              <a:gd name="adj1" fmla="val 10844351"/>
              <a:gd name="adj2" fmla="val 0"/>
            </a:avLst>
          </a:prstGeom>
          <a:ln w="381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rot="10800000">
            <a:off x="4114800" y="4178652"/>
            <a:ext cx="1752600" cy="534479"/>
          </a:xfrm>
          <a:prstGeom prst="arc">
            <a:avLst>
              <a:gd name="adj1" fmla="val 10917341"/>
              <a:gd name="adj2" fmla="val 0"/>
            </a:avLst>
          </a:prstGeom>
          <a:ln w="381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endCxn id="36" idx="1"/>
          </p:cNvCxnSpPr>
          <p:nvPr/>
        </p:nvCxnSpPr>
        <p:spPr>
          <a:xfrm>
            <a:off x="838200" y="2269772"/>
            <a:ext cx="1524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7" idx="1"/>
          </p:cNvCxnSpPr>
          <p:nvPr/>
        </p:nvCxnSpPr>
        <p:spPr>
          <a:xfrm flipH="1">
            <a:off x="919163" y="4327172"/>
            <a:ext cx="144303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510037" y="1888248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Patterns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419600" y="3621430"/>
            <a:ext cx="1164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Simplifier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19600" y="4686724"/>
            <a:ext cx="1164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Subset of Rules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629400" y="3066562"/>
            <a:ext cx="1164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Rules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53196" y="3621430"/>
            <a:ext cx="1164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Optimal Simplifier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15613" y="1547926"/>
            <a:ext cx="1322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Corpus of Benchmarks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1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Finding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24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25552" y="930275"/>
            <a:ext cx="8382000" cy="5562600"/>
          </a:xfrm>
        </p:spPr>
        <p:txBody>
          <a:bodyPr/>
          <a:lstStyle/>
          <a:p>
            <a:r>
              <a:rPr lang="en-US" dirty="0" smtClean="0"/>
              <a:t>Given a corpus of benchmark problems as DAGs, find common repeating patterns</a:t>
            </a:r>
          </a:p>
          <a:p>
            <a:r>
              <a:rPr lang="en-US" dirty="0" smtClean="0"/>
              <a:t>Different from motif discovery:</a:t>
            </a:r>
          </a:p>
          <a:p>
            <a:pPr lvl="1"/>
            <a:r>
              <a:rPr lang="en-US" dirty="0" smtClean="0"/>
              <a:t>Structure and semantics of DAGs: Labels on nodes (operation types), Static Analysis information</a:t>
            </a:r>
          </a:p>
          <a:p>
            <a:pPr lvl="1"/>
            <a:r>
              <a:rPr lang="en-US" dirty="0" smtClean="0"/>
              <a:t>Strict probabilistic </a:t>
            </a:r>
            <a:r>
              <a:rPr lang="en-US" i="1" dirty="0" smtClean="0"/>
              <a:t>significance </a:t>
            </a:r>
            <a:r>
              <a:rPr lang="en-US" dirty="0" smtClean="0"/>
              <a:t>not needed, approximations will work</a:t>
            </a:r>
          </a:p>
          <a:p>
            <a:r>
              <a:rPr lang="en-US" dirty="0" smtClean="0"/>
              <a:t>Tried multiple methods:</a:t>
            </a:r>
          </a:p>
          <a:p>
            <a:pPr lvl="1"/>
            <a:r>
              <a:rPr lang="en-US" dirty="0" smtClean="0"/>
              <a:t>Clustering based approach using parse feature vectors approximating </a:t>
            </a:r>
            <a:r>
              <a:rPr lang="en-US" i="1" dirty="0" smtClean="0"/>
              <a:t>similarity</a:t>
            </a:r>
            <a:r>
              <a:rPr lang="en-US" dirty="0" smtClean="0"/>
              <a:t> of two patterns</a:t>
            </a:r>
          </a:p>
          <a:p>
            <a:pPr lvl="1"/>
            <a:r>
              <a:rPr lang="en-US" dirty="0" smtClean="0"/>
              <a:t>Random sampling: Fast and approximate </a:t>
            </a:r>
          </a:p>
        </p:txBody>
      </p:sp>
    </p:spTree>
    <p:extLst>
      <p:ext uri="{BB962C8B-B14F-4D97-AF65-F5344CB8AC3E}">
        <p14:creationId xmlns:p14="http://schemas.microsoft.com/office/powerpoint/2010/main" val="108069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Finding: Random sampling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25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824802" y="2151551"/>
            <a:ext cx="685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891602" y="2151551"/>
            <a:ext cx="813498" cy="4572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SRC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59652" y="3002264"/>
            <a:ext cx="685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739202" y="3904151"/>
            <a:ext cx="685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37" idx="2"/>
            <a:endCxn id="39" idx="0"/>
          </p:cNvCxnSpPr>
          <p:nvPr/>
        </p:nvCxnSpPr>
        <p:spPr>
          <a:xfrm>
            <a:off x="1167702" y="2608751"/>
            <a:ext cx="434850" cy="393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8" idx="2"/>
            <a:endCxn id="39" idx="0"/>
          </p:cNvCxnSpPr>
          <p:nvPr/>
        </p:nvCxnSpPr>
        <p:spPr>
          <a:xfrm flipH="1">
            <a:off x="1602552" y="2608751"/>
            <a:ext cx="695799" cy="39351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9" idx="2"/>
            <a:endCxn id="40" idx="0"/>
          </p:cNvCxnSpPr>
          <p:nvPr/>
        </p:nvCxnSpPr>
        <p:spPr>
          <a:xfrm>
            <a:off x="1602552" y="3459464"/>
            <a:ext cx="479550" cy="444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362200" y="2971800"/>
            <a:ext cx="685800" cy="4572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NOT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36" name="Straight Arrow Connector 35"/>
          <p:cNvCxnSpPr>
            <a:stCxn id="34" idx="2"/>
            <a:endCxn id="40" idx="0"/>
          </p:cNvCxnSpPr>
          <p:nvPr/>
        </p:nvCxnSpPr>
        <p:spPr>
          <a:xfrm flipH="1">
            <a:off x="2082102" y="3429000"/>
            <a:ext cx="622998" cy="4751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Content Placeholder 1"/>
          <p:cNvSpPr>
            <a:spLocks noGrp="1"/>
          </p:cNvSpPr>
          <p:nvPr>
            <p:ph idx="1"/>
          </p:nvPr>
        </p:nvSpPr>
        <p:spPr>
          <a:xfrm>
            <a:off x="3859146" y="1193613"/>
            <a:ext cx="5208654" cy="3276600"/>
          </a:xfrm>
        </p:spPr>
        <p:txBody>
          <a:bodyPr/>
          <a:lstStyle/>
          <a:p>
            <a:r>
              <a:rPr lang="en-US" dirty="0" smtClean="0"/>
              <a:t>Pick a node at random</a:t>
            </a:r>
          </a:p>
          <a:p>
            <a:r>
              <a:rPr lang="en-US" dirty="0" smtClean="0"/>
              <a:t>Randomly choose to pick a </a:t>
            </a:r>
            <a:r>
              <a:rPr lang="en-US" i="1" dirty="0" smtClean="0"/>
              <a:t>non-terminal</a:t>
            </a:r>
            <a:r>
              <a:rPr lang="en-US" dirty="0" smtClean="0"/>
              <a:t> parent or not</a:t>
            </a:r>
          </a:p>
          <a:p>
            <a:r>
              <a:rPr lang="en-US" dirty="0" smtClean="0"/>
              <a:t>Repeat until reached cutoff size </a:t>
            </a:r>
          </a:p>
          <a:p>
            <a:pPr lvl="1"/>
            <a:r>
              <a:rPr lang="en-US" dirty="0" smtClean="0"/>
              <a:t>Restart if can’t proceed</a:t>
            </a:r>
          </a:p>
          <a:p>
            <a:r>
              <a:rPr lang="en-US" dirty="0" smtClean="0"/>
              <a:t>Aggregate patterns with counts</a:t>
            </a:r>
          </a:p>
          <a:p>
            <a:endParaRPr lang="en-US" sz="3600" dirty="0" smtClean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760953" y="1758038"/>
            <a:ext cx="434850" cy="393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1195803" y="1758038"/>
            <a:ext cx="695799" cy="393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0" idx="2"/>
          </p:cNvCxnSpPr>
          <p:nvPr/>
        </p:nvCxnSpPr>
        <p:spPr>
          <a:xfrm>
            <a:off x="2082102" y="4361351"/>
            <a:ext cx="0" cy="444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94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34" grpId="0" animBg="1"/>
      <p:bldP spid="5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Finding: Random sampling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26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838200" y="1676400"/>
            <a:ext cx="685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273050" y="2527113"/>
            <a:ext cx="685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752600" y="3429000"/>
            <a:ext cx="685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37" idx="2"/>
            <a:endCxn id="39" idx="0"/>
          </p:cNvCxnSpPr>
          <p:nvPr/>
        </p:nvCxnSpPr>
        <p:spPr>
          <a:xfrm>
            <a:off x="1181100" y="2133600"/>
            <a:ext cx="434850" cy="393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9" idx="0"/>
          </p:cNvCxnSpPr>
          <p:nvPr/>
        </p:nvCxnSpPr>
        <p:spPr>
          <a:xfrm flipH="1">
            <a:off x="1615950" y="2133600"/>
            <a:ext cx="695799" cy="393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9" idx="2"/>
            <a:endCxn id="40" idx="0"/>
          </p:cNvCxnSpPr>
          <p:nvPr/>
        </p:nvCxnSpPr>
        <p:spPr>
          <a:xfrm>
            <a:off x="1615950" y="2984313"/>
            <a:ext cx="479550" cy="444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40" idx="0"/>
          </p:cNvCxnSpPr>
          <p:nvPr/>
        </p:nvCxnSpPr>
        <p:spPr>
          <a:xfrm flipH="1">
            <a:off x="2095500" y="2953849"/>
            <a:ext cx="622998" cy="4751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74351" y="1282887"/>
            <a:ext cx="434850" cy="393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1209201" y="1282887"/>
            <a:ext cx="695799" cy="393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0" idx="2"/>
          </p:cNvCxnSpPr>
          <p:nvPr/>
        </p:nvCxnSpPr>
        <p:spPr>
          <a:xfrm>
            <a:off x="2095500" y="3886200"/>
            <a:ext cx="0" cy="444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Content Placeholder 1"/>
          <p:cNvSpPr txBox="1">
            <a:spLocks/>
          </p:cNvSpPr>
          <p:nvPr/>
        </p:nvSpPr>
        <p:spPr bwMode="auto">
          <a:xfrm>
            <a:off x="228600" y="4271528"/>
            <a:ext cx="838200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Similarity criterion for aggregation:</a:t>
            </a:r>
          </a:p>
          <a:p>
            <a:r>
              <a:rPr lang="en-US" dirty="0" smtClean="0"/>
              <a:t>DAG signature: incorporates symmetries</a:t>
            </a:r>
          </a:p>
          <a:p>
            <a:r>
              <a:rPr lang="en-US" dirty="0" smtClean="0"/>
              <a:t>Static Analysis information from benchmark DAGs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37150" y="1552949"/>
            <a:ext cx="685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72000" y="2403662"/>
            <a:ext cx="685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886200" y="3341687"/>
            <a:ext cx="685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1" idx="2"/>
            <a:endCxn id="22" idx="0"/>
          </p:cNvCxnSpPr>
          <p:nvPr/>
        </p:nvCxnSpPr>
        <p:spPr>
          <a:xfrm>
            <a:off x="4480050" y="2010149"/>
            <a:ext cx="434850" cy="393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2" idx="0"/>
          </p:cNvCxnSpPr>
          <p:nvPr/>
        </p:nvCxnSpPr>
        <p:spPr>
          <a:xfrm flipH="1">
            <a:off x="4914900" y="2010149"/>
            <a:ext cx="695799" cy="393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3" idx="0"/>
          </p:cNvCxnSpPr>
          <p:nvPr/>
        </p:nvCxnSpPr>
        <p:spPr>
          <a:xfrm>
            <a:off x="3657600" y="2897000"/>
            <a:ext cx="571500" cy="444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2"/>
          </p:cNvCxnSpPr>
          <p:nvPr/>
        </p:nvCxnSpPr>
        <p:spPr>
          <a:xfrm flipH="1">
            <a:off x="4229100" y="2860862"/>
            <a:ext cx="685800" cy="480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073301" y="1159436"/>
            <a:ext cx="434850" cy="393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508151" y="1159436"/>
            <a:ext cx="695799" cy="393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</p:cNvCxnSpPr>
          <p:nvPr/>
        </p:nvCxnSpPr>
        <p:spPr>
          <a:xfrm>
            <a:off x="4229100" y="3798887"/>
            <a:ext cx="0" cy="444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58944" y="2330356"/>
                <a:ext cx="5838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944" y="2330356"/>
                <a:ext cx="583813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5273666" y="1649549"/>
            <a:ext cx="865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[False]</a:t>
            </a:r>
            <a:endParaRPr lang="en-US" sz="1400" dirty="0"/>
          </a:p>
        </p:txBody>
      </p:sp>
      <p:sp>
        <p:nvSpPr>
          <p:cNvPr id="46" name="Rectangle 45"/>
          <p:cNvSpPr/>
          <p:nvPr/>
        </p:nvSpPr>
        <p:spPr>
          <a:xfrm>
            <a:off x="6868393" y="1552949"/>
            <a:ext cx="685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303243" y="2403662"/>
            <a:ext cx="685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6617443" y="3341687"/>
            <a:ext cx="685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</a:t>
            </a:r>
            <a:endParaRPr lang="en-US" dirty="0"/>
          </a:p>
        </p:txBody>
      </p:sp>
      <p:cxnSp>
        <p:nvCxnSpPr>
          <p:cNvPr id="49" name="Straight Arrow Connector 48"/>
          <p:cNvCxnSpPr>
            <a:stCxn id="46" idx="2"/>
            <a:endCxn id="47" idx="0"/>
          </p:cNvCxnSpPr>
          <p:nvPr/>
        </p:nvCxnSpPr>
        <p:spPr>
          <a:xfrm>
            <a:off x="7211293" y="2010149"/>
            <a:ext cx="434850" cy="393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7" idx="0"/>
          </p:cNvCxnSpPr>
          <p:nvPr/>
        </p:nvCxnSpPr>
        <p:spPr>
          <a:xfrm flipH="1">
            <a:off x="7646143" y="2010149"/>
            <a:ext cx="695799" cy="393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8" idx="0"/>
          </p:cNvCxnSpPr>
          <p:nvPr/>
        </p:nvCxnSpPr>
        <p:spPr>
          <a:xfrm>
            <a:off x="6388843" y="2897000"/>
            <a:ext cx="571500" cy="444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7" idx="2"/>
          </p:cNvCxnSpPr>
          <p:nvPr/>
        </p:nvCxnSpPr>
        <p:spPr>
          <a:xfrm flipH="1">
            <a:off x="6960343" y="2860862"/>
            <a:ext cx="685800" cy="480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804544" y="1159436"/>
            <a:ext cx="434850" cy="393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7239394" y="1159436"/>
            <a:ext cx="695799" cy="393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8" idx="2"/>
          </p:cNvCxnSpPr>
          <p:nvPr/>
        </p:nvCxnSpPr>
        <p:spPr>
          <a:xfrm>
            <a:off x="6960343" y="3798887"/>
            <a:ext cx="0" cy="444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7795292" y="1640823"/>
            <a:ext cx="1374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[</a:t>
            </a:r>
            <a:r>
              <a:rPr lang="en-US" sz="2000" dirty="0" err="1" smtClean="0">
                <a:solidFill>
                  <a:prstClr val="black"/>
                </a:solidFill>
              </a:rPr>
              <a:t>False,True</a:t>
            </a:r>
            <a:r>
              <a:rPr lang="en-US" sz="2000" dirty="0" smtClean="0">
                <a:solidFill>
                  <a:prstClr val="black"/>
                </a:solidFill>
              </a:rPr>
              <a:t>]</a:t>
            </a:r>
            <a:endParaRPr lang="en-US" sz="1400" dirty="0"/>
          </a:p>
        </p:txBody>
      </p:sp>
      <p:sp>
        <p:nvSpPr>
          <p:cNvPr id="61" name="Rectangle 60"/>
          <p:cNvSpPr/>
          <p:nvPr/>
        </p:nvSpPr>
        <p:spPr>
          <a:xfrm>
            <a:off x="1968948" y="1719517"/>
            <a:ext cx="865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[False]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5760532" y="2330356"/>
                <a:ext cx="5838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532" y="2330356"/>
                <a:ext cx="583813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7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21" grpId="0" animBg="1"/>
      <p:bldP spid="22" grpId="0" animBg="1"/>
      <p:bldP spid="23" grpId="0" animBg="1"/>
      <p:bldP spid="13" grpId="0"/>
      <p:bldP spid="45" grpId="0"/>
      <p:bldP spid="46" grpId="0" animBg="1"/>
      <p:bldP spid="47" grpId="0" animBg="1"/>
      <p:bldP spid="48" grpId="0" animBg="1"/>
      <p:bldP spid="57" grpId="0"/>
      <p:bldP spid="61" grpId="0"/>
      <p:bldP spid="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Finding: Random sampling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27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and approximate</a:t>
            </a:r>
          </a:p>
          <a:p>
            <a:r>
              <a:rPr lang="en-US" dirty="0"/>
              <a:t>Gives a sense of where to look for Rewrite Rules first</a:t>
            </a:r>
          </a:p>
          <a:p>
            <a:r>
              <a:rPr lang="en-US" dirty="0"/>
              <a:t>Ergodic in nature: can cover all patterns eventually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9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Swapper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28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867400" y="1774472"/>
            <a:ext cx="1752600" cy="990600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Rule Generation (Synthesis)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867400" y="3825332"/>
            <a:ext cx="175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Simplifier Generation (Compilation)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362200" y="1774472"/>
            <a:ext cx="175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Pattern Finding (Clustering)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362200" y="3831872"/>
            <a:ext cx="175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Auto-tuning (Machine Learning)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6" idx="3"/>
            <a:endCxn id="33" idx="1"/>
          </p:cNvCxnSpPr>
          <p:nvPr/>
        </p:nvCxnSpPr>
        <p:spPr>
          <a:xfrm>
            <a:off x="4114800" y="2269772"/>
            <a:ext cx="1752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3" idx="2"/>
            <a:endCxn id="35" idx="0"/>
          </p:cNvCxnSpPr>
          <p:nvPr/>
        </p:nvCxnSpPr>
        <p:spPr>
          <a:xfrm>
            <a:off x="6743700" y="2765072"/>
            <a:ext cx="0" cy="10602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>
            <a:off x="4114800" y="4053392"/>
            <a:ext cx="1752600" cy="534479"/>
          </a:xfrm>
          <a:prstGeom prst="arc">
            <a:avLst>
              <a:gd name="adj1" fmla="val 10844351"/>
              <a:gd name="adj2" fmla="val 0"/>
            </a:avLst>
          </a:prstGeom>
          <a:ln w="381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rot="10800000">
            <a:off x="4114800" y="4178652"/>
            <a:ext cx="1752600" cy="534479"/>
          </a:xfrm>
          <a:prstGeom prst="arc">
            <a:avLst>
              <a:gd name="adj1" fmla="val 10917341"/>
              <a:gd name="adj2" fmla="val 0"/>
            </a:avLst>
          </a:prstGeom>
          <a:ln w="381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endCxn id="36" idx="1"/>
          </p:cNvCxnSpPr>
          <p:nvPr/>
        </p:nvCxnSpPr>
        <p:spPr>
          <a:xfrm>
            <a:off x="838200" y="2269772"/>
            <a:ext cx="1524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7" idx="1"/>
          </p:cNvCxnSpPr>
          <p:nvPr/>
        </p:nvCxnSpPr>
        <p:spPr>
          <a:xfrm flipH="1">
            <a:off x="919163" y="4327172"/>
            <a:ext cx="144303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510037" y="1888248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Patterns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419600" y="3621430"/>
            <a:ext cx="1164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Simplifier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19600" y="4686724"/>
            <a:ext cx="1164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Subset of Rules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629400" y="3066562"/>
            <a:ext cx="1164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Rules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53196" y="3621430"/>
            <a:ext cx="1164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Optimal Simplifier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15613" y="1547926"/>
            <a:ext cx="1322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Corpus of Benchmarks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0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Generation: </a:t>
            </a:r>
            <a:r>
              <a:rPr lang="en-US" dirty="0" err="1" smtClean="0"/>
              <a:t>SyGuS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29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283861" y="1143000"/>
                <a:ext cx="8402939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60000"/>
                  <a:buFontTx/>
                  <a:buBlip>
                    <a:blip r:embed="rId3"/>
                  </a:buBlip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60000"/>
                  <a:buFontTx/>
                  <a:buBlip>
                    <a:blip r:embed="rId4"/>
                  </a:buBlip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Given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𝐿𝐻𝑆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, assumptions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𝑠𝑡𝑎𝑡𝑖𝑐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 and grammars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𝑅𝐻𝑆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𝑅𝐻𝑆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𝑠𝑡𝑎𝑡𝑖𝑐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𝐿𝐻𝑆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𝑅𝐻𝑆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𝑠𝑖𝑧𝑒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𝑅𝐻𝑆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𝐿𝐻𝑆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 is one of the weakest (most permissive) candidates</a:t>
                </a:r>
              </a:p>
              <a:p>
                <a:pPr marL="457200" lvl="1" indent="0">
                  <a:buNone/>
                </a:pPr>
                <a:endParaRPr lang="en-US" dirty="0" smtClean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861" y="1143000"/>
                <a:ext cx="8402939" cy="5181600"/>
              </a:xfrm>
              <a:prstGeom prst="rect">
                <a:avLst/>
              </a:prstGeom>
              <a:blipFill rotWithShape="0">
                <a:blip r:embed="rId5"/>
                <a:stretch>
                  <a:fillRect t="-14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40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specificity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9-Oct-15</a:t>
            </a:r>
          </a:p>
        </p:txBody>
      </p:sp>
      <p:pic>
        <p:nvPicPr>
          <p:cNvPr id="1026" name="Picture 2" descr="Y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0482"/>
            <a:ext cx="16668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42525"/>
            <a:ext cx="10096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55675" y="92142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999999"/>
                </a:solidFill>
                <a:latin typeface="Helvetica Neue"/>
              </a:rPr>
              <a:t>UCLID</a:t>
            </a:r>
            <a:endParaRPr lang="en-US" sz="3200" b="0" i="0" dirty="0">
              <a:solidFill>
                <a:srgbClr val="999999"/>
              </a:solidFill>
              <a:effectLst/>
              <a:latin typeface="Helvetica Neu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1203845"/>
            <a:ext cx="2097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444455"/>
                </a:solidFill>
                <a:latin typeface="Arial"/>
              </a:rPr>
              <a:t>Boolector</a:t>
            </a:r>
            <a:endParaRPr lang="en-US" sz="3200" b="1" i="0" dirty="0">
              <a:solidFill>
                <a:srgbClr val="444455"/>
              </a:solidFill>
              <a:effectLst/>
              <a:latin typeface="Arial"/>
            </a:endParaRPr>
          </a:p>
        </p:txBody>
      </p:sp>
      <p:pic>
        <p:nvPicPr>
          <p:cNvPr id="1030" name="Picture 6" descr="https://fbcdn-sphotos-g-a.akamaihd.net/hphotos-ak-xaf1/v/t1.0-9/486146_253276601466388_2006321216_n.png?oh=c901d1ea405a7a75230a273ee30b0613&amp;oe=552FA216&amp;__gda__=1428360647_7abf338603f532aff12cbf3e6581bc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70957"/>
            <a:ext cx="1230980" cy="113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633175"/>
            <a:ext cx="15430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http://biology.kenyon.edu/courses/biol111/mbio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581" y="3528525"/>
            <a:ext cx="1884847" cy="132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optimumorg.com/dyn/wp-content/themes/optimum/core/images/portfolio/operations-resear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16791"/>
            <a:ext cx="2026968" cy="100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research.microsoft.com/en-us/projects/slam/slam_metallic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819" y="3912870"/>
            <a:ext cx="1797462" cy="81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693577" y="4026759"/>
            <a:ext cx="16498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A1A1A"/>
                </a:solidFill>
                <a:latin typeface="wf_segoe-ui_light"/>
              </a:rPr>
              <a:t>Spec#</a:t>
            </a:r>
            <a:endParaRPr lang="en-US" sz="3200" dirty="0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25460"/>
            <a:ext cx="46577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>
            <a:stCxn id="1035" idx="0"/>
            <a:endCxn id="1026" idx="2"/>
          </p:cNvCxnSpPr>
          <p:nvPr/>
        </p:nvCxnSpPr>
        <p:spPr>
          <a:xfrm flipH="1" flipV="1">
            <a:off x="1290638" y="1437208"/>
            <a:ext cx="3205162" cy="119596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35" idx="0"/>
            <a:endCxn id="1028" idx="2"/>
          </p:cNvCxnSpPr>
          <p:nvPr/>
        </p:nvCxnSpPr>
        <p:spPr>
          <a:xfrm flipH="1" flipV="1">
            <a:off x="2943225" y="1823551"/>
            <a:ext cx="1552575" cy="8096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35" idx="0"/>
          </p:cNvCxnSpPr>
          <p:nvPr/>
        </p:nvCxnSpPr>
        <p:spPr>
          <a:xfrm flipV="1">
            <a:off x="4495800" y="1788620"/>
            <a:ext cx="5890" cy="8445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35" idx="0"/>
            <a:endCxn id="10" idx="2"/>
          </p:cNvCxnSpPr>
          <p:nvPr/>
        </p:nvCxnSpPr>
        <p:spPr>
          <a:xfrm flipV="1">
            <a:off x="4495800" y="1788620"/>
            <a:ext cx="2039125" cy="8445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35" idx="0"/>
            <a:endCxn id="8" idx="2"/>
          </p:cNvCxnSpPr>
          <p:nvPr/>
        </p:nvCxnSpPr>
        <p:spPr>
          <a:xfrm flipV="1">
            <a:off x="4495800" y="1506203"/>
            <a:ext cx="3767761" cy="11269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39" idx="0"/>
            <a:endCxn id="1035" idx="2"/>
          </p:cNvCxnSpPr>
          <p:nvPr/>
        </p:nvCxnSpPr>
        <p:spPr>
          <a:xfrm flipV="1">
            <a:off x="1546884" y="3071325"/>
            <a:ext cx="2948916" cy="6454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5" idx="0"/>
            <a:endCxn id="1035" idx="2"/>
          </p:cNvCxnSpPr>
          <p:nvPr/>
        </p:nvCxnSpPr>
        <p:spPr>
          <a:xfrm flipV="1">
            <a:off x="3518489" y="3071325"/>
            <a:ext cx="977311" cy="9554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041" idx="0"/>
            <a:endCxn id="1035" idx="2"/>
          </p:cNvCxnSpPr>
          <p:nvPr/>
        </p:nvCxnSpPr>
        <p:spPr>
          <a:xfrm flipH="1" flipV="1">
            <a:off x="4495800" y="3071325"/>
            <a:ext cx="1079750" cy="84154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037" idx="0"/>
          </p:cNvCxnSpPr>
          <p:nvPr/>
        </p:nvCxnSpPr>
        <p:spPr>
          <a:xfrm flipH="1" flipV="1">
            <a:off x="4501690" y="3071325"/>
            <a:ext cx="3170315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74368" y="5715000"/>
            <a:ext cx="8641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SzPct val="60000"/>
            </a:pPr>
            <a:r>
              <a:rPr lang="en-US" sz="3200" dirty="0" smtClean="0">
                <a:solidFill>
                  <a:prstClr val="black"/>
                </a:solidFill>
              </a:rPr>
              <a:t>solver generator, far from there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1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Generation: </a:t>
            </a:r>
            <a:r>
              <a:rPr lang="en-US" dirty="0" err="1" smtClean="0"/>
              <a:t>SyGuS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30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283861" y="1143000"/>
                <a:ext cx="8402939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60000"/>
                  <a:buFontTx/>
                  <a:buBlip>
                    <a:blip r:embed="rId3"/>
                  </a:buBlip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60000"/>
                  <a:buFontTx/>
                  <a:buBlip>
                    <a:blip r:embed="rId4"/>
                  </a:buBlip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Grammar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:</a:t>
                </a:r>
              </a:p>
              <a:p>
                <a:pPr marL="457200" lvl="1" indent="0">
                  <a:buNone/>
                </a:pPr>
                <a:r>
                  <a:rPr lang="en-US" b="0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𝑝𝑟𝑒𝑑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𝐛𝐢𝐧𝐨𝐩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 smtClean="0">
                    <a:latin typeface="Calibri" pitchFamily="34" charset="0"/>
                  </a:rPr>
                  <a:t> for integer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 smtClean="0">
                    <a:latin typeface="Calibri" pitchFamily="34" charset="0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US" b="0" dirty="0" smtClean="0"/>
                  <a:t>		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400" b="0" dirty="0" smtClean="0">
                    <a:latin typeface="Cambria Math" panose="02040503050406030204" pitchFamily="18" charset="0"/>
                  </a:rPr>
                  <a:t>for </a:t>
                </a:r>
                <a:r>
                  <a:rPr lang="en-US" sz="2400" b="0" dirty="0" err="1" smtClean="0">
                    <a:latin typeface="Cambria Math" panose="02040503050406030204" pitchFamily="18" charset="0"/>
                  </a:rPr>
                  <a:t>boolean</a:t>
                </a:r>
                <a:r>
                  <a:rPr lang="en-US" sz="2400" b="0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latin typeface="Calibri" pitchFamily="34" charset="0"/>
                  </a:rPr>
                  <a:t> </a:t>
                </a:r>
                <a:endParaRPr lang="en-US" b="0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b="0" dirty="0" smtClean="0"/>
                  <a:t>  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𝑇𝑟𝑢𝑒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b="1" dirty="0" smtClean="0"/>
                  <a:t> 		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𝐛𝐢𝐧𝐨𝐩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 &lt;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==|≠</m:t>
                    </m:r>
                  </m:oMath>
                </a14:m>
                <a:endParaRPr lang="en-US" b="1" dirty="0" smtClean="0">
                  <a:latin typeface="Calibri" pitchFamily="34" charset="0"/>
                </a:endParaRP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alibri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>
                  <a:latin typeface="Calibri" pitchFamily="34" charset="0"/>
                </a:endParaRPr>
              </a:p>
              <a:p>
                <a:pPr marL="457200" lvl="1" indent="0" algn="ctr">
                  <a:buNone/>
                </a:pPr>
                <a:endParaRPr lang="en-US" dirty="0">
                  <a:latin typeface="Calibri" pitchFamily="34" charset="0"/>
                </a:endParaRPr>
              </a:p>
              <a:p>
                <a:endParaRPr lang="en-US" dirty="0" smtClean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861" y="1143000"/>
                <a:ext cx="8402939" cy="5181600"/>
              </a:xfrm>
              <a:prstGeom prst="rect">
                <a:avLst/>
              </a:prstGeom>
              <a:blipFill rotWithShape="0">
                <a:blip r:embed="rId5"/>
                <a:stretch>
                  <a:fillRect t="-14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38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Generation: </a:t>
            </a:r>
            <a:r>
              <a:rPr lang="en-US" dirty="0" err="1" smtClean="0"/>
              <a:t>SyGuS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31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283861" y="1143000"/>
                <a:ext cx="8402939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60000"/>
                  <a:buFontTx/>
                  <a:buBlip>
                    <a:blip r:embed="rId3"/>
                  </a:buBlip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60000"/>
                  <a:buFontTx/>
                  <a:buBlip>
                    <a:blip r:embed="rId4"/>
                  </a:buBlip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Grammar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𝑅𝐻𝑆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:</a:t>
                </a:r>
              </a:p>
              <a:p>
                <a:pPr marL="457200" lvl="1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𝑅𝐻𝑆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𝐬𝐢𝐦𝐩𝐥𝐞𝐎𝐩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b="0" dirty="0" smtClean="0"/>
                  <a:t> 			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 . . </m:t>
                    </m:r>
                  </m:oMath>
                </a14:m>
                <a:endParaRPr lang="en-US" b="0" dirty="0" smtClean="0">
                  <a:latin typeface="Calibri" pitchFamily="34" charset="0"/>
                </a:endParaRPr>
              </a:p>
              <a:p>
                <a:pPr marL="457200" lvl="1" indent="0">
                  <a:buNone/>
                </a:pPr>
                <a:r>
                  <a:rPr lang="en-US" b="0" dirty="0" smtClean="0"/>
                  <a:t>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𝐬𝐢𝐦𝐩𝐥𝐞𝐎𝐩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dirty="0" smtClean="0">
                  <a:latin typeface="Calibri" pitchFamily="34" charset="0"/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latin typeface="Calibri" pitchFamily="34" charset="0"/>
                  </a:rPr>
                  <a:t>		        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>
                  <a:latin typeface="Calibri" pitchFamily="34" charset="0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Where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Calibri" pitchFamily="34" charset="0"/>
                  </a:rPr>
                  <a:t>simpleOp</a:t>
                </a:r>
                <a:r>
                  <a:rPr lang="en-US" b="1" dirty="0" smtClean="0">
                    <a:solidFill>
                      <a:schemeClr val="tx1"/>
                    </a:solidFill>
                    <a:latin typeface="Calibri" pitchFamily="34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= single operation node (AND, OR, PLUS </a:t>
                </a:r>
                <a:r>
                  <a:rPr lang="en-US" dirty="0" err="1" smtClean="0">
                    <a:solidFill>
                      <a:schemeClr val="tx1"/>
                    </a:solidFill>
                    <a:latin typeface="Calibri" pitchFamily="34" charset="0"/>
                  </a:rPr>
                  <a:t>etc</a:t>
                </a:r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)</a:t>
                </a:r>
              </a:p>
              <a:p>
                <a:r>
                  <a:rPr lang="en-US" dirty="0" smtClean="0">
                    <a:latin typeface="Calibri" pitchFamily="34" charset="0"/>
                  </a:rPr>
                  <a:t>Note: Type checking omitted for simplicity</a:t>
                </a:r>
                <a:endParaRPr lang="en-US" dirty="0" smtClean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861" y="1143000"/>
                <a:ext cx="8402939" cy="5181600"/>
              </a:xfrm>
              <a:prstGeom prst="rect">
                <a:avLst/>
              </a:prstGeom>
              <a:blipFill rotWithShape="0">
                <a:blip r:embed="rId5"/>
                <a:stretch>
                  <a:fillRect t="-1412" r="-26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Generation: Techniques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32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283861" y="1143000"/>
                <a:ext cx="8402939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60000"/>
                  <a:buFontTx/>
                  <a:buBlip>
                    <a:blip r:embed="rId3"/>
                  </a:buBlip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60000"/>
                  <a:buFontTx/>
                  <a:buBlip>
                    <a:blip r:embed="rId4"/>
                  </a:buBlip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We support two techniques for generating rules: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Symbolic </a:t>
                </a:r>
                <a:r>
                  <a:rPr lang="en-US" dirty="0" smtClean="0">
                    <a:latin typeface="Calibri" pitchFamily="34" charset="0"/>
                  </a:rPr>
                  <a:t>approach: Sketch </a:t>
                </a:r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with predicate refinement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Enumerative approach: exhaustive search with heuristics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For small sizes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𝐿𝐻𝑆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 enumerative approach provides scalability and exhaustiveness</a:t>
                </a:r>
              </a:p>
              <a:p>
                <a:r>
                  <a:rPr lang="en-US" dirty="0" smtClean="0">
                    <a:latin typeface="Calibri" pitchFamily="34" charset="0"/>
                  </a:rPr>
                  <a:t>For large sizes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𝐿𝐻𝑆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 symbolic approach works better to provide </a:t>
                </a:r>
                <a:r>
                  <a:rPr lang="en-US" i="1" dirty="0" smtClean="0">
                    <a:solidFill>
                      <a:schemeClr val="tx1"/>
                    </a:solidFill>
                    <a:latin typeface="Calibri" pitchFamily="34" charset="0"/>
                  </a:rPr>
                  <a:t>some</a:t>
                </a:r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 rules</a:t>
                </a:r>
              </a:p>
              <a:p>
                <a:r>
                  <a:rPr lang="en-US" dirty="0" smtClean="0">
                    <a:latin typeface="Calibri" pitchFamily="34" charset="0"/>
                  </a:rPr>
                  <a:t>Guaranteed correctness: we fully verify each rule by specifying it as a SMT problem in z3</a:t>
                </a:r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861" y="1143000"/>
                <a:ext cx="8402939" cy="5181600"/>
              </a:xfrm>
              <a:prstGeom prst="rect">
                <a:avLst/>
              </a:prstGeom>
              <a:blipFill rotWithShape="0">
                <a:blip r:embed="rId5"/>
                <a:stretch>
                  <a:fillRect t="-14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7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Generation: Symbolic approach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33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 bwMode="auto">
              <a:xfrm>
                <a:off x="283861" y="1143000"/>
                <a:ext cx="8402939" cy="289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60000"/>
                  <a:buFontTx/>
                  <a:buBlip>
                    <a:blip r:embed="rId3"/>
                  </a:buBlip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60000"/>
                  <a:buFontTx/>
                  <a:buBlip>
                    <a:blip r:embed="rId4"/>
                  </a:buBlip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Given a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𝐿𝐻𝑆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, assumptions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𝑠𝑡𝑎𝑡𝑖𝑐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 and grammars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𝑅𝐻𝑆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𝑅𝐻𝑆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𝑠𝑡𝑎𝑡𝑖𝑐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000" dirty="0" smtClean="0">
                  <a:solidFill>
                    <a:srgbClr val="002060"/>
                  </a:solidFill>
                  <a:latin typeface="Calibri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𝐿𝐻𝑆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==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𝑅𝐻𝑆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2000" b="0" dirty="0" smtClean="0">
                  <a:solidFill>
                    <a:srgbClr val="002060"/>
                  </a:solidFill>
                  <a:latin typeface="Calibri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𝑠𝑖𝑧𝑒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𝑅𝐻𝑆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𝐿𝐻𝑆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rgbClr val="002060"/>
                  </a:solidFill>
                  <a:latin typeface="Calibri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  <a:latin typeface="Calibri" pitchFamily="34" charset="0"/>
                  </a:rPr>
                  <a:t> is one of the weakest (most permissive) candidates</a:t>
                </a:r>
              </a:p>
              <a:p>
                <a:pPr marL="457200" lvl="1" indent="0">
                  <a:buNone/>
                </a:pPr>
                <a:endParaRPr lang="en-US" sz="2000" dirty="0" smtClean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861" y="1143000"/>
                <a:ext cx="8402939" cy="2895600"/>
              </a:xfrm>
              <a:prstGeom prst="rect">
                <a:avLst/>
              </a:prstGeom>
              <a:blipFill rotWithShape="0">
                <a:blip r:embed="rId5"/>
                <a:stretch>
                  <a:fillRect t="-168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 bwMode="auto">
              <a:xfrm>
                <a:off x="103830" y="4038600"/>
                <a:ext cx="8763000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60000"/>
                  <a:buFontTx/>
                  <a:buBlip>
                    <a:blip r:embed="rId3"/>
                  </a:buBlip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60000"/>
                  <a:buFontTx/>
                  <a:buBlip>
                    <a:blip r:embed="rId4"/>
                  </a:buBlip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𝑠𝑡𝑎𝑡𝑖𝑐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𝑝𝑟𝑒𝑑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𝑝𝑟𝑒𝑑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𝐿𝐻𝑆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==</m:t>
                                  </m:r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𝑅𝐻𝑆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457200" lvl="1" indent="0" algn="ctr">
                  <a:buNone/>
                </a:pPr>
                <a:r>
                  <a:rPr lang="en-US" sz="2400" b="0" dirty="0" smtClean="0">
                    <a:solidFill>
                      <a:srgbClr val="002060"/>
                    </a:solidFill>
                    <a:latin typeface="+mj-lt"/>
                  </a:rPr>
                  <a:t>Classic template synthesis problem (Sketch)</a:t>
                </a:r>
              </a:p>
              <a:p>
                <a:pPr marL="457200" lvl="1" indent="0" algn="ctr">
                  <a:buNone/>
                </a:pPr>
                <a:r>
                  <a:rPr lang="en-US" sz="2400" dirty="0" smtClean="0">
                    <a:solidFill>
                      <a:srgbClr val="C00000"/>
                    </a:solidFill>
                    <a:latin typeface="Calibri" pitchFamily="34" charset="0"/>
                  </a:rPr>
                  <a:t>+ predicate refinement</a:t>
                </a: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830" y="4038600"/>
                <a:ext cx="8763000" cy="22860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51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Rule Generation: Predicate Refinement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34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 bwMode="auto">
              <a:xfrm>
                <a:off x="283861" y="1143000"/>
                <a:ext cx="8402939" cy="289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60000"/>
                  <a:buFontTx/>
                  <a:buBlip>
                    <a:blip r:embed="rId3"/>
                  </a:buBlip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60000"/>
                  <a:buFontTx/>
                  <a:buBlip>
                    <a:blip r:embed="rId4"/>
                  </a:buBlip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0" i="0" dirty="0" smtClean="0">
                    <a:solidFill>
                      <a:schemeClr val="tx1"/>
                    </a:solidFill>
                    <a:latin typeface="+mj-lt"/>
                  </a:rPr>
                  <a:t>Ensuring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itchFamily="34" charset="0"/>
                  </a:rPr>
                  <a:t> is one of the weakest candidates</a:t>
                </a:r>
              </a:p>
              <a:p>
                <a:pPr lvl="1"/>
                <a:r>
                  <a:rPr lang="en-US" sz="2400" dirty="0" smtClean="0">
                    <a:latin typeface="Calibri" pitchFamily="34" charset="0"/>
                  </a:rPr>
                  <a:t>Iterative process to find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𝑅𝐻𝑆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𝑝𝑟𝑒𝑑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 pairs</a:t>
                </a:r>
              </a:p>
              <a:p>
                <a:pPr lvl="1"/>
                <a:r>
                  <a:rPr lang="en-US" sz="2400" dirty="0" smtClean="0">
                    <a:latin typeface="Calibri" pitchFamily="34" charset="0"/>
                  </a:rPr>
                  <a:t>Tradeoff between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𝑅𝐻𝑆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 and applicability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marL="457200" lvl="1" indent="0">
                  <a:buNone/>
                </a:pPr>
                <a:endParaRPr lang="en-US" sz="2400" dirty="0" smtClean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861" y="1143000"/>
                <a:ext cx="8402939" cy="2895600"/>
              </a:xfrm>
              <a:prstGeom prst="rect">
                <a:avLst/>
              </a:prstGeom>
              <a:blipFill rotWithShape="0">
                <a:blip r:embed="rId5"/>
                <a:stretch>
                  <a:fillRect t="-21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126677"/>
              </p:ext>
            </p:extLst>
          </p:nvPr>
        </p:nvGraphicFramePr>
        <p:xfrm>
          <a:off x="2133600" y="29083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4229100" y="4343400"/>
            <a:ext cx="11811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505200" y="3962400"/>
            <a:ext cx="7239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124200" y="3962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410200" y="4343400"/>
            <a:ext cx="36195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2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Rule Generation: Enumerative approach</a:t>
            </a:r>
            <a:endParaRPr lang="en-US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35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 bwMode="auto">
              <a:xfrm>
                <a:off x="283861" y="1143000"/>
                <a:ext cx="8402939" cy="502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60000"/>
                  <a:buFontTx/>
                  <a:buBlip>
                    <a:blip r:embed="rId3"/>
                  </a:buBlip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60000"/>
                  <a:buFontTx/>
                  <a:buBlip>
                    <a:blip r:embed="rId4"/>
                  </a:buBlip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Uses a verifier with heuristic based search fo</a:t>
                </a:r>
                <a:r>
                  <a:rPr lang="en-US" sz="2400" dirty="0" smtClean="0">
                    <a:latin typeface="Calibri" pitchFamily="34" charset="0"/>
                  </a:rPr>
                  <a:t>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Calibri" pitchFamily="34" charset="0"/>
                  </a:rPr>
                  <a:t>Some important h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euristics: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Prune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s based on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Calibri" pitchFamily="34" charset="0"/>
                  </a:rPr>
                  <a:t>satisfying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𝑠𝑡𝑎𝑡𝑖𝑐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Calibri" pitchFamily="34" charset="0"/>
                  </a:rPr>
                  <a:t> constraints</a:t>
                </a:r>
              </a:p>
              <a:p>
                <a:pPr lvl="1"/>
                <a:r>
                  <a:rPr lang="en-US" sz="2000" dirty="0" smtClean="0">
                    <a:solidFill>
                      <a:schemeClr val="tx1"/>
                    </a:solidFill>
                    <a:latin typeface="Calibri" pitchFamily="34" charset="0"/>
                  </a:rPr>
                  <a:t>Whether a rule with a more applicable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Calibri" pitchFamily="34" charset="0"/>
                  </a:rPr>
                  <a:t> is available (traverse from most to least applicable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Calibri" pitchFamily="34" charset="0"/>
                  </a:rPr>
                  <a:t>s)</a:t>
                </a:r>
              </a:p>
              <a:p>
                <a:r>
                  <a:rPr lang="en-US" sz="2400" dirty="0" smtClean="0">
                    <a:latin typeface="Calibri" pitchFamily="34" charset="0"/>
                  </a:rPr>
                  <a:t>Use randomly generated I/O pairs </a:t>
                </a:r>
              </a:p>
              <a:p>
                <a:pPr lvl="1"/>
                <a:r>
                  <a:rPr lang="en-US" sz="2000" dirty="0" smtClean="0">
                    <a:solidFill>
                      <a:schemeClr val="tx1"/>
                    </a:solidFill>
                    <a:latin typeface="Calibri" pitchFamily="34" charset="0"/>
                  </a:rPr>
                  <a:t>To reject incorrect rules quickly (without going to verifier)</a:t>
                </a:r>
              </a:p>
              <a:p>
                <a:pPr lvl="1"/>
                <a:r>
                  <a:rPr lang="en-US" sz="2000" dirty="0" smtClean="0">
                    <a:latin typeface="Calibri" pitchFamily="34" charset="0"/>
                  </a:rPr>
                  <a:t>To distinguish each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𝑝𝑟𝑒𝑑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Calibri" pitchFamily="34" charset="0"/>
                  </a:rPr>
                  <a:t> candidate based on its satisfied input candidates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Limit types of theory specific nodes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𝑅𝐻𝑆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 based on their occurrence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𝐿𝐻𝑆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 (arrays, integers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Calibri" pitchFamily="34" charset="0"/>
                  </a:rPr>
                  <a:t>etc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) 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Maintain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𝐿𝐻𝑆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𝑅𝐻𝑆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𝐿𝐻𝑆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𝑝𝑟𝑒𝑑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 signatures, to avoid duplicate work (e.g. due to symmetries) </a:t>
                </a:r>
              </a:p>
              <a:p>
                <a:r>
                  <a:rPr lang="en-US" sz="2400" dirty="0" smtClean="0">
                    <a:latin typeface="Calibri" pitchFamily="34" charset="0"/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𝑅𝐻𝑆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: traverse from smallest onwards</a:t>
                </a:r>
              </a:p>
              <a:p>
                <a:pPr marL="457200" lvl="1" indent="0">
                  <a:buNone/>
                </a:pPr>
                <a:endParaRPr lang="en-US" sz="2400" dirty="0" smtClean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861" y="1143000"/>
                <a:ext cx="8402939" cy="5029200"/>
              </a:xfrm>
              <a:prstGeom prst="rect">
                <a:avLst/>
              </a:prstGeom>
              <a:blipFill rotWithShape="0">
                <a:blip r:embed="rId5"/>
                <a:stretch>
                  <a:fillRect l="-943" t="-1333" r="-10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5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Generation: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36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-323850" y="1550500"/>
            <a:ext cx="10138379" cy="1954700"/>
          </a:xfrm>
          <a:prstGeom prst="rect">
            <a:avLst/>
          </a:prstGeom>
        </p:spPr>
        <p:txBody>
          <a:bodyPr vert="horz" lIns="135852" tIns="67926" rIns="135852" bIns="67926" rtlCol="0">
            <a:normAutofit/>
          </a:bodyPr>
          <a:lstStyle>
            <a:lvl1pPr marL="0" indent="0" algn="ctr" defTabSz="1358524" rtl="0" eaLnBrk="1" latinLnBrk="0" hangingPunct="1">
              <a:spcBef>
                <a:spcPct val="20000"/>
              </a:spcBef>
              <a:buFont typeface="Arial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79262" indent="0" algn="ctr" defTabSz="1358524" rtl="0" eaLnBrk="1" latinLnBrk="0" hangingPunct="1">
              <a:spcBef>
                <a:spcPct val="20000"/>
              </a:spcBef>
              <a:buFont typeface="Arial" pitchFamily="34" charset="0"/>
              <a:buNone/>
              <a:defRPr sz="4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58524" indent="0" algn="ctr" defTabSz="1358524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037786" indent="0" algn="ctr" defTabSz="1358524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17048" indent="0" algn="ctr" defTabSz="1358524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96310" indent="0" algn="ctr" defTabSz="1358524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075572" indent="0" algn="ctr" defTabSz="1358524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754834" indent="0" algn="ctr" defTabSz="1358524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434096" indent="0" algn="ctr" defTabSz="1358524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1" name="Picture 1" descr="C:\Users\rohitsingh\Machine Learning\project\tests\Fres_2_3\1\dagtemp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89" y="1705264"/>
            <a:ext cx="3504842" cy="395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rohitsingh\Machine Learning\project\tests\Fres_2_3\1\dag2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207" y="1135036"/>
            <a:ext cx="2565951" cy="16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rohitsingh\Machine Learning\project\tests\Fres_2_3\1\dag3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10223"/>
            <a:ext cx="3694439" cy="263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 flipV="1">
            <a:off x="3643079" y="1577823"/>
            <a:ext cx="1512303" cy="4041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67441" y="1899750"/>
                <a:ext cx="1661860" cy="339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latin typeface="Cambria Math"/>
                        </a:rPr>
                        <m:t>==</m:t>
                      </m:r>
                      <m:r>
                        <a:rPr lang="en-US" sz="2000" b="1" i="1" smtClean="0"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441" y="1899750"/>
                <a:ext cx="1661860" cy="339293"/>
              </a:xfrm>
              <a:prstGeom prst="rect">
                <a:avLst/>
              </a:prstGeom>
              <a:blipFill rotWithShape="1"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 bwMode="auto">
          <a:xfrm>
            <a:off x="4345843" y="3682648"/>
            <a:ext cx="1750157" cy="8552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93288" y="4198643"/>
                <a:ext cx="1661860" cy="339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𝐓𝐫𝐮𝐞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288" y="4198643"/>
                <a:ext cx="1661860" cy="339293"/>
              </a:xfrm>
              <a:prstGeom prst="rect">
                <a:avLst/>
              </a:prstGeom>
              <a:blipFill rotWithShape="1"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2400" y="4191000"/>
                <a:ext cx="2743199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𝒂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𝟓</m:t>
                        </m:r>
                      </m:sub>
                    </m:sSub>
                  </m:oMath>
                </a14:m>
                <a:endParaRPr lang="en-US" sz="2000" b="1" dirty="0" smtClean="0"/>
              </a:p>
              <a:p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𝒂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𝒂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endParaRPr lang="en-US" sz="2000" b="1" dirty="0" smtClean="0"/>
              </a:p>
              <a:p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𝒊𝒇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en-US" sz="2000" b="1" i="1" smtClean="0">
                            <a:latin typeface="Cambria Math"/>
                          </a:rPr>
                          <m:t>==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𝟏𝟐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latin typeface="Cambria Math"/>
                      </a:rPr>
                      <m:t>  </m:t>
                    </m:r>
                  </m:oMath>
                </a14:m>
                <a:endParaRPr lang="en-US" sz="2000" b="1" i="1" dirty="0" smtClean="0">
                  <a:latin typeface="Cambria Math"/>
                </a:endParaRPr>
              </a:p>
              <a:p>
                <a:r>
                  <a:rPr lang="en-US" sz="2000" b="1" dirty="0" smtClean="0"/>
                  <a:t> 	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𝐫𝐞𝐭𝐮𝐫𝐧</m:t>
                    </m:r>
                    <m:r>
                      <a:rPr lang="en-US" sz="2000" b="1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en-US" sz="2000" b="1" i="1" dirty="0" smtClean="0">
                    <a:latin typeface="Cambria Math"/>
                  </a:rPr>
                  <a:t/>
                </a:r>
                <a:br>
                  <a:rPr lang="en-US" sz="2000" b="1" i="1" dirty="0" smtClean="0">
                    <a:latin typeface="Cambria Math"/>
                  </a:rPr>
                </a:br>
                <a:r>
                  <a:rPr lang="en-US" sz="2000" b="1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𝒆𝒍𝒔𝒆</m:t>
                    </m:r>
                    <m:r>
                      <a:rPr lang="en-US" sz="2000" b="1" i="0" smtClean="0">
                        <a:latin typeface="Cambria Math"/>
                      </a:rPr>
                      <m:t> </m:t>
                    </m:r>
                    <m:r>
                      <a:rPr lang="en-US" sz="2000" b="1" i="0" smtClean="0">
                        <a:latin typeface="Cambria Math"/>
                      </a:rPr>
                      <m:t>𝐫𝐞𝐭𝐮𝐫𝐧</m:t>
                    </m:r>
                    <m:r>
                      <a:rPr lang="en-US" sz="2000" b="1" i="0" smtClean="0"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latin typeface="Cambria Math"/>
                      </a:rPr>
                      <m:t>𝒂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0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000" b="1" i="0" smtClean="0">
                        <a:latin typeface="Cambria Math"/>
                      </a:rPr>
                      <m:t> 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91000"/>
                <a:ext cx="2743199" cy="16312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919576" y="2190318"/>
                <a:ext cx="219699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𝒊𝒇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/>
                          </a:rPr>
                          <m:t>==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𝟏𝟐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b="1" i="1" dirty="0" smtClean="0">
                    <a:latin typeface="Cambria Math"/>
                  </a:rPr>
                  <a:t/>
                </a:r>
                <a:br>
                  <a:rPr lang="en-US" sz="2000" b="1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𝐫𝐞𝐭𝐮𝐫𝐧</m:t>
                      </m:r>
                      <m:r>
                        <a:rPr lang="en-US" sz="2000" b="1" i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r>
                  <a:rPr lang="en-US" sz="2000" b="1" i="1" dirty="0" smtClean="0">
                    <a:latin typeface="Cambria Math"/>
                  </a:rPr>
                  <a:t/>
                </a:r>
                <a:br>
                  <a:rPr lang="en-US" sz="2000" b="1" i="1" dirty="0" smtClean="0">
                    <a:latin typeface="Cambria Math"/>
                  </a:rPr>
                </a:br>
                <a:r>
                  <a:rPr lang="en-US" sz="2000" b="1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𝒆𝒍𝒔𝒆</m:t>
                    </m:r>
                    <m:r>
                      <a:rPr lang="en-US" sz="2000" b="1" i="0" smtClean="0">
                        <a:latin typeface="Cambria Math"/>
                      </a:rPr>
                      <m:t> </m:t>
                    </m:r>
                    <m:r>
                      <a:rPr lang="en-US" sz="2000" b="1" i="0" smtClean="0">
                        <a:latin typeface="Cambria Math"/>
                      </a:rPr>
                      <m:t>𝐫𝐞𝐭𝐮𝐫𝐧</m:t>
                    </m:r>
                    <m:r>
                      <a:rPr lang="en-US" sz="2000" b="1" i="0" smtClean="0"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𝟓</m:t>
                        </m:r>
                      </m:sub>
                    </m:sSub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576" y="2190318"/>
                <a:ext cx="2196997" cy="101566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76804" y="5001162"/>
                <a:ext cx="266699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𝒂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en-US" sz="2000" b="1" dirty="0"/>
                  <a:t> </a:t>
                </a:r>
                <a:endParaRPr lang="en-US" sz="2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𝒊𝒇</m:t>
                      </m:r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𝒂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1" i="1">
                              <a:latin typeface="Cambria Math"/>
                            </a:rPr>
                            <m:t>==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/>
                                </a:rPr>
                                <m:t>𝟏𝟐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2000" b="1" i="1" dirty="0" smtClean="0">
                  <a:latin typeface="Cambria Math"/>
                </a:endParaRPr>
              </a:p>
              <a:p>
                <a:r>
                  <a:rPr lang="en-US" sz="2000" b="1" dirty="0" smtClean="0"/>
                  <a:t>	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𝐫𝐞𝐭𝐮𝐫𝐧</m:t>
                    </m:r>
                    <m:r>
                      <a:rPr lang="en-US" sz="2000" b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en-US" sz="2000" b="1" dirty="0"/>
                  <a:t/>
                </a:r>
                <a:br>
                  <a:rPr lang="en-US" sz="2000" b="1" dirty="0"/>
                </a:b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𝒆𝒍𝒔𝒆</m:t>
                    </m:r>
                    <m:r>
                      <a:rPr lang="en-US" sz="2000" b="1">
                        <a:latin typeface="Cambria Math"/>
                      </a:rPr>
                      <m:t> </m:t>
                    </m:r>
                    <m:r>
                      <a:rPr lang="en-US" sz="2000" b="1" i="1">
                        <a:latin typeface="Cambria Math"/>
                      </a:rPr>
                      <m:t>𝐫𝐞𝐭𝐮𝐫𝐧</m:t>
                    </m:r>
                    <m:r>
                      <a:rPr lang="en-US" sz="2000" b="1">
                        <a:latin typeface="Cambria Math"/>
                      </a:rPr>
                      <m:t> 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  <m:r>
                      <a:rPr lang="en-US" sz="2000" b="1" i="1">
                        <a:latin typeface="Cambria Math"/>
                      </a:rPr>
                      <m:t>𝒂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2000" b="1">
                        <a:latin typeface="Cambria Math"/>
                      </a:rPr>
                      <m:t> 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4" y="5001162"/>
                <a:ext cx="2666996" cy="132343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3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Swapper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37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867400" y="1774472"/>
            <a:ext cx="175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Rule Generation (Synthesis)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867400" y="3825332"/>
            <a:ext cx="1752600" cy="990600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Simplifier Generation (Compilation)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362200" y="1774472"/>
            <a:ext cx="175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Pattern Finding (Clustering)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362200" y="3831872"/>
            <a:ext cx="175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Auto-tuning (Machine Learning)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6" idx="3"/>
            <a:endCxn id="33" idx="1"/>
          </p:cNvCxnSpPr>
          <p:nvPr/>
        </p:nvCxnSpPr>
        <p:spPr>
          <a:xfrm>
            <a:off x="4114800" y="2269772"/>
            <a:ext cx="1752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3" idx="2"/>
            <a:endCxn id="35" idx="0"/>
          </p:cNvCxnSpPr>
          <p:nvPr/>
        </p:nvCxnSpPr>
        <p:spPr>
          <a:xfrm>
            <a:off x="6743700" y="2765072"/>
            <a:ext cx="0" cy="10602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>
            <a:off x="4114800" y="4053392"/>
            <a:ext cx="1752600" cy="534479"/>
          </a:xfrm>
          <a:prstGeom prst="arc">
            <a:avLst>
              <a:gd name="adj1" fmla="val 10844351"/>
              <a:gd name="adj2" fmla="val 0"/>
            </a:avLst>
          </a:prstGeom>
          <a:ln w="381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rot="10800000">
            <a:off x="4114800" y="4178652"/>
            <a:ext cx="1752600" cy="534479"/>
          </a:xfrm>
          <a:prstGeom prst="arc">
            <a:avLst>
              <a:gd name="adj1" fmla="val 10917341"/>
              <a:gd name="adj2" fmla="val 0"/>
            </a:avLst>
          </a:prstGeom>
          <a:ln w="381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endCxn id="36" idx="1"/>
          </p:cNvCxnSpPr>
          <p:nvPr/>
        </p:nvCxnSpPr>
        <p:spPr>
          <a:xfrm>
            <a:off x="838200" y="2269772"/>
            <a:ext cx="1524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7" idx="1"/>
          </p:cNvCxnSpPr>
          <p:nvPr/>
        </p:nvCxnSpPr>
        <p:spPr>
          <a:xfrm flipH="1">
            <a:off x="919163" y="4327172"/>
            <a:ext cx="144303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510037" y="1888248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Patterns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419600" y="3621430"/>
            <a:ext cx="1164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Simplifier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19600" y="4686724"/>
            <a:ext cx="1164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Subset of Rules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629400" y="3066562"/>
            <a:ext cx="1164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Rules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53196" y="3621430"/>
            <a:ext cx="1164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Optimal Simplifier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15613" y="1547926"/>
            <a:ext cx="1322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Corpus of Benchmarks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Simplifier Generation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38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83861" y="1143000"/>
            <a:ext cx="840293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Given a set of conditional Rewrite Rules, we generate efficient C++ code for the simplifier 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Performs </a:t>
            </a:r>
            <a:r>
              <a:rPr lang="en-US" i="1" dirty="0" smtClean="0">
                <a:latin typeface="Calibri" pitchFamily="34" charset="0"/>
              </a:rPr>
              <a:t>rule generalization </a:t>
            </a:r>
            <a:r>
              <a:rPr lang="en-US" dirty="0" smtClean="0">
                <a:latin typeface="Calibri" pitchFamily="34" charset="0"/>
              </a:rPr>
              <a:t>to find the crux of each rule and avoid overheads</a:t>
            </a:r>
          </a:p>
          <a:p>
            <a:pPr lvl="1"/>
            <a:r>
              <a:rPr lang="en-US" dirty="0">
                <a:latin typeface="Calibri" pitchFamily="34" charset="0"/>
              </a:rPr>
              <a:t>Incorporates </a:t>
            </a:r>
            <a:r>
              <a:rPr lang="en-US" i="1" dirty="0">
                <a:latin typeface="Calibri" pitchFamily="34" charset="0"/>
              </a:rPr>
              <a:t>symmetries</a:t>
            </a:r>
            <a:r>
              <a:rPr lang="en-US" dirty="0">
                <a:latin typeface="Calibri" pitchFamily="34" charset="0"/>
              </a:rPr>
              <a:t> of the rules </a:t>
            </a:r>
            <a:r>
              <a:rPr lang="en-US" dirty="0" smtClean="0">
                <a:latin typeface="Calibri" pitchFamily="34" charset="0"/>
              </a:rPr>
              <a:t>automatically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Shares burden of pattern matching across rules</a:t>
            </a:r>
          </a:p>
        </p:txBody>
      </p:sp>
    </p:spTree>
    <p:extLst>
      <p:ext uri="{BB962C8B-B14F-4D97-AF65-F5344CB8AC3E}">
        <p14:creationId xmlns:p14="http://schemas.microsoft.com/office/powerpoint/2010/main" val="143625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Simplifier Generation: Rule Generalization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39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283862" y="1143000"/>
                <a:ext cx="6425194" cy="502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60000"/>
                  <a:buFontTx/>
                  <a:buBlip>
                    <a:blip r:embed="rId3"/>
                  </a:buBlip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SzPct val="60000"/>
                  <a:buFontTx/>
                  <a:buBlip>
                    <a:blip r:embed="rId4"/>
                  </a:buBlip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chemeClr val="tx1"/>
                    </a:solidFill>
                    <a:latin typeface="Calibri" pitchFamily="34" charset="0"/>
                  </a:rPr>
                  <a:t>Removes all extraneous nodes in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𝐿𝐻𝑆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𝑅𝐻𝑆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alibri" pitchFamily="34" charset="0"/>
                  </a:rPr>
                  <a:t>patterns introduced by Pattern Finding/Rule Generation phases by</a:t>
                </a:r>
              </a:p>
              <a:p>
                <a:pPr lvl="1"/>
                <a:r>
                  <a:rPr lang="en-US" sz="2400" dirty="0" smtClean="0">
                    <a:latin typeface="Calibri" pitchFamily="34" charset="0"/>
                  </a:rPr>
                  <a:t>Matching and r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emoving sub-patterns </a:t>
                </a:r>
                <a:b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of same inputs and output type</a:t>
                </a:r>
              </a:p>
              <a:p>
                <a:pPr lvl="1"/>
                <a:r>
                  <a:rPr lang="en-US" sz="2400" dirty="0" smtClean="0">
                    <a:latin typeface="Calibri" pitchFamily="34" charset="0"/>
                  </a:rPr>
                  <a:t>Trying to replace arbitrary nodes by </a:t>
                </a:r>
                <a:br>
                  <a:rPr lang="en-US" sz="2400" dirty="0" smtClean="0">
                    <a:latin typeface="Calibri" pitchFamily="34" charset="0"/>
                  </a:rPr>
                </a:br>
                <a:r>
                  <a:rPr lang="en-US" sz="2400" dirty="0" smtClean="0">
                    <a:latin typeface="Calibri" pitchFamily="34" charset="0"/>
                  </a:rPr>
                  <a:t>input nodes</a:t>
                </a:r>
              </a:p>
              <a:p>
                <a:pPr lvl="1"/>
                <a:r>
                  <a:rPr lang="en-US" sz="2400" dirty="0" smtClean="0">
                    <a:solidFill>
                      <a:schemeClr val="tx1"/>
                    </a:solidFill>
                    <a:latin typeface="Calibri" pitchFamily="34" charset="0"/>
                  </a:rPr>
                  <a:t>Trying to generalize types of inputs</a:t>
                </a:r>
              </a:p>
              <a:p>
                <a:pPr lvl="1"/>
                <a:r>
                  <a:rPr lang="en-US" sz="2400" dirty="0" smtClean="0">
                    <a:latin typeface="Calibri" pitchFamily="34" charset="0"/>
                  </a:rPr>
                  <a:t>Verifying the rule at each stage</a:t>
                </a:r>
                <a:endParaRPr lang="en-US" sz="2400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endParaRPr lang="en-US" sz="2400" dirty="0" smtClean="0">
                  <a:latin typeface="Calibri" pitchFamily="34" charset="0"/>
                </a:endParaRPr>
              </a:p>
              <a:p>
                <a:pPr lvl="1"/>
                <a:endParaRPr lang="en-US" sz="2400" dirty="0" smtClean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862" y="1143000"/>
                <a:ext cx="6425194" cy="5029200"/>
              </a:xfrm>
              <a:prstGeom prst="rect">
                <a:avLst/>
              </a:prstGeom>
              <a:blipFill rotWithShape="0">
                <a:blip r:embed="rId5"/>
                <a:stretch>
                  <a:fillRect t="-1212" r="-104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6369050" y="2707808"/>
            <a:ext cx="1943100" cy="2514600"/>
            <a:chOff x="6286500" y="2743200"/>
            <a:chExt cx="1943100" cy="2514600"/>
          </a:xfrm>
        </p:grpSpPr>
        <p:sp>
          <p:nvSpPr>
            <p:cNvPr id="10" name="Oval 9"/>
            <p:cNvSpPr/>
            <p:nvPr/>
          </p:nvSpPr>
          <p:spPr>
            <a:xfrm>
              <a:off x="7010400" y="4876800"/>
              <a:ext cx="457200" cy="381000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565900" y="4267200"/>
              <a:ext cx="4572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467600" y="4241800"/>
              <a:ext cx="4572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023100" y="3657600"/>
              <a:ext cx="4572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86500" y="3657600"/>
              <a:ext cx="4572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772400" y="3657600"/>
              <a:ext cx="4572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543800" y="2895600"/>
              <a:ext cx="4572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10" idx="7"/>
              <a:endCxn id="12" idx="3"/>
            </p:cNvCxnSpPr>
            <p:nvPr/>
          </p:nvCxnSpPr>
          <p:spPr>
            <a:xfrm flipV="1">
              <a:off x="7400645" y="4567004"/>
              <a:ext cx="133910" cy="365592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1"/>
              <a:endCxn id="11" idx="5"/>
            </p:cNvCxnSpPr>
            <p:nvPr/>
          </p:nvCxnSpPr>
          <p:spPr>
            <a:xfrm flipH="1" flipV="1">
              <a:off x="6956145" y="4592404"/>
              <a:ext cx="121210" cy="340192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2" idx="0"/>
              <a:endCxn id="15" idx="3"/>
            </p:cNvCxnSpPr>
            <p:nvPr/>
          </p:nvCxnSpPr>
          <p:spPr>
            <a:xfrm flipV="1">
              <a:off x="7696200" y="3982804"/>
              <a:ext cx="143155" cy="258996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1"/>
              <a:endCxn id="13" idx="5"/>
            </p:cNvCxnSpPr>
            <p:nvPr/>
          </p:nvCxnSpPr>
          <p:spPr>
            <a:xfrm flipH="1" flipV="1">
              <a:off x="7413345" y="3982804"/>
              <a:ext cx="121210" cy="314792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0" idx="0"/>
              <a:endCxn id="13" idx="3"/>
            </p:cNvCxnSpPr>
            <p:nvPr/>
          </p:nvCxnSpPr>
          <p:spPr>
            <a:xfrm flipH="1" flipV="1">
              <a:off x="7090055" y="3982804"/>
              <a:ext cx="148945" cy="893996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3" idx="0"/>
              <a:endCxn id="16" idx="2"/>
            </p:cNvCxnSpPr>
            <p:nvPr/>
          </p:nvCxnSpPr>
          <p:spPr>
            <a:xfrm flipV="1">
              <a:off x="7251700" y="3086100"/>
              <a:ext cx="292100" cy="5715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0"/>
              <a:endCxn id="14" idx="4"/>
            </p:cNvCxnSpPr>
            <p:nvPr/>
          </p:nvCxnSpPr>
          <p:spPr>
            <a:xfrm flipH="1" flipV="1">
              <a:off x="6515100" y="4038600"/>
              <a:ext cx="279400" cy="2286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6286500" y="2743200"/>
              <a:ext cx="4572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>
              <a:stCxn id="14" idx="0"/>
              <a:endCxn id="24" idx="4"/>
            </p:cNvCxnSpPr>
            <p:nvPr/>
          </p:nvCxnSpPr>
          <p:spPr>
            <a:xfrm flipV="1">
              <a:off x="6515100" y="3124200"/>
              <a:ext cx="0" cy="533400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1"/>
              <a:endCxn id="24" idx="5"/>
            </p:cNvCxnSpPr>
            <p:nvPr/>
          </p:nvCxnSpPr>
          <p:spPr>
            <a:xfrm flipH="1" flipV="1">
              <a:off x="6676745" y="3068404"/>
              <a:ext cx="413310" cy="644992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5765800" y="2496904"/>
            <a:ext cx="2971800" cy="2971800"/>
          </a:xfrm>
          <a:prstGeom prst="rect">
            <a:avLst/>
          </a:prstGeom>
          <a:noFill/>
          <a:ln w="317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/>
              <a:t> </a:t>
            </a:r>
            <a:r>
              <a:rPr lang="en-US" dirty="0" smtClean="0"/>
              <a:t>                                           </a:t>
            </a:r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>
            <a:off x="6197600" y="2659938"/>
            <a:ext cx="1574800" cy="2681123"/>
          </a:xfrm>
          <a:custGeom>
            <a:avLst/>
            <a:gdLst>
              <a:gd name="connsiteX0" fmla="*/ 114300 w 1574800"/>
              <a:gd name="connsiteY0" fmla="*/ 1359770 h 2681123"/>
              <a:gd name="connsiteX1" fmla="*/ 76200 w 1574800"/>
              <a:gd name="connsiteY1" fmla="*/ 1296270 h 2681123"/>
              <a:gd name="connsiteX2" fmla="*/ 63500 w 1574800"/>
              <a:gd name="connsiteY2" fmla="*/ 1245470 h 2681123"/>
              <a:gd name="connsiteX3" fmla="*/ 38100 w 1574800"/>
              <a:gd name="connsiteY3" fmla="*/ 661270 h 2681123"/>
              <a:gd name="connsiteX4" fmla="*/ 25400 w 1574800"/>
              <a:gd name="connsiteY4" fmla="*/ 623170 h 2681123"/>
              <a:gd name="connsiteX5" fmla="*/ 12700 w 1574800"/>
              <a:gd name="connsiteY5" fmla="*/ 534270 h 2681123"/>
              <a:gd name="connsiteX6" fmla="*/ 0 w 1574800"/>
              <a:gd name="connsiteY6" fmla="*/ 496170 h 2681123"/>
              <a:gd name="connsiteX7" fmla="*/ 12700 w 1574800"/>
              <a:gd name="connsiteY7" fmla="*/ 331070 h 2681123"/>
              <a:gd name="connsiteX8" fmla="*/ 25400 w 1574800"/>
              <a:gd name="connsiteY8" fmla="*/ 292970 h 2681123"/>
              <a:gd name="connsiteX9" fmla="*/ 76200 w 1574800"/>
              <a:gd name="connsiteY9" fmla="*/ 242170 h 2681123"/>
              <a:gd name="connsiteX10" fmla="*/ 88900 w 1574800"/>
              <a:gd name="connsiteY10" fmla="*/ 204070 h 2681123"/>
              <a:gd name="connsiteX11" fmla="*/ 152400 w 1574800"/>
              <a:gd name="connsiteY11" fmla="*/ 127870 h 2681123"/>
              <a:gd name="connsiteX12" fmla="*/ 165100 w 1574800"/>
              <a:gd name="connsiteY12" fmla="*/ 89770 h 2681123"/>
              <a:gd name="connsiteX13" fmla="*/ 304800 w 1574800"/>
              <a:gd name="connsiteY13" fmla="*/ 26270 h 2681123"/>
              <a:gd name="connsiteX14" fmla="*/ 342900 w 1574800"/>
              <a:gd name="connsiteY14" fmla="*/ 870 h 2681123"/>
              <a:gd name="connsiteX15" fmla="*/ 622300 w 1574800"/>
              <a:gd name="connsiteY15" fmla="*/ 13570 h 2681123"/>
              <a:gd name="connsiteX16" fmla="*/ 660400 w 1574800"/>
              <a:gd name="connsiteY16" fmla="*/ 26270 h 2681123"/>
              <a:gd name="connsiteX17" fmla="*/ 711200 w 1574800"/>
              <a:gd name="connsiteY17" fmla="*/ 38970 h 2681123"/>
              <a:gd name="connsiteX18" fmla="*/ 749300 w 1574800"/>
              <a:gd name="connsiteY18" fmla="*/ 64370 h 2681123"/>
              <a:gd name="connsiteX19" fmla="*/ 825500 w 1574800"/>
              <a:gd name="connsiteY19" fmla="*/ 89770 h 2681123"/>
              <a:gd name="connsiteX20" fmla="*/ 901700 w 1574800"/>
              <a:gd name="connsiteY20" fmla="*/ 153270 h 2681123"/>
              <a:gd name="connsiteX21" fmla="*/ 939800 w 1574800"/>
              <a:gd name="connsiteY21" fmla="*/ 165970 h 2681123"/>
              <a:gd name="connsiteX22" fmla="*/ 977900 w 1574800"/>
              <a:gd name="connsiteY22" fmla="*/ 242170 h 2681123"/>
              <a:gd name="connsiteX23" fmla="*/ 1003300 w 1574800"/>
              <a:gd name="connsiteY23" fmla="*/ 280270 h 2681123"/>
              <a:gd name="connsiteX24" fmla="*/ 1016000 w 1574800"/>
              <a:gd name="connsiteY24" fmla="*/ 369170 h 2681123"/>
              <a:gd name="connsiteX25" fmla="*/ 1054100 w 1574800"/>
              <a:gd name="connsiteY25" fmla="*/ 445370 h 2681123"/>
              <a:gd name="connsiteX26" fmla="*/ 1092200 w 1574800"/>
              <a:gd name="connsiteY26" fmla="*/ 521570 h 2681123"/>
              <a:gd name="connsiteX27" fmla="*/ 1104900 w 1574800"/>
              <a:gd name="connsiteY27" fmla="*/ 572370 h 2681123"/>
              <a:gd name="connsiteX28" fmla="*/ 1130300 w 1574800"/>
              <a:gd name="connsiteY28" fmla="*/ 610470 h 2681123"/>
              <a:gd name="connsiteX29" fmla="*/ 1143000 w 1574800"/>
              <a:gd name="connsiteY29" fmla="*/ 673970 h 2681123"/>
              <a:gd name="connsiteX30" fmla="*/ 1181100 w 1574800"/>
              <a:gd name="connsiteY30" fmla="*/ 788270 h 2681123"/>
              <a:gd name="connsiteX31" fmla="*/ 1193800 w 1574800"/>
              <a:gd name="connsiteY31" fmla="*/ 826370 h 2681123"/>
              <a:gd name="connsiteX32" fmla="*/ 1206500 w 1574800"/>
              <a:gd name="connsiteY32" fmla="*/ 864470 h 2681123"/>
              <a:gd name="connsiteX33" fmla="*/ 1244600 w 1574800"/>
              <a:gd name="connsiteY33" fmla="*/ 889870 h 2681123"/>
              <a:gd name="connsiteX34" fmla="*/ 1295400 w 1574800"/>
              <a:gd name="connsiteY34" fmla="*/ 966070 h 2681123"/>
              <a:gd name="connsiteX35" fmla="*/ 1371600 w 1574800"/>
              <a:gd name="connsiteY35" fmla="*/ 1042270 h 2681123"/>
              <a:gd name="connsiteX36" fmla="*/ 1473200 w 1574800"/>
              <a:gd name="connsiteY36" fmla="*/ 1105770 h 2681123"/>
              <a:gd name="connsiteX37" fmla="*/ 1549400 w 1574800"/>
              <a:gd name="connsiteY37" fmla="*/ 1156570 h 2681123"/>
              <a:gd name="connsiteX38" fmla="*/ 1574800 w 1574800"/>
              <a:gd name="connsiteY38" fmla="*/ 1245470 h 2681123"/>
              <a:gd name="connsiteX39" fmla="*/ 1562100 w 1574800"/>
              <a:gd name="connsiteY39" fmla="*/ 1372470 h 2681123"/>
              <a:gd name="connsiteX40" fmla="*/ 1549400 w 1574800"/>
              <a:gd name="connsiteY40" fmla="*/ 1410570 h 2681123"/>
              <a:gd name="connsiteX41" fmla="*/ 1498600 w 1574800"/>
              <a:gd name="connsiteY41" fmla="*/ 1486770 h 2681123"/>
              <a:gd name="connsiteX42" fmla="*/ 1460500 w 1574800"/>
              <a:gd name="connsiteY42" fmla="*/ 1562970 h 2681123"/>
              <a:gd name="connsiteX43" fmla="*/ 1422400 w 1574800"/>
              <a:gd name="connsiteY43" fmla="*/ 1588370 h 2681123"/>
              <a:gd name="connsiteX44" fmla="*/ 1358900 w 1574800"/>
              <a:gd name="connsiteY44" fmla="*/ 1689970 h 2681123"/>
              <a:gd name="connsiteX45" fmla="*/ 1333500 w 1574800"/>
              <a:gd name="connsiteY45" fmla="*/ 1791570 h 2681123"/>
              <a:gd name="connsiteX46" fmla="*/ 1320800 w 1574800"/>
              <a:gd name="connsiteY46" fmla="*/ 1829670 h 2681123"/>
              <a:gd name="connsiteX47" fmla="*/ 1333500 w 1574800"/>
              <a:gd name="connsiteY47" fmla="*/ 1994770 h 2681123"/>
              <a:gd name="connsiteX48" fmla="*/ 1371600 w 1574800"/>
              <a:gd name="connsiteY48" fmla="*/ 2020170 h 2681123"/>
              <a:gd name="connsiteX49" fmla="*/ 1409700 w 1574800"/>
              <a:gd name="connsiteY49" fmla="*/ 2058270 h 2681123"/>
              <a:gd name="connsiteX50" fmla="*/ 1447800 w 1574800"/>
              <a:gd name="connsiteY50" fmla="*/ 2147170 h 2681123"/>
              <a:gd name="connsiteX51" fmla="*/ 1485900 w 1574800"/>
              <a:gd name="connsiteY51" fmla="*/ 2159870 h 2681123"/>
              <a:gd name="connsiteX52" fmla="*/ 1498600 w 1574800"/>
              <a:gd name="connsiteY52" fmla="*/ 2248770 h 2681123"/>
              <a:gd name="connsiteX53" fmla="*/ 1524000 w 1574800"/>
              <a:gd name="connsiteY53" fmla="*/ 2299570 h 2681123"/>
              <a:gd name="connsiteX54" fmla="*/ 1536700 w 1574800"/>
              <a:gd name="connsiteY54" fmla="*/ 2337670 h 2681123"/>
              <a:gd name="connsiteX55" fmla="*/ 1562100 w 1574800"/>
              <a:gd name="connsiteY55" fmla="*/ 2464670 h 2681123"/>
              <a:gd name="connsiteX56" fmla="*/ 1549400 w 1574800"/>
              <a:gd name="connsiteY56" fmla="*/ 2540870 h 2681123"/>
              <a:gd name="connsiteX57" fmla="*/ 1511300 w 1574800"/>
              <a:gd name="connsiteY57" fmla="*/ 2578970 h 2681123"/>
              <a:gd name="connsiteX58" fmla="*/ 1346200 w 1574800"/>
              <a:gd name="connsiteY58" fmla="*/ 2642470 h 2681123"/>
              <a:gd name="connsiteX59" fmla="*/ 1282700 w 1574800"/>
              <a:gd name="connsiteY59" fmla="*/ 2680570 h 2681123"/>
              <a:gd name="connsiteX60" fmla="*/ 1104900 w 1574800"/>
              <a:gd name="connsiteY60" fmla="*/ 2642470 h 2681123"/>
              <a:gd name="connsiteX61" fmla="*/ 1028700 w 1574800"/>
              <a:gd name="connsiteY61" fmla="*/ 2604370 h 2681123"/>
              <a:gd name="connsiteX62" fmla="*/ 990600 w 1574800"/>
              <a:gd name="connsiteY62" fmla="*/ 2566270 h 2681123"/>
              <a:gd name="connsiteX63" fmla="*/ 952500 w 1574800"/>
              <a:gd name="connsiteY63" fmla="*/ 2553570 h 2681123"/>
              <a:gd name="connsiteX64" fmla="*/ 914400 w 1574800"/>
              <a:gd name="connsiteY64" fmla="*/ 2528170 h 2681123"/>
              <a:gd name="connsiteX65" fmla="*/ 863600 w 1574800"/>
              <a:gd name="connsiteY65" fmla="*/ 2502770 h 2681123"/>
              <a:gd name="connsiteX66" fmla="*/ 762000 w 1574800"/>
              <a:gd name="connsiteY66" fmla="*/ 2439270 h 2681123"/>
              <a:gd name="connsiteX67" fmla="*/ 711200 w 1574800"/>
              <a:gd name="connsiteY67" fmla="*/ 2324970 h 2681123"/>
              <a:gd name="connsiteX68" fmla="*/ 698500 w 1574800"/>
              <a:gd name="connsiteY68" fmla="*/ 2274170 h 2681123"/>
              <a:gd name="connsiteX69" fmla="*/ 660400 w 1574800"/>
              <a:gd name="connsiteY69" fmla="*/ 2223370 h 2681123"/>
              <a:gd name="connsiteX70" fmla="*/ 635000 w 1574800"/>
              <a:gd name="connsiteY70" fmla="*/ 2172570 h 2681123"/>
              <a:gd name="connsiteX71" fmla="*/ 596900 w 1574800"/>
              <a:gd name="connsiteY71" fmla="*/ 2109070 h 2681123"/>
              <a:gd name="connsiteX72" fmla="*/ 520700 w 1574800"/>
              <a:gd name="connsiteY72" fmla="*/ 1994770 h 2681123"/>
              <a:gd name="connsiteX73" fmla="*/ 508000 w 1574800"/>
              <a:gd name="connsiteY73" fmla="*/ 1943970 h 2681123"/>
              <a:gd name="connsiteX74" fmla="*/ 495300 w 1574800"/>
              <a:gd name="connsiteY74" fmla="*/ 1880470 h 2681123"/>
              <a:gd name="connsiteX75" fmla="*/ 457200 w 1574800"/>
              <a:gd name="connsiteY75" fmla="*/ 1829670 h 2681123"/>
              <a:gd name="connsiteX76" fmla="*/ 431800 w 1574800"/>
              <a:gd name="connsiteY76" fmla="*/ 1791570 h 2681123"/>
              <a:gd name="connsiteX77" fmla="*/ 419100 w 1574800"/>
              <a:gd name="connsiteY77" fmla="*/ 1753470 h 2681123"/>
              <a:gd name="connsiteX78" fmla="*/ 355600 w 1574800"/>
              <a:gd name="connsiteY78" fmla="*/ 1677270 h 2681123"/>
              <a:gd name="connsiteX79" fmla="*/ 292100 w 1574800"/>
              <a:gd name="connsiteY79" fmla="*/ 1588370 h 2681123"/>
              <a:gd name="connsiteX80" fmla="*/ 241300 w 1574800"/>
              <a:gd name="connsiteY80" fmla="*/ 1512170 h 2681123"/>
              <a:gd name="connsiteX81" fmla="*/ 228600 w 1574800"/>
              <a:gd name="connsiteY81" fmla="*/ 1474070 h 2681123"/>
              <a:gd name="connsiteX82" fmla="*/ 190500 w 1574800"/>
              <a:gd name="connsiteY82" fmla="*/ 1435970 h 2681123"/>
              <a:gd name="connsiteX83" fmla="*/ 152400 w 1574800"/>
              <a:gd name="connsiteY83" fmla="*/ 1359770 h 2681123"/>
              <a:gd name="connsiteX84" fmla="*/ 114300 w 1574800"/>
              <a:gd name="connsiteY84" fmla="*/ 1334370 h 2681123"/>
              <a:gd name="connsiteX85" fmla="*/ 190500 w 1574800"/>
              <a:gd name="connsiteY85" fmla="*/ 1321670 h 268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574800" h="2681123">
                <a:moveTo>
                  <a:pt x="114300" y="1359770"/>
                </a:moveTo>
                <a:cubicBezTo>
                  <a:pt x="101600" y="1338603"/>
                  <a:pt x="86225" y="1318827"/>
                  <a:pt x="76200" y="1296270"/>
                </a:cubicBezTo>
                <a:cubicBezTo>
                  <a:pt x="69111" y="1280320"/>
                  <a:pt x="64275" y="1262907"/>
                  <a:pt x="63500" y="1245470"/>
                </a:cubicBezTo>
                <a:cubicBezTo>
                  <a:pt x="57372" y="1107597"/>
                  <a:pt x="83967" y="844737"/>
                  <a:pt x="38100" y="661270"/>
                </a:cubicBezTo>
                <a:cubicBezTo>
                  <a:pt x="34853" y="648283"/>
                  <a:pt x="29633" y="635870"/>
                  <a:pt x="25400" y="623170"/>
                </a:cubicBezTo>
                <a:cubicBezTo>
                  <a:pt x="21167" y="593537"/>
                  <a:pt x="18571" y="563623"/>
                  <a:pt x="12700" y="534270"/>
                </a:cubicBezTo>
                <a:cubicBezTo>
                  <a:pt x="10075" y="521143"/>
                  <a:pt x="0" y="509557"/>
                  <a:pt x="0" y="496170"/>
                </a:cubicBezTo>
                <a:cubicBezTo>
                  <a:pt x="0" y="440974"/>
                  <a:pt x="5854" y="385840"/>
                  <a:pt x="12700" y="331070"/>
                </a:cubicBezTo>
                <a:cubicBezTo>
                  <a:pt x="14360" y="317786"/>
                  <a:pt x="17619" y="303863"/>
                  <a:pt x="25400" y="292970"/>
                </a:cubicBezTo>
                <a:cubicBezTo>
                  <a:pt x="39319" y="273483"/>
                  <a:pt x="59267" y="259103"/>
                  <a:pt x="76200" y="242170"/>
                </a:cubicBezTo>
                <a:cubicBezTo>
                  <a:pt x="80433" y="229470"/>
                  <a:pt x="82913" y="216044"/>
                  <a:pt x="88900" y="204070"/>
                </a:cubicBezTo>
                <a:cubicBezTo>
                  <a:pt x="106581" y="168707"/>
                  <a:pt x="124313" y="155957"/>
                  <a:pt x="152400" y="127870"/>
                </a:cubicBezTo>
                <a:cubicBezTo>
                  <a:pt x="156633" y="115170"/>
                  <a:pt x="155634" y="99236"/>
                  <a:pt x="165100" y="89770"/>
                </a:cubicBezTo>
                <a:cubicBezTo>
                  <a:pt x="220027" y="34843"/>
                  <a:pt x="239108" y="39408"/>
                  <a:pt x="304800" y="26270"/>
                </a:cubicBezTo>
                <a:cubicBezTo>
                  <a:pt x="317500" y="17803"/>
                  <a:pt x="327649" y="1480"/>
                  <a:pt x="342900" y="870"/>
                </a:cubicBezTo>
                <a:cubicBezTo>
                  <a:pt x="436055" y="-2856"/>
                  <a:pt x="529367" y="6135"/>
                  <a:pt x="622300" y="13570"/>
                </a:cubicBezTo>
                <a:cubicBezTo>
                  <a:pt x="635644" y="14638"/>
                  <a:pt x="647528" y="22592"/>
                  <a:pt x="660400" y="26270"/>
                </a:cubicBezTo>
                <a:cubicBezTo>
                  <a:pt x="677183" y="31065"/>
                  <a:pt x="694267" y="34737"/>
                  <a:pt x="711200" y="38970"/>
                </a:cubicBezTo>
                <a:cubicBezTo>
                  <a:pt x="723900" y="47437"/>
                  <a:pt x="735352" y="58171"/>
                  <a:pt x="749300" y="64370"/>
                </a:cubicBezTo>
                <a:cubicBezTo>
                  <a:pt x="773766" y="75244"/>
                  <a:pt x="825500" y="89770"/>
                  <a:pt x="825500" y="89770"/>
                </a:cubicBezTo>
                <a:cubicBezTo>
                  <a:pt x="853587" y="117857"/>
                  <a:pt x="866337" y="135589"/>
                  <a:pt x="901700" y="153270"/>
                </a:cubicBezTo>
                <a:cubicBezTo>
                  <a:pt x="913674" y="159257"/>
                  <a:pt x="927100" y="161737"/>
                  <a:pt x="939800" y="165970"/>
                </a:cubicBezTo>
                <a:cubicBezTo>
                  <a:pt x="1012593" y="275159"/>
                  <a:pt x="925320" y="137010"/>
                  <a:pt x="977900" y="242170"/>
                </a:cubicBezTo>
                <a:cubicBezTo>
                  <a:pt x="984726" y="255822"/>
                  <a:pt x="994833" y="267570"/>
                  <a:pt x="1003300" y="280270"/>
                </a:cubicBezTo>
                <a:cubicBezTo>
                  <a:pt x="1007533" y="309903"/>
                  <a:pt x="1010129" y="339817"/>
                  <a:pt x="1016000" y="369170"/>
                </a:cubicBezTo>
                <a:cubicBezTo>
                  <a:pt x="1026641" y="422373"/>
                  <a:pt x="1029126" y="395421"/>
                  <a:pt x="1054100" y="445370"/>
                </a:cubicBezTo>
                <a:cubicBezTo>
                  <a:pt x="1106680" y="550530"/>
                  <a:pt x="1019407" y="412381"/>
                  <a:pt x="1092200" y="521570"/>
                </a:cubicBezTo>
                <a:cubicBezTo>
                  <a:pt x="1096433" y="538503"/>
                  <a:pt x="1098024" y="556327"/>
                  <a:pt x="1104900" y="572370"/>
                </a:cubicBezTo>
                <a:cubicBezTo>
                  <a:pt x="1110913" y="586399"/>
                  <a:pt x="1124941" y="596178"/>
                  <a:pt x="1130300" y="610470"/>
                </a:cubicBezTo>
                <a:cubicBezTo>
                  <a:pt x="1137879" y="630681"/>
                  <a:pt x="1137320" y="653145"/>
                  <a:pt x="1143000" y="673970"/>
                </a:cubicBezTo>
                <a:lnTo>
                  <a:pt x="1181100" y="788270"/>
                </a:lnTo>
                <a:lnTo>
                  <a:pt x="1193800" y="826370"/>
                </a:lnTo>
                <a:cubicBezTo>
                  <a:pt x="1198033" y="839070"/>
                  <a:pt x="1195361" y="857044"/>
                  <a:pt x="1206500" y="864470"/>
                </a:cubicBezTo>
                <a:lnTo>
                  <a:pt x="1244600" y="889870"/>
                </a:lnTo>
                <a:cubicBezTo>
                  <a:pt x="1270070" y="966281"/>
                  <a:pt x="1238321" y="889964"/>
                  <a:pt x="1295400" y="966070"/>
                </a:cubicBezTo>
                <a:cubicBezTo>
                  <a:pt x="1355383" y="1046048"/>
                  <a:pt x="1301950" y="1019053"/>
                  <a:pt x="1371600" y="1042270"/>
                </a:cubicBezTo>
                <a:cubicBezTo>
                  <a:pt x="1432530" y="1133665"/>
                  <a:pt x="1346248" y="1021135"/>
                  <a:pt x="1473200" y="1105770"/>
                </a:cubicBezTo>
                <a:lnTo>
                  <a:pt x="1549400" y="1156570"/>
                </a:lnTo>
                <a:cubicBezTo>
                  <a:pt x="1555389" y="1174537"/>
                  <a:pt x="1574800" y="1229523"/>
                  <a:pt x="1574800" y="1245470"/>
                </a:cubicBezTo>
                <a:cubicBezTo>
                  <a:pt x="1574800" y="1288014"/>
                  <a:pt x="1568569" y="1330420"/>
                  <a:pt x="1562100" y="1372470"/>
                </a:cubicBezTo>
                <a:cubicBezTo>
                  <a:pt x="1560064" y="1385701"/>
                  <a:pt x="1555901" y="1398868"/>
                  <a:pt x="1549400" y="1410570"/>
                </a:cubicBezTo>
                <a:cubicBezTo>
                  <a:pt x="1534575" y="1437255"/>
                  <a:pt x="1508253" y="1457810"/>
                  <a:pt x="1498600" y="1486770"/>
                </a:cubicBezTo>
                <a:cubicBezTo>
                  <a:pt x="1488271" y="1517758"/>
                  <a:pt x="1485119" y="1538351"/>
                  <a:pt x="1460500" y="1562970"/>
                </a:cubicBezTo>
                <a:cubicBezTo>
                  <a:pt x="1449707" y="1573763"/>
                  <a:pt x="1435100" y="1579903"/>
                  <a:pt x="1422400" y="1588370"/>
                </a:cubicBezTo>
                <a:cubicBezTo>
                  <a:pt x="1392173" y="1679050"/>
                  <a:pt x="1419277" y="1649718"/>
                  <a:pt x="1358900" y="1689970"/>
                </a:cubicBezTo>
                <a:cubicBezTo>
                  <a:pt x="1329870" y="1777061"/>
                  <a:pt x="1364151" y="1668967"/>
                  <a:pt x="1333500" y="1791570"/>
                </a:cubicBezTo>
                <a:cubicBezTo>
                  <a:pt x="1330253" y="1804557"/>
                  <a:pt x="1325033" y="1816970"/>
                  <a:pt x="1320800" y="1829670"/>
                </a:cubicBezTo>
                <a:cubicBezTo>
                  <a:pt x="1325033" y="1884703"/>
                  <a:pt x="1319278" y="1941438"/>
                  <a:pt x="1333500" y="1994770"/>
                </a:cubicBezTo>
                <a:cubicBezTo>
                  <a:pt x="1337433" y="2009518"/>
                  <a:pt x="1359874" y="2010399"/>
                  <a:pt x="1371600" y="2020170"/>
                </a:cubicBezTo>
                <a:cubicBezTo>
                  <a:pt x="1385398" y="2031668"/>
                  <a:pt x="1397000" y="2045570"/>
                  <a:pt x="1409700" y="2058270"/>
                </a:cubicBezTo>
                <a:cubicBezTo>
                  <a:pt x="1417290" y="2081040"/>
                  <a:pt x="1432107" y="2131477"/>
                  <a:pt x="1447800" y="2147170"/>
                </a:cubicBezTo>
                <a:cubicBezTo>
                  <a:pt x="1457266" y="2156636"/>
                  <a:pt x="1473200" y="2155637"/>
                  <a:pt x="1485900" y="2159870"/>
                </a:cubicBezTo>
                <a:cubicBezTo>
                  <a:pt x="1490133" y="2189503"/>
                  <a:pt x="1490724" y="2219891"/>
                  <a:pt x="1498600" y="2248770"/>
                </a:cubicBezTo>
                <a:cubicBezTo>
                  <a:pt x="1503581" y="2267035"/>
                  <a:pt x="1516542" y="2282169"/>
                  <a:pt x="1524000" y="2299570"/>
                </a:cubicBezTo>
                <a:cubicBezTo>
                  <a:pt x="1529273" y="2311875"/>
                  <a:pt x="1533022" y="2324798"/>
                  <a:pt x="1536700" y="2337670"/>
                </a:cubicBezTo>
                <a:cubicBezTo>
                  <a:pt x="1551856" y="2390717"/>
                  <a:pt x="1552120" y="2404793"/>
                  <a:pt x="1562100" y="2464670"/>
                </a:cubicBezTo>
                <a:cubicBezTo>
                  <a:pt x="1557867" y="2490070"/>
                  <a:pt x="1559858" y="2517339"/>
                  <a:pt x="1549400" y="2540870"/>
                </a:cubicBezTo>
                <a:cubicBezTo>
                  <a:pt x="1542106" y="2557283"/>
                  <a:pt x="1525477" y="2567943"/>
                  <a:pt x="1511300" y="2578970"/>
                </a:cubicBezTo>
                <a:cubicBezTo>
                  <a:pt x="1427887" y="2643847"/>
                  <a:pt x="1447970" y="2627931"/>
                  <a:pt x="1346200" y="2642470"/>
                </a:cubicBezTo>
                <a:cubicBezTo>
                  <a:pt x="1325033" y="2655170"/>
                  <a:pt x="1307097" y="2676817"/>
                  <a:pt x="1282700" y="2680570"/>
                </a:cubicBezTo>
                <a:cubicBezTo>
                  <a:pt x="1254319" y="2684936"/>
                  <a:pt x="1135200" y="2662670"/>
                  <a:pt x="1104900" y="2642470"/>
                </a:cubicBezTo>
                <a:cubicBezTo>
                  <a:pt x="1055661" y="2609644"/>
                  <a:pt x="1081280" y="2621897"/>
                  <a:pt x="1028700" y="2604370"/>
                </a:cubicBezTo>
                <a:cubicBezTo>
                  <a:pt x="1016000" y="2591670"/>
                  <a:pt x="1005544" y="2576233"/>
                  <a:pt x="990600" y="2566270"/>
                </a:cubicBezTo>
                <a:cubicBezTo>
                  <a:pt x="979461" y="2558844"/>
                  <a:pt x="964474" y="2559557"/>
                  <a:pt x="952500" y="2553570"/>
                </a:cubicBezTo>
                <a:cubicBezTo>
                  <a:pt x="938848" y="2546744"/>
                  <a:pt x="927652" y="2535743"/>
                  <a:pt x="914400" y="2528170"/>
                </a:cubicBezTo>
                <a:cubicBezTo>
                  <a:pt x="897962" y="2518777"/>
                  <a:pt x="879006" y="2513774"/>
                  <a:pt x="863600" y="2502770"/>
                </a:cubicBezTo>
                <a:cubicBezTo>
                  <a:pt x="760089" y="2428834"/>
                  <a:pt x="904741" y="2496366"/>
                  <a:pt x="762000" y="2439270"/>
                </a:cubicBezTo>
                <a:cubicBezTo>
                  <a:pt x="719537" y="2311881"/>
                  <a:pt x="799374" y="2545404"/>
                  <a:pt x="711200" y="2324970"/>
                </a:cubicBezTo>
                <a:cubicBezTo>
                  <a:pt x="704718" y="2308764"/>
                  <a:pt x="706306" y="2289782"/>
                  <a:pt x="698500" y="2274170"/>
                </a:cubicBezTo>
                <a:cubicBezTo>
                  <a:pt x="689034" y="2255238"/>
                  <a:pt x="671618" y="2241319"/>
                  <a:pt x="660400" y="2223370"/>
                </a:cubicBezTo>
                <a:cubicBezTo>
                  <a:pt x="650366" y="2207316"/>
                  <a:pt x="644194" y="2189120"/>
                  <a:pt x="635000" y="2172570"/>
                </a:cubicBezTo>
                <a:cubicBezTo>
                  <a:pt x="623012" y="2150992"/>
                  <a:pt x="610592" y="2129609"/>
                  <a:pt x="596900" y="2109070"/>
                </a:cubicBezTo>
                <a:cubicBezTo>
                  <a:pt x="491079" y="1950338"/>
                  <a:pt x="631394" y="2179260"/>
                  <a:pt x="520700" y="1994770"/>
                </a:cubicBezTo>
                <a:cubicBezTo>
                  <a:pt x="516467" y="1977837"/>
                  <a:pt x="511786" y="1961009"/>
                  <a:pt x="508000" y="1943970"/>
                </a:cubicBezTo>
                <a:cubicBezTo>
                  <a:pt x="503317" y="1922898"/>
                  <a:pt x="504067" y="1900195"/>
                  <a:pt x="495300" y="1880470"/>
                </a:cubicBezTo>
                <a:cubicBezTo>
                  <a:pt x="486703" y="1861128"/>
                  <a:pt x="469503" y="1846894"/>
                  <a:pt x="457200" y="1829670"/>
                </a:cubicBezTo>
                <a:cubicBezTo>
                  <a:pt x="448328" y="1817250"/>
                  <a:pt x="438626" y="1805222"/>
                  <a:pt x="431800" y="1791570"/>
                </a:cubicBezTo>
                <a:cubicBezTo>
                  <a:pt x="425813" y="1779596"/>
                  <a:pt x="426526" y="1764609"/>
                  <a:pt x="419100" y="1753470"/>
                </a:cubicBezTo>
                <a:cubicBezTo>
                  <a:pt x="379223" y="1693654"/>
                  <a:pt x="383301" y="1739596"/>
                  <a:pt x="355600" y="1677270"/>
                </a:cubicBezTo>
                <a:cubicBezTo>
                  <a:pt x="314371" y="1584505"/>
                  <a:pt x="361398" y="1611469"/>
                  <a:pt x="292100" y="1588370"/>
                </a:cubicBezTo>
                <a:cubicBezTo>
                  <a:pt x="275167" y="1562970"/>
                  <a:pt x="250953" y="1541130"/>
                  <a:pt x="241300" y="1512170"/>
                </a:cubicBezTo>
                <a:cubicBezTo>
                  <a:pt x="237067" y="1499470"/>
                  <a:pt x="236026" y="1485209"/>
                  <a:pt x="228600" y="1474070"/>
                </a:cubicBezTo>
                <a:cubicBezTo>
                  <a:pt x="218637" y="1459126"/>
                  <a:pt x="203200" y="1448670"/>
                  <a:pt x="190500" y="1435970"/>
                </a:cubicBezTo>
                <a:cubicBezTo>
                  <a:pt x="180171" y="1404982"/>
                  <a:pt x="177019" y="1384389"/>
                  <a:pt x="152400" y="1359770"/>
                </a:cubicBezTo>
                <a:cubicBezTo>
                  <a:pt x="141607" y="1348977"/>
                  <a:pt x="127000" y="1342837"/>
                  <a:pt x="114300" y="1334370"/>
                </a:cubicBezTo>
                <a:lnTo>
                  <a:pt x="190500" y="1321670"/>
                </a:lnTo>
              </a:path>
            </a:pathLst>
          </a:custGeom>
          <a:ln>
            <a:solidFill>
              <a:schemeClr val="accent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Automatic Generation of Formula Simplifiers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9-Oct-15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838200"/>
            <a:ext cx="8001000" cy="5066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</a:pPr>
            <a:r>
              <a:rPr lang="en-US" sz="3200" dirty="0" smtClean="0">
                <a:solidFill>
                  <a:prstClr val="black"/>
                </a:solidFill>
              </a:rPr>
              <a:t>SMT Solvers leverage </a:t>
            </a:r>
            <a:r>
              <a:rPr lang="en-US" sz="3200" dirty="0">
                <a:solidFill>
                  <a:prstClr val="black"/>
                </a:solidFill>
              </a:rPr>
              <a:t>the inherent structure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</a:rPr>
              <a:t>in </a:t>
            </a:r>
            <a:r>
              <a:rPr lang="en-US" sz="3200" b="1" dirty="0">
                <a:solidFill>
                  <a:prstClr val="black"/>
                </a:solidFill>
              </a:rPr>
              <a:t>problems of practical </a:t>
            </a:r>
            <a:r>
              <a:rPr lang="en-US" sz="3200" b="1" dirty="0" smtClean="0">
                <a:solidFill>
                  <a:prstClr val="black"/>
                </a:solidFill>
              </a:rPr>
              <a:t>interest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</a:pPr>
            <a:r>
              <a:rPr lang="en-US" sz="3200" dirty="0" smtClean="0">
                <a:solidFill>
                  <a:prstClr val="black"/>
                </a:solidFill>
              </a:rPr>
              <a:t>To a limited extent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</a:pPr>
            <a:r>
              <a:rPr lang="en-US" sz="2800" dirty="0" smtClean="0">
                <a:solidFill>
                  <a:prstClr val="black"/>
                </a:solidFill>
              </a:rPr>
              <a:t>Can find bugs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</a:pPr>
            <a:r>
              <a:rPr lang="en-US" sz="2800" dirty="0" smtClean="0">
                <a:solidFill>
                  <a:prstClr val="black"/>
                </a:solidFill>
              </a:rPr>
              <a:t>Can’t crack RSA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</a:pPr>
            <a:endParaRPr lang="en-US" sz="3200" b="1" dirty="0" smtClean="0">
              <a:solidFill>
                <a:prstClr val="black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</a:pPr>
            <a:endParaRPr lang="en-US" sz="3200" b="1" dirty="0">
              <a:solidFill>
                <a:prstClr val="black"/>
              </a:solidFill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SzPct val="60000"/>
            </a:pPr>
            <a:r>
              <a:rPr lang="en-US" sz="3200" dirty="0" smtClean="0">
                <a:solidFill>
                  <a:prstClr val="black"/>
                </a:solidFill>
              </a:rPr>
              <a:t>Only </a:t>
            </a:r>
            <a:r>
              <a:rPr lang="en-US" sz="3200" dirty="0">
                <a:solidFill>
                  <a:prstClr val="black"/>
                </a:solidFill>
              </a:rPr>
              <a:t>so much structure to </a:t>
            </a:r>
            <a:r>
              <a:rPr lang="en-US" sz="3200" dirty="0" smtClean="0">
                <a:solidFill>
                  <a:prstClr val="black"/>
                </a:solidFill>
              </a:rPr>
              <a:t>use!</a:t>
            </a:r>
            <a:endParaRPr lang="en-US" sz="3200" dirty="0">
              <a:solidFill>
                <a:prstClr val="black"/>
              </a:solidFill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SzPct val="60000"/>
            </a:pPr>
            <a:r>
              <a:rPr lang="en-US" sz="3200" b="1" dirty="0">
                <a:solidFill>
                  <a:prstClr val="black"/>
                </a:solidFill>
              </a:rPr>
              <a:t>Can we do better</a:t>
            </a:r>
            <a:r>
              <a:rPr lang="en-US" sz="3200" b="1" dirty="0" smtClean="0">
                <a:solidFill>
                  <a:prstClr val="black"/>
                </a:solidFill>
              </a:rPr>
              <a:t>?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33" y="2209800"/>
            <a:ext cx="427594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57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Simplifier Generation: Pattern Matching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40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Swapper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41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867400" y="1774472"/>
            <a:ext cx="175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Rule Generation (Synthesis)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867400" y="3825332"/>
            <a:ext cx="175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Simplifier Generation (Compilation)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362200" y="1774472"/>
            <a:ext cx="175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Pattern Finding (Clustering)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362200" y="3831872"/>
            <a:ext cx="1752600" cy="990600"/>
          </a:xfrm>
          <a:prstGeom prst="rec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Auto-tuning (Machine Learning)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6" idx="3"/>
            <a:endCxn id="33" idx="1"/>
          </p:cNvCxnSpPr>
          <p:nvPr/>
        </p:nvCxnSpPr>
        <p:spPr>
          <a:xfrm>
            <a:off x="4114800" y="2269772"/>
            <a:ext cx="1752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3" idx="2"/>
            <a:endCxn id="35" idx="0"/>
          </p:cNvCxnSpPr>
          <p:nvPr/>
        </p:nvCxnSpPr>
        <p:spPr>
          <a:xfrm>
            <a:off x="6743700" y="2765072"/>
            <a:ext cx="0" cy="10602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>
            <a:off x="4114800" y="4053392"/>
            <a:ext cx="1752600" cy="534479"/>
          </a:xfrm>
          <a:prstGeom prst="arc">
            <a:avLst>
              <a:gd name="adj1" fmla="val 10844351"/>
              <a:gd name="adj2" fmla="val 0"/>
            </a:avLst>
          </a:prstGeom>
          <a:ln w="381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rot="10800000">
            <a:off x="4114800" y="4178652"/>
            <a:ext cx="1752600" cy="534479"/>
          </a:xfrm>
          <a:prstGeom prst="arc">
            <a:avLst>
              <a:gd name="adj1" fmla="val 10917341"/>
              <a:gd name="adj2" fmla="val 0"/>
            </a:avLst>
          </a:prstGeom>
          <a:ln w="381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endCxn id="36" idx="1"/>
          </p:cNvCxnSpPr>
          <p:nvPr/>
        </p:nvCxnSpPr>
        <p:spPr>
          <a:xfrm>
            <a:off x="838200" y="2269772"/>
            <a:ext cx="1524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7" idx="1"/>
          </p:cNvCxnSpPr>
          <p:nvPr/>
        </p:nvCxnSpPr>
        <p:spPr>
          <a:xfrm flipH="1">
            <a:off x="919163" y="4327172"/>
            <a:ext cx="144303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510037" y="1888248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Patterns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419600" y="3621430"/>
            <a:ext cx="1164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Simplifier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419600" y="4686724"/>
            <a:ext cx="1164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Subset of Rules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629400" y="3066562"/>
            <a:ext cx="1164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Rules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53196" y="3621430"/>
            <a:ext cx="1164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Optimal Simplifier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15613" y="1547926"/>
            <a:ext cx="1322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Corpus of Benchmarks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7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tuning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42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257800"/>
          </a:xfrm>
        </p:spPr>
        <p:txBody>
          <a:bodyPr/>
          <a:lstStyle/>
          <a:p>
            <a:r>
              <a:rPr lang="en-US" dirty="0" smtClean="0"/>
              <a:t>Identifies the </a:t>
            </a:r>
            <a:r>
              <a:rPr lang="en-US" i="1" dirty="0" smtClean="0"/>
              <a:t>best </a:t>
            </a:r>
            <a:r>
              <a:rPr lang="en-US" dirty="0" smtClean="0"/>
              <a:t>subset</a:t>
            </a:r>
            <a:br>
              <a:rPr lang="en-US" dirty="0" smtClean="0"/>
            </a:br>
            <a:r>
              <a:rPr lang="en-US" dirty="0" smtClean="0"/>
              <a:t>of rules</a:t>
            </a:r>
          </a:p>
          <a:p>
            <a:r>
              <a:rPr lang="en-US" dirty="0" smtClean="0"/>
              <a:t>Problem Setup:</a:t>
            </a:r>
          </a:p>
          <a:p>
            <a:pPr lvl="1"/>
            <a:r>
              <a:rPr lang="en-US" dirty="0" smtClean="0"/>
              <a:t>Search space parameters:</a:t>
            </a:r>
          </a:p>
          <a:p>
            <a:pPr lvl="2"/>
            <a:r>
              <a:rPr lang="en-US" dirty="0" smtClean="0"/>
              <a:t>Permutation of rules </a:t>
            </a:r>
          </a:p>
          <a:p>
            <a:pPr lvl="2"/>
            <a:r>
              <a:rPr lang="en-US" dirty="0" smtClean="0"/>
              <a:t>Number </a:t>
            </a:r>
            <a:r>
              <a:rPr lang="en-US" dirty="0"/>
              <a:t>of rules to be used</a:t>
            </a:r>
          </a:p>
          <a:p>
            <a:pPr marL="914400" lvl="2" indent="0">
              <a:buNone/>
            </a:pPr>
            <a:r>
              <a:rPr lang="en-US" dirty="0" smtClean="0"/>
              <a:t>Space reduction: consider permutation as different for only those rules which have </a:t>
            </a:r>
            <a:r>
              <a:rPr lang="en-US" i="1" dirty="0" smtClean="0"/>
              <a:t>conflicting </a:t>
            </a:r>
            <a:r>
              <a:rPr lang="en-US" dirty="0" smtClean="0"/>
              <a:t>patterns</a:t>
            </a:r>
          </a:p>
          <a:p>
            <a:pPr lvl="1"/>
            <a:r>
              <a:rPr lang="en-US" dirty="0" smtClean="0"/>
              <a:t>Optimization function</a:t>
            </a:r>
          </a:p>
          <a:p>
            <a:pPr lvl="2"/>
            <a:r>
              <a:rPr lang="en-US" dirty="0" smtClean="0"/>
              <a:t>Runs the solver and compares original performance to the new performance after applying the simplifier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3143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05400" y="2076450"/>
            <a:ext cx="299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Ansel</a:t>
            </a:r>
            <a:r>
              <a:rPr lang="en-US" dirty="0" smtClean="0"/>
              <a:t> et al, PACT 2014</a:t>
            </a:r>
          </a:p>
          <a:p>
            <a:pPr algn="ctr"/>
            <a:r>
              <a:rPr lang="en-US" dirty="0" smtClean="0">
                <a:hlinkClick r:id="rId4"/>
              </a:rPr>
              <a:t>http://opentuner.org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1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tuning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43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257800"/>
          </a:xfrm>
        </p:spPr>
        <p:txBody>
          <a:bodyPr/>
          <a:lstStyle/>
          <a:p>
            <a:pPr lvl="1"/>
            <a:r>
              <a:rPr lang="en-US" dirty="0" smtClean="0"/>
              <a:t>Optimization function</a:t>
            </a:r>
          </a:p>
          <a:p>
            <a:pPr marL="914400" lvl="2" indent="0">
              <a:buNone/>
            </a:pPr>
            <a:r>
              <a:rPr lang="en-US" dirty="0" smtClean="0"/>
              <a:t>Runs the solver multiple times and compares original performance to the new performance after applying the simplifier</a:t>
            </a:r>
          </a:p>
          <a:p>
            <a:pPr lvl="1"/>
            <a:r>
              <a:rPr lang="en-US" dirty="0" smtClean="0"/>
              <a:t>Tradeoffs</a:t>
            </a:r>
          </a:p>
          <a:p>
            <a:pPr lvl="2"/>
            <a:r>
              <a:rPr lang="en-US" dirty="0" smtClean="0"/>
              <a:t>Capturing randomness inside </a:t>
            </a:r>
            <a:br>
              <a:rPr lang="en-US" dirty="0" smtClean="0"/>
            </a:br>
            <a:r>
              <a:rPr lang="en-US" dirty="0" smtClean="0"/>
              <a:t>the solver may lead to long </a:t>
            </a:r>
            <a:br>
              <a:rPr lang="en-US" dirty="0" smtClean="0"/>
            </a:br>
            <a:r>
              <a:rPr lang="en-US" dirty="0" smtClean="0"/>
              <a:t>runtimes</a:t>
            </a:r>
          </a:p>
          <a:p>
            <a:pPr lvl="2"/>
            <a:r>
              <a:rPr lang="en-US" dirty="0" smtClean="0"/>
              <a:t>More rules can increase the </a:t>
            </a:r>
            <a:br>
              <a:rPr lang="en-US" dirty="0" smtClean="0"/>
            </a:br>
            <a:r>
              <a:rPr lang="en-US" dirty="0" smtClean="0"/>
              <a:t>search space and search time </a:t>
            </a:r>
            <a:br>
              <a:rPr lang="en-US" dirty="0" smtClean="0"/>
            </a:br>
            <a:r>
              <a:rPr lang="en-US" dirty="0" smtClean="0"/>
              <a:t>by a lot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42" y="2286000"/>
            <a:ext cx="3429858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6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Questions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44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257800"/>
          </a:xfrm>
        </p:spPr>
        <p:txBody>
          <a:bodyPr/>
          <a:lstStyle/>
          <a:p>
            <a:r>
              <a:rPr lang="en-US" sz="3600" dirty="0" smtClean="0"/>
              <a:t>Can </a:t>
            </a:r>
            <a:r>
              <a:rPr lang="en-US" sz="3600" cap="small" dirty="0"/>
              <a:t>Swapper</a:t>
            </a:r>
            <a:r>
              <a:rPr lang="en-US" sz="3600" dirty="0" smtClean="0"/>
              <a:t> generate good simplifiers in reasonable time and low cost?</a:t>
            </a:r>
          </a:p>
          <a:p>
            <a:r>
              <a:rPr lang="en-US" sz="3600" dirty="0" smtClean="0"/>
              <a:t>How do </a:t>
            </a:r>
            <a:r>
              <a:rPr lang="en-US" sz="3600" cap="small" dirty="0"/>
              <a:t>Swapper</a:t>
            </a:r>
            <a:r>
              <a:rPr lang="en-US" sz="3600" dirty="0" smtClean="0"/>
              <a:t> generated simplifiers perform relative to hand written simplifier in Sketch?</a:t>
            </a:r>
          </a:p>
          <a:p>
            <a:r>
              <a:rPr lang="en-US" sz="3600" dirty="0" smtClean="0"/>
              <a:t>How domain specific are the simplifiers generated by </a:t>
            </a:r>
            <a:r>
              <a:rPr lang="en-US" sz="3600" cap="small" dirty="0" smtClean="0"/>
              <a:t>Swapper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How general is </a:t>
            </a:r>
            <a:r>
              <a:rPr lang="en-US" sz="3600" cap="small" dirty="0"/>
              <a:t>Swapper</a:t>
            </a:r>
            <a:r>
              <a:rPr lang="en-US" sz="3600" dirty="0"/>
              <a:t> framework?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9899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Setup &amp; Terminology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45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81000" y="955865"/>
            <a:ext cx="8382000" cy="5257800"/>
          </a:xfrm>
        </p:spPr>
        <p:txBody>
          <a:bodyPr/>
          <a:lstStyle/>
          <a:p>
            <a:r>
              <a:rPr lang="en-US" sz="2800" dirty="0" smtClean="0"/>
              <a:t>We compare the following simplifiers:</a:t>
            </a:r>
          </a:p>
          <a:p>
            <a:pPr lvl="1"/>
            <a:r>
              <a:rPr lang="en-US" sz="2400" dirty="0" smtClean="0"/>
              <a:t>Hand-coded: default in Sketch. Comprises of: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2000" dirty="0" smtClean="0"/>
              <a:t>Rules that can be expressed in our framework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2000" dirty="0" smtClean="0"/>
              <a:t>Constant propagation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2000" dirty="0" smtClean="0"/>
              <a:t>Structural hashing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sz="2000" dirty="0" smtClean="0"/>
              <a:t>Other complex rules</a:t>
            </a:r>
          </a:p>
          <a:p>
            <a:pPr lvl="1"/>
            <a:r>
              <a:rPr lang="en-US" sz="2400" dirty="0" smtClean="0"/>
              <a:t>Baseline: disables rules in a) from Hand-coded</a:t>
            </a:r>
          </a:p>
          <a:p>
            <a:pPr lvl="1"/>
            <a:r>
              <a:rPr lang="en-US" sz="2400" dirty="0" smtClean="0"/>
              <a:t>Auto-generated: incorporates generated rules over the Baseline  </a:t>
            </a:r>
          </a:p>
          <a:p>
            <a:r>
              <a:rPr lang="en-US" sz="2800" dirty="0" smtClean="0"/>
              <a:t>Each simplifier is applied before the problem is handed to the solver</a:t>
            </a:r>
          </a:p>
          <a:p>
            <a:r>
              <a:rPr lang="en-US" sz="2800" dirty="0" err="1" smtClean="0"/>
              <a:t>Openstack</a:t>
            </a:r>
            <a:r>
              <a:rPr lang="en-US" sz="2800" dirty="0"/>
              <a:t>: Two VMs (24 cores, 32GB </a:t>
            </a:r>
            <a:r>
              <a:rPr lang="en-US" sz="2800" dirty="0" smtClean="0"/>
              <a:t>RAM, 40 threads)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20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Domains &amp; Benchmarks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46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257800"/>
          </a:xfrm>
        </p:spPr>
        <p:txBody>
          <a:bodyPr/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dirty="0" smtClean="0"/>
              <a:t>Storyboard</a:t>
            </a:r>
            <a:r>
              <a:rPr lang="en-US" sz="2800" dirty="0" smtClean="0"/>
              <a:t> and </a:t>
            </a:r>
            <a:r>
              <a:rPr lang="en-US" sz="2800" b="1" dirty="0" smtClean="0"/>
              <a:t>QBS</a:t>
            </a:r>
            <a:r>
              <a:rPr lang="en-US" sz="2800" dirty="0" smtClean="0"/>
              <a:t> used for validation in initial stages</a:t>
            </a:r>
          </a:p>
          <a:p>
            <a:r>
              <a:rPr lang="en-US" sz="2800" dirty="0" smtClean="0"/>
              <a:t>Full evaluation was done on </a:t>
            </a:r>
            <a:r>
              <a:rPr lang="en-US" sz="2800" b="1" dirty="0" err="1" smtClean="0"/>
              <a:t>AutoGrader</a:t>
            </a:r>
            <a:r>
              <a:rPr lang="en-US" sz="2800" dirty="0" smtClean="0"/>
              <a:t> and </a:t>
            </a:r>
            <a:r>
              <a:rPr lang="en-US" sz="2800" b="1" dirty="0" err="1" smtClean="0"/>
              <a:t>Sygus</a:t>
            </a:r>
            <a:endParaRPr lang="en-US" sz="2800" b="1" dirty="0" smtClean="0"/>
          </a:p>
          <a:p>
            <a:r>
              <a:rPr lang="en-US" sz="2800" dirty="0" smtClean="0"/>
              <a:t>Generated rewriter for </a:t>
            </a:r>
            <a:r>
              <a:rPr lang="en-US" sz="2800" b="1" dirty="0" smtClean="0"/>
              <a:t>SMTLIB</a:t>
            </a:r>
            <a:r>
              <a:rPr lang="en-US" sz="2800" dirty="0" smtClean="0"/>
              <a:t> benchmarks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506" y="990600"/>
            <a:ext cx="6274988" cy="279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Realistic Costs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47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Time and Cost Estimation (on AWS, parallelism of 40 threads)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Costs less than an hour’s work of a good developer</a:t>
            </a:r>
          </a:p>
          <a:p>
            <a:pPr marL="0" indent="0">
              <a:buNone/>
            </a:pPr>
            <a:r>
              <a:rPr lang="en-US" dirty="0" smtClean="0"/>
              <a:t>Can reduce time by increasing parallelism or smarter evaluations with timeouts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56" y="2007496"/>
            <a:ext cx="8396644" cy="14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8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</a:t>
            </a:r>
            <a:r>
              <a:rPr lang="en-US" cap="small" dirty="0"/>
              <a:t>Swapper</a:t>
            </a:r>
            <a:r>
              <a:rPr lang="en-US" dirty="0"/>
              <a:t>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48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382000" cy="5257800"/>
              </a:xfrm>
            </p:spPr>
            <p:txBody>
              <a:bodyPr/>
              <a:lstStyle/>
              <a:p>
                <a:r>
                  <a:rPr lang="en-US" dirty="0" smtClean="0"/>
                  <a:t>Divided the corpus as (</a:t>
                </a:r>
                <a:r>
                  <a:rPr lang="en-US" cap="small" dirty="0" err="1" smtClean="0"/>
                  <a:t>Search,Train,Test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cap="small" dirty="0" smtClean="0"/>
                  <a:t>Search</a:t>
                </a:r>
                <a:r>
                  <a:rPr lang="en-US" dirty="0" smtClean="0"/>
                  <a:t>: Pattern Finding</a:t>
                </a:r>
              </a:p>
              <a:p>
                <a:pPr lvl="1"/>
                <a:r>
                  <a:rPr lang="en-US" cap="small" dirty="0" err="1" smtClean="0"/>
                  <a:t>Train,Test</a:t>
                </a:r>
                <a:r>
                  <a:rPr lang="en-US" dirty="0" smtClean="0"/>
                  <a:t>: Rule generation, Auto-tuning</a:t>
                </a:r>
              </a:p>
              <a:p>
                <a:pPr lvl="1"/>
                <a:r>
                  <a:rPr lang="en-US" dirty="0" smtClean="0"/>
                  <a:t>Two-fold cross validation to avoid over-fitting</a:t>
                </a:r>
              </a:p>
              <a:p>
                <a:r>
                  <a:rPr lang="en-US" dirty="0" smtClean="0"/>
                  <a:t>Obtained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𝟐𝟎𝟏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rules for </a:t>
                </a:r>
                <a:r>
                  <a:rPr lang="en-US" b="1" dirty="0" err="1" smtClean="0"/>
                  <a:t>AutoGrader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𝟏𝟔𝟑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rules for </a:t>
                </a:r>
                <a:r>
                  <a:rPr lang="en-US" b="1" dirty="0" err="1" smtClean="0"/>
                  <a:t>Sygus</a:t>
                </a:r>
                <a:r>
                  <a:rPr lang="en-US" dirty="0" smtClean="0"/>
                  <a:t> domains</a:t>
                </a:r>
              </a:p>
              <a:p>
                <a:r>
                  <a:rPr lang="en-US" dirty="0" smtClean="0"/>
                  <a:t>Optimal simplifier used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𝟏𝟏𝟏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rules for </a:t>
                </a:r>
                <a:r>
                  <a:rPr lang="en-US" b="1" dirty="0" err="1" smtClean="0"/>
                  <a:t>AutoGrader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𝟏𝟏𝟓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rules for </a:t>
                </a:r>
                <a:r>
                  <a:rPr lang="en-US" b="1" dirty="0" err="1" smtClean="0"/>
                  <a:t>Sygus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domains.</a:t>
                </a:r>
              </a:p>
            </p:txBody>
          </p:sp>
        </mc:Choice>
        <mc:Fallback xmlns="">
          <p:sp>
            <p:nvSpPr>
              <p:cNvPr id="8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382000" cy="5257800"/>
              </a:xfrm>
              <a:blipFill rotWithShape="0">
                <a:blip r:embed="rId3"/>
                <a:stretch>
                  <a:fillRect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48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</a:t>
            </a:r>
            <a:r>
              <a:rPr lang="en-US" cap="small" dirty="0"/>
              <a:t>Swapper</a:t>
            </a:r>
            <a:r>
              <a:rPr lang="en-US" dirty="0"/>
              <a:t>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49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Impact on sizes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AutoGrader</a:t>
            </a:r>
            <a:r>
              <a:rPr lang="en-US" dirty="0" smtClean="0"/>
              <a:t>: 33.2%, 6.8% reductions</a:t>
            </a:r>
          </a:p>
          <a:p>
            <a:r>
              <a:rPr lang="en-US" dirty="0" err="1" smtClean="0"/>
              <a:t>Sygus</a:t>
            </a:r>
            <a:r>
              <a:rPr lang="en-US" dirty="0" smtClean="0"/>
              <a:t>: 1.6%, 1.6% reductions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91" y="1600200"/>
            <a:ext cx="810041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7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Automatic Generation of Formula Simplifiers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9-Oct-15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838200"/>
            <a:ext cx="800100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</a:pPr>
            <a:r>
              <a:rPr lang="en-US" sz="3200" dirty="0" smtClean="0">
                <a:solidFill>
                  <a:prstClr val="black"/>
                </a:solidFill>
              </a:rPr>
              <a:t>Uses local term-rewriting to make formulas easier to solve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</a:pPr>
            <a:r>
              <a:rPr lang="en-US" sz="3200" dirty="0" smtClean="0">
                <a:solidFill>
                  <a:prstClr val="black"/>
                </a:solidFill>
              </a:rPr>
              <a:t>Every solver has one of these</a:t>
            </a:r>
          </a:p>
        </p:txBody>
      </p:sp>
    </p:spTree>
    <p:extLst>
      <p:ext uri="{BB962C8B-B14F-4D97-AF65-F5344CB8AC3E}">
        <p14:creationId xmlns:p14="http://schemas.microsoft.com/office/powerpoint/2010/main" val="346896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</a:t>
            </a:r>
            <a:r>
              <a:rPr lang="en-US" cap="small" dirty="0"/>
              <a:t>Swapper</a:t>
            </a:r>
            <a:r>
              <a:rPr lang="en-US" dirty="0"/>
              <a:t>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50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Impact on times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AutoGrader</a:t>
            </a:r>
            <a:r>
              <a:rPr lang="en-US" dirty="0" smtClean="0"/>
              <a:t>: 27.5s,20s,18s average times</a:t>
            </a:r>
          </a:p>
          <a:p>
            <a:r>
              <a:rPr lang="en-US" dirty="0" err="1" smtClean="0"/>
              <a:t>Sygus</a:t>
            </a:r>
            <a:r>
              <a:rPr lang="en-US" dirty="0" smtClean="0"/>
              <a:t>: 22s,21s,10s average times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0" y="1600200"/>
            <a:ext cx="763109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Domain Specificity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51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Impact on times across domains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70" y="1447800"/>
            <a:ext cx="807885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SMTLIB Translation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52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Size reduction by 19% on average, not much impact on time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286000"/>
            <a:ext cx="4669441" cy="35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2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53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562600"/>
          </a:xfrm>
        </p:spPr>
        <p:txBody>
          <a:bodyPr/>
          <a:lstStyle/>
          <a:p>
            <a:r>
              <a:rPr lang="en-US" dirty="0" smtClean="0"/>
              <a:t>We demonstrated that </a:t>
            </a:r>
            <a:r>
              <a:rPr lang="en-US" cap="small" dirty="0" smtClean="0"/>
              <a:t>Swapper</a:t>
            </a:r>
            <a:r>
              <a:rPr lang="en-US" dirty="0" smtClean="0"/>
              <a:t> can generate </a:t>
            </a:r>
            <a:r>
              <a:rPr lang="en-US" dirty="0"/>
              <a:t>good simplifiers in reasonable time and low </a:t>
            </a:r>
            <a:r>
              <a:rPr lang="en-US" dirty="0" smtClean="0"/>
              <a:t>cost.</a:t>
            </a:r>
            <a:endParaRPr lang="en-US" dirty="0"/>
          </a:p>
          <a:p>
            <a:r>
              <a:rPr lang="en-US" dirty="0" smtClean="0"/>
              <a:t>We showed that </a:t>
            </a:r>
            <a:r>
              <a:rPr lang="en-US" cap="small" dirty="0" smtClean="0"/>
              <a:t>Swapper</a:t>
            </a:r>
            <a:r>
              <a:rPr lang="en-US" dirty="0" smtClean="0"/>
              <a:t> </a:t>
            </a:r>
            <a:r>
              <a:rPr lang="en-US" dirty="0"/>
              <a:t>generated simplifiers perform </a:t>
            </a:r>
            <a:r>
              <a:rPr lang="en-US" dirty="0" smtClean="0"/>
              <a:t>better than hand </a:t>
            </a:r>
            <a:r>
              <a:rPr lang="en-US" dirty="0"/>
              <a:t>written simplifier in </a:t>
            </a:r>
            <a:r>
              <a:rPr lang="en-US" dirty="0" smtClean="0"/>
              <a:t>Sketch.</a:t>
            </a:r>
            <a:endParaRPr lang="en-US" dirty="0"/>
          </a:p>
          <a:p>
            <a:r>
              <a:rPr lang="en-US" dirty="0" smtClean="0"/>
              <a:t>We showed the domain specificity of simplifiers </a:t>
            </a:r>
            <a:r>
              <a:rPr lang="en-US" dirty="0"/>
              <a:t>generated by </a:t>
            </a:r>
            <a:r>
              <a:rPr lang="en-US" cap="small" dirty="0" smtClean="0"/>
              <a:t>Swapper</a:t>
            </a:r>
            <a:endParaRPr lang="en-US" dirty="0"/>
          </a:p>
          <a:p>
            <a:r>
              <a:rPr lang="en-US" dirty="0" smtClean="0"/>
              <a:t>We also showed generality of </a:t>
            </a:r>
            <a:r>
              <a:rPr lang="en-US" cap="small" dirty="0" smtClean="0"/>
              <a:t>Swapper</a:t>
            </a:r>
            <a:r>
              <a:rPr lang="en-US" dirty="0" smtClean="0"/>
              <a:t> framework by extending it for SMTLIB benchmarks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12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54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200" y="838200"/>
            <a:ext cx="9144000" cy="5257800"/>
          </a:xfrm>
        </p:spPr>
        <p:txBody>
          <a:bodyPr/>
          <a:lstStyle/>
          <a:p>
            <a:pPr marL="0" indent="0" algn="ctr">
              <a:lnSpc>
                <a:spcPct val="75000"/>
              </a:lnSpc>
              <a:spcBef>
                <a:spcPts val="0"/>
              </a:spcBef>
              <a:buNone/>
            </a:pPr>
            <a:endParaRPr lang="en-US" sz="9600" dirty="0" smtClean="0"/>
          </a:p>
          <a:p>
            <a:pPr marL="0" indent="0" algn="ctr">
              <a:lnSpc>
                <a:spcPct val="75000"/>
              </a:lnSpc>
              <a:spcBef>
                <a:spcPts val="0"/>
              </a:spcBef>
              <a:buNone/>
            </a:pPr>
            <a:endParaRPr lang="en-US" sz="9600" dirty="0" smtClean="0"/>
          </a:p>
          <a:p>
            <a:pPr marL="0" indent="0" algn="ctr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9600" dirty="0" smtClean="0"/>
              <a:t>Questions?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466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55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200" y="838200"/>
            <a:ext cx="9144000" cy="5257800"/>
          </a:xfrm>
        </p:spPr>
        <p:txBody>
          <a:bodyPr/>
          <a:lstStyle/>
          <a:p>
            <a:pPr marL="0" indent="0" algn="ctr">
              <a:lnSpc>
                <a:spcPct val="75000"/>
              </a:lnSpc>
              <a:spcBef>
                <a:spcPts val="0"/>
              </a:spcBef>
              <a:buNone/>
            </a:pPr>
            <a:endParaRPr lang="en-US" sz="9600" dirty="0" smtClean="0"/>
          </a:p>
          <a:p>
            <a:pPr marL="0" indent="0" algn="ctr">
              <a:lnSpc>
                <a:spcPct val="75000"/>
              </a:lnSpc>
              <a:spcBef>
                <a:spcPts val="0"/>
              </a:spcBef>
              <a:buNone/>
            </a:pPr>
            <a:endParaRPr lang="en-US" sz="9600" dirty="0" smtClean="0"/>
          </a:p>
          <a:p>
            <a:pPr marL="0" indent="0" algn="ctr">
              <a:lnSpc>
                <a:spcPct val="75000"/>
              </a:lnSpc>
              <a:spcBef>
                <a:spcPts val="0"/>
              </a:spcBef>
              <a:buNone/>
            </a:pPr>
            <a:r>
              <a:rPr lang="en-US" sz="9600" dirty="0" smtClean="0"/>
              <a:t>Thank You!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179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Simplifier in </a:t>
            </a:r>
            <a:r>
              <a:rPr lang="en-US" sz="3600" dirty="0" err="1" smtClean="0"/>
              <a:t>Boolector</a:t>
            </a:r>
            <a:r>
              <a:rPr lang="en-US" sz="3600" dirty="0" smtClean="0"/>
              <a:t> [TACAS 09]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9-Oct-15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11430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SMT-LIB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86200" y="11430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Parser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86200" y="22098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Simplifier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86200" y="3277134"/>
            <a:ext cx="17526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Formula Refinement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4342866"/>
            <a:ext cx="1752600" cy="763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SAT Solver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90600" y="3162033"/>
            <a:ext cx="1752600" cy="763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Under-approximation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781800" y="3048000"/>
            <a:ext cx="1752600" cy="991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Array Consistency Checker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05600" y="4342866"/>
            <a:ext cx="1752600" cy="763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Generator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0" y="11430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</a:t>
            </a:r>
            <a:r>
              <a:rPr lang="en-US" dirty="0" err="1" smtClean="0"/>
              <a:t>Params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8" idx="3"/>
            <a:endCxn id="9" idx="1"/>
          </p:cNvCxnSpPr>
          <p:nvPr/>
        </p:nvCxnSpPr>
        <p:spPr>
          <a:xfrm>
            <a:off x="2743200" y="1371600"/>
            <a:ext cx="11430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1"/>
            <a:endCxn id="9" idx="3"/>
          </p:cNvCxnSpPr>
          <p:nvPr/>
        </p:nvCxnSpPr>
        <p:spPr>
          <a:xfrm flipH="1">
            <a:off x="5638800" y="1371600"/>
            <a:ext cx="12192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  <a:endCxn id="10" idx="0"/>
          </p:cNvCxnSpPr>
          <p:nvPr/>
        </p:nvCxnSpPr>
        <p:spPr>
          <a:xfrm>
            <a:off x="4762500" y="1600200"/>
            <a:ext cx="0" cy="6096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2"/>
            <a:endCxn id="11" idx="0"/>
          </p:cNvCxnSpPr>
          <p:nvPr/>
        </p:nvCxnSpPr>
        <p:spPr>
          <a:xfrm>
            <a:off x="4762500" y="2667000"/>
            <a:ext cx="0" cy="61013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3"/>
          </p:cNvCxnSpPr>
          <p:nvPr/>
        </p:nvCxnSpPr>
        <p:spPr>
          <a:xfrm>
            <a:off x="2743200" y="3543567"/>
            <a:ext cx="1143000" cy="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3"/>
          </p:cNvCxnSpPr>
          <p:nvPr/>
        </p:nvCxnSpPr>
        <p:spPr>
          <a:xfrm>
            <a:off x="2743200" y="4724400"/>
            <a:ext cx="1143000" cy="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1"/>
          </p:cNvCxnSpPr>
          <p:nvPr/>
        </p:nvCxnSpPr>
        <p:spPr>
          <a:xfrm>
            <a:off x="5638800" y="4724400"/>
            <a:ext cx="1066800" cy="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4" idx="1"/>
          </p:cNvCxnSpPr>
          <p:nvPr/>
        </p:nvCxnSpPr>
        <p:spPr>
          <a:xfrm>
            <a:off x="5638800" y="3543567"/>
            <a:ext cx="1143000" cy="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2"/>
          </p:cNvCxnSpPr>
          <p:nvPr/>
        </p:nvCxnSpPr>
        <p:spPr>
          <a:xfrm>
            <a:off x="4762500" y="5258334"/>
            <a:ext cx="0" cy="3810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5" idx="2"/>
          </p:cNvCxnSpPr>
          <p:nvPr/>
        </p:nvCxnSpPr>
        <p:spPr>
          <a:xfrm>
            <a:off x="7581900" y="5105934"/>
            <a:ext cx="0" cy="3429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151659" y="5639334"/>
            <a:ext cx="1221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SAT/UNSAT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184996" y="5454668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part of a solver that can benefit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9-Oct-15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11430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SMT-LIB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86200" y="11430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Parser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86200" y="22098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Simplifier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86200" y="3277134"/>
            <a:ext cx="17526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Formula Refinement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4342866"/>
            <a:ext cx="1752600" cy="763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SAT Solver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90600" y="3162033"/>
            <a:ext cx="1752600" cy="763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Under-approximation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781800" y="3048000"/>
            <a:ext cx="1752600" cy="991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Array Consistency Checker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05600" y="4342866"/>
            <a:ext cx="1752600" cy="763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Generator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0" y="11430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</a:t>
            </a:r>
            <a:r>
              <a:rPr lang="en-US" dirty="0" err="1" smtClean="0"/>
              <a:t>Params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8" idx="3"/>
            <a:endCxn id="9" idx="1"/>
          </p:cNvCxnSpPr>
          <p:nvPr/>
        </p:nvCxnSpPr>
        <p:spPr>
          <a:xfrm>
            <a:off x="2743200" y="1371600"/>
            <a:ext cx="11430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1"/>
            <a:endCxn id="9" idx="3"/>
          </p:cNvCxnSpPr>
          <p:nvPr/>
        </p:nvCxnSpPr>
        <p:spPr>
          <a:xfrm flipH="1">
            <a:off x="5638800" y="1371600"/>
            <a:ext cx="12192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  <a:endCxn id="10" idx="0"/>
          </p:cNvCxnSpPr>
          <p:nvPr/>
        </p:nvCxnSpPr>
        <p:spPr>
          <a:xfrm>
            <a:off x="4762500" y="1600200"/>
            <a:ext cx="0" cy="6096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2"/>
            <a:endCxn id="11" idx="0"/>
          </p:cNvCxnSpPr>
          <p:nvPr/>
        </p:nvCxnSpPr>
        <p:spPr>
          <a:xfrm>
            <a:off x="4762500" y="2667000"/>
            <a:ext cx="0" cy="61013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3"/>
          </p:cNvCxnSpPr>
          <p:nvPr/>
        </p:nvCxnSpPr>
        <p:spPr>
          <a:xfrm>
            <a:off x="2743200" y="3543567"/>
            <a:ext cx="1143000" cy="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3"/>
          </p:cNvCxnSpPr>
          <p:nvPr/>
        </p:nvCxnSpPr>
        <p:spPr>
          <a:xfrm>
            <a:off x="2743200" y="4724400"/>
            <a:ext cx="1143000" cy="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1"/>
          </p:cNvCxnSpPr>
          <p:nvPr/>
        </p:nvCxnSpPr>
        <p:spPr>
          <a:xfrm>
            <a:off x="5638800" y="4724400"/>
            <a:ext cx="1066800" cy="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4" idx="1"/>
          </p:cNvCxnSpPr>
          <p:nvPr/>
        </p:nvCxnSpPr>
        <p:spPr>
          <a:xfrm>
            <a:off x="5638800" y="3543567"/>
            <a:ext cx="1143000" cy="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1"/>
          <p:cNvSpPr>
            <a:spLocks noGrp="1"/>
          </p:cNvSpPr>
          <p:nvPr>
            <p:ph idx="1"/>
          </p:nvPr>
        </p:nvSpPr>
        <p:spPr>
          <a:xfrm>
            <a:off x="304800" y="5334000"/>
            <a:ext cx="83820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Fairly common to have </a:t>
            </a:r>
            <a:r>
              <a:rPr lang="en-US" sz="2800" dirty="0" smtClean="0"/>
              <a:t>this phase: </a:t>
            </a:r>
            <a:r>
              <a:rPr lang="en-US" sz="2800" dirty="0" smtClean="0"/>
              <a:t>z3, </a:t>
            </a:r>
            <a:r>
              <a:rPr lang="en-US" sz="2800" dirty="0" smtClean="0"/>
              <a:t>Sketch Solver, </a:t>
            </a:r>
            <a:r>
              <a:rPr lang="en-US" sz="2800" dirty="0" err="1" smtClean="0"/>
              <a:t>Boolector</a:t>
            </a:r>
            <a:r>
              <a:rPr lang="en-US" sz="2800" dirty="0"/>
              <a:t> </a:t>
            </a:r>
            <a:r>
              <a:rPr lang="en-US" sz="2800" dirty="0" err="1" smtClean="0"/>
              <a:t>etc</a:t>
            </a:r>
            <a:endParaRPr lang="en-US" sz="2800" dirty="0" smtClean="0"/>
          </a:p>
        </p:txBody>
      </p:sp>
      <p:sp>
        <p:nvSpPr>
          <p:cNvPr id="27" name="Oval 26"/>
          <p:cNvSpPr/>
          <p:nvPr/>
        </p:nvSpPr>
        <p:spPr>
          <a:xfrm>
            <a:off x="3657600" y="1992876"/>
            <a:ext cx="2209800" cy="891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context of Sketch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9-Oct-15</a:t>
            </a:r>
          </a:p>
        </p:txBody>
      </p:sp>
      <p:sp>
        <p:nvSpPr>
          <p:cNvPr id="48" name="Content Placeholder 1"/>
          <p:cNvSpPr>
            <a:spLocks noGrp="1"/>
          </p:cNvSpPr>
          <p:nvPr>
            <p:ph idx="1"/>
          </p:nvPr>
        </p:nvSpPr>
        <p:spPr>
          <a:xfrm>
            <a:off x="304800" y="5410200"/>
            <a:ext cx="8382000" cy="990600"/>
          </a:xfrm>
        </p:spPr>
        <p:txBody>
          <a:bodyPr/>
          <a:lstStyle/>
          <a:p>
            <a:pPr marL="0" indent="0" algn="ctr">
              <a:buNone/>
            </a:pPr>
            <a:endParaRPr lang="en-US" sz="2800" dirty="0" smtClean="0"/>
          </a:p>
        </p:txBody>
      </p:sp>
      <p:sp>
        <p:nvSpPr>
          <p:cNvPr id="47" name="Rectangle 46"/>
          <p:cNvSpPr/>
          <p:nvPr/>
        </p:nvSpPr>
        <p:spPr>
          <a:xfrm>
            <a:off x="990600" y="1514303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Sketch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886200" y="1514303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Parser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886200" y="2581103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Simplifier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886200" y="3886771"/>
            <a:ext cx="1752600" cy="740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CEGIS Loop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990600" y="3894829"/>
            <a:ext cx="1752600" cy="763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SAT Solver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6781800" y="3833315"/>
            <a:ext cx="1752600" cy="763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858000" y="1514303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</a:t>
            </a:r>
            <a:r>
              <a:rPr lang="en-US" dirty="0" err="1" smtClean="0"/>
              <a:t>Params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47" idx="3"/>
            <a:endCxn id="49" idx="1"/>
          </p:cNvCxnSpPr>
          <p:nvPr/>
        </p:nvCxnSpPr>
        <p:spPr>
          <a:xfrm>
            <a:off x="2743200" y="1742903"/>
            <a:ext cx="11430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6" idx="1"/>
            <a:endCxn id="49" idx="3"/>
          </p:cNvCxnSpPr>
          <p:nvPr/>
        </p:nvCxnSpPr>
        <p:spPr>
          <a:xfrm flipH="1">
            <a:off x="5638800" y="1742903"/>
            <a:ext cx="12192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9" idx="2"/>
            <a:endCxn id="50" idx="0"/>
          </p:cNvCxnSpPr>
          <p:nvPr/>
        </p:nvCxnSpPr>
        <p:spPr>
          <a:xfrm>
            <a:off x="4762500" y="1971503"/>
            <a:ext cx="0" cy="6096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0" idx="2"/>
            <a:endCxn id="51" idx="0"/>
          </p:cNvCxnSpPr>
          <p:nvPr/>
        </p:nvCxnSpPr>
        <p:spPr>
          <a:xfrm>
            <a:off x="4762500" y="3038303"/>
            <a:ext cx="0" cy="84846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2" idx="3"/>
          </p:cNvCxnSpPr>
          <p:nvPr/>
        </p:nvCxnSpPr>
        <p:spPr>
          <a:xfrm>
            <a:off x="2743200" y="4276363"/>
            <a:ext cx="1143000" cy="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4" idx="1"/>
          </p:cNvCxnSpPr>
          <p:nvPr/>
        </p:nvCxnSpPr>
        <p:spPr>
          <a:xfrm>
            <a:off x="5638800" y="4214850"/>
            <a:ext cx="1143000" cy="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3657600" y="2364179"/>
            <a:ext cx="2209800" cy="891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Simplifier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Automatic Generation of Formula Simplifiers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68C7-8CCC-4CB6-9CC5-DBC8C43CBB75}" type="slidenum">
              <a:rPr lang="en-US" smtClean="0"/>
              <a:t>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9-Oct-15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Messy low-level C++ code</a:t>
            </a:r>
            <a:endParaRPr lang="en-US" dirty="0"/>
          </a:p>
          <a:p>
            <a:pPr marL="0" lvl="1" indent="0">
              <a:buNone/>
            </a:pPr>
            <a:r>
              <a:rPr lang="en-US" sz="3200" dirty="0" smtClean="0"/>
              <a:t>Employs simple </a:t>
            </a:r>
            <a:r>
              <a:rPr lang="en-US" sz="3200" dirty="0"/>
              <a:t>declarative </a:t>
            </a:r>
            <a:r>
              <a:rPr lang="en-US" sz="3200" i="1" dirty="0" smtClean="0"/>
              <a:t>Rewrite rules</a:t>
            </a:r>
          </a:p>
          <a:p>
            <a:pPr marL="0" lvl="1" indent="0">
              <a:buNone/>
            </a:pPr>
            <a:r>
              <a:rPr lang="en-US" sz="3200" dirty="0" smtClean="0"/>
              <a:t>Huge impact on performance</a:t>
            </a:r>
            <a:endParaRPr lang="en-US" sz="3200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21" t="2578" r="2250"/>
          <a:stretch/>
        </p:blipFill>
        <p:spPr>
          <a:xfrm>
            <a:off x="152400" y="2895600"/>
            <a:ext cx="8610600" cy="275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9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</Template>
  <TotalTime>14847</TotalTime>
  <Words>2989</Words>
  <Application>Microsoft Office PowerPoint</Application>
  <PresentationFormat>On-screen Show (4:3)</PresentationFormat>
  <Paragraphs>825</Paragraphs>
  <Slides>55</Slides>
  <Notes>55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Calibri</vt:lpstr>
      <vt:lpstr>Cambria</vt:lpstr>
      <vt:lpstr>Cambria Math</vt:lpstr>
      <vt:lpstr>Courier New</vt:lpstr>
      <vt:lpstr>Helvetica Neue</vt:lpstr>
      <vt:lpstr>Mangal</vt:lpstr>
      <vt:lpstr>Times New Roman</vt:lpstr>
      <vt:lpstr>wf_segoe-ui_light</vt:lpstr>
      <vt:lpstr>pres</vt:lpstr>
      <vt:lpstr>Automatic Generation of Formula Simplifiers based on Conditional Rewrite Rules</vt:lpstr>
      <vt:lpstr>SMT Solvers are great!</vt:lpstr>
      <vt:lpstr>Domain specificity</vt:lpstr>
      <vt:lpstr>Because…</vt:lpstr>
      <vt:lpstr>Simplifier</vt:lpstr>
      <vt:lpstr>Simplifier in Boolector [TACAS 09]</vt:lpstr>
      <vt:lpstr>A part of a solver that can benefit</vt:lpstr>
      <vt:lpstr>In the context of Sketch</vt:lpstr>
      <vt:lpstr>Sketch Simplifier</vt:lpstr>
      <vt:lpstr>Domain specificity</vt:lpstr>
      <vt:lpstr>In the context of Sketch</vt:lpstr>
      <vt:lpstr>Internal Representation</vt:lpstr>
      <vt:lpstr>Internal Representation</vt:lpstr>
      <vt:lpstr>Conditional Rewrite Rules</vt:lpstr>
      <vt:lpstr>Sketch Simplifier</vt:lpstr>
      <vt:lpstr>Sketch Simplifier</vt:lpstr>
      <vt:lpstr>Problem Statement</vt:lpstr>
      <vt:lpstr>Related Work</vt:lpstr>
      <vt:lpstr>Related Work</vt:lpstr>
      <vt:lpstr>Problem Statement</vt:lpstr>
      <vt:lpstr>Contribution</vt:lpstr>
      <vt:lpstr>Swapper framework</vt:lpstr>
      <vt:lpstr>Swapper framework</vt:lpstr>
      <vt:lpstr>Pattern Finding</vt:lpstr>
      <vt:lpstr>Pattern Finding: Random sampling</vt:lpstr>
      <vt:lpstr>Pattern Finding: Random sampling</vt:lpstr>
      <vt:lpstr>Pattern Finding: Random sampling</vt:lpstr>
      <vt:lpstr>Swapper framework</vt:lpstr>
      <vt:lpstr>Rule Generation: SyGuS problem</vt:lpstr>
      <vt:lpstr>Rule Generation: SyGuS problem</vt:lpstr>
      <vt:lpstr>Rule Generation: SyGuS problem</vt:lpstr>
      <vt:lpstr>Rule Generation: Techniques</vt:lpstr>
      <vt:lpstr>Rule Generation: Symbolic approach</vt:lpstr>
      <vt:lpstr>Rule Generation: Predicate Refinement</vt:lpstr>
      <vt:lpstr>Rule Generation: Enumerative approach</vt:lpstr>
      <vt:lpstr>Rule Generation: Example</vt:lpstr>
      <vt:lpstr>Swapper framework</vt:lpstr>
      <vt:lpstr>Simplifier Generation</vt:lpstr>
      <vt:lpstr>Simplifier Generation: Rule Generalization</vt:lpstr>
      <vt:lpstr>Simplifier Generation: Pattern Matching</vt:lpstr>
      <vt:lpstr>Swapper framework</vt:lpstr>
      <vt:lpstr>Auto tuning</vt:lpstr>
      <vt:lpstr>Auto tuning</vt:lpstr>
      <vt:lpstr>Experiments: Questions</vt:lpstr>
      <vt:lpstr>Experiments: Setup &amp; Terminology</vt:lpstr>
      <vt:lpstr>Experiments: Domains &amp; Benchmarks</vt:lpstr>
      <vt:lpstr>Experiments: Realistic Costs</vt:lpstr>
      <vt:lpstr>Experiments: Swapper performance</vt:lpstr>
      <vt:lpstr>Experiments: Swapper performance</vt:lpstr>
      <vt:lpstr>Experiments: Swapper performance</vt:lpstr>
      <vt:lpstr>Experiments: Domain Specificity</vt:lpstr>
      <vt:lpstr>Experiments: SMTLIB Translation</vt:lpstr>
      <vt:lpstr>Conclusion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Automatically Generating Algebra Problems</dc:title>
  <dc:creator>rohitsingh</dc:creator>
  <cp:lastModifiedBy>Armando Solar-Lezama</cp:lastModifiedBy>
  <cp:revision>609</cp:revision>
  <cp:lastPrinted>2015-10-07T06:51:55Z</cp:lastPrinted>
  <dcterms:created xsi:type="dcterms:W3CDTF">2012-07-24T14:36:01Z</dcterms:created>
  <dcterms:modified xsi:type="dcterms:W3CDTF">2015-10-07T16:01:38Z</dcterms:modified>
</cp:coreProperties>
</file>