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360" r:id="rId2"/>
    <p:sldId id="481" r:id="rId3"/>
    <p:sldId id="482" r:id="rId4"/>
    <p:sldId id="483" r:id="rId5"/>
    <p:sldId id="484" r:id="rId6"/>
    <p:sldId id="485" r:id="rId7"/>
    <p:sldId id="487" r:id="rId8"/>
    <p:sldId id="486" r:id="rId9"/>
    <p:sldId id="488" r:id="rId10"/>
    <p:sldId id="489" r:id="rId11"/>
    <p:sldId id="49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55"/>
    <a:srgbClr val="A5201D"/>
    <a:srgbClr val="FF9933"/>
    <a:srgbClr val="FFFF99"/>
    <a:srgbClr val="FFFFFF"/>
    <a:srgbClr val="008000"/>
    <a:srgbClr val="207E73"/>
    <a:srgbClr val="63D7C9"/>
    <a:srgbClr val="FFFFDD"/>
    <a:srgbClr val="FFFF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82479" autoAdjust="0"/>
  </p:normalViewPr>
  <p:slideViewPr>
    <p:cSldViewPr>
      <p:cViewPr varScale="1">
        <p:scale>
          <a:sx n="76" d="100"/>
          <a:sy n="76" d="100"/>
        </p:scale>
        <p:origin x="181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D9FC-AAD7-4908-8F29-BD870708ADE7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969197-6AF6-42D3-BB98-518916B8F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5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1pPr>
            <a:lvl2pPr marL="745830" indent="-286858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2pPr>
            <a:lvl3pPr marL="1147431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3pPr>
            <a:lvl4pPr marL="1606402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4pPr>
            <a:lvl5pPr marL="2065376" indent="-229487" eaLnBrk="0" hangingPunct="0"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5pPr>
            <a:lvl6pPr marL="2524347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6pPr>
            <a:lvl7pPr marL="2983320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7pPr>
            <a:lvl8pPr marL="3442293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8pPr>
            <a:lvl9pPr marL="3901264" indent="-22948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Lucida Sans" pitchFamily="34" charset="0"/>
                <a:cs typeface="Arial" charset="0"/>
              </a:defRPr>
            </a:lvl9pPr>
          </a:lstStyle>
          <a:p>
            <a:pPr defTabSz="917945" eaLnBrk="1" hangingPunct="1"/>
            <a:fld id="{CF415903-4C5C-45BE-97AF-C56DF874A160}" type="slidenum">
              <a:rPr lang="en-US" sz="1200">
                <a:latin typeface="Times New Roman" pitchFamily="18" charset="0"/>
              </a:rPr>
              <a:pPr defTabSz="917945" eaLnBrk="1" hangingPunct="1"/>
              <a:t>1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55973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03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118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 b="0"/>
            </a:pPr>
            <a:r>
              <a:rPr sz="2531" b="1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>
              <a:spcBef>
                <a:spcPts val="0"/>
              </a:spcBef>
              <a:buClr>
                <a:srgbClr val="5E5E5E"/>
              </a:buClr>
              <a:defRPr b="0">
                <a:solidFill>
                  <a:srgbClr val="000000"/>
                </a:solidFill>
              </a:defRPr>
            </a:lvl2pPr>
            <a:lvl3pPr>
              <a:spcBef>
                <a:spcPts val="0"/>
              </a:spcBef>
              <a:buClr>
                <a:srgbClr val="5E5E5E"/>
              </a:buClr>
              <a:buChar char="‣"/>
              <a:defRPr b="0">
                <a:solidFill>
                  <a:srgbClr val="000000"/>
                </a:solidFill>
              </a:defRPr>
            </a:lvl3pPr>
            <a:lvl4pPr>
              <a:spcBef>
                <a:spcPts val="0"/>
              </a:spcBef>
              <a:buClr>
                <a:srgbClr val="5E5E5E"/>
              </a:buClr>
              <a:buChar char="‣"/>
              <a:defRPr b="0">
                <a:solidFill>
                  <a:srgbClr val="000000"/>
                </a:solidFill>
              </a:defRPr>
            </a:lvl4pPr>
            <a:lvl5pPr>
              <a:spcBef>
                <a:spcPts val="0"/>
              </a:spcBef>
              <a:buClr>
                <a:srgbClr val="5E5E5E"/>
              </a:buClr>
              <a:buChar char="‣"/>
              <a:defRPr b="0">
                <a:solidFill>
                  <a:srgbClr val="000000"/>
                </a:solidFill>
              </a:defRPr>
            </a:lvl5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1687" b="1">
                <a:solidFill>
                  <a:srgbClr val="212121"/>
                </a:solidFill>
              </a:rPr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24366458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0" y="0"/>
            <a:ext cx="9120250" cy="114300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76600"/>
            <a:ext cx="8686800" cy="4754563"/>
          </a:xfrm>
        </p:spPr>
        <p:txBody>
          <a:bodyPr/>
          <a:lstStyle>
            <a:lvl1pPr>
              <a:buClr>
                <a:schemeClr val="bg1"/>
              </a:buClr>
              <a:defRPr>
                <a:latin typeface="+mn-lt"/>
                <a:ea typeface="Adobe Fan Heiti Std B" pitchFamily="34" charset="-128"/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  <a:latin typeface="+mn-lt"/>
                <a:ea typeface="Adobe Fan Heiti Std B" pitchFamily="34" charset="-128"/>
              </a:defRPr>
            </a:lvl2pPr>
            <a:lvl3pPr>
              <a:defRPr>
                <a:latin typeface="+mn-lt"/>
                <a:ea typeface="Adobe Fan Heiti Std B" pitchFamily="34" charset="-128"/>
              </a:defRPr>
            </a:lvl3pPr>
            <a:lvl4pPr>
              <a:defRPr>
                <a:latin typeface="+mn-lt"/>
                <a:ea typeface="Adobe Fan Heiti Std B" pitchFamily="34" charset="-128"/>
              </a:defRPr>
            </a:lvl4pPr>
            <a:lvl5pPr>
              <a:defRPr>
                <a:latin typeface="+mn-lt"/>
                <a:ea typeface="Adobe Fan Heiti Std B" pitchFamily="34" charset="-12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2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5814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953001"/>
            <a:ext cx="7772400" cy="5334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5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3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4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9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1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5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71600"/>
            <a:ext cx="8991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0735A-223E-4E18-A1B2-818E6CFB4D91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E2F4-A4C0-42A1-ABBB-E424B42E44A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52400" y="904500"/>
            <a:ext cx="8991600" cy="18288"/>
          </a:xfrm>
          <a:prstGeom prst="rect">
            <a:avLst/>
          </a:prstGeom>
          <a:gradFill>
            <a:gsLst>
              <a:gs pos="7000">
                <a:schemeClr val="bg1"/>
              </a:gs>
              <a:gs pos="48000">
                <a:schemeClr val="accent4">
                  <a:lumMod val="18000"/>
                  <a:lumOff val="82000"/>
                </a:schemeClr>
              </a:gs>
              <a:gs pos="100000">
                <a:schemeClr val="accent4"/>
              </a:gs>
            </a:gsLst>
            <a:lin ang="108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tx1"/>
        </a:buClr>
        <a:buSzPct val="83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§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548640" indent="-182880" algn="l" defTabSz="914400" rtl="0" eaLnBrk="1" latinLnBrk="0" hangingPunct="1">
        <a:spcBef>
          <a:spcPct val="20000"/>
        </a:spcBef>
        <a:buSzPct val="110000"/>
        <a:buFont typeface="Garamond" pitchFamily="18" charset="0"/>
        <a:buChar char="-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Demo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Armando Solar-Lezama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14928"/>
            <a:ext cx="2209800" cy="166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5055544"/>
      </p:ext>
    </p:extLst>
  </p:cSld>
  <p:clrMapOvr>
    <a:masterClrMapping/>
  </p:clrMapOvr>
  <p:transition advTm="162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861" y="1981200"/>
            <a:ext cx="873187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tester(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nz,ny,nx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A,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nx,ny,nz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B)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implements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trans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assume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 &amp;&amp;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%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0;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spmdfork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double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nprocs,ny,nx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LA = distribute(A);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double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nprocs,ny,nz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LB = distribute(B);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dtrans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LA, LB);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collect(A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LA);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collect(B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LB);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860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447800" y="990600"/>
            <a:ext cx="6629400" cy="2286000"/>
            <a:chOff x="685800" y="2819400"/>
            <a:chExt cx="7315200" cy="3200400"/>
          </a:xfrm>
        </p:grpSpPr>
        <p:pic>
          <p:nvPicPr>
            <p:cNvPr id="5" name="Picture 4" descr="ft-1d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5800" y="2819400"/>
              <a:ext cx="2743200" cy="3200400"/>
            </a:xfrm>
            <a:prstGeom prst="rect">
              <a:avLst/>
            </a:prstGeom>
          </p:spPr>
        </p:pic>
        <p:pic>
          <p:nvPicPr>
            <p:cNvPr id="6" name="Picture 5" descr="ft-2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429000" y="2819400"/>
              <a:ext cx="4572000" cy="3200400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152400" y="3505200"/>
            <a:ext cx="9089571" cy="3048000"/>
            <a:chOff x="76200" y="2743200"/>
            <a:chExt cx="9089571" cy="3048000"/>
          </a:xfrm>
        </p:grpSpPr>
        <p:pic>
          <p:nvPicPr>
            <p:cNvPr id="8" name="Picture 7" descr="cg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200" y="2743200"/>
              <a:ext cx="2693851" cy="3048000"/>
            </a:xfrm>
            <a:prstGeom prst="rect">
              <a:avLst/>
            </a:prstGeom>
          </p:spPr>
        </p:pic>
        <p:pic>
          <p:nvPicPr>
            <p:cNvPr id="9" name="Picture 8" descr="cg-large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67000" y="2819400"/>
              <a:ext cx="2547257" cy="2971800"/>
            </a:xfrm>
            <a:prstGeom prst="rect">
              <a:avLst/>
            </a:prstGeom>
          </p:spPr>
        </p:pic>
        <p:pic>
          <p:nvPicPr>
            <p:cNvPr id="10" name="Picture 9" descr="mg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29200" y="2895600"/>
              <a:ext cx="4136571" cy="2895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48445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Very high-level transformation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182880" lvl="1" indent="0">
              <a:buNone/>
            </a:pPr>
            <a:r>
              <a:rPr lang="en-US" dirty="0" smtClean="0"/>
              <a:t>Performance bottleneck</a:t>
            </a:r>
          </a:p>
          <a:p>
            <a:pPr lvl="2"/>
            <a:r>
              <a:rPr lang="en-US" dirty="0" smtClean="0"/>
              <a:t>Operation is expensive</a:t>
            </a:r>
          </a:p>
          <a:p>
            <a:pPr lvl="2"/>
            <a:r>
              <a:rPr lang="en-US" dirty="0" smtClean="0"/>
              <a:t>The result is used right away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8600" y="1066800"/>
                <a:ext cx="4160129" cy="5536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latin typeface="Courier New"/>
                    <a:ea typeface="Calibri"/>
                    <a:cs typeface="Times New Roman"/>
                  </a:rPr>
                  <a:t>fun</a:t>
                </a:r>
                <a:r>
                  <a:rPr lang="en-US" dirty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:r>
                  <a:rPr lang="en-US" dirty="0">
                    <a:ea typeface="Calibri"/>
                    <a:cs typeface="Times New Roman"/>
                  </a:rPr>
                  <a:t>CG(A, M, b, x,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libri"/>
                        <a:cs typeface="Times New Roman"/>
                      </a:rPr>
                      <m:t>𝜖</m:t>
                    </m:r>
                  </m:oMath>
                </a14:m>
                <a:r>
                  <a:rPr lang="en-US" dirty="0">
                    <a:ea typeface="Calibri"/>
                    <a:cs typeface="Times New Roman"/>
                  </a:rPr>
                  <a:t>)</a:t>
                </a:r>
                <a:endParaRPr lang="en-US" dirty="0" smtClean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𝑏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–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−1</m:t>
                        </m:r>
                      </m:sup>
                    </m:sSup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r>
                  <a:rPr lang="en-US" dirty="0" smtClean="0">
                    <a:ea typeface="Calibri"/>
                    <a:cs typeface="Times New Roman"/>
                  </a:rPr>
                  <a:t> ;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for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𝑘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:=1: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𝑠𝑖𝑧𝑒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 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if </a:t>
                </a:r>
                <a:r>
                  <a:rPr lang="en-US" dirty="0" smtClean="0">
                    <a:ea typeface="Calibri"/>
                    <a:cs typeface="Times New Roman"/>
                  </a:rPr>
                  <a:t>(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&lt;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𝜖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ea typeface="Calibri"/>
                    <a:cs typeface="Times New Roman"/>
                  </a:rPr>
                  <a:t>)</a:t>
                </a:r>
                <a:r>
                  <a:rPr lang="en-US" dirty="0" smtClean="0">
                    <a:ea typeface="Calibri"/>
                    <a:cs typeface="Times New Roman"/>
                  </a:rPr>
                  <a:t>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return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−1</m:t>
                        </m:r>
                      </m:sup>
                    </m:sSup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end</a:t>
                </a:r>
                <a:endParaRPr lang="en-US" dirty="0">
                  <a:solidFill>
                    <a:srgbClr val="7F0055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 return</a:t>
                </a:r>
                <a:r>
                  <a:rPr lang="en-US" dirty="0" smtClean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66800"/>
                <a:ext cx="4160129" cy="5536131"/>
              </a:xfrm>
              <a:prstGeom prst="rect">
                <a:avLst/>
              </a:prstGeom>
              <a:blipFill rotWithShape="0">
                <a:blip r:embed="rId2"/>
                <a:stretch>
                  <a:fillRect l="-1320" t="-110" b="-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257300" y="4343400"/>
            <a:ext cx="1600200" cy="304800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971800" y="4495800"/>
            <a:ext cx="1905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57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28600" y="1066800"/>
                <a:ext cx="4305300" cy="58621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latin typeface="Courier New"/>
                    <a:ea typeface="Calibri"/>
                    <a:cs typeface="Times New Roman"/>
                  </a:rPr>
                  <a:t>fun</a:t>
                </a:r>
                <a:r>
                  <a:rPr lang="en-US" dirty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:r>
                  <a:rPr lang="en-US" dirty="0">
                    <a:ea typeface="Calibri"/>
                    <a:cs typeface="Times New Roman"/>
                  </a:rPr>
                  <a:t>CG(A, M, b, x,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libri"/>
                        <a:cs typeface="Times New Roman"/>
                      </a:rPr>
                      <m:t>𝜖</m:t>
                    </m:r>
                  </m:oMath>
                </a14:m>
                <a:r>
                  <a:rPr lang="en-US" dirty="0">
                    <a:ea typeface="Calibri"/>
                    <a:cs typeface="Times New Roman"/>
                  </a:rPr>
                  <a:t>)</a:t>
                </a:r>
                <a:endParaRPr lang="en-US" dirty="0" smtClean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𝑏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–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−1</m:t>
                        </m:r>
                      </m:sup>
                    </m:sSup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for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𝑘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:=1: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𝑠𝑖𝑧𝑒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 smtClean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ea typeface="Calibri"/>
                    <a:cs typeface="Times New Roman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𝒕</m:t>
                    </m:r>
                    <m:r>
                      <a:rPr lang="en-US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:=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{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𝑨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sSup>
                      <m:sSupPr>
                        <m:ctrlP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𝑴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sup>
                    </m:sSup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𝒓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𝒑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𝒔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𝜸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}</m:t>
                    </m:r>
                  </m:oMath>
                </a14:m>
                <a:endParaRPr lang="en-US" b="1" dirty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 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if</a:t>
                </a:r>
                <a:r>
                  <a:rPr lang="en-US" dirty="0">
                    <a:ea typeface="Calibri"/>
                    <a:cs typeface="Times New Roman"/>
                  </a:rPr>
                  <a:t>(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&lt;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𝜖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ea typeface="Calibri"/>
                    <a:cs typeface="Times New Roman"/>
                  </a:rPr>
                  <a:t>)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return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≔{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𝒓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𝒕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𝒔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, 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𝜶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,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𝜸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}</m:t>
                    </m:r>
                  </m:oMath>
                </a14:m>
                <a:endParaRPr lang="en-US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end</a:t>
                </a:r>
                <a:endParaRPr lang="en-US" dirty="0">
                  <a:solidFill>
                    <a:srgbClr val="7F0055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 return</a:t>
                </a:r>
                <a:r>
                  <a:rPr lang="en-US" dirty="0" smtClean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66800"/>
                <a:ext cx="4305300" cy="5862182"/>
              </a:xfrm>
              <a:prstGeom prst="rect">
                <a:avLst/>
              </a:prstGeom>
              <a:blipFill rotWithShape="0">
                <a:blip r:embed="rId2"/>
                <a:stretch>
                  <a:fillRect l="-1275" t="-104" b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Idea: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Move the expensive computation out of the critical path</a:t>
            </a:r>
          </a:p>
          <a:p>
            <a:pPr lvl="1"/>
            <a:endParaRPr lang="en-US" sz="2000" dirty="0" smtClean="0"/>
          </a:p>
          <a:p>
            <a:pPr marL="182880" lvl="1" indent="0">
              <a:buNone/>
            </a:pPr>
            <a:endParaRPr lang="en-US" sz="2000" dirty="0"/>
          </a:p>
          <a:p>
            <a:pPr lvl="1"/>
            <a:r>
              <a:rPr lang="en-US" sz="2000" dirty="0" smtClean="0"/>
              <a:t>Computation of z no longer involves matrix multiplication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The idea is simple, but we need to figure out the details</a:t>
            </a:r>
          </a:p>
          <a:p>
            <a:pPr lvl="1"/>
            <a:endParaRPr lang="en-US" sz="2000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2781300"/>
            <a:ext cx="1143000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352800" y="4267200"/>
            <a:ext cx="15240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15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28600" y="1067121"/>
                <a:ext cx="4076700" cy="58722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latin typeface="Courier New"/>
                    <a:ea typeface="Calibri"/>
                    <a:cs typeface="Times New Roman"/>
                  </a:rPr>
                  <a:t>fun</a:t>
                </a:r>
                <a:r>
                  <a:rPr lang="en-US" dirty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:r>
                  <a:rPr lang="en-US" dirty="0">
                    <a:ea typeface="Calibri"/>
                    <a:cs typeface="Times New Roman"/>
                  </a:rPr>
                  <a:t>CG(A, M, b, x, \epsilon)</a:t>
                </a:r>
                <a:endParaRPr lang="en-US" dirty="0" smtClean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𝑏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–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𝑀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−1</m:t>
                        </m:r>
                      </m:sup>
                    </m:sSup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for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𝑘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:=1: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𝑠𝑖𝑧𝑒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𝐴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 smtClean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ea typeface="Calibri"/>
                    <a:cs typeface="Times New Roman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𝒕</m:t>
                    </m:r>
                    <m:r>
                      <a:rPr lang="en-US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:=</m:t>
                    </m:r>
                    <m:sSup>
                      <m:sSupPr>
                        <m:ctrlP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𝑴</m:t>
                        </m:r>
                      </m:e>
                      <m:sup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/>
                            <a:ea typeface="Calibri"/>
                            <a:cs typeface="Times New Roman"/>
                          </a:rPr>
                          <m:t>𝟏</m:t>
                        </m:r>
                      </m:sup>
                    </m:sSup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/>
                        <a:ea typeface="Calibri"/>
                        <a:cs typeface="Times New Roman"/>
                      </a:rPr>
                      <m:t>𝒔</m:t>
                    </m:r>
                  </m:oMath>
                </a14:m>
                <a:endParaRPr lang="en-US" b="1" dirty="0">
                  <a:solidFill>
                    <a:schemeClr val="accent1">
                      <a:lumMod val="75000"/>
                    </a:schemeClr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/(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)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 −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𝛼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∗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𝑠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if</a:t>
                </a:r>
                <a:r>
                  <a:rPr lang="en-US" dirty="0">
                    <a:ea typeface="Calibri"/>
                    <a:cs typeface="Times New Roman"/>
                  </a:rPr>
                  <a:t>(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&lt;</m:t>
                    </m:r>
                    <m:sSup>
                      <m:sSup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p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𝜖</m:t>
                        </m:r>
                      </m:e>
                      <m:sup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ea typeface="Calibri"/>
                    <a:cs typeface="Times New Roman"/>
                  </a:rPr>
                  <a:t>)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return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≔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𝒛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 −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𝜶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b="1" i="1" smtClean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mbria Math"/>
                        <a:ea typeface="Calibri"/>
                        <a:cs typeface="Times New Roman"/>
                      </a:rPr>
                      <m:t>𝒕</m:t>
                    </m:r>
                  </m:oMath>
                </a14:m>
                <a:endParaRPr lang="en-US" b="1" dirty="0" smtClean="0">
                  <a:solidFill>
                    <a:schemeClr val="accent1">
                      <a:lumMod val="75000"/>
                    </a:schemeClr>
                  </a:solidFill>
                  <a:effectLst/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𝑟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⋅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/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:r>
                  <a:rPr lang="en-US" dirty="0" smtClean="0"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𝛾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=</m:t>
                    </m:r>
                    <m:sSub>
                      <m:sSubPr>
                        <m:ctrlPr>
                          <a:rPr lang="en-US" i="1">
                            <a:effectLst/>
                            <a:latin typeface="Cambria Math" panose="02040503050406030204" pitchFamily="18" charset="0"/>
                            <a:ea typeface="Calibri"/>
                            <a:cs typeface="Times New Roman"/>
                          </a:rPr>
                        </m:ctrlPr>
                      </m:sSubPr>
                      <m:e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𝛾</m:t>
                        </m:r>
                      </m:e>
                      <m:sub>
                        <m:r>
                          <a:rPr lang="en-US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𝑛𝑒𝑤</m:t>
                        </m:r>
                      </m:sub>
                    </m:sSub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:= 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𝑧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 +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𝛽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∗</m:t>
                    </m:r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𝑝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dirty="0" smtClean="0">
                    <a:latin typeface="Courier New" pitchFamily="49" charset="0"/>
                    <a:ea typeface="Calibri"/>
                    <a:cs typeface="Courier New" pitchFamily="49" charset="0"/>
                  </a:rPr>
                  <a:t>    </a:t>
                </a: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end</a:t>
                </a:r>
                <a:endParaRPr lang="en-US" dirty="0">
                  <a:solidFill>
                    <a:srgbClr val="7F0055"/>
                  </a:solidFill>
                  <a:ea typeface="Calibri"/>
                  <a:cs typeface="Times New Roman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en-US" b="1" dirty="0" smtClean="0">
                    <a:solidFill>
                      <a:srgbClr val="7F0055"/>
                    </a:solidFill>
                    <a:effectLst/>
                    <a:latin typeface="Courier New"/>
                    <a:ea typeface="Calibri"/>
                    <a:cs typeface="Times New Roman"/>
                  </a:rPr>
                  <a:t> return</a:t>
                </a:r>
                <a:r>
                  <a:rPr lang="en-US" dirty="0" smtClean="0">
                    <a:solidFill>
                      <a:srgbClr val="7F0055"/>
                    </a:solidFill>
                    <a:ea typeface="Calibri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effectLst/>
                        <a:latin typeface="Cambria Math"/>
                        <a:ea typeface="Calibri"/>
                        <a:cs typeface="Times New Roman"/>
                      </a:rPr>
                      <m:t>𝑥</m:t>
                    </m:r>
                  </m:oMath>
                </a14:m>
                <a:endParaRPr lang="en-US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067121"/>
                <a:ext cx="4076700" cy="5872249"/>
              </a:xfrm>
              <a:prstGeom prst="rect">
                <a:avLst/>
              </a:prstGeom>
              <a:blipFill rotWithShape="0">
                <a:blip r:embed="rId2"/>
                <a:stretch>
                  <a:fillRect l="-1347" t="-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648200" y="2971800"/>
            <a:ext cx="4343400" cy="3154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Synthesizer can figure this out in &lt; 3 min.</a:t>
            </a:r>
          </a:p>
          <a:p>
            <a:endParaRPr lang="en-US" sz="24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32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Transpose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1600" y="1752600"/>
            <a:ext cx="6705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dtrans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A5201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LA,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LB)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bufsz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/N)*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/N);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LA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bufsz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b="1" dirty="0">
                <a:solidFill>
                  <a:srgbClr val="A5201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LB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[N,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bufsz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pack(LA,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All_to_all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re-distribute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unpack(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nz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LB);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605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04258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pack(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an2,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an3,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bn1]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[an1, an2, an3] in,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bn1] out) {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out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*bn1]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an1;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an2; j++)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k = 0; k &lt; an3; k++)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()+j*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()+k*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i+j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*an1+k*an1*an2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][j][k];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4648200"/>
            <a:ext cx="8042586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{| an1 | an2 | an3 | bn1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1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804258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pack(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an2,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an3,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bn1]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[an1, an2, an3] in,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bn1] out)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*bn1]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{| an1 | an2 | an3 | bn1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|};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|};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an1;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j = 0; j &lt; an2; j++)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k = 0; k &lt; an3; k++)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()+j*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()+k*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i+j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*an1+k*an1*an2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][j][k];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8301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61390"/>
            <a:ext cx="838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unpack(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bn2,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bn3]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an1] in,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[bn1, bn2, bn3] out) {</a:t>
            </a:r>
          </a:p>
          <a:p>
            <a:endParaRPr lang="en-US" b="1" dirty="0" smtClean="0">
              <a:solidFill>
                <a:srgbClr val="7F005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*an1] fin;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view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[bn1*bn2*bn3]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= 0; p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p++)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bn1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= 0; j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j++)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bn2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 = 0; k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k++)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bn2*bn3, bn3, 1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fin[p*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an1, bn2*bn3/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1514" y="5103674"/>
            <a:ext cx="8042586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{| an1 | an2 | an3 | bn1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|};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3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unpack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61390"/>
            <a:ext cx="838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unpack(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an1,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bn1,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bn2,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i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bn3]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an1] in,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ref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[bn1, bn2, bn3] out)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*an1] fin;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view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 double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[bn1*bn2*bn3]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{| an1 | bn1 | bn2 | bn3 |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|};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gen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{|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|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()*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|};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 = 0; p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p++)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bn1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 = 0; j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j++)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bn2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7F005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 = 0; k &lt;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k++)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fout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bn2*bn3, bn3, 1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fin[p*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j*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+ k*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()];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an1, bn2*bn3/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bn3/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nprocs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201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339933"/>
      </a:accent1>
      <a:accent2>
        <a:srgbClr val="B2B2B2"/>
      </a:accent2>
      <a:accent3>
        <a:srgbClr val="A50021"/>
      </a:accent3>
      <a:accent4>
        <a:srgbClr val="00206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OETheme">
      <a:majorFont>
        <a:latin typeface="Kozuka Gothic Pro M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46447</TotalTime>
  <Words>591</Words>
  <Application>Microsoft Office PowerPoint</Application>
  <PresentationFormat>On-screen Show (4:3)</PresentationFormat>
  <Paragraphs>185</Paragraphs>
  <Slides>11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Adobe Fan Heiti Std B</vt:lpstr>
      <vt:lpstr>Arial</vt:lpstr>
      <vt:lpstr>Calibri</vt:lpstr>
      <vt:lpstr>Cambria Math</vt:lpstr>
      <vt:lpstr>Candara</vt:lpstr>
      <vt:lpstr>Courier New</vt:lpstr>
      <vt:lpstr>Garamond</vt:lpstr>
      <vt:lpstr>Kozuka Gothic Pro M</vt:lpstr>
      <vt:lpstr>Times New Roman</vt:lpstr>
      <vt:lpstr>Wingdings</vt:lpstr>
      <vt:lpstr>Office Theme</vt:lpstr>
      <vt:lpstr>Demo</vt:lpstr>
      <vt:lpstr>Example</vt:lpstr>
      <vt:lpstr>Example</vt:lpstr>
      <vt:lpstr>Example</vt:lpstr>
      <vt:lpstr>Transpose</vt:lpstr>
      <vt:lpstr>pack</vt:lpstr>
      <vt:lpstr>pack</vt:lpstr>
      <vt:lpstr>unpack</vt:lpstr>
      <vt:lpstr>unpack</vt:lpstr>
      <vt:lpstr>test</vt:lpstr>
      <vt:lpstr>Experiments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asolar</dc:creator>
  <cp:lastModifiedBy>Armando Solar-Lezama</cp:lastModifiedBy>
  <cp:revision>208</cp:revision>
  <dcterms:created xsi:type="dcterms:W3CDTF">2011-07-14T19:49:03Z</dcterms:created>
  <dcterms:modified xsi:type="dcterms:W3CDTF">2015-11-16T16:49:04Z</dcterms:modified>
</cp:coreProperties>
</file>