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3"/>
  </p:notesMasterIdLst>
  <p:handoutMasterIdLst>
    <p:handoutMasterId r:id="rId24"/>
  </p:handoutMasterIdLst>
  <p:sldIdLst>
    <p:sldId id="256" r:id="rId2"/>
    <p:sldId id="415" r:id="rId3"/>
    <p:sldId id="417" r:id="rId4"/>
    <p:sldId id="421" r:id="rId5"/>
    <p:sldId id="422" r:id="rId6"/>
    <p:sldId id="423" r:id="rId7"/>
    <p:sldId id="470" r:id="rId8"/>
    <p:sldId id="471" r:id="rId9"/>
    <p:sldId id="481" r:id="rId10"/>
    <p:sldId id="479" r:id="rId11"/>
    <p:sldId id="480" r:id="rId12"/>
    <p:sldId id="474" r:id="rId13"/>
    <p:sldId id="473" r:id="rId14"/>
    <p:sldId id="482" r:id="rId15"/>
    <p:sldId id="472" r:id="rId16"/>
    <p:sldId id="476" r:id="rId17"/>
    <p:sldId id="477" r:id="rId18"/>
    <p:sldId id="426" r:id="rId19"/>
    <p:sldId id="467" r:id="rId20"/>
    <p:sldId id="478" r:id="rId21"/>
    <p:sldId id="484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olas" pitchFamily="4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olas" pitchFamily="4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olas" pitchFamily="4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olas" pitchFamily="4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olas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olas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olas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olas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olas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3333CC"/>
    <a:srgbClr val="800000"/>
    <a:srgbClr val="FFFFFF"/>
    <a:srgbClr val="4A7EBB"/>
    <a:srgbClr val="CC0000"/>
    <a:srgbClr val="080808"/>
    <a:srgbClr val="7F0055"/>
    <a:srgbClr val="00CCFF"/>
    <a:srgbClr val="33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6" autoAdjust="0"/>
    <p:restoredTop sz="92500" autoAdjust="0"/>
  </p:normalViewPr>
  <p:slideViewPr>
    <p:cSldViewPr>
      <p:cViewPr>
        <p:scale>
          <a:sx n="69" d="100"/>
          <a:sy n="69" d="100"/>
        </p:scale>
        <p:origin x="-12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2903BC-2C5E-455E-9C89-CF3D194A4434}" type="datetimeFigureOut">
              <a:rPr lang="en-US" smtClean="0"/>
              <a:pPr/>
              <a:t>9/3/2010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824DD3-3065-41A3-BF25-3E5FC04E3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E1D89F-7E71-4B67-8585-18F5E4BA1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1DE6E-90F8-45FB-AE4E-5A7CEF565DF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1D89F-7E71-4B67-8585-18F5E4BA1E6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Bookman Old Style" pitchFamily="18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682B-937B-4112-AC3E-A57962E0F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02D88-00FA-4D1A-B0C4-616D7E31B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42063" y="166688"/>
            <a:ext cx="2058987" cy="5959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5100" y="166688"/>
            <a:ext cx="6024563" cy="595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F185F-F742-4705-A243-C9E76D8AB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7B937-1050-45C1-AC2D-694747E78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7248-BCD0-4AA0-B075-C7CCF925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mit_csai_top"/>
          <p:cNvPicPr>
            <a:picLocks noChangeAspect="1" noChangeArrowheads="1"/>
          </p:cNvPicPr>
          <p:nvPr userDrawn="1"/>
        </p:nvPicPr>
        <p:blipFill>
          <a:blip r:embed="rId2" cstate="print"/>
          <a:srcRect l="71862"/>
          <a:stretch>
            <a:fillRect/>
          </a:stretch>
        </p:blipFill>
        <p:spPr bwMode="auto">
          <a:xfrm>
            <a:off x="7315200" y="152400"/>
            <a:ext cx="1611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1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3B66F-86B3-4A25-8A1F-2A6AC3410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7F83E-FF68-4A50-95D8-806EA0713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AD0D-E4A6-4BD6-A922-3FFBE22A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BE796-8970-4748-AF14-E2D022A2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88D1-B048-4E48-916A-4D6EE5274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F70B-21FE-473B-856A-94DB932A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0"/>
            <a:ext cx="82296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Sketching Tutorial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47FF5DDF-7271-4779-A653-42725BB75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 userDrawn="1"/>
        </p:nvSpPr>
        <p:spPr bwMode="auto">
          <a:xfrm>
            <a:off x="152400" y="1066800"/>
            <a:ext cx="8763000" cy="0"/>
          </a:xfrm>
          <a:prstGeom prst="line">
            <a:avLst/>
          </a:prstGeom>
          <a:noFill/>
          <a:ln w="25400" cmpd="dbl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Bookman Old Style" pitchFamily="18" charset="0"/>
        <a:buChar char="◦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20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Storyboard Programming</a:t>
            </a:r>
          </a:p>
        </p:txBody>
      </p:sp>
      <p:pic>
        <p:nvPicPr>
          <p:cNvPr id="4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t="17308" r="49430" b="43750"/>
          <a:stretch>
            <a:fillRect/>
          </a:stretch>
        </p:blipFill>
        <p:spPr bwMode="auto">
          <a:xfrm>
            <a:off x="228600" y="5715000"/>
            <a:ext cx="514773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it_csai_top"/>
          <p:cNvPicPr>
            <a:picLocks noChangeAspect="1" noChangeArrowheads="1"/>
          </p:cNvPicPr>
          <p:nvPr/>
        </p:nvPicPr>
        <p:blipFill>
          <a:blip r:embed="rId3" cstate="print"/>
          <a:srcRect l="71862"/>
          <a:stretch>
            <a:fillRect/>
          </a:stretch>
        </p:blipFill>
        <p:spPr bwMode="auto">
          <a:xfrm>
            <a:off x="7239000" y="5562600"/>
            <a:ext cx="16111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143000" y="4191000"/>
            <a:ext cx="691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Rishabh Singh and Armando Solar-Lezama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rapezoid 103"/>
          <p:cNvSpPr/>
          <p:nvPr/>
        </p:nvSpPr>
        <p:spPr bwMode="auto">
          <a:xfrm>
            <a:off x="1828800" y="4572000"/>
            <a:ext cx="5867400" cy="1295400"/>
          </a:xfrm>
          <a:prstGeom prst="trapezoid">
            <a:avLst>
              <a:gd name="adj" fmla="val 397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105" name="Trapezoid 104"/>
          <p:cNvSpPr/>
          <p:nvPr/>
        </p:nvSpPr>
        <p:spPr bwMode="auto">
          <a:xfrm flipV="1">
            <a:off x="2743200" y="1600200"/>
            <a:ext cx="3733800" cy="1219200"/>
          </a:xfrm>
          <a:prstGeom prst="trapezoid">
            <a:avLst>
              <a:gd name="adj" fmla="val 5795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 rot="5400000">
            <a:off x="43815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rot="16200000" flipH="1">
            <a:off x="4836968" y="3693966"/>
            <a:ext cx="498766" cy="1104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rot="5400000">
            <a:off x="3846368" y="3808267"/>
            <a:ext cx="498765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Function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3539835"/>
            <a:ext cx="533400" cy="457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 bwMode="auto">
          <a:xfrm flipV="1">
            <a:off x="3212592" y="3768435"/>
            <a:ext cx="1054608" cy="346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 bwMode="auto">
          <a:xfrm>
            <a:off x="304800" y="3429000"/>
            <a:ext cx="2907792" cy="685800"/>
          </a:xfrm>
          <a:prstGeom prst="wedgeRoundRectCallout">
            <a:avLst>
              <a:gd name="adj1" fmla="val 20236"/>
              <a:gd name="adj2" fmla="val 4222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Consolas" pitchFamily="49" charset="0"/>
              </a:rPr>
              <a:t>prev</a:t>
            </a:r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 = cur;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cur = </a:t>
            </a:r>
            <a:r>
              <a:rPr lang="en-US" sz="1600" dirty="0" err="1" smtClean="0">
                <a:solidFill>
                  <a:srgbClr val="002060"/>
                </a:solidFill>
                <a:latin typeface="Consolas" pitchFamily="49" charset="0"/>
              </a:rPr>
              <a:t>cur.next</a:t>
            </a:r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581400" y="1219200"/>
            <a:ext cx="216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state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124200" y="61076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Produces a set of states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3657600" y="1752600"/>
            <a:ext cx="2133600" cy="740970"/>
            <a:chOff x="6172200" y="3526230"/>
            <a:chExt cx="2133600" cy="740970"/>
          </a:xfrm>
        </p:grpSpPr>
        <p:grpSp>
          <p:nvGrpSpPr>
            <p:cNvPr id="30" name="Group 305"/>
            <p:cNvGrpSpPr/>
            <p:nvPr/>
          </p:nvGrpSpPr>
          <p:grpSpPr>
            <a:xfrm>
              <a:off x="6172200" y="3581400"/>
              <a:ext cx="1961970" cy="520982"/>
              <a:chOff x="5749228" y="4548185"/>
              <a:chExt cx="2452462" cy="651228"/>
            </a:xfrm>
          </p:grpSpPr>
          <p:sp>
            <p:nvSpPr>
              <p:cNvPr id="31" name="Rounded Rectangle 3"/>
              <p:cNvSpPr/>
              <p:nvPr/>
            </p:nvSpPr>
            <p:spPr>
              <a:xfrm>
                <a:off x="6235731" y="5010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790210" y="5010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907034" y="5010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362561" y="5010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/>
              <p:cNvCxnSpPr>
                <a:endCxn id="33" idx="1"/>
              </p:cNvCxnSpPr>
              <p:nvPr/>
            </p:nvCxnSpPr>
            <p:spPr>
              <a:xfrm>
                <a:off x="6647211" y="51051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6" name="Straight Arrow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7098835" y="51051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7530387" y="51051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6268278" y="48376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5749228" y="4572000"/>
                <a:ext cx="761747" cy="23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cur, 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ounded Rectangle 24"/>
              <p:cNvSpPr/>
              <p:nvPr/>
            </p:nvSpPr>
            <p:spPr>
              <a:xfrm>
                <a:off x="6720840" y="46050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41" name="Group 106"/>
              <p:cNvGrpSpPr/>
              <p:nvPr/>
            </p:nvGrpSpPr>
            <p:grpSpPr>
              <a:xfrm>
                <a:off x="6858000" y="4702202"/>
                <a:ext cx="199505" cy="185737"/>
                <a:chOff x="6144491" y="1443038"/>
                <a:chExt cx="332509" cy="309562"/>
              </a:xfrm>
            </p:grpSpPr>
            <p:sp>
              <p:nvSpPr>
                <p:cNvPr id="46" name="Trapezoid 45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47" name="Shape 46"/>
                <p:cNvCxnSpPr>
                  <a:endCxn id="46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7189269" y="4548185"/>
                <a:ext cx="4411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prev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" name="Group 106"/>
              <p:cNvGrpSpPr/>
              <p:nvPr/>
            </p:nvGrpSpPr>
            <p:grpSpPr>
              <a:xfrm>
                <a:off x="7664335" y="4691057"/>
                <a:ext cx="199505" cy="185737"/>
                <a:chOff x="6144491" y="1443038"/>
                <a:chExt cx="332509" cy="309562"/>
              </a:xfrm>
            </p:grpSpPr>
            <p:sp>
              <p:nvSpPr>
                <p:cNvPr id="44" name="Trapezoid 43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45" name="Shape 44"/>
                <p:cNvCxnSpPr>
                  <a:endCxn id="44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64" name="Rounded Rectangle 63"/>
            <p:cNvSpPr/>
            <p:nvPr/>
          </p:nvSpPr>
          <p:spPr bwMode="auto">
            <a:xfrm>
              <a:off x="6172200" y="3526230"/>
              <a:ext cx="2133600" cy="74097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029200" y="4800600"/>
            <a:ext cx="2122344" cy="702066"/>
            <a:chOff x="2482638" y="4500554"/>
            <a:chExt cx="2122344" cy="702066"/>
          </a:xfrm>
        </p:grpSpPr>
        <p:grpSp>
          <p:nvGrpSpPr>
            <p:cNvPr id="70" name="Group 211"/>
            <p:cNvGrpSpPr/>
            <p:nvPr/>
          </p:nvGrpSpPr>
          <p:grpSpPr>
            <a:xfrm>
              <a:off x="2482638" y="4500554"/>
              <a:ext cx="1969944" cy="639090"/>
              <a:chOff x="7171567" y="1885950"/>
              <a:chExt cx="2462430" cy="798863"/>
            </a:xfrm>
          </p:grpSpPr>
          <p:sp>
            <p:nvSpPr>
              <p:cNvPr id="71" name="Rounded Rectangle 3"/>
              <p:cNvSpPr/>
              <p:nvPr/>
            </p:nvSpPr>
            <p:spPr>
              <a:xfrm>
                <a:off x="7668038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9222517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8339341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8794868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5" name="Straight Arrow Connector 74"/>
              <p:cNvCxnSpPr>
                <a:endCxn id="73" idx="1"/>
              </p:cNvCxnSpPr>
              <p:nvPr/>
            </p:nvCxnSpPr>
            <p:spPr>
              <a:xfrm>
                <a:off x="8079518" y="25905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76" name="Straight Arrow Connector 75"/>
              <p:cNvCxnSpPr>
                <a:stCxn id="73" idx="3"/>
                <a:endCxn id="74" idx="1"/>
              </p:cNvCxnSpPr>
              <p:nvPr/>
            </p:nvCxnSpPr>
            <p:spPr>
              <a:xfrm>
                <a:off x="8531142" y="25905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8962694" y="25905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>
              <a:xfrm rot="16200000" flipH="1">
                <a:off x="7700585" y="23230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79" name="TextBox 78"/>
              <p:cNvSpPr txBox="1"/>
              <p:nvPr/>
            </p:nvSpPr>
            <p:spPr>
              <a:xfrm>
                <a:off x="7171567" y="18859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Rounded Rectangle 24"/>
              <p:cNvSpPr/>
              <p:nvPr/>
            </p:nvSpPr>
            <p:spPr>
              <a:xfrm>
                <a:off x="8153147" y="20904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81" name="Group 106"/>
              <p:cNvGrpSpPr/>
              <p:nvPr/>
            </p:nvGrpSpPr>
            <p:grpSpPr>
              <a:xfrm>
                <a:off x="8290307" y="2187602"/>
                <a:ext cx="199505" cy="185737"/>
                <a:chOff x="6144491" y="1443038"/>
                <a:chExt cx="332509" cy="309562"/>
              </a:xfrm>
            </p:grpSpPr>
            <p:sp>
              <p:nvSpPr>
                <p:cNvPr id="82" name="Trapezoid 81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83" name="Shape 82"/>
                <p:cNvCxnSpPr>
                  <a:endCxn id="82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100" name="Rounded Rectangle 99"/>
            <p:cNvSpPr/>
            <p:nvPr/>
          </p:nvSpPr>
          <p:spPr bwMode="auto">
            <a:xfrm>
              <a:off x="2526562" y="4540470"/>
              <a:ext cx="2078420" cy="66215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362200" y="4724400"/>
            <a:ext cx="1796092" cy="817180"/>
            <a:chOff x="1371600" y="5278820"/>
            <a:chExt cx="1796092" cy="817180"/>
          </a:xfrm>
        </p:grpSpPr>
        <p:grpSp>
          <p:nvGrpSpPr>
            <p:cNvPr id="84" name="Group 212"/>
            <p:cNvGrpSpPr/>
            <p:nvPr/>
          </p:nvGrpSpPr>
          <p:grpSpPr>
            <a:xfrm>
              <a:off x="1371600" y="5278820"/>
              <a:ext cx="1760448" cy="817126"/>
              <a:chOff x="6595237" y="2819400"/>
              <a:chExt cx="2200560" cy="1021407"/>
            </a:xfrm>
          </p:grpSpPr>
          <p:sp>
            <p:nvSpPr>
              <p:cNvPr id="85" name="Rounded Rectangle 3"/>
              <p:cNvSpPr/>
              <p:nvPr/>
            </p:nvSpPr>
            <p:spPr>
              <a:xfrm>
                <a:off x="6829838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384317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7501141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Rounded Rectangle 87"/>
              <p:cNvSpPr/>
              <p:nvPr/>
            </p:nvSpPr>
            <p:spPr>
              <a:xfrm>
                <a:off x="7956668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9" name="Straight Arrow Connector 88"/>
              <p:cNvCxnSpPr>
                <a:endCxn id="87" idx="1"/>
              </p:cNvCxnSpPr>
              <p:nvPr/>
            </p:nvCxnSpPr>
            <p:spPr>
              <a:xfrm>
                <a:off x="7241318" y="34287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90" name="Straight Arrow Connector 89"/>
              <p:cNvCxnSpPr>
                <a:stCxn id="87" idx="3"/>
                <a:endCxn id="88" idx="1"/>
              </p:cNvCxnSpPr>
              <p:nvPr/>
            </p:nvCxnSpPr>
            <p:spPr>
              <a:xfrm>
                <a:off x="7692942" y="34287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91" name="Straight Arrow Connector 90"/>
              <p:cNvCxnSpPr/>
              <p:nvPr/>
            </p:nvCxnSpPr>
            <p:spPr>
              <a:xfrm>
                <a:off x="8124494" y="34287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92" name="Straight Arrow Connector 91"/>
              <p:cNvCxnSpPr/>
              <p:nvPr/>
            </p:nvCxnSpPr>
            <p:spPr>
              <a:xfrm rot="16200000" flipH="1">
                <a:off x="6862385" y="31612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93" name="TextBox 92"/>
              <p:cNvSpPr txBox="1"/>
              <p:nvPr/>
            </p:nvSpPr>
            <p:spPr>
              <a:xfrm>
                <a:off x="6595237" y="28194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Rounded Rectangle 24"/>
              <p:cNvSpPr/>
              <p:nvPr/>
            </p:nvSpPr>
            <p:spPr>
              <a:xfrm>
                <a:off x="7314947" y="29286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95" name="Group 106"/>
              <p:cNvGrpSpPr/>
              <p:nvPr/>
            </p:nvGrpSpPr>
            <p:grpSpPr>
              <a:xfrm>
                <a:off x="7452107" y="3025802"/>
                <a:ext cx="199505" cy="185737"/>
                <a:chOff x="6144491" y="1443038"/>
                <a:chExt cx="332509" cy="309562"/>
              </a:xfrm>
            </p:grpSpPr>
            <p:sp>
              <p:nvSpPr>
                <p:cNvPr id="98" name="Trapezoid 9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99" name="Shape 98"/>
                <p:cNvCxnSpPr>
                  <a:endCxn id="9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cxnSp>
            <p:nvCxnSpPr>
              <p:cNvPr id="96" name="Straight Arrow Connector 95"/>
              <p:cNvCxnSpPr>
                <a:endCxn id="87" idx="2"/>
              </p:cNvCxnSpPr>
              <p:nvPr/>
            </p:nvCxnSpPr>
            <p:spPr>
              <a:xfrm rot="5400000" flipH="1" flipV="1">
                <a:off x="7465028" y="3601786"/>
                <a:ext cx="210787" cy="532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97" name="TextBox 96"/>
              <p:cNvSpPr txBox="1"/>
              <p:nvPr/>
            </p:nvSpPr>
            <p:spPr>
              <a:xfrm>
                <a:off x="7242974" y="3609975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1" name="Rounded Rectangle 100"/>
            <p:cNvSpPr/>
            <p:nvPr/>
          </p:nvSpPr>
          <p:spPr bwMode="auto">
            <a:xfrm>
              <a:off x="1415092" y="5286710"/>
              <a:ext cx="1752600" cy="80929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rapezoid 178"/>
          <p:cNvSpPr/>
          <p:nvPr/>
        </p:nvSpPr>
        <p:spPr bwMode="auto">
          <a:xfrm>
            <a:off x="228600" y="4572000"/>
            <a:ext cx="8915400" cy="1295400"/>
          </a:xfrm>
          <a:prstGeom prst="trapezoid">
            <a:avLst>
              <a:gd name="adj" fmla="val 39774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178" name="Trapezoid 177"/>
          <p:cNvSpPr/>
          <p:nvPr/>
        </p:nvSpPr>
        <p:spPr bwMode="auto">
          <a:xfrm flipV="1">
            <a:off x="685800" y="1600200"/>
            <a:ext cx="8305800" cy="1219200"/>
          </a:xfrm>
          <a:prstGeom prst="trapezoid">
            <a:avLst>
              <a:gd name="adj" fmla="val 57955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Function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67200" y="3539835"/>
            <a:ext cx="533400" cy="4572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stCxn id="8" idx="3"/>
            <a:endCxn id="5" idx="1"/>
          </p:cNvCxnSpPr>
          <p:nvPr/>
        </p:nvCxnSpPr>
        <p:spPr bwMode="auto">
          <a:xfrm flipV="1">
            <a:off x="3212592" y="3768435"/>
            <a:ext cx="1054608" cy="346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 bwMode="auto">
          <a:xfrm>
            <a:off x="304800" y="3429000"/>
            <a:ext cx="2907792" cy="685800"/>
          </a:xfrm>
          <a:prstGeom prst="wedgeRoundRectCallout">
            <a:avLst>
              <a:gd name="adj1" fmla="val 20236"/>
              <a:gd name="adj2" fmla="val 42223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Consolas" pitchFamily="49" charset="0"/>
              </a:rPr>
              <a:t>prev</a:t>
            </a:r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 = cur;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cur = </a:t>
            </a:r>
            <a:r>
              <a:rPr lang="en-US" sz="1600" dirty="0" err="1" smtClean="0">
                <a:solidFill>
                  <a:srgbClr val="002060"/>
                </a:solidFill>
                <a:latin typeface="Consolas" pitchFamily="49" charset="0"/>
              </a:rPr>
              <a:t>cur.next</a:t>
            </a:r>
            <a:r>
              <a:rPr lang="en-US" sz="1600" dirty="0" smtClean="0">
                <a:solidFill>
                  <a:srgbClr val="002060"/>
                </a:solidFill>
                <a:latin typeface="Consolas" pitchFamily="49" charset="0"/>
              </a:rPr>
              <a:t>;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3398518" y="1219200"/>
            <a:ext cx="307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a set of states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1242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Produces a new set of states</a:t>
            </a:r>
            <a:endParaRPr lang="en-US" dirty="0"/>
          </a:p>
        </p:txBody>
      </p:sp>
      <p:grpSp>
        <p:nvGrpSpPr>
          <p:cNvPr id="3" name="Group 66"/>
          <p:cNvGrpSpPr/>
          <p:nvPr/>
        </p:nvGrpSpPr>
        <p:grpSpPr>
          <a:xfrm>
            <a:off x="3657600" y="1752600"/>
            <a:ext cx="2133600" cy="740970"/>
            <a:chOff x="6172200" y="3526230"/>
            <a:chExt cx="2133600" cy="740970"/>
          </a:xfrm>
        </p:grpSpPr>
        <p:grpSp>
          <p:nvGrpSpPr>
            <p:cNvPr id="4" name="Group 305"/>
            <p:cNvGrpSpPr/>
            <p:nvPr/>
          </p:nvGrpSpPr>
          <p:grpSpPr>
            <a:xfrm>
              <a:off x="6172200" y="3581400"/>
              <a:ext cx="1961970" cy="520982"/>
              <a:chOff x="5749228" y="4548185"/>
              <a:chExt cx="2452462" cy="651228"/>
            </a:xfrm>
          </p:grpSpPr>
          <p:sp>
            <p:nvSpPr>
              <p:cNvPr id="31" name="Rounded Rectangle 3"/>
              <p:cNvSpPr/>
              <p:nvPr/>
            </p:nvSpPr>
            <p:spPr>
              <a:xfrm>
                <a:off x="6235731" y="5010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7790210" y="5010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907034" y="5010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7362561" y="5010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5" name="Straight Arrow Connector 34"/>
              <p:cNvCxnSpPr>
                <a:endCxn id="33" idx="1"/>
              </p:cNvCxnSpPr>
              <p:nvPr/>
            </p:nvCxnSpPr>
            <p:spPr>
              <a:xfrm>
                <a:off x="6647211" y="51051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6" name="Straight Arrow Connector 35"/>
              <p:cNvCxnSpPr>
                <a:stCxn id="33" idx="3"/>
                <a:endCxn id="34" idx="1"/>
              </p:cNvCxnSpPr>
              <p:nvPr/>
            </p:nvCxnSpPr>
            <p:spPr>
              <a:xfrm>
                <a:off x="7098835" y="51051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7530387" y="51051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6268278" y="48376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5749228" y="4572000"/>
                <a:ext cx="761747" cy="230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cur, 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ounded Rectangle 24"/>
              <p:cNvSpPr/>
              <p:nvPr/>
            </p:nvSpPr>
            <p:spPr>
              <a:xfrm>
                <a:off x="6720840" y="46050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6" name="Group 106"/>
              <p:cNvGrpSpPr/>
              <p:nvPr/>
            </p:nvGrpSpPr>
            <p:grpSpPr>
              <a:xfrm>
                <a:off x="6858000" y="4702202"/>
                <a:ext cx="199505" cy="185737"/>
                <a:chOff x="6144491" y="1443038"/>
                <a:chExt cx="332509" cy="309562"/>
              </a:xfrm>
            </p:grpSpPr>
            <p:sp>
              <p:nvSpPr>
                <p:cNvPr id="46" name="Trapezoid 45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47" name="Shape 46"/>
                <p:cNvCxnSpPr>
                  <a:endCxn id="46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sp>
            <p:nvSpPr>
              <p:cNvPr id="42" name="TextBox 41"/>
              <p:cNvSpPr txBox="1"/>
              <p:nvPr/>
            </p:nvSpPr>
            <p:spPr>
              <a:xfrm>
                <a:off x="7189269" y="4548185"/>
                <a:ext cx="4411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prev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" name="Group 106"/>
              <p:cNvGrpSpPr/>
              <p:nvPr/>
            </p:nvGrpSpPr>
            <p:grpSpPr>
              <a:xfrm>
                <a:off x="7664335" y="4691057"/>
                <a:ext cx="199505" cy="185737"/>
                <a:chOff x="6144491" y="1443038"/>
                <a:chExt cx="332509" cy="309562"/>
              </a:xfrm>
            </p:grpSpPr>
            <p:sp>
              <p:nvSpPr>
                <p:cNvPr id="44" name="Trapezoid 43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45" name="Shape 44"/>
                <p:cNvCxnSpPr>
                  <a:endCxn id="44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64" name="Rounded Rectangle 63"/>
            <p:cNvSpPr/>
            <p:nvPr/>
          </p:nvSpPr>
          <p:spPr bwMode="auto">
            <a:xfrm>
              <a:off x="6172200" y="3526230"/>
              <a:ext cx="2133600" cy="74097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9" name="Group 67"/>
          <p:cNvGrpSpPr/>
          <p:nvPr/>
        </p:nvGrpSpPr>
        <p:grpSpPr>
          <a:xfrm>
            <a:off x="6172200" y="1752600"/>
            <a:ext cx="2133600" cy="817180"/>
            <a:chOff x="6705600" y="4322380"/>
            <a:chExt cx="2133600" cy="817180"/>
          </a:xfrm>
        </p:grpSpPr>
        <p:grpSp>
          <p:nvGrpSpPr>
            <p:cNvPr id="11" name="Group 228"/>
            <p:cNvGrpSpPr/>
            <p:nvPr/>
          </p:nvGrpSpPr>
          <p:grpSpPr>
            <a:xfrm>
              <a:off x="6705600" y="4322380"/>
              <a:ext cx="1855038" cy="817126"/>
              <a:chOff x="6477000" y="2819400"/>
              <a:chExt cx="2318797" cy="1021407"/>
            </a:xfrm>
          </p:grpSpPr>
          <p:sp>
            <p:nvSpPr>
              <p:cNvPr id="49" name="Rounded Rectangle 3"/>
              <p:cNvSpPr/>
              <p:nvPr/>
            </p:nvSpPr>
            <p:spPr>
              <a:xfrm>
                <a:off x="6829838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8384317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7501141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7956668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" name="Straight Arrow Connector 52"/>
              <p:cNvCxnSpPr>
                <a:endCxn id="51" idx="1"/>
              </p:cNvCxnSpPr>
              <p:nvPr/>
            </p:nvCxnSpPr>
            <p:spPr>
              <a:xfrm>
                <a:off x="7241318" y="34287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4" name="Straight Arrow Connector 53"/>
              <p:cNvCxnSpPr>
                <a:stCxn id="51" idx="3"/>
                <a:endCxn id="52" idx="1"/>
              </p:cNvCxnSpPr>
              <p:nvPr/>
            </p:nvCxnSpPr>
            <p:spPr>
              <a:xfrm>
                <a:off x="7692942" y="34287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8124494" y="34287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>
              <a:xfrm rot="16200000" flipH="1">
                <a:off x="6862385" y="31612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57" name="TextBox 56"/>
              <p:cNvSpPr txBox="1"/>
              <p:nvPr/>
            </p:nvSpPr>
            <p:spPr>
              <a:xfrm>
                <a:off x="6477000" y="28194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ounded Rectangle 24"/>
              <p:cNvSpPr/>
              <p:nvPr/>
            </p:nvSpPr>
            <p:spPr>
              <a:xfrm>
                <a:off x="7314947" y="29286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2" name="Group 106"/>
              <p:cNvGrpSpPr/>
              <p:nvPr/>
            </p:nvGrpSpPr>
            <p:grpSpPr>
              <a:xfrm>
                <a:off x="7452107" y="3025802"/>
                <a:ext cx="199505" cy="185737"/>
                <a:chOff x="6144491" y="1443038"/>
                <a:chExt cx="332509" cy="309562"/>
              </a:xfrm>
            </p:grpSpPr>
            <p:sp>
              <p:nvSpPr>
                <p:cNvPr id="62" name="Trapezoid 61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63" name="Shape 62"/>
                <p:cNvCxnSpPr>
                  <a:endCxn id="62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cxnSp>
            <p:nvCxnSpPr>
              <p:cNvPr id="60" name="Straight Arrow Connector 59"/>
              <p:cNvCxnSpPr>
                <a:endCxn id="51" idx="2"/>
              </p:cNvCxnSpPr>
              <p:nvPr/>
            </p:nvCxnSpPr>
            <p:spPr>
              <a:xfrm rot="5400000" flipH="1" flipV="1">
                <a:off x="7465028" y="3601786"/>
                <a:ext cx="210787" cy="532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7242974" y="3609975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5" name="Rounded Rectangle 64"/>
            <p:cNvSpPr/>
            <p:nvPr/>
          </p:nvSpPr>
          <p:spPr bwMode="auto">
            <a:xfrm>
              <a:off x="6705600" y="4322390"/>
              <a:ext cx="2133600" cy="81717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3" name="Group 68"/>
          <p:cNvGrpSpPr/>
          <p:nvPr/>
        </p:nvGrpSpPr>
        <p:grpSpPr>
          <a:xfrm>
            <a:off x="1219200" y="1752600"/>
            <a:ext cx="2133600" cy="751490"/>
            <a:chOff x="6781800" y="5181600"/>
            <a:chExt cx="2133600" cy="751490"/>
          </a:xfrm>
        </p:grpSpPr>
        <p:grpSp>
          <p:nvGrpSpPr>
            <p:cNvPr id="16" name="Group 213"/>
            <p:cNvGrpSpPr/>
            <p:nvPr/>
          </p:nvGrpSpPr>
          <p:grpSpPr>
            <a:xfrm>
              <a:off x="6781800" y="5181600"/>
              <a:ext cx="1931238" cy="639090"/>
              <a:chOff x="7219950" y="1885950"/>
              <a:chExt cx="2414047" cy="798863"/>
            </a:xfrm>
          </p:grpSpPr>
          <p:sp>
            <p:nvSpPr>
              <p:cNvPr id="17" name="Rounded Rectangle 3"/>
              <p:cNvSpPr/>
              <p:nvPr/>
            </p:nvSpPr>
            <p:spPr>
              <a:xfrm>
                <a:off x="7668038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9222517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8339341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8794868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" name="Straight Arrow Connector 20"/>
              <p:cNvCxnSpPr>
                <a:endCxn id="19" idx="1"/>
              </p:cNvCxnSpPr>
              <p:nvPr/>
            </p:nvCxnSpPr>
            <p:spPr>
              <a:xfrm>
                <a:off x="8079518" y="25905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22" name="Straight Arrow Connector 21"/>
              <p:cNvCxnSpPr>
                <a:stCxn id="19" idx="3"/>
                <a:endCxn id="20" idx="1"/>
              </p:cNvCxnSpPr>
              <p:nvPr/>
            </p:nvCxnSpPr>
            <p:spPr>
              <a:xfrm>
                <a:off x="8531142" y="25905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8962694" y="25905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H="1">
                <a:off x="7700585" y="23230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25" name="TextBox 24"/>
              <p:cNvSpPr txBox="1"/>
              <p:nvPr/>
            </p:nvSpPr>
            <p:spPr>
              <a:xfrm>
                <a:off x="7219950" y="18859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Rounded Rectangle 24"/>
              <p:cNvSpPr/>
              <p:nvPr/>
            </p:nvSpPr>
            <p:spPr>
              <a:xfrm>
                <a:off x="8153147" y="20904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27" name="Group 106"/>
              <p:cNvGrpSpPr/>
              <p:nvPr/>
            </p:nvGrpSpPr>
            <p:grpSpPr>
              <a:xfrm>
                <a:off x="8290307" y="2187602"/>
                <a:ext cx="199505" cy="185737"/>
                <a:chOff x="6144491" y="1443038"/>
                <a:chExt cx="332509" cy="309562"/>
              </a:xfrm>
            </p:grpSpPr>
            <p:sp>
              <p:nvSpPr>
                <p:cNvPr id="28" name="Trapezoid 2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29" name="Shape 28"/>
                <p:cNvCxnSpPr>
                  <a:endCxn id="2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66" name="Rounded Rectangle 65"/>
            <p:cNvSpPr/>
            <p:nvPr/>
          </p:nvSpPr>
          <p:spPr bwMode="auto">
            <a:xfrm>
              <a:off x="6781800" y="5202630"/>
              <a:ext cx="2133600" cy="73046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21796" y="4876800"/>
            <a:ext cx="1982144" cy="609600"/>
            <a:chOff x="4950878" y="4038600"/>
            <a:chExt cx="1982144" cy="609600"/>
          </a:xfrm>
        </p:grpSpPr>
        <p:grpSp>
          <p:nvGrpSpPr>
            <p:cNvPr id="102" name="Group 191"/>
            <p:cNvGrpSpPr/>
            <p:nvPr/>
          </p:nvGrpSpPr>
          <p:grpSpPr>
            <a:xfrm>
              <a:off x="4950878" y="4041384"/>
              <a:ext cx="1917915" cy="530539"/>
              <a:chOff x="4798210" y="2021648"/>
              <a:chExt cx="2397387" cy="663165"/>
            </a:xfrm>
          </p:grpSpPr>
          <p:sp>
            <p:nvSpPr>
              <p:cNvPr id="103" name="Rounded Rectangle 3"/>
              <p:cNvSpPr/>
              <p:nvPr/>
            </p:nvSpPr>
            <p:spPr>
              <a:xfrm>
                <a:off x="5229638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6784117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900941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6356468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7" name="Straight Arrow Connector 106"/>
              <p:cNvCxnSpPr>
                <a:endCxn id="105" idx="1"/>
              </p:cNvCxnSpPr>
              <p:nvPr/>
            </p:nvCxnSpPr>
            <p:spPr>
              <a:xfrm>
                <a:off x="5641118" y="25905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08" name="Straight Arrow Connector 107"/>
              <p:cNvCxnSpPr>
                <a:stCxn id="105" idx="3"/>
                <a:endCxn id="106" idx="1"/>
              </p:cNvCxnSpPr>
              <p:nvPr/>
            </p:nvCxnSpPr>
            <p:spPr>
              <a:xfrm>
                <a:off x="6092742" y="25905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09" name="Straight Arrow Connector 108"/>
              <p:cNvCxnSpPr/>
              <p:nvPr/>
            </p:nvCxnSpPr>
            <p:spPr>
              <a:xfrm>
                <a:off x="6524294" y="25905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10" name="Straight Arrow Connector 109"/>
              <p:cNvCxnSpPr/>
              <p:nvPr/>
            </p:nvCxnSpPr>
            <p:spPr>
              <a:xfrm rot="16200000" flipH="1">
                <a:off x="5262185" y="23230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11" name="TextBox 110"/>
              <p:cNvSpPr txBox="1"/>
              <p:nvPr/>
            </p:nvSpPr>
            <p:spPr>
              <a:xfrm>
                <a:off x="4798210" y="2040896"/>
                <a:ext cx="761746" cy="23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cur, 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Rounded Rectangle 24"/>
              <p:cNvSpPr/>
              <p:nvPr/>
            </p:nvSpPr>
            <p:spPr>
              <a:xfrm>
                <a:off x="5714747" y="20904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13" name="Group 106"/>
              <p:cNvGrpSpPr/>
              <p:nvPr/>
            </p:nvGrpSpPr>
            <p:grpSpPr>
              <a:xfrm>
                <a:off x="5851907" y="2187602"/>
                <a:ext cx="199505" cy="185737"/>
                <a:chOff x="6144491" y="1443038"/>
                <a:chExt cx="332509" cy="309562"/>
              </a:xfrm>
            </p:grpSpPr>
            <p:sp>
              <p:nvSpPr>
                <p:cNvPr id="118" name="Trapezoid 11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19" name="Shape 118"/>
                <p:cNvCxnSpPr>
                  <a:endCxn id="11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sp>
            <p:nvSpPr>
              <p:cNvPr id="114" name="TextBox 113"/>
              <p:cNvSpPr txBox="1"/>
              <p:nvPr/>
            </p:nvSpPr>
            <p:spPr>
              <a:xfrm>
                <a:off x="6205791" y="2021648"/>
                <a:ext cx="441145" cy="23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prev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15" name="Group 106"/>
              <p:cNvGrpSpPr/>
              <p:nvPr/>
            </p:nvGrpSpPr>
            <p:grpSpPr>
              <a:xfrm>
                <a:off x="6658242" y="2176457"/>
                <a:ext cx="199505" cy="185737"/>
                <a:chOff x="6144491" y="1443038"/>
                <a:chExt cx="332509" cy="309562"/>
              </a:xfrm>
            </p:grpSpPr>
            <p:sp>
              <p:nvSpPr>
                <p:cNvPr id="116" name="Trapezoid 115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17" name="Shape 116"/>
                <p:cNvCxnSpPr>
                  <a:endCxn id="116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168" name="Rounded Rectangle 167"/>
            <p:cNvSpPr/>
            <p:nvPr/>
          </p:nvSpPr>
          <p:spPr bwMode="auto">
            <a:xfrm>
              <a:off x="5028022" y="4038600"/>
              <a:ext cx="1905000" cy="60960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4661340" y="4800600"/>
            <a:ext cx="2122344" cy="702066"/>
            <a:chOff x="6978438" y="3946134"/>
            <a:chExt cx="2122344" cy="702066"/>
          </a:xfrm>
        </p:grpSpPr>
        <p:grpSp>
          <p:nvGrpSpPr>
            <p:cNvPr id="120" name="Group 211"/>
            <p:cNvGrpSpPr/>
            <p:nvPr/>
          </p:nvGrpSpPr>
          <p:grpSpPr>
            <a:xfrm>
              <a:off x="6978438" y="3946134"/>
              <a:ext cx="1969944" cy="639090"/>
              <a:chOff x="7171567" y="1885950"/>
              <a:chExt cx="2462430" cy="798863"/>
            </a:xfrm>
          </p:grpSpPr>
          <p:sp>
            <p:nvSpPr>
              <p:cNvPr id="121" name="Rounded Rectangle 3"/>
              <p:cNvSpPr/>
              <p:nvPr/>
            </p:nvSpPr>
            <p:spPr>
              <a:xfrm>
                <a:off x="7668038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9222517" y="24962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8339341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8794868" y="24962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25" name="Straight Arrow Connector 124"/>
              <p:cNvCxnSpPr>
                <a:endCxn id="123" idx="1"/>
              </p:cNvCxnSpPr>
              <p:nvPr/>
            </p:nvCxnSpPr>
            <p:spPr>
              <a:xfrm>
                <a:off x="8079518" y="25905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26" name="Straight Arrow Connector 125"/>
              <p:cNvCxnSpPr>
                <a:stCxn id="123" idx="3"/>
                <a:endCxn id="124" idx="1"/>
              </p:cNvCxnSpPr>
              <p:nvPr/>
            </p:nvCxnSpPr>
            <p:spPr>
              <a:xfrm>
                <a:off x="8531142" y="25905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27" name="Straight Arrow Connector 126"/>
              <p:cNvCxnSpPr/>
              <p:nvPr/>
            </p:nvCxnSpPr>
            <p:spPr>
              <a:xfrm>
                <a:off x="8962694" y="25905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28" name="Straight Arrow Connector 127"/>
              <p:cNvCxnSpPr/>
              <p:nvPr/>
            </p:nvCxnSpPr>
            <p:spPr>
              <a:xfrm rot="16200000" flipH="1">
                <a:off x="7700585" y="23230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29" name="TextBox 128"/>
              <p:cNvSpPr txBox="1"/>
              <p:nvPr/>
            </p:nvSpPr>
            <p:spPr>
              <a:xfrm>
                <a:off x="7171567" y="1885950"/>
                <a:ext cx="505267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Rounded Rectangle 24"/>
              <p:cNvSpPr/>
              <p:nvPr/>
            </p:nvSpPr>
            <p:spPr>
              <a:xfrm>
                <a:off x="8153147" y="20904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31" name="Group 106"/>
              <p:cNvGrpSpPr/>
              <p:nvPr/>
            </p:nvGrpSpPr>
            <p:grpSpPr>
              <a:xfrm>
                <a:off x="8290307" y="2187602"/>
                <a:ext cx="199505" cy="185737"/>
                <a:chOff x="6144491" y="1443038"/>
                <a:chExt cx="332509" cy="309562"/>
              </a:xfrm>
            </p:grpSpPr>
            <p:sp>
              <p:nvSpPr>
                <p:cNvPr id="132" name="Trapezoid 131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33" name="Shape 132"/>
                <p:cNvCxnSpPr>
                  <a:endCxn id="132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  <p:sp>
          <p:nvSpPr>
            <p:cNvPr id="169" name="Rounded Rectangle 168"/>
            <p:cNvSpPr/>
            <p:nvPr/>
          </p:nvSpPr>
          <p:spPr bwMode="auto">
            <a:xfrm>
              <a:off x="7022362" y="3986050"/>
              <a:ext cx="2078420" cy="66215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756340" y="4800600"/>
            <a:ext cx="1796092" cy="817180"/>
            <a:chOff x="5867400" y="4724400"/>
            <a:chExt cx="1796092" cy="817180"/>
          </a:xfrm>
        </p:grpSpPr>
        <p:grpSp>
          <p:nvGrpSpPr>
            <p:cNvPr id="134" name="Group 212"/>
            <p:cNvGrpSpPr/>
            <p:nvPr/>
          </p:nvGrpSpPr>
          <p:grpSpPr>
            <a:xfrm>
              <a:off x="5867400" y="4724400"/>
              <a:ext cx="1760448" cy="817126"/>
              <a:chOff x="6595237" y="2819400"/>
              <a:chExt cx="2200560" cy="1021407"/>
            </a:xfrm>
          </p:grpSpPr>
          <p:sp>
            <p:nvSpPr>
              <p:cNvPr id="135" name="Rounded Rectangle 3"/>
              <p:cNvSpPr/>
              <p:nvPr/>
            </p:nvSpPr>
            <p:spPr>
              <a:xfrm>
                <a:off x="6829838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8384317" y="33344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7501141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7956668" y="33344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39" name="Straight Arrow Connector 138"/>
              <p:cNvCxnSpPr>
                <a:endCxn id="137" idx="1"/>
              </p:cNvCxnSpPr>
              <p:nvPr/>
            </p:nvCxnSpPr>
            <p:spPr>
              <a:xfrm>
                <a:off x="7241318" y="34287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40" name="Straight Arrow Connector 139"/>
              <p:cNvCxnSpPr>
                <a:stCxn id="137" idx="3"/>
                <a:endCxn id="138" idx="1"/>
              </p:cNvCxnSpPr>
              <p:nvPr/>
            </p:nvCxnSpPr>
            <p:spPr>
              <a:xfrm>
                <a:off x="7692942" y="34287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41" name="Straight Arrow Connector 140"/>
              <p:cNvCxnSpPr/>
              <p:nvPr/>
            </p:nvCxnSpPr>
            <p:spPr>
              <a:xfrm>
                <a:off x="8124494" y="34287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42" name="Straight Arrow Connector 141"/>
              <p:cNvCxnSpPr/>
              <p:nvPr/>
            </p:nvCxnSpPr>
            <p:spPr>
              <a:xfrm rot="16200000" flipH="1">
                <a:off x="6862385" y="31612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>
                <a:off x="6595237" y="28194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Rounded Rectangle 24"/>
              <p:cNvSpPr/>
              <p:nvPr/>
            </p:nvSpPr>
            <p:spPr>
              <a:xfrm>
                <a:off x="7314947" y="29286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45" name="Group 106"/>
              <p:cNvGrpSpPr/>
              <p:nvPr/>
            </p:nvGrpSpPr>
            <p:grpSpPr>
              <a:xfrm>
                <a:off x="7452107" y="3025802"/>
                <a:ext cx="199505" cy="185737"/>
                <a:chOff x="6144491" y="1443038"/>
                <a:chExt cx="332509" cy="309562"/>
              </a:xfrm>
            </p:grpSpPr>
            <p:sp>
              <p:nvSpPr>
                <p:cNvPr id="148" name="Trapezoid 14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49" name="Shape 148"/>
                <p:cNvCxnSpPr>
                  <a:endCxn id="14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cxnSp>
            <p:nvCxnSpPr>
              <p:cNvPr id="146" name="Straight Arrow Connector 145"/>
              <p:cNvCxnSpPr>
                <a:endCxn id="137" idx="2"/>
              </p:cNvCxnSpPr>
              <p:nvPr/>
            </p:nvCxnSpPr>
            <p:spPr>
              <a:xfrm rot="5400000" flipH="1" flipV="1">
                <a:off x="7465028" y="3601786"/>
                <a:ext cx="210787" cy="532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47" name="TextBox 146"/>
              <p:cNvSpPr txBox="1"/>
              <p:nvPr/>
            </p:nvSpPr>
            <p:spPr>
              <a:xfrm>
                <a:off x="7242974" y="3609975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0" name="Rounded Rectangle 169"/>
            <p:cNvSpPr/>
            <p:nvPr/>
          </p:nvSpPr>
          <p:spPr bwMode="auto">
            <a:xfrm>
              <a:off x="5910892" y="4732290"/>
              <a:ext cx="1752600" cy="80929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6871140" y="4765513"/>
            <a:ext cx="1815660" cy="873287"/>
            <a:chOff x="7642472" y="4660403"/>
            <a:chExt cx="1815660" cy="873287"/>
          </a:xfrm>
        </p:grpSpPr>
        <p:grpSp>
          <p:nvGrpSpPr>
            <p:cNvPr id="150" name="Group 264"/>
            <p:cNvGrpSpPr/>
            <p:nvPr/>
          </p:nvGrpSpPr>
          <p:grpSpPr>
            <a:xfrm>
              <a:off x="7642472" y="4660403"/>
              <a:ext cx="1789040" cy="870661"/>
              <a:chOff x="8007296" y="3668116"/>
              <a:chExt cx="2236301" cy="1088328"/>
            </a:xfrm>
          </p:grpSpPr>
          <p:sp>
            <p:nvSpPr>
              <p:cNvPr id="151" name="Rounded Rectangle 3"/>
              <p:cNvSpPr/>
              <p:nvPr/>
            </p:nvSpPr>
            <p:spPr>
              <a:xfrm>
                <a:off x="8277638" y="4248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9832117" y="4248818"/>
                <a:ext cx="411480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Rounded Rectangle 152"/>
              <p:cNvSpPr/>
              <p:nvPr/>
            </p:nvSpPr>
            <p:spPr>
              <a:xfrm>
                <a:off x="8948941" y="4248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9404468" y="4248818"/>
                <a:ext cx="191801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55" name="Straight Arrow Connector 154"/>
              <p:cNvCxnSpPr>
                <a:endCxn id="153" idx="1"/>
              </p:cNvCxnSpPr>
              <p:nvPr/>
            </p:nvCxnSpPr>
            <p:spPr>
              <a:xfrm>
                <a:off x="8689118" y="4343116"/>
                <a:ext cx="259823" cy="95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56" name="Straight Arrow Connector 155"/>
              <p:cNvCxnSpPr>
                <a:stCxn id="153" idx="3"/>
                <a:endCxn id="154" idx="1"/>
              </p:cNvCxnSpPr>
              <p:nvPr/>
            </p:nvCxnSpPr>
            <p:spPr>
              <a:xfrm>
                <a:off x="9140742" y="4343115"/>
                <a:ext cx="263726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9572294" y="4343115"/>
                <a:ext cx="239751" cy="65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58" name="Straight Arrow Connector 157"/>
              <p:cNvCxnSpPr/>
              <p:nvPr/>
            </p:nvCxnSpPr>
            <p:spPr>
              <a:xfrm rot="16200000" flipH="1">
                <a:off x="8310185" y="4075625"/>
                <a:ext cx="188595" cy="1577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59" name="TextBox 158"/>
              <p:cNvSpPr txBox="1"/>
              <p:nvPr/>
            </p:nvSpPr>
            <p:spPr>
              <a:xfrm>
                <a:off x="8007296" y="3668116"/>
                <a:ext cx="441146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Rounded Rectangle 24"/>
              <p:cNvSpPr/>
              <p:nvPr/>
            </p:nvSpPr>
            <p:spPr>
              <a:xfrm>
                <a:off x="8762747" y="3843052"/>
                <a:ext cx="166255" cy="188595"/>
              </a:xfrm>
              <a:prstGeom prst="roundRect">
                <a:avLst/>
              </a:prstGeom>
              <a:solidFill>
                <a:srgbClr val="4F81BD"/>
              </a:solidFill>
              <a:ln w="15875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61" name="Group 106"/>
              <p:cNvGrpSpPr/>
              <p:nvPr/>
            </p:nvGrpSpPr>
            <p:grpSpPr>
              <a:xfrm>
                <a:off x="8899907" y="3940202"/>
                <a:ext cx="199505" cy="185737"/>
                <a:chOff x="6144491" y="1443038"/>
                <a:chExt cx="332509" cy="309562"/>
              </a:xfrm>
            </p:grpSpPr>
            <p:sp>
              <p:nvSpPr>
                <p:cNvPr id="166" name="Trapezoid 165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67" name="Shape 166"/>
                <p:cNvCxnSpPr>
                  <a:endCxn id="166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  <p:cxnSp>
            <p:nvCxnSpPr>
              <p:cNvPr id="162" name="Straight Arrow Connector 161"/>
              <p:cNvCxnSpPr>
                <a:endCxn id="153" idx="2"/>
              </p:cNvCxnSpPr>
              <p:nvPr/>
            </p:nvCxnSpPr>
            <p:spPr>
              <a:xfrm rot="5400000" flipH="1" flipV="1">
                <a:off x="8912828" y="4516186"/>
                <a:ext cx="210787" cy="532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63" name="TextBox 162"/>
              <p:cNvSpPr txBox="1"/>
              <p:nvPr/>
            </p:nvSpPr>
            <p:spPr>
              <a:xfrm>
                <a:off x="8690774" y="4524375"/>
                <a:ext cx="44114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err="1" smtClean="0">
                    <a:solidFill>
                      <a:sysClr val="windowText" lastClr="000000"/>
                    </a:solidFill>
                  </a:rPr>
                  <a:t>prev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64" name="Straight Arrow Connector 163"/>
              <p:cNvCxnSpPr/>
              <p:nvPr/>
            </p:nvCxnSpPr>
            <p:spPr>
              <a:xfrm rot="5400000" flipH="1" flipV="1">
                <a:off x="9370028" y="4517423"/>
                <a:ext cx="210787" cy="5324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65" name="TextBox 164"/>
              <p:cNvSpPr txBox="1"/>
              <p:nvPr/>
            </p:nvSpPr>
            <p:spPr>
              <a:xfrm>
                <a:off x="9147974" y="4525612"/>
                <a:ext cx="37702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900" kern="0" dirty="0" smtClean="0">
                    <a:solidFill>
                      <a:sysClr val="windowText" lastClr="000000"/>
                    </a:solidFill>
                  </a:rPr>
                  <a:t>cur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1" name="Rounded Rectangle 170"/>
            <p:cNvSpPr/>
            <p:nvPr/>
          </p:nvSpPr>
          <p:spPr bwMode="auto">
            <a:xfrm>
              <a:off x="7705532" y="4724400"/>
              <a:ext cx="1752600" cy="809290"/>
            </a:xfrm>
            <a:prstGeom prst="roundRect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</p:grpSp>
      <p:cxnSp>
        <p:nvCxnSpPr>
          <p:cNvPr id="181" name="Straight Arrow Connector 180"/>
          <p:cNvCxnSpPr/>
          <p:nvPr/>
        </p:nvCxnSpPr>
        <p:spPr bwMode="auto">
          <a:xfrm>
            <a:off x="2362200" y="2895600"/>
            <a:ext cx="2057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2" name="Straight Arrow Connector 181"/>
          <p:cNvCxnSpPr/>
          <p:nvPr/>
        </p:nvCxnSpPr>
        <p:spPr bwMode="auto">
          <a:xfrm rot="5400000">
            <a:off x="4381500" y="31623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3" name="Straight Arrow Connector 182"/>
          <p:cNvCxnSpPr/>
          <p:nvPr/>
        </p:nvCxnSpPr>
        <p:spPr bwMode="auto">
          <a:xfrm rot="10800000" flipV="1">
            <a:off x="4724400" y="3048000"/>
            <a:ext cx="24384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4" name="Straight Arrow Connector 183"/>
          <p:cNvCxnSpPr>
            <a:stCxn id="5" idx="2"/>
          </p:cNvCxnSpPr>
          <p:nvPr/>
        </p:nvCxnSpPr>
        <p:spPr bwMode="auto">
          <a:xfrm rot="16200000" flipH="1">
            <a:off x="5637068" y="2893867"/>
            <a:ext cx="498765" cy="2705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5" name="Straight Arrow Connector 184"/>
          <p:cNvCxnSpPr>
            <a:stCxn id="5" idx="2"/>
          </p:cNvCxnSpPr>
          <p:nvPr/>
        </p:nvCxnSpPr>
        <p:spPr bwMode="auto">
          <a:xfrm rot="16200000" flipH="1">
            <a:off x="4836968" y="3693966"/>
            <a:ext cx="498766" cy="11049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>
            <a:stCxn id="5" idx="2"/>
          </p:cNvCxnSpPr>
          <p:nvPr/>
        </p:nvCxnSpPr>
        <p:spPr bwMode="auto">
          <a:xfrm rot="5400000">
            <a:off x="3846368" y="3808267"/>
            <a:ext cx="498765" cy="876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7" name="Straight Arrow Connector 186"/>
          <p:cNvCxnSpPr>
            <a:stCxn id="5" idx="2"/>
          </p:cNvCxnSpPr>
          <p:nvPr/>
        </p:nvCxnSpPr>
        <p:spPr bwMode="auto">
          <a:xfrm rot="5400000">
            <a:off x="3160568" y="3122467"/>
            <a:ext cx="498765" cy="2247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984807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reeform 334"/>
          <p:cNvSpPr/>
          <p:nvPr/>
        </p:nvSpPr>
        <p:spPr bwMode="auto">
          <a:xfrm rot="10800000">
            <a:off x="3886200" y="6096000"/>
            <a:ext cx="2438399" cy="762001"/>
          </a:xfrm>
          <a:custGeom>
            <a:avLst/>
            <a:gdLst>
              <a:gd name="connsiteX0" fmla="*/ 2552700 w 2552700"/>
              <a:gd name="connsiteY0" fmla="*/ 361950 h 638175"/>
              <a:gd name="connsiteX1" fmla="*/ 2219325 w 2552700"/>
              <a:gd name="connsiteY1" fmla="*/ 104775 h 638175"/>
              <a:gd name="connsiteX2" fmla="*/ 2152650 w 2552700"/>
              <a:gd name="connsiteY2" fmla="*/ 9525 h 638175"/>
              <a:gd name="connsiteX3" fmla="*/ 0 w 2552700"/>
              <a:gd name="connsiteY3" fmla="*/ 0 h 638175"/>
              <a:gd name="connsiteX4" fmla="*/ 0 w 2552700"/>
              <a:gd name="connsiteY4" fmla="*/ 638175 h 638175"/>
              <a:gd name="connsiteX5" fmla="*/ 2124075 w 2552700"/>
              <a:gd name="connsiteY5" fmla="*/ 638175 h 638175"/>
              <a:gd name="connsiteX6" fmla="*/ 2552700 w 2552700"/>
              <a:gd name="connsiteY6" fmla="*/ 361950 h 638175"/>
              <a:gd name="connsiteX0" fmla="*/ 2600325 w 2600325"/>
              <a:gd name="connsiteY0" fmla="*/ 361950 h 704850"/>
              <a:gd name="connsiteX1" fmla="*/ 2266950 w 2600325"/>
              <a:gd name="connsiteY1" fmla="*/ 104775 h 704850"/>
              <a:gd name="connsiteX2" fmla="*/ 2200275 w 2600325"/>
              <a:gd name="connsiteY2" fmla="*/ 9525 h 704850"/>
              <a:gd name="connsiteX3" fmla="*/ 47625 w 2600325"/>
              <a:gd name="connsiteY3" fmla="*/ 0 h 704850"/>
              <a:gd name="connsiteX4" fmla="*/ 0 w 2600325"/>
              <a:gd name="connsiteY4" fmla="*/ 704850 h 704850"/>
              <a:gd name="connsiteX5" fmla="*/ 2171700 w 2600325"/>
              <a:gd name="connsiteY5" fmla="*/ 638175 h 704850"/>
              <a:gd name="connsiteX6" fmla="*/ 2600325 w 2600325"/>
              <a:gd name="connsiteY6" fmla="*/ 361950 h 704850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0275 w 2600325"/>
              <a:gd name="connsiteY2" fmla="*/ 66676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171700 w 2600325"/>
              <a:gd name="connsiteY5" fmla="*/ 695326 h 762001"/>
              <a:gd name="connsiteX6" fmla="*/ 2600325 w 2600325"/>
              <a:gd name="connsiteY6" fmla="*/ 419101 h 762001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0275 w 2600325"/>
              <a:gd name="connsiteY2" fmla="*/ 66676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209801 w 2600325"/>
              <a:gd name="connsiteY5" fmla="*/ 762001 h 762001"/>
              <a:gd name="connsiteX6" fmla="*/ 2600325 w 2600325"/>
              <a:gd name="connsiteY6" fmla="*/ 419101 h 762001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9801 w 2600325"/>
              <a:gd name="connsiteY2" fmla="*/ 1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209801 w 2600325"/>
              <a:gd name="connsiteY5" fmla="*/ 762001 h 762001"/>
              <a:gd name="connsiteX6" fmla="*/ 2600325 w 2600325"/>
              <a:gd name="connsiteY6" fmla="*/ 419101 h 762001"/>
              <a:gd name="connsiteX0" fmla="*/ 2600324 w 2600324"/>
              <a:gd name="connsiteY0" fmla="*/ 419101 h 762001"/>
              <a:gd name="connsiteX1" fmla="*/ 2266949 w 2600324"/>
              <a:gd name="connsiteY1" fmla="*/ 161926 h 762001"/>
              <a:gd name="connsiteX2" fmla="*/ 2209800 w 2600324"/>
              <a:gd name="connsiteY2" fmla="*/ 1 h 762001"/>
              <a:gd name="connsiteX3" fmla="*/ 0 w 2600324"/>
              <a:gd name="connsiteY3" fmla="*/ 0 h 762001"/>
              <a:gd name="connsiteX4" fmla="*/ 76199 w 2600324"/>
              <a:gd name="connsiteY4" fmla="*/ 761999 h 762001"/>
              <a:gd name="connsiteX5" fmla="*/ 2209800 w 2600324"/>
              <a:gd name="connsiteY5" fmla="*/ 762001 h 762001"/>
              <a:gd name="connsiteX6" fmla="*/ 2600324 w 2600324"/>
              <a:gd name="connsiteY6" fmla="*/ 419101 h 762001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524125 w 2524125"/>
              <a:gd name="connsiteY6" fmla="*/ 419102 h 762002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183523 w 2524125"/>
              <a:gd name="connsiteY6" fmla="*/ 698939 h 762002"/>
              <a:gd name="connsiteX7" fmla="*/ 2524125 w 2524125"/>
              <a:gd name="connsiteY7" fmla="*/ 419102 h 762002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133599 w 2524125"/>
              <a:gd name="connsiteY6" fmla="*/ 533401 h 762002"/>
              <a:gd name="connsiteX7" fmla="*/ 2524125 w 2524125"/>
              <a:gd name="connsiteY7" fmla="*/ 419102 h 762002"/>
              <a:gd name="connsiteX0" fmla="*/ 2524125 w 2524125"/>
              <a:gd name="connsiteY0" fmla="*/ 419102 h 762001"/>
              <a:gd name="connsiteX1" fmla="*/ 2190750 w 2524125"/>
              <a:gd name="connsiteY1" fmla="*/ 161927 h 762001"/>
              <a:gd name="connsiteX2" fmla="*/ 2133601 w 2524125"/>
              <a:gd name="connsiteY2" fmla="*/ 2 h 762001"/>
              <a:gd name="connsiteX3" fmla="*/ 0 w 2524125"/>
              <a:gd name="connsiteY3" fmla="*/ 0 h 762001"/>
              <a:gd name="connsiteX4" fmla="*/ 0 w 2524125"/>
              <a:gd name="connsiteY4" fmla="*/ 762000 h 762001"/>
              <a:gd name="connsiteX5" fmla="*/ 2209799 w 2524125"/>
              <a:gd name="connsiteY5" fmla="*/ 762001 h 762001"/>
              <a:gd name="connsiteX6" fmla="*/ 2133599 w 2524125"/>
              <a:gd name="connsiteY6" fmla="*/ 533401 h 762001"/>
              <a:gd name="connsiteX7" fmla="*/ 2524125 w 2524125"/>
              <a:gd name="connsiteY7" fmla="*/ 419102 h 762001"/>
              <a:gd name="connsiteX0" fmla="*/ 2524125 w 2524125"/>
              <a:gd name="connsiteY0" fmla="*/ 419102 h 762001"/>
              <a:gd name="connsiteX1" fmla="*/ 2190750 w 2524125"/>
              <a:gd name="connsiteY1" fmla="*/ 161927 h 762001"/>
              <a:gd name="connsiteX2" fmla="*/ 2133601 w 2524125"/>
              <a:gd name="connsiteY2" fmla="*/ 2 h 762001"/>
              <a:gd name="connsiteX3" fmla="*/ 0 w 2524125"/>
              <a:gd name="connsiteY3" fmla="*/ 0 h 762001"/>
              <a:gd name="connsiteX4" fmla="*/ 0 w 2524125"/>
              <a:gd name="connsiteY4" fmla="*/ 762000 h 762001"/>
              <a:gd name="connsiteX5" fmla="*/ 2209799 w 2524125"/>
              <a:gd name="connsiteY5" fmla="*/ 762001 h 762001"/>
              <a:gd name="connsiteX6" fmla="*/ 2209799 w 2524125"/>
              <a:gd name="connsiteY6" fmla="*/ 533401 h 762001"/>
              <a:gd name="connsiteX7" fmla="*/ 2524125 w 2524125"/>
              <a:gd name="connsiteY7" fmla="*/ 419102 h 762001"/>
              <a:gd name="connsiteX0" fmla="*/ 2438399 w 2438399"/>
              <a:gd name="connsiteY0" fmla="*/ 304801 h 762001"/>
              <a:gd name="connsiteX1" fmla="*/ 2190750 w 2438399"/>
              <a:gd name="connsiteY1" fmla="*/ 161927 h 762001"/>
              <a:gd name="connsiteX2" fmla="*/ 2133601 w 2438399"/>
              <a:gd name="connsiteY2" fmla="*/ 2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  <a:gd name="connsiteX0" fmla="*/ 2438399 w 2438399"/>
              <a:gd name="connsiteY0" fmla="*/ 304801 h 762001"/>
              <a:gd name="connsiteX1" fmla="*/ 2190750 w 2438399"/>
              <a:gd name="connsiteY1" fmla="*/ 161927 h 762001"/>
              <a:gd name="connsiteX2" fmla="*/ 2209799 w 2438399"/>
              <a:gd name="connsiteY2" fmla="*/ 1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  <a:gd name="connsiteX0" fmla="*/ 2438399 w 2438399"/>
              <a:gd name="connsiteY0" fmla="*/ 304801 h 762001"/>
              <a:gd name="connsiteX1" fmla="*/ 2209799 w 2438399"/>
              <a:gd name="connsiteY1" fmla="*/ 152401 h 762001"/>
              <a:gd name="connsiteX2" fmla="*/ 2209799 w 2438399"/>
              <a:gd name="connsiteY2" fmla="*/ 1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" h="762001">
                <a:moveTo>
                  <a:pt x="2438399" y="304801"/>
                </a:moveTo>
                <a:lnTo>
                  <a:pt x="2209799" y="152401"/>
                </a:lnTo>
                <a:lnTo>
                  <a:pt x="2209799" y="1"/>
                </a:lnTo>
                <a:lnTo>
                  <a:pt x="0" y="0"/>
                </a:lnTo>
                <a:lnTo>
                  <a:pt x="0" y="762000"/>
                </a:lnTo>
                <a:lnTo>
                  <a:pt x="2209799" y="762001"/>
                </a:lnTo>
                <a:cubicBezTo>
                  <a:pt x="2209798" y="685801"/>
                  <a:pt x="2209800" y="609601"/>
                  <a:pt x="2209799" y="533401"/>
                </a:cubicBezTo>
                <a:lnTo>
                  <a:pt x="2438399" y="30480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4" name="Freeform 333"/>
          <p:cNvSpPr/>
          <p:nvPr/>
        </p:nvSpPr>
        <p:spPr bwMode="auto">
          <a:xfrm>
            <a:off x="3810000" y="4908330"/>
            <a:ext cx="2514600" cy="1022130"/>
          </a:xfrm>
          <a:custGeom>
            <a:avLst/>
            <a:gdLst>
              <a:gd name="connsiteX0" fmla="*/ 0 w 2876550"/>
              <a:gd name="connsiteY0" fmla="*/ 0 h 1543050"/>
              <a:gd name="connsiteX1" fmla="*/ 314325 w 2876550"/>
              <a:gd name="connsiteY1" fmla="*/ 285750 h 1543050"/>
              <a:gd name="connsiteX2" fmla="*/ 314325 w 2876550"/>
              <a:gd name="connsiteY2" fmla="*/ 1543050 h 1543050"/>
              <a:gd name="connsiteX3" fmla="*/ 2876550 w 2876550"/>
              <a:gd name="connsiteY3" fmla="*/ 1533525 h 1543050"/>
              <a:gd name="connsiteX4" fmla="*/ 2514600 w 2876550"/>
              <a:gd name="connsiteY4" fmla="*/ 28575 h 1543050"/>
              <a:gd name="connsiteX5" fmla="*/ 419100 w 2876550"/>
              <a:gd name="connsiteY5" fmla="*/ 28575 h 1543050"/>
              <a:gd name="connsiteX6" fmla="*/ 0 w 2876550"/>
              <a:gd name="connsiteY6" fmla="*/ 0 h 1543050"/>
              <a:gd name="connsiteX0" fmla="*/ 0 w 2876550"/>
              <a:gd name="connsiteY0" fmla="*/ 0 h 1543050"/>
              <a:gd name="connsiteX1" fmla="*/ 314325 w 2876550"/>
              <a:gd name="connsiteY1" fmla="*/ 285750 h 1543050"/>
              <a:gd name="connsiteX2" fmla="*/ 314325 w 2876550"/>
              <a:gd name="connsiteY2" fmla="*/ 1543050 h 1543050"/>
              <a:gd name="connsiteX3" fmla="*/ 2876550 w 2876550"/>
              <a:gd name="connsiteY3" fmla="*/ 1533525 h 1543050"/>
              <a:gd name="connsiteX4" fmla="*/ 2712176 w 2876550"/>
              <a:gd name="connsiteY4" fmla="*/ 23739 h 1543050"/>
              <a:gd name="connsiteX5" fmla="*/ 419100 w 2876550"/>
              <a:gd name="connsiteY5" fmla="*/ 28575 h 1543050"/>
              <a:gd name="connsiteX6" fmla="*/ 0 w 2876550"/>
              <a:gd name="connsiteY6" fmla="*/ 0 h 1543050"/>
              <a:gd name="connsiteX0" fmla="*/ 0 w 2712176"/>
              <a:gd name="connsiteY0" fmla="*/ 0 h 1543050"/>
              <a:gd name="connsiteX1" fmla="*/ 314325 w 2712176"/>
              <a:gd name="connsiteY1" fmla="*/ 285750 h 1543050"/>
              <a:gd name="connsiteX2" fmla="*/ 314325 w 2712176"/>
              <a:gd name="connsiteY2" fmla="*/ 1543050 h 1543050"/>
              <a:gd name="connsiteX3" fmla="*/ 2712176 w 2712176"/>
              <a:gd name="connsiteY3" fmla="*/ 1543050 h 1543050"/>
              <a:gd name="connsiteX4" fmla="*/ 2712176 w 2712176"/>
              <a:gd name="connsiteY4" fmla="*/ 23739 h 1543050"/>
              <a:gd name="connsiteX5" fmla="*/ 419100 w 2712176"/>
              <a:gd name="connsiteY5" fmla="*/ 28575 h 1543050"/>
              <a:gd name="connsiteX6" fmla="*/ 0 w 2712176"/>
              <a:gd name="connsiteY6" fmla="*/ 0 h 1543050"/>
              <a:gd name="connsiteX0" fmla="*/ 0 w 2712176"/>
              <a:gd name="connsiteY0" fmla="*/ 0 h 1543050"/>
              <a:gd name="connsiteX1" fmla="*/ 314325 w 2712176"/>
              <a:gd name="connsiteY1" fmla="*/ 285750 h 1543050"/>
              <a:gd name="connsiteX2" fmla="*/ 328749 w 2712176"/>
              <a:gd name="connsiteY2" fmla="*/ 1258179 h 1543050"/>
              <a:gd name="connsiteX3" fmla="*/ 2712176 w 2712176"/>
              <a:gd name="connsiteY3" fmla="*/ 1543050 h 1543050"/>
              <a:gd name="connsiteX4" fmla="*/ 2712176 w 2712176"/>
              <a:gd name="connsiteY4" fmla="*/ 23739 h 1543050"/>
              <a:gd name="connsiteX5" fmla="*/ 419100 w 2712176"/>
              <a:gd name="connsiteY5" fmla="*/ 28575 h 1543050"/>
              <a:gd name="connsiteX6" fmla="*/ 0 w 2712176"/>
              <a:gd name="connsiteY6" fmla="*/ 0 h 1543050"/>
              <a:gd name="connsiteX0" fmla="*/ 0 w 2712176"/>
              <a:gd name="connsiteY0" fmla="*/ 0 h 1258179"/>
              <a:gd name="connsiteX1" fmla="*/ 314325 w 2712176"/>
              <a:gd name="connsiteY1" fmla="*/ 285750 h 1258179"/>
              <a:gd name="connsiteX2" fmla="*/ 328749 w 2712176"/>
              <a:gd name="connsiteY2" fmla="*/ 1258179 h 1258179"/>
              <a:gd name="connsiteX3" fmla="*/ 2712176 w 2712176"/>
              <a:gd name="connsiteY3" fmla="*/ 1258179 h 1258179"/>
              <a:gd name="connsiteX4" fmla="*/ 2712176 w 2712176"/>
              <a:gd name="connsiteY4" fmla="*/ 23739 h 1258179"/>
              <a:gd name="connsiteX5" fmla="*/ 419100 w 2712176"/>
              <a:gd name="connsiteY5" fmla="*/ 28575 h 1258179"/>
              <a:gd name="connsiteX6" fmla="*/ 0 w 2712176"/>
              <a:gd name="connsiteY6" fmla="*/ 0 h 1258179"/>
              <a:gd name="connsiteX0" fmla="*/ 0 w 2465615"/>
              <a:gd name="connsiteY0" fmla="*/ 0 h 1273731"/>
              <a:gd name="connsiteX1" fmla="*/ 67764 w 2465615"/>
              <a:gd name="connsiteY1" fmla="*/ 301302 h 1273731"/>
              <a:gd name="connsiteX2" fmla="*/ 82188 w 2465615"/>
              <a:gd name="connsiteY2" fmla="*/ 1273731 h 1273731"/>
              <a:gd name="connsiteX3" fmla="*/ 2465615 w 2465615"/>
              <a:gd name="connsiteY3" fmla="*/ 1273731 h 1273731"/>
              <a:gd name="connsiteX4" fmla="*/ 2465615 w 2465615"/>
              <a:gd name="connsiteY4" fmla="*/ 39291 h 1273731"/>
              <a:gd name="connsiteX5" fmla="*/ 172539 w 2465615"/>
              <a:gd name="connsiteY5" fmla="*/ 44127 h 1273731"/>
              <a:gd name="connsiteX6" fmla="*/ 0 w 2465615"/>
              <a:gd name="connsiteY6" fmla="*/ 0 h 1273731"/>
              <a:gd name="connsiteX0" fmla="*/ 0 w 2712177"/>
              <a:gd name="connsiteY0" fmla="*/ 150623 h 1234440"/>
              <a:gd name="connsiteX1" fmla="*/ 314326 w 2712177"/>
              <a:gd name="connsiteY1" fmla="*/ 262011 h 1234440"/>
              <a:gd name="connsiteX2" fmla="*/ 328750 w 2712177"/>
              <a:gd name="connsiteY2" fmla="*/ 1234440 h 1234440"/>
              <a:gd name="connsiteX3" fmla="*/ 2712177 w 2712177"/>
              <a:gd name="connsiteY3" fmla="*/ 1234440 h 1234440"/>
              <a:gd name="connsiteX4" fmla="*/ 2712177 w 2712177"/>
              <a:gd name="connsiteY4" fmla="*/ 0 h 1234440"/>
              <a:gd name="connsiteX5" fmla="*/ 419101 w 2712177"/>
              <a:gd name="connsiteY5" fmla="*/ 4836 h 1234440"/>
              <a:gd name="connsiteX6" fmla="*/ 0 w 2712177"/>
              <a:gd name="connsiteY6" fmla="*/ 150623 h 1234440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39291 h 1273731"/>
              <a:gd name="connsiteX5" fmla="*/ 328749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39291 h 1273731"/>
              <a:gd name="connsiteX5" fmla="*/ 410936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0 h 1273731"/>
              <a:gd name="connsiteX5" fmla="*/ 410936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0 h 1273731"/>
              <a:gd name="connsiteX5" fmla="*/ 328749 w 2712177"/>
              <a:gd name="connsiteY5" fmla="*/ 0 h 1273731"/>
              <a:gd name="connsiteX6" fmla="*/ 0 w 2712177"/>
              <a:gd name="connsiteY6" fmla="*/ 189914 h 12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2177" h="1273731">
                <a:moveTo>
                  <a:pt x="0" y="189914"/>
                </a:moveTo>
                <a:lnTo>
                  <a:pt x="314326" y="301302"/>
                </a:lnTo>
                <a:lnTo>
                  <a:pt x="328750" y="1273731"/>
                </a:lnTo>
                <a:lnTo>
                  <a:pt x="2712177" y="1273731"/>
                </a:lnTo>
                <a:lnTo>
                  <a:pt x="2712177" y="0"/>
                </a:lnTo>
                <a:lnTo>
                  <a:pt x="328749" y="0"/>
                </a:lnTo>
                <a:lnTo>
                  <a:pt x="0" y="18991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3" name="Freeform 332"/>
          <p:cNvSpPr/>
          <p:nvPr/>
        </p:nvSpPr>
        <p:spPr bwMode="auto">
          <a:xfrm>
            <a:off x="5562600" y="3429000"/>
            <a:ext cx="3549870" cy="2667000"/>
          </a:xfrm>
          <a:custGeom>
            <a:avLst/>
            <a:gdLst>
              <a:gd name="connsiteX0" fmla="*/ 0 w 3133725"/>
              <a:gd name="connsiteY0" fmla="*/ 8001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990600 w 3133725"/>
              <a:gd name="connsiteY5" fmla="*/ 2762250 h 2762250"/>
              <a:gd name="connsiteX6" fmla="*/ 619125 w 3133725"/>
              <a:gd name="connsiteY6" fmla="*/ 1371600 h 2762250"/>
              <a:gd name="connsiteX7" fmla="*/ 0 w 3133725"/>
              <a:gd name="connsiteY7" fmla="*/ 8001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990600 w 3133725"/>
              <a:gd name="connsiteY5" fmla="*/ 276225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858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096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096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43200"/>
              <a:gd name="connsiteX1" fmla="*/ 523875 w 3133725"/>
              <a:gd name="connsiteY1" fmla="*/ 581025 h 2743200"/>
              <a:gd name="connsiteX2" fmla="*/ 78105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0 w 3133725"/>
              <a:gd name="connsiteY0" fmla="*/ 990600 h 2743200"/>
              <a:gd name="connsiteX1" fmla="*/ 523875 w 3133725"/>
              <a:gd name="connsiteY1" fmla="*/ 581025 h 2743200"/>
              <a:gd name="connsiteX2" fmla="*/ 7620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0 w 3133725"/>
              <a:gd name="connsiteY0" fmla="*/ 990600 h 2743200"/>
              <a:gd name="connsiteX1" fmla="*/ 381000 w 3133725"/>
              <a:gd name="connsiteY1" fmla="*/ 609600 h 2743200"/>
              <a:gd name="connsiteX2" fmla="*/ 7620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76200 w 3209925"/>
              <a:gd name="connsiteY0" fmla="*/ 990600 h 2743200"/>
              <a:gd name="connsiteX1" fmla="*/ 45720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22860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152400 w 3209925"/>
              <a:gd name="connsiteY1" fmla="*/ 3810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0 w 3209925"/>
              <a:gd name="connsiteY1" fmla="*/ 3810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0 w 3286125"/>
              <a:gd name="connsiteY7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326204 w 3286125"/>
              <a:gd name="connsiteY7" fmla="*/ 1081355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381000 w 3286125"/>
              <a:gd name="connsiteY7" fmla="*/ 9906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4572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4572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533400 w 3286125"/>
              <a:gd name="connsiteY7" fmla="*/ 9144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609600 w 3286125"/>
              <a:gd name="connsiteY7" fmla="*/ 11430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3810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2286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228600 w 3286125"/>
              <a:gd name="connsiteY1" fmla="*/ 609600 h 2743200"/>
              <a:gd name="connsiteX2" fmla="*/ 2286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2286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1524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1524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6670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667000"/>
              <a:gd name="connsiteX1" fmla="*/ 152400 w 3286125"/>
              <a:gd name="connsiteY1" fmla="*/ 609600 h 2667000"/>
              <a:gd name="connsiteX2" fmla="*/ 152400 w 3286125"/>
              <a:gd name="connsiteY2" fmla="*/ 0 h 2667000"/>
              <a:gd name="connsiteX3" fmla="*/ 3286125 w 3286125"/>
              <a:gd name="connsiteY3" fmla="*/ 0 h 2667000"/>
              <a:gd name="connsiteX4" fmla="*/ 3276600 w 3286125"/>
              <a:gd name="connsiteY4" fmla="*/ 2667000 h 2667000"/>
              <a:gd name="connsiteX5" fmla="*/ 762000 w 3286125"/>
              <a:gd name="connsiteY5" fmla="*/ 2667000 h 2667000"/>
              <a:gd name="connsiteX6" fmla="*/ 762000 w 3286125"/>
              <a:gd name="connsiteY6" fmla="*/ 1447800 h 2667000"/>
              <a:gd name="connsiteX7" fmla="*/ 762000 w 3286125"/>
              <a:gd name="connsiteY7" fmla="*/ 1447800 h 2667000"/>
              <a:gd name="connsiteX8" fmla="*/ 0 w 3286125"/>
              <a:gd name="connsiteY8" fmla="*/ 990600 h 2667000"/>
              <a:gd name="connsiteX0" fmla="*/ 0 w 3288615"/>
              <a:gd name="connsiteY0" fmla="*/ 914400 h 2667000"/>
              <a:gd name="connsiteX1" fmla="*/ 154890 w 3288615"/>
              <a:gd name="connsiteY1" fmla="*/ 609600 h 2667000"/>
              <a:gd name="connsiteX2" fmla="*/ 154890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288615"/>
              <a:gd name="connsiteY0" fmla="*/ 914400 h 2667000"/>
              <a:gd name="connsiteX1" fmla="*/ 154890 w 3288615"/>
              <a:gd name="connsiteY1" fmla="*/ 609600 h 2667000"/>
              <a:gd name="connsiteX2" fmla="*/ 72141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288615"/>
              <a:gd name="connsiteY0" fmla="*/ 914400 h 2667000"/>
              <a:gd name="connsiteX1" fmla="*/ 72141 w 3288615"/>
              <a:gd name="connsiteY1" fmla="*/ 609600 h 2667000"/>
              <a:gd name="connsiteX2" fmla="*/ 72141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360756"/>
              <a:gd name="connsiteY0" fmla="*/ 914400 h 2667000"/>
              <a:gd name="connsiteX1" fmla="*/ 144282 w 3360756"/>
              <a:gd name="connsiteY1" fmla="*/ 609600 h 2667000"/>
              <a:gd name="connsiteX2" fmla="*/ 144282 w 3360756"/>
              <a:gd name="connsiteY2" fmla="*/ 0 h 2667000"/>
              <a:gd name="connsiteX3" fmla="*/ 3360756 w 3360756"/>
              <a:gd name="connsiteY3" fmla="*/ 0 h 2667000"/>
              <a:gd name="connsiteX4" fmla="*/ 3351231 w 3360756"/>
              <a:gd name="connsiteY4" fmla="*/ 2667000 h 2667000"/>
              <a:gd name="connsiteX5" fmla="*/ 836631 w 3360756"/>
              <a:gd name="connsiteY5" fmla="*/ 2667000 h 2667000"/>
              <a:gd name="connsiteX6" fmla="*/ 836631 w 3360756"/>
              <a:gd name="connsiteY6" fmla="*/ 1447800 h 2667000"/>
              <a:gd name="connsiteX7" fmla="*/ 836631 w 3360756"/>
              <a:gd name="connsiteY7" fmla="*/ 1447800 h 2667000"/>
              <a:gd name="connsiteX8" fmla="*/ 0 w 3360756"/>
              <a:gd name="connsiteY8" fmla="*/ 914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756" h="2667000">
                <a:moveTo>
                  <a:pt x="0" y="914400"/>
                </a:moveTo>
                <a:lnTo>
                  <a:pt x="144282" y="609600"/>
                </a:lnTo>
                <a:lnTo>
                  <a:pt x="144282" y="0"/>
                </a:lnTo>
                <a:lnTo>
                  <a:pt x="3360756" y="0"/>
                </a:lnTo>
                <a:lnTo>
                  <a:pt x="3351231" y="2667000"/>
                </a:lnTo>
                <a:lnTo>
                  <a:pt x="836631" y="2667000"/>
                </a:lnTo>
                <a:lnTo>
                  <a:pt x="836631" y="1447800"/>
                </a:lnTo>
                <a:lnTo>
                  <a:pt x="836631" y="14478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rgbClr val="98480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0" name="Freeform 329"/>
          <p:cNvSpPr/>
          <p:nvPr/>
        </p:nvSpPr>
        <p:spPr bwMode="auto">
          <a:xfrm>
            <a:off x="4419600" y="685800"/>
            <a:ext cx="4671850" cy="762000"/>
          </a:xfrm>
          <a:custGeom>
            <a:avLst/>
            <a:gdLst>
              <a:gd name="connsiteX0" fmla="*/ 0 w 1895475"/>
              <a:gd name="connsiteY0" fmla="*/ 352425 h 533400"/>
              <a:gd name="connsiteX1" fmla="*/ 114300 w 1895475"/>
              <a:gd name="connsiteY1" fmla="*/ 219075 h 533400"/>
              <a:gd name="connsiteX2" fmla="*/ 114300 w 1895475"/>
              <a:gd name="connsiteY2" fmla="*/ 0 h 533400"/>
              <a:gd name="connsiteX3" fmla="*/ 1895475 w 1895475"/>
              <a:gd name="connsiteY3" fmla="*/ 0 h 533400"/>
              <a:gd name="connsiteX4" fmla="*/ 1895475 w 1895475"/>
              <a:gd name="connsiteY4" fmla="*/ 533400 h 533400"/>
              <a:gd name="connsiteX5" fmla="*/ 142875 w 1895475"/>
              <a:gd name="connsiteY5" fmla="*/ 533400 h 533400"/>
              <a:gd name="connsiteX6" fmla="*/ 0 w 1895475"/>
              <a:gd name="connsiteY6" fmla="*/ 352425 h 533400"/>
              <a:gd name="connsiteX0" fmla="*/ 0 w 2447925"/>
              <a:gd name="connsiteY0" fmla="*/ 552450 h 733425"/>
              <a:gd name="connsiteX1" fmla="*/ 114300 w 2447925"/>
              <a:gd name="connsiteY1" fmla="*/ 419100 h 733425"/>
              <a:gd name="connsiteX2" fmla="*/ 114300 w 2447925"/>
              <a:gd name="connsiteY2" fmla="*/ 200025 h 733425"/>
              <a:gd name="connsiteX3" fmla="*/ 2447925 w 2447925"/>
              <a:gd name="connsiteY3" fmla="*/ 0 h 733425"/>
              <a:gd name="connsiteX4" fmla="*/ 1895475 w 2447925"/>
              <a:gd name="connsiteY4" fmla="*/ 733425 h 733425"/>
              <a:gd name="connsiteX5" fmla="*/ 142875 w 2447925"/>
              <a:gd name="connsiteY5" fmla="*/ 733425 h 733425"/>
              <a:gd name="connsiteX6" fmla="*/ 0 w 2447925"/>
              <a:gd name="connsiteY6" fmla="*/ 552450 h 733425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14300 w 2447925"/>
              <a:gd name="connsiteY2" fmla="*/ 200025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857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61925 w 2447925"/>
              <a:gd name="connsiteY5" fmla="*/ 762001 h 762001"/>
              <a:gd name="connsiteX6" fmla="*/ 0 w 2447925"/>
              <a:gd name="connsiteY6" fmla="*/ 552450 h 762001"/>
              <a:gd name="connsiteX0" fmla="*/ 0 w 2514600"/>
              <a:gd name="connsiteY0" fmla="*/ 685800 h 762001"/>
              <a:gd name="connsiteX1" fmla="*/ 180975 w 2514600"/>
              <a:gd name="connsiteY1" fmla="*/ 419100 h 762001"/>
              <a:gd name="connsiteX2" fmla="*/ 228600 w 2514600"/>
              <a:gd name="connsiteY2" fmla="*/ 1 h 762001"/>
              <a:gd name="connsiteX3" fmla="*/ 2514600 w 2514600"/>
              <a:gd name="connsiteY3" fmla="*/ 0 h 762001"/>
              <a:gd name="connsiteX4" fmla="*/ 2514600 w 2514600"/>
              <a:gd name="connsiteY4" fmla="*/ 762001 h 762001"/>
              <a:gd name="connsiteX5" fmla="*/ 228600 w 2514600"/>
              <a:gd name="connsiteY5" fmla="*/ 762001 h 762001"/>
              <a:gd name="connsiteX6" fmla="*/ 0 w 2514600"/>
              <a:gd name="connsiteY6" fmla="*/ 685800 h 762001"/>
              <a:gd name="connsiteX0" fmla="*/ 0 w 2514600"/>
              <a:gd name="connsiteY0" fmla="*/ 685800 h 762001"/>
              <a:gd name="connsiteX1" fmla="*/ 180975 w 2514600"/>
              <a:gd name="connsiteY1" fmla="*/ 419100 h 762001"/>
              <a:gd name="connsiteX2" fmla="*/ 228600 w 2514600"/>
              <a:gd name="connsiteY2" fmla="*/ 1 h 762001"/>
              <a:gd name="connsiteX3" fmla="*/ 2514600 w 2514600"/>
              <a:gd name="connsiteY3" fmla="*/ 0 h 762001"/>
              <a:gd name="connsiteX4" fmla="*/ 2514600 w 2514600"/>
              <a:gd name="connsiteY4" fmla="*/ 762001 h 762001"/>
              <a:gd name="connsiteX5" fmla="*/ 76200 w 2514600"/>
              <a:gd name="connsiteY5" fmla="*/ 762000 h 762001"/>
              <a:gd name="connsiteX6" fmla="*/ 0 w 2514600"/>
              <a:gd name="connsiteY6" fmla="*/ 685800 h 762001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28600 w 4876800"/>
              <a:gd name="connsiteY2" fmla="*/ 1 h 762000"/>
              <a:gd name="connsiteX3" fmla="*/ 25146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28600 w 4876800"/>
              <a:gd name="connsiteY2" fmla="*/ 1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336330 w 4876800"/>
              <a:gd name="connsiteY2" fmla="*/ 34160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60130 w 4876800"/>
              <a:gd name="connsiteY2" fmla="*/ 34160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908330"/>
              <a:gd name="connsiteY0" fmla="*/ 651640 h 727840"/>
              <a:gd name="connsiteX1" fmla="*/ 180975 w 4908330"/>
              <a:gd name="connsiteY1" fmla="*/ 384940 h 727840"/>
              <a:gd name="connsiteX2" fmla="*/ 260130 w 4908330"/>
              <a:gd name="connsiteY2" fmla="*/ 0 h 727840"/>
              <a:gd name="connsiteX3" fmla="*/ 4908330 w 4908330"/>
              <a:gd name="connsiteY3" fmla="*/ 0 h 727840"/>
              <a:gd name="connsiteX4" fmla="*/ 4876800 w 4908330"/>
              <a:gd name="connsiteY4" fmla="*/ 727840 h 727840"/>
              <a:gd name="connsiteX5" fmla="*/ 76200 w 4908330"/>
              <a:gd name="connsiteY5" fmla="*/ 727840 h 727840"/>
              <a:gd name="connsiteX6" fmla="*/ 0 w 4908330"/>
              <a:gd name="connsiteY6" fmla="*/ 651640 h 72784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76200 w 4908330"/>
              <a:gd name="connsiteY5" fmla="*/ 72784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76200 w 4908330"/>
              <a:gd name="connsiteY5" fmla="*/ 72784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1839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839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232794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310318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310318 w 4908330"/>
              <a:gd name="connsiteY1" fmla="*/ 381000 h 762000"/>
              <a:gd name="connsiteX2" fmla="*/ 310318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753061"/>
              <a:gd name="connsiteY0" fmla="*/ 609600 h 762000"/>
              <a:gd name="connsiteX1" fmla="*/ 155049 w 4753061"/>
              <a:gd name="connsiteY1" fmla="*/ 381000 h 762000"/>
              <a:gd name="connsiteX2" fmla="*/ 155049 w 4753061"/>
              <a:gd name="connsiteY2" fmla="*/ 0 h 762000"/>
              <a:gd name="connsiteX3" fmla="*/ 4753061 w 4753061"/>
              <a:gd name="connsiteY3" fmla="*/ 0 h 762000"/>
              <a:gd name="connsiteX4" fmla="*/ 4753061 w 4753061"/>
              <a:gd name="connsiteY4" fmla="*/ 762000 h 762000"/>
              <a:gd name="connsiteX5" fmla="*/ 155049 w 4753061"/>
              <a:gd name="connsiteY5" fmla="*/ 762000 h 762000"/>
              <a:gd name="connsiteX6" fmla="*/ 0 w 4753061"/>
              <a:gd name="connsiteY6" fmla="*/ 6096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061" h="762000">
                <a:moveTo>
                  <a:pt x="0" y="609600"/>
                </a:moveTo>
                <a:lnTo>
                  <a:pt x="155049" y="381000"/>
                </a:lnTo>
                <a:lnTo>
                  <a:pt x="155049" y="0"/>
                </a:lnTo>
                <a:lnTo>
                  <a:pt x="4753061" y="0"/>
                </a:lnTo>
                <a:lnTo>
                  <a:pt x="4753061" y="762000"/>
                </a:lnTo>
                <a:lnTo>
                  <a:pt x="155049" y="762000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1" name="Freeform 330"/>
          <p:cNvSpPr/>
          <p:nvPr/>
        </p:nvSpPr>
        <p:spPr bwMode="auto">
          <a:xfrm>
            <a:off x="4322380" y="1524000"/>
            <a:ext cx="4769070" cy="1676400"/>
          </a:xfrm>
          <a:custGeom>
            <a:avLst/>
            <a:gdLst>
              <a:gd name="connsiteX0" fmla="*/ 314325 w 4772025"/>
              <a:gd name="connsiteY0" fmla="*/ 1085850 h 1781175"/>
              <a:gd name="connsiteX1" fmla="*/ 95250 w 4772025"/>
              <a:gd name="connsiteY1" fmla="*/ 742950 h 1781175"/>
              <a:gd name="connsiteX2" fmla="*/ 0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314325 w 4772025"/>
              <a:gd name="connsiteY10" fmla="*/ 1085850 h 1781175"/>
              <a:gd name="connsiteX0" fmla="*/ 219075 w 4772025"/>
              <a:gd name="connsiteY0" fmla="*/ 1085850 h 1781175"/>
              <a:gd name="connsiteX1" fmla="*/ 95250 w 4772025"/>
              <a:gd name="connsiteY1" fmla="*/ 742950 h 1781175"/>
              <a:gd name="connsiteX2" fmla="*/ 0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95250 w 4772025"/>
              <a:gd name="connsiteY1" fmla="*/ 7429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142875 w 4772025"/>
              <a:gd name="connsiteY1" fmla="*/ 7048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142875 w 4772025"/>
              <a:gd name="connsiteY1" fmla="*/ 7810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76200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923925 w 4629150"/>
              <a:gd name="connsiteY6" fmla="*/ 177165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76200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923925 w 4629150"/>
              <a:gd name="connsiteY6" fmla="*/ 177165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14399 w 4629150"/>
              <a:gd name="connsiteY7" fmla="*/ 9144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90599 w 4629150"/>
              <a:gd name="connsiteY7" fmla="*/ 11430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90599 w 4629150"/>
              <a:gd name="connsiteY7" fmla="*/ 1143000 h 1781175"/>
              <a:gd name="connsiteX8" fmla="*/ 609599 w 4629150"/>
              <a:gd name="connsiteY8" fmla="*/ 1143000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0 w 4705351"/>
              <a:gd name="connsiteY0" fmla="*/ 1219200 h 1781175"/>
              <a:gd name="connsiteX1" fmla="*/ 76201 w 4705351"/>
              <a:gd name="connsiteY1" fmla="*/ 78105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90526 w 4705351"/>
              <a:gd name="connsiteY9" fmla="*/ 93345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76201 w 4705351"/>
              <a:gd name="connsiteY1" fmla="*/ 78105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7620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152401 w 4705351"/>
              <a:gd name="connsiteY9" fmla="*/ 9906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990601 w 4705351"/>
              <a:gd name="connsiteY7" fmla="*/ 10668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990601 w 4705351"/>
              <a:gd name="connsiteY7" fmla="*/ 10668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50352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50352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7620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3556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3556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12730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236743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236743 w 4755701"/>
              <a:gd name="connsiteY6" fmla="*/ 1676400 h 1676400"/>
              <a:gd name="connsiteX7" fmla="*/ 932798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5701" h="1676400">
                <a:moveTo>
                  <a:pt x="0" y="1143000"/>
                </a:moveTo>
                <a:cubicBezTo>
                  <a:pt x="0" y="1016000"/>
                  <a:pt x="248920" y="889000"/>
                  <a:pt x="248920" y="762000"/>
                </a:cubicBezTo>
                <a:lnTo>
                  <a:pt x="248920" y="533400"/>
                </a:lnTo>
                <a:lnTo>
                  <a:pt x="248920" y="0"/>
                </a:lnTo>
                <a:lnTo>
                  <a:pt x="4755701" y="0"/>
                </a:lnTo>
                <a:lnTo>
                  <a:pt x="4755701" y="1676400"/>
                </a:lnTo>
                <a:lnTo>
                  <a:pt x="1236743" y="1676400"/>
                </a:lnTo>
                <a:lnTo>
                  <a:pt x="932798" y="990600"/>
                </a:lnTo>
                <a:lnTo>
                  <a:pt x="685801" y="990600"/>
                </a:lnTo>
                <a:lnTo>
                  <a:pt x="304801" y="9906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grpSp>
        <p:nvGrpSpPr>
          <p:cNvPr id="3" name="Group 266"/>
          <p:cNvGrpSpPr/>
          <p:nvPr/>
        </p:nvGrpSpPr>
        <p:grpSpPr>
          <a:xfrm>
            <a:off x="4240962" y="4984530"/>
            <a:ext cx="1855038" cy="818115"/>
            <a:chOff x="7924800" y="3733800"/>
            <a:chExt cx="2318797" cy="1022644"/>
          </a:xfrm>
        </p:grpSpPr>
        <p:sp>
          <p:nvSpPr>
            <p:cNvPr id="269" name="Rounded Rectangle 3"/>
            <p:cNvSpPr/>
            <p:nvPr/>
          </p:nvSpPr>
          <p:spPr>
            <a:xfrm>
              <a:off x="8277638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9832117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8948941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9404468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" name="Straight Arrow Connector 272"/>
            <p:cNvCxnSpPr>
              <a:endCxn id="271" idx="1"/>
            </p:cNvCxnSpPr>
            <p:nvPr/>
          </p:nvCxnSpPr>
          <p:spPr>
            <a:xfrm>
              <a:off x="8689118" y="4343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4" name="Straight Arrow Connector 273"/>
            <p:cNvCxnSpPr>
              <a:stCxn id="271" idx="3"/>
              <a:endCxn id="272" idx="1"/>
            </p:cNvCxnSpPr>
            <p:nvPr/>
          </p:nvCxnSpPr>
          <p:spPr>
            <a:xfrm>
              <a:off x="9140742" y="4343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5" name="Straight Arrow Connector 274"/>
            <p:cNvCxnSpPr/>
            <p:nvPr/>
          </p:nvCxnSpPr>
          <p:spPr>
            <a:xfrm>
              <a:off x="9572294" y="4343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6" name="Straight Arrow Connector 275"/>
            <p:cNvCxnSpPr/>
            <p:nvPr/>
          </p:nvCxnSpPr>
          <p:spPr>
            <a:xfrm rot="16200000" flipH="1">
              <a:off x="8310185" y="4075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77" name="TextBox 276"/>
            <p:cNvSpPr txBox="1"/>
            <p:nvPr/>
          </p:nvSpPr>
          <p:spPr>
            <a:xfrm>
              <a:off x="7924800" y="3733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ounded Rectangle 24"/>
            <p:cNvSpPr/>
            <p:nvPr/>
          </p:nvSpPr>
          <p:spPr>
            <a:xfrm>
              <a:off x="8762747" y="3843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4" name="Group 106"/>
            <p:cNvGrpSpPr/>
            <p:nvPr/>
          </p:nvGrpSpPr>
          <p:grpSpPr>
            <a:xfrm>
              <a:off x="8899907" y="3940202"/>
              <a:ext cx="199505" cy="185737"/>
              <a:chOff x="6144491" y="1443038"/>
              <a:chExt cx="332509" cy="309562"/>
            </a:xfrm>
          </p:grpSpPr>
          <p:sp>
            <p:nvSpPr>
              <p:cNvPr id="284" name="Trapezoid 28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85" name="Shape 284"/>
              <p:cNvCxnSpPr>
                <a:endCxn id="28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80" name="Straight Arrow Connector 279"/>
            <p:cNvCxnSpPr>
              <a:endCxn id="271" idx="2"/>
            </p:cNvCxnSpPr>
            <p:nvPr/>
          </p:nvCxnSpPr>
          <p:spPr>
            <a:xfrm rot="5400000" flipH="1" flipV="1">
              <a:off x="8912828" y="45161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81" name="TextBox 280"/>
            <p:cNvSpPr txBox="1"/>
            <p:nvPr/>
          </p:nvSpPr>
          <p:spPr>
            <a:xfrm>
              <a:off x="8690774" y="452437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9370028" y="4517423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83" name="TextBox 282"/>
            <p:cNvSpPr txBox="1"/>
            <p:nvPr/>
          </p:nvSpPr>
          <p:spPr>
            <a:xfrm>
              <a:off x="9147974" y="452561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" name="Group 213"/>
          <p:cNvGrpSpPr/>
          <p:nvPr/>
        </p:nvGrpSpPr>
        <p:grpSpPr>
          <a:xfrm>
            <a:off x="6781800" y="5181600"/>
            <a:ext cx="1931238" cy="639090"/>
            <a:chOff x="7219950" y="1885950"/>
            <a:chExt cx="2414047" cy="798863"/>
          </a:xfrm>
        </p:grpSpPr>
        <p:sp>
          <p:nvSpPr>
            <p:cNvPr id="216" name="Rounded Rectangle 3"/>
            <p:cNvSpPr/>
            <p:nvPr/>
          </p:nvSpPr>
          <p:spPr>
            <a:xfrm>
              <a:off x="76680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92225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83393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87948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0" name="Straight Arrow Connector 219"/>
            <p:cNvCxnSpPr>
              <a:endCxn id="218" idx="1"/>
            </p:cNvCxnSpPr>
            <p:nvPr/>
          </p:nvCxnSpPr>
          <p:spPr>
            <a:xfrm>
              <a:off x="80795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1" name="Straight Arrow Connector 220"/>
            <p:cNvCxnSpPr>
              <a:stCxn id="218" idx="3"/>
              <a:endCxn id="219" idx="1"/>
            </p:cNvCxnSpPr>
            <p:nvPr/>
          </p:nvCxnSpPr>
          <p:spPr>
            <a:xfrm>
              <a:off x="85311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>
              <a:off x="89626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16200000" flipH="1">
              <a:off x="77005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24" name="TextBox 223"/>
            <p:cNvSpPr txBox="1"/>
            <p:nvPr/>
          </p:nvSpPr>
          <p:spPr>
            <a:xfrm>
              <a:off x="7219950" y="1885950"/>
              <a:ext cx="50526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ounded Rectangle 24"/>
            <p:cNvSpPr/>
            <p:nvPr/>
          </p:nvSpPr>
          <p:spPr>
            <a:xfrm>
              <a:off x="81531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6" name="Group 106"/>
            <p:cNvGrpSpPr/>
            <p:nvPr/>
          </p:nvGrpSpPr>
          <p:grpSpPr>
            <a:xfrm>
              <a:off x="8290307" y="2187602"/>
              <a:ext cx="199505" cy="185737"/>
              <a:chOff x="6144491" y="1443038"/>
              <a:chExt cx="332509" cy="309562"/>
            </a:xfrm>
          </p:grpSpPr>
          <p:sp>
            <p:nvSpPr>
              <p:cNvPr id="227" name="Trapezoid 226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28" name="Shape 227"/>
              <p:cNvCxnSpPr>
                <a:endCxn id="227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29" name="Group 191"/>
          <p:cNvGrpSpPr/>
          <p:nvPr/>
        </p:nvGrpSpPr>
        <p:grpSpPr>
          <a:xfrm>
            <a:off x="4536896" y="1602984"/>
            <a:ext cx="1917915" cy="530539"/>
            <a:chOff x="4798210" y="2021648"/>
            <a:chExt cx="2397387" cy="663165"/>
          </a:xfrm>
        </p:grpSpPr>
        <p:sp>
          <p:nvSpPr>
            <p:cNvPr id="71" name="Rounded Rectangle 3"/>
            <p:cNvSpPr/>
            <p:nvPr/>
          </p:nvSpPr>
          <p:spPr>
            <a:xfrm>
              <a:off x="52296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7841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9009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3564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/>
            <p:cNvCxnSpPr>
              <a:endCxn id="73" idx="1"/>
            </p:cNvCxnSpPr>
            <p:nvPr/>
          </p:nvCxnSpPr>
          <p:spPr>
            <a:xfrm>
              <a:off x="56411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6" name="Straight Arrow Connector 75"/>
            <p:cNvCxnSpPr>
              <a:stCxn id="73" idx="3"/>
              <a:endCxn id="74" idx="1"/>
            </p:cNvCxnSpPr>
            <p:nvPr/>
          </p:nvCxnSpPr>
          <p:spPr>
            <a:xfrm>
              <a:off x="60927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65242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>
            <a:xfrm rot="16200000" flipH="1">
              <a:off x="52621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4798210" y="2040896"/>
              <a:ext cx="761746" cy="23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cur, 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ounded Rectangle 24"/>
            <p:cNvSpPr/>
            <p:nvPr/>
          </p:nvSpPr>
          <p:spPr>
            <a:xfrm>
              <a:off x="57147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30" name="Group 106"/>
            <p:cNvGrpSpPr/>
            <p:nvPr/>
          </p:nvGrpSpPr>
          <p:grpSpPr>
            <a:xfrm>
              <a:off x="5851907" y="2187607"/>
              <a:ext cx="199505" cy="185738"/>
              <a:chOff x="6144491" y="1443038"/>
              <a:chExt cx="332509" cy="309562"/>
            </a:xfrm>
          </p:grpSpPr>
          <p:sp>
            <p:nvSpPr>
              <p:cNvPr id="82" name="Trapezoid 8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83" name="Shape 82"/>
              <p:cNvCxnSpPr>
                <a:endCxn id="8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6205791" y="2021648"/>
              <a:ext cx="441145" cy="23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1" name="Group 106"/>
            <p:cNvGrpSpPr/>
            <p:nvPr/>
          </p:nvGrpSpPr>
          <p:grpSpPr>
            <a:xfrm>
              <a:off x="6658242" y="2176462"/>
              <a:ext cx="199505" cy="185738"/>
              <a:chOff x="6144491" y="1443038"/>
              <a:chExt cx="332509" cy="309562"/>
            </a:xfrm>
          </p:grpSpPr>
          <p:sp>
            <p:nvSpPr>
              <p:cNvPr id="92" name="Trapezoid 9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93" name="Shape 92"/>
              <p:cNvCxnSpPr>
                <a:endCxn id="9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96962"/>
          </a:xfrm>
        </p:spPr>
        <p:txBody>
          <a:bodyPr/>
          <a:lstStyle/>
          <a:p>
            <a:r>
              <a:rPr lang="en-US" dirty="0" smtClean="0"/>
              <a:t>Verification by Abstract Interpretation</a:t>
            </a:r>
            <a:endParaRPr lang="en-US" dirty="0"/>
          </a:p>
        </p:txBody>
      </p:sp>
      <p:grpSp>
        <p:nvGrpSpPr>
          <p:cNvPr id="34" name="Group 371"/>
          <p:cNvGrpSpPr/>
          <p:nvPr/>
        </p:nvGrpSpPr>
        <p:grpSpPr>
          <a:xfrm>
            <a:off x="0" y="1295400"/>
            <a:ext cx="3505200" cy="762000"/>
            <a:chOff x="0" y="1295400"/>
            <a:chExt cx="3505200" cy="762000"/>
          </a:xfrm>
        </p:grpSpPr>
        <p:cxnSp>
          <p:nvCxnSpPr>
            <p:cNvPr id="310" name="Straight Arrow Connector 309"/>
            <p:cNvCxnSpPr>
              <a:stCxn id="27" idx="3"/>
            </p:cNvCxnSpPr>
            <p:nvPr/>
          </p:nvCxnSpPr>
          <p:spPr bwMode="auto">
            <a:xfrm>
              <a:off x="2907792" y="1524000"/>
              <a:ext cx="597408" cy="5334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ular Callout 26"/>
            <p:cNvSpPr/>
            <p:nvPr/>
          </p:nvSpPr>
          <p:spPr bwMode="auto">
            <a:xfrm>
              <a:off x="0" y="1295400"/>
              <a:ext cx="2907792" cy="457200"/>
            </a:xfrm>
            <a:prstGeom prst="wedgeRoundRectCallout">
              <a:avLst>
                <a:gd name="adj1" fmla="val 49338"/>
                <a:gd name="adj2" fmla="val 20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cur = head; </a:t>
              </a:r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prev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 = null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5" name="Group 373"/>
          <p:cNvGrpSpPr/>
          <p:nvPr/>
        </p:nvGrpSpPr>
        <p:grpSpPr>
          <a:xfrm>
            <a:off x="0" y="3581400"/>
            <a:ext cx="3581400" cy="609600"/>
            <a:chOff x="0" y="3581400"/>
            <a:chExt cx="3581400" cy="609600"/>
          </a:xfrm>
        </p:grpSpPr>
        <p:cxnSp>
          <p:nvCxnSpPr>
            <p:cNvPr id="318" name="Straight Arrow Connector 317"/>
            <p:cNvCxnSpPr>
              <a:stCxn id="28" idx="3"/>
            </p:cNvCxnSpPr>
            <p:nvPr/>
          </p:nvCxnSpPr>
          <p:spPr bwMode="auto">
            <a:xfrm>
              <a:off x="2907792" y="3810000"/>
              <a:ext cx="673608" cy="381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 bwMode="auto">
            <a:xfrm>
              <a:off x="0" y="3581400"/>
              <a:ext cx="2907792" cy="457200"/>
            </a:xfrm>
            <a:prstGeom prst="wedgeRoundRectCallout">
              <a:avLst>
                <a:gd name="adj1" fmla="val 18308"/>
                <a:gd name="adj2" fmla="val 429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cur != null &amp; cur.val &lt; x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6" name="Group 372"/>
          <p:cNvGrpSpPr/>
          <p:nvPr/>
        </p:nvGrpSpPr>
        <p:grpSpPr>
          <a:xfrm>
            <a:off x="0" y="2362200"/>
            <a:ext cx="4724400" cy="1143000"/>
            <a:chOff x="0" y="2362200"/>
            <a:chExt cx="4724400" cy="1143000"/>
          </a:xfrm>
        </p:grpSpPr>
        <p:grpSp>
          <p:nvGrpSpPr>
            <p:cNvPr id="37" name="Group 370"/>
            <p:cNvGrpSpPr/>
            <p:nvPr/>
          </p:nvGrpSpPr>
          <p:grpSpPr>
            <a:xfrm>
              <a:off x="2907792" y="2705100"/>
              <a:ext cx="1816608" cy="800100"/>
              <a:chOff x="2907792" y="2705100"/>
              <a:chExt cx="1816608" cy="800100"/>
            </a:xfrm>
          </p:grpSpPr>
          <p:cxnSp>
            <p:nvCxnSpPr>
              <p:cNvPr id="326" name="Straight Connector 325"/>
              <p:cNvCxnSpPr>
                <a:stCxn id="33" idx="3"/>
              </p:cNvCxnSpPr>
              <p:nvPr/>
            </p:nvCxnSpPr>
            <p:spPr bwMode="auto">
              <a:xfrm>
                <a:off x="2907792" y="2705100"/>
                <a:ext cx="826008" cy="8001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 bwMode="auto">
              <a:xfrm flipV="1">
                <a:off x="3733800" y="3278188"/>
                <a:ext cx="990600" cy="22701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ounded Rectangular Callout 32"/>
            <p:cNvSpPr/>
            <p:nvPr/>
          </p:nvSpPr>
          <p:spPr bwMode="auto">
            <a:xfrm>
              <a:off x="0" y="2362200"/>
              <a:ext cx="2907792" cy="685800"/>
            </a:xfrm>
            <a:prstGeom prst="wedgeRoundRectCallout">
              <a:avLst>
                <a:gd name="adj1" fmla="val 20236"/>
                <a:gd name="adj2" fmla="val 422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prev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 = cur;</a:t>
              </a:r>
            </a:p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cur = </a:t>
              </a:r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cur.next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;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8" name="Group 118"/>
          <p:cNvGrpSpPr>
            <a:grpSpLocks noChangeAspect="1"/>
          </p:cNvGrpSpPr>
          <p:nvPr/>
        </p:nvGrpSpPr>
        <p:grpSpPr>
          <a:xfrm>
            <a:off x="4343954" y="6172200"/>
            <a:ext cx="1675846" cy="438913"/>
            <a:chOff x="76199" y="2590800"/>
            <a:chExt cx="3491345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76199" y="31908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881744" y="31908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046018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292927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3" idx="3"/>
              <a:endCxn id="45" idx="1"/>
            </p:cNvCxnSpPr>
            <p:nvPr/>
          </p:nvCxnSpPr>
          <p:spPr>
            <a:xfrm>
              <a:off x="761999" y="3348038"/>
              <a:ext cx="28401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2535382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49" name="Straight Arrow Connector 48"/>
            <p:cNvCxnSpPr>
              <a:endCxn id="43" idx="0"/>
            </p:cNvCxnSpPr>
            <p:nvPr/>
          </p:nvCxnSpPr>
          <p:spPr>
            <a:xfrm rot="16200000" flipH="1">
              <a:off x="125123" y="2896899"/>
              <a:ext cx="314326" cy="27362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76201" y="2590800"/>
              <a:ext cx="735243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669473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323109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>
              <a:off x="1946564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39" name="Group 304"/>
          <p:cNvGrpSpPr>
            <a:grpSpLocks noChangeAspect="1"/>
          </p:cNvGrpSpPr>
          <p:nvPr/>
        </p:nvGrpSpPr>
        <p:grpSpPr>
          <a:xfrm>
            <a:off x="5820152" y="824427"/>
            <a:ext cx="1723648" cy="394773"/>
            <a:chOff x="4507892" y="1153580"/>
            <a:chExt cx="2154558" cy="616833"/>
          </a:xfrm>
        </p:grpSpPr>
        <p:sp>
          <p:nvSpPr>
            <p:cNvPr id="57" name="Rounded Rectangle 3"/>
            <p:cNvSpPr/>
            <p:nvPr/>
          </p:nvSpPr>
          <p:spPr>
            <a:xfrm>
              <a:off x="4696491" y="1581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250970" y="1581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67794" y="1581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823321" y="1581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>
              <a:endCxn id="59" idx="1"/>
            </p:cNvCxnSpPr>
            <p:nvPr/>
          </p:nvCxnSpPr>
          <p:spPr>
            <a:xfrm>
              <a:off x="5107971" y="1676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2" name="Straight Arrow Connector 61"/>
            <p:cNvCxnSpPr>
              <a:stCxn id="59" idx="3"/>
              <a:endCxn id="60" idx="1"/>
            </p:cNvCxnSpPr>
            <p:nvPr/>
          </p:nvCxnSpPr>
          <p:spPr>
            <a:xfrm>
              <a:off x="5559595" y="1676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>
              <a:off x="5991147" y="1676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>
            <a:xfrm rot="16200000" flipH="1">
              <a:off x="4729038" y="1408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4507892" y="1153580"/>
              <a:ext cx="441146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ounded Rectangle 24"/>
            <p:cNvSpPr/>
            <p:nvPr/>
          </p:nvSpPr>
          <p:spPr>
            <a:xfrm>
              <a:off x="5610891" y="1176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40" name="Group 106"/>
            <p:cNvGrpSpPr/>
            <p:nvPr/>
          </p:nvGrpSpPr>
          <p:grpSpPr>
            <a:xfrm>
              <a:off x="5748051" y="1273207"/>
              <a:ext cx="199505" cy="185738"/>
              <a:chOff x="6144491" y="1443038"/>
              <a:chExt cx="332509" cy="309562"/>
            </a:xfrm>
          </p:grpSpPr>
          <p:sp>
            <p:nvSpPr>
              <p:cNvPr id="68" name="Trapezoid 67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69" name="Shape 68"/>
              <p:cNvCxnSpPr>
                <a:endCxn id="68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41" name="Group 305"/>
          <p:cNvGrpSpPr/>
          <p:nvPr/>
        </p:nvGrpSpPr>
        <p:grpSpPr>
          <a:xfrm>
            <a:off x="6172200" y="3581400"/>
            <a:ext cx="1961970" cy="520982"/>
            <a:chOff x="5749228" y="4548185"/>
            <a:chExt cx="2452462" cy="651228"/>
          </a:xfrm>
        </p:grpSpPr>
        <p:sp>
          <p:nvSpPr>
            <p:cNvPr id="139" name="Rounded Rectangle 3"/>
            <p:cNvSpPr/>
            <p:nvPr/>
          </p:nvSpPr>
          <p:spPr>
            <a:xfrm>
              <a:off x="6235731" y="5010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790210" y="5010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907034" y="5010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7362561" y="5010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endCxn id="141" idx="1"/>
            </p:cNvCxnSpPr>
            <p:nvPr/>
          </p:nvCxnSpPr>
          <p:spPr>
            <a:xfrm>
              <a:off x="6647211" y="5105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4" name="Straight Arrow Connector 143"/>
            <p:cNvCxnSpPr>
              <a:stCxn id="141" idx="3"/>
              <a:endCxn id="142" idx="1"/>
            </p:cNvCxnSpPr>
            <p:nvPr/>
          </p:nvCxnSpPr>
          <p:spPr>
            <a:xfrm>
              <a:off x="7098835" y="5105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>
            <a:xfrm>
              <a:off x="7530387" y="5105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6268278" y="4837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147" name="TextBox 146"/>
            <p:cNvSpPr txBox="1"/>
            <p:nvPr/>
          </p:nvSpPr>
          <p:spPr>
            <a:xfrm>
              <a:off x="5749228" y="4572000"/>
              <a:ext cx="76174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cur, 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ounded Rectangle 24"/>
            <p:cNvSpPr/>
            <p:nvPr/>
          </p:nvSpPr>
          <p:spPr>
            <a:xfrm>
              <a:off x="6720840" y="4605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42" name="Group 106"/>
            <p:cNvGrpSpPr/>
            <p:nvPr/>
          </p:nvGrpSpPr>
          <p:grpSpPr>
            <a:xfrm>
              <a:off x="6858000" y="4702207"/>
              <a:ext cx="199505" cy="185738"/>
              <a:chOff x="6144491" y="1443038"/>
              <a:chExt cx="332509" cy="309562"/>
            </a:xfrm>
          </p:grpSpPr>
          <p:sp>
            <p:nvSpPr>
              <p:cNvPr id="150" name="Trapezoid 149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51" name="Shape 150"/>
              <p:cNvCxnSpPr>
                <a:endCxn id="150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152" name="TextBox 151"/>
            <p:cNvSpPr txBox="1"/>
            <p:nvPr/>
          </p:nvSpPr>
          <p:spPr>
            <a:xfrm>
              <a:off x="7189269" y="454818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4" name="Group 106"/>
            <p:cNvGrpSpPr/>
            <p:nvPr/>
          </p:nvGrpSpPr>
          <p:grpSpPr>
            <a:xfrm>
              <a:off x="7664335" y="4691062"/>
              <a:ext cx="199505" cy="185738"/>
              <a:chOff x="6144491" y="1443038"/>
              <a:chExt cx="332509" cy="309562"/>
            </a:xfrm>
          </p:grpSpPr>
          <p:sp>
            <p:nvSpPr>
              <p:cNvPr id="154" name="Trapezoid 15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55" name="Shape 154"/>
              <p:cNvCxnSpPr>
                <a:endCxn id="15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55" name="Group 211"/>
          <p:cNvGrpSpPr/>
          <p:nvPr/>
        </p:nvGrpSpPr>
        <p:grpSpPr>
          <a:xfrm>
            <a:off x="6564456" y="1507734"/>
            <a:ext cx="1969944" cy="639090"/>
            <a:chOff x="7171567" y="1885950"/>
            <a:chExt cx="2462430" cy="798863"/>
          </a:xfrm>
        </p:grpSpPr>
        <p:sp>
          <p:nvSpPr>
            <p:cNvPr id="175" name="Rounded Rectangle 3"/>
            <p:cNvSpPr/>
            <p:nvPr/>
          </p:nvSpPr>
          <p:spPr>
            <a:xfrm>
              <a:off x="76680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92225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83393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87948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9" name="Straight Arrow Connector 178"/>
            <p:cNvCxnSpPr>
              <a:endCxn id="177" idx="1"/>
            </p:cNvCxnSpPr>
            <p:nvPr/>
          </p:nvCxnSpPr>
          <p:spPr>
            <a:xfrm>
              <a:off x="80795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0" name="Straight Arrow Connector 179"/>
            <p:cNvCxnSpPr>
              <a:stCxn id="177" idx="3"/>
              <a:endCxn id="178" idx="1"/>
            </p:cNvCxnSpPr>
            <p:nvPr/>
          </p:nvCxnSpPr>
          <p:spPr>
            <a:xfrm>
              <a:off x="85311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>
              <a:off x="89626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 rot="16200000" flipH="1">
              <a:off x="77005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7171567" y="1885950"/>
              <a:ext cx="50526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ounded Rectangle 24"/>
            <p:cNvSpPr/>
            <p:nvPr/>
          </p:nvSpPr>
          <p:spPr>
            <a:xfrm>
              <a:off x="81531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56" name="Group 106"/>
            <p:cNvGrpSpPr/>
            <p:nvPr/>
          </p:nvGrpSpPr>
          <p:grpSpPr>
            <a:xfrm>
              <a:off x="8290307" y="2187607"/>
              <a:ext cx="199505" cy="185738"/>
              <a:chOff x="6144491" y="1443038"/>
              <a:chExt cx="332509" cy="309562"/>
            </a:xfrm>
          </p:grpSpPr>
          <p:sp>
            <p:nvSpPr>
              <p:cNvPr id="186" name="Trapezoid 185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87" name="Shape 186"/>
              <p:cNvCxnSpPr>
                <a:endCxn id="186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67" name="Group 212"/>
          <p:cNvGrpSpPr/>
          <p:nvPr/>
        </p:nvGrpSpPr>
        <p:grpSpPr>
          <a:xfrm>
            <a:off x="5453418" y="2286000"/>
            <a:ext cx="1760448" cy="817126"/>
            <a:chOff x="6595237" y="2819400"/>
            <a:chExt cx="2200560" cy="1021407"/>
          </a:xfrm>
        </p:grpSpPr>
        <p:sp>
          <p:nvSpPr>
            <p:cNvPr id="194" name="Rounded Rectangle 3"/>
            <p:cNvSpPr/>
            <p:nvPr/>
          </p:nvSpPr>
          <p:spPr>
            <a:xfrm>
              <a:off x="6829838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384317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7501141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7956668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8" name="Straight Arrow Connector 197"/>
            <p:cNvCxnSpPr>
              <a:endCxn id="196" idx="1"/>
            </p:cNvCxnSpPr>
            <p:nvPr/>
          </p:nvCxnSpPr>
          <p:spPr>
            <a:xfrm>
              <a:off x="7241318" y="34287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99" name="Straight Arrow Connector 198"/>
            <p:cNvCxnSpPr>
              <a:stCxn id="196" idx="3"/>
              <a:endCxn id="197" idx="1"/>
            </p:cNvCxnSpPr>
            <p:nvPr/>
          </p:nvCxnSpPr>
          <p:spPr>
            <a:xfrm>
              <a:off x="7692942" y="34287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>
              <a:off x="8124494" y="34287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>
            <a:xfrm rot="16200000" flipH="1">
              <a:off x="6862385" y="31612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02" name="TextBox 201"/>
            <p:cNvSpPr txBox="1"/>
            <p:nvPr/>
          </p:nvSpPr>
          <p:spPr>
            <a:xfrm>
              <a:off x="6595237" y="28194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ounded Rectangle 24"/>
            <p:cNvSpPr/>
            <p:nvPr/>
          </p:nvSpPr>
          <p:spPr>
            <a:xfrm>
              <a:off x="7314947" y="29286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70" name="Group 106"/>
            <p:cNvGrpSpPr/>
            <p:nvPr/>
          </p:nvGrpSpPr>
          <p:grpSpPr>
            <a:xfrm>
              <a:off x="7452107" y="3025807"/>
              <a:ext cx="199505" cy="185738"/>
              <a:chOff x="6144491" y="1443038"/>
              <a:chExt cx="332509" cy="309562"/>
            </a:xfrm>
          </p:grpSpPr>
          <p:sp>
            <p:nvSpPr>
              <p:cNvPr id="205" name="Trapezoid 204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06" name="Shape 205"/>
              <p:cNvCxnSpPr>
                <a:endCxn id="205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07" name="Straight Arrow Connector 206"/>
            <p:cNvCxnSpPr>
              <a:endCxn id="196" idx="2"/>
            </p:cNvCxnSpPr>
            <p:nvPr/>
          </p:nvCxnSpPr>
          <p:spPr>
            <a:xfrm rot="5400000" flipH="1" flipV="1">
              <a:off x="7465028" y="36017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08" name="TextBox 207"/>
            <p:cNvSpPr txBox="1"/>
            <p:nvPr/>
          </p:nvSpPr>
          <p:spPr>
            <a:xfrm>
              <a:off x="7242974" y="360997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1" name="Group 228"/>
          <p:cNvGrpSpPr/>
          <p:nvPr/>
        </p:nvGrpSpPr>
        <p:grpSpPr>
          <a:xfrm>
            <a:off x="6705600" y="4322380"/>
            <a:ext cx="1855038" cy="817126"/>
            <a:chOff x="6477000" y="2819400"/>
            <a:chExt cx="2318797" cy="1021407"/>
          </a:xfrm>
        </p:grpSpPr>
        <p:sp>
          <p:nvSpPr>
            <p:cNvPr id="231" name="Rounded Rectangle 3"/>
            <p:cNvSpPr/>
            <p:nvPr/>
          </p:nvSpPr>
          <p:spPr>
            <a:xfrm>
              <a:off x="6829838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8384317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7501141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7956668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5" name="Straight Arrow Connector 234"/>
            <p:cNvCxnSpPr>
              <a:endCxn id="233" idx="1"/>
            </p:cNvCxnSpPr>
            <p:nvPr/>
          </p:nvCxnSpPr>
          <p:spPr>
            <a:xfrm>
              <a:off x="7241318" y="34287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6" name="Straight Arrow Connector 235"/>
            <p:cNvCxnSpPr>
              <a:stCxn id="233" idx="3"/>
              <a:endCxn id="234" idx="1"/>
            </p:cNvCxnSpPr>
            <p:nvPr/>
          </p:nvCxnSpPr>
          <p:spPr>
            <a:xfrm>
              <a:off x="7692942" y="34287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>
              <a:off x="8124494" y="34287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rot="16200000" flipH="1">
              <a:off x="6862385" y="31612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39" name="TextBox 238"/>
            <p:cNvSpPr txBox="1"/>
            <p:nvPr/>
          </p:nvSpPr>
          <p:spPr>
            <a:xfrm>
              <a:off x="6477000" y="28194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ounded Rectangle 24"/>
            <p:cNvSpPr/>
            <p:nvPr/>
          </p:nvSpPr>
          <p:spPr>
            <a:xfrm>
              <a:off x="7314947" y="29286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84" name="Group 106"/>
            <p:cNvGrpSpPr/>
            <p:nvPr/>
          </p:nvGrpSpPr>
          <p:grpSpPr>
            <a:xfrm>
              <a:off x="7452107" y="3025802"/>
              <a:ext cx="199505" cy="185737"/>
              <a:chOff x="6144491" y="1443038"/>
              <a:chExt cx="332509" cy="309562"/>
            </a:xfrm>
          </p:grpSpPr>
          <p:sp>
            <p:nvSpPr>
              <p:cNvPr id="244" name="Trapezoid 24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45" name="Shape 244"/>
              <p:cNvCxnSpPr>
                <a:endCxn id="24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42" name="Straight Arrow Connector 241"/>
            <p:cNvCxnSpPr>
              <a:endCxn id="233" idx="2"/>
            </p:cNvCxnSpPr>
            <p:nvPr/>
          </p:nvCxnSpPr>
          <p:spPr>
            <a:xfrm rot="5400000" flipH="1" flipV="1">
              <a:off x="7465028" y="36017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43" name="TextBox 242"/>
            <p:cNvSpPr txBox="1"/>
            <p:nvPr/>
          </p:nvSpPr>
          <p:spPr>
            <a:xfrm>
              <a:off x="7242974" y="360997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5" name="Group 264"/>
          <p:cNvGrpSpPr/>
          <p:nvPr/>
        </p:nvGrpSpPr>
        <p:grpSpPr>
          <a:xfrm>
            <a:off x="7228490" y="2222003"/>
            <a:ext cx="1789040" cy="870661"/>
            <a:chOff x="8007296" y="3668116"/>
            <a:chExt cx="2236301" cy="1088328"/>
          </a:xfrm>
        </p:grpSpPr>
        <p:sp>
          <p:nvSpPr>
            <p:cNvPr id="248" name="Rounded Rectangle 3"/>
            <p:cNvSpPr/>
            <p:nvPr/>
          </p:nvSpPr>
          <p:spPr>
            <a:xfrm>
              <a:off x="8277638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9832117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8948941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9404468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2" name="Straight Arrow Connector 251"/>
            <p:cNvCxnSpPr>
              <a:endCxn id="250" idx="1"/>
            </p:cNvCxnSpPr>
            <p:nvPr/>
          </p:nvCxnSpPr>
          <p:spPr>
            <a:xfrm>
              <a:off x="8689118" y="4343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3" name="Straight Arrow Connector 252"/>
            <p:cNvCxnSpPr>
              <a:stCxn id="250" idx="3"/>
              <a:endCxn id="251" idx="1"/>
            </p:cNvCxnSpPr>
            <p:nvPr/>
          </p:nvCxnSpPr>
          <p:spPr>
            <a:xfrm>
              <a:off x="9140742" y="4343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4" name="Straight Arrow Connector 253"/>
            <p:cNvCxnSpPr/>
            <p:nvPr/>
          </p:nvCxnSpPr>
          <p:spPr>
            <a:xfrm>
              <a:off x="9572294" y="4343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5" name="Straight Arrow Connector 254"/>
            <p:cNvCxnSpPr/>
            <p:nvPr/>
          </p:nvCxnSpPr>
          <p:spPr>
            <a:xfrm rot="16200000" flipH="1">
              <a:off x="8310185" y="4075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56" name="TextBox 255"/>
            <p:cNvSpPr txBox="1"/>
            <p:nvPr/>
          </p:nvSpPr>
          <p:spPr>
            <a:xfrm>
              <a:off x="8007296" y="3668116"/>
              <a:ext cx="44114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Rounded Rectangle 24"/>
            <p:cNvSpPr/>
            <p:nvPr/>
          </p:nvSpPr>
          <p:spPr>
            <a:xfrm>
              <a:off x="8762747" y="3843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86" name="Group 106"/>
            <p:cNvGrpSpPr/>
            <p:nvPr/>
          </p:nvGrpSpPr>
          <p:grpSpPr>
            <a:xfrm>
              <a:off x="8899907" y="3940202"/>
              <a:ext cx="199505" cy="185737"/>
              <a:chOff x="6144491" y="1443038"/>
              <a:chExt cx="332509" cy="309562"/>
            </a:xfrm>
          </p:grpSpPr>
          <p:sp>
            <p:nvSpPr>
              <p:cNvPr id="261" name="Trapezoid 260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62" name="Shape 261"/>
              <p:cNvCxnSpPr>
                <a:endCxn id="261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59" name="Straight Arrow Connector 258"/>
            <p:cNvCxnSpPr>
              <a:endCxn id="250" idx="2"/>
            </p:cNvCxnSpPr>
            <p:nvPr/>
          </p:nvCxnSpPr>
          <p:spPr>
            <a:xfrm rot="5400000" flipH="1" flipV="1">
              <a:off x="8912828" y="45161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60" name="TextBox 259"/>
            <p:cNvSpPr txBox="1"/>
            <p:nvPr/>
          </p:nvSpPr>
          <p:spPr>
            <a:xfrm>
              <a:off x="8690774" y="452437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 flipH="1" flipV="1">
              <a:off x="9370028" y="4517423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64" name="TextBox 263"/>
            <p:cNvSpPr txBox="1"/>
            <p:nvPr/>
          </p:nvSpPr>
          <p:spPr>
            <a:xfrm>
              <a:off x="9147974" y="452561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8" name="Group 5"/>
          <p:cNvGrpSpPr/>
          <p:nvPr/>
        </p:nvGrpSpPr>
        <p:grpSpPr>
          <a:xfrm>
            <a:off x="2827290" y="1143000"/>
            <a:ext cx="2454160" cy="5638800"/>
            <a:chOff x="5159280" y="1066800"/>
            <a:chExt cx="2454160" cy="5638800"/>
          </a:xfrm>
        </p:grpSpPr>
        <p:sp>
          <p:nvSpPr>
            <p:cNvPr id="7" name="Oval 6"/>
            <p:cNvSpPr/>
            <p:nvPr/>
          </p:nvSpPr>
          <p:spPr>
            <a:xfrm>
              <a:off x="5905500" y="10668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5841" y="2667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10200" y="47244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80040" y="409575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95900" y="62484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3600" y="1857375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0030" y="2667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54864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5753100" y="4057650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7" idx="4"/>
              <a:endCxn id="12" idx="0"/>
            </p:cNvCxnSpPr>
            <p:nvPr/>
          </p:nvCxnSpPr>
          <p:spPr>
            <a:xfrm rot="5400000">
              <a:off x="6043613" y="1690687"/>
              <a:ext cx="333375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2"/>
              <a:endCxn id="8" idx="0"/>
            </p:cNvCxnSpPr>
            <p:nvPr/>
          </p:nvCxnSpPr>
          <p:spPr>
            <a:xfrm rot="16200000" flipH="1">
              <a:off x="6035208" y="2489666"/>
              <a:ext cx="352425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4"/>
              <a:endCxn id="15" idx="0"/>
            </p:cNvCxnSpPr>
            <p:nvPr/>
          </p:nvCxnSpPr>
          <p:spPr>
            <a:xfrm rot="5400000">
              <a:off x="5744696" y="3589805"/>
              <a:ext cx="93345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Shape 18"/>
            <p:cNvCxnSpPr>
              <a:stCxn id="15" idx="3"/>
              <a:endCxn id="10" idx="2"/>
            </p:cNvCxnSpPr>
            <p:nvPr/>
          </p:nvCxnSpPr>
          <p:spPr>
            <a:xfrm>
              <a:off x="6667500" y="4324350"/>
              <a:ext cx="412540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Shape 19"/>
            <p:cNvCxnSpPr>
              <a:stCxn id="10" idx="0"/>
              <a:endCxn id="13" idx="2"/>
            </p:cNvCxnSpPr>
            <p:nvPr/>
          </p:nvCxnSpPr>
          <p:spPr>
            <a:xfrm rot="16200000" flipV="1">
              <a:off x="6860960" y="3609970"/>
              <a:ext cx="971550" cy="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" name="Shape 20"/>
            <p:cNvCxnSpPr>
              <a:stCxn id="13" idx="1"/>
              <a:endCxn id="8" idx="6"/>
            </p:cNvCxnSpPr>
            <p:nvPr/>
          </p:nvCxnSpPr>
          <p:spPr>
            <a:xfrm rot="10800000">
              <a:off x="6479242" y="2895600"/>
              <a:ext cx="600789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Elbow Connector 21"/>
            <p:cNvCxnSpPr>
              <a:stCxn id="15" idx="1"/>
              <a:endCxn id="9" idx="0"/>
            </p:cNvCxnSpPr>
            <p:nvPr/>
          </p:nvCxnSpPr>
          <p:spPr>
            <a:xfrm rot="10800000" flipV="1">
              <a:off x="5676900" y="4324350"/>
              <a:ext cx="76200" cy="40005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9" idx="4"/>
              <a:endCxn id="14" idx="0"/>
            </p:cNvCxnSpPr>
            <p:nvPr/>
          </p:nvCxnSpPr>
          <p:spPr>
            <a:xfrm rot="5400000">
              <a:off x="5524500" y="5334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4" idx="2"/>
              <a:endCxn id="11" idx="0"/>
            </p:cNvCxnSpPr>
            <p:nvPr/>
          </p:nvCxnSpPr>
          <p:spPr>
            <a:xfrm rot="5400000">
              <a:off x="5524500" y="6096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12480" y="4008959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59280" y="40048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374"/>
          <p:cNvGrpSpPr/>
          <p:nvPr/>
        </p:nvGrpSpPr>
        <p:grpSpPr>
          <a:xfrm>
            <a:off x="0" y="5071240"/>
            <a:ext cx="3032760" cy="1447800"/>
            <a:chOff x="0" y="5071240"/>
            <a:chExt cx="3032760" cy="1447800"/>
          </a:xfrm>
        </p:grpSpPr>
        <p:sp>
          <p:nvSpPr>
            <p:cNvPr id="32" name="Rounded Rectangular Callout 31"/>
            <p:cNvSpPr/>
            <p:nvPr/>
          </p:nvSpPr>
          <p:spPr bwMode="auto">
            <a:xfrm>
              <a:off x="0" y="5071240"/>
              <a:ext cx="2667000" cy="1447800"/>
            </a:xfrm>
            <a:prstGeom prst="wedgeRoundRectCallout">
              <a:avLst>
                <a:gd name="adj1" fmla="val 13674"/>
                <a:gd name="adj2" fmla="val 452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if(head == null) 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	head = x;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if(</a:t>
              </a:r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prev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 != null) </a:t>
              </a:r>
            </a:p>
            <a:p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	</a:t>
              </a:r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prev.next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 = x;</a:t>
              </a:r>
            </a:p>
            <a:p>
              <a:r>
                <a:rPr lang="en-US" sz="1600" dirty="0" err="1" smtClean="0">
                  <a:solidFill>
                    <a:srgbClr val="002060"/>
                  </a:solidFill>
                  <a:latin typeface="Consolas" pitchFamily="49" charset="0"/>
                </a:rPr>
                <a:t>x.next</a:t>
              </a:r>
              <a:r>
                <a:rPr lang="en-US" sz="1600" dirty="0" smtClean="0">
                  <a:solidFill>
                    <a:srgbClr val="002060"/>
                  </a:solidFill>
                  <a:latin typeface="Consolas" pitchFamily="49" charset="0"/>
                </a:rPr>
                <a:t> = cur;</a:t>
              </a:r>
            </a:p>
          </p:txBody>
        </p:sp>
        <p:cxnSp>
          <p:nvCxnSpPr>
            <p:cNvPr id="358" name="Straight Arrow Connector 357"/>
            <p:cNvCxnSpPr>
              <a:stCxn id="32" idx="3"/>
              <a:endCxn id="14" idx="1"/>
            </p:cNvCxnSpPr>
            <p:nvPr/>
          </p:nvCxnSpPr>
          <p:spPr bwMode="auto">
            <a:xfrm flipV="1">
              <a:off x="2667000" y="5791200"/>
              <a:ext cx="365760" cy="394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Rounded Rectangle 375"/>
          <p:cNvSpPr/>
          <p:nvPr/>
        </p:nvSpPr>
        <p:spPr bwMode="auto">
          <a:xfrm>
            <a:off x="5715000" y="762000"/>
            <a:ext cx="1905000" cy="609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7" name="Rounded Rectangle 376"/>
          <p:cNvSpPr/>
          <p:nvPr/>
        </p:nvSpPr>
        <p:spPr bwMode="auto">
          <a:xfrm>
            <a:off x="4614040" y="1600200"/>
            <a:ext cx="1905000" cy="609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8" name="Rounded Rectangle 377"/>
          <p:cNvSpPr/>
          <p:nvPr/>
        </p:nvSpPr>
        <p:spPr bwMode="auto">
          <a:xfrm>
            <a:off x="6608380" y="1547650"/>
            <a:ext cx="2078420" cy="66215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9" name="Rounded Rectangle 378"/>
          <p:cNvSpPr/>
          <p:nvPr/>
        </p:nvSpPr>
        <p:spPr bwMode="auto">
          <a:xfrm>
            <a:off x="5496910" y="2293890"/>
            <a:ext cx="1752600" cy="80929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0" name="Rounded Rectangle 379"/>
          <p:cNvSpPr/>
          <p:nvPr/>
        </p:nvSpPr>
        <p:spPr bwMode="auto">
          <a:xfrm>
            <a:off x="7291550" y="2286000"/>
            <a:ext cx="1752600" cy="80929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1" name="Rounded Rectangle 380"/>
          <p:cNvSpPr/>
          <p:nvPr/>
        </p:nvSpPr>
        <p:spPr bwMode="auto">
          <a:xfrm>
            <a:off x="6172200" y="3526230"/>
            <a:ext cx="2133600" cy="7409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2" name="Rounded Rectangle 381"/>
          <p:cNvSpPr/>
          <p:nvPr/>
        </p:nvSpPr>
        <p:spPr bwMode="auto">
          <a:xfrm>
            <a:off x="6705600" y="4322390"/>
            <a:ext cx="2133600" cy="8171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3" name="Rounded Rectangle 382"/>
          <p:cNvSpPr/>
          <p:nvPr/>
        </p:nvSpPr>
        <p:spPr bwMode="auto">
          <a:xfrm>
            <a:off x="6781800" y="5202630"/>
            <a:ext cx="2133600" cy="73046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4" name="Rounded Rectangle 383"/>
          <p:cNvSpPr/>
          <p:nvPr/>
        </p:nvSpPr>
        <p:spPr bwMode="auto">
          <a:xfrm>
            <a:off x="4222530" y="5018690"/>
            <a:ext cx="1981200" cy="8171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5" name="Rounded Rectangle 384"/>
          <p:cNvSpPr/>
          <p:nvPr/>
        </p:nvSpPr>
        <p:spPr bwMode="auto">
          <a:xfrm>
            <a:off x="4212020" y="6193220"/>
            <a:ext cx="1981200" cy="5334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4" grpId="0" animBg="1"/>
      <p:bldP spid="333" grpId="0" animBg="1"/>
      <p:bldP spid="330" grpId="0" animBg="1"/>
      <p:bldP spid="331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6962"/>
          </a:xfrm>
        </p:spPr>
        <p:txBody>
          <a:bodyPr/>
          <a:lstStyle/>
          <a:p>
            <a:r>
              <a:rPr lang="en-US" dirty="0" smtClean="0"/>
              <a:t>Verification by Abstract Interpretation</a:t>
            </a:r>
            <a:endParaRPr lang="en-US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0970" y="2150680"/>
            <a:ext cx="1028700" cy="3429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500" y="2743200"/>
            <a:ext cx="2171700" cy="342900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4300" y="3297620"/>
            <a:ext cx="1190625" cy="371475"/>
          </a:xfrm>
          <a:prstGeom prst="rect">
            <a:avLst/>
          </a:prstGeom>
          <a:noFill/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8900" y="3831020"/>
            <a:ext cx="1238250" cy="400050"/>
          </a:xfrm>
          <a:prstGeom prst="rect">
            <a:avLst/>
          </a:prstGeom>
          <a:noFill/>
        </p:spPr>
      </p:pic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6333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9860" y="4381500"/>
            <a:ext cx="1390650" cy="342900"/>
          </a:xfrm>
          <a:prstGeom prst="rect">
            <a:avLst/>
          </a:prstGeom>
          <a:noFill/>
        </p:spPr>
      </p:pic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26270" y="1295400"/>
            <a:ext cx="3460530" cy="4572000"/>
            <a:chOff x="5226270" y="1295400"/>
            <a:chExt cx="3460530" cy="4572000"/>
          </a:xfrm>
        </p:grpSpPr>
        <p:sp>
          <p:nvSpPr>
            <p:cNvPr id="23" name="Oval 22"/>
            <p:cNvSpPr/>
            <p:nvPr/>
          </p:nvSpPr>
          <p:spPr>
            <a:xfrm>
              <a:off x="6517341" y="12954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553200" y="2792506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5334000" y="36576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7696200" y="4191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226270" y="54102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53200" y="199913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153400" y="31242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34000" y="4572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Diamond 30"/>
            <p:cNvSpPr/>
            <p:nvPr/>
          </p:nvSpPr>
          <p:spPr>
            <a:xfrm>
              <a:off x="6360459" y="3617259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>
              <a:stCxn id="23" idx="4"/>
              <a:endCxn id="28" idx="0"/>
            </p:cNvCxnSpPr>
            <p:nvPr/>
          </p:nvCxnSpPr>
          <p:spPr>
            <a:xfrm rot="5400000">
              <a:off x="6697756" y="1874745"/>
              <a:ext cx="24653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8" idx="2"/>
              <a:endCxn id="24" idx="0"/>
            </p:cNvCxnSpPr>
            <p:nvPr/>
          </p:nvCxnSpPr>
          <p:spPr>
            <a:xfrm rot="5400000">
              <a:off x="6651812" y="2624418"/>
              <a:ext cx="336176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4" idx="4"/>
              <a:endCxn id="31" idx="0"/>
            </p:cNvCxnSpPr>
            <p:nvPr/>
          </p:nvCxnSpPr>
          <p:spPr>
            <a:xfrm rot="5400000">
              <a:off x="6635004" y="3432362"/>
              <a:ext cx="367553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5" name="Shape 34"/>
            <p:cNvCxnSpPr>
              <a:stCxn id="31" idx="3"/>
              <a:endCxn id="26" idx="0"/>
            </p:cNvCxnSpPr>
            <p:nvPr/>
          </p:nvCxnSpPr>
          <p:spPr>
            <a:xfrm>
              <a:off x="7274859" y="3883959"/>
              <a:ext cx="688041" cy="307041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6" name="Shape 35"/>
            <p:cNvCxnSpPr>
              <a:stCxn id="26" idx="6"/>
              <a:endCxn id="29" idx="2"/>
            </p:cNvCxnSpPr>
            <p:nvPr/>
          </p:nvCxnSpPr>
          <p:spPr>
            <a:xfrm flipV="1">
              <a:off x="8229600" y="3581400"/>
              <a:ext cx="190500" cy="83820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7" name="Shape 36"/>
            <p:cNvCxnSpPr/>
            <p:nvPr/>
          </p:nvCxnSpPr>
          <p:spPr>
            <a:xfrm rot="16200000" flipV="1">
              <a:off x="7714456" y="2496344"/>
              <a:ext cx="1588" cy="1257300"/>
            </a:xfrm>
            <a:prstGeom prst="bentConnector4">
              <a:avLst>
                <a:gd name="adj1" fmla="val -14395466"/>
                <a:gd name="adj2" fmla="val 60606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8" name="Elbow Connector 37"/>
            <p:cNvCxnSpPr>
              <a:stCxn id="31" idx="1"/>
              <a:endCxn id="25" idx="6"/>
            </p:cNvCxnSpPr>
            <p:nvPr/>
          </p:nvCxnSpPr>
          <p:spPr>
            <a:xfrm rot="10800000" flipV="1">
              <a:off x="5867401" y="3883958"/>
              <a:ext cx="493059" cy="224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5" idx="4"/>
              <a:endCxn id="30" idx="0"/>
            </p:cNvCxnSpPr>
            <p:nvPr/>
          </p:nvCxnSpPr>
          <p:spPr>
            <a:xfrm rot="5400000">
              <a:off x="5372100" y="43434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0" idx="2"/>
              <a:endCxn id="27" idx="0"/>
            </p:cNvCxnSpPr>
            <p:nvPr/>
          </p:nvCxnSpPr>
          <p:spPr>
            <a:xfrm rot="16200000" flipH="1">
              <a:off x="5413485" y="5216415"/>
              <a:ext cx="381000" cy="657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7315200" y="3581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7400" y="3505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Rounded Rectangular Callout 49"/>
          <p:cNvSpPr/>
          <p:nvPr/>
        </p:nvSpPr>
        <p:spPr bwMode="auto">
          <a:xfrm>
            <a:off x="1600200" y="1219200"/>
            <a:ext cx="2362200" cy="381000"/>
          </a:xfrm>
          <a:prstGeom prst="wedgeRoundRectCallout">
            <a:avLst>
              <a:gd name="adj1" fmla="val -37551"/>
              <a:gd name="adj2" fmla="val 163250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Sets of states</a:t>
            </a:r>
          </a:p>
        </p:txBody>
      </p:sp>
      <p:sp>
        <p:nvSpPr>
          <p:cNvPr id="51" name="Content Placeholder 66"/>
          <p:cNvSpPr txBox="1">
            <a:spLocks/>
          </p:cNvSpPr>
          <p:nvPr/>
        </p:nvSpPr>
        <p:spPr>
          <a:xfrm>
            <a:off x="-152400" y="5479475"/>
            <a:ext cx="8534400" cy="1149925"/>
          </a:xfrm>
          <a:prstGeom prst="rect">
            <a:avLst/>
          </a:prstGeom>
        </p:spPr>
        <p:txBody>
          <a:bodyPr/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If the formula is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satisfiable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, it means the program is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Verification to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code itself is unknown?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reeform 334"/>
          <p:cNvSpPr/>
          <p:nvPr/>
        </p:nvSpPr>
        <p:spPr bwMode="auto">
          <a:xfrm rot="10800000">
            <a:off x="3886200" y="6096000"/>
            <a:ext cx="2438399" cy="762001"/>
          </a:xfrm>
          <a:custGeom>
            <a:avLst/>
            <a:gdLst>
              <a:gd name="connsiteX0" fmla="*/ 2552700 w 2552700"/>
              <a:gd name="connsiteY0" fmla="*/ 361950 h 638175"/>
              <a:gd name="connsiteX1" fmla="*/ 2219325 w 2552700"/>
              <a:gd name="connsiteY1" fmla="*/ 104775 h 638175"/>
              <a:gd name="connsiteX2" fmla="*/ 2152650 w 2552700"/>
              <a:gd name="connsiteY2" fmla="*/ 9525 h 638175"/>
              <a:gd name="connsiteX3" fmla="*/ 0 w 2552700"/>
              <a:gd name="connsiteY3" fmla="*/ 0 h 638175"/>
              <a:gd name="connsiteX4" fmla="*/ 0 w 2552700"/>
              <a:gd name="connsiteY4" fmla="*/ 638175 h 638175"/>
              <a:gd name="connsiteX5" fmla="*/ 2124075 w 2552700"/>
              <a:gd name="connsiteY5" fmla="*/ 638175 h 638175"/>
              <a:gd name="connsiteX6" fmla="*/ 2552700 w 2552700"/>
              <a:gd name="connsiteY6" fmla="*/ 361950 h 638175"/>
              <a:gd name="connsiteX0" fmla="*/ 2600325 w 2600325"/>
              <a:gd name="connsiteY0" fmla="*/ 361950 h 704850"/>
              <a:gd name="connsiteX1" fmla="*/ 2266950 w 2600325"/>
              <a:gd name="connsiteY1" fmla="*/ 104775 h 704850"/>
              <a:gd name="connsiteX2" fmla="*/ 2200275 w 2600325"/>
              <a:gd name="connsiteY2" fmla="*/ 9525 h 704850"/>
              <a:gd name="connsiteX3" fmla="*/ 47625 w 2600325"/>
              <a:gd name="connsiteY3" fmla="*/ 0 h 704850"/>
              <a:gd name="connsiteX4" fmla="*/ 0 w 2600325"/>
              <a:gd name="connsiteY4" fmla="*/ 704850 h 704850"/>
              <a:gd name="connsiteX5" fmla="*/ 2171700 w 2600325"/>
              <a:gd name="connsiteY5" fmla="*/ 638175 h 704850"/>
              <a:gd name="connsiteX6" fmla="*/ 2600325 w 2600325"/>
              <a:gd name="connsiteY6" fmla="*/ 361950 h 704850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0275 w 2600325"/>
              <a:gd name="connsiteY2" fmla="*/ 66676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171700 w 2600325"/>
              <a:gd name="connsiteY5" fmla="*/ 695326 h 762001"/>
              <a:gd name="connsiteX6" fmla="*/ 2600325 w 2600325"/>
              <a:gd name="connsiteY6" fmla="*/ 419101 h 762001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0275 w 2600325"/>
              <a:gd name="connsiteY2" fmla="*/ 66676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209801 w 2600325"/>
              <a:gd name="connsiteY5" fmla="*/ 762001 h 762001"/>
              <a:gd name="connsiteX6" fmla="*/ 2600325 w 2600325"/>
              <a:gd name="connsiteY6" fmla="*/ 419101 h 762001"/>
              <a:gd name="connsiteX0" fmla="*/ 2600325 w 2600325"/>
              <a:gd name="connsiteY0" fmla="*/ 419101 h 762001"/>
              <a:gd name="connsiteX1" fmla="*/ 2266950 w 2600325"/>
              <a:gd name="connsiteY1" fmla="*/ 161926 h 762001"/>
              <a:gd name="connsiteX2" fmla="*/ 2209801 w 2600325"/>
              <a:gd name="connsiteY2" fmla="*/ 1 h 762001"/>
              <a:gd name="connsiteX3" fmla="*/ 1 w 2600325"/>
              <a:gd name="connsiteY3" fmla="*/ 0 h 762001"/>
              <a:gd name="connsiteX4" fmla="*/ 0 w 2600325"/>
              <a:gd name="connsiteY4" fmla="*/ 762001 h 762001"/>
              <a:gd name="connsiteX5" fmla="*/ 2209801 w 2600325"/>
              <a:gd name="connsiteY5" fmla="*/ 762001 h 762001"/>
              <a:gd name="connsiteX6" fmla="*/ 2600325 w 2600325"/>
              <a:gd name="connsiteY6" fmla="*/ 419101 h 762001"/>
              <a:gd name="connsiteX0" fmla="*/ 2600324 w 2600324"/>
              <a:gd name="connsiteY0" fmla="*/ 419101 h 762001"/>
              <a:gd name="connsiteX1" fmla="*/ 2266949 w 2600324"/>
              <a:gd name="connsiteY1" fmla="*/ 161926 h 762001"/>
              <a:gd name="connsiteX2" fmla="*/ 2209800 w 2600324"/>
              <a:gd name="connsiteY2" fmla="*/ 1 h 762001"/>
              <a:gd name="connsiteX3" fmla="*/ 0 w 2600324"/>
              <a:gd name="connsiteY3" fmla="*/ 0 h 762001"/>
              <a:gd name="connsiteX4" fmla="*/ 76199 w 2600324"/>
              <a:gd name="connsiteY4" fmla="*/ 761999 h 762001"/>
              <a:gd name="connsiteX5" fmla="*/ 2209800 w 2600324"/>
              <a:gd name="connsiteY5" fmla="*/ 762001 h 762001"/>
              <a:gd name="connsiteX6" fmla="*/ 2600324 w 2600324"/>
              <a:gd name="connsiteY6" fmla="*/ 419101 h 762001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524125 w 2524125"/>
              <a:gd name="connsiteY6" fmla="*/ 419102 h 762002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183523 w 2524125"/>
              <a:gd name="connsiteY6" fmla="*/ 698939 h 762002"/>
              <a:gd name="connsiteX7" fmla="*/ 2524125 w 2524125"/>
              <a:gd name="connsiteY7" fmla="*/ 419102 h 762002"/>
              <a:gd name="connsiteX0" fmla="*/ 2524125 w 2524125"/>
              <a:gd name="connsiteY0" fmla="*/ 419102 h 762002"/>
              <a:gd name="connsiteX1" fmla="*/ 2190750 w 2524125"/>
              <a:gd name="connsiteY1" fmla="*/ 161927 h 762002"/>
              <a:gd name="connsiteX2" fmla="*/ 2133601 w 2524125"/>
              <a:gd name="connsiteY2" fmla="*/ 2 h 762002"/>
              <a:gd name="connsiteX3" fmla="*/ 0 w 2524125"/>
              <a:gd name="connsiteY3" fmla="*/ 0 h 762002"/>
              <a:gd name="connsiteX4" fmla="*/ 0 w 2524125"/>
              <a:gd name="connsiteY4" fmla="*/ 762000 h 762002"/>
              <a:gd name="connsiteX5" fmla="*/ 2133601 w 2524125"/>
              <a:gd name="connsiteY5" fmla="*/ 762002 h 762002"/>
              <a:gd name="connsiteX6" fmla="*/ 2133599 w 2524125"/>
              <a:gd name="connsiteY6" fmla="*/ 533401 h 762002"/>
              <a:gd name="connsiteX7" fmla="*/ 2524125 w 2524125"/>
              <a:gd name="connsiteY7" fmla="*/ 419102 h 762002"/>
              <a:gd name="connsiteX0" fmla="*/ 2524125 w 2524125"/>
              <a:gd name="connsiteY0" fmla="*/ 419102 h 762001"/>
              <a:gd name="connsiteX1" fmla="*/ 2190750 w 2524125"/>
              <a:gd name="connsiteY1" fmla="*/ 161927 h 762001"/>
              <a:gd name="connsiteX2" fmla="*/ 2133601 w 2524125"/>
              <a:gd name="connsiteY2" fmla="*/ 2 h 762001"/>
              <a:gd name="connsiteX3" fmla="*/ 0 w 2524125"/>
              <a:gd name="connsiteY3" fmla="*/ 0 h 762001"/>
              <a:gd name="connsiteX4" fmla="*/ 0 w 2524125"/>
              <a:gd name="connsiteY4" fmla="*/ 762000 h 762001"/>
              <a:gd name="connsiteX5" fmla="*/ 2209799 w 2524125"/>
              <a:gd name="connsiteY5" fmla="*/ 762001 h 762001"/>
              <a:gd name="connsiteX6" fmla="*/ 2133599 w 2524125"/>
              <a:gd name="connsiteY6" fmla="*/ 533401 h 762001"/>
              <a:gd name="connsiteX7" fmla="*/ 2524125 w 2524125"/>
              <a:gd name="connsiteY7" fmla="*/ 419102 h 762001"/>
              <a:gd name="connsiteX0" fmla="*/ 2524125 w 2524125"/>
              <a:gd name="connsiteY0" fmla="*/ 419102 h 762001"/>
              <a:gd name="connsiteX1" fmla="*/ 2190750 w 2524125"/>
              <a:gd name="connsiteY1" fmla="*/ 161927 h 762001"/>
              <a:gd name="connsiteX2" fmla="*/ 2133601 w 2524125"/>
              <a:gd name="connsiteY2" fmla="*/ 2 h 762001"/>
              <a:gd name="connsiteX3" fmla="*/ 0 w 2524125"/>
              <a:gd name="connsiteY3" fmla="*/ 0 h 762001"/>
              <a:gd name="connsiteX4" fmla="*/ 0 w 2524125"/>
              <a:gd name="connsiteY4" fmla="*/ 762000 h 762001"/>
              <a:gd name="connsiteX5" fmla="*/ 2209799 w 2524125"/>
              <a:gd name="connsiteY5" fmla="*/ 762001 h 762001"/>
              <a:gd name="connsiteX6" fmla="*/ 2209799 w 2524125"/>
              <a:gd name="connsiteY6" fmla="*/ 533401 h 762001"/>
              <a:gd name="connsiteX7" fmla="*/ 2524125 w 2524125"/>
              <a:gd name="connsiteY7" fmla="*/ 419102 h 762001"/>
              <a:gd name="connsiteX0" fmla="*/ 2438399 w 2438399"/>
              <a:gd name="connsiteY0" fmla="*/ 304801 h 762001"/>
              <a:gd name="connsiteX1" fmla="*/ 2190750 w 2438399"/>
              <a:gd name="connsiteY1" fmla="*/ 161927 h 762001"/>
              <a:gd name="connsiteX2" fmla="*/ 2133601 w 2438399"/>
              <a:gd name="connsiteY2" fmla="*/ 2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  <a:gd name="connsiteX0" fmla="*/ 2438399 w 2438399"/>
              <a:gd name="connsiteY0" fmla="*/ 304801 h 762001"/>
              <a:gd name="connsiteX1" fmla="*/ 2190750 w 2438399"/>
              <a:gd name="connsiteY1" fmla="*/ 161927 h 762001"/>
              <a:gd name="connsiteX2" fmla="*/ 2209799 w 2438399"/>
              <a:gd name="connsiteY2" fmla="*/ 1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  <a:gd name="connsiteX0" fmla="*/ 2438399 w 2438399"/>
              <a:gd name="connsiteY0" fmla="*/ 304801 h 762001"/>
              <a:gd name="connsiteX1" fmla="*/ 2209799 w 2438399"/>
              <a:gd name="connsiteY1" fmla="*/ 152401 h 762001"/>
              <a:gd name="connsiteX2" fmla="*/ 2209799 w 2438399"/>
              <a:gd name="connsiteY2" fmla="*/ 1 h 762001"/>
              <a:gd name="connsiteX3" fmla="*/ 0 w 2438399"/>
              <a:gd name="connsiteY3" fmla="*/ 0 h 762001"/>
              <a:gd name="connsiteX4" fmla="*/ 0 w 2438399"/>
              <a:gd name="connsiteY4" fmla="*/ 762000 h 762001"/>
              <a:gd name="connsiteX5" fmla="*/ 2209799 w 2438399"/>
              <a:gd name="connsiteY5" fmla="*/ 762001 h 762001"/>
              <a:gd name="connsiteX6" fmla="*/ 2209799 w 2438399"/>
              <a:gd name="connsiteY6" fmla="*/ 533401 h 762001"/>
              <a:gd name="connsiteX7" fmla="*/ 2438399 w 2438399"/>
              <a:gd name="connsiteY7" fmla="*/ 304801 h 7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399" h="762001">
                <a:moveTo>
                  <a:pt x="2438399" y="304801"/>
                </a:moveTo>
                <a:lnTo>
                  <a:pt x="2209799" y="152401"/>
                </a:lnTo>
                <a:lnTo>
                  <a:pt x="2209799" y="1"/>
                </a:lnTo>
                <a:lnTo>
                  <a:pt x="0" y="0"/>
                </a:lnTo>
                <a:lnTo>
                  <a:pt x="0" y="762000"/>
                </a:lnTo>
                <a:lnTo>
                  <a:pt x="2209799" y="762001"/>
                </a:lnTo>
                <a:cubicBezTo>
                  <a:pt x="2209798" y="685801"/>
                  <a:pt x="2209800" y="609601"/>
                  <a:pt x="2209799" y="533401"/>
                </a:cubicBezTo>
                <a:lnTo>
                  <a:pt x="2438399" y="30480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4" name="Freeform 333"/>
          <p:cNvSpPr/>
          <p:nvPr/>
        </p:nvSpPr>
        <p:spPr bwMode="auto">
          <a:xfrm>
            <a:off x="3810000" y="4908330"/>
            <a:ext cx="2514600" cy="1022130"/>
          </a:xfrm>
          <a:custGeom>
            <a:avLst/>
            <a:gdLst>
              <a:gd name="connsiteX0" fmla="*/ 0 w 2876550"/>
              <a:gd name="connsiteY0" fmla="*/ 0 h 1543050"/>
              <a:gd name="connsiteX1" fmla="*/ 314325 w 2876550"/>
              <a:gd name="connsiteY1" fmla="*/ 285750 h 1543050"/>
              <a:gd name="connsiteX2" fmla="*/ 314325 w 2876550"/>
              <a:gd name="connsiteY2" fmla="*/ 1543050 h 1543050"/>
              <a:gd name="connsiteX3" fmla="*/ 2876550 w 2876550"/>
              <a:gd name="connsiteY3" fmla="*/ 1533525 h 1543050"/>
              <a:gd name="connsiteX4" fmla="*/ 2514600 w 2876550"/>
              <a:gd name="connsiteY4" fmla="*/ 28575 h 1543050"/>
              <a:gd name="connsiteX5" fmla="*/ 419100 w 2876550"/>
              <a:gd name="connsiteY5" fmla="*/ 28575 h 1543050"/>
              <a:gd name="connsiteX6" fmla="*/ 0 w 2876550"/>
              <a:gd name="connsiteY6" fmla="*/ 0 h 1543050"/>
              <a:gd name="connsiteX0" fmla="*/ 0 w 2876550"/>
              <a:gd name="connsiteY0" fmla="*/ 0 h 1543050"/>
              <a:gd name="connsiteX1" fmla="*/ 314325 w 2876550"/>
              <a:gd name="connsiteY1" fmla="*/ 285750 h 1543050"/>
              <a:gd name="connsiteX2" fmla="*/ 314325 w 2876550"/>
              <a:gd name="connsiteY2" fmla="*/ 1543050 h 1543050"/>
              <a:gd name="connsiteX3" fmla="*/ 2876550 w 2876550"/>
              <a:gd name="connsiteY3" fmla="*/ 1533525 h 1543050"/>
              <a:gd name="connsiteX4" fmla="*/ 2712176 w 2876550"/>
              <a:gd name="connsiteY4" fmla="*/ 23739 h 1543050"/>
              <a:gd name="connsiteX5" fmla="*/ 419100 w 2876550"/>
              <a:gd name="connsiteY5" fmla="*/ 28575 h 1543050"/>
              <a:gd name="connsiteX6" fmla="*/ 0 w 2876550"/>
              <a:gd name="connsiteY6" fmla="*/ 0 h 1543050"/>
              <a:gd name="connsiteX0" fmla="*/ 0 w 2712176"/>
              <a:gd name="connsiteY0" fmla="*/ 0 h 1543050"/>
              <a:gd name="connsiteX1" fmla="*/ 314325 w 2712176"/>
              <a:gd name="connsiteY1" fmla="*/ 285750 h 1543050"/>
              <a:gd name="connsiteX2" fmla="*/ 314325 w 2712176"/>
              <a:gd name="connsiteY2" fmla="*/ 1543050 h 1543050"/>
              <a:gd name="connsiteX3" fmla="*/ 2712176 w 2712176"/>
              <a:gd name="connsiteY3" fmla="*/ 1543050 h 1543050"/>
              <a:gd name="connsiteX4" fmla="*/ 2712176 w 2712176"/>
              <a:gd name="connsiteY4" fmla="*/ 23739 h 1543050"/>
              <a:gd name="connsiteX5" fmla="*/ 419100 w 2712176"/>
              <a:gd name="connsiteY5" fmla="*/ 28575 h 1543050"/>
              <a:gd name="connsiteX6" fmla="*/ 0 w 2712176"/>
              <a:gd name="connsiteY6" fmla="*/ 0 h 1543050"/>
              <a:gd name="connsiteX0" fmla="*/ 0 w 2712176"/>
              <a:gd name="connsiteY0" fmla="*/ 0 h 1543050"/>
              <a:gd name="connsiteX1" fmla="*/ 314325 w 2712176"/>
              <a:gd name="connsiteY1" fmla="*/ 285750 h 1543050"/>
              <a:gd name="connsiteX2" fmla="*/ 328749 w 2712176"/>
              <a:gd name="connsiteY2" fmla="*/ 1258179 h 1543050"/>
              <a:gd name="connsiteX3" fmla="*/ 2712176 w 2712176"/>
              <a:gd name="connsiteY3" fmla="*/ 1543050 h 1543050"/>
              <a:gd name="connsiteX4" fmla="*/ 2712176 w 2712176"/>
              <a:gd name="connsiteY4" fmla="*/ 23739 h 1543050"/>
              <a:gd name="connsiteX5" fmla="*/ 419100 w 2712176"/>
              <a:gd name="connsiteY5" fmla="*/ 28575 h 1543050"/>
              <a:gd name="connsiteX6" fmla="*/ 0 w 2712176"/>
              <a:gd name="connsiteY6" fmla="*/ 0 h 1543050"/>
              <a:gd name="connsiteX0" fmla="*/ 0 w 2712176"/>
              <a:gd name="connsiteY0" fmla="*/ 0 h 1258179"/>
              <a:gd name="connsiteX1" fmla="*/ 314325 w 2712176"/>
              <a:gd name="connsiteY1" fmla="*/ 285750 h 1258179"/>
              <a:gd name="connsiteX2" fmla="*/ 328749 w 2712176"/>
              <a:gd name="connsiteY2" fmla="*/ 1258179 h 1258179"/>
              <a:gd name="connsiteX3" fmla="*/ 2712176 w 2712176"/>
              <a:gd name="connsiteY3" fmla="*/ 1258179 h 1258179"/>
              <a:gd name="connsiteX4" fmla="*/ 2712176 w 2712176"/>
              <a:gd name="connsiteY4" fmla="*/ 23739 h 1258179"/>
              <a:gd name="connsiteX5" fmla="*/ 419100 w 2712176"/>
              <a:gd name="connsiteY5" fmla="*/ 28575 h 1258179"/>
              <a:gd name="connsiteX6" fmla="*/ 0 w 2712176"/>
              <a:gd name="connsiteY6" fmla="*/ 0 h 1258179"/>
              <a:gd name="connsiteX0" fmla="*/ 0 w 2465615"/>
              <a:gd name="connsiteY0" fmla="*/ 0 h 1273731"/>
              <a:gd name="connsiteX1" fmla="*/ 67764 w 2465615"/>
              <a:gd name="connsiteY1" fmla="*/ 301302 h 1273731"/>
              <a:gd name="connsiteX2" fmla="*/ 82188 w 2465615"/>
              <a:gd name="connsiteY2" fmla="*/ 1273731 h 1273731"/>
              <a:gd name="connsiteX3" fmla="*/ 2465615 w 2465615"/>
              <a:gd name="connsiteY3" fmla="*/ 1273731 h 1273731"/>
              <a:gd name="connsiteX4" fmla="*/ 2465615 w 2465615"/>
              <a:gd name="connsiteY4" fmla="*/ 39291 h 1273731"/>
              <a:gd name="connsiteX5" fmla="*/ 172539 w 2465615"/>
              <a:gd name="connsiteY5" fmla="*/ 44127 h 1273731"/>
              <a:gd name="connsiteX6" fmla="*/ 0 w 2465615"/>
              <a:gd name="connsiteY6" fmla="*/ 0 h 1273731"/>
              <a:gd name="connsiteX0" fmla="*/ 0 w 2712177"/>
              <a:gd name="connsiteY0" fmla="*/ 150623 h 1234440"/>
              <a:gd name="connsiteX1" fmla="*/ 314326 w 2712177"/>
              <a:gd name="connsiteY1" fmla="*/ 262011 h 1234440"/>
              <a:gd name="connsiteX2" fmla="*/ 328750 w 2712177"/>
              <a:gd name="connsiteY2" fmla="*/ 1234440 h 1234440"/>
              <a:gd name="connsiteX3" fmla="*/ 2712177 w 2712177"/>
              <a:gd name="connsiteY3" fmla="*/ 1234440 h 1234440"/>
              <a:gd name="connsiteX4" fmla="*/ 2712177 w 2712177"/>
              <a:gd name="connsiteY4" fmla="*/ 0 h 1234440"/>
              <a:gd name="connsiteX5" fmla="*/ 419101 w 2712177"/>
              <a:gd name="connsiteY5" fmla="*/ 4836 h 1234440"/>
              <a:gd name="connsiteX6" fmla="*/ 0 w 2712177"/>
              <a:gd name="connsiteY6" fmla="*/ 150623 h 1234440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39291 h 1273731"/>
              <a:gd name="connsiteX5" fmla="*/ 328749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39291 h 1273731"/>
              <a:gd name="connsiteX5" fmla="*/ 410936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0 h 1273731"/>
              <a:gd name="connsiteX5" fmla="*/ 410936 w 2712177"/>
              <a:gd name="connsiteY5" fmla="*/ 0 h 1273731"/>
              <a:gd name="connsiteX6" fmla="*/ 0 w 2712177"/>
              <a:gd name="connsiteY6" fmla="*/ 189914 h 1273731"/>
              <a:gd name="connsiteX0" fmla="*/ 0 w 2712177"/>
              <a:gd name="connsiteY0" fmla="*/ 189914 h 1273731"/>
              <a:gd name="connsiteX1" fmla="*/ 314326 w 2712177"/>
              <a:gd name="connsiteY1" fmla="*/ 301302 h 1273731"/>
              <a:gd name="connsiteX2" fmla="*/ 328750 w 2712177"/>
              <a:gd name="connsiteY2" fmla="*/ 1273731 h 1273731"/>
              <a:gd name="connsiteX3" fmla="*/ 2712177 w 2712177"/>
              <a:gd name="connsiteY3" fmla="*/ 1273731 h 1273731"/>
              <a:gd name="connsiteX4" fmla="*/ 2712177 w 2712177"/>
              <a:gd name="connsiteY4" fmla="*/ 0 h 1273731"/>
              <a:gd name="connsiteX5" fmla="*/ 328749 w 2712177"/>
              <a:gd name="connsiteY5" fmla="*/ 0 h 1273731"/>
              <a:gd name="connsiteX6" fmla="*/ 0 w 2712177"/>
              <a:gd name="connsiteY6" fmla="*/ 189914 h 1273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2177" h="1273731">
                <a:moveTo>
                  <a:pt x="0" y="189914"/>
                </a:moveTo>
                <a:lnTo>
                  <a:pt x="314326" y="301302"/>
                </a:lnTo>
                <a:lnTo>
                  <a:pt x="328750" y="1273731"/>
                </a:lnTo>
                <a:lnTo>
                  <a:pt x="2712177" y="1273731"/>
                </a:lnTo>
                <a:lnTo>
                  <a:pt x="2712177" y="0"/>
                </a:lnTo>
                <a:lnTo>
                  <a:pt x="328749" y="0"/>
                </a:lnTo>
                <a:lnTo>
                  <a:pt x="0" y="18991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3" name="Freeform 332"/>
          <p:cNvSpPr/>
          <p:nvPr/>
        </p:nvSpPr>
        <p:spPr bwMode="auto">
          <a:xfrm>
            <a:off x="5562600" y="3429000"/>
            <a:ext cx="3549870" cy="2667000"/>
          </a:xfrm>
          <a:custGeom>
            <a:avLst/>
            <a:gdLst>
              <a:gd name="connsiteX0" fmla="*/ 0 w 3133725"/>
              <a:gd name="connsiteY0" fmla="*/ 8001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990600 w 3133725"/>
              <a:gd name="connsiteY5" fmla="*/ 2762250 h 2762250"/>
              <a:gd name="connsiteX6" fmla="*/ 619125 w 3133725"/>
              <a:gd name="connsiteY6" fmla="*/ 1371600 h 2762250"/>
              <a:gd name="connsiteX7" fmla="*/ 0 w 3133725"/>
              <a:gd name="connsiteY7" fmla="*/ 8001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990600 w 3133725"/>
              <a:gd name="connsiteY5" fmla="*/ 276225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858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096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62250"/>
              <a:gd name="connsiteX1" fmla="*/ 523875 w 3133725"/>
              <a:gd name="connsiteY1" fmla="*/ 581025 h 2762250"/>
              <a:gd name="connsiteX2" fmla="*/ 781050 w 3133725"/>
              <a:gd name="connsiteY2" fmla="*/ 0 h 2762250"/>
              <a:gd name="connsiteX3" fmla="*/ 3133725 w 3133725"/>
              <a:gd name="connsiteY3" fmla="*/ 0 h 2762250"/>
              <a:gd name="connsiteX4" fmla="*/ 3133725 w 3133725"/>
              <a:gd name="connsiteY4" fmla="*/ 2762250 h 2762250"/>
              <a:gd name="connsiteX5" fmla="*/ 609600 w 3133725"/>
              <a:gd name="connsiteY5" fmla="*/ 2743200 h 2762250"/>
              <a:gd name="connsiteX6" fmla="*/ 619125 w 3133725"/>
              <a:gd name="connsiteY6" fmla="*/ 1371600 h 2762250"/>
              <a:gd name="connsiteX7" fmla="*/ 0 w 3133725"/>
              <a:gd name="connsiteY7" fmla="*/ 990600 h 2762250"/>
              <a:gd name="connsiteX0" fmla="*/ 0 w 3133725"/>
              <a:gd name="connsiteY0" fmla="*/ 990600 h 2743200"/>
              <a:gd name="connsiteX1" fmla="*/ 523875 w 3133725"/>
              <a:gd name="connsiteY1" fmla="*/ 581025 h 2743200"/>
              <a:gd name="connsiteX2" fmla="*/ 78105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0 w 3133725"/>
              <a:gd name="connsiteY0" fmla="*/ 990600 h 2743200"/>
              <a:gd name="connsiteX1" fmla="*/ 523875 w 3133725"/>
              <a:gd name="connsiteY1" fmla="*/ 581025 h 2743200"/>
              <a:gd name="connsiteX2" fmla="*/ 7620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0 w 3133725"/>
              <a:gd name="connsiteY0" fmla="*/ 990600 h 2743200"/>
              <a:gd name="connsiteX1" fmla="*/ 381000 w 3133725"/>
              <a:gd name="connsiteY1" fmla="*/ 609600 h 2743200"/>
              <a:gd name="connsiteX2" fmla="*/ 76200 w 3133725"/>
              <a:gd name="connsiteY2" fmla="*/ 0 h 2743200"/>
              <a:gd name="connsiteX3" fmla="*/ 3133725 w 3133725"/>
              <a:gd name="connsiteY3" fmla="*/ 0 h 2743200"/>
              <a:gd name="connsiteX4" fmla="*/ 3124200 w 3133725"/>
              <a:gd name="connsiteY4" fmla="*/ 2743200 h 2743200"/>
              <a:gd name="connsiteX5" fmla="*/ 609600 w 3133725"/>
              <a:gd name="connsiteY5" fmla="*/ 2743200 h 2743200"/>
              <a:gd name="connsiteX6" fmla="*/ 619125 w 3133725"/>
              <a:gd name="connsiteY6" fmla="*/ 1371600 h 2743200"/>
              <a:gd name="connsiteX7" fmla="*/ 0 w 3133725"/>
              <a:gd name="connsiteY7" fmla="*/ 990600 h 2743200"/>
              <a:gd name="connsiteX0" fmla="*/ 76200 w 3209925"/>
              <a:gd name="connsiteY0" fmla="*/ 990600 h 2743200"/>
              <a:gd name="connsiteX1" fmla="*/ 45720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22860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152400 w 3209925"/>
              <a:gd name="connsiteY1" fmla="*/ 3810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0 w 3209925"/>
              <a:gd name="connsiteY1" fmla="*/ 3810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76200 w 3209925"/>
              <a:gd name="connsiteY0" fmla="*/ 990600 h 2743200"/>
              <a:gd name="connsiteX1" fmla="*/ 0 w 3209925"/>
              <a:gd name="connsiteY1" fmla="*/ 609600 h 2743200"/>
              <a:gd name="connsiteX2" fmla="*/ 0 w 3209925"/>
              <a:gd name="connsiteY2" fmla="*/ 0 h 2743200"/>
              <a:gd name="connsiteX3" fmla="*/ 3209925 w 3209925"/>
              <a:gd name="connsiteY3" fmla="*/ 0 h 2743200"/>
              <a:gd name="connsiteX4" fmla="*/ 3200400 w 3209925"/>
              <a:gd name="connsiteY4" fmla="*/ 2743200 h 2743200"/>
              <a:gd name="connsiteX5" fmla="*/ 685800 w 3209925"/>
              <a:gd name="connsiteY5" fmla="*/ 2743200 h 2743200"/>
              <a:gd name="connsiteX6" fmla="*/ 695325 w 3209925"/>
              <a:gd name="connsiteY6" fmla="*/ 1371600 h 2743200"/>
              <a:gd name="connsiteX7" fmla="*/ 76200 w 3209925"/>
              <a:gd name="connsiteY7" fmla="*/ 9906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0 w 3286125"/>
              <a:gd name="connsiteY7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326204 w 3286125"/>
              <a:gd name="connsiteY7" fmla="*/ 1081355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381000 w 3286125"/>
              <a:gd name="connsiteY7" fmla="*/ 9906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4572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4572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71525 w 3286125"/>
              <a:gd name="connsiteY6" fmla="*/ 13716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8382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533400 w 3286125"/>
              <a:gd name="connsiteY7" fmla="*/ 914400 h 2743200"/>
              <a:gd name="connsiteX8" fmla="*/ 0 w 3286125"/>
              <a:gd name="connsiteY8" fmla="*/ 8382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533400 w 3286125"/>
              <a:gd name="connsiteY7" fmla="*/ 9144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609600 w 3286125"/>
              <a:gd name="connsiteY7" fmla="*/ 11430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762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3810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76200 w 3286125"/>
              <a:gd name="connsiteY1" fmla="*/ 609600 h 2743200"/>
              <a:gd name="connsiteX2" fmla="*/ 2286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228600 w 3286125"/>
              <a:gd name="connsiteY1" fmla="*/ 609600 h 2743200"/>
              <a:gd name="connsiteX2" fmla="*/ 2286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2286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1524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7432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743200"/>
              <a:gd name="connsiteX1" fmla="*/ 152400 w 3286125"/>
              <a:gd name="connsiteY1" fmla="*/ 609600 h 2743200"/>
              <a:gd name="connsiteX2" fmla="*/ 152400 w 3286125"/>
              <a:gd name="connsiteY2" fmla="*/ 0 h 2743200"/>
              <a:gd name="connsiteX3" fmla="*/ 3286125 w 3286125"/>
              <a:gd name="connsiteY3" fmla="*/ 0 h 2743200"/>
              <a:gd name="connsiteX4" fmla="*/ 3276600 w 3286125"/>
              <a:gd name="connsiteY4" fmla="*/ 2743200 h 2743200"/>
              <a:gd name="connsiteX5" fmla="*/ 762000 w 3286125"/>
              <a:gd name="connsiteY5" fmla="*/ 2667000 h 2743200"/>
              <a:gd name="connsiteX6" fmla="*/ 762000 w 3286125"/>
              <a:gd name="connsiteY6" fmla="*/ 1447800 h 2743200"/>
              <a:gd name="connsiteX7" fmla="*/ 762000 w 3286125"/>
              <a:gd name="connsiteY7" fmla="*/ 1447800 h 2743200"/>
              <a:gd name="connsiteX8" fmla="*/ 0 w 3286125"/>
              <a:gd name="connsiteY8" fmla="*/ 990600 h 2743200"/>
              <a:gd name="connsiteX0" fmla="*/ 0 w 3286125"/>
              <a:gd name="connsiteY0" fmla="*/ 990600 h 2667000"/>
              <a:gd name="connsiteX1" fmla="*/ 152400 w 3286125"/>
              <a:gd name="connsiteY1" fmla="*/ 609600 h 2667000"/>
              <a:gd name="connsiteX2" fmla="*/ 152400 w 3286125"/>
              <a:gd name="connsiteY2" fmla="*/ 0 h 2667000"/>
              <a:gd name="connsiteX3" fmla="*/ 3286125 w 3286125"/>
              <a:gd name="connsiteY3" fmla="*/ 0 h 2667000"/>
              <a:gd name="connsiteX4" fmla="*/ 3276600 w 3286125"/>
              <a:gd name="connsiteY4" fmla="*/ 2667000 h 2667000"/>
              <a:gd name="connsiteX5" fmla="*/ 762000 w 3286125"/>
              <a:gd name="connsiteY5" fmla="*/ 2667000 h 2667000"/>
              <a:gd name="connsiteX6" fmla="*/ 762000 w 3286125"/>
              <a:gd name="connsiteY6" fmla="*/ 1447800 h 2667000"/>
              <a:gd name="connsiteX7" fmla="*/ 762000 w 3286125"/>
              <a:gd name="connsiteY7" fmla="*/ 1447800 h 2667000"/>
              <a:gd name="connsiteX8" fmla="*/ 0 w 3286125"/>
              <a:gd name="connsiteY8" fmla="*/ 990600 h 2667000"/>
              <a:gd name="connsiteX0" fmla="*/ 0 w 3288615"/>
              <a:gd name="connsiteY0" fmla="*/ 914400 h 2667000"/>
              <a:gd name="connsiteX1" fmla="*/ 154890 w 3288615"/>
              <a:gd name="connsiteY1" fmla="*/ 609600 h 2667000"/>
              <a:gd name="connsiteX2" fmla="*/ 154890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288615"/>
              <a:gd name="connsiteY0" fmla="*/ 914400 h 2667000"/>
              <a:gd name="connsiteX1" fmla="*/ 154890 w 3288615"/>
              <a:gd name="connsiteY1" fmla="*/ 609600 h 2667000"/>
              <a:gd name="connsiteX2" fmla="*/ 72141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288615"/>
              <a:gd name="connsiteY0" fmla="*/ 914400 h 2667000"/>
              <a:gd name="connsiteX1" fmla="*/ 72141 w 3288615"/>
              <a:gd name="connsiteY1" fmla="*/ 609600 h 2667000"/>
              <a:gd name="connsiteX2" fmla="*/ 72141 w 3288615"/>
              <a:gd name="connsiteY2" fmla="*/ 0 h 2667000"/>
              <a:gd name="connsiteX3" fmla="*/ 3288615 w 3288615"/>
              <a:gd name="connsiteY3" fmla="*/ 0 h 2667000"/>
              <a:gd name="connsiteX4" fmla="*/ 3279090 w 3288615"/>
              <a:gd name="connsiteY4" fmla="*/ 2667000 h 2667000"/>
              <a:gd name="connsiteX5" fmla="*/ 764490 w 3288615"/>
              <a:gd name="connsiteY5" fmla="*/ 2667000 h 2667000"/>
              <a:gd name="connsiteX6" fmla="*/ 764490 w 3288615"/>
              <a:gd name="connsiteY6" fmla="*/ 1447800 h 2667000"/>
              <a:gd name="connsiteX7" fmla="*/ 764490 w 3288615"/>
              <a:gd name="connsiteY7" fmla="*/ 1447800 h 2667000"/>
              <a:gd name="connsiteX8" fmla="*/ 0 w 3288615"/>
              <a:gd name="connsiteY8" fmla="*/ 914400 h 2667000"/>
              <a:gd name="connsiteX0" fmla="*/ 0 w 3360756"/>
              <a:gd name="connsiteY0" fmla="*/ 914400 h 2667000"/>
              <a:gd name="connsiteX1" fmla="*/ 144282 w 3360756"/>
              <a:gd name="connsiteY1" fmla="*/ 609600 h 2667000"/>
              <a:gd name="connsiteX2" fmla="*/ 144282 w 3360756"/>
              <a:gd name="connsiteY2" fmla="*/ 0 h 2667000"/>
              <a:gd name="connsiteX3" fmla="*/ 3360756 w 3360756"/>
              <a:gd name="connsiteY3" fmla="*/ 0 h 2667000"/>
              <a:gd name="connsiteX4" fmla="*/ 3351231 w 3360756"/>
              <a:gd name="connsiteY4" fmla="*/ 2667000 h 2667000"/>
              <a:gd name="connsiteX5" fmla="*/ 836631 w 3360756"/>
              <a:gd name="connsiteY5" fmla="*/ 2667000 h 2667000"/>
              <a:gd name="connsiteX6" fmla="*/ 836631 w 3360756"/>
              <a:gd name="connsiteY6" fmla="*/ 1447800 h 2667000"/>
              <a:gd name="connsiteX7" fmla="*/ 836631 w 3360756"/>
              <a:gd name="connsiteY7" fmla="*/ 1447800 h 2667000"/>
              <a:gd name="connsiteX8" fmla="*/ 0 w 3360756"/>
              <a:gd name="connsiteY8" fmla="*/ 914400 h 266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0756" h="2667000">
                <a:moveTo>
                  <a:pt x="0" y="914400"/>
                </a:moveTo>
                <a:lnTo>
                  <a:pt x="144282" y="609600"/>
                </a:lnTo>
                <a:lnTo>
                  <a:pt x="144282" y="0"/>
                </a:lnTo>
                <a:lnTo>
                  <a:pt x="3360756" y="0"/>
                </a:lnTo>
                <a:lnTo>
                  <a:pt x="3351231" y="2667000"/>
                </a:lnTo>
                <a:lnTo>
                  <a:pt x="836631" y="2667000"/>
                </a:lnTo>
                <a:lnTo>
                  <a:pt x="836631" y="1447800"/>
                </a:lnTo>
                <a:lnTo>
                  <a:pt x="836631" y="14478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0" name="Freeform 329"/>
          <p:cNvSpPr/>
          <p:nvPr/>
        </p:nvSpPr>
        <p:spPr bwMode="auto">
          <a:xfrm>
            <a:off x="4419600" y="685800"/>
            <a:ext cx="4671850" cy="762000"/>
          </a:xfrm>
          <a:custGeom>
            <a:avLst/>
            <a:gdLst>
              <a:gd name="connsiteX0" fmla="*/ 0 w 1895475"/>
              <a:gd name="connsiteY0" fmla="*/ 352425 h 533400"/>
              <a:gd name="connsiteX1" fmla="*/ 114300 w 1895475"/>
              <a:gd name="connsiteY1" fmla="*/ 219075 h 533400"/>
              <a:gd name="connsiteX2" fmla="*/ 114300 w 1895475"/>
              <a:gd name="connsiteY2" fmla="*/ 0 h 533400"/>
              <a:gd name="connsiteX3" fmla="*/ 1895475 w 1895475"/>
              <a:gd name="connsiteY3" fmla="*/ 0 h 533400"/>
              <a:gd name="connsiteX4" fmla="*/ 1895475 w 1895475"/>
              <a:gd name="connsiteY4" fmla="*/ 533400 h 533400"/>
              <a:gd name="connsiteX5" fmla="*/ 142875 w 1895475"/>
              <a:gd name="connsiteY5" fmla="*/ 533400 h 533400"/>
              <a:gd name="connsiteX6" fmla="*/ 0 w 1895475"/>
              <a:gd name="connsiteY6" fmla="*/ 352425 h 533400"/>
              <a:gd name="connsiteX0" fmla="*/ 0 w 2447925"/>
              <a:gd name="connsiteY0" fmla="*/ 552450 h 733425"/>
              <a:gd name="connsiteX1" fmla="*/ 114300 w 2447925"/>
              <a:gd name="connsiteY1" fmla="*/ 419100 h 733425"/>
              <a:gd name="connsiteX2" fmla="*/ 114300 w 2447925"/>
              <a:gd name="connsiteY2" fmla="*/ 200025 h 733425"/>
              <a:gd name="connsiteX3" fmla="*/ 2447925 w 2447925"/>
              <a:gd name="connsiteY3" fmla="*/ 0 h 733425"/>
              <a:gd name="connsiteX4" fmla="*/ 1895475 w 2447925"/>
              <a:gd name="connsiteY4" fmla="*/ 733425 h 733425"/>
              <a:gd name="connsiteX5" fmla="*/ 142875 w 2447925"/>
              <a:gd name="connsiteY5" fmla="*/ 733425 h 733425"/>
              <a:gd name="connsiteX6" fmla="*/ 0 w 2447925"/>
              <a:gd name="connsiteY6" fmla="*/ 552450 h 733425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14300 w 2447925"/>
              <a:gd name="connsiteY2" fmla="*/ 200025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857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42875 w 2447925"/>
              <a:gd name="connsiteY5" fmla="*/ 733425 h 762001"/>
              <a:gd name="connsiteX6" fmla="*/ 0 w 2447925"/>
              <a:gd name="connsiteY6" fmla="*/ 552450 h 762001"/>
              <a:gd name="connsiteX0" fmla="*/ 0 w 2447925"/>
              <a:gd name="connsiteY0" fmla="*/ 552450 h 762001"/>
              <a:gd name="connsiteX1" fmla="*/ 114300 w 2447925"/>
              <a:gd name="connsiteY1" fmla="*/ 419100 h 762001"/>
              <a:gd name="connsiteX2" fmla="*/ 161925 w 2447925"/>
              <a:gd name="connsiteY2" fmla="*/ 1 h 762001"/>
              <a:gd name="connsiteX3" fmla="*/ 2447925 w 2447925"/>
              <a:gd name="connsiteY3" fmla="*/ 0 h 762001"/>
              <a:gd name="connsiteX4" fmla="*/ 2447925 w 2447925"/>
              <a:gd name="connsiteY4" fmla="*/ 762001 h 762001"/>
              <a:gd name="connsiteX5" fmla="*/ 161925 w 2447925"/>
              <a:gd name="connsiteY5" fmla="*/ 762001 h 762001"/>
              <a:gd name="connsiteX6" fmla="*/ 0 w 2447925"/>
              <a:gd name="connsiteY6" fmla="*/ 552450 h 762001"/>
              <a:gd name="connsiteX0" fmla="*/ 0 w 2514600"/>
              <a:gd name="connsiteY0" fmla="*/ 685800 h 762001"/>
              <a:gd name="connsiteX1" fmla="*/ 180975 w 2514600"/>
              <a:gd name="connsiteY1" fmla="*/ 419100 h 762001"/>
              <a:gd name="connsiteX2" fmla="*/ 228600 w 2514600"/>
              <a:gd name="connsiteY2" fmla="*/ 1 h 762001"/>
              <a:gd name="connsiteX3" fmla="*/ 2514600 w 2514600"/>
              <a:gd name="connsiteY3" fmla="*/ 0 h 762001"/>
              <a:gd name="connsiteX4" fmla="*/ 2514600 w 2514600"/>
              <a:gd name="connsiteY4" fmla="*/ 762001 h 762001"/>
              <a:gd name="connsiteX5" fmla="*/ 228600 w 2514600"/>
              <a:gd name="connsiteY5" fmla="*/ 762001 h 762001"/>
              <a:gd name="connsiteX6" fmla="*/ 0 w 2514600"/>
              <a:gd name="connsiteY6" fmla="*/ 685800 h 762001"/>
              <a:gd name="connsiteX0" fmla="*/ 0 w 2514600"/>
              <a:gd name="connsiteY0" fmla="*/ 685800 h 762001"/>
              <a:gd name="connsiteX1" fmla="*/ 180975 w 2514600"/>
              <a:gd name="connsiteY1" fmla="*/ 419100 h 762001"/>
              <a:gd name="connsiteX2" fmla="*/ 228600 w 2514600"/>
              <a:gd name="connsiteY2" fmla="*/ 1 h 762001"/>
              <a:gd name="connsiteX3" fmla="*/ 2514600 w 2514600"/>
              <a:gd name="connsiteY3" fmla="*/ 0 h 762001"/>
              <a:gd name="connsiteX4" fmla="*/ 2514600 w 2514600"/>
              <a:gd name="connsiteY4" fmla="*/ 762001 h 762001"/>
              <a:gd name="connsiteX5" fmla="*/ 76200 w 2514600"/>
              <a:gd name="connsiteY5" fmla="*/ 762000 h 762001"/>
              <a:gd name="connsiteX6" fmla="*/ 0 w 2514600"/>
              <a:gd name="connsiteY6" fmla="*/ 685800 h 762001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28600 w 4876800"/>
              <a:gd name="connsiteY2" fmla="*/ 1 h 762000"/>
              <a:gd name="connsiteX3" fmla="*/ 25146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28600 w 4876800"/>
              <a:gd name="connsiteY2" fmla="*/ 1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336330 w 4876800"/>
              <a:gd name="connsiteY2" fmla="*/ 34160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876800"/>
              <a:gd name="connsiteY0" fmla="*/ 685800 h 762000"/>
              <a:gd name="connsiteX1" fmla="*/ 180975 w 4876800"/>
              <a:gd name="connsiteY1" fmla="*/ 419100 h 762000"/>
              <a:gd name="connsiteX2" fmla="*/ 260130 w 4876800"/>
              <a:gd name="connsiteY2" fmla="*/ 34160 h 762000"/>
              <a:gd name="connsiteX3" fmla="*/ 4876800 w 4876800"/>
              <a:gd name="connsiteY3" fmla="*/ 0 h 762000"/>
              <a:gd name="connsiteX4" fmla="*/ 4876800 w 4876800"/>
              <a:gd name="connsiteY4" fmla="*/ 762000 h 762000"/>
              <a:gd name="connsiteX5" fmla="*/ 76200 w 4876800"/>
              <a:gd name="connsiteY5" fmla="*/ 762000 h 762000"/>
              <a:gd name="connsiteX6" fmla="*/ 0 w 4876800"/>
              <a:gd name="connsiteY6" fmla="*/ 685800 h 762000"/>
              <a:gd name="connsiteX0" fmla="*/ 0 w 4908330"/>
              <a:gd name="connsiteY0" fmla="*/ 651640 h 727840"/>
              <a:gd name="connsiteX1" fmla="*/ 180975 w 4908330"/>
              <a:gd name="connsiteY1" fmla="*/ 384940 h 727840"/>
              <a:gd name="connsiteX2" fmla="*/ 260130 w 4908330"/>
              <a:gd name="connsiteY2" fmla="*/ 0 h 727840"/>
              <a:gd name="connsiteX3" fmla="*/ 4908330 w 4908330"/>
              <a:gd name="connsiteY3" fmla="*/ 0 h 727840"/>
              <a:gd name="connsiteX4" fmla="*/ 4876800 w 4908330"/>
              <a:gd name="connsiteY4" fmla="*/ 727840 h 727840"/>
              <a:gd name="connsiteX5" fmla="*/ 76200 w 4908330"/>
              <a:gd name="connsiteY5" fmla="*/ 727840 h 727840"/>
              <a:gd name="connsiteX6" fmla="*/ 0 w 4908330"/>
              <a:gd name="connsiteY6" fmla="*/ 651640 h 72784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76200 w 4908330"/>
              <a:gd name="connsiteY5" fmla="*/ 72784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76200 w 4908330"/>
              <a:gd name="connsiteY5" fmla="*/ 72784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2601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80975 w 4908330"/>
              <a:gd name="connsiteY1" fmla="*/ 384940 h 762000"/>
              <a:gd name="connsiteX2" fmla="*/ 1839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839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107730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232794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107730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310318 w 4908330"/>
              <a:gd name="connsiteY1" fmla="*/ 381000 h 762000"/>
              <a:gd name="connsiteX2" fmla="*/ 107730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908330"/>
              <a:gd name="connsiteY0" fmla="*/ 651640 h 762000"/>
              <a:gd name="connsiteX1" fmla="*/ 310318 w 4908330"/>
              <a:gd name="connsiteY1" fmla="*/ 381000 h 762000"/>
              <a:gd name="connsiteX2" fmla="*/ 310318 w 4908330"/>
              <a:gd name="connsiteY2" fmla="*/ 0 h 762000"/>
              <a:gd name="connsiteX3" fmla="*/ 4908330 w 4908330"/>
              <a:gd name="connsiteY3" fmla="*/ 0 h 762000"/>
              <a:gd name="connsiteX4" fmla="*/ 4908330 w 4908330"/>
              <a:gd name="connsiteY4" fmla="*/ 762000 h 762000"/>
              <a:gd name="connsiteX5" fmla="*/ 310318 w 4908330"/>
              <a:gd name="connsiteY5" fmla="*/ 762000 h 762000"/>
              <a:gd name="connsiteX6" fmla="*/ 0 w 4908330"/>
              <a:gd name="connsiteY6" fmla="*/ 651640 h 762000"/>
              <a:gd name="connsiteX0" fmla="*/ 0 w 4753061"/>
              <a:gd name="connsiteY0" fmla="*/ 609600 h 762000"/>
              <a:gd name="connsiteX1" fmla="*/ 155049 w 4753061"/>
              <a:gd name="connsiteY1" fmla="*/ 381000 h 762000"/>
              <a:gd name="connsiteX2" fmla="*/ 155049 w 4753061"/>
              <a:gd name="connsiteY2" fmla="*/ 0 h 762000"/>
              <a:gd name="connsiteX3" fmla="*/ 4753061 w 4753061"/>
              <a:gd name="connsiteY3" fmla="*/ 0 h 762000"/>
              <a:gd name="connsiteX4" fmla="*/ 4753061 w 4753061"/>
              <a:gd name="connsiteY4" fmla="*/ 762000 h 762000"/>
              <a:gd name="connsiteX5" fmla="*/ 155049 w 4753061"/>
              <a:gd name="connsiteY5" fmla="*/ 762000 h 762000"/>
              <a:gd name="connsiteX6" fmla="*/ 0 w 4753061"/>
              <a:gd name="connsiteY6" fmla="*/ 6096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53061" h="762000">
                <a:moveTo>
                  <a:pt x="0" y="609600"/>
                </a:moveTo>
                <a:lnTo>
                  <a:pt x="155049" y="381000"/>
                </a:lnTo>
                <a:lnTo>
                  <a:pt x="155049" y="0"/>
                </a:lnTo>
                <a:lnTo>
                  <a:pt x="4753061" y="0"/>
                </a:lnTo>
                <a:lnTo>
                  <a:pt x="4753061" y="762000"/>
                </a:lnTo>
                <a:lnTo>
                  <a:pt x="155049" y="762000"/>
                </a:lnTo>
                <a:lnTo>
                  <a:pt x="0" y="6096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31" name="Freeform 330"/>
          <p:cNvSpPr/>
          <p:nvPr/>
        </p:nvSpPr>
        <p:spPr bwMode="auto">
          <a:xfrm>
            <a:off x="4322380" y="1524000"/>
            <a:ext cx="4769070" cy="1676400"/>
          </a:xfrm>
          <a:custGeom>
            <a:avLst/>
            <a:gdLst>
              <a:gd name="connsiteX0" fmla="*/ 314325 w 4772025"/>
              <a:gd name="connsiteY0" fmla="*/ 1085850 h 1781175"/>
              <a:gd name="connsiteX1" fmla="*/ 95250 w 4772025"/>
              <a:gd name="connsiteY1" fmla="*/ 742950 h 1781175"/>
              <a:gd name="connsiteX2" fmla="*/ 0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314325 w 4772025"/>
              <a:gd name="connsiteY10" fmla="*/ 1085850 h 1781175"/>
              <a:gd name="connsiteX0" fmla="*/ 219075 w 4772025"/>
              <a:gd name="connsiteY0" fmla="*/ 1085850 h 1781175"/>
              <a:gd name="connsiteX1" fmla="*/ 95250 w 4772025"/>
              <a:gd name="connsiteY1" fmla="*/ 742950 h 1781175"/>
              <a:gd name="connsiteX2" fmla="*/ 0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95250 w 4772025"/>
              <a:gd name="connsiteY1" fmla="*/ 7429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142875 w 4772025"/>
              <a:gd name="connsiteY1" fmla="*/ 7048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219075 w 4772025"/>
              <a:gd name="connsiteY0" fmla="*/ 1085850 h 1781175"/>
              <a:gd name="connsiteX1" fmla="*/ 142875 w 4772025"/>
              <a:gd name="connsiteY1" fmla="*/ 781050 h 1781175"/>
              <a:gd name="connsiteX2" fmla="*/ 142875 w 4772025"/>
              <a:gd name="connsiteY2" fmla="*/ 552450 h 1781175"/>
              <a:gd name="connsiteX3" fmla="*/ 0 w 4772025"/>
              <a:gd name="connsiteY3" fmla="*/ 9525 h 1781175"/>
              <a:gd name="connsiteX4" fmla="*/ 4772025 w 4772025"/>
              <a:gd name="connsiteY4" fmla="*/ 0 h 1781175"/>
              <a:gd name="connsiteX5" fmla="*/ 4772025 w 4772025"/>
              <a:gd name="connsiteY5" fmla="*/ 1781175 h 1781175"/>
              <a:gd name="connsiteX6" fmla="*/ 1066800 w 4772025"/>
              <a:gd name="connsiteY6" fmla="*/ 1771650 h 1781175"/>
              <a:gd name="connsiteX7" fmla="*/ 914400 w 4772025"/>
              <a:gd name="connsiteY7" fmla="*/ 1333500 h 1781175"/>
              <a:gd name="connsiteX8" fmla="*/ 742950 w 4772025"/>
              <a:gd name="connsiteY8" fmla="*/ 942975 h 1781175"/>
              <a:gd name="connsiteX9" fmla="*/ 457200 w 4772025"/>
              <a:gd name="connsiteY9" fmla="*/ 933450 h 1781175"/>
              <a:gd name="connsiteX10" fmla="*/ 219075 w 4772025"/>
              <a:gd name="connsiteY10" fmla="*/ 1085850 h 1781175"/>
              <a:gd name="connsiteX0" fmla="*/ 76200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923925 w 4629150"/>
              <a:gd name="connsiteY6" fmla="*/ 177165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76200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923925 w 4629150"/>
              <a:gd name="connsiteY6" fmla="*/ 177165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771525 w 4629150"/>
              <a:gd name="connsiteY7" fmla="*/ 13335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14399 w 4629150"/>
              <a:gd name="connsiteY7" fmla="*/ 9144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90599 w 4629150"/>
              <a:gd name="connsiteY7" fmla="*/ 1143000 h 1781175"/>
              <a:gd name="connsiteX8" fmla="*/ 600075 w 4629150"/>
              <a:gd name="connsiteY8" fmla="*/ 942975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152399 w 4629150"/>
              <a:gd name="connsiteY0" fmla="*/ 1085850 h 1781175"/>
              <a:gd name="connsiteX1" fmla="*/ 0 w 4629150"/>
              <a:gd name="connsiteY1" fmla="*/ 781050 h 1781175"/>
              <a:gd name="connsiteX2" fmla="*/ 0 w 4629150"/>
              <a:gd name="connsiteY2" fmla="*/ 552450 h 1781175"/>
              <a:gd name="connsiteX3" fmla="*/ 0 w 4629150"/>
              <a:gd name="connsiteY3" fmla="*/ 19050 h 1781175"/>
              <a:gd name="connsiteX4" fmla="*/ 4629150 w 4629150"/>
              <a:gd name="connsiteY4" fmla="*/ 0 h 1781175"/>
              <a:gd name="connsiteX5" fmla="*/ 4629150 w 4629150"/>
              <a:gd name="connsiteY5" fmla="*/ 1781175 h 1781175"/>
              <a:gd name="connsiteX6" fmla="*/ 1447799 w 4629150"/>
              <a:gd name="connsiteY6" fmla="*/ 1752600 h 1781175"/>
              <a:gd name="connsiteX7" fmla="*/ 990599 w 4629150"/>
              <a:gd name="connsiteY7" fmla="*/ 1143000 h 1781175"/>
              <a:gd name="connsiteX8" fmla="*/ 609599 w 4629150"/>
              <a:gd name="connsiteY8" fmla="*/ 1143000 h 1781175"/>
              <a:gd name="connsiteX9" fmla="*/ 314325 w 4629150"/>
              <a:gd name="connsiteY9" fmla="*/ 933450 h 1781175"/>
              <a:gd name="connsiteX10" fmla="*/ 152399 w 4629150"/>
              <a:gd name="connsiteY10" fmla="*/ 1085850 h 1781175"/>
              <a:gd name="connsiteX0" fmla="*/ 0 w 4705351"/>
              <a:gd name="connsiteY0" fmla="*/ 1219200 h 1781175"/>
              <a:gd name="connsiteX1" fmla="*/ 76201 w 4705351"/>
              <a:gd name="connsiteY1" fmla="*/ 78105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90526 w 4705351"/>
              <a:gd name="connsiteY9" fmla="*/ 93345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76201 w 4705351"/>
              <a:gd name="connsiteY1" fmla="*/ 78105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76201 w 4705351"/>
              <a:gd name="connsiteY2" fmla="*/ 55245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76201 w 4705351"/>
              <a:gd name="connsiteY3" fmla="*/ 1905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7620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1430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152401 w 4705351"/>
              <a:gd name="connsiteY9" fmla="*/ 9906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0 w 4705351"/>
              <a:gd name="connsiteY8" fmla="*/ 11430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1066800 w 4705351"/>
              <a:gd name="connsiteY7" fmla="*/ 11430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990601 w 4705351"/>
              <a:gd name="connsiteY7" fmla="*/ 10668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05351"/>
              <a:gd name="connsiteY0" fmla="*/ 1219200 h 1781175"/>
              <a:gd name="connsiteX1" fmla="*/ 1 w 4705351"/>
              <a:gd name="connsiteY1" fmla="*/ 838200 h 1781175"/>
              <a:gd name="connsiteX2" fmla="*/ 1 w 4705351"/>
              <a:gd name="connsiteY2" fmla="*/ 609600 h 1781175"/>
              <a:gd name="connsiteX3" fmla="*/ 1 w 4705351"/>
              <a:gd name="connsiteY3" fmla="*/ 0 h 1781175"/>
              <a:gd name="connsiteX4" fmla="*/ 4705351 w 4705351"/>
              <a:gd name="connsiteY4" fmla="*/ 0 h 1781175"/>
              <a:gd name="connsiteX5" fmla="*/ 4705351 w 4705351"/>
              <a:gd name="connsiteY5" fmla="*/ 1781175 h 1781175"/>
              <a:gd name="connsiteX6" fmla="*/ 1524000 w 4705351"/>
              <a:gd name="connsiteY6" fmla="*/ 1752600 h 1781175"/>
              <a:gd name="connsiteX7" fmla="*/ 990601 w 4705351"/>
              <a:gd name="connsiteY7" fmla="*/ 1066800 h 1781175"/>
              <a:gd name="connsiteX8" fmla="*/ 685801 w 4705351"/>
              <a:gd name="connsiteY8" fmla="*/ 1066800 h 1781175"/>
              <a:gd name="connsiteX9" fmla="*/ 304801 w 4705351"/>
              <a:gd name="connsiteY9" fmla="*/ 1066800 h 1781175"/>
              <a:gd name="connsiteX10" fmla="*/ 0 w 4705351"/>
              <a:gd name="connsiteY10" fmla="*/ 1219200 h 1781175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0535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524000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990601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1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1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1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50352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35561"/>
              <a:gd name="connsiteY0" fmla="*/ 1219200 h 1752600"/>
              <a:gd name="connsiteX1" fmla="*/ 50352 w 4735561"/>
              <a:gd name="connsiteY1" fmla="*/ 838200 h 1752600"/>
              <a:gd name="connsiteX2" fmla="*/ 50352 w 4735561"/>
              <a:gd name="connsiteY2" fmla="*/ 609600 h 1752600"/>
              <a:gd name="connsiteX3" fmla="*/ 50352 w 4735561"/>
              <a:gd name="connsiteY3" fmla="*/ 76200 h 1752600"/>
              <a:gd name="connsiteX4" fmla="*/ 4735561 w 4735561"/>
              <a:gd name="connsiteY4" fmla="*/ 0 h 1752600"/>
              <a:gd name="connsiteX5" fmla="*/ 4735561 w 4735561"/>
              <a:gd name="connsiteY5" fmla="*/ 1752600 h 1752600"/>
              <a:gd name="connsiteX6" fmla="*/ 1394737 w 4735561"/>
              <a:gd name="connsiteY6" fmla="*/ 1752600 h 1752600"/>
              <a:gd name="connsiteX7" fmla="*/ 1095985 w 4735561"/>
              <a:gd name="connsiteY7" fmla="*/ 1066800 h 1752600"/>
              <a:gd name="connsiteX8" fmla="*/ 685801 w 4735561"/>
              <a:gd name="connsiteY8" fmla="*/ 1066800 h 1752600"/>
              <a:gd name="connsiteX9" fmla="*/ 304801 w 4735561"/>
              <a:gd name="connsiteY9" fmla="*/ 1066800 h 1752600"/>
              <a:gd name="connsiteX10" fmla="*/ 0 w 4735561"/>
              <a:gd name="connsiteY10" fmla="*/ 1219200 h 17526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3556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3556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50352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50352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50352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95985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94737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312730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236743 w 4755701"/>
              <a:gd name="connsiteY6" fmla="*/ 1676400 h 1676400"/>
              <a:gd name="connsiteX7" fmla="*/ 1008784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  <a:gd name="connsiteX0" fmla="*/ 0 w 4755701"/>
              <a:gd name="connsiteY0" fmla="*/ 1143000 h 1676400"/>
              <a:gd name="connsiteX1" fmla="*/ 248920 w 4755701"/>
              <a:gd name="connsiteY1" fmla="*/ 762000 h 1676400"/>
              <a:gd name="connsiteX2" fmla="*/ 248920 w 4755701"/>
              <a:gd name="connsiteY2" fmla="*/ 533400 h 1676400"/>
              <a:gd name="connsiteX3" fmla="*/ 248920 w 4755701"/>
              <a:gd name="connsiteY3" fmla="*/ 0 h 1676400"/>
              <a:gd name="connsiteX4" fmla="*/ 4755701 w 4755701"/>
              <a:gd name="connsiteY4" fmla="*/ 0 h 1676400"/>
              <a:gd name="connsiteX5" fmla="*/ 4755701 w 4755701"/>
              <a:gd name="connsiteY5" fmla="*/ 1676400 h 1676400"/>
              <a:gd name="connsiteX6" fmla="*/ 1236743 w 4755701"/>
              <a:gd name="connsiteY6" fmla="*/ 1676400 h 1676400"/>
              <a:gd name="connsiteX7" fmla="*/ 932798 w 4755701"/>
              <a:gd name="connsiteY7" fmla="*/ 990600 h 1676400"/>
              <a:gd name="connsiteX8" fmla="*/ 685801 w 4755701"/>
              <a:gd name="connsiteY8" fmla="*/ 990600 h 1676400"/>
              <a:gd name="connsiteX9" fmla="*/ 304801 w 4755701"/>
              <a:gd name="connsiteY9" fmla="*/ 990600 h 1676400"/>
              <a:gd name="connsiteX10" fmla="*/ 0 w 4755701"/>
              <a:gd name="connsiteY10" fmla="*/ 11430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55701" h="1676400">
                <a:moveTo>
                  <a:pt x="0" y="1143000"/>
                </a:moveTo>
                <a:cubicBezTo>
                  <a:pt x="0" y="1016000"/>
                  <a:pt x="248920" y="889000"/>
                  <a:pt x="248920" y="762000"/>
                </a:cubicBezTo>
                <a:lnTo>
                  <a:pt x="248920" y="533400"/>
                </a:lnTo>
                <a:lnTo>
                  <a:pt x="248920" y="0"/>
                </a:lnTo>
                <a:lnTo>
                  <a:pt x="4755701" y="0"/>
                </a:lnTo>
                <a:lnTo>
                  <a:pt x="4755701" y="1676400"/>
                </a:lnTo>
                <a:lnTo>
                  <a:pt x="1236743" y="1676400"/>
                </a:lnTo>
                <a:lnTo>
                  <a:pt x="932798" y="990600"/>
                </a:lnTo>
                <a:lnTo>
                  <a:pt x="685801" y="990600"/>
                </a:lnTo>
                <a:lnTo>
                  <a:pt x="304801" y="99060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grpSp>
        <p:nvGrpSpPr>
          <p:cNvPr id="267" name="Group 266"/>
          <p:cNvGrpSpPr/>
          <p:nvPr/>
        </p:nvGrpSpPr>
        <p:grpSpPr>
          <a:xfrm>
            <a:off x="4240962" y="4984530"/>
            <a:ext cx="1855038" cy="818115"/>
            <a:chOff x="7924800" y="3733800"/>
            <a:chExt cx="2318797" cy="1022644"/>
          </a:xfrm>
        </p:grpSpPr>
        <p:sp>
          <p:nvSpPr>
            <p:cNvPr id="269" name="Rounded Rectangle 3"/>
            <p:cNvSpPr/>
            <p:nvPr/>
          </p:nvSpPr>
          <p:spPr>
            <a:xfrm>
              <a:off x="8277638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Rounded Rectangle 269"/>
            <p:cNvSpPr/>
            <p:nvPr/>
          </p:nvSpPr>
          <p:spPr>
            <a:xfrm>
              <a:off x="9832117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8948941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Rounded Rectangle 271"/>
            <p:cNvSpPr/>
            <p:nvPr/>
          </p:nvSpPr>
          <p:spPr>
            <a:xfrm>
              <a:off x="9404468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73" name="Straight Arrow Connector 272"/>
            <p:cNvCxnSpPr>
              <a:endCxn id="271" idx="1"/>
            </p:cNvCxnSpPr>
            <p:nvPr/>
          </p:nvCxnSpPr>
          <p:spPr>
            <a:xfrm>
              <a:off x="8689118" y="4343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4" name="Straight Arrow Connector 273"/>
            <p:cNvCxnSpPr>
              <a:stCxn id="271" idx="3"/>
              <a:endCxn id="272" idx="1"/>
            </p:cNvCxnSpPr>
            <p:nvPr/>
          </p:nvCxnSpPr>
          <p:spPr>
            <a:xfrm>
              <a:off x="9140742" y="4343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5" name="Straight Arrow Connector 274"/>
            <p:cNvCxnSpPr/>
            <p:nvPr/>
          </p:nvCxnSpPr>
          <p:spPr>
            <a:xfrm>
              <a:off x="9572294" y="4343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76" name="Straight Arrow Connector 275"/>
            <p:cNvCxnSpPr/>
            <p:nvPr/>
          </p:nvCxnSpPr>
          <p:spPr>
            <a:xfrm rot="16200000" flipH="1">
              <a:off x="8310185" y="4075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77" name="TextBox 276"/>
            <p:cNvSpPr txBox="1"/>
            <p:nvPr/>
          </p:nvSpPr>
          <p:spPr>
            <a:xfrm>
              <a:off x="7924800" y="37338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ounded Rectangle 24"/>
            <p:cNvSpPr/>
            <p:nvPr/>
          </p:nvSpPr>
          <p:spPr>
            <a:xfrm>
              <a:off x="8762747" y="3843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79" name="Group 106"/>
            <p:cNvGrpSpPr/>
            <p:nvPr/>
          </p:nvGrpSpPr>
          <p:grpSpPr>
            <a:xfrm>
              <a:off x="8899907" y="3940202"/>
              <a:ext cx="199505" cy="185737"/>
              <a:chOff x="6144491" y="1443038"/>
              <a:chExt cx="332509" cy="309562"/>
            </a:xfrm>
          </p:grpSpPr>
          <p:sp>
            <p:nvSpPr>
              <p:cNvPr id="284" name="Trapezoid 28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85" name="Shape 284"/>
              <p:cNvCxnSpPr>
                <a:endCxn id="28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80" name="Straight Arrow Connector 279"/>
            <p:cNvCxnSpPr>
              <a:endCxn id="271" idx="2"/>
            </p:cNvCxnSpPr>
            <p:nvPr/>
          </p:nvCxnSpPr>
          <p:spPr>
            <a:xfrm rot="5400000" flipH="1" flipV="1">
              <a:off x="8912828" y="45161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81" name="TextBox 280"/>
            <p:cNvSpPr txBox="1"/>
            <p:nvPr/>
          </p:nvSpPr>
          <p:spPr>
            <a:xfrm>
              <a:off x="8690774" y="452437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9370028" y="4517423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83" name="TextBox 282"/>
            <p:cNvSpPr txBox="1"/>
            <p:nvPr/>
          </p:nvSpPr>
          <p:spPr>
            <a:xfrm>
              <a:off x="9147974" y="452561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781800" y="5181600"/>
            <a:ext cx="1931238" cy="639090"/>
            <a:chOff x="7219950" y="1885950"/>
            <a:chExt cx="2414047" cy="798863"/>
          </a:xfrm>
        </p:grpSpPr>
        <p:sp>
          <p:nvSpPr>
            <p:cNvPr id="216" name="Rounded Rectangle 3"/>
            <p:cNvSpPr/>
            <p:nvPr/>
          </p:nvSpPr>
          <p:spPr>
            <a:xfrm>
              <a:off x="76680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Rounded Rectangle 216"/>
            <p:cNvSpPr/>
            <p:nvPr/>
          </p:nvSpPr>
          <p:spPr>
            <a:xfrm>
              <a:off x="92225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ounded Rectangle 217"/>
            <p:cNvSpPr/>
            <p:nvPr/>
          </p:nvSpPr>
          <p:spPr>
            <a:xfrm>
              <a:off x="83393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Rounded Rectangle 218"/>
            <p:cNvSpPr/>
            <p:nvPr/>
          </p:nvSpPr>
          <p:spPr>
            <a:xfrm>
              <a:off x="87948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0" name="Straight Arrow Connector 219"/>
            <p:cNvCxnSpPr>
              <a:endCxn id="218" idx="1"/>
            </p:cNvCxnSpPr>
            <p:nvPr/>
          </p:nvCxnSpPr>
          <p:spPr>
            <a:xfrm>
              <a:off x="80795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1" name="Straight Arrow Connector 220"/>
            <p:cNvCxnSpPr>
              <a:stCxn id="218" idx="3"/>
              <a:endCxn id="219" idx="1"/>
            </p:cNvCxnSpPr>
            <p:nvPr/>
          </p:nvCxnSpPr>
          <p:spPr>
            <a:xfrm>
              <a:off x="85311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2" name="Straight Arrow Connector 221"/>
            <p:cNvCxnSpPr/>
            <p:nvPr/>
          </p:nvCxnSpPr>
          <p:spPr>
            <a:xfrm>
              <a:off x="89626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23" name="Straight Arrow Connector 222"/>
            <p:cNvCxnSpPr/>
            <p:nvPr/>
          </p:nvCxnSpPr>
          <p:spPr>
            <a:xfrm rot="16200000" flipH="1">
              <a:off x="77005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24" name="TextBox 223"/>
            <p:cNvSpPr txBox="1"/>
            <p:nvPr/>
          </p:nvSpPr>
          <p:spPr>
            <a:xfrm>
              <a:off x="7219950" y="1885950"/>
              <a:ext cx="50526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ounded Rectangle 24"/>
            <p:cNvSpPr/>
            <p:nvPr/>
          </p:nvSpPr>
          <p:spPr>
            <a:xfrm>
              <a:off x="81531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26" name="Group 106"/>
            <p:cNvGrpSpPr/>
            <p:nvPr/>
          </p:nvGrpSpPr>
          <p:grpSpPr>
            <a:xfrm>
              <a:off x="8290307" y="2187602"/>
              <a:ext cx="199505" cy="185737"/>
              <a:chOff x="6144491" y="1443038"/>
              <a:chExt cx="332509" cy="309562"/>
            </a:xfrm>
          </p:grpSpPr>
          <p:sp>
            <p:nvSpPr>
              <p:cNvPr id="227" name="Trapezoid 226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28" name="Shape 227"/>
              <p:cNvCxnSpPr>
                <a:endCxn id="227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192" name="Group 191"/>
          <p:cNvGrpSpPr/>
          <p:nvPr/>
        </p:nvGrpSpPr>
        <p:grpSpPr>
          <a:xfrm>
            <a:off x="4536896" y="1602984"/>
            <a:ext cx="1917915" cy="530539"/>
            <a:chOff x="4798210" y="2021648"/>
            <a:chExt cx="2397387" cy="663165"/>
          </a:xfrm>
        </p:grpSpPr>
        <p:sp>
          <p:nvSpPr>
            <p:cNvPr id="71" name="Rounded Rectangle 3"/>
            <p:cNvSpPr/>
            <p:nvPr/>
          </p:nvSpPr>
          <p:spPr>
            <a:xfrm>
              <a:off x="52296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67841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9009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3564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5" name="Straight Arrow Connector 74"/>
            <p:cNvCxnSpPr>
              <a:endCxn id="73" idx="1"/>
            </p:cNvCxnSpPr>
            <p:nvPr/>
          </p:nvCxnSpPr>
          <p:spPr>
            <a:xfrm>
              <a:off x="56411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6" name="Straight Arrow Connector 75"/>
            <p:cNvCxnSpPr>
              <a:stCxn id="73" idx="3"/>
              <a:endCxn id="74" idx="1"/>
            </p:cNvCxnSpPr>
            <p:nvPr/>
          </p:nvCxnSpPr>
          <p:spPr>
            <a:xfrm>
              <a:off x="60927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>
            <a:xfrm>
              <a:off x="65242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>
            <a:xfrm rot="16200000" flipH="1">
              <a:off x="52621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4798210" y="2040896"/>
              <a:ext cx="761746" cy="23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cur, 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ounded Rectangle 24"/>
            <p:cNvSpPr/>
            <p:nvPr/>
          </p:nvSpPr>
          <p:spPr>
            <a:xfrm>
              <a:off x="57147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81" name="Group 106"/>
            <p:cNvGrpSpPr/>
            <p:nvPr/>
          </p:nvGrpSpPr>
          <p:grpSpPr>
            <a:xfrm>
              <a:off x="5851907" y="2187607"/>
              <a:ext cx="199505" cy="185738"/>
              <a:chOff x="6144491" y="1443038"/>
              <a:chExt cx="332509" cy="309562"/>
            </a:xfrm>
          </p:grpSpPr>
          <p:sp>
            <p:nvSpPr>
              <p:cNvPr id="82" name="Trapezoid 8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83" name="Shape 82"/>
              <p:cNvCxnSpPr>
                <a:endCxn id="8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87" name="TextBox 86"/>
            <p:cNvSpPr txBox="1"/>
            <p:nvPr/>
          </p:nvSpPr>
          <p:spPr>
            <a:xfrm>
              <a:off x="6205791" y="2021648"/>
              <a:ext cx="441145" cy="230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91" name="Group 106"/>
            <p:cNvGrpSpPr/>
            <p:nvPr/>
          </p:nvGrpSpPr>
          <p:grpSpPr>
            <a:xfrm>
              <a:off x="6658242" y="2176462"/>
              <a:ext cx="199505" cy="185738"/>
              <a:chOff x="6144491" y="1443038"/>
              <a:chExt cx="332509" cy="309562"/>
            </a:xfrm>
          </p:grpSpPr>
          <p:sp>
            <p:nvSpPr>
              <p:cNvPr id="92" name="Trapezoid 9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93" name="Shape 92"/>
              <p:cNvCxnSpPr>
                <a:endCxn id="9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-152400"/>
            <a:ext cx="8229600" cy="1096962"/>
          </a:xfrm>
        </p:spPr>
        <p:txBody>
          <a:bodyPr/>
          <a:lstStyle/>
          <a:p>
            <a:r>
              <a:rPr lang="en-US" dirty="0" smtClean="0"/>
              <a:t>From Verification to Synthesis</a:t>
            </a:r>
            <a:endParaRPr lang="en-US" dirty="0"/>
          </a:p>
        </p:txBody>
      </p:sp>
      <p:grpSp>
        <p:nvGrpSpPr>
          <p:cNvPr id="372" name="Group 371"/>
          <p:cNvGrpSpPr/>
          <p:nvPr/>
        </p:nvGrpSpPr>
        <p:grpSpPr>
          <a:xfrm>
            <a:off x="0" y="1295400"/>
            <a:ext cx="3505200" cy="762000"/>
            <a:chOff x="0" y="1295400"/>
            <a:chExt cx="3505200" cy="762000"/>
          </a:xfrm>
        </p:grpSpPr>
        <p:cxnSp>
          <p:nvCxnSpPr>
            <p:cNvPr id="310" name="Straight Arrow Connector 309"/>
            <p:cNvCxnSpPr>
              <a:stCxn id="27" idx="3"/>
            </p:cNvCxnSpPr>
            <p:nvPr/>
          </p:nvCxnSpPr>
          <p:spPr bwMode="auto">
            <a:xfrm>
              <a:off x="2907792" y="1524000"/>
              <a:ext cx="597408" cy="5334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ular Callout 26"/>
            <p:cNvSpPr/>
            <p:nvPr/>
          </p:nvSpPr>
          <p:spPr bwMode="auto">
            <a:xfrm>
              <a:off x="0" y="1295400"/>
              <a:ext cx="2907792" cy="457200"/>
            </a:xfrm>
            <a:prstGeom prst="wedgeRoundRectCallout">
              <a:avLst>
                <a:gd name="adj1" fmla="val 49338"/>
                <a:gd name="adj2" fmla="val 20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74" name="Group 373"/>
          <p:cNvGrpSpPr/>
          <p:nvPr/>
        </p:nvGrpSpPr>
        <p:grpSpPr>
          <a:xfrm>
            <a:off x="0" y="3581400"/>
            <a:ext cx="3581400" cy="609600"/>
            <a:chOff x="0" y="3581400"/>
            <a:chExt cx="3581400" cy="609600"/>
          </a:xfrm>
        </p:grpSpPr>
        <p:cxnSp>
          <p:nvCxnSpPr>
            <p:cNvPr id="318" name="Straight Arrow Connector 317"/>
            <p:cNvCxnSpPr>
              <a:stCxn id="28" idx="3"/>
            </p:cNvCxnSpPr>
            <p:nvPr/>
          </p:nvCxnSpPr>
          <p:spPr bwMode="auto">
            <a:xfrm>
              <a:off x="2907792" y="3810000"/>
              <a:ext cx="673608" cy="381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 bwMode="auto">
            <a:xfrm>
              <a:off x="0" y="3581400"/>
              <a:ext cx="2907792" cy="457200"/>
            </a:xfrm>
            <a:prstGeom prst="wedgeRoundRectCallout">
              <a:avLst>
                <a:gd name="adj1" fmla="val 18308"/>
                <a:gd name="adj2" fmla="val 429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73" name="Group 372"/>
          <p:cNvGrpSpPr/>
          <p:nvPr/>
        </p:nvGrpSpPr>
        <p:grpSpPr>
          <a:xfrm>
            <a:off x="0" y="2362200"/>
            <a:ext cx="4724400" cy="1143000"/>
            <a:chOff x="0" y="2362200"/>
            <a:chExt cx="4724400" cy="1143000"/>
          </a:xfrm>
        </p:grpSpPr>
        <p:grpSp>
          <p:nvGrpSpPr>
            <p:cNvPr id="371" name="Group 370"/>
            <p:cNvGrpSpPr/>
            <p:nvPr/>
          </p:nvGrpSpPr>
          <p:grpSpPr>
            <a:xfrm>
              <a:off x="2907792" y="2705100"/>
              <a:ext cx="1816608" cy="800100"/>
              <a:chOff x="2907792" y="2705100"/>
              <a:chExt cx="1816608" cy="800100"/>
            </a:xfrm>
          </p:grpSpPr>
          <p:cxnSp>
            <p:nvCxnSpPr>
              <p:cNvPr id="326" name="Straight Connector 325"/>
              <p:cNvCxnSpPr>
                <a:stCxn id="33" idx="3"/>
              </p:cNvCxnSpPr>
              <p:nvPr/>
            </p:nvCxnSpPr>
            <p:spPr bwMode="auto">
              <a:xfrm>
                <a:off x="2907792" y="2705100"/>
                <a:ext cx="826008" cy="8001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 bwMode="auto">
              <a:xfrm flipV="1">
                <a:off x="3733800" y="3278188"/>
                <a:ext cx="990600" cy="22701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ounded Rectangular Callout 32"/>
            <p:cNvSpPr/>
            <p:nvPr/>
          </p:nvSpPr>
          <p:spPr bwMode="auto">
            <a:xfrm>
              <a:off x="0" y="2362200"/>
              <a:ext cx="2907792" cy="685800"/>
            </a:xfrm>
            <a:prstGeom prst="wedgeRoundRectCallout">
              <a:avLst>
                <a:gd name="adj1" fmla="val 20236"/>
                <a:gd name="adj2" fmla="val 422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600" b="1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</p:grpSp>
      <p:grpSp>
        <p:nvGrpSpPr>
          <p:cNvPr id="42" name="Group 118"/>
          <p:cNvGrpSpPr>
            <a:grpSpLocks noChangeAspect="1"/>
          </p:cNvGrpSpPr>
          <p:nvPr/>
        </p:nvGrpSpPr>
        <p:grpSpPr>
          <a:xfrm>
            <a:off x="4343954" y="6172200"/>
            <a:ext cx="1675846" cy="438913"/>
            <a:chOff x="76199" y="2590800"/>
            <a:chExt cx="3491345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76199" y="31908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881744" y="31908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046018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292927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7" name="Straight Arrow Connector 46"/>
            <p:cNvCxnSpPr>
              <a:stCxn id="43" idx="3"/>
              <a:endCxn id="45" idx="1"/>
            </p:cNvCxnSpPr>
            <p:nvPr/>
          </p:nvCxnSpPr>
          <p:spPr>
            <a:xfrm>
              <a:off x="761999" y="3348038"/>
              <a:ext cx="28401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2535382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49" name="Straight Arrow Connector 48"/>
            <p:cNvCxnSpPr>
              <a:endCxn id="43" idx="0"/>
            </p:cNvCxnSpPr>
            <p:nvPr/>
          </p:nvCxnSpPr>
          <p:spPr>
            <a:xfrm rot="16200000" flipH="1">
              <a:off x="125123" y="2896899"/>
              <a:ext cx="314326" cy="27362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76201" y="2590800"/>
              <a:ext cx="735243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669473" y="3190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1323109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>
            <a:xfrm>
              <a:off x="1946564" y="33480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305" name="Group 304"/>
          <p:cNvGrpSpPr>
            <a:grpSpLocks noChangeAspect="1"/>
          </p:cNvGrpSpPr>
          <p:nvPr/>
        </p:nvGrpSpPr>
        <p:grpSpPr>
          <a:xfrm>
            <a:off x="5820152" y="824427"/>
            <a:ext cx="1723648" cy="394773"/>
            <a:chOff x="4507892" y="1153580"/>
            <a:chExt cx="2154558" cy="616833"/>
          </a:xfrm>
        </p:grpSpPr>
        <p:sp>
          <p:nvSpPr>
            <p:cNvPr id="57" name="Rounded Rectangle 3"/>
            <p:cNvSpPr/>
            <p:nvPr/>
          </p:nvSpPr>
          <p:spPr>
            <a:xfrm>
              <a:off x="4696491" y="1581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250970" y="1581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367794" y="1581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823321" y="1581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Straight Arrow Connector 60"/>
            <p:cNvCxnSpPr>
              <a:endCxn id="59" idx="1"/>
            </p:cNvCxnSpPr>
            <p:nvPr/>
          </p:nvCxnSpPr>
          <p:spPr>
            <a:xfrm>
              <a:off x="5107971" y="1676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2" name="Straight Arrow Connector 61"/>
            <p:cNvCxnSpPr>
              <a:stCxn id="59" idx="3"/>
              <a:endCxn id="60" idx="1"/>
            </p:cNvCxnSpPr>
            <p:nvPr/>
          </p:nvCxnSpPr>
          <p:spPr>
            <a:xfrm>
              <a:off x="5559595" y="1676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>
            <a:xfrm>
              <a:off x="5991147" y="1676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>
            <a:xfrm rot="16200000" flipH="1">
              <a:off x="4729038" y="1408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4507892" y="1153580"/>
              <a:ext cx="441146" cy="230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ounded Rectangle 24"/>
            <p:cNvSpPr/>
            <p:nvPr/>
          </p:nvSpPr>
          <p:spPr>
            <a:xfrm>
              <a:off x="5610891" y="1176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67" name="Group 106"/>
            <p:cNvGrpSpPr/>
            <p:nvPr/>
          </p:nvGrpSpPr>
          <p:grpSpPr>
            <a:xfrm>
              <a:off x="5748051" y="1273207"/>
              <a:ext cx="199505" cy="185738"/>
              <a:chOff x="6144491" y="1443038"/>
              <a:chExt cx="332509" cy="309562"/>
            </a:xfrm>
          </p:grpSpPr>
          <p:sp>
            <p:nvSpPr>
              <p:cNvPr id="68" name="Trapezoid 67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69" name="Shape 68"/>
              <p:cNvCxnSpPr>
                <a:endCxn id="68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306" name="Group 305"/>
          <p:cNvGrpSpPr/>
          <p:nvPr/>
        </p:nvGrpSpPr>
        <p:grpSpPr>
          <a:xfrm>
            <a:off x="6172200" y="3581400"/>
            <a:ext cx="1961970" cy="520982"/>
            <a:chOff x="5749228" y="4548185"/>
            <a:chExt cx="2452462" cy="651228"/>
          </a:xfrm>
        </p:grpSpPr>
        <p:sp>
          <p:nvSpPr>
            <p:cNvPr id="139" name="Rounded Rectangle 3"/>
            <p:cNvSpPr/>
            <p:nvPr/>
          </p:nvSpPr>
          <p:spPr>
            <a:xfrm>
              <a:off x="6235731" y="5010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Rounded Rectangle 139"/>
            <p:cNvSpPr/>
            <p:nvPr/>
          </p:nvSpPr>
          <p:spPr>
            <a:xfrm>
              <a:off x="7790210" y="5010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Rounded Rectangle 140"/>
            <p:cNvSpPr/>
            <p:nvPr/>
          </p:nvSpPr>
          <p:spPr>
            <a:xfrm>
              <a:off x="6907034" y="5010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7362561" y="5010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3" name="Straight Arrow Connector 142"/>
            <p:cNvCxnSpPr>
              <a:endCxn id="141" idx="1"/>
            </p:cNvCxnSpPr>
            <p:nvPr/>
          </p:nvCxnSpPr>
          <p:spPr>
            <a:xfrm>
              <a:off x="6647211" y="5105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4" name="Straight Arrow Connector 143"/>
            <p:cNvCxnSpPr>
              <a:stCxn id="141" idx="3"/>
              <a:endCxn id="142" idx="1"/>
            </p:cNvCxnSpPr>
            <p:nvPr/>
          </p:nvCxnSpPr>
          <p:spPr>
            <a:xfrm>
              <a:off x="7098835" y="5105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5" name="Straight Arrow Connector 144"/>
            <p:cNvCxnSpPr/>
            <p:nvPr/>
          </p:nvCxnSpPr>
          <p:spPr>
            <a:xfrm>
              <a:off x="7530387" y="5105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>
            <a:xfrm rot="16200000" flipH="1">
              <a:off x="6268278" y="4837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147" name="TextBox 146"/>
            <p:cNvSpPr txBox="1"/>
            <p:nvPr/>
          </p:nvSpPr>
          <p:spPr>
            <a:xfrm>
              <a:off x="5749228" y="4572000"/>
              <a:ext cx="761747" cy="2308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cur, 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ounded Rectangle 24"/>
            <p:cNvSpPr/>
            <p:nvPr/>
          </p:nvSpPr>
          <p:spPr>
            <a:xfrm>
              <a:off x="6720840" y="4605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149" name="Group 106"/>
            <p:cNvGrpSpPr/>
            <p:nvPr/>
          </p:nvGrpSpPr>
          <p:grpSpPr>
            <a:xfrm>
              <a:off x="6858000" y="4702207"/>
              <a:ext cx="199505" cy="185738"/>
              <a:chOff x="6144491" y="1443038"/>
              <a:chExt cx="332509" cy="309562"/>
            </a:xfrm>
          </p:grpSpPr>
          <p:sp>
            <p:nvSpPr>
              <p:cNvPr id="150" name="Trapezoid 149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51" name="Shape 150"/>
              <p:cNvCxnSpPr>
                <a:endCxn id="150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sp>
          <p:nvSpPr>
            <p:cNvPr id="152" name="TextBox 151"/>
            <p:cNvSpPr txBox="1"/>
            <p:nvPr/>
          </p:nvSpPr>
          <p:spPr>
            <a:xfrm>
              <a:off x="7189269" y="454818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3" name="Group 106"/>
            <p:cNvGrpSpPr/>
            <p:nvPr/>
          </p:nvGrpSpPr>
          <p:grpSpPr>
            <a:xfrm>
              <a:off x="7664335" y="4691062"/>
              <a:ext cx="199505" cy="185738"/>
              <a:chOff x="6144491" y="1443038"/>
              <a:chExt cx="332509" cy="309562"/>
            </a:xfrm>
          </p:grpSpPr>
          <p:sp>
            <p:nvSpPr>
              <p:cNvPr id="154" name="Trapezoid 15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55" name="Shape 154"/>
              <p:cNvCxnSpPr>
                <a:endCxn id="15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212" name="Group 211"/>
          <p:cNvGrpSpPr/>
          <p:nvPr/>
        </p:nvGrpSpPr>
        <p:grpSpPr>
          <a:xfrm>
            <a:off x="6564456" y="1507734"/>
            <a:ext cx="1969944" cy="639090"/>
            <a:chOff x="7171567" y="1885950"/>
            <a:chExt cx="2462430" cy="798863"/>
          </a:xfrm>
        </p:grpSpPr>
        <p:sp>
          <p:nvSpPr>
            <p:cNvPr id="175" name="Rounded Rectangle 3"/>
            <p:cNvSpPr/>
            <p:nvPr/>
          </p:nvSpPr>
          <p:spPr>
            <a:xfrm>
              <a:off x="7668038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Rounded Rectangle 175"/>
            <p:cNvSpPr/>
            <p:nvPr/>
          </p:nvSpPr>
          <p:spPr>
            <a:xfrm>
              <a:off x="9222517" y="24962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8339341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Rounded Rectangle 177"/>
            <p:cNvSpPr/>
            <p:nvPr/>
          </p:nvSpPr>
          <p:spPr>
            <a:xfrm>
              <a:off x="8794868" y="24962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9" name="Straight Arrow Connector 178"/>
            <p:cNvCxnSpPr>
              <a:endCxn id="177" idx="1"/>
            </p:cNvCxnSpPr>
            <p:nvPr/>
          </p:nvCxnSpPr>
          <p:spPr>
            <a:xfrm>
              <a:off x="8079518" y="25905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0" name="Straight Arrow Connector 179"/>
            <p:cNvCxnSpPr>
              <a:stCxn id="177" idx="3"/>
              <a:endCxn id="178" idx="1"/>
            </p:cNvCxnSpPr>
            <p:nvPr/>
          </p:nvCxnSpPr>
          <p:spPr>
            <a:xfrm>
              <a:off x="8531142" y="25905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>
            <a:xfrm>
              <a:off x="8962694" y="25905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>
            <a:xfrm rot="16200000" flipH="1">
              <a:off x="7700585" y="23230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7171567" y="1885950"/>
              <a:ext cx="50526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ounded Rectangle 24"/>
            <p:cNvSpPr/>
            <p:nvPr/>
          </p:nvSpPr>
          <p:spPr>
            <a:xfrm>
              <a:off x="8153147" y="20904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185" name="Group 106"/>
            <p:cNvGrpSpPr/>
            <p:nvPr/>
          </p:nvGrpSpPr>
          <p:grpSpPr>
            <a:xfrm>
              <a:off x="8290307" y="2187607"/>
              <a:ext cx="199505" cy="185738"/>
              <a:chOff x="6144491" y="1443038"/>
              <a:chExt cx="332509" cy="309562"/>
            </a:xfrm>
          </p:grpSpPr>
          <p:sp>
            <p:nvSpPr>
              <p:cNvPr id="186" name="Trapezoid 185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87" name="Shape 186"/>
              <p:cNvCxnSpPr>
                <a:endCxn id="186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213" name="Group 212"/>
          <p:cNvGrpSpPr/>
          <p:nvPr/>
        </p:nvGrpSpPr>
        <p:grpSpPr>
          <a:xfrm>
            <a:off x="5453418" y="2286000"/>
            <a:ext cx="1760448" cy="817126"/>
            <a:chOff x="6595237" y="2819400"/>
            <a:chExt cx="2200560" cy="1021407"/>
          </a:xfrm>
        </p:grpSpPr>
        <p:sp>
          <p:nvSpPr>
            <p:cNvPr id="194" name="Rounded Rectangle 3"/>
            <p:cNvSpPr/>
            <p:nvPr/>
          </p:nvSpPr>
          <p:spPr>
            <a:xfrm>
              <a:off x="6829838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384317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7501141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Rounded Rectangle 196"/>
            <p:cNvSpPr/>
            <p:nvPr/>
          </p:nvSpPr>
          <p:spPr>
            <a:xfrm>
              <a:off x="7956668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8" name="Straight Arrow Connector 197"/>
            <p:cNvCxnSpPr>
              <a:endCxn id="196" idx="1"/>
            </p:cNvCxnSpPr>
            <p:nvPr/>
          </p:nvCxnSpPr>
          <p:spPr>
            <a:xfrm>
              <a:off x="7241318" y="34287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199" name="Straight Arrow Connector 198"/>
            <p:cNvCxnSpPr>
              <a:stCxn id="196" idx="3"/>
              <a:endCxn id="197" idx="1"/>
            </p:cNvCxnSpPr>
            <p:nvPr/>
          </p:nvCxnSpPr>
          <p:spPr>
            <a:xfrm>
              <a:off x="7692942" y="34287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00" name="Straight Arrow Connector 199"/>
            <p:cNvCxnSpPr/>
            <p:nvPr/>
          </p:nvCxnSpPr>
          <p:spPr>
            <a:xfrm>
              <a:off x="8124494" y="34287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>
            <a:xfrm rot="16200000" flipH="1">
              <a:off x="6862385" y="31612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02" name="TextBox 201"/>
            <p:cNvSpPr txBox="1"/>
            <p:nvPr/>
          </p:nvSpPr>
          <p:spPr>
            <a:xfrm>
              <a:off x="6595237" y="28194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ounded Rectangle 24"/>
            <p:cNvSpPr/>
            <p:nvPr/>
          </p:nvSpPr>
          <p:spPr>
            <a:xfrm>
              <a:off x="7314947" y="29286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04" name="Group 106"/>
            <p:cNvGrpSpPr/>
            <p:nvPr/>
          </p:nvGrpSpPr>
          <p:grpSpPr>
            <a:xfrm>
              <a:off x="7452107" y="3025807"/>
              <a:ext cx="199505" cy="185738"/>
              <a:chOff x="6144491" y="1443038"/>
              <a:chExt cx="332509" cy="309562"/>
            </a:xfrm>
          </p:grpSpPr>
          <p:sp>
            <p:nvSpPr>
              <p:cNvPr id="205" name="Trapezoid 204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06" name="Shape 205"/>
              <p:cNvCxnSpPr>
                <a:endCxn id="205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07" name="Straight Arrow Connector 206"/>
            <p:cNvCxnSpPr>
              <a:endCxn id="196" idx="2"/>
            </p:cNvCxnSpPr>
            <p:nvPr/>
          </p:nvCxnSpPr>
          <p:spPr>
            <a:xfrm rot="5400000" flipH="1" flipV="1">
              <a:off x="7465028" y="36017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08" name="TextBox 207"/>
            <p:cNvSpPr txBox="1"/>
            <p:nvPr/>
          </p:nvSpPr>
          <p:spPr>
            <a:xfrm>
              <a:off x="7242974" y="360997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705600" y="4322380"/>
            <a:ext cx="1855038" cy="817126"/>
            <a:chOff x="6477000" y="2819400"/>
            <a:chExt cx="2318797" cy="1021407"/>
          </a:xfrm>
        </p:grpSpPr>
        <p:sp>
          <p:nvSpPr>
            <p:cNvPr id="231" name="Rounded Rectangle 3"/>
            <p:cNvSpPr/>
            <p:nvPr/>
          </p:nvSpPr>
          <p:spPr>
            <a:xfrm>
              <a:off x="6829838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Rounded Rectangle 231"/>
            <p:cNvSpPr/>
            <p:nvPr/>
          </p:nvSpPr>
          <p:spPr>
            <a:xfrm>
              <a:off x="8384317" y="33344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Rounded Rectangle 232"/>
            <p:cNvSpPr/>
            <p:nvPr/>
          </p:nvSpPr>
          <p:spPr>
            <a:xfrm>
              <a:off x="7501141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Rounded Rectangle 233"/>
            <p:cNvSpPr/>
            <p:nvPr/>
          </p:nvSpPr>
          <p:spPr>
            <a:xfrm>
              <a:off x="7956668" y="33344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5" name="Straight Arrow Connector 234"/>
            <p:cNvCxnSpPr>
              <a:endCxn id="233" idx="1"/>
            </p:cNvCxnSpPr>
            <p:nvPr/>
          </p:nvCxnSpPr>
          <p:spPr>
            <a:xfrm>
              <a:off x="7241318" y="34287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6" name="Straight Arrow Connector 235"/>
            <p:cNvCxnSpPr>
              <a:stCxn id="233" idx="3"/>
              <a:endCxn id="234" idx="1"/>
            </p:cNvCxnSpPr>
            <p:nvPr/>
          </p:nvCxnSpPr>
          <p:spPr>
            <a:xfrm>
              <a:off x="7692942" y="34287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7" name="Straight Arrow Connector 236"/>
            <p:cNvCxnSpPr/>
            <p:nvPr/>
          </p:nvCxnSpPr>
          <p:spPr>
            <a:xfrm>
              <a:off x="8124494" y="34287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38" name="Straight Arrow Connector 237"/>
            <p:cNvCxnSpPr/>
            <p:nvPr/>
          </p:nvCxnSpPr>
          <p:spPr>
            <a:xfrm rot="16200000" flipH="1">
              <a:off x="6862385" y="31612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39" name="TextBox 238"/>
            <p:cNvSpPr txBox="1"/>
            <p:nvPr/>
          </p:nvSpPr>
          <p:spPr>
            <a:xfrm>
              <a:off x="6477000" y="281940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ounded Rectangle 24"/>
            <p:cNvSpPr/>
            <p:nvPr/>
          </p:nvSpPr>
          <p:spPr>
            <a:xfrm>
              <a:off x="7314947" y="29286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41" name="Group 106"/>
            <p:cNvGrpSpPr/>
            <p:nvPr/>
          </p:nvGrpSpPr>
          <p:grpSpPr>
            <a:xfrm>
              <a:off x="7452107" y="3025802"/>
              <a:ext cx="199505" cy="185737"/>
              <a:chOff x="6144491" y="1443038"/>
              <a:chExt cx="332509" cy="309562"/>
            </a:xfrm>
          </p:grpSpPr>
          <p:sp>
            <p:nvSpPr>
              <p:cNvPr id="244" name="Trapezoid 24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45" name="Shape 244"/>
              <p:cNvCxnSpPr>
                <a:endCxn id="24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42" name="Straight Arrow Connector 241"/>
            <p:cNvCxnSpPr>
              <a:endCxn id="233" idx="2"/>
            </p:cNvCxnSpPr>
            <p:nvPr/>
          </p:nvCxnSpPr>
          <p:spPr>
            <a:xfrm rot="5400000" flipH="1" flipV="1">
              <a:off x="7465028" y="36017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43" name="TextBox 242"/>
            <p:cNvSpPr txBox="1"/>
            <p:nvPr/>
          </p:nvSpPr>
          <p:spPr>
            <a:xfrm>
              <a:off x="7242974" y="3609975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28490" y="2222003"/>
            <a:ext cx="1789040" cy="870661"/>
            <a:chOff x="8007296" y="3668116"/>
            <a:chExt cx="2236301" cy="1088328"/>
          </a:xfrm>
        </p:grpSpPr>
        <p:sp>
          <p:nvSpPr>
            <p:cNvPr id="248" name="Rounded Rectangle 3"/>
            <p:cNvSpPr/>
            <p:nvPr/>
          </p:nvSpPr>
          <p:spPr>
            <a:xfrm>
              <a:off x="8277638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ounded Rectangle 248"/>
            <p:cNvSpPr/>
            <p:nvPr/>
          </p:nvSpPr>
          <p:spPr>
            <a:xfrm>
              <a:off x="9832117" y="4248818"/>
              <a:ext cx="411480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8948941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9404468" y="4248818"/>
              <a:ext cx="191801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2" name="Straight Arrow Connector 251"/>
            <p:cNvCxnSpPr>
              <a:endCxn id="250" idx="1"/>
            </p:cNvCxnSpPr>
            <p:nvPr/>
          </p:nvCxnSpPr>
          <p:spPr>
            <a:xfrm>
              <a:off x="8689118" y="4343116"/>
              <a:ext cx="259823" cy="95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3" name="Straight Arrow Connector 252"/>
            <p:cNvCxnSpPr>
              <a:stCxn id="250" idx="3"/>
              <a:endCxn id="251" idx="1"/>
            </p:cNvCxnSpPr>
            <p:nvPr/>
          </p:nvCxnSpPr>
          <p:spPr>
            <a:xfrm>
              <a:off x="9140742" y="4343115"/>
              <a:ext cx="263726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4" name="Straight Arrow Connector 253"/>
            <p:cNvCxnSpPr/>
            <p:nvPr/>
          </p:nvCxnSpPr>
          <p:spPr>
            <a:xfrm>
              <a:off x="9572294" y="4343115"/>
              <a:ext cx="239751" cy="6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255" name="Straight Arrow Connector 254"/>
            <p:cNvCxnSpPr/>
            <p:nvPr/>
          </p:nvCxnSpPr>
          <p:spPr>
            <a:xfrm rot="16200000" flipH="1">
              <a:off x="8310185" y="4075625"/>
              <a:ext cx="188595" cy="1577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56" name="TextBox 255"/>
            <p:cNvSpPr txBox="1"/>
            <p:nvPr/>
          </p:nvSpPr>
          <p:spPr>
            <a:xfrm>
              <a:off x="8007296" y="3668116"/>
              <a:ext cx="441146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Rounded Rectangle 24"/>
            <p:cNvSpPr/>
            <p:nvPr/>
          </p:nvSpPr>
          <p:spPr>
            <a:xfrm>
              <a:off x="8762747" y="3843052"/>
              <a:ext cx="166255" cy="188595"/>
            </a:xfrm>
            <a:prstGeom prst="roundRect">
              <a:avLst/>
            </a:prstGeom>
            <a:solidFill>
              <a:srgbClr val="4F81BD"/>
            </a:solidFill>
            <a:ln w="15875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58" name="Group 106"/>
            <p:cNvGrpSpPr/>
            <p:nvPr/>
          </p:nvGrpSpPr>
          <p:grpSpPr>
            <a:xfrm>
              <a:off x="8899907" y="3940202"/>
              <a:ext cx="199505" cy="185737"/>
              <a:chOff x="6144491" y="1443038"/>
              <a:chExt cx="332509" cy="309562"/>
            </a:xfrm>
          </p:grpSpPr>
          <p:sp>
            <p:nvSpPr>
              <p:cNvPr id="261" name="Trapezoid 260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262" name="Shape 261"/>
              <p:cNvCxnSpPr>
                <a:endCxn id="261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  <p:cxnSp>
          <p:nvCxnSpPr>
            <p:cNvPr id="259" name="Straight Arrow Connector 258"/>
            <p:cNvCxnSpPr>
              <a:endCxn id="250" idx="2"/>
            </p:cNvCxnSpPr>
            <p:nvPr/>
          </p:nvCxnSpPr>
          <p:spPr>
            <a:xfrm rot="5400000" flipH="1" flipV="1">
              <a:off x="8912828" y="4516186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60" name="TextBox 259"/>
            <p:cNvSpPr txBox="1"/>
            <p:nvPr/>
          </p:nvSpPr>
          <p:spPr>
            <a:xfrm>
              <a:off x="8690774" y="452437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err="1" smtClean="0">
                  <a:solidFill>
                    <a:sysClr val="windowText" lastClr="000000"/>
                  </a:solidFill>
                </a:rPr>
                <a:t>prev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 flipH="1" flipV="1">
              <a:off x="9370028" y="4517423"/>
              <a:ext cx="210787" cy="5324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264" name="TextBox 263"/>
            <p:cNvSpPr txBox="1"/>
            <p:nvPr/>
          </p:nvSpPr>
          <p:spPr>
            <a:xfrm>
              <a:off x="9147974" y="4525612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 dirty="0" smtClean="0">
                  <a:solidFill>
                    <a:sysClr val="windowText" lastClr="000000"/>
                  </a:solidFill>
                </a:rPr>
                <a:t>cur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827290" y="1143000"/>
            <a:ext cx="2454160" cy="5638800"/>
            <a:chOff x="5159280" y="1066800"/>
            <a:chExt cx="2454160" cy="5638800"/>
          </a:xfrm>
        </p:grpSpPr>
        <p:sp>
          <p:nvSpPr>
            <p:cNvPr id="7" name="Oval 6"/>
            <p:cNvSpPr/>
            <p:nvPr/>
          </p:nvSpPr>
          <p:spPr>
            <a:xfrm>
              <a:off x="5905500" y="10668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5841" y="2667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10200" y="47244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80040" y="409575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95900" y="62484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3600" y="1857375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0030" y="2667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54864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5753100" y="4057650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7" idx="4"/>
              <a:endCxn id="12" idx="0"/>
            </p:cNvCxnSpPr>
            <p:nvPr/>
          </p:nvCxnSpPr>
          <p:spPr>
            <a:xfrm rot="5400000">
              <a:off x="6043613" y="1690687"/>
              <a:ext cx="333375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2"/>
              <a:endCxn id="8" idx="0"/>
            </p:cNvCxnSpPr>
            <p:nvPr/>
          </p:nvCxnSpPr>
          <p:spPr>
            <a:xfrm rot="16200000" flipH="1">
              <a:off x="6035208" y="2489666"/>
              <a:ext cx="352425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4"/>
              <a:endCxn id="15" idx="0"/>
            </p:cNvCxnSpPr>
            <p:nvPr/>
          </p:nvCxnSpPr>
          <p:spPr>
            <a:xfrm rot="5400000">
              <a:off x="5744696" y="3589805"/>
              <a:ext cx="93345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Shape 18"/>
            <p:cNvCxnSpPr>
              <a:stCxn id="15" idx="3"/>
              <a:endCxn id="10" idx="2"/>
            </p:cNvCxnSpPr>
            <p:nvPr/>
          </p:nvCxnSpPr>
          <p:spPr>
            <a:xfrm>
              <a:off x="6667500" y="4324350"/>
              <a:ext cx="412540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Shape 19"/>
            <p:cNvCxnSpPr>
              <a:stCxn id="10" idx="0"/>
              <a:endCxn id="13" idx="2"/>
            </p:cNvCxnSpPr>
            <p:nvPr/>
          </p:nvCxnSpPr>
          <p:spPr>
            <a:xfrm rot="16200000" flipV="1">
              <a:off x="6860960" y="3609970"/>
              <a:ext cx="971550" cy="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" name="Shape 20"/>
            <p:cNvCxnSpPr>
              <a:stCxn id="13" idx="1"/>
              <a:endCxn id="8" idx="6"/>
            </p:cNvCxnSpPr>
            <p:nvPr/>
          </p:nvCxnSpPr>
          <p:spPr>
            <a:xfrm rot="10800000">
              <a:off x="6479242" y="2895600"/>
              <a:ext cx="600789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Elbow Connector 21"/>
            <p:cNvCxnSpPr>
              <a:stCxn id="15" idx="1"/>
              <a:endCxn id="9" idx="0"/>
            </p:cNvCxnSpPr>
            <p:nvPr/>
          </p:nvCxnSpPr>
          <p:spPr>
            <a:xfrm rot="10800000" flipV="1">
              <a:off x="5676900" y="4324350"/>
              <a:ext cx="76200" cy="40005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9" idx="4"/>
              <a:endCxn id="14" idx="0"/>
            </p:cNvCxnSpPr>
            <p:nvPr/>
          </p:nvCxnSpPr>
          <p:spPr>
            <a:xfrm rot="5400000">
              <a:off x="5524500" y="5334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4" idx="2"/>
              <a:endCxn id="11" idx="0"/>
            </p:cNvCxnSpPr>
            <p:nvPr/>
          </p:nvCxnSpPr>
          <p:spPr>
            <a:xfrm rot="5400000">
              <a:off x="5524500" y="6096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12480" y="4008959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59280" y="40048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0" y="5071240"/>
            <a:ext cx="3032760" cy="1447800"/>
            <a:chOff x="0" y="5071240"/>
            <a:chExt cx="3032760" cy="1447800"/>
          </a:xfrm>
        </p:grpSpPr>
        <p:sp>
          <p:nvSpPr>
            <p:cNvPr id="32" name="Rounded Rectangular Callout 31"/>
            <p:cNvSpPr/>
            <p:nvPr/>
          </p:nvSpPr>
          <p:spPr bwMode="auto">
            <a:xfrm>
              <a:off x="0" y="5071240"/>
              <a:ext cx="2667000" cy="1447800"/>
            </a:xfrm>
            <a:prstGeom prst="wedgeRoundRectCallout">
              <a:avLst>
                <a:gd name="adj1" fmla="val 13674"/>
                <a:gd name="adj2" fmla="val 452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  <p:cxnSp>
          <p:nvCxnSpPr>
            <p:cNvPr id="358" name="Straight Arrow Connector 357"/>
            <p:cNvCxnSpPr>
              <a:stCxn id="32" idx="3"/>
              <a:endCxn id="14" idx="1"/>
            </p:cNvCxnSpPr>
            <p:nvPr/>
          </p:nvCxnSpPr>
          <p:spPr bwMode="auto">
            <a:xfrm flipV="1">
              <a:off x="2667000" y="5791200"/>
              <a:ext cx="365760" cy="394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6" name="Rounded Rectangle 375"/>
          <p:cNvSpPr/>
          <p:nvPr/>
        </p:nvSpPr>
        <p:spPr bwMode="auto">
          <a:xfrm>
            <a:off x="5715000" y="762000"/>
            <a:ext cx="1905000" cy="609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7" name="Rounded Rectangle 376"/>
          <p:cNvSpPr/>
          <p:nvPr/>
        </p:nvSpPr>
        <p:spPr bwMode="auto">
          <a:xfrm>
            <a:off x="4614040" y="1600200"/>
            <a:ext cx="1905000" cy="609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8" name="Rounded Rectangle 377"/>
          <p:cNvSpPr/>
          <p:nvPr/>
        </p:nvSpPr>
        <p:spPr bwMode="auto">
          <a:xfrm>
            <a:off x="6608380" y="1547650"/>
            <a:ext cx="2078420" cy="66215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9" name="Rounded Rectangle 378"/>
          <p:cNvSpPr/>
          <p:nvPr/>
        </p:nvSpPr>
        <p:spPr bwMode="auto">
          <a:xfrm>
            <a:off x="5496910" y="2293890"/>
            <a:ext cx="1752600" cy="80929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0" name="Rounded Rectangle 379"/>
          <p:cNvSpPr/>
          <p:nvPr/>
        </p:nvSpPr>
        <p:spPr bwMode="auto">
          <a:xfrm>
            <a:off x="7291550" y="2286000"/>
            <a:ext cx="1752600" cy="80929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1" name="Rounded Rectangle 380"/>
          <p:cNvSpPr/>
          <p:nvPr/>
        </p:nvSpPr>
        <p:spPr bwMode="auto">
          <a:xfrm>
            <a:off x="6172200" y="3526230"/>
            <a:ext cx="2133600" cy="7409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2" name="Rounded Rectangle 381"/>
          <p:cNvSpPr/>
          <p:nvPr/>
        </p:nvSpPr>
        <p:spPr bwMode="auto">
          <a:xfrm>
            <a:off x="6705600" y="4322390"/>
            <a:ext cx="2133600" cy="8171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3" name="Rounded Rectangle 382"/>
          <p:cNvSpPr/>
          <p:nvPr/>
        </p:nvSpPr>
        <p:spPr bwMode="auto">
          <a:xfrm>
            <a:off x="6781800" y="5202630"/>
            <a:ext cx="2133600" cy="73046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4" name="Rounded Rectangle 383"/>
          <p:cNvSpPr/>
          <p:nvPr/>
        </p:nvSpPr>
        <p:spPr bwMode="auto">
          <a:xfrm>
            <a:off x="4222530" y="5018690"/>
            <a:ext cx="1981200" cy="81717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5" name="Rounded Rectangle 384"/>
          <p:cNvSpPr/>
          <p:nvPr/>
        </p:nvSpPr>
        <p:spPr bwMode="auto">
          <a:xfrm>
            <a:off x="4212020" y="6193220"/>
            <a:ext cx="1981200" cy="5334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4" grpId="0" animBg="1"/>
      <p:bldP spid="333" grpId="0" animBg="1"/>
      <p:bldP spid="330" grpId="0" animBg="1"/>
      <p:bldP spid="331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Verification to Synthesis</a:t>
            </a:r>
            <a:endParaRPr lang="en-US" dirty="0"/>
          </a:p>
        </p:txBody>
      </p:sp>
      <p:grpSp>
        <p:nvGrpSpPr>
          <p:cNvPr id="34" name="Group 371"/>
          <p:cNvGrpSpPr/>
          <p:nvPr/>
        </p:nvGrpSpPr>
        <p:grpSpPr>
          <a:xfrm>
            <a:off x="76200" y="1295400"/>
            <a:ext cx="2743200" cy="762000"/>
            <a:chOff x="762000" y="1295400"/>
            <a:chExt cx="2743200" cy="762000"/>
          </a:xfrm>
        </p:grpSpPr>
        <p:cxnSp>
          <p:nvCxnSpPr>
            <p:cNvPr id="310" name="Straight Arrow Connector 309"/>
            <p:cNvCxnSpPr>
              <a:stCxn id="27" idx="3"/>
            </p:cNvCxnSpPr>
            <p:nvPr/>
          </p:nvCxnSpPr>
          <p:spPr bwMode="auto">
            <a:xfrm>
              <a:off x="2907792" y="1524000"/>
              <a:ext cx="597408" cy="5334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ular Callout 26"/>
            <p:cNvSpPr/>
            <p:nvPr/>
          </p:nvSpPr>
          <p:spPr bwMode="auto">
            <a:xfrm>
              <a:off x="762000" y="1295400"/>
              <a:ext cx="2145792" cy="457200"/>
            </a:xfrm>
            <a:prstGeom prst="wedgeRoundRectCallout">
              <a:avLst>
                <a:gd name="adj1" fmla="val 49338"/>
                <a:gd name="adj2" fmla="val 20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5" name="Group 373"/>
          <p:cNvGrpSpPr/>
          <p:nvPr/>
        </p:nvGrpSpPr>
        <p:grpSpPr>
          <a:xfrm>
            <a:off x="76200" y="3581400"/>
            <a:ext cx="2819400" cy="609600"/>
            <a:chOff x="762000" y="3581400"/>
            <a:chExt cx="2819400" cy="609600"/>
          </a:xfrm>
        </p:grpSpPr>
        <p:cxnSp>
          <p:nvCxnSpPr>
            <p:cNvPr id="318" name="Straight Arrow Connector 317"/>
            <p:cNvCxnSpPr>
              <a:stCxn id="28" idx="3"/>
            </p:cNvCxnSpPr>
            <p:nvPr/>
          </p:nvCxnSpPr>
          <p:spPr bwMode="auto">
            <a:xfrm>
              <a:off x="2907792" y="3810000"/>
              <a:ext cx="673608" cy="381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 bwMode="auto">
            <a:xfrm>
              <a:off x="762000" y="3581400"/>
              <a:ext cx="2145792" cy="457200"/>
            </a:xfrm>
            <a:prstGeom prst="wedgeRoundRectCallout">
              <a:avLst>
                <a:gd name="adj1" fmla="val 18308"/>
                <a:gd name="adj2" fmla="val 429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36" name="Group 372"/>
          <p:cNvGrpSpPr/>
          <p:nvPr/>
        </p:nvGrpSpPr>
        <p:grpSpPr>
          <a:xfrm>
            <a:off x="76200" y="2362200"/>
            <a:ext cx="3962400" cy="1143000"/>
            <a:chOff x="762000" y="2362200"/>
            <a:chExt cx="3962400" cy="1143000"/>
          </a:xfrm>
        </p:grpSpPr>
        <p:grpSp>
          <p:nvGrpSpPr>
            <p:cNvPr id="37" name="Group 370"/>
            <p:cNvGrpSpPr/>
            <p:nvPr/>
          </p:nvGrpSpPr>
          <p:grpSpPr>
            <a:xfrm>
              <a:off x="2907792" y="2705100"/>
              <a:ext cx="1816608" cy="800100"/>
              <a:chOff x="2907792" y="2705100"/>
              <a:chExt cx="1816608" cy="800100"/>
            </a:xfrm>
          </p:grpSpPr>
          <p:cxnSp>
            <p:nvCxnSpPr>
              <p:cNvPr id="326" name="Straight Connector 325"/>
              <p:cNvCxnSpPr>
                <a:stCxn id="33" idx="3"/>
              </p:cNvCxnSpPr>
              <p:nvPr/>
            </p:nvCxnSpPr>
            <p:spPr bwMode="auto">
              <a:xfrm>
                <a:off x="2907792" y="2705100"/>
                <a:ext cx="826008" cy="8001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 bwMode="auto">
              <a:xfrm flipV="1">
                <a:off x="3733800" y="3278188"/>
                <a:ext cx="990600" cy="22701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ounded Rectangular Callout 32"/>
            <p:cNvSpPr/>
            <p:nvPr/>
          </p:nvSpPr>
          <p:spPr bwMode="auto">
            <a:xfrm>
              <a:off x="762000" y="2362200"/>
              <a:ext cx="2145792" cy="685800"/>
            </a:xfrm>
            <a:prstGeom prst="wedgeRoundRectCallout">
              <a:avLst>
                <a:gd name="adj1" fmla="val 20236"/>
                <a:gd name="adj2" fmla="val 422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600" b="1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</p:grpSp>
      <p:grpSp>
        <p:nvGrpSpPr>
          <p:cNvPr id="88" name="Group 5"/>
          <p:cNvGrpSpPr/>
          <p:nvPr/>
        </p:nvGrpSpPr>
        <p:grpSpPr>
          <a:xfrm>
            <a:off x="2141490" y="1143000"/>
            <a:ext cx="2454160" cy="5638800"/>
            <a:chOff x="5159280" y="1066800"/>
            <a:chExt cx="2454160" cy="5638800"/>
          </a:xfrm>
        </p:grpSpPr>
        <p:sp>
          <p:nvSpPr>
            <p:cNvPr id="7" name="Oval 6"/>
            <p:cNvSpPr/>
            <p:nvPr/>
          </p:nvSpPr>
          <p:spPr>
            <a:xfrm>
              <a:off x="5905500" y="10668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5841" y="2667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10200" y="47244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80040" y="409575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95900" y="62484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3600" y="1857375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0030" y="2667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54864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5753100" y="4057650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7" idx="4"/>
              <a:endCxn id="12" idx="0"/>
            </p:cNvCxnSpPr>
            <p:nvPr/>
          </p:nvCxnSpPr>
          <p:spPr>
            <a:xfrm rot="5400000">
              <a:off x="6043613" y="1690687"/>
              <a:ext cx="333375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2"/>
              <a:endCxn id="8" idx="0"/>
            </p:cNvCxnSpPr>
            <p:nvPr/>
          </p:nvCxnSpPr>
          <p:spPr>
            <a:xfrm rot="16200000" flipH="1">
              <a:off x="6035208" y="2489666"/>
              <a:ext cx="352425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4"/>
              <a:endCxn id="15" idx="0"/>
            </p:cNvCxnSpPr>
            <p:nvPr/>
          </p:nvCxnSpPr>
          <p:spPr>
            <a:xfrm rot="5400000">
              <a:off x="5744696" y="3589805"/>
              <a:ext cx="93345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Shape 18"/>
            <p:cNvCxnSpPr>
              <a:stCxn id="15" idx="3"/>
              <a:endCxn id="10" idx="2"/>
            </p:cNvCxnSpPr>
            <p:nvPr/>
          </p:nvCxnSpPr>
          <p:spPr>
            <a:xfrm>
              <a:off x="6667500" y="4324350"/>
              <a:ext cx="412540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Shape 19"/>
            <p:cNvCxnSpPr>
              <a:stCxn id="10" idx="0"/>
              <a:endCxn id="13" idx="2"/>
            </p:cNvCxnSpPr>
            <p:nvPr/>
          </p:nvCxnSpPr>
          <p:spPr>
            <a:xfrm rot="16200000" flipV="1">
              <a:off x="6860960" y="3609970"/>
              <a:ext cx="971550" cy="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" name="Shape 20"/>
            <p:cNvCxnSpPr>
              <a:stCxn id="13" idx="1"/>
              <a:endCxn id="8" idx="6"/>
            </p:cNvCxnSpPr>
            <p:nvPr/>
          </p:nvCxnSpPr>
          <p:spPr>
            <a:xfrm rot="10800000">
              <a:off x="6479242" y="2895600"/>
              <a:ext cx="600789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Elbow Connector 21"/>
            <p:cNvCxnSpPr>
              <a:stCxn id="15" idx="1"/>
              <a:endCxn id="9" idx="0"/>
            </p:cNvCxnSpPr>
            <p:nvPr/>
          </p:nvCxnSpPr>
          <p:spPr>
            <a:xfrm rot="10800000" flipV="1">
              <a:off x="5676900" y="4324350"/>
              <a:ext cx="76200" cy="40005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9" idx="4"/>
              <a:endCxn id="14" idx="0"/>
            </p:cNvCxnSpPr>
            <p:nvPr/>
          </p:nvCxnSpPr>
          <p:spPr>
            <a:xfrm rot="5400000">
              <a:off x="5524500" y="5334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4" idx="2"/>
              <a:endCxn id="11" idx="0"/>
            </p:cNvCxnSpPr>
            <p:nvPr/>
          </p:nvCxnSpPr>
          <p:spPr>
            <a:xfrm rot="5400000">
              <a:off x="5524500" y="6096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12480" y="4008959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59280" y="40048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9" name="Group 374"/>
          <p:cNvGrpSpPr/>
          <p:nvPr/>
        </p:nvGrpSpPr>
        <p:grpSpPr>
          <a:xfrm>
            <a:off x="76200" y="5071240"/>
            <a:ext cx="2240010" cy="1447800"/>
            <a:chOff x="762000" y="5071240"/>
            <a:chExt cx="2240010" cy="1447800"/>
          </a:xfrm>
        </p:grpSpPr>
        <p:sp>
          <p:nvSpPr>
            <p:cNvPr id="32" name="Rounded Rectangular Callout 31"/>
            <p:cNvSpPr/>
            <p:nvPr/>
          </p:nvSpPr>
          <p:spPr bwMode="auto">
            <a:xfrm>
              <a:off x="762000" y="5071240"/>
              <a:ext cx="1905000" cy="1447800"/>
            </a:xfrm>
            <a:prstGeom prst="wedgeRoundRectCallout">
              <a:avLst>
                <a:gd name="adj1" fmla="val 13674"/>
                <a:gd name="adj2" fmla="val 452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  <p:cxnSp>
          <p:nvCxnSpPr>
            <p:cNvPr id="358" name="Straight Arrow Connector 357"/>
            <p:cNvCxnSpPr>
              <a:stCxn id="32" idx="3"/>
              <a:endCxn id="14" idx="1"/>
            </p:cNvCxnSpPr>
            <p:nvPr/>
          </p:nvCxnSpPr>
          <p:spPr bwMode="auto">
            <a:xfrm flipV="1">
              <a:off x="2667000" y="5791200"/>
              <a:ext cx="335010" cy="394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/>
          <p:cNvCxnSpPr/>
          <p:nvPr/>
        </p:nvCxnSpPr>
        <p:spPr bwMode="auto">
          <a:xfrm rot="10800000" flipV="1">
            <a:off x="3810000" y="1981200"/>
            <a:ext cx="1066800" cy="1524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ounded Rectangular Callout 228"/>
          <p:cNvSpPr/>
          <p:nvPr/>
        </p:nvSpPr>
        <p:spPr bwMode="auto">
          <a:xfrm>
            <a:off x="4808480" y="1524000"/>
            <a:ext cx="4267200" cy="2743200"/>
          </a:xfrm>
          <a:prstGeom prst="wedgeRoundRectCallout">
            <a:avLst>
              <a:gd name="adj1" fmla="val 49338"/>
              <a:gd name="adj2" fmla="val 200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olas" pitchFamily="49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029200" y="1905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cur</a:t>
            </a:r>
            <a:endParaRPr lang="en-US" dirty="0"/>
          </a:p>
        </p:txBody>
      </p:sp>
      <p:sp>
        <p:nvSpPr>
          <p:cNvPr id="265" name="TextBox 264"/>
          <p:cNvSpPr txBox="1"/>
          <p:nvPr/>
        </p:nvSpPr>
        <p:spPr>
          <a:xfrm>
            <a:off x="5029200" y="242526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prev</a:t>
            </a:r>
            <a:endParaRPr lang="en-US" dirty="0"/>
          </a:p>
        </p:txBody>
      </p:sp>
      <p:sp>
        <p:nvSpPr>
          <p:cNvPr id="266" name="TextBox 265"/>
          <p:cNvSpPr txBox="1"/>
          <p:nvPr/>
        </p:nvSpPr>
        <p:spPr>
          <a:xfrm>
            <a:off x="5029200" y="3048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head</a:t>
            </a:r>
            <a:endParaRPr lang="en-US" dirty="0"/>
          </a:p>
        </p:txBody>
      </p:sp>
      <p:sp>
        <p:nvSpPr>
          <p:cNvPr id="267" name="TextBox 266"/>
          <p:cNvSpPr txBox="1"/>
          <p:nvPr/>
        </p:nvSpPr>
        <p:spPr>
          <a:xfrm>
            <a:off x="5181600" y="3352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cur.next</a:t>
            </a:r>
            <a:endParaRPr lang="en-US" dirty="0"/>
          </a:p>
        </p:txBody>
      </p:sp>
      <p:sp>
        <p:nvSpPr>
          <p:cNvPr id="268" name="TextBox 267"/>
          <p:cNvSpPr txBox="1"/>
          <p:nvPr/>
        </p:nvSpPr>
        <p:spPr>
          <a:xfrm>
            <a:off x="5410200" y="2133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prev.next</a:t>
            </a:r>
            <a:endParaRPr lang="en-US" dirty="0"/>
          </a:p>
        </p:txBody>
      </p:sp>
      <p:sp>
        <p:nvSpPr>
          <p:cNvPr id="279" name="TextBox 278"/>
          <p:cNvSpPr txBox="1"/>
          <p:nvPr/>
        </p:nvSpPr>
        <p:spPr>
          <a:xfrm>
            <a:off x="5410200" y="273006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head.next</a:t>
            </a:r>
            <a:endParaRPr lang="en-US" dirty="0"/>
          </a:p>
        </p:txBody>
      </p:sp>
      <p:sp>
        <p:nvSpPr>
          <p:cNvPr id="286" name="TextBox 285"/>
          <p:cNvSpPr txBox="1"/>
          <p:nvPr/>
        </p:nvSpPr>
        <p:spPr>
          <a:xfrm>
            <a:off x="7315200" y="19050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cur</a:t>
            </a:r>
            <a:endParaRPr lang="en-US" dirty="0"/>
          </a:p>
        </p:txBody>
      </p:sp>
      <p:sp>
        <p:nvSpPr>
          <p:cNvPr id="287" name="TextBox 286"/>
          <p:cNvSpPr txBox="1"/>
          <p:nvPr/>
        </p:nvSpPr>
        <p:spPr>
          <a:xfrm>
            <a:off x="7315200" y="239373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prev</a:t>
            </a:r>
            <a:endParaRPr lang="en-US" dirty="0"/>
          </a:p>
        </p:txBody>
      </p:sp>
      <p:sp>
        <p:nvSpPr>
          <p:cNvPr id="288" name="TextBox 287"/>
          <p:cNvSpPr txBox="1"/>
          <p:nvPr/>
        </p:nvSpPr>
        <p:spPr>
          <a:xfrm>
            <a:off x="7315200" y="30480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head</a:t>
            </a:r>
            <a:endParaRPr lang="en-US" dirty="0"/>
          </a:p>
        </p:txBody>
      </p:sp>
      <p:sp>
        <p:nvSpPr>
          <p:cNvPr id="289" name="TextBox 288"/>
          <p:cNvSpPr txBox="1"/>
          <p:nvPr/>
        </p:nvSpPr>
        <p:spPr>
          <a:xfrm>
            <a:off x="7467600" y="3352800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cur.next</a:t>
            </a:r>
            <a:endParaRPr lang="en-US" dirty="0"/>
          </a:p>
        </p:txBody>
      </p:sp>
      <p:sp>
        <p:nvSpPr>
          <p:cNvPr id="290" name="TextBox 289"/>
          <p:cNvSpPr txBox="1"/>
          <p:nvPr/>
        </p:nvSpPr>
        <p:spPr>
          <a:xfrm>
            <a:off x="7696200" y="21336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prev.next</a:t>
            </a:r>
            <a:endParaRPr lang="en-US" dirty="0"/>
          </a:p>
        </p:txBody>
      </p:sp>
      <p:sp>
        <p:nvSpPr>
          <p:cNvPr id="291" name="TextBox 290"/>
          <p:cNvSpPr txBox="1"/>
          <p:nvPr/>
        </p:nvSpPr>
        <p:spPr>
          <a:xfrm>
            <a:off x="7696200" y="269853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</a:rPr>
              <a:t>head.next</a:t>
            </a:r>
            <a:endParaRPr lang="en-US" dirty="0"/>
          </a:p>
        </p:txBody>
      </p:sp>
      <p:sp>
        <p:nvSpPr>
          <p:cNvPr id="293" name="TextBox 292"/>
          <p:cNvSpPr txBox="1"/>
          <p:nvPr/>
        </p:nvSpPr>
        <p:spPr>
          <a:xfrm>
            <a:off x="6760780" y="268802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=</a:t>
            </a:r>
            <a:endParaRPr lang="en-US" sz="2800" b="1" dirty="0"/>
          </a:p>
        </p:txBody>
      </p:sp>
      <p:sp>
        <p:nvSpPr>
          <p:cNvPr id="294" name="Left Brace 293"/>
          <p:cNvSpPr/>
          <p:nvPr/>
        </p:nvSpPr>
        <p:spPr bwMode="auto">
          <a:xfrm>
            <a:off x="7162800" y="1981200"/>
            <a:ext cx="228600" cy="1905000"/>
          </a:xfrm>
          <a:prstGeom prst="leftBrace">
            <a:avLst/>
          </a:prstGeom>
          <a:ln w="127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95" name="Left Brace 294"/>
          <p:cNvSpPr/>
          <p:nvPr/>
        </p:nvSpPr>
        <p:spPr bwMode="auto">
          <a:xfrm flipH="1">
            <a:off x="6477000" y="1981200"/>
            <a:ext cx="228600" cy="1905000"/>
          </a:xfrm>
          <a:prstGeom prst="leftBrace">
            <a:avLst/>
          </a:prstGeom>
          <a:ln w="127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96" name="Left Brace 295"/>
          <p:cNvSpPr/>
          <p:nvPr/>
        </p:nvSpPr>
        <p:spPr bwMode="auto">
          <a:xfrm>
            <a:off x="4876800" y="1981200"/>
            <a:ext cx="228600" cy="1905000"/>
          </a:xfrm>
          <a:prstGeom prst="leftBrace">
            <a:avLst/>
          </a:prstGeom>
          <a:ln w="127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97" name="Left Brace 296"/>
          <p:cNvSpPr/>
          <p:nvPr/>
        </p:nvSpPr>
        <p:spPr bwMode="auto">
          <a:xfrm flipH="1">
            <a:off x="8763000" y="1981200"/>
            <a:ext cx="228600" cy="1905000"/>
          </a:xfrm>
          <a:prstGeom prst="leftBrace">
            <a:avLst/>
          </a:prstGeom>
          <a:ln w="127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410200" y="5410200"/>
            <a:ext cx="3200400" cy="1066800"/>
          </a:xfrm>
          <a:prstGeom prst="wedgeRoundRectCallout">
            <a:avLst>
              <a:gd name="adj1" fmla="val -20523"/>
              <a:gd name="adj2" fmla="val -124023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nsolas" pitchFamily="49" charset="0"/>
              </a:rPr>
              <a:t>Assignments in each block are of this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Verification to Synthesis</a:t>
            </a:r>
            <a:endParaRPr lang="en-US" dirty="0"/>
          </a:p>
        </p:txBody>
      </p:sp>
      <p:grpSp>
        <p:nvGrpSpPr>
          <p:cNvPr id="3" name="Group 371"/>
          <p:cNvGrpSpPr/>
          <p:nvPr/>
        </p:nvGrpSpPr>
        <p:grpSpPr>
          <a:xfrm>
            <a:off x="76200" y="1295400"/>
            <a:ext cx="2743200" cy="762000"/>
            <a:chOff x="762000" y="1295400"/>
            <a:chExt cx="2743200" cy="762000"/>
          </a:xfrm>
        </p:grpSpPr>
        <p:cxnSp>
          <p:nvCxnSpPr>
            <p:cNvPr id="310" name="Straight Arrow Connector 309"/>
            <p:cNvCxnSpPr>
              <a:stCxn id="27" idx="3"/>
            </p:cNvCxnSpPr>
            <p:nvPr/>
          </p:nvCxnSpPr>
          <p:spPr bwMode="auto">
            <a:xfrm>
              <a:off x="2907792" y="1524000"/>
              <a:ext cx="597408" cy="5334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ular Callout 26"/>
            <p:cNvSpPr/>
            <p:nvPr/>
          </p:nvSpPr>
          <p:spPr bwMode="auto">
            <a:xfrm>
              <a:off x="762000" y="1295400"/>
              <a:ext cx="2145792" cy="457200"/>
            </a:xfrm>
            <a:prstGeom prst="wedgeRoundRectCallout">
              <a:avLst>
                <a:gd name="adj1" fmla="val 49338"/>
                <a:gd name="adj2" fmla="val 200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4" name="Group 373"/>
          <p:cNvGrpSpPr/>
          <p:nvPr/>
        </p:nvGrpSpPr>
        <p:grpSpPr>
          <a:xfrm>
            <a:off x="76200" y="3581400"/>
            <a:ext cx="2819400" cy="609600"/>
            <a:chOff x="762000" y="3581400"/>
            <a:chExt cx="2819400" cy="609600"/>
          </a:xfrm>
        </p:grpSpPr>
        <p:cxnSp>
          <p:nvCxnSpPr>
            <p:cNvPr id="318" name="Straight Arrow Connector 317"/>
            <p:cNvCxnSpPr>
              <a:stCxn id="28" idx="3"/>
            </p:cNvCxnSpPr>
            <p:nvPr/>
          </p:nvCxnSpPr>
          <p:spPr bwMode="auto">
            <a:xfrm>
              <a:off x="2907792" y="3810000"/>
              <a:ext cx="673608" cy="3810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ular Callout 27"/>
            <p:cNvSpPr/>
            <p:nvPr/>
          </p:nvSpPr>
          <p:spPr bwMode="auto">
            <a:xfrm>
              <a:off x="762000" y="3581400"/>
              <a:ext cx="2145792" cy="457200"/>
            </a:xfrm>
            <a:prstGeom prst="wedgeRoundRectCallout">
              <a:avLst>
                <a:gd name="adj1" fmla="val 18308"/>
                <a:gd name="adj2" fmla="val 4291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olas" pitchFamily="49" charset="0"/>
              </a:endParaRPr>
            </a:p>
          </p:txBody>
        </p:sp>
      </p:grpSp>
      <p:grpSp>
        <p:nvGrpSpPr>
          <p:cNvPr id="5" name="Group 372"/>
          <p:cNvGrpSpPr/>
          <p:nvPr/>
        </p:nvGrpSpPr>
        <p:grpSpPr>
          <a:xfrm>
            <a:off x="76200" y="2362200"/>
            <a:ext cx="3962400" cy="1143000"/>
            <a:chOff x="762000" y="2362200"/>
            <a:chExt cx="3962400" cy="1143000"/>
          </a:xfrm>
        </p:grpSpPr>
        <p:grpSp>
          <p:nvGrpSpPr>
            <p:cNvPr id="6" name="Group 370"/>
            <p:cNvGrpSpPr/>
            <p:nvPr/>
          </p:nvGrpSpPr>
          <p:grpSpPr>
            <a:xfrm>
              <a:off x="2907792" y="2705100"/>
              <a:ext cx="1816608" cy="800100"/>
              <a:chOff x="2907792" y="2705100"/>
              <a:chExt cx="1816608" cy="800100"/>
            </a:xfrm>
          </p:grpSpPr>
          <p:cxnSp>
            <p:nvCxnSpPr>
              <p:cNvPr id="326" name="Straight Connector 325"/>
              <p:cNvCxnSpPr>
                <a:stCxn id="33" idx="3"/>
              </p:cNvCxnSpPr>
              <p:nvPr/>
            </p:nvCxnSpPr>
            <p:spPr bwMode="auto">
              <a:xfrm>
                <a:off x="2907792" y="2705100"/>
                <a:ext cx="826008" cy="800100"/>
              </a:xfrm>
              <a:prstGeom prst="line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/>
              <p:cNvCxnSpPr/>
              <p:nvPr/>
            </p:nvCxnSpPr>
            <p:spPr bwMode="auto">
              <a:xfrm flipV="1">
                <a:off x="3733800" y="3278188"/>
                <a:ext cx="990600" cy="227012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headEnd type="none" w="med" len="med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ounded Rectangular Callout 32"/>
            <p:cNvSpPr/>
            <p:nvPr/>
          </p:nvSpPr>
          <p:spPr bwMode="auto">
            <a:xfrm>
              <a:off x="762000" y="2362200"/>
              <a:ext cx="2145792" cy="685800"/>
            </a:xfrm>
            <a:prstGeom prst="wedgeRoundRectCallout">
              <a:avLst>
                <a:gd name="adj1" fmla="val 20236"/>
                <a:gd name="adj2" fmla="val 4222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600" b="1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</p:grpSp>
      <p:grpSp>
        <p:nvGrpSpPr>
          <p:cNvPr id="29" name="Group 5"/>
          <p:cNvGrpSpPr/>
          <p:nvPr/>
        </p:nvGrpSpPr>
        <p:grpSpPr>
          <a:xfrm>
            <a:off x="2141490" y="1143000"/>
            <a:ext cx="2454160" cy="5638800"/>
            <a:chOff x="5159280" y="1066800"/>
            <a:chExt cx="2454160" cy="5638800"/>
          </a:xfrm>
        </p:grpSpPr>
        <p:sp>
          <p:nvSpPr>
            <p:cNvPr id="7" name="Oval 6"/>
            <p:cNvSpPr/>
            <p:nvPr/>
          </p:nvSpPr>
          <p:spPr>
            <a:xfrm>
              <a:off x="5905500" y="10668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945841" y="2667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10200" y="47244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80040" y="409575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95900" y="62484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3600" y="1857375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80030" y="2667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10200" y="54864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5753100" y="4057650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/>
            <p:cNvCxnSpPr>
              <a:stCxn id="7" idx="4"/>
              <a:endCxn id="12" idx="0"/>
            </p:cNvCxnSpPr>
            <p:nvPr/>
          </p:nvCxnSpPr>
          <p:spPr>
            <a:xfrm rot="5400000">
              <a:off x="6043613" y="1690687"/>
              <a:ext cx="333375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2"/>
              <a:endCxn id="8" idx="0"/>
            </p:cNvCxnSpPr>
            <p:nvPr/>
          </p:nvCxnSpPr>
          <p:spPr>
            <a:xfrm rot="16200000" flipH="1">
              <a:off x="6035208" y="2489666"/>
              <a:ext cx="352425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8" idx="4"/>
              <a:endCxn id="15" idx="0"/>
            </p:cNvCxnSpPr>
            <p:nvPr/>
          </p:nvCxnSpPr>
          <p:spPr>
            <a:xfrm rot="5400000">
              <a:off x="5744696" y="3589805"/>
              <a:ext cx="93345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9" name="Shape 18"/>
            <p:cNvCxnSpPr>
              <a:stCxn id="15" idx="3"/>
              <a:endCxn id="10" idx="2"/>
            </p:cNvCxnSpPr>
            <p:nvPr/>
          </p:nvCxnSpPr>
          <p:spPr>
            <a:xfrm>
              <a:off x="6667500" y="4324350"/>
              <a:ext cx="412540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" name="Shape 19"/>
            <p:cNvCxnSpPr>
              <a:stCxn id="10" idx="0"/>
              <a:endCxn id="13" idx="2"/>
            </p:cNvCxnSpPr>
            <p:nvPr/>
          </p:nvCxnSpPr>
          <p:spPr>
            <a:xfrm rot="16200000" flipV="1">
              <a:off x="6860960" y="3609970"/>
              <a:ext cx="971550" cy="10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1" name="Shape 20"/>
            <p:cNvCxnSpPr>
              <a:stCxn id="13" idx="1"/>
              <a:endCxn id="8" idx="6"/>
            </p:cNvCxnSpPr>
            <p:nvPr/>
          </p:nvCxnSpPr>
          <p:spPr>
            <a:xfrm rot="10800000">
              <a:off x="6479242" y="2895600"/>
              <a:ext cx="600789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2" name="Elbow Connector 21"/>
            <p:cNvCxnSpPr>
              <a:stCxn id="15" idx="1"/>
              <a:endCxn id="9" idx="0"/>
            </p:cNvCxnSpPr>
            <p:nvPr/>
          </p:nvCxnSpPr>
          <p:spPr>
            <a:xfrm rot="10800000" flipV="1">
              <a:off x="5676900" y="4324350"/>
              <a:ext cx="76200" cy="40005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9" idx="4"/>
              <a:endCxn id="14" idx="0"/>
            </p:cNvCxnSpPr>
            <p:nvPr/>
          </p:nvCxnSpPr>
          <p:spPr>
            <a:xfrm rot="5400000">
              <a:off x="5524500" y="5334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4" idx="2"/>
              <a:endCxn id="11" idx="0"/>
            </p:cNvCxnSpPr>
            <p:nvPr/>
          </p:nvCxnSpPr>
          <p:spPr>
            <a:xfrm rot="5400000">
              <a:off x="5524500" y="6096000"/>
              <a:ext cx="3048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6512480" y="4008959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59280" y="4004846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Group 374"/>
          <p:cNvGrpSpPr/>
          <p:nvPr/>
        </p:nvGrpSpPr>
        <p:grpSpPr>
          <a:xfrm>
            <a:off x="76200" y="5071240"/>
            <a:ext cx="2240010" cy="1447800"/>
            <a:chOff x="762000" y="5071240"/>
            <a:chExt cx="2240010" cy="1447800"/>
          </a:xfrm>
        </p:grpSpPr>
        <p:sp>
          <p:nvSpPr>
            <p:cNvPr id="32" name="Rounded Rectangular Callout 31"/>
            <p:cNvSpPr/>
            <p:nvPr/>
          </p:nvSpPr>
          <p:spPr bwMode="auto">
            <a:xfrm>
              <a:off x="762000" y="5071240"/>
              <a:ext cx="1905000" cy="1447800"/>
            </a:xfrm>
            <a:prstGeom prst="wedgeRoundRectCallout">
              <a:avLst>
                <a:gd name="adj1" fmla="val 13674"/>
                <a:gd name="adj2" fmla="val 4529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endParaRPr lang="en-US" sz="1600" dirty="0" smtClean="0">
                <a:solidFill>
                  <a:srgbClr val="002060"/>
                </a:solidFill>
                <a:latin typeface="Consolas" pitchFamily="49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002060"/>
                  </a:solidFill>
                  <a:latin typeface="Consolas" pitchFamily="49" charset="0"/>
                </a:rPr>
                <a:t>??</a:t>
              </a:r>
            </a:p>
          </p:txBody>
        </p:sp>
        <p:cxnSp>
          <p:nvCxnSpPr>
            <p:cNvPr id="358" name="Straight Arrow Connector 357"/>
            <p:cNvCxnSpPr>
              <a:stCxn id="32" idx="3"/>
              <a:endCxn id="14" idx="1"/>
            </p:cNvCxnSpPr>
            <p:nvPr/>
          </p:nvCxnSpPr>
          <p:spPr bwMode="auto">
            <a:xfrm flipV="1">
              <a:off x="2667000" y="5791200"/>
              <a:ext cx="335010" cy="394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headEnd type="none" w="med" len="med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Arrow Connector 225"/>
          <p:cNvCxnSpPr/>
          <p:nvPr/>
        </p:nvCxnSpPr>
        <p:spPr bwMode="auto">
          <a:xfrm rot="10800000" flipV="1">
            <a:off x="3810000" y="1981200"/>
            <a:ext cx="1066800" cy="1524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ounded Rectangular Callout 228"/>
          <p:cNvSpPr/>
          <p:nvPr/>
        </p:nvSpPr>
        <p:spPr bwMode="auto">
          <a:xfrm>
            <a:off x="4808480" y="1143000"/>
            <a:ext cx="4267200" cy="4191000"/>
          </a:xfrm>
          <a:prstGeom prst="wedgeRoundRectCallout">
            <a:avLst>
              <a:gd name="adj1" fmla="val 49338"/>
              <a:gd name="adj2" fmla="val 2000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olas" pitchFamily="49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257800" y="1205329"/>
            <a:ext cx="3581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switch</a:t>
            </a:r>
            <a:r>
              <a:rPr lang="en-US" sz="1600" dirty="0" smtClean="0"/>
              <a:t>(c1){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0: t = cur;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1: t = </a:t>
            </a:r>
            <a:r>
              <a:rPr lang="en-US" sz="1600" dirty="0" err="1" smtClean="0"/>
              <a:t>prev</a:t>
            </a:r>
            <a:r>
              <a:rPr lang="en-US" sz="1600" dirty="0" smtClean="0"/>
              <a:t>;</a:t>
            </a:r>
          </a:p>
          <a:p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2: t = head;</a:t>
            </a:r>
          </a:p>
          <a:p>
            <a:r>
              <a:rPr lang="en-US" sz="1600" dirty="0" smtClean="0"/>
              <a:t>}</a:t>
            </a:r>
          </a:p>
          <a:p>
            <a:endParaRPr lang="en-US" sz="1600" dirty="0" smtClean="0"/>
          </a:p>
          <a:p>
            <a:r>
              <a:rPr lang="en-US" sz="1600" dirty="0" smtClean="0"/>
              <a:t>t = </a:t>
            </a:r>
            <a:r>
              <a:rPr lang="en-US" sz="1600" b="1" dirty="0" smtClean="0">
                <a:solidFill>
                  <a:srgbClr val="C00000"/>
                </a:solidFill>
              </a:rPr>
              <a:t>if</a:t>
            </a:r>
            <a:r>
              <a:rPr lang="en-US" sz="1600" dirty="0" smtClean="0"/>
              <a:t>(c2) t; </a:t>
            </a:r>
            <a:r>
              <a:rPr lang="en-US" sz="1600" b="1" dirty="0" smtClean="0">
                <a:solidFill>
                  <a:srgbClr val="C00000"/>
                </a:solidFill>
              </a:rPr>
              <a:t>else</a:t>
            </a:r>
            <a:r>
              <a:rPr lang="en-US" sz="1600" dirty="0" smtClean="0"/>
              <a:t> </a:t>
            </a:r>
            <a:r>
              <a:rPr lang="en-US" sz="1600" dirty="0" err="1" smtClean="0"/>
              <a:t>t.next</a:t>
            </a:r>
            <a:r>
              <a:rPr lang="en-US" sz="1600" dirty="0" smtClean="0"/>
              <a:t>;</a:t>
            </a:r>
            <a:endParaRPr lang="en-US" dirty="0" smtClean="0"/>
          </a:p>
          <a:p>
            <a:pPr lvl="0"/>
            <a:endParaRPr lang="en-US" sz="1600" b="1" dirty="0" smtClean="0">
              <a:solidFill>
                <a:srgbClr val="C00000"/>
              </a:solidFill>
            </a:endParaRPr>
          </a:p>
          <a:p>
            <a:pPr lvl="0"/>
            <a:r>
              <a:rPr lang="en-US" sz="1600" b="1" dirty="0" smtClean="0">
                <a:solidFill>
                  <a:srgbClr val="C00000"/>
                </a:solidFill>
              </a:rPr>
              <a:t>switch</a:t>
            </a:r>
            <a:r>
              <a:rPr lang="en-US" sz="1600" dirty="0" smtClean="0"/>
              <a:t>(c3){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0: cur = t;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1: </a:t>
            </a:r>
            <a:r>
              <a:rPr lang="en-US" sz="1600" dirty="0" err="1" smtClean="0"/>
              <a:t>prev</a:t>
            </a:r>
            <a:r>
              <a:rPr lang="en-US" sz="1600" dirty="0" smtClean="0"/>
              <a:t> = t;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2: head = t;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3: </a:t>
            </a:r>
            <a:r>
              <a:rPr lang="en-US" sz="1600" dirty="0" err="1" smtClean="0"/>
              <a:t>cur.next</a:t>
            </a:r>
            <a:r>
              <a:rPr lang="en-US" sz="1600" dirty="0" smtClean="0"/>
              <a:t> = t;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4: </a:t>
            </a:r>
            <a:r>
              <a:rPr lang="en-US" sz="1600" dirty="0" err="1" smtClean="0"/>
              <a:t>prev.next</a:t>
            </a:r>
            <a:r>
              <a:rPr lang="en-US" sz="1600" dirty="0" smtClean="0"/>
              <a:t> = t;</a:t>
            </a:r>
          </a:p>
          <a:p>
            <a:pPr lvl="0"/>
            <a:r>
              <a:rPr lang="en-US" sz="1600" dirty="0" smtClean="0"/>
              <a:t>  </a:t>
            </a:r>
            <a:r>
              <a:rPr lang="en-US" sz="1600" b="1" dirty="0" smtClean="0">
                <a:solidFill>
                  <a:srgbClr val="C00000"/>
                </a:solidFill>
              </a:rPr>
              <a:t>case</a:t>
            </a:r>
            <a:r>
              <a:rPr lang="en-US" sz="1600" dirty="0" smtClean="0"/>
              <a:t> 5: </a:t>
            </a:r>
            <a:r>
              <a:rPr lang="en-US" sz="1600" dirty="0" err="1" smtClean="0"/>
              <a:t>head.next</a:t>
            </a:r>
            <a:r>
              <a:rPr lang="en-US" sz="1600" dirty="0" smtClean="0"/>
              <a:t> = t;</a:t>
            </a:r>
          </a:p>
          <a:p>
            <a:pPr lvl="0"/>
            <a:r>
              <a:rPr lang="en-US" sz="1600" dirty="0" smtClean="0"/>
              <a:t>}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4572000" y="5638800"/>
            <a:ext cx="4343400" cy="1066800"/>
          </a:xfrm>
          <a:prstGeom prst="wedgeRoundRectCallout">
            <a:avLst>
              <a:gd name="adj1" fmla="val -21981"/>
              <a:gd name="adj2" fmla="val -68179"/>
              <a:gd name="adj3" fmla="val 16667"/>
            </a:avLst>
          </a:prstGeom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onsolas" pitchFamily="49" charset="0"/>
              </a:rPr>
              <a:t>Set of possible assignments can be represented with a parameterized block of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" y="0"/>
            <a:ext cx="8972550" cy="1096962"/>
          </a:xfrm>
        </p:spPr>
        <p:txBody>
          <a:bodyPr/>
          <a:lstStyle/>
          <a:p>
            <a:r>
              <a:rPr lang="en-US" dirty="0" smtClean="0"/>
              <a:t>Synthesis with Abstract Interpretation</a:t>
            </a:r>
            <a:endParaRPr lang="en-US" dirty="0"/>
          </a:p>
        </p:txBody>
      </p:sp>
      <p:sp>
        <p:nvSpPr>
          <p:cNvPr id="67" name="Content Placeholder 66"/>
          <p:cNvSpPr>
            <a:spLocks noGrp="1"/>
          </p:cNvSpPr>
          <p:nvPr>
            <p:ph sz="half" idx="1"/>
          </p:nvPr>
        </p:nvSpPr>
        <p:spPr>
          <a:xfrm>
            <a:off x="381000" y="5327075"/>
            <a:ext cx="8534400" cy="1371600"/>
          </a:xfrm>
        </p:spPr>
        <p:txBody>
          <a:bodyPr/>
          <a:lstStyle/>
          <a:p>
            <a:r>
              <a:rPr lang="en-US" sz="2400" dirty="0" smtClean="0"/>
              <a:t>Basic </a:t>
            </a:r>
            <a:r>
              <a:rPr lang="en-US" sz="2400" dirty="0" err="1" smtClean="0"/>
              <a:t>Satisfiability</a:t>
            </a:r>
            <a:r>
              <a:rPr lang="en-US" sz="2400" dirty="0" smtClean="0"/>
              <a:t> Query</a:t>
            </a:r>
          </a:p>
          <a:p>
            <a:pPr lvl="1"/>
            <a:r>
              <a:rPr lang="en-US" sz="2000" dirty="0" smtClean="0"/>
              <a:t>just find a C that satisfies the equation and you are done</a:t>
            </a:r>
          </a:p>
          <a:p>
            <a:pPr lvl="1"/>
            <a:r>
              <a:rPr lang="en-US" sz="2000" dirty="0" smtClean="0"/>
              <a:t>in principle should be easy to do with a SAT solver</a:t>
            </a:r>
          </a:p>
          <a:p>
            <a:pPr lvl="1"/>
            <a:r>
              <a:rPr lang="en-US" sz="2000" dirty="0" smtClean="0"/>
              <a:t>scalability is an issue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226270" y="1295400"/>
            <a:ext cx="3460530" cy="4572000"/>
            <a:chOff x="5226270" y="1295400"/>
            <a:chExt cx="3460530" cy="4572000"/>
          </a:xfrm>
        </p:grpSpPr>
        <p:sp>
          <p:nvSpPr>
            <p:cNvPr id="32" name="Oval 31"/>
            <p:cNvSpPr/>
            <p:nvPr/>
          </p:nvSpPr>
          <p:spPr>
            <a:xfrm>
              <a:off x="6517341" y="1295400"/>
              <a:ext cx="6096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553200" y="2792506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18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334000" y="36576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696200" y="4191000"/>
              <a:ext cx="5334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226270" y="5410200"/>
              <a:ext cx="762000" cy="457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</a:t>
              </a:r>
              <a:r>
                <a:rPr kumimoji="0" lang="en-US" sz="20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  <a:endPara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3200" y="199913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53400" y="31242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4000" y="4572000"/>
              <a:ext cx="533400" cy="4572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Diamond 39"/>
            <p:cNvSpPr/>
            <p:nvPr/>
          </p:nvSpPr>
          <p:spPr>
            <a:xfrm>
              <a:off x="6360459" y="3617259"/>
              <a:ext cx="914400" cy="533400"/>
            </a:xfrm>
            <a:prstGeom prst="diamon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</a:t>
              </a:r>
              <a:r>
                <a:rPr kumimoji="0" lang="en-US" sz="2400" b="0" i="0" u="none" strike="noStrike" kern="0" cap="none" spc="0" normalizeH="0" baseline="-2500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endParaRPr kumimoji="0" lang="en-US" sz="2400" b="0" i="0" u="none" strike="noStrike" kern="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/>
            <p:cNvCxnSpPr>
              <a:stCxn id="32" idx="4"/>
              <a:endCxn id="37" idx="0"/>
            </p:cNvCxnSpPr>
            <p:nvPr/>
          </p:nvCxnSpPr>
          <p:spPr>
            <a:xfrm rot="5400000">
              <a:off x="6697756" y="1874745"/>
              <a:ext cx="246530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7" idx="2"/>
              <a:endCxn id="33" idx="0"/>
            </p:cNvCxnSpPr>
            <p:nvPr/>
          </p:nvCxnSpPr>
          <p:spPr>
            <a:xfrm rot="5400000">
              <a:off x="6651812" y="2624418"/>
              <a:ext cx="336176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33" idx="4"/>
              <a:endCxn id="40" idx="0"/>
            </p:cNvCxnSpPr>
            <p:nvPr/>
          </p:nvCxnSpPr>
          <p:spPr>
            <a:xfrm rot="5400000">
              <a:off x="6635004" y="3432362"/>
              <a:ext cx="367553" cy="224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4" name="Shape 43"/>
            <p:cNvCxnSpPr>
              <a:stCxn id="40" idx="3"/>
              <a:endCxn id="35" idx="0"/>
            </p:cNvCxnSpPr>
            <p:nvPr/>
          </p:nvCxnSpPr>
          <p:spPr>
            <a:xfrm>
              <a:off x="7274859" y="3883959"/>
              <a:ext cx="688041" cy="307041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5" name="Shape 44"/>
            <p:cNvCxnSpPr>
              <a:stCxn id="35" idx="6"/>
              <a:endCxn id="38" idx="2"/>
            </p:cNvCxnSpPr>
            <p:nvPr/>
          </p:nvCxnSpPr>
          <p:spPr>
            <a:xfrm flipV="1">
              <a:off x="8229600" y="3581400"/>
              <a:ext cx="190500" cy="838200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6" name="Shape 45"/>
            <p:cNvCxnSpPr/>
            <p:nvPr/>
          </p:nvCxnSpPr>
          <p:spPr>
            <a:xfrm rot="16200000" flipV="1">
              <a:off x="7714456" y="2496344"/>
              <a:ext cx="1588" cy="1257300"/>
            </a:xfrm>
            <a:prstGeom prst="bentConnector4">
              <a:avLst>
                <a:gd name="adj1" fmla="val -14395466"/>
                <a:gd name="adj2" fmla="val 60606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7" name="Elbow Connector 46"/>
            <p:cNvCxnSpPr>
              <a:stCxn id="40" idx="1"/>
              <a:endCxn id="34" idx="6"/>
            </p:cNvCxnSpPr>
            <p:nvPr/>
          </p:nvCxnSpPr>
          <p:spPr>
            <a:xfrm rot="10800000" flipV="1">
              <a:off x="5867401" y="3883958"/>
              <a:ext cx="493059" cy="2241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stCxn id="34" idx="4"/>
              <a:endCxn id="39" idx="0"/>
            </p:cNvCxnSpPr>
            <p:nvPr/>
          </p:nvCxnSpPr>
          <p:spPr>
            <a:xfrm rot="5400000">
              <a:off x="5372100" y="4343400"/>
              <a:ext cx="4572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39" idx="2"/>
              <a:endCxn id="36" idx="0"/>
            </p:cNvCxnSpPr>
            <p:nvPr/>
          </p:nvCxnSpPr>
          <p:spPr>
            <a:xfrm rot="16200000" flipH="1">
              <a:off x="5413485" y="5216415"/>
              <a:ext cx="381000" cy="657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7315200" y="3581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true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67400" y="3505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false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720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5720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85800" y="1905000"/>
            <a:ext cx="3886200" cy="3139321"/>
            <a:chOff x="685800" y="2133600"/>
            <a:chExt cx="3886200" cy="3139321"/>
          </a:xfrm>
        </p:grpSpPr>
        <p:sp>
          <p:nvSpPr>
            <p:cNvPr id="50" name="TextBox 49"/>
            <p:cNvSpPr txBox="1"/>
            <p:nvPr/>
          </p:nvSpPr>
          <p:spPr>
            <a:xfrm>
              <a:off x="685800" y="2133600"/>
              <a:ext cx="3886200" cy="3139321"/>
            </a:xfrm>
            <a:prstGeom prst="rect">
              <a:avLst/>
            </a:prstGeom>
            <a:noFill/>
            <a:ln>
              <a:solidFill>
                <a:srgbClr val="4F81BD">
                  <a:shade val="50000"/>
                </a:srgbClr>
              </a:solidFill>
            </a:ln>
          </p:spPr>
          <p:txBody>
            <a:bodyPr wrap="square" lIns="365760" tIns="274320" rIns="365760" bIns="2743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kern="0" dirty="0" smtClean="0">
                <a:solidFill>
                  <a:sysClr val="windowText" lastClr="000000"/>
                </a:solidFill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kern="0" dirty="0" smtClean="0">
                <a:solidFill>
                  <a:sysClr val="windowText" lastClr="000000"/>
                </a:solidFill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kern="0" dirty="0" smtClean="0">
                <a:solidFill>
                  <a:sysClr val="windowText" lastClr="000000"/>
                </a:solidFill>
                <a:latin typeface="jsMath-cmti10" pitchFamily="2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2400" kern="0" dirty="0" smtClean="0">
                <a:solidFill>
                  <a:sysClr val="windowText" lastClr="000000"/>
                </a:solidFill>
                <a:latin typeface="jsMath-cmti10" pitchFamily="2" charset="0"/>
              </a:endParaRPr>
            </a:p>
          </p:txBody>
        </p:sp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2362200"/>
              <a:ext cx="1409700" cy="381000"/>
            </a:xfrm>
            <a:prstGeom prst="rect">
              <a:avLst/>
            </a:prstGeom>
            <a:noFill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952750"/>
              <a:ext cx="3190875" cy="381000"/>
            </a:xfrm>
            <a:prstGeom prst="rect">
              <a:avLst/>
            </a:prstGeom>
            <a:noFill/>
          </p:spPr>
        </p:pic>
        <p:pic>
          <p:nvPicPr>
            <p:cNvPr id="29697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4572000"/>
              <a:ext cx="1905000" cy="381000"/>
            </a:xfrm>
            <a:prstGeom prst="rect">
              <a:avLst/>
            </a:prstGeom>
            <a:noFill/>
          </p:spPr>
        </p:pic>
        <p:pic>
          <p:nvPicPr>
            <p:cNvPr id="29709" name="Picture 1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9553" y="3486711"/>
              <a:ext cx="1676400" cy="409575"/>
            </a:xfrm>
            <a:prstGeom prst="rect">
              <a:avLst/>
            </a:prstGeom>
            <a:noFill/>
          </p:spPr>
        </p:pic>
        <p:pic>
          <p:nvPicPr>
            <p:cNvPr id="2970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29553" y="4030756"/>
              <a:ext cx="1676400" cy="438150"/>
            </a:xfrm>
            <a:prstGeom prst="rect">
              <a:avLst/>
            </a:prstGeom>
            <a:noFill/>
          </p:spPr>
        </p:pic>
      </p:grp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4572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57200" y="1304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Arrow Connector 65"/>
          <p:cNvCxnSpPr>
            <a:endCxn id="50" idx="2"/>
          </p:cNvCxnSpPr>
          <p:nvPr/>
        </p:nvCxnSpPr>
        <p:spPr bwMode="auto">
          <a:xfrm rot="16200000" flipV="1">
            <a:off x="2617411" y="5055811"/>
            <a:ext cx="365879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Set of abstract states can get really big</a:t>
            </a:r>
          </a:p>
          <a:p>
            <a:pPr lvl="1"/>
            <a:r>
              <a:rPr lang="en-US" dirty="0" smtClean="0"/>
              <a:t>synthesis in “one shot” no longer an option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325438" y="3276600"/>
            <a:ext cx="8513762" cy="2971800"/>
            <a:chOff x="325438" y="3276600"/>
            <a:chExt cx="8513762" cy="2971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381000" y="3878263"/>
              <a:ext cx="3124200" cy="16398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Inductive Synthesizer</a:t>
              </a:r>
            </a:p>
            <a:p>
              <a:endParaRPr lang="en-US" sz="1600"/>
            </a:p>
            <a:p>
              <a:endParaRPr lang="en-US" sz="1600"/>
            </a:p>
            <a:p>
              <a:endParaRPr lang="en-US" sz="1600"/>
            </a:p>
            <a:p>
              <a:r>
                <a:rPr lang="en-US" sz="1600"/>
                <a:t> </a:t>
              </a:r>
            </a:p>
            <a:p>
              <a:pPr>
                <a:buFontTx/>
                <a:buChar char="•"/>
              </a:pPr>
              <a:endParaRPr lang="en-US" sz="1600"/>
            </a:p>
          </p:txBody>
        </p:sp>
        <p:cxnSp>
          <p:nvCxnSpPr>
            <p:cNvPr id="5" name="AutoShape 4"/>
            <p:cNvCxnSpPr>
              <a:cxnSpLocks noChangeShapeType="1"/>
              <a:stCxn id="4" idx="0"/>
              <a:endCxn id="19" idx="0"/>
            </p:cNvCxnSpPr>
            <p:nvPr/>
          </p:nvCxnSpPr>
          <p:spPr bwMode="auto">
            <a:xfrm rot="5400000" flipV="1">
              <a:off x="4247356" y="1574007"/>
              <a:ext cx="39687" cy="4648200"/>
            </a:xfrm>
            <a:prstGeom prst="curvedConnector3">
              <a:avLst>
                <a:gd name="adj1" fmla="val -5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5"/>
            <p:cNvCxnSpPr>
              <a:cxnSpLocks noChangeShapeType="1"/>
              <a:stCxn id="14" idx="0"/>
              <a:endCxn id="4" idx="2"/>
            </p:cNvCxnSpPr>
            <p:nvPr/>
          </p:nvCxnSpPr>
          <p:spPr bwMode="auto">
            <a:xfrm rot="5400000" flipH="1" flipV="1">
              <a:off x="1692275" y="5768975"/>
              <a:ext cx="50165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810000" y="4546600"/>
              <a:ext cx="876300" cy="28575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CC0000"/>
                  </a:solidFill>
                </a:rPr>
                <a:t>buggy</a:t>
              </a:r>
              <a:r>
                <a:rPr lang="en-US" sz="1400" b="1">
                  <a:solidFill>
                    <a:srgbClr val="CC0000"/>
                  </a:solidFill>
                </a:rPr>
                <a:t> </a:t>
              </a:r>
            </a:p>
          </p:txBody>
        </p:sp>
        <p:cxnSp>
          <p:nvCxnSpPr>
            <p:cNvPr id="8" name="AutoShape 7"/>
            <p:cNvCxnSpPr>
              <a:cxnSpLocks noChangeShapeType="1"/>
              <a:stCxn id="4" idx="3"/>
              <a:endCxn id="7" idx="2"/>
            </p:cNvCxnSpPr>
            <p:nvPr/>
          </p:nvCxnSpPr>
          <p:spPr bwMode="auto">
            <a:xfrm flipV="1">
              <a:off x="3505200" y="4689475"/>
              <a:ext cx="304800" cy="9525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200400" y="3276600"/>
              <a:ext cx="2270125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candidate implementation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971800" y="5835650"/>
              <a:ext cx="19288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counterexample input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1323975" y="3429000"/>
              <a:ext cx="8842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succeed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505200" y="4237038"/>
              <a:ext cx="4635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fail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5943600" y="5289550"/>
              <a:ext cx="4635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fail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257300" y="6019800"/>
              <a:ext cx="1371600" cy="2286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/>
                <a:t>observation set E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2667000" y="6146663"/>
              <a:ext cx="2435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" name="AutoShape 15"/>
            <p:cNvCxnSpPr>
              <a:cxnSpLocks noChangeShapeType="1"/>
              <a:stCxn id="19" idx="2"/>
              <a:endCxn id="15" idx="0"/>
            </p:cNvCxnSpPr>
            <p:nvPr/>
          </p:nvCxnSpPr>
          <p:spPr bwMode="auto">
            <a:xfrm rot="5400000">
              <a:off x="5418207" y="4973569"/>
              <a:ext cx="857113" cy="1489075"/>
            </a:xfrm>
            <a:prstGeom prst="curvedConnector3">
              <a:avLst>
                <a:gd name="adj1" fmla="val 972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8534400" y="4298950"/>
              <a:ext cx="304800" cy="285750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</a:rPr>
                <a:t>ok</a:t>
              </a:r>
            </a:p>
          </p:txBody>
        </p:sp>
        <p:cxnSp>
          <p:nvCxnSpPr>
            <p:cNvPr id="18" name="AutoShape 17"/>
            <p:cNvCxnSpPr>
              <a:cxnSpLocks noChangeShapeType="1"/>
              <a:stCxn id="19" idx="3"/>
              <a:endCxn id="17" idx="2"/>
            </p:cNvCxnSpPr>
            <p:nvPr/>
          </p:nvCxnSpPr>
          <p:spPr bwMode="auto">
            <a:xfrm flipV="1">
              <a:off x="8153400" y="4441825"/>
              <a:ext cx="381000" cy="161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029200" y="3917950"/>
              <a:ext cx="3124200" cy="13716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Automated Validation</a:t>
              </a:r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endParaRPr lang="en-US" sz="1600"/>
            </a:p>
            <a:p>
              <a:pPr>
                <a:buFontTx/>
                <a:buChar char="•"/>
              </a:pPr>
              <a:endParaRPr lang="en-US" sz="1600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257800" y="4603750"/>
              <a:ext cx="2667000" cy="457200"/>
            </a:xfrm>
            <a:prstGeom prst="rect">
              <a:avLst/>
            </a:prstGeom>
            <a:solidFill>
              <a:schemeClr val="bg1">
                <a:alpha val="54117"/>
              </a:scheme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/>
                <a:t>Your verifier/checker  goes here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25438" y="4224338"/>
              <a:ext cx="32004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1600"/>
                <a:t>Derive candidate implementation from concrete inputs.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05000" y="2743200"/>
            <a:ext cx="5160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Counterexample Guided Inductive Synthesis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7207" y="6248400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Validation is now abstract interpretation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5179767" cy="306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Programming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24200"/>
            <a:ext cx="5239575" cy="31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124200"/>
            <a:ext cx="5243682" cy="316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124200"/>
            <a:ext cx="5243690" cy="31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0" y="1295400"/>
            <a:ext cx="9144000" cy="1371600"/>
            <a:chOff x="0" y="1143000"/>
            <a:chExt cx="9144000" cy="1371600"/>
          </a:xfrm>
        </p:grpSpPr>
        <p:sp>
          <p:nvSpPr>
            <p:cNvPr id="17" name="Rectangle 16"/>
            <p:cNvSpPr/>
            <p:nvPr/>
          </p:nvSpPr>
          <p:spPr bwMode="auto">
            <a:xfrm>
              <a:off x="0" y="1143000"/>
              <a:ext cx="9144000" cy="1371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055" y="1219200"/>
              <a:ext cx="2071907" cy="1227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6260" y="1219200"/>
              <a:ext cx="2095830" cy="125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10690" y="1219200"/>
              <a:ext cx="2097473" cy="1264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96690" y="1219200"/>
              <a:ext cx="2097476" cy="125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1295400" y="2479965"/>
              <a:ext cx="33528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Rectangle 20"/>
          <p:cNvSpPr/>
          <p:nvPr/>
        </p:nvSpPr>
        <p:spPr bwMode="auto">
          <a:xfrm>
            <a:off x="76200" y="1355559"/>
            <a:ext cx="2084832" cy="1243584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410968" y="1355559"/>
            <a:ext cx="2084832" cy="1243584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956233" y="1355559"/>
            <a:ext cx="2084832" cy="1243584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696968" y="1355559"/>
            <a:ext cx="2084832" cy="1243584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6248400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+mn-lt"/>
              </a:rPr>
              <a:t>© </a:t>
            </a:r>
            <a:r>
              <a:rPr lang="en-US" sz="900" dirty="0" err="1" smtClean="0">
                <a:latin typeface="+mn-lt"/>
              </a:rPr>
              <a:t>Nassos</a:t>
            </a:r>
            <a:r>
              <a:rPr lang="en-US" sz="900" dirty="0" smtClean="0">
                <a:latin typeface="+mn-lt"/>
              </a:rPr>
              <a:t> </a:t>
            </a:r>
            <a:r>
              <a:rPr lang="en-US" sz="900" dirty="0" err="1" smtClean="0">
                <a:latin typeface="+mn-lt"/>
              </a:rPr>
              <a:t>Vakalis</a:t>
            </a:r>
            <a:endParaRPr lang="en-US" sz="9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CEGIS with Abstract Interpretation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random (and probably wrong) solution</a:t>
            </a:r>
          </a:p>
          <a:p>
            <a:r>
              <a:rPr lang="en-US" dirty="0" smtClean="0"/>
              <a:t>Do Abstract Interpretation to discover problem.</a:t>
            </a:r>
          </a:p>
          <a:p>
            <a:r>
              <a:rPr lang="en-US" dirty="0" smtClean="0"/>
              <a:t>Extract a trace that illustrates the problem.</a:t>
            </a:r>
          </a:p>
          <a:p>
            <a:r>
              <a:rPr lang="en-US" dirty="0" smtClean="0"/>
              <a:t>Derive constraints from the trace</a:t>
            </a:r>
          </a:p>
          <a:p>
            <a:r>
              <a:rPr lang="en-US" dirty="0" smtClean="0"/>
              <a:t>Solve constraints to get a new solution</a:t>
            </a:r>
          </a:p>
          <a:p>
            <a:r>
              <a:rPr lang="en-US" dirty="0" smtClean="0"/>
              <a:t>Verify the new solution and repeat the process if it turns out to be incorrect.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Inductive Insight</a:t>
            </a:r>
            <a:endParaRPr lang="en-US" dirty="0"/>
          </a:p>
        </p:txBody>
      </p:sp>
      <p:grpSp>
        <p:nvGrpSpPr>
          <p:cNvPr id="3" name="Group 94"/>
          <p:cNvGrpSpPr/>
          <p:nvPr/>
        </p:nvGrpSpPr>
        <p:grpSpPr>
          <a:xfrm>
            <a:off x="1752600" y="2228584"/>
            <a:ext cx="1295400" cy="641866"/>
            <a:chOff x="7620000" y="2787134"/>
            <a:chExt cx="1295400" cy="641866"/>
          </a:xfrm>
        </p:grpSpPr>
        <p:sp>
          <p:nvSpPr>
            <p:cNvPr id="96" name="Oval 95"/>
            <p:cNvSpPr/>
            <p:nvPr/>
          </p:nvSpPr>
          <p:spPr>
            <a:xfrm>
              <a:off x="7620000" y="3200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8199700" y="3200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63000" y="2787134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8686800" y="3200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0" name="Straight Arrow Connector 99"/>
            <p:cNvCxnSpPr>
              <a:stCxn id="98" idx="2"/>
              <a:endCxn id="99" idx="0"/>
            </p:cNvCxnSpPr>
            <p:nvPr/>
          </p:nvCxnSpPr>
          <p:spPr>
            <a:xfrm rot="5400000">
              <a:off x="8705850" y="3067050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01" name="Straight Arrow Connector 100"/>
            <p:cNvCxnSpPr>
              <a:stCxn id="97" idx="2"/>
              <a:endCxn id="96" idx="6"/>
            </p:cNvCxnSpPr>
            <p:nvPr/>
          </p:nvCxnSpPr>
          <p:spPr>
            <a:xfrm rot="10800000">
              <a:off x="7848600" y="3314700"/>
              <a:ext cx="3511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cxnSp>
          <p:nvCxnSpPr>
            <p:cNvPr id="102" name="Straight Arrow Connector 101"/>
            <p:cNvCxnSpPr>
              <a:stCxn id="99" idx="2"/>
              <a:endCxn id="97" idx="6"/>
            </p:cNvCxnSpPr>
            <p:nvPr/>
          </p:nvCxnSpPr>
          <p:spPr>
            <a:xfrm rot="10800000">
              <a:off x="8428300" y="3314700"/>
              <a:ext cx="2585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4" name="Group 236"/>
          <p:cNvGrpSpPr/>
          <p:nvPr/>
        </p:nvGrpSpPr>
        <p:grpSpPr>
          <a:xfrm>
            <a:off x="533400" y="2228584"/>
            <a:ext cx="1219200" cy="641866"/>
            <a:chOff x="2057400" y="1524000"/>
            <a:chExt cx="1219200" cy="641866"/>
          </a:xfrm>
        </p:grpSpPr>
        <p:sp>
          <p:nvSpPr>
            <p:cNvPr id="58" name="Oval 57"/>
            <p:cNvSpPr/>
            <p:nvPr/>
          </p:nvSpPr>
          <p:spPr>
            <a:xfrm>
              <a:off x="20574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25146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574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0480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>
              <a:stCxn id="60" idx="2"/>
              <a:endCxn id="58" idx="0"/>
            </p:cNvCxnSpPr>
            <p:nvPr/>
          </p:nvCxnSpPr>
          <p:spPr>
            <a:xfrm rot="16200000" flipH="1">
              <a:off x="20383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63" name="Straight Arrow Connector 62"/>
            <p:cNvCxnSpPr>
              <a:stCxn id="58" idx="6"/>
              <a:endCxn id="59" idx="2"/>
            </p:cNvCxnSpPr>
            <p:nvPr/>
          </p:nvCxnSpPr>
          <p:spPr>
            <a:xfrm>
              <a:off x="2286000" y="20515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64" name="Straight Arrow Connector 63"/>
            <p:cNvCxnSpPr>
              <a:stCxn id="59" idx="6"/>
              <a:endCxn id="61" idx="2"/>
            </p:cNvCxnSpPr>
            <p:nvPr/>
          </p:nvCxnSpPr>
          <p:spPr>
            <a:xfrm>
              <a:off x="2743200" y="2051566"/>
              <a:ext cx="304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115" name="TextBox 114"/>
            <p:cNvSpPr txBox="1"/>
            <p:nvPr/>
          </p:nvSpPr>
          <p:spPr>
            <a:xfrm>
              <a:off x="25146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6" name="Straight Arrow Connector 115"/>
            <p:cNvCxnSpPr>
              <a:stCxn id="115" idx="2"/>
            </p:cNvCxnSpPr>
            <p:nvPr/>
          </p:nvCxnSpPr>
          <p:spPr>
            <a:xfrm rot="16200000" flipH="1">
              <a:off x="24955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5" name="Group 235"/>
          <p:cNvGrpSpPr/>
          <p:nvPr/>
        </p:nvGrpSpPr>
        <p:grpSpPr>
          <a:xfrm>
            <a:off x="533400" y="2228584"/>
            <a:ext cx="1752600" cy="644600"/>
            <a:chOff x="3581400" y="1524000"/>
            <a:chExt cx="1752600" cy="644600"/>
          </a:xfrm>
        </p:grpSpPr>
        <p:sp>
          <p:nvSpPr>
            <p:cNvPr id="128" name="Oval 127"/>
            <p:cNvSpPr/>
            <p:nvPr/>
          </p:nvSpPr>
          <p:spPr>
            <a:xfrm>
              <a:off x="35814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40386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5814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5105400" y="193498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traight Arrow Connector 131"/>
            <p:cNvCxnSpPr>
              <a:stCxn id="130" idx="2"/>
              <a:endCxn id="128" idx="0"/>
            </p:cNvCxnSpPr>
            <p:nvPr/>
          </p:nvCxnSpPr>
          <p:spPr>
            <a:xfrm rot="16200000" flipH="1">
              <a:off x="35623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33" name="Straight Arrow Connector 132"/>
            <p:cNvCxnSpPr>
              <a:stCxn id="138" idx="6"/>
              <a:endCxn id="131" idx="2"/>
            </p:cNvCxnSpPr>
            <p:nvPr/>
          </p:nvCxnSpPr>
          <p:spPr>
            <a:xfrm flipV="1">
              <a:off x="4724400" y="2049280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136" name="TextBox 135"/>
            <p:cNvSpPr txBox="1"/>
            <p:nvPr/>
          </p:nvSpPr>
          <p:spPr>
            <a:xfrm>
              <a:off x="40386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37" name="Straight Arrow Connector 136"/>
            <p:cNvCxnSpPr>
              <a:stCxn id="136" idx="2"/>
            </p:cNvCxnSpPr>
            <p:nvPr/>
          </p:nvCxnSpPr>
          <p:spPr>
            <a:xfrm rot="16200000" flipH="1">
              <a:off x="40195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38" name="Oval 137"/>
            <p:cNvSpPr/>
            <p:nvPr/>
          </p:nvSpPr>
          <p:spPr>
            <a:xfrm>
              <a:off x="4495800" y="19400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9" name="Straight Arrow Connector 138"/>
            <p:cNvCxnSpPr>
              <a:stCxn id="129" idx="6"/>
              <a:endCxn id="138" idx="2"/>
            </p:cNvCxnSpPr>
            <p:nvPr/>
          </p:nvCxnSpPr>
          <p:spPr>
            <a:xfrm>
              <a:off x="4267200" y="2051566"/>
              <a:ext cx="228600" cy="273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45" name="Straight Arrow Connector 144"/>
            <p:cNvCxnSpPr>
              <a:stCxn id="128" idx="6"/>
              <a:endCxn id="129" idx="2"/>
            </p:cNvCxnSpPr>
            <p:nvPr/>
          </p:nvCxnSpPr>
          <p:spPr>
            <a:xfrm>
              <a:off x="3810000" y="20515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6" name="Group 234"/>
          <p:cNvGrpSpPr/>
          <p:nvPr/>
        </p:nvGrpSpPr>
        <p:grpSpPr>
          <a:xfrm>
            <a:off x="533400" y="2236659"/>
            <a:ext cx="1752600" cy="1099066"/>
            <a:chOff x="5638800" y="1524000"/>
            <a:chExt cx="1752600" cy="1099066"/>
          </a:xfrm>
        </p:grpSpPr>
        <p:sp>
          <p:nvSpPr>
            <p:cNvPr id="148" name="Oval 147"/>
            <p:cNvSpPr/>
            <p:nvPr/>
          </p:nvSpPr>
          <p:spPr>
            <a:xfrm>
              <a:off x="56388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60960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56388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7162800" y="193498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2" name="Straight Arrow Connector 151"/>
            <p:cNvCxnSpPr>
              <a:stCxn id="150" idx="2"/>
              <a:endCxn id="148" idx="0"/>
            </p:cNvCxnSpPr>
            <p:nvPr/>
          </p:nvCxnSpPr>
          <p:spPr>
            <a:xfrm rot="16200000" flipH="1">
              <a:off x="56197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53" name="Straight Arrow Connector 152"/>
            <p:cNvCxnSpPr>
              <a:stCxn id="158" idx="6"/>
              <a:endCxn id="151" idx="2"/>
            </p:cNvCxnSpPr>
            <p:nvPr/>
          </p:nvCxnSpPr>
          <p:spPr>
            <a:xfrm flipV="1">
              <a:off x="6781800" y="2049280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5715000" y="2438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5" name="Straight Arrow Connector 154"/>
            <p:cNvCxnSpPr>
              <a:endCxn id="148" idx="4"/>
            </p:cNvCxnSpPr>
            <p:nvPr/>
          </p:nvCxnSpPr>
          <p:spPr>
            <a:xfrm rot="16200000" flipV="1">
              <a:off x="5635883" y="22830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60960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>
            <a:xfrm rot="16200000" flipH="1">
              <a:off x="60769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58" name="Oval 157"/>
            <p:cNvSpPr/>
            <p:nvPr/>
          </p:nvSpPr>
          <p:spPr>
            <a:xfrm>
              <a:off x="6553200" y="19400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9" name="Straight Arrow Connector 158"/>
            <p:cNvCxnSpPr>
              <a:stCxn id="149" idx="6"/>
              <a:endCxn id="158" idx="2"/>
            </p:cNvCxnSpPr>
            <p:nvPr/>
          </p:nvCxnSpPr>
          <p:spPr>
            <a:xfrm>
              <a:off x="6324600" y="2051566"/>
              <a:ext cx="228600" cy="273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7" name="Group 238"/>
          <p:cNvGrpSpPr/>
          <p:nvPr/>
        </p:nvGrpSpPr>
        <p:grpSpPr>
          <a:xfrm>
            <a:off x="533400" y="2228584"/>
            <a:ext cx="1752600" cy="1099066"/>
            <a:chOff x="228600" y="2819400"/>
            <a:chExt cx="1752600" cy="1099066"/>
          </a:xfrm>
        </p:grpSpPr>
        <p:sp>
          <p:nvSpPr>
            <p:cNvPr id="161" name="Oval 160"/>
            <p:cNvSpPr/>
            <p:nvPr/>
          </p:nvSpPr>
          <p:spPr>
            <a:xfrm>
              <a:off x="2286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858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6858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1752600" y="323038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5" name="Straight Arrow Connector 164"/>
            <p:cNvCxnSpPr>
              <a:stCxn id="163" idx="2"/>
            </p:cNvCxnSpPr>
            <p:nvPr/>
          </p:nvCxnSpPr>
          <p:spPr>
            <a:xfrm rot="16200000" flipH="1">
              <a:off x="6667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66" name="Straight Arrow Connector 165"/>
            <p:cNvCxnSpPr>
              <a:stCxn id="171" idx="6"/>
              <a:endCxn id="164" idx="2"/>
            </p:cNvCxnSpPr>
            <p:nvPr/>
          </p:nvCxnSpPr>
          <p:spPr>
            <a:xfrm flipV="1">
              <a:off x="1371600" y="3344680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167" name="TextBox 166"/>
            <p:cNvSpPr txBox="1"/>
            <p:nvPr/>
          </p:nvSpPr>
          <p:spPr>
            <a:xfrm>
              <a:off x="304800" y="3733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rot="16200000" flipV="1">
              <a:off x="225683" y="35784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71" name="Oval 170"/>
            <p:cNvSpPr/>
            <p:nvPr/>
          </p:nvSpPr>
          <p:spPr>
            <a:xfrm>
              <a:off x="1143000" y="3235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2" name="Straight Arrow Connector 171"/>
            <p:cNvCxnSpPr>
              <a:stCxn id="162" idx="2"/>
              <a:endCxn id="161" idx="6"/>
            </p:cNvCxnSpPr>
            <p:nvPr/>
          </p:nvCxnSpPr>
          <p:spPr>
            <a:xfrm rot="10800000">
              <a:off x="457200" y="33469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73" name="TextBox 172"/>
            <p:cNvSpPr txBox="1"/>
            <p:nvPr/>
          </p:nvSpPr>
          <p:spPr>
            <a:xfrm>
              <a:off x="11430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4" name="Straight Arrow Connector 173"/>
            <p:cNvCxnSpPr>
              <a:stCxn id="173" idx="2"/>
            </p:cNvCxnSpPr>
            <p:nvPr/>
          </p:nvCxnSpPr>
          <p:spPr>
            <a:xfrm rot="16200000" flipH="1">
              <a:off x="11239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8" name="Group 237"/>
          <p:cNvGrpSpPr/>
          <p:nvPr/>
        </p:nvGrpSpPr>
        <p:grpSpPr>
          <a:xfrm>
            <a:off x="533400" y="2245624"/>
            <a:ext cx="1219200" cy="641866"/>
            <a:chOff x="533400" y="1524000"/>
            <a:chExt cx="1219200" cy="641866"/>
          </a:xfrm>
        </p:grpSpPr>
        <p:sp>
          <p:nvSpPr>
            <p:cNvPr id="189" name="Oval 188"/>
            <p:cNvSpPr/>
            <p:nvPr/>
          </p:nvSpPr>
          <p:spPr>
            <a:xfrm>
              <a:off x="5334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9906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5334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15240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3" name="Straight Arrow Connector 192"/>
            <p:cNvCxnSpPr>
              <a:stCxn id="191" idx="2"/>
              <a:endCxn id="189" idx="0"/>
            </p:cNvCxnSpPr>
            <p:nvPr/>
          </p:nvCxnSpPr>
          <p:spPr>
            <a:xfrm rot="16200000" flipH="1">
              <a:off x="5143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94" name="Straight Arrow Connector 193"/>
            <p:cNvCxnSpPr>
              <a:stCxn id="189" idx="6"/>
              <a:endCxn id="190" idx="2"/>
            </p:cNvCxnSpPr>
            <p:nvPr/>
          </p:nvCxnSpPr>
          <p:spPr>
            <a:xfrm>
              <a:off x="762000" y="20515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195" name="Straight Arrow Connector 194"/>
            <p:cNvCxnSpPr>
              <a:stCxn id="190" idx="6"/>
              <a:endCxn id="192" idx="2"/>
            </p:cNvCxnSpPr>
            <p:nvPr/>
          </p:nvCxnSpPr>
          <p:spPr>
            <a:xfrm>
              <a:off x="1219200" y="2051566"/>
              <a:ext cx="3048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9" name="Group 239"/>
          <p:cNvGrpSpPr/>
          <p:nvPr/>
        </p:nvGrpSpPr>
        <p:grpSpPr>
          <a:xfrm>
            <a:off x="533400" y="2228584"/>
            <a:ext cx="2209800" cy="1099066"/>
            <a:chOff x="2590800" y="2819400"/>
            <a:chExt cx="2209800" cy="1099066"/>
          </a:xfrm>
        </p:grpSpPr>
        <p:sp>
          <p:nvSpPr>
            <p:cNvPr id="177" name="Oval 176"/>
            <p:cNvSpPr/>
            <p:nvPr/>
          </p:nvSpPr>
          <p:spPr>
            <a:xfrm>
              <a:off x="25908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30480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0480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1" name="Straight Arrow Connector 180"/>
            <p:cNvCxnSpPr>
              <a:stCxn id="179" idx="2"/>
            </p:cNvCxnSpPr>
            <p:nvPr/>
          </p:nvCxnSpPr>
          <p:spPr>
            <a:xfrm rot="16200000" flipH="1">
              <a:off x="30289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3124200" y="3733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rot="16200000" flipV="1">
              <a:off x="3045083" y="35784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85" name="Oval 184"/>
            <p:cNvSpPr/>
            <p:nvPr/>
          </p:nvSpPr>
          <p:spPr>
            <a:xfrm>
              <a:off x="3505200" y="3235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6" name="Straight Arrow Connector 185"/>
            <p:cNvCxnSpPr>
              <a:stCxn id="178" idx="2"/>
              <a:endCxn id="177" idx="6"/>
            </p:cNvCxnSpPr>
            <p:nvPr/>
          </p:nvCxnSpPr>
          <p:spPr>
            <a:xfrm rot="10800000">
              <a:off x="2819400" y="33469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187" name="TextBox 186"/>
            <p:cNvSpPr txBox="1"/>
            <p:nvPr/>
          </p:nvSpPr>
          <p:spPr>
            <a:xfrm>
              <a:off x="35052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88" name="Straight Arrow Connector 187"/>
            <p:cNvCxnSpPr>
              <a:stCxn id="187" idx="2"/>
            </p:cNvCxnSpPr>
            <p:nvPr/>
          </p:nvCxnSpPr>
          <p:spPr>
            <a:xfrm rot="16200000" flipH="1">
              <a:off x="34861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00" name="Oval 199"/>
            <p:cNvSpPr/>
            <p:nvPr/>
          </p:nvSpPr>
          <p:spPr>
            <a:xfrm>
              <a:off x="4572000" y="323113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1" name="Straight Arrow Connector 200"/>
            <p:cNvCxnSpPr>
              <a:stCxn id="202" idx="6"/>
              <a:endCxn id="200" idx="2"/>
            </p:cNvCxnSpPr>
            <p:nvPr/>
          </p:nvCxnSpPr>
          <p:spPr>
            <a:xfrm flipV="1">
              <a:off x="4191000" y="3345436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202" name="Oval 201"/>
            <p:cNvSpPr/>
            <p:nvPr/>
          </p:nvSpPr>
          <p:spPr>
            <a:xfrm>
              <a:off x="3962400" y="323615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3" name="Straight Arrow Connector 202"/>
            <p:cNvCxnSpPr>
              <a:stCxn id="185" idx="6"/>
              <a:endCxn id="202" idx="2"/>
            </p:cNvCxnSpPr>
            <p:nvPr/>
          </p:nvCxnSpPr>
          <p:spPr>
            <a:xfrm>
              <a:off x="3733800" y="3349700"/>
              <a:ext cx="228600" cy="75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0" name="Group 256"/>
          <p:cNvGrpSpPr/>
          <p:nvPr/>
        </p:nvGrpSpPr>
        <p:grpSpPr>
          <a:xfrm>
            <a:off x="533400" y="2228584"/>
            <a:ext cx="2209800" cy="1099066"/>
            <a:chOff x="5105400" y="2819400"/>
            <a:chExt cx="2209800" cy="1099066"/>
          </a:xfrm>
        </p:grpSpPr>
        <p:sp>
          <p:nvSpPr>
            <p:cNvPr id="206" name="Oval 205"/>
            <p:cNvSpPr/>
            <p:nvPr/>
          </p:nvSpPr>
          <p:spPr>
            <a:xfrm>
              <a:off x="51054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55626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0198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9" name="Straight Arrow Connector 208"/>
            <p:cNvCxnSpPr>
              <a:stCxn id="208" idx="2"/>
            </p:cNvCxnSpPr>
            <p:nvPr/>
          </p:nvCxnSpPr>
          <p:spPr>
            <a:xfrm rot="16200000" flipH="1">
              <a:off x="60007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10" name="TextBox 209"/>
            <p:cNvSpPr txBox="1"/>
            <p:nvPr/>
          </p:nvSpPr>
          <p:spPr>
            <a:xfrm>
              <a:off x="5638800" y="3733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 rot="16200000" flipV="1">
              <a:off x="5559683" y="35784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12" name="Oval 211"/>
            <p:cNvSpPr/>
            <p:nvPr/>
          </p:nvSpPr>
          <p:spPr>
            <a:xfrm>
              <a:off x="6019800" y="3235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3" name="Straight Arrow Connector 212"/>
            <p:cNvCxnSpPr>
              <a:stCxn id="207" idx="2"/>
              <a:endCxn id="206" idx="6"/>
            </p:cNvCxnSpPr>
            <p:nvPr/>
          </p:nvCxnSpPr>
          <p:spPr>
            <a:xfrm rot="10800000">
              <a:off x="5334000" y="33469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16" name="Oval 215"/>
            <p:cNvSpPr/>
            <p:nvPr/>
          </p:nvSpPr>
          <p:spPr>
            <a:xfrm>
              <a:off x="7086600" y="323113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7" name="Straight Arrow Connector 216"/>
            <p:cNvCxnSpPr>
              <a:stCxn id="218" idx="6"/>
              <a:endCxn id="216" idx="2"/>
            </p:cNvCxnSpPr>
            <p:nvPr/>
          </p:nvCxnSpPr>
          <p:spPr>
            <a:xfrm flipV="1">
              <a:off x="6705600" y="3345436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218" name="Oval 217"/>
            <p:cNvSpPr/>
            <p:nvPr/>
          </p:nvSpPr>
          <p:spPr>
            <a:xfrm>
              <a:off x="6477000" y="323615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9" name="Straight Arrow Connector 218"/>
            <p:cNvCxnSpPr>
              <a:stCxn id="212" idx="6"/>
              <a:endCxn id="218" idx="2"/>
            </p:cNvCxnSpPr>
            <p:nvPr/>
          </p:nvCxnSpPr>
          <p:spPr>
            <a:xfrm>
              <a:off x="6248400" y="3349700"/>
              <a:ext cx="228600" cy="75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20" name="TextBox 219"/>
            <p:cNvSpPr txBox="1"/>
            <p:nvPr/>
          </p:nvSpPr>
          <p:spPr>
            <a:xfrm>
              <a:off x="64770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21" name="Straight Arrow Connector 220"/>
            <p:cNvCxnSpPr>
              <a:stCxn id="220" idx="2"/>
            </p:cNvCxnSpPr>
            <p:nvPr/>
          </p:nvCxnSpPr>
          <p:spPr>
            <a:xfrm rot="16200000" flipH="1">
              <a:off x="64579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1" name="Group 233"/>
          <p:cNvGrpSpPr/>
          <p:nvPr/>
        </p:nvGrpSpPr>
        <p:grpSpPr>
          <a:xfrm>
            <a:off x="533400" y="2228584"/>
            <a:ext cx="1752600" cy="1099066"/>
            <a:chOff x="7620000" y="1524000"/>
            <a:chExt cx="1752600" cy="1099066"/>
          </a:xfrm>
        </p:grpSpPr>
        <p:sp>
          <p:nvSpPr>
            <p:cNvPr id="222" name="Oval 221"/>
            <p:cNvSpPr/>
            <p:nvPr/>
          </p:nvSpPr>
          <p:spPr>
            <a:xfrm>
              <a:off x="76200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8077200" y="19372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0772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Oval 224"/>
            <p:cNvSpPr/>
            <p:nvPr/>
          </p:nvSpPr>
          <p:spPr>
            <a:xfrm>
              <a:off x="9144000" y="193498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6" name="Straight Arrow Connector 225"/>
            <p:cNvCxnSpPr>
              <a:stCxn id="224" idx="2"/>
            </p:cNvCxnSpPr>
            <p:nvPr/>
          </p:nvCxnSpPr>
          <p:spPr>
            <a:xfrm rot="16200000" flipH="1">
              <a:off x="80581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227" name="Straight Arrow Connector 226"/>
            <p:cNvCxnSpPr>
              <a:stCxn id="231" idx="6"/>
              <a:endCxn id="225" idx="2"/>
            </p:cNvCxnSpPr>
            <p:nvPr/>
          </p:nvCxnSpPr>
          <p:spPr>
            <a:xfrm flipV="1">
              <a:off x="8763000" y="2049280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cxnSp>
          <p:nvCxnSpPr>
            <p:cNvPr id="228" name="Straight Arrow Connector 227"/>
            <p:cNvCxnSpPr>
              <a:endCxn id="222" idx="4"/>
            </p:cNvCxnSpPr>
            <p:nvPr/>
          </p:nvCxnSpPr>
          <p:spPr>
            <a:xfrm rot="16200000" flipV="1">
              <a:off x="7617083" y="22830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29" name="TextBox 228"/>
            <p:cNvSpPr txBox="1"/>
            <p:nvPr/>
          </p:nvSpPr>
          <p:spPr>
            <a:xfrm>
              <a:off x="8534400" y="152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30" name="Straight Arrow Connector 229"/>
            <p:cNvCxnSpPr>
              <a:stCxn id="229" idx="2"/>
            </p:cNvCxnSpPr>
            <p:nvPr/>
          </p:nvCxnSpPr>
          <p:spPr>
            <a:xfrm rot="16200000" flipH="1">
              <a:off x="8515350" y="18039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31" name="Oval 230"/>
            <p:cNvSpPr/>
            <p:nvPr/>
          </p:nvSpPr>
          <p:spPr>
            <a:xfrm>
              <a:off x="8534400" y="19400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2" name="Straight Arrow Connector 231"/>
            <p:cNvCxnSpPr>
              <a:stCxn id="223" idx="6"/>
              <a:endCxn id="231" idx="2"/>
            </p:cNvCxnSpPr>
            <p:nvPr/>
          </p:nvCxnSpPr>
          <p:spPr>
            <a:xfrm>
              <a:off x="8305800" y="2051566"/>
              <a:ext cx="228600" cy="273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33" name="TextBox 232"/>
            <p:cNvSpPr txBox="1"/>
            <p:nvPr/>
          </p:nvSpPr>
          <p:spPr>
            <a:xfrm>
              <a:off x="7726936" y="2438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257"/>
          <p:cNvGrpSpPr/>
          <p:nvPr/>
        </p:nvGrpSpPr>
        <p:grpSpPr>
          <a:xfrm>
            <a:off x="533400" y="2228584"/>
            <a:ext cx="2209800" cy="1099066"/>
            <a:chOff x="7543800" y="2819400"/>
            <a:chExt cx="2209800" cy="1099066"/>
          </a:xfrm>
        </p:grpSpPr>
        <p:sp>
          <p:nvSpPr>
            <p:cNvPr id="241" name="Oval 240"/>
            <p:cNvSpPr/>
            <p:nvPr/>
          </p:nvSpPr>
          <p:spPr>
            <a:xfrm>
              <a:off x="75438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8001000" y="32326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84582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44" name="Straight Arrow Connector 243"/>
            <p:cNvCxnSpPr>
              <a:stCxn id="243" idx="2"/>
            </p:cNvCxnSpPr>
            <p:nvPr/>
          </p:nvCxnSpPr>
          <p:spPr>
            <a:xfrm rot="16200000" flipH="1">
              <a:off x="84391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45" name="TextBox 244"/>
            <p:cNvSpPr txBox="1"/>
            <p:nvPr/>
          </p:nvSpPr>
          <p:spPr>
            <a:xfrm>
              <a:off x="8077200" y="37338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46" name="Straight Arrow Connector 245"/>
            <p:cNvCxnSpPr/>
            <p:nvPr/>
          </p:nvCxnSpPr>
          <p:spPr>
            <a:xfrm rot="16200000" flipV="1">
              <a:off x="7998083" y="35784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47" name="Oval 246"/>
            <p:cNvSpPr/>
            <p:nvPr/>
          </p:nvSpPr>
          <p:spPr>
            <a:xfrm>
              <a:off x="8458200" y="32354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8" name="Straight Arrow Connector 247"/>
            <p:cNvCxnSpPr>
              <a:stCxn id="242" idx="2"/>
              <a:endCxn id="241" idx="6"/>
            </p:cNvCxnSpPr>
            <p:nvPr/>
          </p:nvCxnSpPr>
          <p:spPr>
            <a:xfrm rot="10800000">
              <a:off x="7772400" y="3346966"/>
              <a:ext cx="228600" cy="1588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49" name="Oval 248"/>
            <p:cNvSpPr/>
            <p:nvPr/>
          </p:nvSpPr>
          <p:spPr>
            <a:xfrm>
              <a:off x="9525000" y="323113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0" name="Straight Arrow Connector 249"/>
            <p:cNvCxnSpPr>
              <a:stCxn id="251" idx="6"/>
              <a:endCxn id="249" idx="2"/>
            </p:cNvCxnSpPr>
            <p:nvPr/>
          </p:nvCxnSpPr>
          <p:spPr>
            <a:xfrm flipV="1">
              <a:off x="9144000" y="3345436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251" name="Oval 250"/>
            <p:cNvSpPr/>
            <p:nvPr/>
          </p:nvSpPr>
          <p:spPr>
            <a:xfrm>
              <a:off x="8915400" y="323615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2" name="Straight Arrow Connector 251"/>
            <p:cNvCxnSpPr>
              <a:stCxn id="247" idx="2"/>
              <a:endCxn id="242" idx="6"/>
            </p:cNvCxnSpPr>
            <p:nvPr/>
          </p:nvCxnSpPr>
          <p:spPr>
            <a:xfrm rot="10800000">
              <a:off x="8229600" y="3346966"/>
              <a:ext cx="228600" cy="273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53" name="TextBox 252"/>
            <p:cNvSpPr txBox="1"/>
            <p:nvPr/>
          </p:nvSpPr>
          <p:spPr>
            <a:xfrm>
              <a:off x="8915400" y="28194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4" name="Straight Arrow Connector 253"/>
            <p:cNvCxnSpPr>
              <a:stCxn id="253" idx="2"/>
            </p:cNvCxnSpPr>
            <p:nvPr/>
          </p:nvCxnSpPr>
          <p:spPr>
            <a:xfrm rot="16200000" flipH="1">
              <a:off x="8896350" y="3099316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3" name="Group 311"/>
          <p:cNvGrpSpPr/>
          <p:nvPr/>
        </p:nvGrpSpPr>
        <p:grpSpPr>
          <a:xfrm>
            <a:off x="609600" y="2228584"/>
            <a:ext cx="2438400" cy="1099066"/>
            <a:chOff x="2362200" y="4387334"/>
            <a:chExt cx="2438400" cy="1099066"/>
          </a:xfrm>
        </p:grpSpPr>
        <p:sp>
          <p:nvSpPr>
            <p:cNvPr id="275" name="Oval 274"/>
            <p:cNvSpPr/>
            <p:nvPr/>
          </p:nvSpPr>
          <p:spPr>
            <a:xfrm>
              <a:off x="2362200" y="48006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Oval 275"/>
            <p:cNvSpPr/>
            <p:nvPr/>
          </p:nvSpPr>
          <p:spPr>
            <a:xfrm>
              <a:off x="3200400" y="48006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200400" y="4387334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78" name="Straight Arrow Connector 277"/>
            <p:cNvCxnSpPr>
              <a:stCxn id="277" idx="2"/>
              <a:endCxn id="276" idx="0"/>
            </p:cNvCxnSpPr>
            <p:nvPr/>
          </p:nvCxnSpPr>
          <p:spPr>
            <a:xfrm rot="16200000" flipH="1">
              <a:off x="3181350" y="4667250"/>
              <a:ext cx="228600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79" name="TextBox 278"/>
            <p:cNvSpPr txBox="1"/>
            <p:nvPr/>
          </p:nvSpPr>
          <p:spPr>
            <a:xfrm>
              <a:off x="3276600" y="5301734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0" name="Straight Arrow Connector 279"/>
            <p:cNvCxnSpPr>
              <a:stCxn id="279" idx="0"/>
              <a:endCxn id="276" idx="4"/>
            </p:cNvCxnSpPr>
            <p:nvPr/>
          </p:nvCxnSpPr>
          <p:spPr>
            <a:xfrm rot="16200000" flipV="1">
              <a:off x="3197483" y="5146417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81" name="Oval 280"/>
            <p:cNvSpPr/>
            <p:nvPr/>
          </p:nvSpPr>
          <p:spPr>
            <a:xfrm>
              <a:off x="3657600" y="4803334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Oval 282"/>
            <p:cNvSpPr/>
            <p:nvPr/>
          </p:nvSpPr>
          <p:spPr>
            <a:xfrm>
              <a:off x="4572000" y="479907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4" name="Straight Arrow Connector 283"/>
            <p:cNvCxnSpPr>
              <a:stCxn id="285" idx="6"/>
              <a:endCxn id="283" idx="2"/>
            </p:cNvCxnSpPr>
            <p:nvPr/>
          </p:nvCxnSpPr>
          <p:spPr>
            <a:xfrm flipV="1">
              <a:off x="4267200" y="4913370"/>
              <a:ext cx="3048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285" name="Oval 284"/>
            <p:cNvSpPr/>
            <p:nvPr/>
          </p:nvSpPr>
          <p:spPr>
            <a:xfrm>
              <a:off x="4038600" y="480409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6" name="Straight Arrow Connector 285"/>
            <p:cNvCxnSpPr>
              <a:stCxn id="281" idx="6"/>
              <a:endCxn id="285" idx="2"/>
            </p:cNvCxnSpPr>
            <p:nvPr/>
          </p:nvCxnSpPr>
          <p:spPr>
            <a:xfrm>
              <a:off x="3886200" y="4917634"/>
              <a:ext cx="152400" cy="75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287" name="TextBox 286"/>
            <p:cNvSpPr txBox="1"/>
            <p:nvPr/>
          </p:nvSpPr>
          <p:spPr>
            <a:xfrm>
              <a:off x="3648635" y="4387334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88" name="Straight Arrow Connector 287"/>
            <p:cNvCxnSpPr>
              <a:stCxn id="287" idx="2"/>
              <a:endCxn id="281" idx="0"/>
            </p:cNvCxnSpPr>
            <p:nvPr/>
          </p:nvCxnSpPr>
          <p:spPr>
            <a:xfrm rot="16200000" flipH="1">
              <a:off x="3632700" y="4664134"/>
              <a:ext cx="231334" cy="47065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291" name="Straight Arrow Connector 290"/>
            <p:cNvCxnSpPr>
              <a:stCxn id="276" idx="2"/>
              <a:endCxn id="275" idx="6"/>
            </p:cNvCxnSpPr>
            <p:nvPr/>
          </p:nvCxnSpPr>
          <p:spPr>
            <a:xfrm rot="10800000">
              <a:off x="2590800" y="4914900"/>
              <a:ext cx="6096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4" name="Group 312"/>
          <p:cNvGrpSpPr/>
          <p:nvPr/>
        </p:nvGrpSpPr>
        <p:grpSpPr>
          <a:xfrm>
            <a:off x="533400" y="2228584"/>
            <a:ext cx="2362200" cy="1099066"/>
            <a:chOff x="5029200" y="4419600"/>
            <a:chExt cx="2362200" cy="1099066"/>
          </a:xfrm>
        </p:grpSpPr>
        <p:sp>
          <p:nvSpPr>
            <p:cNvPr id="298" name="Oval 297"/>
            <p:cNvSpPr/>
            <p:nvPr/>
          </p:nvSpPr>
          <p:spPr>
            <a:xfrm>
              <a:off x="5029200" y="48328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5719482" y="48328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6019800" y="44196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1" name="Straight Arrow Connector 300"/>
            <p:cNvCxnSpPr>
              <a:stCxn id="300" idx="2"/>
            </p:cNvCxnSpPr>
            <p:nvPr/>
          </p:nvCxnSpPr>
          <p:spPr>
            <a:xfrm rot="16200000" flipH="1">
              <a:off x="6023161" y="4677104"/>
              <a:ext cx="228600" cy="82923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02" name="TextBox 301"/>
            <p:cNvSpPr txBox="1"/>
            <p:nvPr/>
          </p:nvSpPr>
          <p:spPr>
            <a:xfrm>
              <a:off x="5795682" y="533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03" name="Straight Arrow Connector 302"/>
            <p:cNvCxnSpPr>
              <a:stCxn id="302" idx="0"/>
              <a:endCxn id="299" idx="4"/>
            </p:cNvCxnSpPr>
            <p:nvPr/>
          </p:nvCxnSpPr>
          <p:spPr>
            <a:xfrm rot="16200000" flipV="1">
              <a:off x="5716565" y="5178683"/>
              <a:ext cx="272534" cy="38100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04" name="Oval 303"/>
            <p:cNvSpPr/>
            <p:nvPr/>
          </p:nvSpPr>
          <p:spPr>
            <a:xfrm>
              <a:off x="6096000" y="48356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Oval 304"/>
            <p:cNvSpPr/>
            <p:nvPr/>
          </p:nvSpPr>
          <p:spPr>
            <a:xfrm>
              <a:off x="7162800" y="483133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6" name="Straight Arrow Connector 305"/>
            <p:cNvCxnSpPr>
              <a:stCxn id="307" idx="6"/>
              <a:endCxn id="305" idx="2"/>
            </p:cNvCxnSpPr>
            <p:nvPr/>
          </p:nvCxnSpPr>
          <p:spPr>
            <a:xfrm flipV="1">
              <a:off x="6781800" y="4945636"/>
              <a:ext cx="3810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307" name="Oval 306"/>
            <p:cNvSpPr/>
            <p:nvPr/>
          </p:nvSpPr>
          <p:spPr>
            <a:xfrm>
              <a:off x="6553200" y="483635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8" name="Straight Arrow Connector 307"/>
            <p:cNvCxnSpPr>
              <a:stCxn id="304" idx="6"/>
              <a:endCxn id="307" idx="2"/>
            </p:cNvCxnSpPr>
            <p:nvPr/>
          </p:nvCxnSpPr>
          <p:spPr>
            <a:xfrm>
              <a:off x="6324600" y="4949900"/>
              <a:ext cx="228600" cy="75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09" name="TextBox 308"/>
            <p:cNvSpPr txBox="1"/>
            <p:nvPr/>
          </p:nvSpPr>
          <p:spPr>
            <a:xfrm>
              <a:off x="6477000" y="44196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0" name="Straight Arrow Connector 309"/>
            <p:cNvCxnSpPr>
              <a:stCxn id="309" idx="2"/>
            </p:cNvCxnSpPr>
            <p:nvPr/>
          </p:nvCxnSpPr>
          <p:spPr>
            <a:xfrm rot="16200000" flipH="1">
              <a:off x="6472271" y="4685195"/>
              <a:ext cx="231334" cy="6947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311" name="Straight Arrow Connector 310"/>
            <p:cNvCxnSpPr>
              <a:stCxn id="299" idx="2"/>
              <a:endCxn id="298" idx="6"/>
            </p:cNvCxnSpPr>
            <p:nvPr/>
          </p:nvCxnSpPr>
          <p:spPr>
            <a:xfrm rot="10800000">
              <a:off x="5257800" y="4947166"/>
              <a:ext cx="461682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</p:grpSp>
      <p:grpSp>
        <p:nvGrpSpPr>
          <p:cNvPr id="15" name="Group 313"/>
          <p:cNvGrpSpPr/>
          <p:nvPr/>
        </p:nvGrpSpPr>
        <p:grpSpPr>
          <a:xfrm>
            <a:off x="609600" y="2228584"/>
            <a:ext cx="2438400" cy="1099066"/>
            <a:chOff x="5105400" y="4419600"/>
            <a:chExt cx="2438400" cy="1099066"/>
          </a:xfrm>
        </p:grpSpPr>
        <p:sp>
          <p:nvSpPr>
            <p:cNvPr id="315" name="Oval 314"/>
            <p:cNvSpPr/>
            <p:nvPr/>
          </p:nvSpPr>
          <p:spPr>
            <a:xfrm>
              <a:off x="5105400" y="48328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5939118" y="483286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6324600" y="44196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18" name="Straight Arrow Connector 317"/>
            <p:cNvCxnSpPr>
              <a:stCxn id="317" idx="2"/>
            </p:cNvCxnSpPr>
            <p:nvPr/>
          </p:nvCxnSpPr>
          <p:spPr>
            <a:xfrm rot="16200000" flipH="1">
              <a:off x="6327961" y="4677104"/>
              <a:ext cx="228600" cy="82923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19" name="TextBox 318"/>
            <p:cNvSpPr txBox="1"/>
            <p:nvPr/>
          </p:nvSpPr>
          <p:spPr>
            <a:xfrm>
              <a:off x="6096000" y="53340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0" name="Straight Arrow Connector 319"/>
            <p:cNvCxnSpPr>
              <a:stCxn id="319" idx="0"/>
              <a:endCxn id="316" idx="4"/>
            </p:cNvCxnSpPr>
            <p:nvPr/>
          </p:nvCxnSpPr>
          <p:spPr>
            <a:xfrm rot="16200000" flipV="1">
              <a:off x="5976542" y="5138342"/>
              <a:ext cx="272534" cy="118782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21" name="Oval 320"/>
            <p:cNvSpPr/>
            <p:nvPr/>
          </p:nvSpPr>
          <p:spPr>
            <a:xfrm>
              <a:off x="6400800" y="4835600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7315200" y="483133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3" name="Straight Arrow Connector 322"/>
            <p:cNvCxnSpPr>
              <a:stCxn id="324" idx="6"/>
              <a:endCxn id="322" idx="2"/>
            </p:cNvCxnSpPr>
            <p:nvPr/>
          </p:nvCxnSpPr>
          <p:spPr>
            <a:xfrm flipV="1">
              <a:off x="7010400" y="4945636"/>
              <a:ext cx="304800" cy="5020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  <p:sp>
          <p:nvSpPr>
            <p:cNvPr id="324" name="Oval 323"/>
            <p:cNvSpPr/>
            <p:nvPr/>
          </p:nvSpPr>
          <p:spPr>
            <a:xfrm>
              <a:off x="6781800" y="4836356"/>
              <a:ext cx="228600" cy="2286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5" name="Straight Arrow Connector 324"/>
            <p:cNvCxnSpPr>
              <a:stCxn id="321" idx="2"/>
              <a:endCxn id="316" idx="6"/>
            </p:cNvCxnSpPr>
            <p:nvPr/>
          </p:nvCxnSpPr>
          <p:spPr>
            <a:xfrm rot="10800000">
              <a:off x="6167718" y="4947166"/>
              <a:ext cx="233082" cy="2734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sp>
          <p:nvSpPr>
            <p:cNvPr id="326" name="TextBox 325"/>
            <p:cNvSpPr txBox="1"/>
            <p:nvPr/>
          </p:nvSpPr>
          <p:spPr>
            <a:xfrm>
              <a:off x="6705600" y="4419600"/>
              <a:ext cx="1524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 smtClean="0">
                  <a:solidFill>
                    <a:sysClr val="windowText" lastClr="000000"/>
                  </a:solidFill>
                </a:rPr>
                <a:t>h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327" name="Straight Arrow Connector 326"/>
            <p:cNvCxnSpPr>
              <a:stCxn id="326" idx="2"/>
            </p:cNvCxnSpPr>
            <p:nvPr/>
          </p:nvCxnSpPr>
          <p:spPr>
            <a:xfrm rot="16200000" flipH="1">
              <a:off x="6700871" y="4685195"/>
              <a:ext cx="231334" cy="69476"/>
            </a:xfrm>
            <a:prstGeom prst="straightConnector1">
              <a:avLst/>
            </a:prstGeom>
            <a:noFill/>
            <a:ln w="317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triangle" w="med" len="sm"/>
            </a:ln>
            <a:effectLst/>
          </p:spPr>
        </p:cxnSp>
        <p:cxnSp>
          <p:nvCxnSpPr>
            <p:cNvPr id="328" name="Straight Arrow Connector 327"/>
            <p:cNvCxnSpPr>
              <a:stCxn id="316" idx="2"/>
              <a:endCxn id="315" idx="6"/>
            </p:cNvCxnSpPr>
            <p:nvPr/>
          </p:nvCxnSpPr>
          <p:spPr>
            <a:xfrm rot="10800000">
              <a:off x="5334000" y="4947166"/>
              <a:ext cx="605118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ysDot"/>
              <a:headEnd type="none" w="med" len="med"/>
              <a:tailEnd type="triangle" w="med" len="sm"/>
            </a:ln>
            <a:effectLst/>
          </p:spPr>
        </p:cxnSp>
      </p:grpSp>
      <p:sp>
        <p:nvSpPr>
          <p:cNvPr id="332" name="TextBox 331"/>
          <p:cNvSpPr txBox="1"/>
          <p:nvPr/>
        </p:nvSpPr>
        <p:spPr>
          <a:xfrm>
            <a:off x="1382100" y="1981200"/>
            <a:ext cx="522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…</a:t>
            </a:r>
            <a:endParaRPr lang="en-US" sz="6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4800600" y="1600200"/>
            <a:ext cx="360387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</a:t>
            </a:r>
            <a:r>
              <a:rPr lang="en-US" dirty="0" err="1" smtClean="0"/>
              <a:t>reverseSK</a:t>
            </a:r>
            <a:r>
              <a:rPr lang="en-US" dirty="0" smtClean="0"/>
              <a:t>(list </a:t>
            </a:r>
            <a:r>
              <a:rPr lang="en-US" dirty="0" err="1" smtClean="0"/>
              <a:t>lst</a:t>
            </a:r>
            <a:r>
              <a:rPr lang="en-US" dirty="0" smtClean="0"/>
              <a:t>){</a:t>
            </a:r>
          </a:p>
          <a:p>
            <a:r>
              <a:rPr lang="en-US" dirty="0" smtClean="0"/>
              <a:t>  node cur=null, </a:t>
            </a:r>
            <a:r>
              <a:rPr lang="en-US" dirty="0" err="1" smtClean="0"/>
              <a:t>prev</a:t>
            </a:r>
            <a:r>
              <a:rPr lang="en-US" dirty="0" smtClean="0"/>
              <a:t>=null;</a:t>
            </a:r>
          </a:p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CC0000"/>
                </a:solidFill>
              </a:rPr>
              <a:t>while</a:t>
            </a:r>
            <a:r>
              <a:rPr lang="en-US" dirty="0" smtClean="0"/>
              <a:t>(null!=</a:t>
            </a:r>
            <a:r>
              <a:rPr lang="en-US" dirty="0" err="1" smtClean="0"/>
              <a:t>lst.head</a:t>
            </a:r>
            <a:r>
              <a:rPr lang="en-US" dirty="0" smtClean="0"/>
              <a:t>){</a:t>
            </a:r>
          </a:p>
          <a:p>
            <a:r>
              <a:rPr lang="en-US" dirty="0" smtClean="0"/>
              <a:t>    cur = </a:t>
            </a:r>
            <a:r>
              <a:rPr lang="en-US" dirty="0" err="1" smtClean="0"/>
              <a:t>lst.head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lst.head</a:t>
            </a:r>
            <a:r>
              <a:rPr lang="en-US" dirty="0" smtClean="0"/>
              <a:t> = </a:t>
            </a:r>
            <a:r>
              <a:rPr lang="en-US" dirty="0" err="1" smtClean="0"/>
              <a:t>cur.next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cur.next</a:t>
            </a:r>
            <a:r>
              <a:rPr lang="en-US" dirty="0" smtClean="0"/>
              <a:t> = </a:t>
            </a:r>
            <a:r>
              <a:rPr lang="en-US" dirty="0" err="1" smtClean="0"/>
              <a:t>prev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prev</a:t>
            </a:r>
            <a:r>
              <a:rPr lang="en-US" dirty="0" smtClean="0"/>
              <a:t> = cur;</a:t>
            </a:r>
          </a:p>
          <a:p>
            <a:r>
              <a:rPr lang="en-US" dirty="0" smtClean="0"/>
              <a:t>  }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lst.head</a:t>
            </a:r>
            <a:r>
              <a:rPr lang="en-US" dirty="0" smtClean="0"/>
              <a:t> = cur;</a:t>
            </a:r>
          </a:p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CC0000"/>
                </a:solidFill>
              </a:rPr>
              <a:t>return</a:t>
            </a:r>
            <a:r>
              <a:rPr lang="en-US" dirty="0" smtClean="0"/>
              <a:t> </a:t>
            </a:r>
            <a:r>
              <a:rPr lang="en-US" dirty="0" err="1" smtClean="0"/>
              <a:t>lst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485" name="Straight Arrow Connector 484"/>
          <p:cNvCxnSpPr/>
          <p:nvPr/>
        </p:nvCxnSpPr>
        <p:spPr bwMode="auto">
          <a:xfrm>
            <a:off x="4572000" y="2209800"/>
            <a:ext cx="38100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7" name="Straight Arrow Connector 486"/>
          <p:cNvCxnSpPr/>
          <p:nvPr/>
        </p:nvCxnSpPr>
        <p:spPr bwMode="auto">
          <a:xfrm>
            <a:off x="5029200" y="3074894"/>
            <a:ext cx="38100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8" name="Straight Arrow Connector 487"/>
          <p:cNvCxnSpPr/>
          <p:nvPr/>
        </p:nvCxnSpPr>
        <p:spPr bwMode="auto">
          <a:xfrm>
            <a:off x="5029200" y="3303494"/>
            <a:ext cx="38100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9" name="Straight Arrow Connector 488"/>
          <p:cNvCxnSpPr/>
          <p:nvPr/>
        </p:nvCxnSpPr>
        <p:spPr bwMode="auto">
          <a:xfrm>
            <a:off x="5029200" y="2513012"/>
            <a:ext cx="38100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0" name="Straight Arrow Connector 489"/>
          <p:cNvCxnSpPr/>
          <p:nvPr/>
        </p:nvCxnSpPr>
        <p:spPr bwMode="auto">
          <a:xfrm>
            <a:off x="4724400" y="4267200"/>
            <a:ext cx="381000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1" name="TextBox 490"/>
          <p:cNvSpPr txBox="1"/>
          <p:nvPr/>
        </p:nvSpPr>
        <p:spPr>
          <a:xfrm>
            <a:off x="304800" y="1307068"/>
            <a:ext cx="390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  <a:cs typeface="BrowalliaUPC" pitchFamily="34" charset="-34"/>
              </a:rPr>
              <a:t>Example: Reversing a Linked List</a:t>
            </a:r>
            <a:endParaRPr lang="en-US" sz="2000" dirty="0">
              <a:latin typeface="+mj-lt"/>
              <a:cs typeface="BrowalliaUPC" pitchFamily="34" charset="-34"/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443345" y="4724400"/>
            <a:ext cx="7557655" cy="707886"/>
            <a:chOff x="976745" y="5339624"/>
            <a:chExt cx="7557655" cy="707886"/>
          </a:xfrm>
        </p:grpSpPr>
        <p:sp>
          <p:nvSpPr>
            <p:cNvPr id="182" name="TextBox 181"/>
            <p:cNvSpPr txBox="1"/>
            <p:nvPr/>
          </p:nvSpPr>
          <p:spPr>
            <a:xfrm>
              <a:off x="976745" y="5339624"/>
              <a:ext cx="70968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 order to reason about this program, </a:t>
              </a:r>
            </a:p>
            <a:p>
              <a:r>
                <a:rPr lang="en-US" sz="2000" dirty="0" smtClean="0"/>
                <a:t>we need to know that      can be expanded into   </a:t>
              </a:r>
              <a:endParaRPr lang="en-US" sz="2000" dirty="0"/>
            </a:p>
          </p:txBody>
        </p:sp>
        <p:grpSp>
          <p:nvGrpSpPr>
            <p:cNvPr id="234" name="Group 233"/>
            <p:cNvGrpSpPr/>
            <p:nvPr/>
          </p:nvGrpSpPr>
          <p:grpSpPr>
            <a:xfrm>
              <a:off x="7543800" y="5715000"/>
              <a:ext cx="990600" cy="228600"/>
              <a:chOff x="2057400" y="3678384"/>
              <a:chExt cx="990600" cy="228600"/>
            </a:xfrm>
          </p:grpSpPr>
          <p:sp>
            <p:nvSpPr>
              <p:cNvPr id="196" name="Oval 195"/>
              <p:cNvSpPr/>
              <p:nvPr/>
            </p:nvSpPr>
            <p:spPr>
              <a:xfrm>
                <a:off x="2057400" y="3678384"/>
                <a:ext cx="228600" cy="2286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514600" y="3678384"/>
                <a:ext cx="228600" cy="2286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8" name="Straight Arrow Connector 197"/>
              <p:cNvCxnSpPr>
                <a:stCxn id="196" idx="6"/>
                <a:endCxn id="197" idx="2"/>
              </p:cNvCxnSpPr>
              <p:nvPr/>
            </p:nvCxnSpPr>
            <p:spPr>
              <a:xfrm>
                <a:off x="2286000" y="3792684"/>
                <a:ext cx="228600" cy="1588"/>
              </a:xfrm>
              <a:prstGeom prst="straightConnector1">
                <a:avLst/>
              </a:prstGeom>
              <a:noFill/>
              <a:ln w="3175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triangle" w="med" len="sm"/>
              </a:ln>
              <a:effectLst/>
            </p:spPr>
          </p:cxnSp>
          <p:cxnSp>
            <p:nvCxnSpPr>
              <p:cNvPr id="199" name="Straight Arrow Connector 198"/>
              <p:cNvCxnSpPr>
                <a:stCxn id="197" idx="6"/>
              </p:cNvCxnSpPr>
              <p:nvPr/>
            </p:nvCxnSpPr>
            <p:spPr>
              <a:xfrm>
                <a:off x="2743200" y="3792684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ot"/>
                <a:headEnd type="none" w="med" len="med"/>
                <a:tailEnd type="triangle" w="med" len="sm"/>
              </a:ln>
              <a:effectLst/>
            </p:spPr>
          </p:cxnSp>
        </p:grpSp>
        <p:grpSp>
          <p:nvGrpSpPr>
            <p:cNvPr id="235" name="Group 234"/>
            <p:cNvGrpSpPr/>
            <p:nvPr/>
          </p:nvGrpSpPr>
          <p:grpSpPr>
            <a:xfrm>
              <a:off x="3962400" y="5749635"/>
              <a:ext cx="533400" cy="228600"/>
              <a:chOff x="3962400" y="5749635"/>
              <a:chExt cx="533400" cy="228600"/>
            </a:xfrm>
          </p:grpSpPr>
          <p:sp>
            <p:nvSpPr>
              <p:cNvPr id="205" name="Oval 204"/>
              <p:cNvSpPr/>
              <p:nvPr/>
            </p:nvSpPr>
            <p:spPr>
              <a:xfrm>
                <a:off x="3962400" y="5749635"/>
                <a:ext cx="228600" cy="2286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</a:t>
                </a: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15" name="Straight Arrow Connector 214"/>
              <p:cNvCxnSpPr>
                <a:stCxn id="205" idx="6"/>
              </p:cNvCxnSpPr>
              <p:nvPr/>
            </p:nvCxnSpPr>
            <p:spPr>
              <a:xfrm>
                <a:off x="4191000" y="5863935"/>
                <a:ext cx="30480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ysDot"/>
                <a:headEnd type="none" w="med" len="med"/>
                <a:tailEnd type="triangle" w="med" len="sm"/>
              </a:ln>
              <a:effectLst/>
            </p:spPr>
          </p:cxnSp>
        </p:grpSp>
      </p:grpSp>
      <p:sp>
        <p:nvSpPr>
          <p:cNvPr id="237" name="TextBox 236"/>
          <p:cNvSpPr txBox="1"/>
          <p:nvPr/>
        </p:nvSpPr>
        <p:spPr>
          <a:xfrm>
            <a:off x="457200" y="5791200"/>
            <a:ext cx="676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Once we make this knowledge part of the storyboard, </a:t>
            </a:r>
          </a:p>
          <a:p>
            <a:r>
              <a:rPr lang="en-US" dirty="0" smtClean="0"/>
              <a:t>the rest of the process works just like before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332" grpId="1"/>
      <p:bldP spid="483" grpId="0"/>
      <p:bldP spid="2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0" y="1143000"/>
            <a:ext cx="9144000" cy="1600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895274" y="1187068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2351183" y="1992217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2341085" y="1197166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nsolas" pitchFamily="49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4627085" y="1992217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4616068" y="1187068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Programming</a:t>
            </a:r>
            <a:endParaRPr lang="en-US" dirty="0"/>
          </a:p>
        </p:txBody>
      </p:sp>
      <p:grpSp>
        <p:nvGrpSpPr>
          <p:cNvPr id="90" name="Group 89"/>
          <p:cNvGrpSpPr/>
          <p:nvPr/>
        </p:nvGrpSpPr>
        <p:grpSpPr>
          <a:xfrm>
            <a:off x="69406" y="1991298"/>
            <a:ext cx="2194560" cy="685800"/>
            <a:chOff x="22034" y="1905000"/>
            <a:chExt cx="2194560" cy="685800"/>
          </a:xfrm>
        </p:grpSpPr>
        <p:sp>
          <p:nvSpPr>
            <p:cNvPr id="85" name="Rectangle 84"/>
            <p:cNvSpPr/>
            <p:nvPr/>
          </p:nvSpPr>
          <p:spPr bwMode="auto">
            <a:xfrm>
              <a:off x="22034" y="1905000"/>
              <a:ext cx="219456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grpSp>
          <p:nvGrpSpPr>
            <p:cNvPr id="3" name="Group 118"/>
            <p:cNvGrpSpPr>
              <a:grpSpLocks noChangeAspect="1"/>
            </p:cNvGrpSpPr>
            <p:nvPr/>
          </p:nvGrpSpPr>
          <p:grpSpPr>
            <a:xfrm>
              <a:off x="81942" y="1927034"/>
              <a:ext cx="2094807" cy="548640"/>
              <a:chOff x="76199" y="2590800"/>
              <a:chExt cx="3491345" cy="91440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76199" y="3190875"/>
                <a:ext cx="685800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2881744" y="3190875"/>
                <a:ext cx="685800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46018" y="3190875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292927" y="3190875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" name="Straight Arrow Connector 17"/>
              <p:cNvCxnSpPr>
                <a:stCxn id="14" idx="3"/>
                <a:endCxn id="16" idx="1"/>
              </p:cNvCxnSpPr>
              <p:nvPr/>
            </p:nvCxnSpPr>
            <p:spPr>
              <a:xfrm>
                <a:off x="761999" y="3348038"/>
                <a:ext cx="284019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535382" y="3348037"/>
                <a:ext cx="346364" cy="1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20" name="Straight Arrow Connector 19"/>
              <p:cNvCxnSpPr>
                <a:endCxn id="14" idx="0"/>
              </p:cNvCxnSpPr>
              <p:nvPr/>
            </p:nvCxnSpPr>
            <p:spPr>
              <a:xfrm rot="16200000" flipH="1">
                <a:off x="125123" y="2896899"/>
                <a:ext cx="314326" cy="27362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76201" y="2590800"/>
                <a:ext cx="735243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669473" y="3190875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1323109" y="3348037"/>
                <a:ext cx="346364" cy="1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1946564" y="3348037"/>
                <a:ext cx="346364" cy="1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</p:grpSp>
      </p:grpSp>
      <p:grpSp>
        <p:nvGrpSpPr>
          <p:cNvPr id="13" name="Group 120"/>
          <p:cNvGrpSpPr>
            <a:grpSpLocks noChangeAspect="1"/>
          </p:cNvGrpSpPr>
          <p:nvPr/>
        </p:nvGrpSpPr>
        <p:grpSpPr>
          <a:xfrm>
            <a:off x="5029200" y="2003234"/>
            <a:ext cx="1325879" cy="548640"/>
            <a:chOff x="0" y="5410200"/>
            <a:chExt cx="2209799" cy="914400"/>
          </a:xfrm>
        </p:grpSpPr>
        <p:sp>
          <p:nvSpPr>
            <p:cNvPr id="58" name="TextBox 57"/>
            <p:cNvSpPr txBox="1"/>
            <p:nvPr/>
          </p:nvSpPr>
          <p:spPr>
            <a:xfrm>
              <a:off x="0" y="5410200"/>
              <a:ext cx="735244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523999" y="60102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935182" y="60102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1177637" y="61674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63" name="Rounded Rectangle 62"/>
            <p:cNvSpPr/>
            <p:nvPr/>
          </p:nvSpPr>
          <p:spPr>
            <a:xfrm>
              <a:off x="311728" y="60102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88819" y="6167437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65" name="Straight Arrow Connector 64"/>
            <p:cNvCxnSpPr>
              <a:endCxn id="63" idx="0"/>
            </p:cNvCxnSpPr>
            <p:nvPr/>
          </p:nvCxnSpPr>
          <p:spPr>
            <a:xfrm>
              <a:off x="152400" y="5715000"/>
              <a:ext cx="297874" cy="29527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</p:grpSp>
      <p:grpSp>
        <p:nvGrpSpPr>
          <p:cNvPr id="27" name="Group 116"/>
          <p:cNvGrpSpPr>
            <a:grpSpLocks noChangeAspect="1"/>
          </p:cNvGrpSpPr>
          <p:nvPr/>
        </p:nvGrpSpPr>
        <p:grpSpPr>
          <a:xfrm>
            <a:off x="2819400" y="1241234"/>
            <a:ext cx="1325880" cy="548640"/>
            <a:chOff x="4267200" y="1219200"/>
            <a:chExt cx="2209800" cy="914400"/>
          </a:xfrm>
        </p:grpSpPr>
        <p:sp>
          <p:nvSpPr>
            <p:cNvPr id="26" name="Rounded Rectangle 25"/>
            <p:cNvSpPr/>
            <p:nvPr/>
          </p:nvSpPr>
          <p:spPr>
            <a:xfrm>
              <a:off x="4343400" y="1819275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62239" y="1819275"/>
              <a:ext cx="319668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>
              <a:stCxn id="26" idx="3"/>
              <a:endCxn id="28" idx="1"/>
            </p:cNvCxnSpPr>
            <p:nvPr/>
          </p:nvCxnSpPr>
          <p:spPr>
            <a:xfrm>
              <a:off x="5029200" y="1976438"/>
              <a:ext cx="43303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A7EBB"/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3" name="Straight Arrow Connector 32"/>
            <p:cNvCxnSpPr>
              <a:endCxn id="26" idx="0"/>
            </p:cNvCxnSpPr>
            <p:nvPr/>
          </p:nvCxnSpPr>
          <p:spPr>
            <a:xfrm rot="16200000" flipH="1">
              <a:off x="4397646" y="1530620"/>
              <a:ext cx="314325" cy="26298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4267200" y="1219200"/>
              <a:ext cx="735243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5867400" y="12858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29" name="Group 99"/>
            <p:cNvGrpSpPr/>
            <p:nvPr/>
          </p:nvGrpSpPr>
          <p:grpSpPr>
            <a:xfrm>
              <a:off x="6144491" y="1443038"/>
              <a:ext cx="332509" cy="309562"/>
              <a:chOff x="6144491" y="1443038"/>
              <a:chExt cx="332509" cy="309562"/>
            </a:xfrm>
          </p:grpSpPr>
          <p:sp>
            <p:nvSpPr>
              <p:cNvPr id="73" name="Trapezoid 72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78" name="Shape 77"/>
              <p:cNvCxnSpPr>
                <a:stCxn id="35" idx="3"/>
                <a:endCxn id="73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31" name="Group 122"/>
          <p:cNvGrpSpPr>
            <a:grpSpLocks noChangeAspect="1"/>
          </p:cNvGrpSpPr>
          <p:nvPr/>
        </p:nvGrpSpPr>
        <p:grpSpPr>
          <a:xfrm>
            <a:off x="7452360" y="1261430"/>
            <a:ext cx="1005840" cy="360044"/>
            <a:chOff x="4371109" y="4114800"/>
            <a:chExt cx="1676400" cy="600074"/>
          </a:xfrm>
        </p:grpSpPr>
        <p:cxnSp>
          <p:nvCxnSpPr>
            <p:cNvPr id="67" name="Straight Arrow Connector 66"/>
            <p:cNvCxnSpPr/>
            <p:nvPr/>
          </p:nvCxnSpPr>
          <p:spPr>
            <a:xfrm rot="16200000" flipH="1">
              <a:off x="4524322" y="4403453"/>
              <a:ext cx="314325" cy="30851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4371109" y="4114800"/>
              <a:ext cx="735243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5437909" y="41814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32" name="Group 100"/>
            <p:cNvGrpSpPr/>
            <p:nvPr/>
          </p:nvGrpSpPr>
          <p:grpSpPr>
            <a:xfrm>
              <a:off x="5715000" y="4343400"/>
              <a:ext cx="332509" cy="309562"/>
              <a:chOff x="6144491" y="1443038"/>
              <a:chExt cx="332509" cy="309562"/>
            </a:xfrm>
          </p:grpSpPr>
          <p:sp>
            <p:nvSpPr>
              <p:cNvPr id="102" name="Trapezoid 10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03" name="Shape 102"/>
              <p:cNvCxnSpPr>
                <a:endCxn id="10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43" name="Group 119"/>
          <p:cNvGrpSpPr>
            <a:grpSpLocks noChangeAspect="1"/>
          </p:cNvGrpSpPr>
          <p:nvPr/>
        </p:nvGrpSpPr>
        <p:grpSpPr>
          <a:xfrm>
            <a:off x="5029200" y="1240315"/>
            <a:ext cx="1296785" cy="548640"/>
            <a:chOff x="0" y="4124325"/>
            <a:chExt cx="2161309" cy="914400"/>
          </a:xfrm>
        </p:grpSpPr>
        <p:sp>
          <p:nvSpPr>
            <p:cNvPr id="44" name="Rounded Rectangle 43"/>
            <p:cNvSpPr/>
            <p:nvPr/>
          </p:nvSpPr>
          <p:spPr>
            <a:xfrm>
              <a:off x="984095" y="4724400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04800" y="4724400"/>
              <a:ext cx="319668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584510" y="4881562"/>
              <a:ext cx="399585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50" name="Straight Arrow Connector 49"/>
            <p:cNvCxnSpPr>
              <a:endCxn id="46" idx="0"/>
            </p:cNvCxnSpPr>
            <p:nvPr/>
          </p:nvCxnSpPr>
          <p:spPr>
            <a:xfrm rot="16200000" flipH="1">
              <a:off x="153213" y="4412978"/>
              <a:ext cx="314325" cy="308517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0" y="4124325"/>
              <a:ext cx="735244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600200" y="4191000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45" name="Group 103"/>
            <p:cNvGrpSpPr/>
            <p:nvPr/>
          </p:nvGrpSpPr>
          <p:grpSpPr>
            <a:xfrm>
              <a:off x="1828800" y="4343400"/>
              <a:ext cx="332509" cy="309562"/>
              <a:chOff x="6144491" y="1443038"/>
              <a:chExt cx="332509" cy="309562"/>
            </a:xfrm>
          </p:grpSpPr>
          <p:sp>
            <p:nvSpPr>
              <p:cNvPr id="105" name="Trapezoid 104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06" name="Shape 105"/>
              <p:cNvCxnSpPr>
                <a:endCxn id="105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grpSp>
        <p:nvGrpSpPr>
          <p:cNvPr id="91" name="Group 90"/>
          <p:cNvGrpSpPr/>
          <p:nvPr/>
        </p:nvGrpSpPr>
        <p:grpSpPr>
          <a:xfrm>
            <a:off x="69406" y="1196247"/>
            <a:ext cx="2194560" cy="685800"/>
            <a:chOff x="22034" y="1109949"/>
            <a:chExt cx="2194560" cy="685800"/>
          </a:xfrm>
        </p:grpSpPr>
        <p:sp>
          <p:nvSpPr>
            <p:cNvPr id="83" name="Rectangle 82"/>
            <p:cNvSpPr/>
            <p:nvPr/>
          </p:nvSpPr>
          <p:spPr bwMode="auto">
            <a:xfrm>
              <a:off x="22034" y="1109949"/>
              <a:ext cx="2194560" cy="685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grpSp>
          <p:nvGrpSpPr>
            <p:cNvPr id="47" name="Group 115"/>
            <p:cNvGrpSpPr>
              <a:grpSpLocks noChangeAspect="1"/>
            </p:cNvGrpSpPr>
            <p:nvPr/>
          </p:nvGrpSpPr>
          <p:grpSpPr>
            <a:xfrm>
              <a:off x="100805" y="1143000"/>
              <a:ext cx="2011680" cy="594360"/>
              <a:chOff x="0" y="1143000"/>
              <a:chExt cx="3352799" cy="990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6200" y="1819275"/>
                <a:ext cx="685800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front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66999" y="1819275"/>
                <a:ext cx="685800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ysDash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back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1195039" y="1819275"/>
                <a:ext cx="319668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954251" y="1819275"/>
                <a:ext cx="319668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" name="Straight Arrow Connector 7"/>
              <p:cNvCxnSpPr>
                <a:stCxn id="4" idx="3"/>
                <a:endCxn id="6" idx="1"/>
              </p:cNvCxnSpPr>
              <p:nvPr/>
            </p:nvCxnSpPr>
            <p:spPr>
              <a:xfrm>
                <a:off x="762000" y="1976438"/>
                <a:ext cx="433039" cy="1588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9" name="Straight Arrow Connector 8"/>
              <p:cNvCxnSpPr>
                <a:stCxn id="6" idx="3"/>
                <a:endCxn id="7" idx="1"/>
              </p:cNvCxnSpPr>
              <p:nvPr/>
            </p:nvCxnSpPr>
            <p:spPr>
              <a:xfrm>
                <a:off x="1514707" y="1976437"/>
                <a:ext cx="439544" cy="1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233961" y="1976437"/>
                <a:ext cx="399585" cy="1092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cxnSp>
            <p:nvCxnSpPr>
              <p:cNvPr id="11" name="Straight Arrow Connector 10"/>
              <p:cNvCxnSpPr>
                <a:endCxn id="4" idx="0"/>
              </p:cNvCxnSpPr>
              <p:nvPr/>
            </p:nvCxnSpPr>
            <p:spPr>
              <a:xfrm rot="16200000" flipH="1">
                <a:off x="130446" y="1530620"/>
                <a:ext cx="314325" cy="26298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 w="sm" len="sm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0" y="1219200"/>
                <a:ext cx="735243" cy="384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600200" y="1143000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48" name="Group 106"/>
              <p:cNvGrpSpPr/>
              <p:nvPr/>
            </p:nvGrpSpPr>
            <p:grpSpPr>
              <a:xfrm>
                <a:off x="1828800" y="1304925"/>
                <a:ext cx="332509" cy="309562"/>
                <a:chOff x="6144491" y="1443038"/>
                <a:chExt cx="332509" cy="309562"/>
              </a:xfrm>
            </p:grpSpPr>
            <p:sp>
              <p:nvSpPr>
                <p:cNvPr id="108" name="Trapezoid 10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5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09" name="Shape 108"/>
                <p:cNvCxnSpPr>
                  <a:endCxn id="10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 w="sm" len="sm"/>
                </a:ln>
                <a:effectLst/>
              </p:spPr>
            </p:cxnSp>
          </p:grpSp>
        </p:grpSp>
      </p:grpSp>
      <p:grpSp>
        <p:nvGrpSpPr>
          <p:cNvPr id="55" name="Group 117"/>
          <p:cNvGrpSpPr>
            <a:grpSpLocks noChangeAspect="1"/>
          </p:cNvGrpSpPr>
          <p:nvPr/>
        </p:nvGrpSpPr>
        <p:grpSpPr>
          <a:xfrm>
            <a:off x="2894214" y="2014251"/>
            <a:ext cx="1296786" cy="637222"/>
            <a:chOff x="4343399" y="2524125"/>
            <a:chExt cx="2161310" cy="1062037"/>
          </a:xfrm>
        </p:grpSpPr>
        <p:sp>
          <p:nvSpPr>
            <p:cNvPr id="36" name="Rounded Rectangle 35"/>
            <p:cNvSpPr/>
            <p:nvPr/>
          </p:nvSpPr>
          <p:spPr>
            <a:xfrm>
              <a:off x="4343399" y="3124200"/>
              <a:ext cx="685800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313218" y="3124200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8" name="Straight Arrow Connector 37"/>
            <p:cNvCxnSpPr>
              <a:stCxn id="36" idx="3"/>
              <a:endCxn id="37" idx="1"/>
            </p:cNvCxnSpPr>
            <p:nvPr/>
          </p:nvCxnSpPr>
          <p:spPr>
            <a:xfrm>
              <a:off x="5029199" y="3281363"/>
              <a:ext cx="28401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cxnSp>
          <p:nvCxnSpPr>
            <p:cNvPr id="39" name="Straight Arrow Connector 38"/>
            <p:cNvCxnSpPr>
              <a:endCxn id="36" idx="0"/>
            </p:cNvCxnSpPr>
            <p:nvPr/>
          </p:nvCxnSpPr>
          <p:spPr>
            <a:xfrm rot="16200000" flipH="1">
              <a:off x="4392323" y="2830224"/>
              <a:ext cx="314326" cy="27362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4343401" y="2524125"/>
              <a:ext cx="735243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36673" y="3124200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5590309" y="3281362"/>
              <a:ext cx="346364" cy="109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grpSp>
          <p:nvGrpSpPr>
            <p:cNvPr id="56" name="Group 112"/>
            <p:cNvGrpSpPr/>
            <p:nvPr/>
          </p:nvGrpSpPr>
          <p:grpSpPr>
            <a:xfrm>
              <a:off x="6172200" y="3276600"/>
              <a:ext cx="332509" cy="309562"/>
              <a:chOff x="6144491" y="1443038"/>
              <a:chExt cx="332509" cy="309562"/>
            </a:xfrm>
          </p:grpSpPr>
          <p:sp>
            <p:nvSpPr>
              <p:cNvPr id="114" name="Trapezoid 11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15" name="Shape 114"/>
              <p:cNvCxnSpPr>
                <a:endCxn id="11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sp>
        <p:nvSpPr>
          <p:cNvPr id="92" name="Rectangle 91"/>
          <p:cNvSpPr/>
          <p:nvPr/>
        </p:nvSpPr>
        <p:spPr bwMode="auto">
          <a:xfrm>
            <a:off x="6894355" y="1981200"/>
            <a:ext cx="219456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grpSp>
        <p:nvGrpSpPr>
          <p:cNvPr id="53" name="Group 121"/>
          <p:cNvGrpSpPr>
            <a:grpSpLocks noChangeAspect="1"/>
          </p:cNvGrpSpPr>
          <p:nvPr/>
        </p:nvGrpSpPr>
        <p:grpSpPr>
          <a:xfrm>
            <a:off x="7696200" y="1958880"/>
            <a:ext cx="519543" cy="642937"/>
            <a:chOff x="4419603" y="5410200"/>
            <a:chExt cx="865906" cy="1071562"/>
          </a:xfrm>
        </p:grpSpPr>
        <p:sp>
          <p:nvSpPr>
            <p:cNvPr id="70" name="TextBox 69"/>
            <p:cNvSpPr txBox="1"/>
            <p:nvPr/>
          </p:nvSpPr>
          <p:spPr>
            <a:xfrm>
              <a:off x="4419603" y="5410200"/>
              <a:ext cx="735244" cy="384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head</a:t>
              </a: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731328" y="6010275"/>
              <a:ext cx="277091" cy="314325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cxnSp>
          <p:nvCxnSpPr>
            <p:cNvPr id="72" name="Straight Arrow Connector 71"/>
            <p:cNvCxnSpPr>
              <a:endCxn id="71" idx="0"/>
            </p:cNvCxnSpPr>
            <p:nvPr/>
          </p:nvCxnSpPr>
          <p:spPr>
            <a:xfrm>
              <a:off x="4572000" y="5715000"/>
              <a:ext cx="297874" cy="29527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 w="sm" len="sm"/>
            </a:ln>
            <a:effectLst/>
          </p:spPr>
        </p:cxnSp>
        <p:grpSp>
          <p:nvGrpSpPr>
            <p:cNvPr id="54" name="Group 109"/>
            <p:cNvGrpSpPr/>
            <p:nvPr/>
          </p:nvGrpSpPr>
          <p:grpSpPr>
            <a:xfrm>
              <a:off x="4953000" y="6172200"/>
              <a:ext cx="332509" cy="309562"/>
              <a:chOff x="6144491" y="1443038"/>
              <a:chExt cx="332509" cy="309562"/>
            </a:xfrm>
          </p:grpSpPr>
          <p:sp>
            <p:nvSpPr>
              <p:cNvPr id="111" name="Trapezoid 110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112" name="Shape 111"/>
              <p:cNvCxnSpPr>
                <a:endCxn id="111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</p:spPr>
          </p:cxnSp>
        </p:grpSp>
      </p:grpSp>
      <p:sp>
        <p:nvSpPr>
          <p:cNvPr id="93" name="Rectangle 92"/>
          <p:cNvSpPr/>
          <p:nvPr/>
        </p:nvSpPr>
        <p:spPr bwMode="auto">
          <a:xfrm>
            <a:off x="43149" y="1185576"/>
            <a:ext cx="2231136" cy="1481328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94" name="Rectangle 93"/>
          <p:cNvSpPr/>
          <p:nvPr/>
        </p:nvSpPr>
        <p:spPr bwMode="auto">
          <a:xfrm>
            <a:off x="2331689" y="1185576"/>
            <a:ext cx="2231136" cy="1481328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6882526" y="1185576"/>
            <a:ext cx="2231136" cy="1481328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4602702" y="1183227"/>
            <a:ext cx="2231136" cy="1481328"/>
          </a:xfrm>
          <a:prstGeom prst="rect">
            <a:avLst/>
          </a:prstGeom>
          <a:noFill/>
          <a:ln w="57150"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cxnSp>
        <p:nvCxnSpPr>
          <p:cNvPr id="134" name="Straight Arrow Connector 133"/>
          <p:cNvCxnSpPr/>
          <p:nvPr/>
        </p:nvCxnSpPr>
        <p:spPr bwMode="auto">
          <a:xfrm rot="5400000">
            <a:off x="6557517" y="4991100"/>
            <a:ext cx="685800" cy="0"/>
          </a:xfrm>
          <a:prstGeom prst="straightConnector1">
            <a:avLst/>
          </a:prstGeom>
          <a:ln w="95250">
            <a:solidFill>
              <a:srgbClr val="CC0000"/>
            </a:solidFill>
            <a:headEnd type="none" w="med" len="med"/>
            <a:tailEnd type="arrow" w="med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6891" y="3354474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void</a:t>
            </a:r>
            <a:r>
              <a:rPr lang="en-US" dirty="0" smtClean="0"/>
              <a:t> insert(List l, Node x){</a:t>
            </a:r>
          </a:p>
          <a:p>
            <a:r>
              <a:rPr lang="en-US" dirty="0" smtClean="0"/>
              <a:t>   Node head = </a:t>
            </a:r>
            <a:r>
              <a:rPr lang="en-US" dirty="0" err="1" smtClean="0"/>
              <a:t>l.head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Node cur, </a:t>
            </a:r>
            <a:r>
              <a:rPr lang="en-US" dirty="0" err="1" smtClean="0"/>
              <a:t>prev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...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CC0000"/>
                </a:solidFill>
              </a:rPr>
              <a:t>while</a:t>
            </a:r>
            <a:r>
              <a:rPr lang="en-US" dirty="0" smtClean="0"/>
              <a:t>(...){</a:t>
            </a:r>
          </a:p>
          <a:p>
            <a:r>
              <a:rPr lang="en-US" dirty="0" smtClean="0"/>
              <a:t>      ...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...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0" y="3352800"/>
            <a:ext cx="48702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void</a:t>
            </a:r>
            <a:r>
              <a:rPr lang="en-US" dirty="0" smtClean="0"/>
              <a:t> insert(List l, Node x){</a:t>
            </a:r>
          </a:p>
          <a:p>
            <a:r>
              <a:rPr lang="en-US" dirty="0" smtClean="0"/>
              <a:t>   Node head = </a:t>
            </a:r>
            <a:r>
              <a:rPr lang="en-US" dirty="0" err="1" smtClean="0"/>
              <a:t>l.head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Node cur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head</a:t>
            </a:r>
            <a:r>
              <a:rPr lang="en-US" dirty="0" smtClean="0"/>
              <a:t>, </a:t>
            </a:r>
            <a:r>
              <a:rPr lang="en-US" dirty="0" err="1" smtClean="0"/>
              <a:t>prev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= null</a:t>
            </a:r>
            <a:r>
              <a:rPr lang="en-US" dirty="0" smtClean="0"/>
              <a:t>;</a:t>
            </a:r>
          </a:p>
          <a:p>
            <a:r>
              <a:rPr lang="en-US" dirty="0" smtClean="0">
                <a:solidFill>
                  <a:srgbClr val="CC0000"/>
                </a:solidFill>
              </a:rPr>
              <a:t>   while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cur != null &amp;&amp; cur.val &lt; x</a:t>
            </a:r>
            <a:r>
              <a:rPr lang="en-US" dirty="0" smtClean="0"/>
              <a:t>){</a:t>
            </a:r>
          </a:p>
          <a:p>
            <a:r>
              <a:rPr lang="en-US" dirty="0" smtClean="0"/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cur;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cur =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cur.next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n-US" dirty="0" smtClean="0"/>
              <a:t>   }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if(head == null) head = x;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if(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!= null)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prev.next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x;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x.next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= cur;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137" name="Straight Arrow Connector 136"/>
          <p:cNvCxnSpPr/>
          <p:nvPr/>
        </p:nvCxnSpPr>
        <p:spPr bwMode="auto">
          <a:xfrm rot="10800000" flipV="1">
            <a:off x="2521492" y="4114800"/>
            <a:ext cx="2507709" cy="1540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 bwMode="auto">
          <a:xfrm rot="10800000">
            <a:off x="845092" y="5640474"/>
            <a:ext cx="4031709" cy="4555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6172200" y="3429000"/>
            <a:ext cx="1676400" cy="2976562"/>
            <a:chOff x="8458200" y="3429000"/>
            <a:chExt cx="1676400" cy="2976562"/>
          </a:xfrm>
        </p:grpSpPr>
        <p:grpSp>
          <p:nvGrpSpPr>
            <p:cNvPr id="183" name="Group 182"/>
            <p:cNvGrpSpPr/>
            <p:nvPr/>
          </p:nvGrpSpPr>
          <p:grpSpPr>
            <a:xfrm>
              <a:off x="8458200" y="3429000"/>
              <a:ext cx="1676400" cy="600074"/>
              <a:chOff x="4371109" y="4114800"/>
              <a:chExt cx="1676400" cy="600074"/>
            </a:xfrm>
          </p:grpSpPr>
          <p:cxnSp>
            <p:nvCxnSpPr>
              <p:cNvPr id="184" name="Straight Arrow Connector 183"/>
              <p:cNvCxnSpPr/>
              <p:nvPr/>
            </p:nvCxnSpPr>
            <p:spPr>
              <a:xfrm rot="16200000" flipH="1">
                <a:off x="4524322" y="4403453"/>
                <a:ext cx="314325" cy="308517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185" name="TextBox 184"/>
              <p:cNvSpPr txBox="1"/>
              <p:nvPr/>
            </p:nvSpPr>
            <p:spPr>
              <a:xfrm>
                <a:off x="4371109" y="411480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Rounded Rectangle 185"/>
              <p:cNvSpPr/>
              <p:nvPr/>
            </p:nvSpPr>
            <p:spPr>
              <a:xfrm>
                <a:off x="5437909" y="4181475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grpSp>
            <p:nvGrpSpPr>
              <p:cNvPr id="187" name="Group 100"/>
              <p:cNvGrpSpPr/>
              <p:nvPr/>
            </p:nvGrpSpPr>
            <p:grpSpPr>
              <a:xfrm>
                <a:off x="5715000" y="4343400"/>
                <a:ext cx="332509" cy="309562"/>
                <a:chOff x="6144491" y="1443038"/>
                <a:chExt cx="332509" cy="309562"/>
              </a:xfrm>
            </p:grpSpPr>
            <p:sp>
              <p:nvSpPr>
                <p:cNvPr id="188" name="Trapezoid 187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89" name="Shape 188"/>
                <p:cNvCxnSpPr>
                  <a:endCxn id="188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  <p:grpSp>
          <p:nvGrpSpPr>
            <p:cNvPr id="190" name="Group 189"/>
            <p:cNvGrpSpPr/>
            <p:nvPr/>
          </p:nvGrpSpPr>
          <p:grpSpPr>
            <a:xfrm>
              <a:off x="8659091" y="5334000"/>
              <a:ext cx="865909" cy="1071562"/>
              <a:chOff x="4419600" y="5410200"/>
              <a:chExt cx="865909" cy="1071562"/>
            </a:xfrm>
          </p:grpSpPr>
          <p:sp>
            <p:nvSpPr>
              <p:cNvPr id="191" name="TextBox 190"/>
              <p:cNvSpPr txBox="1"/>
              <p:nvPr/>
            </p:nvSpPr>
            <p:spPr>
              <a:xfrm>
                <a:off x="4419600" y="5410200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head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2" name="Rounded Rectangle 191"/>
              <p:cNvSpPr/>
              <p:nvPr/>
            </p:nvSpPr>
            <p:spPr>
              <a:xfrm>
                <a:off x="4731328" y="6010275"/>
                <a:ext cx="277091" cy="314325"/>
              </a:xfrm>
              <a:prstGeom prst="round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cxnSp>
            <p:nvCxnSpPr>
              <p:cNvPr id="193" name="Straight Arrow Connector 192"/>
              <p:cNvCxnSpPr>
                <a:endCxn id="192" idx="0"/>
              </p:cNvCxnSpPr>
              <p:nvPr/>
            </p:nvCxnSpPr>
            <p:spPr>
              <a:xfrm>
                <a:off x="4572000" y="5715000"/>
                <a:ext cx="297874" cy="295275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grpSp>
            <p:nvGrpSpPr>
              <p:cNvPr id="194" name="Group 109"/>
              <p:cNvGrpSpPr/>
              <p:nvPr/>
            </p:nvGrpSpPr>
            <p:grpSpPr>
              <a:xfrm>
                <a:off x="4953000" y="6172200"/>
                <a:ext cx="332509" cy="309562"/>
                <a:chOff x="6144491" y="1443038"/>
                <a:chExt cx="332509" cy="309562"/>
              </a:xfrm>
            </p:grpSpPr>
            <p:sp>
              <p:nvSpPr>
                <p:cNvPr id="195" name="Trapezoid 194"/>
                <p:cNvSpPr/>
                <p:nvPr/>
              </p:nvSpPr>
              <p:spPr bwMode="auto">
                <a:xfrm flipV="1">
                  <a:off x="6248400" y="1600200"/>
                  <a:ext cx="228600" cy="152400"/>
                </a:xfrm>
                <a:prstGeom prst="trapezoid">
                  <a:avLst>
                    <a:gd name="adj" fmla="val 57530"/>
                  </a:avLst>
                </a:prstGeom>
                <a:blipFill dpi="0" rotWithShape="1">
                  <a:blip r:embed="rId2" cstate="print"/>
                  <a:srcRect/>
                  <a:tile tx="0" ty="-63500" sx="2000" sy="25000" flip="none" algn="tl"/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itchFamily="49" charset="0"/>
                  </a:endParaRPr>
                </a:p>
              </p:txBody>
            </p:sp>
            <p:cxnSp>
              <p:nvCxnSpPr>
                <p:cNvPr id="196" name="Shape 195"/>
                <p:cNvCxnSpPr>
                  <a:endCxn id="195" idx="2"/>
                </p:cNvCxnSpPr>
                <p:nvPr/>
              </p:nvCxnSpPr>
              <p:spPr bwMode="auto">
                <a:xfrm>
                  <a:off x="6144491" y="1443038"/>
                  <a:ext cx="218209" cy="157162"/>
                </a:xfrm>
                <a:prstGeom prst="bentConnector2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4A7EBB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</p:grpSp>
      </p:grpSp>
      <p:grpSp>
        <p:nvGrpSpPr>
          <p:cNvPr id="215" name="Group 214"/>
          <p:cNvGrpSpPr/>
          <p:nvPr/>
        </p:nvGrpSpPr>
        <p:grpSpPr>
          <a:xfrm>
            <a:off x="5105400" y="3352800"/>
            <a:ext cx="3491345" cy="2895600"/>
            <a:chOff x="9144000" y="1981200"/>
            <a:chExt cx="3491345" cy="2895600"/>
          </a:xfrm>
        </p:grpSpPr>
        <p:grpSp>
          <p:nvGrpSpPr>
            <p:cNvPr id="141" name="Group 140"/>
            <p:cNvGrpSpPr/>
            <p:nvPr/>
          </p:nvGrpSpPr>
          <p:grpSpPr>
            <a:xfrm>
              <a:off x="9144000" y="1981200"/>
              <a:ext cx="3491345" cy="2895600"/>
              <a:chOff x="5105400" y="3352800"/>
              <a:chExt cx="3491345" cy="2895600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5105400" y="5334000"/>
                <a:ext cx="3491345" cy="914400"/>
                <a:chOff x="76199" y="2590800"/>
                <a:chExt cx="3491345" cy="914400"/>
              </a:xfrm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76199" y="31908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front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ounded Rectangle 98"/>
                <p:cNvSpPr/>
                <p:nvPr/>
              </p:nvSpPr>
              <p:spPr>
                <a:xfrm>
                  <a:off x="2881744" y="31908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back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Rounded Rectangle 99"/>
                <p:cNvSpPr/>
                <p:nvPr/>
              </p:nvSpPr>
              <p:spPr>
                <a:xfrm>
                  <a:off x="1046018" y="31908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ounded Rectangle 100"/>
                <p:cNvSpPr/>
                <p:nvPr/>
              </p:nvSpPr>
              <p:spPr>
                <a:xfrm>
                  <a:off x="2292927" y="31908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4" name="Straight Arrow Connector 103"/>
                <p:cNvCxnSpPr>
                  <a:stCxn id="98" idx="3"/>
                  <a:endCxn id="100" idx="1"/>
                </p:cNvCxnSpPr>
                <p:nvPr/>
              </p:nvCxnSpPr>
              <p:spPr>
                <a:xfrm>
                  <a:off x="761999" y="3348038"/>
                  <a:ext cx="284019" cy="15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07" name="Straight Arrow Connector 106"/>
                <p:cNvCxnSpPr/>
                <p:nvPr/>
              </p:nvCxnSpPr>
              <p:spPr>
                <a:xfrm>
                  <a:off x="2535382" y="3348037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10" name="Straight Arrow Connector 109"/>
                <p:cNvCxnSpPr>
                  <a:endCxn id="98" idx="0"/>
                </p:cNvCxnSpPr>
                <p:nvPr/>
              </p:nvCxnSpPr>
              <p:spPr>
                <a:xfrm rot="16200000" flipH="1">
                  <a:off x="125123" y="2896899"/>
                  <a:ext cx="314326" cy="27362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76200" y="2590800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>
                <a:xfrm>
                  <a:off x="1669473" y="31908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cxnSp>
              <p:nvCxnSpPr>
                <p:cNvPr id="117" name="Straight Arrow Connector 116"/>
                <p:cNvCxnSpPr/>
                <p:nvPr/>
              </p:nvCxnSpPr>
              <p:spPr>
                <a:xfrm>
                  <a:off x="1323109" y="3348037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18" name="Straight Arrow Connector 117"/>
                <p:cNvCxnSpPr/>
                <p:nvPr/>
              </p:nvCxnSpPr>
              <p:spPr>
                <a:xfrm>
                  <a:off x="1946564" y="3348037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119" name="Group 118"/>
              <p:cNvGrpSpPr/>
              <p:nvPr/>
            </p:nvGrpSpPr>
            <p:grpSpPr>
              <a:xfrm>
                <a:off x="5147817" y="3352800"/>
                <a:ext cx="3319346" cy="990600"/>
                <a:chOff x="0" y="1143000"/>
                <a:chExt cx="3319346" cy="990600"/>
              </a:xfrm>
            </p:grpSpPr>
            <p:sp>
              <p:nvSpPr>
                <p:cNvPr id="120" name="Rounded Rectangle 119"/>
                <p:cNvSpPr/>
                <p:nvPr/>
              </p:nvSpPr>
              <p:spPr>
                <a:xfrm>
                  <a:off x="76200" y="18192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front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Rounded Rectangle 120"/>
                <p:cNvSpPr/>
                <p:nvPr/>
              </p:nvSpPr>
              <p:spPr>
                <a:xfrm>
                  <a:off x="2633546" y="18192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back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ounded Rectangle 121"/>
                <p:cNvSpPr/>
                <p:nvPr/>
              </p:nvSpPr>
              <p:spPr>
                <a:xfrm>
                  <a:off x="1195039" y="1819275"/>
                  <a:ext cx="319668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Rounded Rectangle 122"/>
                <p:cNvSpPr/>
                <p:nvPr/>
              </p:nvSpPr>
              <p:spPr>
                <a:xfrm>
                  <a:off x="1954251" y="1819275"/>
                  <a:ext cx="319668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4" name="Straight Arrow Connector 123"/>
                <p:cNvCxnSpPr>
                  <a:stCxn id="120" idx="3"/>
                  <a:endCxn id="122" idx="1"/>
                </p:cNvCxnSpPr>
                <p:nvPr/>
              </p:nvCxnSpPr>
              <p:spPr>
                <a:xfrm>
                  <a:off x="762000" y="1976438"/>
                  <a:ext cx="433039" cy="15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5" name="Straight Arrow Connector 124"/>
                <p:cNvCxnSpPr>
                  <a:stCxn id="122" idx="3"/>
                  <a:endCxn id="123" idx="1"/>
                </p:cNvCxnSpPr>
                <p:nvPr/>
              </p:nvCxnSpPr>
              <p:spPr>
                <a:xfrm>
                  <a:off x="1514707" y="1976437"/>
                  <a:ext cx="43954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6" name="Straight Arrow Connector 125"/>
                <p:cNvCxnSpPr/>
                <p:nvPr/>
              </p:nvCxnSpPr>
              <p:spPr>
                <a:xfrm>
                  <a:off x="2233961" y="1976437"/>
                  <a:ext cx="399585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27" name="Straight Arrow Connector 126"/>
                <p:cNvCxnSpPr>
                  <a:endCxn id="120" idx="0"/>
                </p:cNvCxnSpPr>
                <p:nvPr/>
              </p:nvCxnSpPr>
              <p:spPr>
                <a:xfrm rot="16200000" flipH="1">
                  <a:off x="130446" y="1530620"/>
                  <a:ext cx="314325" cy="26298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0" y="1219200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Rounded Rectangle 128"/>
                <p:cNvSpPr/>
                <p:nvPr/>
              </p:nvSpPr>
              <p:spPr>
                <a:xfrm>
                  <a:off x="1600200" y="1143000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grpSp>
              <p:nvGrpSpPr>
                <p:cNvPr id="130" name="Group 106"/>
                <p:cNvGrpSpPr/>
                <p:nvPr/>
              </p:nvGrpSpPr>
              <p:grpSpPr>
                <a:xfrm>
                  <a:off x="1828800" y="1304925"/>
                  <a:ext cx="332509" cy="309562"/>
                  <a:chOff x="6144491" y="1443038"/>
                  <a:chExt cx="332509" cy="309562"/>
                </a:xfrm>
              </p:grpSpPr>
              <p:sp>
                <p:nvSpPr>
                  <p:cNvPr id="131" name="Trapezoid 130"/>
                  <p:cNvSpPr/>
                  <p:nvPr/>
                </p:nvSpPr>
                <p:spPr bwMode="auto">
                  <a:xfrm flipV="1">
                    <a:off x="6248400" y="1600200"/>
                    <a:ext cx="228600" cy="152400"/>
                  </a:xfrm>
                  <a:prstGeom prst="trapezoid">
                    <a:avLst>
                      <a:gd name="adj" fmla="val 57530"/>
                    </a:avLst>
                  </a:prstGeom>
                  <a:blipFill dpi="0" rotWithShape="1">
                    <a:blip r:embed="rId2" cstate="print"/>
                    <a:srcRect/>
                    <a:tile tx="0" ty="-63500" sx="2000" sy="25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itchFamily="49" charset="0"/>
                    </a:endParaRPr>
                  </a:p>
                </p:txBody>
              </p:sp>
              <p:cxnSp>
                <p:nvCxnSpPr>
                  <p:cNvPr id="132" name="Shape 131"/>
                  <p:cNvCxnSpPr>
                    <a:endCxn id="131" idx="2"/>
                  </p:cNvCxnSpPr>
                  <p:nvPr/>
                </p:nvCxnSpPr>
                <p:spPr bwMode="auto">
                  <a:xfrm>
                    <a:off x="6144491" y="1443038"/>
                    <a:ext cx="218209" cy="157162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4A7EBB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</p:grpSp>
        </p:grpSp>
        <p:cxnSp>
          <p:nvCxnSpPr>
            <p:cNvPr id="198" name="Shape 197"/>
            <p:cNvCxnSpPr>
              <a:stCxn id="98" idx="2"/>
              <a:endCxn id="98" idx="1"/>
            </p:cNvCxnSpPr>
            <p:nvPr/>
          </p:nvCxnSpPr>
          <p:spPr bwMode="auto">
            <a:xfrm rot="5400000" flipH="1">
              <a:off x="9236869" y="46267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1" name="Shape 200"/>
            <p:cNvCxnSpPr>
              <a:stCxn id="99" idx="3"/>
              <a:endCxn id="99" idx="0"/>
            </p:cNvCxnSpPr>
            <p:nvPr/>
          </p:nvCxnSpPr>
          <p:spPr bwMode="auto">
            <a:xfrm flipH="1" flipV="1">
              <a:off x="12292445" y="45624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5" name="Shape 204"/>
            <p:cNvCxnSpPr>
              <a:stCxn id="120" idx="2"/>
              <a:endCxn id="120" idx="1"/>
            </p:cNvCxnSpPr>
            <p:nvPr/>
          </p:nvCxnSpPr>
          <p:spPr bwMode="auto">
            <a:xfrm rot="5400000" flipH="1">
              <a:off x="9355486" y="27217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6" name="Shape 205"/>
            <p:cNvCxnSpPr>
              <a:stCxn id="121" idx="3"/>
              <a:endCxn id="121" idx="0"/>
            </p:cNvCxnSpPr>
            <p:nvPr/>
          </p:nvCxnSpPr>
          <p:spPr bwMode="auto">
            <a:xfrm flipH="1" flipV="1">
              <a:off x="12162863" y="26574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2" name="Group 221"/>
          <p:cNvGrpSpPr/>
          <p:nvPr/>
        </p:nvGrpSpPr>
        <p:grpSpPr>
          <a:xfrm>
            <a:off x="5143500" y="3429000"/>
            <a:ext cx="2209800" cy="2967037"/>
            <a:chOff x="9372600" y="3048000"/>
            <a:chExt cx="2209800" cy="2967037"/>
          </a:xfrm>
        </p:grpSpPr>
        <p:grpSp>
          <p:nvGrpSpPr>
            <p:cNvPr id="163" name="Group 162"/>
            <p:cNvGrpSpPr/>
            <p:nvPr/>
          </p:nvGrpSpPr>
          <p:grpSpPr>
            <a:xfrm>
              <a:off x="9372600" y="3048000"/>
              <a:ext cx="2209800" cy="2967037"/>
              <a:chOff x="8039100" y="3429000"/>
              <a:chExt cx="2209800" cy="2967037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8039100" y="3429000"/>
                <a:ext cx="2209800" cy="914400"/>
                <a:chOff x="4267200" y="1219200"/>
                <a:chExt cx="2209800" cy="914400"/>
              </a:xfrm>
            </p:grpSpPr>
            <p:sp>
              <p:nvSpPr>
                <p:cNvPr id="143" name="Rounded Rectangle 142"/>
                <p:cNvSpPr/>
                <p:nvPr/>
              </p:nvSpPr>
              <p:spPr>
                <a:xfrm>
                  <a:off x="4343400" y="18192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front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>
                  <a:off x="5462239" y="1819275"/>
                  <a:ext cx="319668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5" name="Straight Arrow Connector 144"/>
                <p:cNvCxnSpPr>
                  <a:stCxn id="143" idx="3"/>
                  <a:endCxn id="144" idx="1"/>
                </p:cNvCxnSpPr>
                <p:nvPr/>
              </p:nvCxnSpPr>
              <p:spPr>
                <a:xfrm>
                  <a:off x="5029200" y="1976438"/>
                  <a:ext cx="433039" cy="15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A7EBB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46" name="Straight Arrow Connector 145"/>
                <p:cNvCxnSpPr>
                  <a:endCxn id="143" idx="0"/>
                </p:cNvCxnSpPr>
                <p:nvPr/>
              </p:nvCxnSpPr>
              <p:spPr>
                <a:xfrm rot="16200000" flipH="1">
                  <a:off x="4397646" y="1530620"/>
                  <a:ext cx="314325" cy="262983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47" name="TextBox 146"/>
                <p:cNvSpPr txBox="1"/>
                <p:nvPr/>
              </p:nvSpPr>
              <p:spPr>
                <a:xfrm>
                  <a:off x="4267200" y="1219200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Rounded Rectangle 147"/>
                <p:cNvSpPr/>
                <p:nvPr/>
              </p:nvSpPr>
              <p:spPr>
                <a:xfrm>
                  <a:off x="5867400" y="12858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grpSp>
              <p:nvGrpSpPr>
                <p:cNvPr id="149" name="Group 99"/>
                <p:cNvGrpSpPr/>
                <p:nvPr/>
              </p:nvGrpSpPr>
              <p:grpSpPr>
                <a:xfrm>
                  <a:off x="6144491" y="1443038"/>
                  <a:ext cx="332509" cy="309562"/>
                  <a:chOff x="6144491" y="1443038"/>
                  <a:chExt cx="332509" cy="309562"/>
                </a:xfrm>
              </p:grpSpPr>
              <p:sp>
                <p:nvSpPr>
                  <p:cNvPr id="150" name="Trapezoid 149"/>
                  <p:cNvSpPr/>
                  <p:nvPr/>
                </p:nvSpPr>
                <p:spPr bwMode="auto">
                  <a:xfrm flipV="1">
                    <a:off x="6248400" y="1600200"/>
                    <a:ext cx="228600" cy="152400"/>
                  </a:xfrm>
                  <a:prstGeom prst="trapezoid">
                    <a:avLst>
                      <a:gd name="adj" fmla="val 57530"/>
                    </a:avLst>
                  </a:prstGeom>
                  <a:blipFill dpi="0" rotWithShape="1">
                    <a:blip r:embed="rId2" cstate="print"/>
                    <a:srcRect/>
                    <a:tile tx="0" ty="-63500" sx="2000" sy="25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itchFamily="49" charset="0"/>
                    </a:endParaRPr>
                  </a:p>
                </p:txBody>
              </p:sp>
              <p:cxnSp>
                <p:nvCxnSpPr>
                  <p:cNvPr id="151" name="Shape 150"/>
                  <p:cNvCxnSpPr>
                    <a:stCxn id="148" idx="3"/>
                    <a:endCxn id="150" idx="2"/>
                  </p:cNvCxnSpPr>
                  <p:nvPr/>
                </p:nvCxnSpPr>
                <p:spPr bwMode="auto">
                  <a:xfrm>
                    <a:off x="6144491" y="1443038"/>
                    <a:ext cx="218209" cy="157162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4A7EBB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</p:grpSp>
          <p:grpSp>
            <p:nvGrpSpPr>
              <p:cNvPr id="152" name="Group 151"/>
              <p:cNvGrpSpPr/>
              <p:nvPr/>
            </p:nvGrpSpPr>
            <p:grpSpPr>
              <a:xfrm>
                <a:off x="8063345" y="5334000"/>
                <a:ext cx="2161310" cy="1062037"/>
                <a:chOff x="4343399" y="2524125"/>
                <a:chExt cx="2161310" cy="1062037"/>
              </a:xfrm>
            </p:grpSpPr>
            <p:sp>
              <p:nvSpPr>
                <p:cNvPr id="153" name="Rounded Rectangle 152"/>
                <p:cNvSpPr/>
                <p:nvPr/>
              </p:nvSpPr>
              <p:spPr>
                <a:xfrm>
                  <a:off x="4343399" y="3124200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front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ounded Rectangle 153"/>
                <p:cNvSpPr/>
                <p:nvPr/>
              </p:nvSpPr>
              <p:spPr>
                <a:xfrm>
                  <a:off x="5313218" y="3124200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55" name="Straight Arrow Connector 154"/>
                <p:cNvCxnSpPr>
                  <a:stCxn id="153" idx="3"/>
                  <a:endCxn id="154" idx="1"/>
                </p:cNvCxnSpPr>
                <p:nvPr/>
              </p:nvCxnSpPr>
              <p:spPr>
                <a:xfrm>
                  <a:off x="5029199" y="3281363"/>
                  <a:ext cx="284019" cy="1588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56" name="Straight Arrow Connector 155"/>
                <p:cNvCxnSpPr>
                  <a:endCxn id="153" idx="0"/>
                </p:cNvCxnSpPr>
                <p:nvPr/>
              </p:nvCxnSpPr>
              <p:spPr>
                <a:xfrm rot="16200000" flipH="1">
                  <a:off x="4392323" y="2830224"/>
                  <a:ext cx="314326" cy="273626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57" name="TextBox 156"/>
                <p:cNvSpPr txBox="1"/>
                <p:nvPr/>
              </p:nvSpPr>
              <p:spPr>
                <a:xfrm>
                  <a:off x="4343400" y="2524125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Rounded Rectangle 157"/>
                <p:cNvSpPr/>
                <p:nvPr/>
              </p:nvSpPr>
              <p:spPr>
                <a:xfrm>
                  <a:off x="5936673" y="3124200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cxnSp>
              <p:nvCxnSpPr>
                <p:cNvPr id="159" name="Straight Arrow Connector 158"/>
                <p:cNvCxnSpPr/>
                <p:nvPr/>
              </p:nvCxnSpPr>
              <p:spPr>
                <a:xfrm>
                  <a:off x="5590309" y="3281362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grpSp>
              <p:nvGrpSpPr>
                <p:cNvPr id="160" name="Group 112"/>
                <p:cNvGrpSpPr/>
                <p:nvPr/>
              </p:nvGrpSpPr>
              <p:grpSpPr>
                <a:xfrm>
                  <a:off x="6172200" y="3276600"/>
                  <a:ext cx="332509" cy="309562"/>
                  <a:chOff x="6144491" y="1443038"/>
                  <a:chExt cx="332509" cy="309562"/>
                </a:xfrm>
              </p:grpSpPr>
              <p:sp>
                <p:nvSpPr>
                  <p:cNvPr id="161" name="Trapezoid 160"/>
                  <p:cNvSpPr/>
                  <p:nvPr/>
                </p:nvSpPr>
                <p:spPr bwMode="auto">
                  <a:xfrm flipV="1">
                    <a:off x="6248400" y="1600200"/>
                    <a:ext cx="228600" cy="152400"/>
                  </a:xfrm>
                  <a:prstGeom prst="trapezoid">
                    <a:avLst>
                      <a:gd name="adj" fmla="val 57530"/>
                    </a:avLst>
                  </a:prstGeom>
                  <a:blipFill dpi="0" rotWithShape="1">
                    <a:blip r:embed="rId2" cstate="print"/>
                    <a:srcRect/>
                    <a:tile tx="0" ty="-63500" sx="2000" sy="25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itchFamily="49" charset="0"/>
                    </a:endParaRPr>
                  </a:p>
                </p:txBody>
              </p:sp>
              <p:cxnSp>
                <p:nvCxnSpPr>
                  <p:cNvPr id="162" name="Shape 161"/>
                  <p:cNvCxnSpPr>
                    <a:endCxn id="161" idx="2"/>
                  </p:cNvCxnSpPr>
                  <p:nvPr/>
                </p:nvCxnSpPr>
                <p:spPr bwMode="auto">
                  <a:xfrm>
                    <a:off x="6144491" y="1443038"/>
                    <a:ext cx="218209" cy="157162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4A7EBB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</p:grpSp>
        </p:grpSp>
        <p:cxnSp>
          <p:nvCxnSpPr>
            <p:cNvPr id="216" name="Shape 215"/>
            <p:cNvCxnSpPr>
              <a:stCxn id="153" idx="2"/>
              <a:endCxn id="153" idx="1"/>
            </p:cNvCxnSpPr>
            <p:nvPr/>
          </p:nvCxnSpPr>
          <p:spPr bwMode="auto">
            <a:xfrm rot="5400000" flipH="1">
              <a:off x="9489714" y="56173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7" name="Shape 216"/>
            <p:cNvCxnSpPr>
              <a:stCxn id="143" idx="2"/>
              <a:endCxn id="143" idx="1"/>
            </p:cNvCxnSpPr>
            <p:nvPr/>
          </p:nvCxnSpPr>
          <p:spPr bwMode="auto">
            <a:xfrm rot="5400000" flipH="1">
              <a:off x="9541669" y="37123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2" name="Group 231"/>
          <p:cNvGrpSpPr/>
          <p:nvPr/>
        </p:nvGrpSpPr>
        <p:grpSpPr>
          <a:xfrm>
            <a:off x="5638800" y="3429000"/>
            <a:ext cx="2209799" cy="2838011"/>
            <a:chOff x="9144000" y="3352800"/>
            <a:chExt cx="2209799" cy="2838011"/>
          </a:xfrm>
        </p:grpSpPr>
        <p:grpSp>
          <p:nvGrpSpPr>
            <p:cNvPr id="182" name="Group 181"/>
            <p:cNvGrpSpPr/>
            <p:nvPr/>
          </p:nvGrpSpPr>
          <p:grpSpPr>
            <a:xfrm>
              <a:off x="9144000" y="3352800"/>
              <a:ext cx="2209799" cy="2838011"/>
              <a:chOff x="8229600" y="3414932"/>
              <a:chExt cx="2209799" cy="2838011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8229600" y="5338543"/>
                <a:ext cx="2209799" cy="914400"/>
                <a:chOff x="0" y="5410200"/>
                <a:chExt cx="2209799" cy="914400"/>
              </a:xfrm>
            </p:grpSpPr>
            <p:sp>
              <p:nvSpPr>
                <p:cNvPr id="165" name="TextBox 164"/>
                <p:cNvSpPr txBox="1"/>
                <p:nvPr/>
              </p:nvSpPr>
              <p:spPr>
                <a:xfrm>
                  <a:off x="0" y="5410200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Rounded Rectangle 165"/>
                <p:cNvSpPr/>
                <p:nvPr/>
              </p:nvSpPr>
              <p:spPr>
                <a:xfrm>
                  <a:off x="1523999" y="6010275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back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Rounded Rectangle 166"/>
                <p:cNvSpPr/>
                <p:nvPr/>
              </p:nvSpPr>
              <p:spPr>
                <a:xfrm>
                  <a:off x="935182" y="60102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68" name="Straight Arrow Connector 167"/>
                <p:cNvCxnSpPr/>
                <p:nvPr/>
              </p:nvCxnSpPr>
              <p:spPr>
                <a:xfrm>
                  <a:off x="1177637" y="6167437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69" name="Rounded Rectangle 168"/>
                <p:cNvSpPr/>
                <p:nvPr/>
              </p:nvSpPr>
              <p:spPr>
                <a:xfrm>
                  <a:off x="311728" y="6010275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cxnSp>
              <p:nvCxnSpPr>
                <p:cNvPr id="170" name="Straight Arrow Connector 169"/>
                <p:cNvCxnSpPr/>
                <p:nvPr/>
              </p:nvCxnSpPr>
              <p:spPr>
                <a:xfrm>
                  <a:off x="588819" y="6167437"/>
                  <a:ext cx="346364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71" name="Straight Arrow Connector 170"/>
                <p:cNvCxnSpPr>
                  <a:endCxn id="169" idx="0"/>
                </p:cNvCxnSpPr>
                <p:nvPr/>
              </p:nvCxnSpPr>
              <p:spPr>
                <a:xfrm>
                  <a:off x="152400" y="5715000"/>
                  <a:ext cx="297874" cy="295275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8229600" y="3414932"/>
                <a:ext cx="2161309" cy="914400"/>
                <a:chOff x="0" y="4124325"/>
                <a:chExt cx="2161309" cy="914400"/>
              </a:xfrm>
            </p:grpSpPr>
            <p:sp>
              <p:nvSpPr>
                <p:cNvPr id="173" name="Rounded Rectangle 172"/>
                <p:cNvSpPr/>
                <p:nvPr/>
              </p:nvSpPr>
              <p:spPr>
                <a:xfrm>
                  <a:off x="984095" y="4724400"/>
                  <a:ext cx="685800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ysDash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back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Rounded Rectangle 173"/>
                <p:cNvSpPr/>
                <p:nvPr/>
              </p:nvSpPr>
              <p:spPr>
                <a:xfrm>
                  <a:off x="304800" y="4724400"/>
                  <a:ext cx="319668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75" name="Straight Arrow Connector 174"/>
                <p:cNvCxnSpPr/>
                <p:nvPr/>
              </p:nvCxnSpPr>
              <p:spPr>
                <a:xfrm>
                  <a:off x="584510" y="4881562"/>
                  <a:ext cx="399585" cy="1092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176" name="Straight Arrow Connector 175"/>
                <p:cNvCxnSpPr>
                  <a:endCxn id="174" idx="0"/>
                </p:cNvCxnSpPr>
                <p:nvPr/>
              </p:nvCxnSpPr>
              <p:spPr>
                <a:xfrm rot="16200000" flipH="1">
                  <a:off x="153213" y="4412978"/>
                  <a:ext cx="314325" cy="308517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177" name="TextBox 176"/>
                <p:cNvSpPr txBox="1"/>
                <p:nvPr/>
              </p:nvSpPr>
              <p:spPr>
                <a:xfrm>
                  <a:off x="0" y="4124325"/>
                  <a:ext cx="58221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head</a:t>
                  </a: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8" name="Rounded Rectangle 177"/>
                <p:cNvSpPr/>
                <p:nvPr/>
              </p:nvSpPr>
              <p:spPr>
                <a:xfrm>
                  <a:off x="1600200" y="4191000"/>
                  <a:ext cx="277091" cy="314325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x</a:t>
                  </a:r>
                </a:p>
              </p:txBody>
            </p:sp>
            <p:grpSp>
              <p:nvGrpSpPr>
                <p:cNvPr id="179" name="Group 103"/>
                <p:cNvGrpSpPr/>
                <p:nvPr/>
              </p:nvGrpSpPr>
              <p:grpSpPr>
                <a:xfrm>
                  <a:off x="1828800" y="4343400"/>
                  <a:ext cx="332509" cy="309562"/>
                  <a:chOff x="6144491" y="1443038"/>
                  <a:chExt cx="332509" cy="309562"/>
                </a:xfrm>
              </p:grpSpPr>
              <p:sp>
                <p:nvSpPr>
                  <p:cNvPr id="180" name="Trapezoid 179"/>
                  <p:cNvSpPr/>
                  <p:nvPr/>
                </p:nvSpPr>
                <p:spPr bwMode="auto">
                  <a:xfrm flipV="1">
                    <a:off x="6248400" y="1600200"/>
                    <a:ext cx="228600" cy="152400"/>
                  </a:xfrm>
                  <a:prstGeom prst="trapezoid">
                    <a:avLst>
                      <a:gd name="adj" fmla="val 57530"/>
                    </a:avLst>
                  </a:prstGeom>
                  <a:blipFill dpi="0" rotWithShape="1">
                    <a:blip r:embed="rId2" cstate="print"/>
                    <a:srcRect/>
                    <a:tile tx="0" ty="-63500" sx="2000" sy="25000" flip="none" algn="tl"/>
                  </a:blip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onsolas" pitchFamily="49" charset="0"/>
                    </a:endParaRPr>
                  </a:p>
                </p:txBody>
              </p:sp>
              <p:cxnSp>
                <p:nvCxnSpPr>
                  <p:cNvPr id="181" name="Shape 180"/>
                  <p:cNvCxnSpPr>
                    <a:endCxn id="180" idx="2"/>
                  </p:cNvCxnSpPr>
                  <p:nvPr/>
                </p:nvCxnSpPr>
                <p:spPr bwMode="auto">
                  <a:xfrm>
                    <a:off x="6144491" y="1443038"/>
                    <a:ext cx="218209" cy="157162"/>
                  </a:xfrm>
                  <a:prstGeom prst="bentConnector2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rgbClr val="4A7EBB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</p:grpSp>
          </p:grpSp>
        </p:grpSp>
        <p:cxnSp>
          <p:nvCxnSpPr>
            <p:cNvPr id="224" name="Shape 223"/>
            <p:cNvCxnSpPr>
              <a:stCxn id="166" idx="3"/>
              <a:endCxn id="166" idx="2"/>
            </p:cNvCxnSpPr>
            <p:nvPr/>
          </p:nvCxnSpPr>
          <p:spPr bwMode="auto">
            <a:xfrm flipH="1">
              <a:off x="11010899" y="6033649"/>
              <a:ext cx="342900" cy="157162"/>
            </a:xfrm>
            <a:prstGeom prst="curvedConnector4">
              <a:avLst>
                <a:gd name="adj1" fmla="val -66667"/>
                <a:gd name="adj2" fmla="val 245455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5" name="Shape 224"/>
            <p:cNvCxnSpPr>
              <a:stCxn id="173" idx="3"/>
              <a:endCxn id="173" idx="2"/>
            </p:cNvCxnSpPr>
            <p:nvPr/>
          </p:nvCxnSpPr>
          <p:spPr bwMode="auto">
            <a:xfrm flipH="1">
              <a:off x="10470995" y="4110038"/>
              <a:ext cx="342900" cy="157162"/>
            </a:xfrm>
            <a:prstGeom prst="curvedConnector4">
              <a:avLst>
                <a:gd name="adj1" fmla="val -66667"/>
                <a:gd name="adj2" fmla="val 245455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animBg="1"/>
      <p:bldP spid="95" grpId="0" animBg="1"/>
      <p:bldP spid="95" grpId="1" animBg="1"/>
      <p:bldP spid="96" grpId="0" animBg="1"/>
      <p:bldP spid="96" grpId="1" animBg="1"/>
      <p:bldP spid="135" grpId="0"/>
      <p:bldP spid="135" grpId="1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this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600200"/>
            <a:ext cx="8750300" cy="4525963"/>
          </a:xfrm>
        </p:spPr>
        <p:txBody>
          <a:bodyPr/>
          <a:lstStyle/>
          <a:p>
            <a:r>
              <a:rPr lang="en-US" dirty="0" smtClean="0"/>
              <a:t>Give semantic meaning to the storyboard</a:t>
            </a:r>
          </a:p>
          <a:p>
            <a:pPr lvl="1"/>
            <a:r>
              <a:rPr lang="en-US" dirty="0" smtClean="0"/>
              <a:t>storyboard is the link between synthesizer and user</a:t>
            </a:r>
          </a:p>
          <a:p>
            <a:pPr lvl="1"/>
            <a:r>
              <a:rPr lang="en-US" dirty="0" smtClean="0"/>
              <a:t>storyboard is a specification</a:t>
            </a:r>
          </a:p>
          <a:p>
            <a:pPr lvl="1"/>
            <a:r>
              <a:rPr lang="en-US" dirty="0" smtClean="0"/>
              <a:t>storyboard focuses on what is important</a:t>
            </a:r>
          </a:p>
          <a:p>
            <a:r>
              <a:rPr lang="en-US" dirty="0" smtClean="0"/>
              <a:t>Algorithm must exploit storyboard insight</a:t>
            </a:r>
          </a:p>
          <a:p>
            <a:pPr lvl="1"/>
            <a:r>
              <a:rPr lang="en-US" dirty="0" smtClean="0"/>
              <a:t>turn the insights of the storyboard into an abstract domain</a:t>
            </a:r>
          </a:p>
          <a:p>
            <a:pPr lvl="1"/>
            <a:r>
              <a:rPr lang="en-US" dirty="0" smtClean="0"/>
              <a:t>synthesis algorithm must be able to exploit abstraction</a:t>
            </a:r>
          </a:p>
          <a:p>
            <a:r>
              <a:rPr lang="en-US" dirty="0" smtClean="0"/>
              <a:t>Expand expressiveness and scalability</a:t>
            </a:r>
          </a:p>
          <a:p>
            <a:pPr lvl="1"/>
            <a:r>
              <a:rPr lang="en-US" dirty="0" smtClean="0"/>
              <a:t>some problems are too hard to solve in one shot</a:t>
            </a:r>
          </a:p>
          <a:p>
            <a:pPr lvl="2"/>
            <a:r>
              <a:rPr lang="en-US" dirty="0" smtClean="0"/>
              <a:t>even with abstraction</a:t>
            </a:r>
          </a:p>
          <a:p>
            <a:pPr lvl="1"/>
            <a:r>
              <a:rPr lang="en-US" dirty="0" smtClean="0"/>
              <a:t>how do we express inductive insight?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Storyboard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81600" y="4867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87145" y="4867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51419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8328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40783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endCxn id="20" idx="0"/>
          </p:cNvCxnSpPr>
          <p:nvPr/>
        </p:nvCxnSpPr>
        <p:spPr>
          <a:xfrm rot="16200000" flipH="1">
            <a:off x="5230524" y="4573299"/>
            <a:ext cx="314326" cy="2736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6774874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28510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7051965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5300217" y="2962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7563" y="2962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9056" y="29622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8268" y="29622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6738724" y="3119437"/>
            <a:ext cx="43954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7457978" y="3119437"/>
            <a:ext cx="399585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6200000" flipH="1">
            <a:off x="5354463" y="2673620"/>
            <a:ext cx="314325" cy="2629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5181601" y="2362200"/>
            <a:ext cx="624627" cy="2212777"/>
            <a:chOff x="5181601" y="2362200"/>
            <a:chExt cx="624627" cy="2212777"/>
          </a:xfrm>
        </p:grpSpPr>
        <p:sp>
          <p:nvSpPr>
            <p:cNvPr id="27" name="TextBox 26"/>
            <p:cNvSpPr txBox="1"/>
            <p:nvPr/>
          </p:nvSpPr>
          <p:spPr>
            <a:xfrm>
              <a:off x="5181601" y="42672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head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4017" y="23622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head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824217" y="2286000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grpSp>
        <p:nvGrpSpPr>
          <p:cNvPr id="17" name="Group 106"/>
          <p:cNvGrpSpPr/>
          <p:nvPr/>
        </p:nvGrpSpPr>
        <p:grpSpPr>
          <a:xfrm>
            <a:off x="7052817" y="2447925"/>
            <a:ext cx="332509" cy="309562"/>
            <a:chOff x="6144491" y="1443038"/>
            <a:chExt cx="332509" cy="309562"/>
          </a:xfrm>
        </p:grpSpPr>
        <p:sp>
          <p:nvSpPr>
            <p:cNvPr id="18" name="Trapezoid 17"/>
            <p:cNvSpPr/>
            <p:nvPr/>
          </p:nvSpPr>
          <p:spPr bwMode="auto">
            <a:xfrm flipV="1">
              <a:off x="6248400" y="1600200"/>
              <a:ext cx="228600" cy="152400"/>
            </a:xfrm>
            <a:prstGeom prst="trapezoid">
              <a:avLst>
                <a:gd name="adj" fmla="val 57530"/>
              </a:avLst>
            </a:prstGeom>
            <a:blipFill dpi="0" rotWithShape="1">
              <a:blip r:embed="rId3" cstate="print"/>
              <a:srcRect/>
              <a:tile tx="0" ty="-63500" sx="2000" sy="25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cxnSp>
          <p:nvCxnSpPr>
            <p:cNvPr id="19" name="Shape 18"/>
            <p:cNvCxnSpPr>
              <a:endCxn id="18" idx="2"/>
            </p:cNvCxnSpPr>
            <p:nvPr/>
          </p:nvCxnSpPr>
          <p:spPr bwMode="auto">
            <a:xfrm>
              <a:off x="6144491" y="1443038"/>
              <a:ext cx="218209" cy="15716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" name="Straight Arrow Connector 30"/>
          <p:cNvCxnSpPr/>
          <p:nvPr/>
        </p:nvCxnSpPr>
        <p:spPr bwMode="auto">
          <a:xfrm rot="5400000">
            <a:off x="6633717" y="3924300"/>
            <a:ext cx="685800" cy="0"/>
          </a:xfrm>
          <a:prstGeom prst="straightConnector1">
            <a:avLst/>
          </a:prstGeom>
          <a:ln w="95250">
            <a:solidFill>
              <a:srgbClr val="CC0000"/>
            </a:solidFill>
            <a:headEnd type="none" w="med" len="med"/>
            <a:tailEnd type="arrow" w="med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200" y="2130147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+mj-lt"/>
              </a:rPr>
              <a:t>Environment</a:t>
            </a:r>
          </a:p>
          <a:p>
            <a:endParaRPr lang="en-US" dirty="0" smtClean="0"/>
          </a:p>
          <a:p>
            <a:r>
              <a:rPr lang="en-US" dirty="0" err="1" smtClean="0"/>
              <a:t>Env</a:t>
            </a:r>
            <a:r>
              <a:rPr lang="en-US" dirty="0" smtClean="0"/>
              <a:t>{</a:t>
            </a:r>
          </a:p>
          <a:p>
            <a:pPr lvl="1">
              <a:buNone/>
            </a:pPr>
            <a:r>
              <a:rPr lang="en-US" dirty="0" smtClean="0"/>
              <a:t>Node head,  </a:t>
            </a:r>
            <a:r>
              <a:rPr lang="en-US" dirty="0" err="1" smtClean="0"/>
              <a:t>prev</a:t>
            </a:r>
            <a:r>
              <a:rPr lang="en-US" dirty="0" smtClean="0"/>
              <a:t>,  </a:t>
            </a:r>
            <a:r>
              <a:rPr lang="en-US" dirty="0" err="1" smtClean="0"/>
              <a:t>curr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en-US" dirty="0" smtClean="0"/>
              <a:t>[Node]    a, b, x;  </a:t>
            </a:r>
          </a:p>
          <a:p>
            <a:pPr lvl="1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en-US" dirty="0" smtClean="0"/>
              <a:t>[[Node]]  front, back ; </a:t>
            </a: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front.next</a:t>
            </a:r>
            <a:r>
              <a:rPr lang="en-US" dirty="0" smtClean="0"/>
              <a:t>  = { front, a};</a:t>
            </a:r>
          </a:p>
          <a:p>
            <a:pPr lvl="1">
              <a:buNone/>
            </a:pPr>
            <a:r>
              <a:rPr lang="en-US" dirty="0" err="1" smtClean="0"/>
              <a:t>back.next</a:t>
            </a:r>
            <a:r>
              <a:rPr lang="en-US" dirty="0" smtClean="0"/>
              <a:t> = {back, null};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609600" y="3096064"/>
            <a:ext cx="3124200" cy="304800"/>
          </a:xfrm>
          <a:prstGeom prst="round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607252" y="3629464"/>
            <a:ext cx="3124200" cy="304800"/>
          </a:xfrm>
          <a:prstGeom prst="round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09600" y="4176932"/>
            <a:ext cx="3124200" cy="304800"/>
          </a:xfrm>
          <a:prstGeom prst="round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533400" y="4724400"/>
            <a:ext cx="3505200" cy="609600"/>
          </a:xfrm>
          <a:prstGeom prst="roundRect">
            <a:avLst/>
          </a:prstGeom>
          <a:noFill/>
          <a:ln w="1905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181600" y="2962275"/>
            <a:ext cx="3491345" cy="2219325"/>
            <a:chOff x="5181600" y="2962275"/>
            <a:chExt cx="3491345" cy="2219325"/>
          </a:xfrm>
        </p:grpSpPr>
        <p:cxnSp>
          <p:nvCxnSpPr>
            <p:cNvPr id="24" name="Straight Arrow Connector 23"/>
            <p:cNvCxnSpPr>
              <a:stCxn id="20" idx="3"/>
              <a:endCxn id="22" idx="1"/>
            </p:cNvCxnSpPr>
            <p:nvPr/>
          </p:nvCxnSpPr>
          <p:spPr>
            <a:xfrm>
              <a:off x="5867400" y="5024438"/>
              <a:ext cx="28401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7" idx="3"/>
              <a:endCxn id="9" idx="1"/>
            </p:cNvCxnSpPr>
            <p:nvPr/>
          </p:nvCxnSpPr>
          <p:spPr>
            <a:xfrm>
              <a:off x="5986017" y="3119438"/>
              <a:ext cx="43303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1" name="Shape 40"/>
            <p:cNvCxnSpPr>
              <a:stCxn id="20" idx="2"/>
              <a:endCxn id="20" idx="1"/>
            </p:cNvCxnSpPr>
            <p:nvPr/>
          </p:nvCxnSpPr>
          <p:spPr bwMode="auto">
            <a:xfrm rot="5400000" flipH="1">
              <a:off x="5274469" y="4931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hape 41"/>
            <p:cNvCxnSpPr>
              <a:stCxn id="7" idx="2"/>
              <a:endCxn id="7" idx="1"/>
            </p:cNvCxnSpPr>
            <p:nvPr/>
          </p:nvCxnSpPr>
          <p:spPr bwMode="auto">
            <a:xfrm rot="5400000" flipH="1">
              <a:off x="5393086" y="3026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hape 44"/>
            <p:cNvCxnSpPr>
              <a:stCxn id="21" idx="3"/>
              <a:endCxn id="21" idx="0"/>
            </p:cNvCxnSpPr>
            <p:nvPr/>
          </p:nvCxnSpPr>
          <p:spPr bwMode="auto">
            <a:xfrm flipH="1" flipV="1">
              <a:off x="8330045" y="4867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hape 45"/>
            <p:cNvCxnSpPr>
              <a:stCxn id="8" idx="3"/>
              <a:endCxn id="8" idx="0"/>
            </p:cNvCxnSpPr>
            <p:nvPr/>
          </p:nvCxnSpPr>
          <p:spPr bwMode="auto">
            <a:xfrm flipH="1" flipV="1">
              <a:off x="8200463" y="2962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5180641" y="2373291"/>
            <a:ext cx="624627" cy="2212777"/>
            <a:chOff x="5334001" y="1905000"/>
            <a:chExt cx="624627" cy="2212777"/>
          </a:xfrm>
        </p:grpSpPr>
        <p:sp>
          <p:nvSpPr>
            <p:cNvPr id="54" name="TextBox 53"/>
            <p:cNvSpPr txBox="1"/>
            <p:nvPr/>
          </p:nvSpPr>
          <p:spPr>
            <a:xfrm>
              <a:off x="5334001" y="38100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head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76417" y="19050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head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157233" y="2286000"/>
            <a:ext cx="1520986" cy="2895600"/>
            <a:chOff x="6157233" y="2286000"/>
            <a:chExt cx="1520986" cy="2895600"/>
          </a:xfrm>
        </p:grpSpPr>
        <p:sp>
          <p:nvSpPr>
            <p:cNvPr id="58" name="Rounded Rectangle 57"/>
            <p:cNvSpPr/>
            <p:nvPr/>
          </p:nvSpPr>
          <p:spPr>
            <a:xfrm>
              <a:off x="6157233" y="4867275"/>
              <a:ext cx="277091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781800" y="4867072"/>
              <a:ext cx="277091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7401128" y="4867072"/>
              <a:ext cx="277091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415392" y="2962275"/>
              <a:ext cx="329184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180568" y="2962072"/>
              <a:ext cx="329184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828965" y="2286000"/>
              <a:ext cx="277091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81600" y="2962275"/>
            <a:ext cx="3491484" cy="2219325"/>
            <a:chOff x="5181600" y="2962275"/>
            <a:chExt cx="3491484" cy="2219325"/>
          </a:xfrm>
        </p:grpSpPr>
        <p:sp>
          <p:nvSpPr>
            <p:cNvPr id="71" name="Rounded Rectangle 70"/>
            <p:cNvSpPr/>
            <p:nvPr/>
          </p:nvSpPr>
          <p:spPr>
            <a:xfrm>
              <a:off x="5303520" y="2962656"/>
              <a:ext cx="685800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7857744" y="2962275"/>
              <a:ext cx="685800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5181600" y="4867275"/>
              <a:ext cx="685800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987284" y="4866894"/>
              <a:ext cx="685800" cy="31432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181600" y="2962275"/>
            <a:ext cx="3491345" cy="2219325"/>
            <a:chOff x="5181600" y="2962275"/>
            <a:chExt cx="3491345" cy="2219325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5867400" y="5024438"/>
              <a:ext cx="28401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>
            <a:xfrm>
              <a:off x="5986017" y="3119438"/>
              <a:ext cx="433039" cy="1588"/>
            </a:xfrm>
            <a:prstGeom prst="straightConnector1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tailEnd type="arrow"/>
            </a:ln>
            <a:effectLst/>
          </p:spPr>
        </p:cxnSp>
        <p:cxnSp>
          <p:nvCxnSpPr>
            <p:cNvPr id="81" name="Shape 80"/>
            <p:cNvCxnSpPr/>
            <p:nvPr/>
          </p:nvCxnSpPr>
          <p:spPr bwMode="auto">
            <a:xfrm rot="5400000" flipH="1">
              <a:off x="5274469" y="4931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hape 81"/>
            <p:cNvCxnSpPr/>
            <p:nvPr/>
          </p:nvCxnSpPr>
          <p:spPr bwMode="auto">
            <a:xfrm rot="5400000" flipH="1">
              <a:off x="5393086" y="3026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hape 82"/>
            <p:cNvCxnSpPr/>
            <p:nvPr/>
          </p:nvCxnSpPr>
          <p:spPr bwMode="auto">
            <a:xfrm flipH="1" flipV="1">
              <a:off x="8330045" y="4867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hape 83"/>
            <p:cNvCxnSpPr/>
            <p:nvPr/>
          </p:nvCxnSpPr>
          <p:spPr bwMode="auto">
            <a:xfrm flipH="1" flipV="1">
              <a:off x="8200463" y="2962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Storyboard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81600" y="4867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987145" y="4867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51419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398328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40783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26" name="Straight Arrow Connector 25"/>
          <p:cNvCxnSpPr>
            <a:endCxn id="20" idx="0"/>
          </p:cNvCxnSpPr>
          <p:nvPr/>
        </p:nvCxnSpPr>
        <p:spPr>
          <a:xfrm rot="16200000" flipH="1">
            <a:off x="5230524" y="4573299"/>
            <a:ext cx="314326" cy="273625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8" name="Rounded Rectangle 27"/>
          <p:cNvSpPr/>
          <p:nvPr/>
        </p:nvSpPr>
        <p:spPr>
          <a:xfrm>
            <a:off x="6774874" y="4867275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28510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>
          <a:xfrm>
            <a:off x="7051965" y="5024437"/>
            <a:ext cx="34636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7" name="Rounded Rectangle 6"/>
          <p:cNvSpPr/>
          <p:nvPr/>
        </p:nvSpPr>
        <p:spPr>
          <a:xfrm>
            <a:off x="5300217" y="2962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857563" y="29622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19056" y="29622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8268" y="29622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6738724" y="3119437"/>
            <a:ext cx="439544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>
          <a:xfrm>
            <a:off x="7457978" y="3119437"/>
            <a:ext cx="399585" cy="109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Straight Arrow Connector 13"/>
          <p:cNvCxnSpPr>
            <a:endCxn id="7" idx="0"/>
          </p:cNvCxnSpPr>
          <p:nvPr/>
        </p:nvCxnSpPr>
        <p:spPr>
          <a:xfrm rot="16200000" flipH="1">
            <a:off x="5354463" y="2673620"/>
            <a:ext cx="314325" cy="2629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3" name="Group 56"/>
          <p:cNvGrpSpPr/>
          <p:nvPr/>
        </p:nvGrpSpPr>
        <p:grpSpPr>
          <a:xfrm>
            <a:off x="5181601" y="2362200"/>
            <a:ext cx="624627" cy="2212777"/>
            <a:chOff x="5181601" y="2362200"/>
            <a:chExt cx="624627" cy="2212777"/>
          </a:xfrm>
        </p:grpSpPr>
        <p:sp>
          <p:nvSpPr>
            <p:cNvPr id="27" name="TextBox 26"/>
            <p:cNvSpPr txBox="1"/>
            <p:nvPr/>
          </p:nvSpPr>
          <p:spPr>
            <a:xfrm>
              <a:off x="5181601" y="42672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head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24017" y="2362200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head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824217" y="2286000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grpSp>
        <p:nvGrpSpPr>
          <p:cNvPr id="4" name="Group 106"/>
          <p:cNvGrpSpPr/>
          <p:nvPr/>
        </p:nvGrpSpPr>
        <p:grpSpPr>
          <a:xfrm>
            <a:off x="7052817" y="2447925"/>
            <a:ext cx="332509" cy="309562"/>
            <a:chOff x="6144491" y="1443038"/>
            <a:chExt cx="332509" cy="309562"/>
          </a:xfrm>
        </p:grpSpPr>
        <p:sp>
          <p:nvSpPr>
            <p:cNvPr id="18" name="Trapezoid 17"/>
            <p:cNvSpPr/>
            <p:nvPr/>
          </p:nvSpPr>
          <p:spPr bwMode="auto">
            <a:xfrm flipV="1">
              <a:off x="6248400" y="1600200"/>
              <a:ext cx="228600" cy="152400"/>
            </a:xfrm>
            <a:prstGeom prst="trapezoid">
              <a:avLst>
                <a:gd name="adj" fmla="val 57530"/>
              </a:avLst>
            </a:prstGeom>
            <a:blipFill dpi="0" rotWithShape="1">
              <a:blip r:embed="rId2" cstate="print"/>
              <a:srcRect/>
              <a:tile tx="0" ty="-63500" sx="2000" sy="25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endParaRPr>
            </a:p>
          </p:txBody>
        </p:sp>
        <p:cxnSp>
          <p:nvCxnSpPr>
            <p:cNvPr id="19" name="Shape 18"/>
            <p:cNvCxnSpPr>
              <a:endCxn id="18" idx="2"/>
            </p:cNvCxnSpPr>
            <p:nvPr/>
          </p:nvCxnSpPr>
          <p:spPr bwMode="auto">
            <a:xfrm>
              <a:off x="6144491" y="1443038"/>
              <a:ext cx="218209" cy="157162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1" name="Straight Arrow Connector 30"/>
          <p:cNvCxnSpPr/>
          <p:nvPr/>
        </p:nvCxnSpPr>
        <p:spPr bwMode="auto">
          <a:xfrm rot="5400000">
            <a:off x="6633717" y="3924300"/>
            <a:ext cx="685800" cy="0"/>
          </a:xfrm>
          <a:prstGeom prst="straightConnector1">
            <a:avLst/>
          </a:prstGeom>
          <a:ln w="95250">
            <a:solidFill>
              <a:srgbClr val="CC0000"/>
            </a:solidFill>
            <a:headEnd type="none" w="med" len="med"/>
            <a:tailEnd type="arrow" w="med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6200" y="1905000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+mj-lt"/>
              </a:rPr>
              <a:t>Scenario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Start {</a:t>
            </a:r>
          </a:p>
          <a:p>
            <a:pPr>
              <a:buNone/>
            </a:pPr>
            <a:r>
              <a:rPr lang="en-US" dirty="0" smtClean="0"/>
              <a:t>     head   = front;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a.next</a:t>
            </a:r>
            <a:r>
              <a:rPr lang="en-US" dirty="0" smtClean="0"/>
              <a:t> = b;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b.next</a:t>
            </a:r>
            <a:r>
              <a:rPr lang="en-US" dirty="0" smtClean="0"/>
              <a:t> = back;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End{</a:t>
            </a:r>
          </a:p>
          <a:p>
            <a:pPr>
              <a:buNone/>
            </a:pPr>
            <a:r>
              <a:rPr lang="en-US" dirty="0" smtClean="0"/>
              <a:t>     head   = front;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a.next</a:t>
            </a:r>
            <a:r>
              <a:rPr lang="en-US" dirty="0" smtClean="0"/>
              <a:t> = x;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x.next</a:t>
            </a:r>
            <a:r>
              <a:rPr lang="en-US" dirty="0" smtClean="0"/>
              <a:t> = b; 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b.next</a:t>
            </a:r>
            <a:r>
              <a:rPr lang="en-US" dirty="0" smtClean="0"/>
              <a:t> = back;</a:t>
            </a:r>
          </a:p>
          <a:p>
            <a:pPr>
              <a:buNone/>
            </a:pPr>
            <a:r>
              <a:rPr lang="en-US" dirty="0" smtClean="0"/>
              <a:t>}</a:t>
            </a:r>
          </a:p>
          <a:p>
            <a:pPr>
              <a:buNone/>
            </a:pPr>
            <a:endParaRPr lang="en-US" dirty="0" smtClean="0"/>
          </a:p>
        </p:txBody>
      </p:sp>
      <p:grpSp>
        <p:nvGrpSpPr>
          <p:cNvPr id="5" name="Group 76"/>
          <p:cNvGrpSpPr/>
          <p:nvPr/>
        </p:nvGrpSpPr>
        <p:grpSpPr>
          <a:xfrm>
            <a:off x="5181600" y="2962275"/>
            <a:ext cx="3491345" cy="2219325"/>
            <a:chOff x="5181600" y="2962275"/>
            <a:chExt cx="3491345" cy="2219325"/>
          </a:xfrm>
        </p:grpSpPr>
        <p:cxnSp>
          <p:nvCxnSpPr>
            <p:cNvPr id="24" name="Straight Arrow Connector 23"/>
            <p:cNvCxnSpPr>
              <a:stCxn id="20" idx="3"/>
              <a:endCxn id="22" idx="1"/>
            </p:cNvCxnSpPr>
            <p:nvPr/>
          </p:nvCxnSpPr>
          <p:spPr>
            <a:xfrm>
              <a:off x="5867400" y="5024438"/>
              <a:ext cx="28401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1" name="Straight Arrow Connector 10"/>
            <p:cNvCxnSpPr>
              <a:stCxn id="7" idx="3"/>
              <a:endCxn id="9" idx="1"/>
            </p:cNvCxnSpPr>
            <p:nvPr/>
          </p:nvCxnSpPr>
          <p:spPr>
            <a:xfrm>
              <a:off x="5986017" y="3119438"/>
              <a:ext cx="433039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41" name="Shape 40"/>
            <p:cNvCxnSpPr>
              <a:stCxn id="20" idx="2"/>
              <a:endCxn id="20" idx="1"/>
            </p:cNvCxnSpPr>
            <p:nvPr/>
          </p:nvCxnSpPr>
          <p:spPr bwMode="auto">
            <a:xfrm rot="5400000" flipH="1">
              <a:off x="5274469" y="4931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hape 41"/>
            <p:cNvCxnSpPr>
              <a:stCxn id="7" idx="2"/>
              <a:endCxn id="7" idx="1"/>
            </p:cNvCxnSpPr>
            <p:nvPr/>
          </p:nvCxnSpPr>
          <p:spPr bwMode="auto">
            <a:xfrm rot="5400000" flipH="1">
              <a:off x="5393086" y="3026569"/>
              <a:ext cx="157162" cy="342900"/>
            </a:xfrm>
            <a:prstGeom prst="curvedConnector4">
              <a:avLst>
                <a:gd name="adj1" fmla="val -145455"/>
                <a:gd name="adj2" fmla="val 166667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hape 44"/>
            <p:cNvCxnSpPr>
              <a:stCxn id="21" idx="3"/>
              <a:endCxn id="21" idx="0"/>
            </p:cNvCxnSpPr>
            <p:nvPr/>
          </p:nvCxnSpPr>
          <p:spPr bwMode="auto">
            <a:xfrm flipH="1" flipV="1">
              <a:off x="8330045" y="4867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hape 45"/>
            <p:cNvCxnSpPr>
              <a:stCxn id="8" idx="3"/>
              <a:endCxn id="8" idx="0"/>
            </p:cNvCxnSpPr>
            <p:nvPr/>
          </p:nvCxnSpPr>
          <p:spPr bwMode="auto">
            <a:xfrm flipH="1" flipV="1">
              <a:off x="8200463" y="2962275"/>
              <a:ext cx="342900" cy="157163"/>
            </a:xfrm>
            <a:prstGeom prst="curvedConnector4">
              <a:avLst>
                <a:gd name="adj1" fmla="val -66667"/>
                <a:gd name="adj2" fmla="val 245454"/>
              </a:avLst>
            </a:prstGeom>
            <a:solidFill>
              <a:schemeClr val="accent1"/>
            </a:solidFill>
            <a:ln w="9525" cap="flat" cmpd="sng" algn="ctr">
              <a:solidFill>
                <a:srgbClr val="4A7EBB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Abstract Domain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88637" y="24288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983" y="24288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7476" y="24288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66688" y="24288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2637" y="1752600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31" name="Straight Arrow Connector 30"/>
          <p:cNvCxnSpPr>
            <a:stCxn id="14" idx="3"/>
            <a:endCxn id="16" idx="1"/>
          </p:cNvCxnSpPr>
          <p:nvPr/>
        </p:nvCxnSpPr>
        <p:spPr>
          <a:xfrm>
            <a:off x="3353657" y="2586038"/>
            <a:ext cx="433039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Shape 32"/>
          <p:cNvCxnSpPr>
            <a:stCxn id="14" idx="2"/>
            <a:endCxn id="14" idx="1"/>
          </p:cNvCxnSpPr>
          <p:nvPr/>
        </p:nvCxnSpPr>
        <p:spPr bwMode="auto">
          <a:xfrm rot="5400000" flipH="1">
            <a:off x="2760726" y="2493169"/>
            <a:ext cx="157162" cy="342900"/>
          </a:xfrm>
          <a:prstGeom prst="curvedConnector4">
            <a:avLst>
              <a:gd name="adj1" fmla="val -145455"/>
              <a:gd name="adj2" fmla="val 166667"/>
            </a:avLst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hape 34"/>
          <p:cNvCxnSpPr>
            <a:stCxn id="15" idx="3"/>
            <a:endCxn id="15" idx="0"/>
          </p:cNvCxnSpPr>
          <p:nvPr/>
        </p:nvCxnSpPr>
        <p:spPr bwMode="auto">
          <a:xfrm flipH="1" flipV="1">
            <a:off x="5568103" y="2428875"/>
            <a:ext cx="342900" cy="157163"/>
          </a:xfrm>
          <a:prstGeom prst="curvedConnector4">
            <a:avLst>
              <a:gd name="adj1" fmla="val -66667"/>
              <a:gd name="adj2" fmla="val 245454"/>
            </a:avLst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0" y="2795349"/>
            <a:ext cx="487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+mj-lt"/>
              </a:rPr>
              <a:t>Environment</a:t>
            </a:r>
          </a:p>
          <a:p>
            <a:endParaRPr lang="en-US" dirty="0" smtClean="0"/>
          </a:p>
          <a:p>
            <a:r>
              <a:rPr lang="en-US" dirty="0" err="1" smtClean="0"/>
              <a:t>Env</a:t>
            </a:r>
            <a:r>
              <a:rPr lang="en-US" dirty="0" smtClean="0"/>
              <a:t>{</a:t>
            </a:r>
          </a:p>
          <a:p>
            <a:pPr lvl="1">
              <a:buNone/>
            </a:pPr>
            <a:r>
              <a:rPr lang="en-US" dirty="0" smtClean="0"/>
              <a:t>Node head,  </a:t>
            </a:r>
            <a:r>
              <a:rPr lang="en-US" dirty="0" err="1" smtClean="0"/>
              <a:t>prev</a:t>
            </a:r>
            <a:r>
              <a:rPr lang="en-US" dirty="0" smtClean="0"/>
              <a:t>,  </a:t>
            </a:r>
            <a:r>
              <a:rPr lang="en-US" dirty="0" err="1" smtClean="0"/>
              <a:t>curr</a:t>
            </a:r>
            <a:r>
              <a:rPr lang="en-US" dirty="0" smtClean="0"/>
              <a:t>; </a:t>
            </a:r>
          </a:p>
          <a:p>
            <a:pPr lvl="1">
              <a:buNone/>
            </a:pPr>
            <a:r>
              <a:rPr lang="en-US" dirty="0" smtClean="0"/>
              <a:t> </a:t>
            </a: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en-US" dirty="0" smtClean="0"/>
              <a:t>[Node]    a, b, x;  </a:t>
            </a:r>
          </a:p>
          <a:p>
            <a:pPr lvl="1">
              <a:buNone/>
            </a:pP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r>
              <a:rPr lang="en-US" dirty="0" smtClean="0"/>
              <a:t>[[Node]]  front, back ; </a:t>
            </a:r>
            <a:endParaRPr lang="en-US" dirty="0" smtClean="0">
              <a:solidFill>
                <a:srgbClr val="00B0F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front.next</a:t>
            </a:r>
            <a:r>
              <a:rPr lang="en-US" dirty="0" smtClean="0"/>
              <a:t>  = { front, a};</a:t>
            </a:r>
          </a:p>
          <a:p>
            <a:pPr lvl="1">
              <a:buNone/>
            </a:pPr>
            <a:r>
              <a:rPr lang="en-US" dirty="0" err="1" smtClean="0"/>
              <a:t>back.next</a:t>
            </a:r>
            <a:r>
              <a:rPr lang="en-US" dirty="0" smtClean="0"/>
              <a:t> = {back, null};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724400" y="3635276"/>
            <a:ext cx="487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struct</a:t>
            </a:r>
            <a:r>
              <a:rPr lang="en-US" dirty="0" smtClean="0"/>
              <a:t> Node{</a:t>
            </a:r>
          </a:p>
          <a:p>
            <a:pPr lvl="1">
              <a:buNone/>
            </a:pPr>
            <a:r>
              <a:rPr lang="en-US" dirty="0" smtClean="0"/>
              <a:t>Node next;</a:t>
            </a:r>
          </a:p>
          <a:p>
            <a:pPr lvl="1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value;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assert next != null =&gt; </a:t>
            </a:r>
          </a:p>
          <a:p>
            <a:pPr lvl="1">
              <a:buNone/>
            </a:pPr>
            <a:r>
              <a:rPr lang="en-US" dirty="0" smtClean="0"/>
              <a:t>	       value &lt; </a:t>
            </a:r>
            <a:r>
              <a:rPr lang="en-US" dirty="0" err="1" smtClean="0"/>
              <a:t>next.value</a:t>
            </a:r>
            <a:r>
              <a:rPr lang="en-US" dirty="0" smtClean="0"/>
              <a:t>;</a:t>
            </a:r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 bwMode="auto">
          <a:xfrm>
            <a:off x="2571750" y="1492448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13686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head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71750" y="172402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16002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prev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71750" y="195262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07976" y="1828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cur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14800" y="25527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876800" y="25527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486275" y="18669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5" name="Trapezoid 54"/>
          <p:cNvSpPr/>
          <p:nvPr/>
        </p:nvSpPr>
        <p:spPr bwMode="auto">
          <a:xfrm flipV="1">
            <a:off x="6657109" y="2743200"/>
            <a:ext cx="228600" cy="152400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cxnSp>
        <p:nvCxnSpPr>
          <p:cNvPr id="56" name="Shape 55"/>
          <p:cNvCxnSpPr>
            <a:endCxn id="55" idx="2"/>
          </p:cNvCxnSpPr>
          <p:nvPr/>
        </p:nvCxnSpPr>
        <p:spPr bwMode="auto">
          <a:xfrm>
            <a:off x="6553200" y="2586038"/>
            <a:ext cx="218209" cy="15716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Abstract Domain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688637" y="24288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983" y="2428875"/>
            <a:ext cx="685800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07476" y="24288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66688" y="2428875"/>
            <a:ext cx="319668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12637" y="1752600"/>
            <a:ext cx="277091" cy="314325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cxnSp>
        <p:nvCxnSpPr>
          <p:cNvPr id="31" name="Straight Arrow Connector 30"/>
          <p:cNvCxnSpPr>
            <a:stCxn id="14" idx="3"/>
            <a:endCxn id="16" idx="1"/>
          </p:cNvCxnSpPr>
          <p:nvPr/>
        </p:nvCxnSpPr>
        <p:spPr>
          <a:xfrm>
            <a:off x="3353657" y="2586038"/>
            <a:ext cx="433039" cy="158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3" name="Shape 32"/>
          <p:cNvCxnSpPr>
            <a:stCxn id="14" idx="2"/>
            <a:endCxn id="14" idx="1"/>
          </p:cNvCxnSpPr>
          <p:nvPr/>
        </p:nvCxnSpPr>
        <p:spPr bwMode="auto">
          <a:xfrm rot="5400000" flipH="1">
            <a:off x="2760726" y="2493169"/>
            <a:ext cx="157162" cy="342900"/>
          </a:xfrm>
          <a:prstGeom prst="curvedConnector4">
            <a:avLst>
              <a:gd name="adj1" fmla="val -145455"/>
              <a:gd name="adj2" fmla="val 166667"/>
            </a:avLst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hape 34"/>
          <p:cNvCxnSpPr>
            <a:stCxn id="15" idx="3"/>
            <a:endCxn id="15" idx="0"/>
          </p:cNvCxnSpPr>
          <p:nvPr/>
        </p:nvCxnSpPr>
        <p:spPr bwMode="auto">
          <a:xfrm flipH="1" flipV="1">
            <a:off x="5568103" y="2428875"/>
            <a:ext cx="342900" cy="157163"/>
          </a:xfrm>
          <a:prstGeom prst="curvedConnector4">
            <a:avLst>
              <a:gd name="adj1" fmla="val -66667"/>
              <a:gd name="adj2" fmla="val 245454"/>
            </a:avLst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2571750" y="1492448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57400" y="136862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head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2571750" y="172402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57400" y="160020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prev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2571750" y="195262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07976" y="182880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cur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114800" y="25527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4876800" y="25527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4486275" y="18669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55" name="Trapezoid 54"/>
          <p:cNvSpPr/>
          <p:nvPr/>
        </p:nvSpPr>
        <p:spPr bwMode="auto">
          <a:xfrm flipV="1">
            <a:off x="6657109" y="2743200"/>
            <a:ext cx="228600" cy="152400"/>
          </a:xfrm>
          <a:prstGeom prst="trapezoid">
            <a:avLst>
              <a:gd name="adj" fmla="val 57530"/>
            </a:avLst>
          </a:prstGeom>
          <a:blipFill dpi="0" rotWithShape="1">
            <a:blip r:embed="rId2" cstate="print"/>
            <a:srcRect/>
            <a:tile tx="0" ty="-63500" sx="2000" sy="25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</a:rPr>
              <a:t> </a:t>
            </a:r>
          </a:p>
        </p:txBody>
      </p:sp>
      <p:cxnSp>
        <p:nvCxnSpPr>
          <p:cNvPr id="56" name="Shape 55"/>
          <p:cNvCxnSpPr>
            <a:endCxn id="55" idx="2"/>
          </p:cNvCxnSpPr>
          <p:nvPr/>
        </p:nvCxnSpPr>
        <p:spPr bwMode="auto">
          <a:xfrm>
            <a:off x="6553200" y="2586038"/>
            <a:ext cx="218209" cy="15716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rgbClr val="4A7EBB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5" name="Group 74"/>
          <p:cNvGrpSpPr/>
          <p:nvPr/>
        </p:nvGrpSpPr>
        <p:grpSpPr>
          <a:xfrm>
            <a:off x="2819400" y="2895600"/>
            <a:ext cx="4572000" cy="3785652"/>
            <a:chOff x="2743200" y="2895600"/>
            <a:chExt cx="4572000" cy="3785652"/>
          </a:xfrm>
        </p:grpSpPr>
        <p:sp>
          <p:nvSpPr>
            <p:cNvPr id="25" name="Rectangle 24"/>
            <p:cNvSpPr/>
            <p:nvPr/>
          </p:nvSpPr>
          <p:spPr>
            <a:xfrm>
              <a:off x="2743200" y="2895600"/>
              <a:ext cx="4572000" cy="37856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2400" u="sng" dirty="0" smtClean="0">
                  <a:solidFill>
                    <a:srgbClr val="C00000"/>
                  </a:solidFill>
                  <a:latin typeface="+mj-lt"/>
                </a:rPr>
                <a:t> </a:t>
              </a:r>
            </a:p>
            <a:p>
              <a:endParaRPr lang="en-US" dirty="0" smtClean="0"/>
            </a:p>
            <a:p>
              <a:pPr>
                <a:buNone/>
              </a:pPr>
              <a:r>
                <a:rPr lang="en-US" dirty="0" smtClean="0"/>
                <a:t>head = {       ,   }</a:t>
              </a:r>
            </a:p>
            <a:p>
              <a:pPr>
                <a:buNone/>
              </a:pPr>
              <a:endParaRPr lang="en-US" dirty="0" smtClean="0"/>
            </a:p>
            <a:p>
              <a:pPr>
                <a:buNone/>
              </a:pPr>
              <a:r>
                <a:rPr lang="en-US" dirty="0" err="1" smtClean="0"/>
                <a:t>a.next</a:t>
              </a:r>
              <a:r>
                <a:rPr lang="en-US" dirty="0" smtClean="0"/>
                <a:t> = {   ,   ,   }</a:t>
              </a:r>
            </a:p>
            <a:p>
              <a:pPr>
                <a:buNone/>
              </a:pPr>
              <a:endParaRPr lang="en-US" dirty="0" smtClean="0"/>
            </a:p>
            <a:p>
              <a:pPr>
                <a:buNone/>
              </a:pPr>
              <a:r>
                <a:rPr lang="en-US" dirty="0" err="1" smtClean="0"/>
                <a:t>b.next</a:t>
              </a:r>
              <a:r>
                <a:rPr lang="en-US" dirty="0" smtClean="0"/>
                <a:t> = {      ,   }</a:t>
              </a:r>
            </a:p>
            <a:p>
              <a:pPr>
                <a:buNone/>
              </a:pPr>
              <a:endParaRPr lang="en-US" dirty="0" smtClean="0"/>
            </a:p>
            <a:p>
              <a:pPr>
                <a:buNone/>
              </a:pPr>
              <a:r>
                <a:rPr lang="en-US" dirty="0" err="1" smtClean="0"/>
                <a:t>x.next</a:t>
              </a:r>
              <a:r>
                <a:rPr lang="en-US" dirty="0" smtClean="0"/>
                <a:t> = {    ,    }</a:t>
              </a:r>
            </a:p>
            <a:p>
              <a:pPr>
                <a:buNone/>
              </a:pPr>
              <a:endParaRPr lang="en-US" dirty="0" smtClean="0"/>
            </a:p>
            <a:p>
              <a:pPr>
                <a:buNone/>
              </a:pPr>
              <a:r>
                <a:rPr lang="en-US" dirty="0" smtClean="0"/>
                <a:t>cur = {                         }</a:t>
              </a:r>
            </a:p>
            <a:p>
              <a:pPr>
                <a:buNone/>
              </a:pPr>
              <a:endParaRPr lang="en-US" dirty="0" smtClean="0"/>
            </a:p>
            <a:p>
              <a:r>
                <a:rPr lang="en-US" dirty="0" err="1" smtClean="0"/>
                <a:t>prev</a:t>
              </a:r>
              <a:r>
                <a:rPr lang="en-US" dirty="0" smtClean="0"/>
                <a:t> = {                         }</a:t>
              </a:r>
            </a:p>
          </p:txBody>
        </p:sp>
        <p:sp>
          <p:nvSpPr>
            <p:cNvPr id="26" name="Rounded Rectangle 25"/>
            <p:cNvSpPr>
              <a:spLocks noChangeAspect="1"/>
            </p:cNvSpPr>
            <p:nvPr/>
          </p:nvSpPr>
          <p:spPr>
            <a:xfrm>
              <a:off x="4002741" y="3621741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5775960" y="5804647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4517972" y="5804647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4177498" y="5257800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4150659" y="4141694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ounded Rectangle 31"/>
            <p:cNvSpPr>
              <a:spLocks noChangeAspect="1"/>
            </p:cNvSpPr>
            <p:nvPr/>
          </p:nvSpPr>
          <p:spPr>
            <a:xfrm>
              <a:off x="4677539" y="4155141"/>
              <a:ext cx="221673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34" name="Rounded Rectangle 33"/>
            <p:cNvSpPr>
              <a:spLocks noChangeAspect="1"/>
            </p:cNvSpPr>
            <p:nvPr/>
          </p:nvSpPr>
          <p:spPr>
            <a:xfrm>
              <a:off x="4164106" y="4697506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" name="Group 106"/>
            <p:cNvGrpSpPr/>
            <p:nvPr/>
          </p:nvGrpSpPr>
          <p:grpSpPr>
            <a:xfrm>
              <a:off x="4800600" y="3545541"/>
              <a:ext cx="332509" cy="309562"/>
              <a:chOff x="6144491" y="1443038"/>
              <a:chExt cx="332509" cy="309562"/>
            </a:xfrm>
          </p:grpSpPr>
          <p:sp>
            <p:nvSpPr>
              <p:cNvPr id="37" name="Trapezoid 36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38" name="Shape 37"/>
              <p:cNvCxnSpPr>
                <a:endCxn id="37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9" name="Group 106"/>
            <p:cNvGrpSpPr/>
            <p:nvPr/>
          </p:nvGrpSpPr>
          <p:grpSpPr>
            <a:xfrm>
              <a:off x="5105400" y="4110038"/>
              <a:ext cx="332509" cy="309562"/>
              <a:chOff x="6144491" y="1443038"/>
              <a:chExt cx="332509" cy="309562"/>
            </a:xfrm>
          </p:grpSpPr>
          <p:sp>
            <p:nvSpPr>
              <p:cNvPr id="40" name="Trapezoid 39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41" name="Shape 40"/>
              <p:cNvCxnSpPr>
                <a:endCxn id="40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8" name="Group 106"/>
            <p:cNvGrpSpPr/>
            <p:nvPr/>
          </p:nvGrpSpPr>
          <p:grpSpPr>
            <a:xfrm>
              <a:off x="4925291" y="4643438"/>
              <a:ext cx="332509" cy="309562"/>
              <a:chOff x="6144491" y="1443038"/>
              <a:chExt cx="332509" cy="309562"/>
            </a:xfrm>
          </p:grpSpPr>
          <p:sp>
            <p:nvSpPr>
              <p:cNvPr id="49" name="Trapezoid 48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57" name="Shape 56"/>
              <p:cNvCxnSpPr>
                <a:endCxn id="49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58" name="Group 106"/>
            <p:cNvGrpSpPr/>
            <p:nvPr/>
          </p:nvGrpSpPr>
          <p:grpSpPr>
            <a:xfrm>
              <a:off x="4696691" y="5253038"/>
              <a:ext cx="332509" cy="309562"/>
              <a:chOff x="6144491" y="1443038"/>
              <a:chExt cx="332509" cy="309562"/>
            </a:xfrm>
          </p:grpSpPr>
          <p:sp>
            <p:nvSpPr>
              <p:cNvPr id="59" name="Trapezoid 58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60" name="Shape 59"/>
              <p:cNvCxnSpPr>
                <a:endCxn id="59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1" name="Rounded Rectangle 60"/>
            <p:cNvSpPr>
              <a:spLocks noChangeAspect="1"/>
            </p:cNvSpPr>
            <p:nvPr/>
          </p:nvSpPr>
          <p:spPr>
            <a:xfrm>
              <a:off x="5360894" y="5804647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ounded Rectangle 61"/>
            <p:cNvSpPr>
              <a:spLocks noChangeAspect="1"/>
            </p:cNvSpPr>
            <p:nvPr/>
          </p:nvSpPr>
          <p:spPr>
            <a:xfrm>
              <a:off x="4968892" y="5804647"/>
              <a:ext cx="221673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63" name="Group 106"/>
            <p:cNvGrpSpPr/>
            <p:nvPr/>
          </p:nvGrpSpPr>
          <p:grpSpPr>
            <a:xfrm>
              <a:off x="6477000" y="5791200"/>
              <a:ext cx="332509" cy="309562"/>
              <a:chOff x="6144491" y="1443038"/>
              <a:chExt cx="332509" cy="309562"/>
            </a:xfrm>
          </p:grpSpPr>
          <p:sp>
            <p:nvSpPr>
              <p:cNvPr id="64" name="Trapezoid 63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65" name="Shape 64"/>
              <p:cNvCxnSpPr>
                <a:endCxn id="64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6" name="Rounded Rectangle 65"/>
            <p:cNvSpPr>
              <a:spLocks noChangeAspect="1"/>
            </p:cNvSpPr>
            <p:nvPr/>
          </p:nvSpPr>
          <p:spPr>
            <a:xfrm>
              <a:off x="3783106" y="5804647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ounded Rectangle 66"/>
            <p:cNvSpPr>
              <a:spLocks noChangeAspect="1"/>
            </p:cNvSpPr>
            <p:nvPr/>
          </p:nvSpPr>
          <p:spPr>
            <a:xfrm>
              <a:off x="5888019" y="6351494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back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Rounded Rectangle 67"/>
            <p:cNvSpPr>
              <a:spLocks noChangeAspect="1"/>
            </p:cNvSpPr>
            <p:nvPr/>
          </p:nvSpPr>
          <p:spPr>
            <a:xfrm>
              <a:off x="4630031" y="6351494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ounded Rectangle 68"/>
            <p:cNvSpPr>
              <a:spLocks noChangeAspect="1"/>
            </p:cNvSpPr>
            <p:nvPr/>
          </p:nvSpPr>
          <p:spPr>
            <a:xfrm>
              <a:off x="5472953" y="6351494"/>
              <a:ext cx="255734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ounded Rectangle 69"/>
            <p:cNvSpPr>
              <a:spLocks noChangeAspect="1"/>
            </p:cNvSpPr>
            <p:nvPr/>
          </p:nvSpPr>
          <p:spPr>
            <a:xfrm>
              <a:off x="5080951" y="6351494"/>
              <a:ext cx="221673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grpSp>
          <p:nvGrpSpPr>
            <p:cNvPr id="71" name="Group 106"/>
            <p:cNvGrpSpPr/>
            <p:nvPr/>
          </p:nvGrpSpPr>
          <p:grpSpPr>
            <a:xfrm>
              <a:off x="6589059" y="6338047"/>
              <a:ext cx="332509" cy="309562"/>
              <a:chOff x="6144491" y="1443038"/>
              <a:chExt cx="332509" cy="309562"/>
            </a:xfrm>
          </p:grpSpPr>
          <p:sp>
            <p:nvSpPr>
              <p:cNvPr id="72" name="Trapezoid 71"/>
              <p:cNvSpPr/>
              <p:nvPr/>
            </p:nvSpPr>
            <p:spPr bwMode="auto">
              <a:xfrm flipV="1">
                <a:off x="6248400" y="1600200"/>
                <a:ext cx="228600" cy="152400"/>
              </a:xfrm>
              <a:prstGeom prst="trapezoid">
                <a:avLst>
                  <a:gd name="adj" fmla="val 57530"/>
                </a:avLst>
              </a:prstGeom>
              <a:blipFill dpi="0" rotWithShape="1">
                <a:blip r:embed="rId2" cstate="print"/>
                <a:srcRect/>
                <a:tile tx="0" ty="-63500" sx="2000" sy="25000" flip="none" algn="tl"/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itchFamily="49" charset="0"/>
                </a:endParaRPr>
              </a:p>
            </p:txBody>
          </p:sp>
          <p:cxnSp>
            <p:nvCxnSpPr>
              <p:cNvPr id="73" name="Shape 72"/>
              <p:cNvCxnSpPr>
                <a:endCxn id="72" idx="2"/>
              </p:cNvCxnSpPr>
              <p:nvPr/>
            </p:nvCxnSpPr>
            <p:spPr bwMode="auto">
              <a:xfrm>
                <a:off x="6144491" y="1443038"/>
                <a:ext cx="218209" cy="157162"/>
              </a:xfrm>
              <a:prstGeom prst="bentConnector2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4A7EBB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4" name="Rounded Rectangle 73"/>
            <p:cNvSpPr>
              <a:spLocks noChangeAspect="1"/>
            </p:cNvSpPr>
            <p:nvPr/>
          </p:nvSpPr>
          <p:spPr>
            <a:xfrm>
              <a:off x="3895165" y="6351494"/>
              <a:ext cx="548640" cy="251460"/>
            </a:xfrm>
            <a:prstGeom prst="round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ysDash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front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Oval 75"/>
          <p:cNvSpPr/>
          <p:nvPr/>
        </p:nvSpPr>
        <p:spPr bwMode="auto">
          <a:xfrm>
            <a:off x="2724150" y="369916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2743200" y="423949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743200" y="477289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2757055" y="533400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2763980" y="5881255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2763980" y="6449290"/>
            <a:ext cx="76200" cy="7620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22757" y="2710190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null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972550" cy="1096962"/>
          </a:xfrm>
        </p:spPr>
        <p:txBody>
          <a:bodyPr/>
          <a:lstStyle/>
          <a:p>
            <a:r>
              <a:rPr lang="en-US" dirty="0" smtClean="0"/>
              <a:t>Verifying with Abstract Interpretation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program analysis technique</a:t>
            </a:r>
          </a:p>
          <a:p>
            <a:endParaRPr lang="en-US" dirty="0" smtClean="0"/>
          </a:p>
          <a:p>
            <a:r>
              <a:rPr lang="en-US" dirty="0" smtClean="0"/>
              <a:t>Our synthesis algorithm will be based on 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olas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nsolas" pitchFamily="4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82925</TotalTime>
  <Words>1402</Words>
  <Application>Microsoft Office PowerPoint</Application>
  <PresentationFormat>On-screen Show (4:3)</PresentationFormat>
  <Paragraphs>759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Storyboard Programming</vt:lpstr>
      <vt:lpstr>Storyboard Programming</vt:lpstr>
      <vt:lpstr>Storyboard Programming</vt:lpstr>
      <vt:lpstr>How do we make this real</vt:lpstr>
      <vt:lpstr>Anatomy of a Storyboard</vt:lpstr>
      <vt:lpstr>Anatomy of a Storyboard</vt:lpstr>
      <vt:lpstr>Storyboard  Abstract Domain</vt:lpstr>
      <vt:lpstr>Storyboard  Abstract Domain</vt:lpstr>
      <vt:lpstr>Verifying with Abstract Interpretation</vt:lpstr>
      <vt:lpstr>Transition Function</vt:lpstr>
      <vt:lpstr>Transition Function</vt:lpstr>
      <vt:lpstr>Verification by Abstract Interpretation</vt:lpstr>
      <vt:lpstr>Verification by Abstract Interpretation</vt:lpstr>
      <vt:lpstr>From Verification to Synthesis</vt:lpstr>
      <vt:lpstr>From Verification to Synthesis</vt:lpstr>
      <vt:lpstr>From Verification to Synthesis</vt:lpstr>
      <vt:lpstr>From Verification to Synthesis</vt:lpstr>
      <vt:lpstr>Synthesis with Abstract Interpretation</vt:lpstr>
      <vt:lpstr>Challenge</vt:lpstr>
      <vt:lpstr>CEGIS with Abstract Interpretation</vt:lpstr>
      <vt:lpstr>Incorporating Inductive Insight</vt:lpstr>
    </vt:vector>
  </TitlesOfParts>
  <Company>EECS - University of California,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Sketching</dc:title>
  <dc:creator>asolar</dc:creator>
  <cp:lastModifiedBy>asolar</cp:lastModifiedBy>
  <cp:revision>891</cp:revision>
  <dcterms:created xsi:type="dcterms:W3CDTF">2009-01-07T19:09:33Z</dcterms:created>
  <dcterms:modified xsi:type="dcterms:W3CDTF">2010-09-03T13:54:56Z</dcterms:modified>
</cp:coreProperties>
</file>