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82" r:id="rId4"/>
    <p:sldId id="259" r:id="rId5"/>
    <p:sldId id="267" r:id="rId6"/>
    <p:sldId id="264" r:id="rId7"/>
    <p:sldId id="265" r:id="rId8"/>
    <p:sldId id="269" r:id="rId9"/>
    <p:sldId id="270" r:id="rId10"/>
    <p:sldId id="268" r:id="rId11"/>
    <p:sldId id="266" r:id="rId12"/>
    <p:sldId id="271" r:id="rId13"/>
    <p:sldId id="260" r:id="rId14"/>
    <p:sldId id="272" r:id="rId15"/>
    <p:sldId id="273" r:id="rId16"/>
    <p:sldId id="261" r:id="rId17"/>
    <p:sldId id="274" r:id="rId18"/>
    <p:sldId id="258" r:id="rId19"/>
    <p:sldId id="275" r:id="rId20"/>
    <p:sldId id="263" r:id="rId21"/>
    <p:sldId id="262" r:id="rId22"/>
    <p:sldId id="276" r:id="rId23"/>
    <p:sldId id="279" r:id="rId24"/>
    <p:sldId id="278" r:id="rId25"/>
    <p:sldId id="277" r:id="rId26"/>
    <p:sldId id="280" r:id="rId27"/>
    <p:sldId id="281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33" autoAdjust="0"/>
  </p:normalViewPr>
  <p:slideViewPr>
    <p:cSldViewPr snapToGrid="0" snapToObjects="1">
      <p:cViewPr varScale="1">
        <p:scale>
          <a:sx n="110" d="100"/>
          <a:sy n="110" d="100"/>
        </p:scale>
        <p:origin x="-13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9527C-8BF4-2D4D-AE29-DD2FF196775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65138-5DAF-4D47-8A60-2EF49D3BA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5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semantic communication model was</a:t>
            </a:r>
            <a:r>
              <a:rPr lang="en-US" baseline="0" dirty="0" smtClean="0"/>
              <a:t> introduced</a:t>
            </a:r>
            <a:r>
              <a:rPr lang="en-US" dirty="0" smtClean="0"/>
              <a:t> to capture</a:t>
            </a:r>
            <a:r>
              <a:rPr lang="en-US" baseline="0" dirty="0" smtClean="0"/>
              <a:t> and address</a:t>
            </a:r>
            <a:br>
              <a:rPr lang="en-US" baseline="0" dirty="0" smtClean="0"/>
            </a:br>
            <a:r>
              <a:rPr lang="en-US" baseline="0" dirty="0" smtClean="0"/>
              <a:t>problems of m</a:t>
            </a:r>
            <a:r>
              <a:rPr lang="en-US" dirty="0" smtClean="0"/>
              <a:t>iscommunication</a:t>
            </a:r>
            <a:r>
              <a:rPr lang="en-US" baseline="0" dirty="0" smtClean="0"/>
              <a:t> </a:t>
            </a:r>
            <a:r>
              <a:rPr lang="en-US" dirty="0" smtClean="0"/>
              <a:t>in computer</a:t>
            </a:r>
            <a:r>
              <a:rPr lang="en-US" baseline="0" dirty="0" smtClean="0"/>
              <a:t> systems</a:t>
            </a:r>
            <a:br>
              <a:rPr lang="en-US" baseline="0" dirty="0" smtClean="0"/>
            </a:br>
            <a:r>
              <a:rPr lang="en-US" baseline="0" dirty="0" smtClean="0"/>
              <a:t>ex: slides created by my advisor </a:t>
            </a:r>
            <a:r>
              <a:rPr lang="en-US" baseline="0" dirty="0" err="1" smtClean="0"/>
              <a:t>Madhu</a:t>
            </a:r>
            <a:r>
              <a:rPr lang="en-US" baseline="0" dirty="0" smtClean="0"/>
              <a:t> render as gibberish on my laptop…</a:t>
            </a:r>
            <a:br>
              <a:rPr lang="en-US" baseline="0" dirty="0" smtClean="0"/>
            </a:br>
            <a:r>
              <a:rPr lang="en-US" baseline="0" dirty="0" smtClean="0"/>
              <a:t>more generally, often standards aren’t followed or change over time</a:t>
            </a:r>
            <a:br>
              <a:rPr lang="en-US" baseline="0" dirty="0" smtClean="0"/>
            </a:br>
            <a:r>
              <a:rPr lang="en-US" baseline="0" dirty="0" smtClean="0"/>
              <a:t>Motivating question: can computers cope with this automatically?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D8F3BD-1BF2-6E4F-8660-5C9C47524B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03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 we care about the overhead</a:t>
            </a:r>
            <a:r>
              <a:rPr lang="en-US" baseline="0" dirty="0" smtClean="0"/>
              <a:t> only depending on the representation size because </a:t>
            </a:r>
            <a:br>
              <a:rPr lang="en-US" baseline="0" dirty="0" smtClean="0"/>
            </a:br>
            <a:r>
              <a:rPr lang="en-US" baseline="0" dirty="0" smtClean="0"/>
              <a:t>enumeration strategies only incurred a # of errors depending on the representation size</a:t>
            </a:r>
            <a:br>
              <a:rPr lang="en-US" baseline="0" dirty="0" smtClean="0"/>
            </a:br>
            <a:r>
              <a:rPr lang="en-US" baseline="0" dirty="0" smtClean="0"/>
              <a:t>and we wish to preserve this, just reducing the overhead to a polynomial</a:t>
            </a:r>
            <a:br>
              <a:rPr lang="en-US" baseline="0" dirty="0" smtClean="0"/>
            </a:br>
            <a:r>
              <a:rPr lang="en-US" baseline="0" dirty="0" smtClean="0"/>
              <a:t>(such strategies were conjectured to exist…)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50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starters,</a:t>
            </a:r>
            <a:r>
              <a:rPr lang="en-US" baseline="0" dirty="0" smtClean="0"/>
              <a:t> we have this (generic) lower bound for strategies with large messages…</a:t>
            </a:r>
            <a:br>
              <a:rPr lang="en-US" baseline="0" dirty="0" smtClean="0"/>
            </a:br>
            <a:r>
              <a:rPr lang="en-US" baseline="0" dirty="0" smtClean="0"/>
              <a:t>(in the case of large messages, it’s important that we’re using this yes/no feedback,</a:t>
            </a:r>
            <a:br>
              <a:rPr lang="en-US" baseline="0" dirty="0" smtClean="0"/>
            </a:br>
            <a:r>
              <a:rPr lang="en-US" baseline="0" dirty="0" smtClean="0"/>
              <a:t>not being told the correct value of the function)</a:t>
            </a:r>
          </a:p>
          <a:p>
            <a:r>
              <a:rPr lang="en-US" baseline="0" dirty="0" smtClean="0"/>
              <a:t>… applies broadly to many natural classes of possible strategies, e.g., linear trans.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235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…thus, to get a constant prob. of</a:t>
            </a:r>
            <a:r>
              <a:rPr lang="en-US" baseline="0" dirty="0" smtClean="0"/>
              <a:t> *not* making a mistake, we need a number of trials</a:t>
            </a:r>
            <a:br>
              <a:rPr lang="en-US" baseline="0" dirty="0" smtClean="0"/>
            </a:br>
            <a:r>
              <a:rPr lang="en-US" baseline="0" dirty="0" smtClean="0"/>
              <a:t>on the same order as the number of messages.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64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this kind of success/fail</a:t>
            </a:r>
            <a:r>
              <a:rPr lang="en-US" baseline="0" dirty="0" smtClean="0"/>
              <a:t> feedback can only allow us to efficiently emulate</a:t>
            </a:r>
            <a:br>
              <a:rPr lang="en-US" baseline="0" dirty="0" smtClean="0"/>
            </a:br>
            <a:r>
              <a:rPr lang="en-US" baseline="0" dirty="0" smtClean="0"/>
              <a:t>extremely simple classes of users…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753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…model compatibility of two parties</a:t>
            </a:r>
            <a:r>
              <a:rPr lang="en-US" baseline="0" dirty="0" smtClean="0"/>
              <a:t> by studying the *three*-way interaction of those parties w/ an environment</a:t>
            </a:r>
            <a:br>
              <a:rPr lang="en-US" baseline="0" dirty="0" smtClean="0"/>
            </a:br>
            <a:r>
              <a:rPr lang="en-US" baseline="0" dirty="0" smtClean="0"/>
              <a:t>we refer to the party who acts on our behalf in pursuit of the goal as the “user,” </a:t>
            </a:r>
            <a:br>
              <a:rPr lang="en-US" baseline="0" dirty="0" smtClean="0"/>
            </a:br>
            <a:r>
              <a:rPr lang="en-US" baseline="0" dirty="0" smtClean="0"/>
              <a:t>and the other party whose help we need as the “server”</a:t>
            </a:r>
          </a:p>
          <a:p>
            <a:r>
              <a:rPr lang="en-US" baseline="0" dirty="0" smtClean="0"/>
              <a:t>For example, if our goal is to outsource the computation of a (hard) function f…</a:t>
            </a:r>
            <a:br>
              <a:rPr lang="en-US" baseline="0" dirty="0" smtClean="0"/>
            </a:br>
            <a:r>
              <a:rPr lang="en-US" baseline="0" dirty="0" smtClean="0"/>
              <a:t>…the “semantics” of the communication is given by the interactions with the environment (ref. defines “success”) </a:t>
            </a:r>
            <a:br>
              <a:rPr lang="en-US" baseline="0" dirty="0" smtClean="0"/>
            </a:br>
            <a:r>
              <a:rPr lang="en-US" baseline="0" dirty="0" smtClean="0"/>
              <a:t>Could also define, e.g., “printing” by checking that the *server* sends the appropriate encoding of x to </a:t>
            </a:r>
            <a:r>
              <a:rPr lang="en-US" baseline="0" dirty="0" err="1" smtClean="0"/>
              <a:t>Env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Server comes from collection S; we say user is “S-universal” if it is compatible with every server in 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362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on-line setting: adversary chooses state of </a:t>
            </a:r>
            <a:r>
              <a:rPr lang="en-US" baseline="0" dirty="0" err="1" smtClean="0"/>
              <a:t>env</a:t>
            </a:r>
            <a:r>
              <a:rPr lang="en-US" baseline="0" dirty="0" smtClean="0"/>
              <a:t>. for each session, user must achieve goal repeatedly</a:t>
            </a:r>
            <a:br>
              <a:rPr lang="en-US" baseline="0" dirty="0" smtClean="0"/>
            </a:br>
            <a:r>
              <a:rPr lang="en-US" baseline="0" dirty="0" smtClean="0"/>
              <a:t>User doesn’t control session end! (but, gets many sessions to work with)</a:t>
            </a:r>
            <a:br>
              <a:rPr lang="en-US" baseline="0" dirty="0" smtClean="0"/>
            </a:br>
            <a:r>
              <a:rPr lang="en-US" baseline="0" dirty="0" smtClean="0"/>
              <a:t>In this work, we consider “one-round” goals in which each session lasts exactly one round.</a:t>
            </a:r>
            <a:br>
              <a:rPr lang="en-US" baseline="0" dirty="0" smtClean="0"/>
            </a:br>
            <a:r>
              <a:rPr lang="en-US" baseline="0" dirty="0" smtClean="0"/>
              <a:t>We expect that the “right” strategy shouldn’t incur *any* errors,</a:t>
            </a:r>
            <a:br>
              <a:rPr lang="en-US" baseline="0" dirty="0" smtClean="0"/>
            </a:br>
            <a:r>
              <a:rPr lang="en-US" baseline="0" dirty="0" smtClean="0"/>
              <a:t>correspondingly wish that we eventually “learn” this strategy from our mistakes---</a:t>
            </a:r>
            <a:br>
              <a:rPr lang="en-US" baseline="0" dirty="0" smtClean="0"/>
            </a:br>
            <a:r>
              <a:rPr lang="en-US" baseline="0" dirty="0" smtClean="0"/>
              <a:t>that “miscommunication” is restricted to a bounded “initial period”</a:t>
            </a:r>
            <a:br>
              <a:rPr lang="en-US" baseline="0" dirty="0" smtClean="0"/>
            </a:br>
            <a:r>
              <a:rPr lang="en-US" baseline="0" dirty="0" smtClean="0"/>
              <a:t>i.e., incur no errors after finite # of sessions … # can vary depending on server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A0594-93D0-D94C-9FC0-1DB05639516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algorithms we have for universal users look like this…</a:t>
            </a:r>
            <a:br>
              <a:rPr lang="en-US" dirty="0" smtClean="0"/>
            </a:br>
            <a:r>
              <a:rPr lang="en-US" dirty="0" smtClean="0"/>
              <a:t>…for computing</a:t>
            </a:r>
            <a:r>
              <a:rPr lang="en-US" baseline="0" dirty="0" smtClean="0"/>
              <a:t> functions, the sensing module is given by an interactive proof sys.</a:t>
            </a:r>
            <a:br>
              <a:rPr lang="en-US" baseline="0" dirty="0" smtClean="0"/>
            </a:br>
            <a:r>
              <a:rPr lang="en-US" baseline="0" dirty="0" smtClean="0"/>
              <a:t>And the controller simply enumerates algorithms. (“generic”—works with any success/fail feedback)</a:t>
            </a:r>
            <a:br>
              <a:rPr lang="en-US" baseline="0" dirty="0" smtClean="0"/>
            </a:br>
            <a:r>
              <a:rPr lang="en-US" baseline="0" dirty="0" smtClean="0"/>
              <a:t>Not terribly efficient, but “optimal” at a certain level of generality (passwords take exp. time to find)</a:t>
            </a:r>
            <a:br>
              <a:rPr lang="en-US" baseline="0" dirty="0" smtClean="0"/>
            </a:br>
            <a:r>
              <a:rPr lang="en-US" baseline="0" dirty="0" smtClean="0"/>
              <a:t>We weren’t really happy with this… so we wanted to know… </a:t>
            </a:r>
            <a:br>
              <a:rPr lang="en-US" baseline="0" dirty="0" smtClean="0"/>
            </a:br>
            <a:r>
              <a:rPr lang="en-US" baseline="0" dirty="0" smtClean="0"/>
              <a:t>(…perhaps by restricting the kind of strategies we aimed to be able to emulate)</a:t>
            </a:r>
            <a:br>
              <a:rPr lang="en-US" baseline="0" dirty="0" smtClean="0"/>
            </a:br>
            <a:r>
              <a:rPr lang="en-US" baseline="0" dirty="0" smtClean="0"/>
              <a:t>Now, notice, contrary to what we’d expected, learning theory didn’t play any role so far.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20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In multi-session goals, we only need to detect failures a finite number of rounds later </a:t>
            </a:r>
            <a:br>
              <a:rPr lang="en-US" baseline="0" dirty="0" smtClean="0"/>
            </a:br>
            <a:r>
              <a:rPr lang="en-US" baseline="0" dirty="0" smtClean="0"/>
              <a:t>(some delay = some </a:t>
            </a:r>
            <a:r>
              <a:rPr lang="en-US" baseline="0" dirty="0" err="1" smtClean="0"/>
              <a:t>add’l</a:t>
            </a:r>
            <a:r>
              <a:rPr lang="en-US" baseline="0" dirty="0" smtClean="0"/>
              <a:t> failed sessions is OK)</a:t>
            </a:r>
            <a:br>
              <a:rPr lang="en-US" baseline="0" dirty="0" smtClean="0"/>
            </a:br>
            <a:r>
              <a:rPr lang="en-US" baseline="0" dirty="0" smtClean="0"/>
              <a:t>Thus, safety: sensing fn. detects failures w/in some bounded # of rounds </a:t>
            </a:r>
            <a:br>
              <a:rPr lang="en-US" baseline="0" dirty="0" smtClean="0"/>
            </a:br>
            <a:r>
              <a:rPr lang="en-US" baseline="0" dirty="0" smtClean="0"/>
              <a:t>(unless we’re actually succeeding at the goal, i.e., we know errors are fixed)</a:t>
            </a:r>
            <a:br>
              <a:rPr lang="en-US" baseline="0" dirty="0" smtClean="0"/>
            </a:br>
            <a:r>
              <a:rPr lang="en-US" baseline="0" dirty="0" smtClean="0"/>
              <a:t>and viability: after some bounded # of rounds, we don’t see any more failures</a:t>
            </a:r>
            <a:br>
              <a:rPr lang="en-US" baseline="0" dirty="0" smtClean="0"/>
            </a:br>
            <a:r>
              <a:rPr lang="en-US" baseline="0" dirty="0" smtClean="0"/>
              <a:t>But, in this work, we again make things easier by restricting the delays to one round</a:t>
            </a:r>
            <a:br>
              <a:rPr lang="en-US" baseline="0" dirty="0" smtClean="0"/>
            </a:br>
            <a:r>
              <a:rPr lang="en-US" baseline="0" dirty="0" smtClean="0"/>
              <a:t>(so that on the next round, we get feedback on our performance on the previous round,</a:t>
            </a:r>
            <a:br>
              <a:rPr lang="en-US" baseline="0" dirty="0" smtClean="0"/>
            </a:br>
            <a:r>
              <a:rPr lang="en-US" baseline="0" dirty="0" smtClean="0"/>
              <a:t>and an appropriate strategy gets positive feedback from the next round onwards)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6A0594-93D0-D94C-9FC0-1DB05639516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Most important def. in the talk—captures</a:t>
            </a:r>
            <a:r>
              <a:rPr lang="en-US" baseline="0" dirty="0" smtClean="0"/>
              <a:t> a</a:t>
            </a:r>
            <a:r>
              <a:rPr lang="en-US" dirty="0" smtClean="0"/>
              <a:t> generic controller</a:t>
            </a:r>
            <a:r>
              <a:rPr lang="en-US" baseline="0" dirty="0" smtClean="0"/>
              <a:t> strategy for a limited class of users U…</a:t>
            </a:r>
            <a:br>
              <a:rPr lang="en-US" baseline="0" dirty="0" smtClean="0"/>
            </a:br>
            <a:r>
              <a:rPr lang="en-US" baseline="0" dirty="0" smtClean="0"/>
              <a:t>…when the controller is plugged in to an appropriate sensing module,</a:t>
            </a:r>
            <a:br>
              <a:rPr lang="en-US" baseline="0" dirty="0" smtClean="0"/>
            </a:br>
            <a:r>
              <a:rPr lang="en-US" baseline="0" dirty="0" smtClean="0"/>
              <a:t>the referee is only dissatisfied with its messages m times (parameterized by size of user strategy)</a:t>
            </a:r>
          </a:p>
          <a:p>
            <a:r>
              <a:rPr lang="en-US" baseline="0" dirty="0" smtClean="0"/>
              <a:t>an “appropriate sensing module” is not only safe for S, but also viable with one of the simple strategies</a:t>
            </a:r>
            <a:br>
              <a:rPr lang="en-US" baseline="0" dirty="0" smtClean="0"/>
            </a:br>
            <a:r>
              <a:rPr lang="en-US" baseline="0" dirty="0" smtClean="0"/>
              <a:t>Note: if this algorithm is efficient (and sensing is efficient) then we have efficient S-universal users!</a:t>
            </a:r>
            <a:br>
              <a:rPr lang="en-US" baseline="0" dirty="0" smtClean="0"/>
            </a:br>
            <a:r>
              <a:rPr lang="en-US" baseline="0" dirty="0" smtClean="0"/>
              <a:t>**captures the existing approach to designing universal users based on sensing in simple settings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7208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that’s what</a:t>
            </a:r>
            <a:r>
              <a:rPr lang="en-US" baseline="0" dirty="0" smtClean="0"/>
              <a:t> we’ll see to be equivalent to on-line learning.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64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to remind you… the mistake-bounded on-line</a:t>
            </a:r>
            <a:r>
              <a:rPr lang="en-US" baseline="0" dirty="0" smtClean="0"/>
              <a:t> learning model</a:t>
            </a:r>
            <a:br>
              <a:rPr lang="en-US" baseline="0" dirty="0" smtClean="0"/>
            </a:br>
            <a:r>
              <a:rPr lang="en-US" baseline="0" dirty="0" smtClean="0"/>
              <a:t>for a class of Boolean functions C, some target concept f is chosen</a:t>
            </a:r>
            <a:br>
              <a:rPr lang="en-US" baseline="0" dirty="0" smtClean="0"/>
            </a:br>
            <a:r>
              <a:rPr lang="en-US" baseline="0" dirty="0" smtClean="0"/>
              <a:t>proceeds in an infinite sequence of “trials” … </a:t>
            </a:r>
            <a:br>
              <a:rPr lang="en-US" baseline="0" dirty="0" smtClean="0"/>
            </a:br>
            <a:r>
              <a:rPr lang="en-US" baseline="0" dirty="0" smtClean="0"/>
              <a:t>on each trial, an adversary selects an x, the algorithm guesses the value of f,</a:t>
            </a:r>
            <a:br>
              <a:rPr lang="en-US" baseline="0" dirty="0" smtClean="0"/>
            </a:br>
            <a:r>
              <a:rPr lang="en-US" baseline="0" dirty="0" smtClean="0"/>
              <a:t>and the algorithm is told whether or not its guess is correct.</a:t>
            </a:r>
            <a:br>
              <a:rPr lang="en-US" baseline="0" dirty="0" smtClean="0"/>
            </a:br>
            <a:r>
              <a:rPr lang="en-US" baseline="0" dirty="0" smtClean="0"/>
              <a:t>The algorithm is m-mistake bounded if… and it’s conservative if…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948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So, as alluded to earlier, the mistake-bounded learning model is </a:t>
            </a:r>
            <a:br>
              <a:rPr lang="en-US" dirty="0" smtClean="0"/>
            </a:br>
            <a:r>
              <a:rPr lang="en-US" dirty="0" smtClean="0"/>
              <a:t>essentially equivalent to the generic controller strategies</a:t>
            </a:r>
            <a:r>
              <a:rPr lang="en-US" baseline="0" dirty="0" smtClean="0"/>
              <a:t> for universal users</a:t>
            </a:r>
            <a:br>
              <a:rPr lang="en-US" baseline="0" dirty="0" smtClean="0"/>
            </a:br>
            <a:r>
              <a:rPr lang="en-US" baseline="0" dirty="0" smtClean="0"/>
              <a:t>(+1 error because we allow our sensing function one error’s worth of “slack”)</a:t>
            </a:r>
            <a:br>
              <a:rPr lang="en-US" baseline="0" dirty="0" smtClean="0"/>
            </a:br>
            <a:r>
              <a:rPr lang="en-US" baseline="0" dirty="0" smtClean="0"/>
              <a:t>As you might expect, the sensing module’s feedback corresponds to the feedback</a:t>
            </a:r>
            <a:br>
              <a:rPr lang="en-US" baseline="0" dirty="0" smtClean="0"/>
            </a:br>
            <a:r>
              <a:rPr lang="en-US" baseline="0" dirty="0" smtClean="0"/>
              <a:t>provided on each trial in on-line learning.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165138-5DAF-4D47-8A60-2EF49D3BA9B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23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96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5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72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6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193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2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3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4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5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3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75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865B4-0E5A-6C4F-AC24-8933BBB6C3AF}" type="datetimeFigureOut">
              <a:rPr lang="en-US" smtClean="0"/>
              <a:t>10/7/11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BDA48-0879-094F-BA52-B1ABADF3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1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hdl.handle.net/1721.1/6242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hdl.handle.net/1721.1/6242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Semantic communication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i="1" dirty="0" smtClean="0"/>
              <a:t>simple</a:t>
            </a:r>
            <a:r>
              <a:rPr lang="en-US" dirty="0" smtClean="0"/>
              <a:t> goals is </a:t>
            </a:r>
            <a:r>
              <a:rPr lang="en-US" i="1" dirty="0" smtClean="0"/>
              <a:t>equivalent</a:t>
            </a:r>
            <a:r>
              <a:rPr lang="en-US" dirty="0" smtClean="0"/>
              <a:t> to </a:t>
            </a:r>
            <a:r>
              <a:rPr lang="en-US" b="1" dirty="0" smtClean="0"/>
              <a:t>on-line learning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Brendan Juba (MIT CSAIL &amp; Harvard)</a:t>
            </a:r>
          </a:p>
          <a:p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</a:t>
            </a: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ith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Santosh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Vempala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(Georgia Tech)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1" y="5287361"/>
            <a:ext cx="77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smtClean="0"/>
              <a:t>Full version in </a:t>
            </a:r>
            <a:r>
              <a:rPr lang="en-US" sz="2800" i="1" dirty="0" err="1" smtClean="0"/>
              <a:t>Chs</a:t>
            </a:r>
            <a:r>
              <a:rPr lang="en-US" sz="2800" i="1" dirty="0" smtClean="0"/>
              <a:t>. 4 &amp; 8 of my Ph.D. thesis:</a:t>
            </a:r>
            <a:br>
              <a:rPr lang="en-US" sz="2800" i="1" dirty="0" smtClean="0"/>
            </a:br>
            <a:r>
              <a:rPr lang="fi-FI" sz="2800" dirty="0">
                <a:hlinkClick r:id="rId2"/>
              </a:rPr>
              <a:t>http://hdl.handle.net/1721.1/62423</a:t>
            </a:r>
            <a:r>
              <a:rPr lang="fi-FI" sz="2800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5361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xtract 12"/>
          <p:cNvSpPr/>
          <p:nvPr/>
        </p:nvSpPr>
        <p:spPr>
          <a:xfrm rot="914029">
            <a:off x="1083987" y="4123454"/>
            <a:ext cx="7267098" cy="3755269"/>
          </a:xfrm>
          <a:prstGeom prst="flowChartExtract">
            <a:avLst/>
          </a:prstGeom>
          <a:gradFill flip="none" rotWithShape="1">
            <a:gsLst>
              <a:gs pos="0">
                <a:srgbClr val="FFFF00"/>
              </a:gs>
              <a:gs pos="100000">
                <a:schemeClr val="bg1"/>
              </a:gs>
            </a:gsLst>
            <a:lin ang="78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 user</a:t>
            </a:r>
            <a:endParaRPr lang="en-US" dirty="0"/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6614962" y="957586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11" descr="hal-9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14962" y="1487811"/>
            <a:ext cx="1447800" cy="1085850"/>
          </a:xfrm>
          <a:prstGeom prst="rect">
            <a:avLst/>
          </a:prstGeom>
          <a:noFill/>
        </p:spPr>
      </p:pic>
      <p:sp>
        <p:nvSpPr>
          <p:cNvPr id="6" name="Process 5"/>
          <p:cNvSpPr/>
          <p:nvPr/>
        </p:nvSpPr>
        <p:spPr>
          <a:xfrm>
            <a:off x="457200" y="1147301"/>
            <a:ext cx="4737690" cy="191608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  <a:latin typeface="Marker Felt Thin"/>
              </a:rPr>
              <a:t>ENVIRONMENT</a:t>
            </a:r>
            <a:endParaRPr lang="en-US" sz="32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5272289" y="1844016"/>
            <a:ext cx="1342673" cy="653143"/>
          </a:xfrm>
          <a:prstGeom prst="leftRightArrow">
            <a:avLst/>
          </a:prstGeom>
          <a:solidFill>
            <a:schemeClr val="accent1">
              <a:alpha val="25000"/>
            </a:schemeClr>
          </a:solidFill>
          <a:ln>
            <a:solidFill>
              <a:schemeClr val="accent1">
                <a:shade val="95000"/>
                <a:satMod val="105000"/>
                <a:alpha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4948" y="3227294"/>
            <a:ext cx="3668924" cy="3630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Left-Right Arrow 8"/>
          <p:cNvSpPr/>
          <p:nvPr/>
        </p:nvSpPr>
        <p:spPr>
          <a:xfrm rot="2635686">
            <a:off x="369242" y="4172154"/>
            <a:ext cx="3515286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 rot="18955057">
            <a:off x="5309602" y="3954075"/>
            <a:ext cx="2949803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rocess 10"/>
          <p:cNvSpPr/>
          <p:nvPr/>
        </p:nvSpPr>
        <p:spPr>
          <a:xfrm>
            <a:off x="3487394" y="5382293"/>
            <a:ext cx="2363100" cy="111393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Controller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2" name="Process 11"/>
          <p:cNvSpPr/>
          <p:nvPr/>
        </p:nvSpPr>
        <p:spPr>
          <a:xfrm>
            <a:off x="3570675" y="3227294"/>
            <a:ext cx="2165308" cy="1041063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Sensing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3830929" y="4268357"/>
            <a:ext cx="593377" cy="111393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164680" y="3153844"/>
            <a:ext cx="3050169" cy="3704156"/>
          </a:xfrm>
          <a:prstGeom prst="rect">
            <a:avLst/>
          </a:prstGeom>
          <a:noFill/>
          <a:ln w="762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610930" y="3899025"/>
            <a:ext cx="1104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17" name="Rectangular Callout 16"/>
          <p:cNvSpPr/>
          <p:nvPr/>
        </p:nvSpPr>
        <p:spPr>
          <a:xfrm>
            <a:off x="2904427" y="1417638"/>
            <a:ext cx="4080772" cy="1079521"/>
          </a:xfrm>
          <a:prstGeom prst="wedgeRectCallout">
            <a:avLst>
              <a:gd name="adj1" fmla="val -25170"/>
              <a:gd name="adj2" fmla="val 13579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  <a:latin typeface="Marker Felt Thin"/>
              </a:rPr>
              <a:t>GOAL-SPECIFIC</a:t>
            </a:r>
            <a:r>
              <a:rPr lang="en-US" sz="2000" i="1" dirty="0" smtClean="0">
                <a:solidFill>
                  <a:schemeClr val="tx1"/>
                </a:solidFill>
                <a:latin typeface="Marker Felt Thin"/>
              </a:rPr>
              <a:t> FEEDBACK—E.G., INTERACTIVE PROOF VERIFIER FOR </a:t>
            </a:r>
            <a:r>
              <a:rPr lang="en-US" sz="2000" dirty="0" smtClean="0">
                <a:solidFill>
                  <a:schemeClr val="tx1"/>
                </a:solidFill>
                <a:latin typeface="Marker Felt Thin"/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f</a:t>
            </a:r>
            <a:r>
              <a:rPr lang="en-US" sz="2000" dirty="0" smtClean="0">
                <a:solidFill>
                  <a:schemeClr val="tx1"/>
                </a:solidFill>
                <a:latin typeface="Marker Felt Thin"/>
              </a:rPr>
              <a:t>  </a:t>
            </a:r>
            <a:endParaRPr lang="en-US" sz="2000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18" name="Rectangular Callout 17"/>
          <p:cNvSpPr/>
          <p:nvPr/>
        </p:nvSpPr>
        <p:spPr>
          <a:xfrm>
            <a:off x="6537563" y="5140828"/>
            <a:ext cx="2415151" cy="1221099"/>
          </a:xfrm>
          <a:prstGeom prst="wedgeRectCallout">
            <a:avLst>
              <a:gd name="adj1" fmla="val -84195"/>
              <a:gd name="adj2" fmla="val 20412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chemeClr val="tx1"/>
                </a:solidFill>
                <a:latin typeface="Marker Felt Thin"/>
              </a:rPr>
              <a:t>GENERIC</a:t>
            </a:r>
            <a:r>
              <a:rPr lang="en-US" sz="2000" i="1" dirty="0" smtClean="0">
                <a:solidFill>
                  <a:schemeClr val="tx1"/>
                </a:solidFill>
                <a:latin typeface="Marker Felt Thin"/>
              </a:rPr>
              <a:t> STRATEGY SEARCH ALGORITHM—E.G., ENUMERATION</a:t>
            </a:r>
            <a:endParaRPr lang="en-US" sz="20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04422" y="750867"/>
            <a:ext cx="6407352" cy="2862322"/>
          </a:xfrm>
          <a:prstGeom prst="rect">
            <a:avLst/>
          </a:prstGeom>
          <a:solidFill>
            <a:srgbClr val="FFFF00"/>
          </a:solidFill>
          <a:ln w="762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i="1" dirty="0" smtClean="0">
                <a:latin typeface="Marker Felt"/>
                <a:cs typeface="Marker Felt"/>
              </a:rPr>
              <a:t>MOTIVATION FOR THIS WORK: </a:t>
            </a:r>
            <a:r>
              <a:rPr lang="en-US" sz="3600" i="1" dirty="0" smtClean="0">
                <a:latin typeface="Marker Felt"/>
                <a:cs typeface="Marker Felt"/>
              </a:rPr>
              <a:t>CAN WE FIND AN </a:t>
            </a:r>
            <a:r>
              <a:rPr lang="en-US" sz="3600" i="1" u="sng" dirty="0" smtClean="0">
                <a:latin typeface="Marker Felt"/>
                <a:cs typeface="Marker Felt"/>
              </a:rPr>
              <a:t>EFFICIENT</a:t>
            </a:r>
            <a:r>
              <a:rPr lang="en-US" sz="3600" i="1" dirty="0" smtClean="0">
                <a:latin typeface="Marker Felt"/>
                <a:cs typeface="Marker Felt"/>
              </a:rPr>
              <a:t> STRATEGY SEARCH ALGORITHM IN </a:t>
            </a:r>
            <a:r>
              <a:rPr lang="en-US" sz="3600" i="1" u="sng" dirty="0" smtClean="0">
                <a:latin typeface="Marker Felt"/>
                <a:cs typeface="Marker Felt"/>
              </a:rPr>
              <a:t>ANY </a:t>
            </a:r>
            <a:r>
              <a:rPr lang="en-US" sz="3600" i="1" dirty="0" smtClean="0">
                <a:latin typeface="Marker Felt"/>
                <a:cs typeface="Marker Felt"/>
              </a:rPr>
              <a:t>NONTRIVIAL SETTING??</a:t>
            </a:r>
            <a:endParaRPr lang="en-US" sz="3600" b="1" i="1" dirty="0">
              <a:latin typeface="Marker Felt"/>
              <a:cs typeface="Marker Felt"/>
            </a:endParaRPr>
          </a:p>
        </p:txBody>
      </p:sp>
      <p:sp>
        <p:nvSpPr>
          <p:cNvPr id="19" name="Cloud 18"/>
          <p:cNvSpPr/>
          <p:nvPr/>
        </p:nvSpPr>
        <p:spPr>
          <a:xfrm>
            <a:off x="5947417" y="1538585"/>
            <a:ext cx="3480520" cy="2759685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Strangely, </a:t>
            </a:r>
            <a:r>
              <a:rPr lang="en-US" sz="2800" i="1" dirty="0" smtClean="0">
                <a:solidFill>
                  <a:schemeClr val="tx1"/>
                </a:solidFill>
              </a:rPr>
              <a:t>learning theory</a:t>
            </a:r>
            <a:r>
              <a:rPr lang="en-US" sz="2800" dirty="0" smtClean="0">
                <a:solidFill>
                  <a:schemeClr val="tx1"/>
                </a:solidFill>
              </a:rPr>
              <a:t> played </a:t>
            </a:r>
            <a:r>
              <a:rPr lang="en-US" sz="2800" b="1" dirty="0" smtClean="0">
                <a:solidFill>
                  <a:schemeClr val="tx1"/>
                </a:solidFill>
              </a:rPr>
              <a:t>no</a:t>
            </a:r>
            <a:r>
              <a:rPr lang="en-US" sz="2800" dirty="0" smtClean="0">
                <a:solidFill>
                  <a:schemeClr val="tx1"/>
                </a:solidFill>
              </a:rPr>
              <a:t> role so far…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590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  <p:bldP spid="12" grpId="0" animBg="1"/>
      <p:bldP spid="14" grpId="0" animBg="1"/>
      <p:bldP spid="15" grpId="0" animBg="1"/>
      <p:bldP spid="16" grpId="0"/>
      <p:bldP spid="17" grpId="0" animBg="1"/>
      <p:bldP spid="18" grpId="0" animBg="1"/>
      <p:bldP spid="3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Sensing for multi-session goals</a:t>
            </a:r>
            <a:endParaRPr lang="en-US" dirty="0"/>
          </a:p>
        </p:txBody>
      </p:sp>
      <p:sp>
        <p:nvSpPr>
          <p:cNvPr id="17" name="Cube 16"/>
          <p:cNvSpPr/>
          <p:nvPr/>
        </p:nvSpPr>
        <p:spPr>
          <a:xfrm>
            <a:off x="243196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SESSION 1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390865" y="5332561"/>
            <a:ext cx="9323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…</a:t>
            </a:r>
            <a:endParaRPr lang="en-US" sz="4400" dirty="0"/>
          </a:p>
        </p:txBody>
      </p:sp>
      <p:sp>
        <p:nvSpPr>
          <p:cNvPr id="20" name="Cube 19"/>
          <p:cNvSpPr/>
          <p:nvPr/>
        </p:nvSpPr>
        <p:spPr>
          <a:xfrm>
            <a:off x="2549998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SESSION 2</a:t>
            </a:r>
            <a:endParaRPr lang="en-US" sz="2400" dirty="0"/>
          </a:p>
        </p:txBody>
      </p:sp>
      <p:sp>
        <p:nvSpPr>
          <p:cNvPr id="21" name="Cube 20"/>
          <p:cNvSpPr/>
          <p:nvPr/>
        </p:nvSpPr>
        <p:spPr>
          <a:xfrm>
            <a:off x="4846482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SESSION 3</a:t>
            </a:r>
            <a:endParaRPr lang="en-US" sz="24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243195" y="3715242"/>
            <a:ext cx="2377557" cy="1767031"/>
            <a:chOff x="243195" y="3715242"/>
            <a:chExt cx="2377557" cy="1767031"/>
          </a:xfrm>
        </p:grpSpPr>
        <p:grpSp>
          <p:nvGrpSpPr>
            <p:cNvPr id="3" name="Group 15"/>
            <p:cNvGrpSpPr/>
            <p:nvPr/>
          </p:nvGrpSpPr>
          <p:grpSpPr>
            <a:xfrm>
              <a:off x="243195" y="3715242"/>
              <a:ext cx="2377557" cy="1767031"/>
              <a:chOff x="243195" y="3141492"/>
              <a:chExt cx="3392850" cy="2340782"/>
            </a:xfrm>
          </p:grpSpPr>
          <p:grpSp>
            <p:nvGrpSpPr>
              <p:cNvPr id="14" name="Group 14"/>
              <p:cNvGrpSpPr/>
              <p:nvPr/>
            </p:nvGrpSpPr>
            <p:grpSpPr>
              <a:xfrm>
                <a:off x="2874758" y="4493190"/>
                <a:ext cx="761287" cy="790761"/>
                <a:chOff x="7074441" y="4100438"/>
                <a:chExt cx="761287" cy="790761"/>
              </a:xfrm>
            </p:grpSpPr>
            <p:sp>
              <p:nvSpPr>
                <p:cNvPr id="4" name="AutoShape 10"/>
                <p:cNvSpPr>
                  <a:spLocks noChangeArrowheads="1"/>
                </p:cNvSpPr>
                <p:nvPr/>
              </p:nvSpPr>
              <p:spPr bwMode="auto">
                <a:xfrm>
                  <a:off x="7074441" y="4100438"/>
                  <a:ext cx="761287" cy="790761"/>
                </a:xfrm>
                <a:prstGeom prst="cube">
                  <a:avLst>
                    <a:gd name="adj" fmla="val 25000"/>
                  </a:avLst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pic>
              <p:nvPicPr>
                <p:cNvPr id="5" name="Picture 11" descr="hal-9000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7074441" y="4361681"/>
                  <a:ext cx="536074" cy="385742"/>
                </a:xfrm>
                <a:prstGeom prst="rect">
                  <a:avLst/>
                </a:prstGeom>
                <a:noFill/>
              </p:spPr>
            </p:pic>
          </p:grpSp>
          <p:pic>
            <p:nvPicPr>
              <p:cNvPr id="6" name="Picture 5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243195" y="4103211"/>
                <a:ext cx="1393580" cy="13790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7" name="Left-Right Arrow 6"/>
              <p:cNvSpPr/>
              <p:nvPr/>
            </p:nvSpPr>
            <p:spPr>
              <a:xfrm>
                <a:off x="1636775" y="4744795"/>
                <a:ext cx="1162881" cy="336647"/>
              </a:xfrm>
              <a:prstGeom prst="left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olded Corner 7"/>
              <p:cNvSpPr/>
              <p:nvPr/>
            </p:nvSpPr>
            <p:spPr>
              <a:xfrm>
                <a:off x="2620751" y="4363029"/>
                <a:ext cx="178905" cy="381766"/>
              </a:xfrm>
              <a:prstGeom prst="foldedCorner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olded Corner 8"/>
              <p:cNvSpPr/>
              <p:nvPr/>
            </p:nvSpPr>
            <p:spPr>
              <a:xfrm>
                <a:off x="1695738" y="5100508"/>
                <a:ext cx="178905" cy="381766"/>
              </a:xfrm>
              <a:prstGeom prst="foldedCorner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0" name="Picture 9" descr="referee.jpg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 rot="19618357">
                <a:off x="1848035" y="3438497"/>
                <a:ext cx="603406" cy="800169"/>
              </a:xfrm>
              <a:prstGeom prst="rect">
                <a:avLst/>
              </a:prstGeom>
            </p:spPr>
          </p:pic>
          <p:sp>
            <p:nvSpPr>
              <p:cNvPr id="11" name="Process 10"/>
              <p:cNvSpPr/>
              <p:nvPr/>
            </p:nvSpPr>
            <p:spPr>
              <a:xfrm>
                <a:off x="1636776" y="3141492"/>
                <a:ext cx="1162881" cy="1196964"/>
              </a:xfrm>
              <a:prstGeom prst="flowChartProcess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i="1" dirty="0" smtClean="0">
                    <a:solidFill>
                      <a:schemeClr val="tx1"/>
                    </a:solidFill>
                    <a:latin typeface="Marker Felt Thin"/>
                  </a:rPr>
                  <a:t>ENV</a:t>
                </a:r>
                <a:endParaRPr lang="en-US" sz="2800" i="1" dirty="0">
                  <a:solidFill>
                    <a:schemeClr val="tx1"/>
                  </a:solidFill>
                  <a:latin typeface="Marker Felt Thin"/>
                </a:endParaRPr>
              </a:p>
            </p:txBody>
          </p:sp>
          <p:sp>
            <p:nvSpPr>
              <p:cNvPr id="12" name="Left-Right Arrow 11"/>
              <p:cNvSpPr/>
              <p:nvPr/>
            </p:nvSpPr>
            <p:spPr>
              <a:xfrm rot="2635686">
                <a:off x="2814630" y="3685996"/>
                <a:ext cx="696785" cy="324178"/>
              </a:xfrm>
              <a:prstGeom prst="left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Left-Right Arrow 12"/>
              <p:cNvSpPr/>
              <p:nvPr/>
            </p:nvSpPr>
            <p:spPr>
              <a:xfrm rot="18955057">
                <a:off x="925355" y="3685623"/>
                <a:ext cx="696785" cy="324178"/>
              </a:xfrm>
              <a:prstGeom prst="left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43196" y="4687456"/>
              <a:ext cx="690699" cy="476204"/>
            </a:xfrm>
            <a:prstGeom prst="rect">
              <a:avLst/>
            </a:prstGeom>
            <a:scene3d>
              <a:camera prst="orthographicFront">
                <a:rot lat="0" lon="10800000" rev="0"/>
              </a:camera>
              <a:lightRig rig="threePt" dir="t"/>
            </a:scene3d>
          </p:spPr>
        </p:pic>
      </p:grpSp>
      <p:sp>
        <p:nvSpPr>
          <p:cNvPr id="27" name="Donut 26"/>
          <p:cNvSpPr/>
          <p:nvPr/>
        </p:nvSpPr>
        <p:spPr>
          <a:xfrm>
            <a:off x="164445" y="4441233"/>
            <a:ext cx="2443992" cy="2419058"/>
          </a:xfrm>
          <a:prstGeom prst="donut">
            <a:avLst>
              <a:gd name="adj" fmla="val 2219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Oval Callout 27"/>
          <p:cNvSpPr/>
          <p:nvPr/>
        </p:nvSpPr>
        <p:spPr>
          <a:xfrm>
            <a:off x="2932025" y="1904906"/>
            <a:ext cx="4039979" cy="1968112"/>
          </a:xfrm>
          <a:prstGeom prst="wedgeEllipseCallout">
            <a:avLst>
              <a:gd name="adj1" fmla="val 12381"/>
              <a:gd name="adj2" fmla="val 83093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i="1" dirty="0" smtClean="0">
                <a:solidFill>
                  <a:schemeClr val="tx1"/>
                </a:solidFill>
                <a:latin typeface="Comic Sans MS"/>
              </a:rPr>
              <a:t>I’D BETTER TRY SOMETHING ELSE!!</a:t>
            </a:r>
            <a:endParaRPr lang="en-US" sz="2800" i="1" dirty="0">
              <a:solidFill>
                <a:schemeClr val="tx1"/>
              </a:solidFill>
              <a:latin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1417638"/>
            <a:ext cx="4686511" cy="954107"/>
          </a:xfrm>
          <a:prstGeom prst="rect">
            <a:avLst/>
          </a:prstGeom>
          <a:solidFill>
            <a:srgbClr val="F7FF7D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Marker Felt Thin"/>
              </a:rPr>
              <a:t>SAFETY:</a:t>
            </a:r>
            <a:r>
              <a:rPr lang="en-US" sz="2800" i="1" dirty="0" smtClean="0">
                <a:latin typeface="Marker Felt Thin"/>
              </a:rPr>
              <a:t> ERRORS DETECTED WITHIN FINITE # OF ROUNDS</a:t>
            </a:r>
            <a:endParaRPr lang="en-US" sz="2800" b="1" i="1" dirty="0">
              <a:latin typeface="Marker Felt Thi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73" y="2524145"/>
            <a:ext cx="4682038" cy="1815882"/>
          </a:xfrm>
          <a:prstGeom prst="rect">
            <a:avLst/>
          </a:prstGeom>
          <a:solidFill>
            <a:srgbClr val="F7FF7D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Marker Felt Thin"/>
              </a:rPr>
              <a:t>VIABILITY:</a:t>
            </a:r>
            <a:r>
              <a:rPr lang="en-US" sz="2800" i="1" dirty="0" smtClean="0">
                <a:latin typeface="Marker Felt Thin"/>
              </a:rPr>
              <a:t> SEE NO FAILURES WITHIN FINITE # OF ROUNDS FOR AN APPROPRIATE COMMUNICATION STRATEGY</a:t>
            </a:r>
            <a:endParaRPr lang="en-US" sz="2800" b="1" i="1" dirty="0">
              <a:latin typeface="Marker Felt Thi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57418" y="2271067"/>
            <a:ext cx="3862177" cy="954107"/>
          </a:xfrm>
          <a:prstGeom prst="rect">
            <a:avLst/>
          </a:prstGeom>
          <a:solidFill>
            <a:srgbClr val="F7FF7D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Marker Felt Thin"/>
              </a:rPr>
              <a:t>THIS WORK:</a:t>
            </a:r>
            <a:r>
              <a:rPr lang="en-US" sz="2800" i="1" dirty="0" smtClean="0">
                <a:latin typeface="Marker Felt Thin"/>
              </a:rPr>
              <a:t> ALL DELAYS BOUNDED TO </a:t>
            </a:r>
            <a:r>
              <a:rPr lang="en-US" sz="2800" b="1" i="1" dirty="0" smtClean="0">
                <a:latin typeface="Marker Felt Thin"/>
              </a:rPr>
              <a:t>ONE ROUND</a:t>
            </a:r>
            <a:r>
              <a:rPr lang="en-US" sz="2800" i="1" dirty="0" smtClean="0">
                <a:latin typeface="Marker Felt Thin"/>
              </a:rPr>
              <a:t>.</a:t>
            </a:r>
            <a:endParaRPr lang="en-US" sz="2800" b="1" i="1" dirty="0">
              <a:latin typeface="Marker Felt Thin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1427852"/>
            <a:ext cx="4686508" cy="954107"/>
          </a:xfrm>
          <a:prstGeom prst="rect">
            <a:avLst/>
          </a:prstGeom>
          <a:solidFill>
            <a:srgbClr val="F7FF7D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Marker Felt Thin"/>
              </a:rPr>
              <a:t>1-SAFETY:</a:t>
            </a:r>
            <a:r>
              <a:rPr lang="en-US" sz="2800" i="1" dirty="0" smtClean="0">
                <a:latin typeface="Marker Felt Thin"/>
              </a:rPr>
              <a:t> ERRORS DETECTED WITHIN </a:t>
            </a:r>
            <a:r>
              <a:rPr lang="en-US" sz="2800" i="1" strike="sngStrike" dirty="0" smtClean="0">
                <a:latin typeface="Marker Felt Thin"/>
              </a:rPr>
              <a:t>FINITE #</a:t>
            </a:r>
            <a:r>
              <a:rPr lang="en-US" sz="2800" i="1" dirty="0" smtClean="0">
                <a:latin typeface="Marker Felt Thin"/>
              </a:rPr>
              <a:t> </a:t>
            </a:r>
            <a:r>
              <a:rPr lang="en-US" sz="2800" b="1" i="1" dirty="0" smtClean="0">
                <a:latin typeface="Marker Felt Thin"/>
              </a:rPr>
              <a:t>ONE ROUND</a:t>
            </a:r>
            <a:endParaRPr lang="en-US" sz="2800" b="1" i="1" dirty="0">
              <a:latin typeface="Marker Felt Thi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470" y="2527109"/>
            <a:ext cx="4682041" cy="1815882"/>
          </a:xfrm>
          <a:prstGeom prst="rect">
            <a:avLst/>
          </a:prstGeom>
          <a:solidFill>
            <a:srgbClr val="F7FF7D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Marker Felt Thin"/>
              </a:rPr>
              <a:t>1-VIABILITY:</a:t>
            </a:r>
            <a:r>
              <a:rPr lang="en-US" sz="2800" i="1" dirty="0" smtClean="0">
                <a:latin typeface="Marker Felt Thin"/>
              </a:rPr>
              <a:t> SEE NO FAILURES WITHIN </a:t>
            </a:r>
            <a:r>
              <a:rPr lang="en-US" sz="2800" i="1" strike="sngStrike" dirty="0" smtClean="0">
                <a:latin typeface="Marker Felt Thin"/>
              </a:rPr>
              <a:t>FINITE #</a:t>
            </a:r>
            <a:r>
              <a:rPr lang="en-US" sz="2800" i="1" dirty="0" smtClean="0">
                <a:latin typeface="Marker Felt Thin"/>
              </a:rPr>
              <a:t>  </a:t>
            </a:r>
            <a:r>
              <a:rPr lang="en-US" sz="2800" b="1" i="1" dirty="0" smtClean="0">
                <a:latin typeface="Marker Felt Thin"/>
              </a:rPr>
              <a:t>ONE ROUND</a:t>
            </a:r>
            <a:r>
              <a:rPr lang="en-US" sz="2800" i="1" dirty="0" smtClean="0">
                <a:latin typeface="Marker Felt Thin"/>
              </a:rPr>
              <a:t> FOR AN APPROPRIATE COMMUNICATION STRATEGY</a:t>
            </a:r>
            <a:endParaRPr lang="en-US" sz="2800" b="1" i="1" dirty="0">
              <a:latin typeface="Marker Felt Thin"/>
            </a:endParaRPr>
          </a:p>
        </p:txBody>
      </p:sp>
      <p:sp>
        <p:nvSpPr>
          <p:cNvPr id="15" name="Left Arrow 14"/>
          <p:cNvSpPr/>
          <p:nvPr/>
        </p:nvSpPr>
        <p:spPr>
          <a:xfrm rot="1750502">
            <a:off x="4417346" y="1960683"/>
            <a:ext cx="858271" cy="708698"/>
          </a:xfrm>
          <a:prstGeom prst="leftArrow">
            <a:avLst/>
          </a:prstGeom>
          <a:solidFill>
            <a:srgbClr val="FFFF00"/>
          </a:solidFill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Arrow 31"/>
          <p:cNvSpPr/>
          <p:nvPr/>
        </p:nvSpPr>
        <p:spPr>
          <a:xfrm rot="19689949">
            <a:off x="4406437" y="2833493"/>
            <a:ext cx="858271" cy="708698"/>
          </a:xfrm>
          <a:prstGeom prst="leftArrow">
            <a:avLst/>
          </a:prstGeom>
          <a:solidFill>
            <a:srgbClr val="FFFF00"/>
          </a:solidFill>
          <a:ln w="762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94898E-6 -8.49179E-6 L 0.25113 -8.49179E-6 " pathEditMode="relative" ptsTypes="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F0100"/>
                                      </p:to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113 4.84155E-6 L 0.5066 0.00023 " pathEditMode="relative" ptsTypes="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F0100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8" grpId="0" animBg="1"/>
      <p:bldP spid="28" grpId="1" animBg="1"/>
      <p:bldP spid="24" grpId="0" animBg="1"/>
      <p:bldP spid="25" grpId="0" animBg="1"/>
      <p:bldP spid="29" grpId="0" animBg="1"/>
      <p:bldP spid="30" grpId="0" animBg="1"/>
      <p:bldP spid="31" grpId="0" animBg="1"/>
      <p:bldP spid="15" grpId="0" animBg="1"/>
      <p:bldP spid="15" grpId="1" animBg="1"/>
      <p:bldP spid="32" grpId="0" animBg="1"/>
      <p:bldP spid="32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smtClean="0"/>
              <a:t>Key </a:t>
            </a:r>
            <a:r>
              <a:rPr lang="en-US" i="1" u="sng" dirty="0" err="1" smtClean="0"/>
              <a:t>def’n</a:t>
            </a:r>
            <a:r>
              <a:rPr lang="en-US" i="1" dirty="0" smtClean="0"/>
              <a:t>:</a:t>
            </a:r>
            <a:r>
              <a:rPr lang="en-US" b="1" dirty="0" smtClean="0"/>
              <a:t> Generic universal user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For a given class of user strategies </a:t>
            </a:r>
            <a:r>
              <a:rPr lang="en-US" b="1" i="1" dirty="0" smtClean="0">
                <a:latin typeface="Marker Felt Thin"/>
              </a:rPr>
              <a:t>U</a:t>
            </a:r>
            <a:r>
              <a:rPr lang="en-US" dirty="0" smtClean="0"/>
              <a:t>, we say that a (controller) strategy is a </a:t>
            </a:r>
            <a:r>
              <a:rPr lang="en-US" i="1" dirty="0" smtClean="0"/>
              <a:t>m-error</a:t>
            </a:r>
            <a:r>
              <a:rPr lang="en-US" dirty="0" smtClean="0"/>
              <a:t> </a:t>
            </a:r>
            <a:r>
              <a:rPr lang="en-US" i="1" dirty="0" smtClean="0"/>
              <a:t>generic universal user for </a:t>
            </a:r>
            <a:r>
              <a:rPr lang="en-US" b="1" i="1" dirty="0" smtClean="0">
                <a:latin typeface="Marker Felt Thin"/>
              </a:rPr>
              <a:t>U </a:t>
            </a:r>
            <a:r>
              <a:rPr lang="en-US" dirty="0" smtClean="0"/>
              <a:t>if, for any 1-round goal, class of servers </a:t>
            </a:r>
            <a:r>
              <a:rPr lang="en-US" b="1" i="1" dirty="0" smtClean="0">
                <a:latin typeface="Marker Felt Thin"/>
              </a:rPr>
              <a:t>S </a:t>
            </a:r>
            <a:r>
              <a:rPr lang="en-US" dirty="0" smtClean="0"/>
              <a:t>and sensing function </a:t>
            </a:r>
            <a:r>
              <a:rPr lang="en-US" i="1" dirty="0" smtClean="0"/>
              <a:t>V</a:t>
            </a:r>
            <a:r>
              <a:rPr lang="en-US" dirty="0" smtClean="0"/>
              <a:t> such that </a:t>
            </a:r>
          </a:p>
          <a:p>
            <a:r>
              <a:rPr lang="en-US" i="1" dirty="0" smtClean="0"/>
              <a:t>V</a:t>
            </a:r>
            <a:r>
              <a:rPr lang="en-US" dirty="0" smtClean="0"/>
              <a:t> is 1-safe for the goal with every </a:t>
            </a:r>
            <a:r>
              <a:rPr lang="en-US" i="1" dirty="0" smtClean="0"/>
              <a:t>S</a:t>
            </a:r>
            <a:r>
              <a:rPr lang="en-US" dirty="0" smtClean="0"/>
              <a:t> in </a:t>
            </a:r>
            <a:r>
              <a:rPr lang="en-US" b="1" i="1" dirty="0" smtClean="0">
                <a:latin typeface="Marker Felt Thin"/>
              </a:rPr>
              <a:t>S </a:t>
            </a:r>
            <a:r>
              <a:rPr lang="en-US" dirty="0" smtClean="0"/>
              <a:t>and </a:t>
            </a:r>
          </a:p>
          <a:p>
            <a:r>
              <a:rPr lang="en-US" i="1" dirty="0" smtClean="0"/>
              <a:t>V</a:t>
            </a:r>
            <a:r>
              <a:rPr lang="en-US" dirty="0" smtClean="0"/>
              <a:t> is 1-viable for the goal with every </a:t>
            </a:r>
            <a:r>
              <a:rPr lang="en-US" i="1" dirty="0" smtClean="0"/>
              <a:t>S</a:t>
            </a:r>
            <a:r>
              <a:rPr lang="en-US" dirty="0" smtClean="0"/>
              <a:t> in </a:t>
            </a:r>
            <a:r>
              <a:rPr lang="en-US" b="1" i="1" dirty="0" smtClean="0">
                <a:latin typeface="Marker Felt Thin"/>
              </a:rPr>
              <a:t>S </a:t>
            </a:r>
            <a:r>
              <a:rPr lang="en-US" dirty="0" smtClean="0"/>
              <a:t>via some user strategy </a:t>
            </a:r>
            <a:r>
              <a:rPr lang="en-US" i="1" dirty="0" smtClean="0"/>
              <a:t>U</a:t>
            </a:r>
            <a:r>
              <a:rPr lang="en-US" dirty="0" smtClean="0"/>
              <a:t> in </a:t>
            </a:r>
            <a:r>
              <a:rPr lang="en-US" b="1" i="1" dirty="0">
                <a:latin typeface="Marker Felt Thin"/>
              </a:rPr>
              <a:t>U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he controller strategy using </a:t>
            </a:r>
            <a:r>
              <a:rPr lang="en-US" i="1" dirty="0" smtClean="0"/>
              <a:t>V</a:t>
            </a:r>
            <a:r>
              <a:rPr lang="en-US" dirty="0" smtClean="0"/>
              <a:t> makes at most </a:t>
            </a:r>
            <a:br>
              <a:rPr lang="en-US" dirty="0" smtClean="0"/>
            </a:br>
            <a:r>
              <a:rPr lang="en-US" i="1" dirty="0" smtClean="0"/>
              <a:t>m(U)</a:t>
            </a:r>
            <a:r>
              <a:rPr lang="en-US" dirty="0" smtClean="0"/>
              <a:t> errors with a </a:t>
            </a:r>
            <a:r>
              <a:rPr lang="en-US" i="1" dirty="0" smtClean="0"/>
              <a:t>S</a:t>
            </a:r>
            <a:r>
              <a:rPr lang="en-US" dirty="0" smtClean="0"/>
              <a:t> that is 1-viable with </a:t>
            </a:r>
            <a:r>
              <a:rPr lang="en-US" i="1" dirty="0" smtClean="0"/>
              <a:t>U</a:t>
            </a:r>
            <a:r>
              <a:rPr lang="en-US" dirty="0" smtClean="0"/>
              <a:t> in </a:t>
            </a:r>
            <a:r>
              <a:rPr lang="en-US" b="1" i="1" dirty="0" smtClean="0">
                <a:latin typeface="Marker Felt Thin"/>
              </a:rPr>
              <a:t>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158761" y="1269943"/>
            <a:ext cx="8890593" cy="5153040"/>
          </a:xfrm>
          <a:prstGeom prst="frame">
            <a:avLst>
              <a:gd name="adj1" fmla="val 2546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94783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9710"/>
            <a:ext cx="8229600" cy="56264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What is </a:t>
            </a:r>
            <a:r>
              <a:rPr lang="en-US" sz="4000" b="1" dirty="0" smtClean="0"/>
              <a:t>semantic communication</a:t>
            </a:r>
            <a:r>
              <a:rPr lang="en-US" sz="4000" dirty="0" smtClean="0"/>
              <a:t>?</a:t>
            </a:r>
            <a:br>
              <a:rPr lang="en-US" sz="4000" dirty="0" smtClean="0"/>
            </a:b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u="sng" dirty="0" smtClean="0"/>
              <a:t>Equivalence</a:t>
            </a:r>
            <a:r>
              <a:rPr lang="en-US" sz="4000" u="sng" dirty="0" smtClean="0"/>
              <a:t> with on-line learning</a:t>
            </a:r>
            <a:br>
              <a:rPr lang="en-US" sz="4000" u="sng" dirty="0" smtClean="0"/>
            </a:br>
            <a:endParaRPr lang="en-US" sz="4000" u="sng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An application: </a:t>
            </a:r>
            <a:r>
              <a:rPr lang="en-US" sz="4000" b="1" dirty="0" smtClean="0"/>
              <a:t>feasible</a:t>
            </a:r>
            <a:r>
              <a:rPr lang="en-US" sz="4000" dirty="0" smtClean="0"/>
              <a:t> </a:t>
            </a:r>
            <a:r>
              <a:rPr lang="en-US" sz="4000" b="1" dirty="0" smtClean="0"/>
              <a:t>examples</a:t>
            </a:r>
            <a:br>
              <a:rPr lang="en-US" sz="4000" b="1" dirty="0" smtClean="0"/>
            </a:br>
            <a:endParaRPr lang="en-US" sz="40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dirty="0" smtClean="0"/>
              <a:t>Limits</a:t>
            </a:r>
            <a:r>
              <a:rPr lang="en-US" sz="4000" dirty="0" smtClean="0"/>
              <a:t> of “basic sensing”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79674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Recall: on-line learning [BF’72,L’88]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50982" y="3715242"/>
            <a:ext cx="1583667" cy="1767031"/>
            <a:chOff x="539714" y="3141492"/>
            <a:chExt cx="2259943" cy="2340782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9714" y="4103211"/>
              <a:ext cx="800542" cy="1379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" name="Picture 9" descr="referee.jp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9618357">
              <a:off x="1848035" y="3438497"/>
              <a:ext cx="603406" cy="800169"/>
            </a:xfrm>
            <a:prstGeom prst="rect">
              <a:avLst/>
            </a:prstGeom>
          </p:spPr>
        </p:pic>
        <p:sp>
          <p:nvSpPr>
            <p:cNvPr id="11" name="Process 10"/>
            <p:cNvSpPr/>
            <p:nvPr/>
          </p:nvSpPr>
          <p:spPr>
            <a:xfrm>
              <a:off x="1636776" y="3141492"/>
              <a:ext cx="1162881" cy="1196964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  <a:latin typeface="Marker Felt Thin"/>
                </a:rPr>
                <a:t>ENV</a:t>
              </a:r>
              <a:endParaRPr lang="en-US" sz="2800" i="1" dirty="0">
                <a:solidFill>
                  <a:schemeClr val="tx1"/>
                </a:solidFill>
                <a:latin typeface="Marker Felt Thin"/>
              </a:endParaRPr>
            </a:p>
          </p:txBody>
        </p:sp>
        <p:sp>
          <p:nvSpPr>
            <p:cNvPr id="13" name="Left-Right Arrow 12"/>
            <p:cNvSpPr/>
            <p:nvPr/>
          </p:nvSpPr>
          <p:spPr>
            <a:xfrm rot="18955057">
              <a:off x="925355" y="3685623"/>
              <a:ext cx="696785" cy="324178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Cube 15"/>
          <p:cNvSpPr/>
          <p:nvPr/>
        </p:nvSpPr>
        <p:spPr>
          <a:xfrm>
            <a:off x="243196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TRIAL 1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7390865" y="5332561"/>
            <a:ext cx="9323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…</a:t>
            </a:r>
            <a:endParaRPr lang="en-US" sz="4400" dirty="0"/>
          </a:p>
        </p:txBody>
      </p:sp>
      <p:sp>
        <p:nvSpPr>
          <p:cNvPr id="18" name="Cube 17"/>
          <p:cNvSpPr/>
          <p:nvPr/>
        </p:nvSpPr>
        <p:spPr>
          <a:xfrm>
            <a:off x="2549998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TRIAL 2</a:t>
            </a:r>
            <a:endParaRPr lang="en-US" sz="2400" dirty="0"/>
          </a:p>
        </p:txBody>
      </p:sp>
      <p:sp>
        <p:nvSpPr>
          <p:cNvPr id="19" name="Cube 18"/>
          <p:cNvSpPr/>
          <p:nvPr/>
        </p:nvSpPr>
        <p:spPr>
          <a:xfrm>
            <a:off x="4846482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TRIAL 3</a:t>
            </a:r>
            <a:endParaRPr lang="en-US" sz="2400" dirty="0"/>
          </a:p>
        </p:txBody>
      </p:sp>
      <p:pic>
        <p:nvPicPr>
          <p:cNvPr id="20" name="Picture 19" descr="sw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36035" y="3180852"/>
            <a:ext cx="392173" cy="534390"/>
          </a:xfrm>
          <a:prstGeom prst="rect">
            <a:avLst/>
          </a:prstGeom>
        </p:spPr>
      </p:pic>
      <p:pic>
        <p:nvPicPr>
          <p:cNvPr id="21" name="Picture 20" descr="sw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69283" y="3184642"/>
            <a:ext cx="392173" cy="534390"/>
          </a:xfrm>
          <a:prstGeom prst="rect">
            <a:avLst/>
          </a:prstGeom>
        </p:spPr>
      </p:pic>
      <p:pic>
        <p:nvPicPr>
          <p:cNvPr id="22" name="Picture 21" descr="sw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6283" y="3174922"/>
            <a:ext cx="392173" cy="534390"/>
          </a:xfrm>
          <a:prstGeom prst="rect">
            <a:avLst/>
          </a:prstGeom>
        </p:spPr>
      </p:pic>
      <p:sp>
        <p:nvSpPr>
          <p:cNvPr id="24" name="Cloud 23"/>
          <p:cNvSpPr/>
          <p:nvPr/>
        </p:nvSpPr>
        <p:spPr>
          <a:xfrm>
            <a:off x="3669283" y="1172256"/>
            <a:ext cx="2363620" cy="131878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</a:rPr>
              <a:t>f </a:t>
            </a:r>
            <a:r>
              <a:rPr lang="en-US" sz="3200" dirty="0" smtClean="0">
                <a:solidFill>
                  <a:schemeClr val="tx1"/>
                </a:solidFill>
              </a:rPr>
              <a:t>∈</a:t>
            </a:r>
            <a:r>
              <a:rPr lang="en-US" sz="3200" b="1" i="1" dirty="0" smtClean="0">
                <a:solidFill>
                  <a:schemeClr val="tx1"/>
                </a:solidFill>
                <a:latin typeface="Marker Felt Thin"/>
              </a:rPr>
              <a:t>C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5" name="Oval Callout 24"/>
          <p:cNvSpPr/>
          <p:nvPr/>
        </p:nvSpPr>
        <p:spPr>
          <a:xfrm>
            <a:off x="1436036" y="2491043"/>
            <a:ext cx="933162" cy="586127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</a:rPr>
              <a:t>x</a:t>
            </a:r>
            <a:r>
              <a:rPr lang="en-US" sz="3200" i="1" baseline="-25000" dirty="0" smtClean="0">
                <a:solidFill>
                  <a:schemeClr val="tx1"/>
                </a:solidFill>
              </a:rPr>
              <a:t>1</a:t>
            </a:r>
            <a:endParaRPr lang="en-US" sz="3200" i="1" baseline="-25000" dirty="0">
              <a:solidFill>
                <a:schemeClr val="tx1"/>
              </a:solidFill>
            </a:endParaRPr>
          </a:p>
        </p:txBody>
      </p:sp>
      <p:sp>
        <p:nvSpPr>
          <p:cNvPr id="26" name="Oval Callout 25"/>
          <p:cNvSpPr/>
          <p:nvPr/>
        </p:nvSpPr>
        <p:spPr>
          <a:xfrm>
            <a:off x="73272" y="3480135"/>
            <a:ext cx="2149376" cy="720448"/>
          </a:xfrm>
          <a:prstGeom prst="wedgeEllipseCallout">
            <a:avLst>
              <a:gd name="adj1" fmla="val -19128"/>
              <a:gd name="adj2" fmla="val 8961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i="1" dirty="0">
                <a:solidFill>
                  <a:schemeClr val="tx1"/>
                </a:solidFill>
              </a:rPr>
              <a:t>f</a:t>
            </a:r>
            <a:r>
              <a:rPr lang="en-US" sz="3200" dirty="0" smtClean="0">
                <a:solidFill>
                  <a:schemeClr val="tx1"/>
                </a:solidFill>
              </a:rPr>
              <a:t>(</a:t>
            </a:r>
            <a:r>
              <a:rPr lang="en-US" sz="3200" i="1" dirty="0" smtClean="0">
                <a:solidFill>
                  <a:schemeClr val="tx1"/>
                </a:solidFill>
              </a:rPr>
              <a:t>x</a:t>
            </a:r>
            <a:r>
              <a:rPr lang="en-US" sz="3200" i="1" baseline="-25000" dirty="0" smtClean="0">
                <a:solidFill>
                  <a:schemeClr val="tx1"/>
                </a:solidFill>
              </a:rPr>
              <a:t>1</a:t>
            </a:r>
            <a:r>
              <a:rPr lang="en-US" sz="3200" dirty="0" smtClean="0">
                <a:solidFill>
                  <a:schemeClr val="tx1"/>
                </a:solidFill>
              </a:rPr>
              <a:t>)= </a:t>
            </a:r>
            <a:r>
              <a:rPr lang="en-US" sz="3200" i="1" dirty="0" smtClean="0">
                <a:solidFill>
                  <a:schemeClr val="tx1"/>
                </a:solidFill>
              </a:rPr>
              <a:t>y</a:t>
            </a:r>
            <a:r>
              <a:rPr lang="en-US" sz="3200" i="1" baseline="-25000" dirty="0" smtClean="0">
                <a:solidFill>
                  <a:schemeClr val="tx1"/>
                </a:solidFill>
              </a:rPr>
              <a:t>1</a:t>
            </a:r>
            <a:r>
              <a:rPr lang="en-US" sz="3200" dirty="0" smtClean="0">
                <a:solidFill>
                  <a:schemeClr val="tx1"/>
                </a:solidFill>
              </a:rPr>
              <a:t>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7" name="Oval Callout 26"/>
          <p:cNvSpPr/>
          <p:nvPr/>
        </p:nvSpPr>
        <p:spPr>
          <a:xfrm>
            <a:off x="3669283" y="2598515"/>
            <a:ext cx="933162" cy="586127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</a:rPr>
              <a:t>x</a:t>
            </a:r>
            <a:r>
              <a:rPr lang="en-US" sz="3200" i="1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8" name="Oval Callout 27"/>
          <p:cNvSpPr/>
          <p:nvPr/>
        </p:nvSpPr>
        <p:spPr>
          <a:xfrm>
            <a:off x="2405828" y="3480135"/>
            <a:ext cx="2149376" cy="720448"/>
          </a:xfrm>
          <a:prstGeom prst="wedgeEllipseCallout">
            <a:avLst>
              <a:gd name="adj1" fmla="val -19128"/>
              <a:gd name="adj2" fmla="val 8961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i="1" dirty="0">
                <a:solidFill>
                  <a:schemeClr val="tx1"/>
                </a:solidFill>
              </a:rPr>
              <a:t>f</a:t>
            </a:r>
            <a:r>
              <a:rPr lang="en-US" sz="3200" dirty="0" smtClean="0">
                <a:solidFill>
                  <a:schemeClr val="tx1"/>
                </a:solidFill>
              </a:rPr>
              <a:t>(</a:t>
            </a:r>
            <a:r>
              <a:rPr lang="en-US" sz="3200" i="1" dirty="0" smtClean="0">
                <a:solidFill>
                  <a:schemeClr val="tx1"/>
                </a:solidFill>
              </a:rPr>
              <a:t>x</a:t>
            </a:r>
            <a:r>
              <a:rPr lang="en-US" sz="3200" i="1" baseline="-25000" dirty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)= </a:t>
            </a:r>
            <a:r>
              <a:rPr lang="en-US" sz="3200" i="1" dirty="0" smtClean="0">
                <a:solidFill>
                  <a:schemeClr val="tx1"/>
                </a:solidFill>
              </a:rPr>
              <a:t>y</a:t>
            </a:r>
            <a:r>
              <a:rPr lang="en-US" sz="3200" i="1" baseline="-25000" dirty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9" name="Oval Callout 28"/>
          <p:cNvSpPr/>
          <p:nvPr/>
        </p:nvSpPr>
        <p:spPr>
          <a:xfrm>
            <a:off x="6111875" y="2598515"/>
            <a:ext cx="933162" cy="586127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</a:rPr>
              <a:t>x</a:t>
            </a:r>
            <a:r>
              <a:rPr lang="en-US" sz="3200" i="1" baseline="-25000" dirty="0" smtClean="0">
                <a:solidFill>
                  <a:schemeClr val="tx1"/>
                </a:solidFill>
              </a:rPr>
              <a:t>3</a:t>
            </a:r>
            <a:endParaRPr lang="en-US" sz="3200" i="1" baseline="-25000" dirty="0">
              <a:solidFill>
                <a:schemeClr val="tx1"/>
              </a:solidFill>
            </a:endParaRPr>
          </a:p>
        </p:txBody>
      </p:sp>
      <p:sp>
        <p:nvSpPr>
          <p:cNvPr id="30" name="Oval Callout 29"/>
          <p:cNvSpPr/>
          <p:nvPr/>
        </p:nvSpPr>
        <p:spPr>
          <a:xfrm>
            <a:off x="4878576" y="3461583"/>
            <a:ext cx="2149376" cy="720448"/>
          </a:xfrm>
          <a:prstGeom prst="wedgeEllipseCallout">
            <a:avLst>
              <a:gd name="adj1" fmla="val -19128"/>
              <a:gd name="adj2" fmla="val 8961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i="1" dirty="0">
                <a:solidFill>
                  <a:schemeClr val="tx1"/>
                </a:solidFill>
              </a:rPr>
              <a:t>f</a:t>
            </a:r>
            <a:r>
              <a:rPr lang="en-US" sz="3200" dirty="0" smtClean="0">
                <a:solidFill>
                  <a:schemeClr val="tx1"/>
                </a:solidFill>
              </a:rPr>
              <a:t>(</a:t>
            </a:r>
            <a:r>
              <a:rPr lang="en-US" sz="3200" i="1" dirty="0" smtClean="0">
                <a:solidFill>
                  <a:schemeClr val="tx1"/>
                </a:solidFill>
              </a:rPr>
              <a:t>x</a:t>
            </a:r>
            <a:r>
              <a:rPr lang="en-US" sz="3200" i="1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)= </a:t>
            </a:r>
            <a:r>
              <a:rPr lang="en-US" sz="3200" i="1" dirty="0" smtClean="0">
                <a:solidFill>
                  <a:schemeClr val="tx1"/>
                </a:solidFill>
              </a:rPr>
              <a:t>y</a:t>
            </a:r>
            <a:r>
              <a:rPr lang="en-US" sz="3200" i="1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?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342856" y="2356356"/>
            <a:ext cx="6519177" cy="1877437"/>
          </a:xfrm>
          <a:prstGeom prst="rect">
            <a:avLst/>
          </a:prstGeom>
          <a:solidFill>
            <a:srgbClr val="F7FF7D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i="1" dirty="0"/>
              <a:t>m</a:t>
            </a:r>
            <a:r>
              <a:rPr lang="en-US" sz="2800" b="1" dirty="0" smtClean="0">
                <a:latin typeface="Marker Felt Thin"/>
              </a:rPr>
              <a:t>-MISTAKE BOUNDED LEARNING ALGORITHM FOR </a:t>
            </a:r>
            <a:r>
              <a:rPr lang="en-US" sz="2800" b="1" i="1" dirty="0" smtClean="0">
                <a:latin typeface="Marker Felt Thin"/>
              </a:rPr>
              <a:t>C</a:t>
            </a:r>
            <a:r>
              <a:rPr lang="en-US" sz="2800" b="1" dirty="0" smtClean="0">
                <a:latin typeface="Marker Felt Thin"/>
              </a:rPr>
              <a:t>: </a:t>
            </a:r>
            <a:r>
              <a:rPr lang="en-US" sz="2800" dirty="0" smtClean="0">
                <a:latin typeface="Marker Felt Thin"/>
              </a:rPr>
              <a:t>FOR ANY </a:t>
            </a:r>
            <a:r>
              <a:rPr lang="en-US" sz="2800" i="1" dirty="0" smtClean="0"/>
              <a:t>f </a:t>
            </a:r>
            <a:r>
              <a:rPr lang="en-US" sz="2800" dirty="0" smtClean="0"/>
              <a:t>∈</a:t>
            </a:r>
            <a:r>
              <a:rPr lang="en-US" sz="2800" i="1" dirty="0" smtClean="0">
                <a:latin typeface="Marker Felt Thin"/>
              </a:rPr>
              <a:t>C</a:t>
            </a:r>
            <a:r>
              <a:rPr lang="en-US" sz="2800" dirty="0" smtClean="0">
                <a:latin typeface="Marker Felt Thin"/>
              </a:rPr>
              <a:t> AND SEQUENCE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1</a:t>
            </a:r>
            <a:r>
              <a:rPr lang="en-US" sz="2800" i="1" dirty="0" smtClean="0"/>
              <a:t>,</a:t>
            </a:r>
            <a:r>
              <a:rPr lang="en-US" sz="2800" i="1" dirty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2</a:t>
            </a:r>
            <a:r>
              <a:rPr lang="en-US" sz="2800" i="1" dirty="0" smtClean="0"/>
              <a:t>,</a:t>
            </a:r>
            <a:r>
              <a:rPr lang="en-US" sz="2800" i="1" dirty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3</a:t>
            </a:r>
            <a:r>
              <a:rPr lang="en-US" sz="2800" i="1" dirty="0" smtClean="0"/>
              <a:t>,</a:t>
            </a:r>
            <a:r>
              <a:rPr lang="en-US" sz="2800" dirty="0" smtClean="0">
                <a:latin typeface="Marker Felt Thin"/>
              </a:rPr>
              <a:t>… THE ALGORITHM MAKES AT MOST </a:t>
            </a:r>
            <a:r>
              <a:rPr lang="en-US" sz="2800" i="1" dirty="0" smtClean="0"/>
              <a:t>m</a:t>
            </a:r>
            <a:r>
              <a:rPr lang="en-US" sz="2800" dirty="0" smtClean="0"/>
              <a:t>(</a:t>
            </a:r>
            <a:r>
              <a:rPr lang="en-US" sz="2800" i="1" dirty="0" smtClean="0"/>
              <a:t>f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Marker Felt Thin"/>
              </a:rPr>
              <a:t> WRONG GUESSES</a:t>
            </a:r>
            <a:endParaRPr lang="en-US" sz="2800" dirty="0">
              <a:latin typeface="Marker Felt Thin"/>
            </a:endParaRPr>
          </a:p>
        </p:txBody>
      </p:sp>
      <p:sp>
        <p:nvSpPr>
          <p:cNvPr id="32" name="Cloud 31"/>
          <p:cNvSpPr/>
          <p:nvPr/>
        </p:nvSpPr>
        <p:spPr>
          <a:xfrm>
            <a:off x="1828208" y="3982542"/>
            <a:ext cx="5366245" cy="2700038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Algorithm is said to be </a:t>
            </a:r>
            <a:r>
              <a:rPr lang="en-US" sz="3200" b="1" dirty="0" smtClean="0">
                <a:solidFill>
                  <a:schemeClr val="tx1"/>
                </a:solidFill>
              </a:rPr>
              <a:t>conservative</a:t>
            </a:r>
            <a:r>
              <a:rPr lang="en-US" sz="3200" dirty="0" smtClean="0">
                <a:solidFill>
                  <a:schemeClr val="tx1"/>
                </a:solidFill>
              </a:rPr>
              <a:t> if its state only changes following a mistake</a:t>
            </a:r>
            <a:endParaRPr 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386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F0100"/>
                                      </p:to>
                                    </p:animClr>
                                    <p:set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7369E-6 2.95397E-6 L 0.24523 2.95397E-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523 2.95397E-6 L 0.51406 -0.0007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1406 -0.0007 L 0.79313 0.00023 " pathEditMode="relative" ptsTypes="AA">
                                      <p:cBhvr>
                                        <p:cTn id="9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Main result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conservative </a:t>
            </a:r>
            <a:r>
              <a:rPr lang="en-US" i="1" dirty="0" smtClean="0"/>
              <a:t>m</a:t>
            </a:r>
            <a:r>
              <a:rPr lang="en-US" dirty="0" smtClean="0"/>
              <a:t>-mistake bounded learning algorithm for </a:t>
            </a:r>
            <a:r>
              <a:rPr lang="en-US" b="1" i="1" dirty="0" smtClean="0">
                <a:latin typeface="Marker Felt Thin"/>
              </a:rPr>
              <a:t>C </a:t>
            </a:r>
            <a:r>
              <a:rPr lang="en-US" dirty="0" smtClean="0"/>
              <a:t>is an </a:t>
            </a:r>
            <a:r>
              <a:rPr lang="en-US" i="1" dirty="0" smtClean="0"/>
              <a:t>m</a:t>
            </a:r>
            <a:r>
              <a:rPr lang="en-US" dirty="0" smtClean="0"/>
              <a:t>+1-error generic universal user for </a:t>
            </a:r>
            <a:r>
              <a:rPr lang="en-US" b="1" i="1" dirty="0">
                <a:latin typeface="Marker Felt Thin"/>
              </a:rPr>
              <a:t>C</a:t>
            </a:r>
            <a:r>
              <a:rPr lang="en-US" dirty="0" smtClean="0"/>
              <a:t>;</a:t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i="1" dirty="0" smtClean="0"/>
              <a:t>m</a:t>
            </a:r>
            <a:r>
              <a:rPr lang="en-US" dirty="0" smtClean="0"/>
              <a:t>-error generic universal user for </a:t>
            </a:r>
            <a:r>
              <a:rPr lang="en-US" b="1" i="1" dirty="0" smtClean="0">
                <a:latin typeface="Marker Felt Thin"/>
              </a:rPr>
              <a:t>C </a:t>
            </a:r>
            <a:r>
              <a:rPr lang="en-US" dirty="0" smtClean="0"/>
              <a:t>is an </a:t>
            </a:r>
            <a:br>
              <a:rPr lang="en-US" dirty="0" smtClean="0"/>
            </a:br>
            <a:r>
              <a:rPr lang="en-US" i="1" dirty="0" smtClean="0"/>
              <a:t>m</a:t>
            </a:r>
            <a:r>
              <a:rPr lang="en-US" dirty="0" smtClean="0"/>
              <a:t>-mistake bounded learning algorithm for </a:t>
            </a:r>
            <a:r>
              <a:rPr lang="en-US" b="1" i="1" dirty="0">
                <a:latin typeface="Marker Felt Thin"/>
              </a:rPr>
              <a:t>C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93803" y="4444802"/>
            <a:ext cx="7620509" cy="1815882"/>
          </a:xfrm>
          <a:prstGeom prst="rect">
            <a:avLst/>
          </a:prstGeom>
          <a:solidFill>
            <a:srgbClr val="FFFF66"/>
          </a:solidFill>
          <a:ln w="381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Marker Felt Thin"/>
              </a:rPr>
              <a:t>⇒ON AN ERROR, USER MUST NOT HAVE BEEN CONSISTENT WITH VIABLE </a:t>
            </a:r>
            <a:r>
              <a:rPr lang="en-US" sz="2800" i="1" dirty="0" err="1"/>
              <a:t>f</a:t>
            </a:r>
            <a:r>
              <a:rPr lang="en-US" sz="2800" dirty="0" err="1" smtClean="0">
                <a:latin typeface="Marker Felt Thin"/>
              </a:rPr>
              <a:t>∈</a:t>
            </a:r>
            <a:r>
              <a:rPr lang="en-US" sz="2800" i="1" dirty="0" err="1" smtClean="0">
                <a:latin typeface="Marker Felt Thin"/>
              </a:rPr>
              <a:t>C</a:t>
            </a:r>
            <a:r>
              <a:rPr lang="en-US" sz="2800" dirty="0" smtClean="0">
                <a:latin typeface="Marker Felt Thin"/>
              </a:rPr>
              <a:t>.</a:t>
            </a:r>
            <a:br>
              <a:rPr lang="en-US" sz="2800" dirty="0" smtClean="0">
                <a:latin typeface="Marker Felt Thin"/>
              </a:rPr>
            </a:br>
            <a:r>
              <a:rPr lang="en-US" sz="2800" b="1" dirty="0" smtClean="0">
                <a:latin typeface="Marker Felt Thin"/>
              </a:rPr>
              <a:t>⇐</a:t>
            </a:r>
            <a:r>
              <a:rPr lang="en-US" sz="2800" dirty="0" smtClean="0">
                <a:latin typeface="Marker Felt Thin"/>
              </a:rPr>
              <a:t> ON-LINE LEARNING IS CAPTURED BY A 1-ROUND GOAL; EACH </a:t>
            </a:r>
            <a:r>
              <a:rPr lang="en-US" sz="2800" i="1" dirty="0" err="1"/>
              <a:t>f</a:t>
            </a:r>
            <a:r>
              <a:rPr lang="en-US" sz="2800" dirty="0" err="1">
                <a:latin typeface="Marker Felt Thin"/>
              </a:rPr>
              <a:t>∈</a:t>
            </a:r>
            <a:r>
              <a:rPr lang="en-US" sz="2800" i="1" dirty="0" err="1" smtClean="0">
                <a:latin typeface="Marker Felt Thin"/>
              </a:rPr>
              <a:t>C</a:t>
            </a:r>
            <a:r>
              <a:rPr lang="en-US" sz="2800" i="1" dirty="0" smtClean="0">
                <a:latin typeface="Marker Felt Thin"/>
              </a:rPr>
              <a:t>  </a:t>
            </a:r>
            <a:r>
              <a:rPr lang="en-US" sz="2800" dirty="0" smtClean="0">
                <a:latin typeface="Marker Felt Thin"/>
              </a:rPr>
              <a:t>IS REPRESENTED BY A SERVER </a:t>
            </a:r>
            <a:r>
              <a:rPr lang="en-US" sz="2800" i="1" dirty="0" smtClean="0"/>
              <a:t>S</a:t>
            </a:r>
            <a:r>
              <a:rPr lang="en-US" sz="2800" i="1" baseline="-25000" dirty="0" smtClean="0"/>
              <a:t>f</a:t>
            </a:r>
            <a:r>
              <a:rPr lang="en-US" sz="2800" dirty="0" smtClean="0">
                <a:latin typeface="Marker Felt Thin"/>
              </a:rPr>
              <a:t>.</a:t>
            </a:r>
            <a:endParaRPr lang="en-US" sz="2800" dirty="0">
              <a:latin typeface="Marker Felt Thin"/>
            </a:endParaRPr>
          </a:p>
        </p:txBody>
      </p:sp>
    </p:spTree>
    <p:extLst>
      <p:ext uri="{BB962C8B-B14F-4D97-AF65-F5344CB8AC3E}">
        <p14:creationId xmlns:p14="http://schemas.microsoft.com/office/powerpoint/2010/main" val="377162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9710"/>
            <a:ext cx="8229600" cy="56264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What is </a:t>
            </a:r>
            <a:r>
              <a:rPr lang="en-US" sz="4000" b="1" dirty="0" smtClean="0"/>
              <a:t>semantic communication</a:t>
            </a:r>
            <a:r>
              <a:rPr lang="en-US" sz="4000" dirty="0" smtClean="0"/>
              <a:t>?</a:t>
            </a:r>
            <a:br>
              <a:rPr lang="en-US" sz="4000" dirty="0" smtClean="0"/>
            </a:b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dirty="0" smtClean="0"/>
              <a:t>Equivalence</a:t>
            </a:r>
            <a:r>
              <a:rPr lang="en-US" sz="4000" dirty="0" smtClean="0"/>
              <a:t> with on-line learning</a:t>
            </a:r>
            <a:br>
              <a:rPr lang="en-US" sz="4000" dirty="0" smtClean="0"/>
            </a:b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u="sng" dirty="0" smtClean="0"/>
              <a:t>An application: </a:t>
            </a:r>
            <a:r>
              <a:rPr lang="en-US" sz="4000" b="1" u="sng" dirty="0" smtClean="0"/>
              <a:t>feasible</a:t>
            </a:r>
            <a:r>
              <a:rPr lang="en-US" sz="4000" u="sng" dirty="0" smtClean="0"/>
              <a:t> </a:t>
            </a:r>
            <a:r>
              <a:rPr lang="en-US" sz="4000" b="1" u="sng" dirty="0" smtClean="0"/>
              <a:t>examples</a:t>
            </a:r>
            <a:br>
              <a:rPr lang="en-US" sz="4000" b="1" u="sng" dirty="0" smtClean="0"/>
            </a:br>
            <a:endParaRPr lang="en-US" sz="4000" b="1" u="sng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dirty="0" smtClean="0"/>
              <a:t>Limits</a:t>
            </a:r>
            <a:r>
              <a:rPr lang="en-US" sz="4000" dirty="0" smtClean="0"/>
              <a:t> of “basic sensing”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9687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Theorem.</a:t>
            </a:r>
            <a:r>
              <a:rPr lang="en-US" dirty="0" smtClean="0"/>
              <a:t> There is a O(</a:t>
            </a:r>
            <a:r>
              <a:rPr lang="en-US" i="1" dirty="0" smtClean="0"/>
              <a:t>n</a:t>
            </a:r>
            <a:r>
              <a:rPr lang="en-US" i="1" baseline="30000" dirty="0" smtClean="0"/>
              <a:t>2</a:t>
            </a:r>
            <a:r>
              <a:rPr lang="en-US" dirty="0" smtClean="0"/>
              <a:t>(</a:t>
            </a:r>
            <a:r>
              <a:rPr lang="en-US" i="1" dirty="0" err="1" smtClean="0"/>
              <a:t>b</a:t>
            </a:r>
            <a:r>
              <a:rPr lang="en-US" dirty="0" err="1" smtClean="0"/>
              <a:t>+log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))-mistake bounded learning algorithm for </a:t>
            </a:r>
            <a:r>
              <a:rPr lang="en-US" dirty="0" err="1" smtClean="0"/>
              <a:t>halfspaces</a:t>
            </a:r>
            <a:r>
              <a:rPr lang="en-US" dirty="0" smtClean="0"/>
              <a:t> with </a:t>
            </a:r>
            <a:r>
              <a:rPr lang="en-US" i="1" dirty="0" smtClean="0"/>
              <a:t>b</a:t>
            </a:r>
            <a:r>
              <a:rPr lang="en-US" dirty="0" smtClean="0"/>
              <a:t>-bit integer weights over </a:t>
            </a:r>
            <a:r>
              <a:rPr lang="en-US" b="1" dirty="0" err="1" smtClean="0">
                <a:latin typeface="Helvetica"/>
              </a:rPr>
              <a:t>Q</a:t>
            </a:r>
            <a:r>
              <a:rPr lang="en-US" i="1" baseline="30000" dirty="0" err="1" smtClean="0"/>
              <a:t>n</a:t>
            </a:r>
            <a:r>
              <a:rPr lang="en-US" dirty="0" smtClean="0"/>
              <a:t>, running in time polynomial in n, b, and the length of the longest instance on each trial.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-92356" y="-304715"/>
            <a:ext cx="8686800" cy="1904915"/>
          </a:xfrm>
          <a:prstGeom prst="cloudCallout">
            <a:avLst>
              <a:gd name="adj1" fmla="val -2439"/>
              <a:gd name="adj2" fmla="val 625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Key point</a:t>
            </a:r>
            <a:r>
              <a:rPr lang="en-US" sz="2800" dirty="0" smtClean="0">
                <a:solidFill>
                  <a:schemeClr val="tx1"/>
                </a:solidFill>
              </a:rPr>
              <a:t>: the number of mistakes depends only on the </a:t>
            </a:r>
            <a:r>
              <a:rPr lang="en-US" sz="2800" i="1" dirty="0" smtClean="0">
                <a:solidFill>
                  <a:schemeClr val="tx1"/>
                </a:solidFill>
              </a:rPr>
              <a:t>representation size of the </a:t>
            </a:r>
            <a:r>
              <a:rPr lang="en-US" sz="2800" i="1" dirty="0" err="1" smtClean="0">
                <a:solidFill>
                  <a:schemeClr val="tx1"/>
                </a:solidFill>
              </a:rPr>
              <a:t>halfspace</a:t>
            </a:r>
            <a:r>
              <a:rPr lang="en-US" sz="2800" i="1" dirty="0" smtClean="0">
                <a:solidFill>
                  <a:schemeClr val="tx1"/>
                </a:solidFill>
              </a:rPr>
              <a:t>, </a:t>
            </a:r>
            <a:r>
              <a:rPr lang="en-US" sz="2800" u="sng" dirty="0" smtClean="0">
                <a:solidFill>
                  <a:schemeClr val="tx1"/>
                </a:solidFill>
              </a:rPr>
              <a:t>not</a:t>
            </a:r>
            <a:r>
              <a:rPr lang="en-US" sz="2800" dirty="0" smtClean="0">
                <a:solidFill>
                  <a:schemeClr val="tx1"/>
                </a:solidFill>
              </a:rPr>
              <a:t> the examples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8228" y="4310481"/>
            <a:ext cx="7522810" cy="1815882"/>
          </a:xfrm>
          <a:prstGeom prst="rect">
            <a:avLst/>
          </a:prstGeom>
          <a:noFill/>
          <a:ln w="38100" cmpd="sng">
            <a:noFill/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Based on reduction of </a:t>
            </a:r>
            <a:r>
              <a:rPr lang="en-US" sz="2800" dirty="0" err="1" smtClean="0"/>
              <a:t>halfspace</a:t>
            </a:r>
            <a:r>
              <a:rPr lang="en-US" sz="2800" dirty="0" smtClean="0"/>
              <a:t> learning to convex feasibility with a separation oracle </a:t>
            </a:r>
            <a:r>
              <a:rPr lang="en-US" sz="2800" dirty="0"/>
              <a:t>[</a:t>
            </a:r>
            <a:r>
              <a:rPr lang="en-US" sz="2800" dirty="0" smtClean="0"/>
              <a:t>MT’94] combined with technique for convex feasibility for sets of lower dimension [GLS</a:t>
            </a:r>
            <a:r>
              <a:rPr lang="fr-FR" sz="2800" dirty="0" smtClean="0"/>
              <a:t>’</a:t>
            </a:r>
            <a:r>
              <a:rPr lang="en-US" sz="2800" dirty="0" smtClean="0"/>
              <a:t>88].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780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7084"/>
            <a:ext cx="8229600" cy="5822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Interesting because…</a:t>
            </a:r>
            <a:br>
              <a:rPr lang="en-US" i="1" dirty="0" smtClean="0"/>
            </a:br>
            <a:endParaRPr lang="en-US" i="1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On-line learning algorithms provide the </a:t>
            </a:r>
            <a:r>
              <a:rPr lang="en-US" b="1" dirty="0" smtClean="0"/>
              <a:t>first examples</a:t>
            </a:r>
            <a:r>
              <a:rPr lang="en-US" dirty="0" smtClean="0"/>
              <a:t> of </a:t>
            </a:r>
            <a:r>
              <a:rPr lang="en-US" i="1" dirty="0" smtClean="0"/>
              <a:t>feasible</a:t>
            </a:r>
            <a:r>
              <a:rPr lang="en-US" dirty="0" smtClean="0"/>
              <a:t> (“universal”) semantic communication.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Confirms a main conjecture from [GJS‘09]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81236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beyond </a:t>
            </a:r>
            <a:r>
              <a:rPr lang="en-US" u="sng" dirty="0" smtClean="0"/>
              <a:t>one</a:t>
            </a:r>
            <a:r>
              <a:rPr lang="en-US" dirty="0" smtClean="0"/>
              <a:t> 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Work by Auer and Long (‘99) yields efficient universal user strategies for </a:t>
            </a:r>
            <a:r>
              <a:rPr lang="en-US" i="1" dirty="0" smtClean="0"/>
              <a:t>k</a:t>
            </a:r>
            <a:r>
              <a:rPr lang="en-US" dirty="0" smtClean="0"/>
              <a:t>-round goals (when </a:t>
            </a:r>
            <a:r>
              <a:rPr lang="en-US" b="1" i="1" dirty="0">
                <a:latin typeface="Marker Felt Thin"/>
              </a:rPr>
              <a:t>U</a:t>
            </a:r>
            <a:r>
              <a:rPr lang="en-US" dirty="0" smtClean="0"/>
              <a:t> is a class of stateless strategies, </a:t>
            </a:r>
            <a:r>
              <a:rPr lang="en-US" i="1" dirty="0" smtClean="0"/>
              <a:t>k</a:t>
            </a:r>
            <a:r>
              <a:rPr lang="en-US" dirty="0" smtClean="0"/>
              <a:t> ≤ log log </a:t>
            </a:r>
            <a:r>
              <a:rPr lang="en-US" i="1" dirty="0" smtClean="0"/>
              <a:t>n</a:t>
            </a:r>
            <a:r>
              <a:rPr lang="en-US" dirty="0" smtClean="0"/>
              <a:t>) </a:t>
            </a:r>
            <a:r>
              <a:rPr lang="en-US" u="sng" dirty="0" smtClean="0"/>
              <a:t>or</a:t>
            </a:r>
            <a:r>
              <a:rPr lang="en-US" dirty="0" smtClean="0"/>
              <a:t> for classes of log log </a:t>
            </a:r>
            <a:r>
              <a:rPr lang="en-US" i="1" dirty="0" smtClean="0"/>
              <a:t>n</a:t>
            </a:r>
            <a:r>
              <a:rPr lang="en-US" dirty="0" smtClean="0"/>
              <a:t>-bit valued functions, given an efficient mistake bounded algorithm for one round (resp. bitwise).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2590405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7084"/>
            <a:ext cx="8229600" cy="5822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Interesting because…</a:t>
            </a:r>
            <a:br>
              <a:rPr lang="en-US" i="1" dirty="0" smtClean="0"/>
            </a:br>
            <a:endParaRPr lang="en-US" i="1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On-line learning algorithms provide the </a:t>
            </a:r>
            <a:r>
              <a:rPr lang="en-US" b="1" dirty="0" smtClean="0"/>
              <a:t>first examples</a:t>
            </a:r>
            <a:r>
              <a:rPr lang="en-US" dirty="0" smtClean="0"/>
              <a:t> of </a:t>
            </a:r>
            <a:r>
              <a:rPr lang="en-US" i="1" dirty="0" smtClean="0"/>
              <a:t>feasible</a:t>
            </a:r>
            <a:r>
              <a:rPr lang="en-US" dirty="0" smtClean="0"/>
              <a:t> (“universal”) semantic communication.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Or…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Semantic communication problems provide a </a:t>
            </a:r>
            <a:r>
              <a:rPr lang="en-US" b="1" dirty="0" smtClean="0"/>
              <a:t>natural generalization</a:t>
            </a:r>
            <a:r>
              <a:rPr lang="en-US" dirty="0" smtClean="0"/>
              <a:t> of on-line learning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724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But of course, </a:t>
            </a:r>
            <a:r>
              <a:rPr lang="en-US" i="1" dirty="0" err="1" smtClean="0"/>
              <a:t>halfspaces</a:t>
            </a:r>
            <a:r>
              <a:rPr lang="en-US" i="1" dirty="0" smtClean="0"/>
              <a:t> &lt;&lt; general protocols.</a:t>
            </a:r>
            <a:endParaRPr lang="en-US" i="1" dirty="0"/>
          </a:p>
          <a:p>
            <a:pPr marL="0" indent="0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We believe that only </a:t>
            </a:r>
            <a:r>
              <a:rPr lang="en-US" b="1" i="1" dirty="0" smtClean="0"/>
              <a:t>relatively weak</a:t>
            </a:r>
            <a:r>
              <a:rPr lang="en-US" i="1" dirty="0" smtClean="0"/>
              <a:t> functions are learnable.</a:t>
            </a:r>
            <a:br>
              <a:rPr lang="en-US" i="1" dirty="0" smtClean="0"/>
            </a:b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☞ There are </a:t>
            </a:r>
            <a:r>
              <a:rPr lang="en-US" b="1" i="1" dirty="0" smtClean="0"/>
              <a:t>limits</a:t>
            </a:r>
            <a:r>
              <a:rPr lang="en-US" i="1" dirty="0" smtClean="0"/>
              <a:t> to what can be obtained by </a:t>
            </a:r>
            <a:r>
              <a:rPr lang="en-US" i="1" smtClean="0"/>
              <a:t>this equivalence…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8694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9710"/>
            <a:ext cx="8229600" cy="56264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What is </a:t>
            </a:r>
            <a:r>
              <a:rPr lang="en-US" sz="4000" b="1" dirty="0" smtClean="0"/>
              <a:t>semantic communication</a:t>
            </a:r>
            <a:r>
              <a:rPr lang="en-US" sz="4000" dirty="0" smtClean="0"/>
              <a:t>?</a:t>
            </a:r>
            <a:br>
              <a:rPr lang="en-US" sz="4000" dirty="0" smtClean="0"/>
            </a:b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dirty="0" smtClean="0"/>
              <a:t>Equivalence</a:t>
            </a:r>
            <a:r>
              <a:rPr lang="en-US" sz="4000" dirty="0" smtClean="0"/>
              <a:t> with on-line learning</a:t>
            </a:r>
            <a:br>
              <a:rPr lang="en-US" sz="4000" dirty="0" smtClean="0"/>
            </a:b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An application: </a:t>
            </a:r>
            <a:r>
              <a:rPr lang="en-US" sz="4000" b="1" dirty="0" smtClean="0"/>
              <a:t>feasible</a:t>
            </a:r>
            <a:r>
              <a:rPr lang="en-US" sz="4000" dirty="0" smtClean="0"/>
              <a:t> </a:t>
            </a:r>
            <a:r>
              <a:rPr lang="en-US" sz="4000" b="1" dirty="0" smtClean="0"/>
              <a:t>examples</a:t>
            </a:r>
            <a:br>
              <a:rPr lang="en-US" sz="4000" b="1" dirty="0" smtClean="0"/>
            </a:br>
            <a:endParaRPr lang="en-US" sz="40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u="sng" dirty="0" smtClean="0"/>
              <a:t>Limits</a:t>
            </a:r>
            <a:r>
              <a:rPr lang="en-US" sz="4000" u="sng" dirty="0" smtClean="0"/>
              <a:t> of “basic sensing”</a:t>
            </a:r>
            <a:endParaRPr lang="en-US" sz="4000" u="sng" dirty="0"/>
          </a:p>
        </p:txBody>
      </p:sp>
    </p:spTree>
    <p:extLst>
      <p:ext uri="{BB962C8B-B14F-4D97-AF65-F5344CB8AC3E}">
        <p14:creationId xmlns:p14="http://schemas.microsoft.com/office/powerpoint/2010/main" val="3850084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1110"/>
            <a:ext cx="8229600" cy="5897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Theorem.</a:t>
            </a:r>
            <a:r>
              <a:rPr lang="en-US" dirty="0" smtClean="0"/>
              <a:t> If </a:t>
            </a:r>
            <a:r>
              <a:rPr lang="en-US" b="1" i="1" dirty="0" smtClean="0">
                <a:latin typeface="Marker Felt Thin"/>
              </a:rPr>
              <a:t>C</a:t>
            </a:r>
            <a:r>
              <a:rPr lang="en-US" dirty="0"/>
              <a:t> </a:t>
            </a:r>
            <a:r>
              <a:rPr lang="en-US" dirty="0" smtClean="0"/>
              <a:t>= {</a:t>
            </a:r>
            <a:r>
              <a:rPr lang="en-US" i="1" dirty="0" err="1" smtClean="0"/>
              <a:t>f</a:t>
            </a:r>
            <a:r>
              <a:rPr lang="en-US" dirty="0" err="1" smtClean="0"/>
              <a:t>:</a:t>
            </a:r>
            <a:r>
              <a:rPr lang="en-US" i="1" dirty="0" err="1" smtClean="0"/>
              <a:t>X</a:t>
            </a:r>
            <a:r>
              <a:rPr lang="en-US" dirty="0" err="1" smtClean="0"/>
              <a:t>→</a:t>
            </a:r>
            <a:r>
              <a:rPr lang="en-US" i="1" dirty="0" err="1" smtClean="0"/>
              <a:t>Y</a:t>
            </a:r>
            <a:r>
              <a:rPr lang="en-US" dirty="0" smtClean="0"/>
              <a:t>} is such that for every (</a:t>
            </a:r>
            <a:r>
              <a:rPr lang="en-US" i="1" dirty="0" err="1" smtClean="0"/>
              <a:t>x</a:t>
            </a:r>
            <a:r>
              <a:rPr lang="en-US" dirty="0" err="1" smtClean="0"/>
              <a:t>,</a:t>
            </a:r>
            <a:r>
              <a:rPr lang="en-US" i="1" dirty="0" err="1" smtClean="0"/>
              <a:t>y</a:t>
            </a:r>
            <a:r>
              <a:rPr lang="en-US" dirty="0" smtClean="0"/>
              <a:t>) ∈ </a:t>
            </a:r>
            <a:r>
              <a:rPr lang="en-US" i="1" dirty="0" smtClean="0"/>
              <a:t>X</a:t>
            </a:r>
            <a:r>
              <a:rPr lang="en-US" dirty="0" smtClean="0"/>
              <a:t>×</a:t>
            </a:r>
            <a:r>
              <a:rPr lang="en-US" i="1" dirty="0" smtClean="0"/>
              <a:t>Y</a:t>
            </a:r>
            <a:r>
              <a:rPr lang="en-US" dirty="0" smtClean="0"/>
              <a:t> some </a:t>
            </a:r>
            <a:r>
              <a:rPr lang="en-US" i="1" dirty="0" smtClean="0"/>
              <a:t>f</a:t>
            </a:r>
            <a:r>
              <a:rPr lang="en-US" dirty="0" smtClean="0"/>
              <a:t> satisfies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)=</a:t>
            </a:r>
            <a:r>
              <a:rPr lang="en-US" i="1" dirty="0" smtClean="0"/>
              <a:t>y</a:t>
            </a:r>
            <a:r>
              <a:rPr lang="en-US" dirty="0" smtClean="0"/>
              <a:t>, then any mistake-bounded learning algorithm for </a:t>
            </a:r>
            <a:r>
              <a:rPr lang="en-US" b="1" i="1" dirty="0" smtClean="0">
                <a:latin typeface="Marker Felt Thin"/>
              </a:rPr>
              <a:t>C  </a:t>
            </a:r>
            <a:r>
              <a:rPr lang="en-US" dirty="0" smtClean="0"/>
              <a:t>(from 0-1 feedback) must make </a:t>
            </a:r>
            <a:r>
              <a:rPr lang="en-US" dirty="0" err="1" smtClean="0"/>
              <a:t>Ω</a:t>
            </a:r>
            <a:r>
              <a:rPr lang="en-US" dirty="0" smtClean="0"/>
              <a:t>(|</a:t>
            </a:r>
            <a:r>
              <a:rPr lang="en-US" i="1" dirty="0" smtClean="0"/>
              <a:t>Y</a:t>
            </a:r>
            <a:r>
              <a:rPr lang="en-US" dirty="0" smtClean="0"/>
              <a:t>|) mistakes on some </a:t>
            </a:r>
            <a:r>
              <a:rPr lang="en-US" i="1" dirty="0" smtClean="0"/>
              <a:t>f</a:t>
            </a:r>
            <a:r>
              <a:rPr lang="en-US" dirty="0" smtClean="0"/>
              <a:t> </a:t>
            </a:r>
            <a:r>
              <a:rPr lang="en-US" dirty="0" err="1" smtClean="0"/>
              <a:t>w.h.p</a:t>
            </a:r>
            <a:r>
              <a:rPr lang="en-US" dirty="0" smtClean="0"/>
              <a:t>.</a:t>
            </a:r>
          </a:p>
          <a:p>
            <a:r>
              <a:rPr lang="en-US" dirty="0" smtClean="0"/>
              <a:t>E.g., linear transformations…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092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negative feedback is not very informative—many </a:t>
            </a:r>
            <a:r>
              <a:rPr lang="en-US" i="1" dirty="0" err="1" smtClean="0"/>
              <a:t>f</a:t>
            </a:r>
            <a:r>
              <a:rPr lang="en-US" dirty="0" err="1"/>
              <a:t>∈</a:t>
            </a:r>
            <a:r>
              <a:rPr lang="en-US" b="1" i="1" dirty="0" err="1">
                <a:latin typeface="Marker Felt Thin"/>
              </a:rPr>
              <a:t>C</a:t>
            </a:r>
            <a:r>
              <a:rPr lang="en-US" dirty="0" smtClean="0"/>
              <a:t> indistinguishable.</a:t>
            </a:r>
          </a:p>
          <a:p>
            <a:r>
              <a:rPr lang="en-US" dirty="0" smtClean="0"/>
              <a:t>For every dist. over user strategies, every x, some y is guessed </a:t>
            </a:r>
            <a:r>
              <a:rPr lang="en-US" dirty="0" err="1" smtClean="0"/>
              <a:t>w.p</a:t>
            </a:r>
            <a:r>
              <a:rPr lang="en-US" dirty="0" smtClean="0"/>
              <a:t>. ≤ </a:t>
            </a:r>
            <a:r>
              <a:rPr lang="en-US" baseline="30000" dirty="0" smtClean="0"/>
              <a:t>1</a:t>
            </a:r>
            <a:r>
              <a:rPr lang="en-US" dirty="0" smtClean="0"/>
              <a:t>/</a:t>
            </a:r>
            <a:r>
              <a:rPr lang="en-US" baseline="-25000" dirty="0" smtClean="0"/>
              <a:t>|</a:t>
            </a:r>
            <a:r>
              <a:rPr lang="en-US" i="1" baseline="-25000" dirty="0" smtClean="0"/>
              <a:t>Y</a:t>
            </a:r>
            <a:r>
              <a:rPr lang="en-US" baseline="-25000" dirty="0" smtClean="0"/>
              <a:t>|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Min-max: there is a dist. </a:t>
            </a:r>
            <a:r>
              <a:rPr lang="en-US" dirty="0"/>
              <a:t>o</a:t>
            </a:r>
            <a:r>
              <a:rPr lang="en-US" dirty="0" smtClean="0"/>
              <a:t>ver </a:t>
            </a:r>
            <a:r>
              <a:rPr lang="en-US" i="1" dirty="0" smtClean="0"/>
              <a:t>f</a:t>
            </a:r>
            <a:r>
              <a:rPr lang="en-US" dirty="0" smtClean="0"/>
              <a:t> </a:t>
            </a:r>
            <a:r>
              <a:rPr lang="en-US" dirty="0" err="1" smtClean="0"/>
              <a:t>s.t.</a:t>
            </a:r>
            <a:r>
              <a:rPr lang="en-US" dirty="0" smtClean="0"/>
              <a:t> negative feedback is received </a:t>
            </a:r>
            <a:r>
              <a:rPr lang="en-US" dirty="0" err="1" smtClean="0"/>
              <a:t>w.p</a:t>
            </a:r>
            <a:r>
              <a:rPr lang="en-US" dirty="0" smtClean="0"/>
              <a:t>. 1-</a:t>
            </a:r>
            <a:r>
              <a:rPr lang="en-US" baseline="30000" dirty="0" smtClean="0"/>
              <a:t>1</a:t>
            </a:r>
            <a:r>
              <a:rPr lang="en-US" dirty="0" smtClean="0"/>
              <a:t>/</a:t>
            </a:r>
            <a:r>
              <a:rPr lang="en-US" baseline="-25000" dirty="0" smtClean="0"/>
              <a:t>|</a:t>
            </a:r>
            <a:r>
              <a:rPr lang="en-US" i="1" baseline="-25000" dirty="0" smtClean="0"/>
              <a:t>Y</a:t>
            </a:r>
            <a:r>
              <a:rPr lang="en-US" baseline="-25000" dirty="0" smtClean="0"/>
              <a:t>|</a:t>
            </a:r>
            <a:r>
              <a:rPr lang="en-US" dirty="0" smtClean="0"/>
              <a:t>.</a:t>
            </a:r>
          </a:p>
          <a:p>
            <a:r>
              <a:rPr lang="en-US" dirty="0" smtClean="0"/>
              <a:t>After </a:t>
            </a:r>
            <a:r>
              <a:rPr lang="en-US" i="1" dirty="0" smtClean="0"/>
              <a:t>k</a:t>
            </a:r>
            <a:r>
              <a:rPr lang="en-US" dirty="0" smtClean="0"/>
              <a:t> guesses, total prob. of positive feedback only increased by </a:t>
            </a:r>
            <a:r>
              <a:rPr lang="en-US" i="1" dirty="0" smtClean="0"/>
              <a:t>k</a:t>
            </a:r>
            <a:r>
              <a:rPr lang="en-US" dirty="0" smtClean="0"/>
              <a:t>/(1-</a:t>
            </a:r>
            <a:r>
              <a:rPr lang="en-US" i="1" baseline="30000" dirty="0" smtClean="0"/>
              <a:t>k</a:t>
            </a:r>
            <a:r>
              <a:rPr lang="en-US" dirty="0" smtClean="0"/>
              <a:t>/</a:t>
            </a:r>
            <a:r>
              <a:rPr lang="en-US" baseline="-25000" dirty="0" smtClean="0"/>
              <a:t>|</a:t>
            </a:r>
            <a:r>
              <a:rPr lang="en-US" i="1" baseline="-25000" dirty="0" smtClean="0"/>
              <a:t>Y</a:t>
            </a:r>
            <a:r>
              <a:rPr lang="en-US" baseline="-25000" dirty="0" smtClean="0"/>
              <a:t>|</a:t>
            </a:r>
            <a:r>
              <a:rPr lang="en-US" dirty="0" smtClean="0"/>
              <a:t>)-factor.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050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1110"/>
            <a:ext cx="8229600" cy="5897350"/>
          </a:xfrm>
        </p:spPr>
        <p:txBody>
          <a:bodyPr>
            <a:normAutofit/>
          </a:bodyPr>
          <a:lstStyle/>
          <a:p>
            <a:r>
              <a:rPr lang="en-US" dirty="0" smtClean="0"/>
              <a:t>So, </a:t>
            </a:r>
            <a:r>
              <a:rPr lang="en-US" u="sng" dirty="0" smtClean="0"/>
              <a:t>generic</a:t>
            </a:r>
            <a:r>
              <a:rPr lang="en-US" dirty="0" smtClean="0"/>
              <a:t> universal users for such a class must be exponentially inefficient in the message length.</a:t>
            </a:r>
          </a:p>
          <a:p>
            <a:r>
              <a:rPr lang="en-US" dirty="0" smtClean="0"/>
              <a:t>Likewise, traditional hardness for Boolean concepts shows </a:t>
            </a:r>
            <a:r>
              <a:rPr lang="en-US" dirty="0" err="1" smtClean="0"/>
              <a:t>eg</a:t>
            </a:r>
            <a:r>
              <a:rPr lang="en-US" dirty="0" smtClean="0"/>
              <a:t>., DFAs [KV’94] and AC</a:t>
            </a:r>
            <a:r>
              <a:rPr lang="en-US" baseline="-25000" dirty="0" smtClean="0"/>
              <a:t>0</a:t>
            </a:r>
            <a:r>
              <a:rPr lang="en-US" dirty="0" smtClean="0"/>
              <a:t> circuits [K’93] don’t have efficient </a:t>
            </a:r>
            <a:r>
              <a:rPr lang="en-US" u="sng" dirty="0" smtClean="0"/>
              <a:t>generic</a:t>
            </a:r>
            <a:r>
              <a:rPr lang="en-US" dirty="0" smtClean="0"/>
              <a:t> universal users.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857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xtract 12"/>
          <p:cNvSpPr/>
          <p:nvPr/>
        </p:nvSpPr>
        <p:spPr>
          <a:xfrm rot="914029">
            <a:off x="1083987" y="4123454"/>
            <a:ext cx="7267098" cy="3755269"/>
          </a:xfrm>
          <a:prstGeom prst="flowChartExtract">
            <a:avLst/>
          </a:prstGeom>
          <a:gradFill flip="none" rotWithShape="1">
            <a:gsLst>
              <a:gs pos="0">
                <a:srgbClr val="FFFF00"/>
              </a:gs>
              <a:gs pos="100000">
                <a:schemeClr val="bg1"/>
              </a:gs>
            </a:gsLst>
            <a:lin ang="7800000" scaled="0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Recall…</a:t>
            </a:r>
            <a:endParaRPr lang="en-US" dirty="0"/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6614962" y="957586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11" descr="hal-90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4962" y="1487811"/>
            <a:ext cx="1447800" cy="1085850"/>
          </a:xfrm>
          <a:prstGeom prst="rect">
            <a:avLst/>
          </a:prstGeom>
          <a:noFill/>
        </p:spPr>
      </p:pic>
      <p:sp>
        <p:nvSpPr>
          <p:cNvPr id="6" name="Process 5"/>
          <p:cNvSpPr/>
          <p:nvPr/>
        </p:nvSpPr>
        <p:spPr>
          <a:xfrm>
            <a:off x="457200" y="1147301"/>
            <a:ext cx="4737690" cy="1916080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  <a:latin typeface="Marker Felt Thin"/>
              </a:rPr>
              <a:t>ENVIRONMENT</a:t>
            </a:r>
            <a:endParaRPr lang="en-US" sz="32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5272289" y="1844016"/>
            <a:ext cx="1342673" cy="653143"/>
          </a:xfrm>
          <a:prstGeom prst="leftRightArrow">
            <a:avLst/>
          </a:prstGeom>
          <a:solidFill>
            <a:schemeClr val="accent1">
              <a:alpha val="25000"/>
            </a:schemeClr>
          </a:solidFill>
          <a:ln>
            <a:solidFill>
              <a:schemeClr val="accent1">
                <a:shade val="95000"/>
                <a:satMod val="105000"/>
                <a:alpha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-Right Arrow 8"/>
          <p:cNvSpPr/>
          <p:nvPr/>
        </p:nvSpPr>
        <p:spPr>
          <a:xfrm rot="2635686">
            <a:off x="369242" y="4172154"/>
            <a:ext cx="3515286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eft-Right Arrow 9"/>
          <p:cNvSpPr/>
          <p:nvPr/>
        </p:nvSpPr>
        <p:spPr>
          <a:xfrm rot="18955057">
            <a:off x="5309602" y="3954075"/>
            <a:ext cx="2949803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rocess 10"/>
          <p:cNvSpPr/>
          <p:nvPr/>
        </p:nvSpPr>
        <p:spPr>
          <a:xfrm>
            <a:off x="3487394" y="5382293"/>
            <a:ext cx="2363100" cy="1113937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Controller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2" name="Process 11"/>
          <p:cNvSpPr/>
          <p:nvPr/>
        </p:nvSpPr>
        <p:spPr>
          <a:xfrm>
            <a:off x="3570675" y="3227294"/>
            <a:ext cx="2165308" cy="1041063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Sensing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3830929" y="4268357"/>
            <a:ext cx="593377" cy="1113936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164680" y="3153844"/>
            <a:ext cx="3050169" cy="3704156"/>
          </a:xfrm>
          <a:prstGeom prst="rect">
            <a:avLst/>
          </a:prstGeom>
          <a:noFill/>
          <a:ln w="76200" cmpd="sng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610930" y="3899025"/>
            <a:ext cx="1104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19" name="Cloud Callout 18"/>
          <p:cNvSpPr/>
          <p:nvPr/>
        </p:nvSpPr>
        <p:spPr>
          <a:xfrm>
            <a:off x="4958216" y="4640178"/>
            <a:ext cx="4185784" cy="2217822"/>
          </a:xfrm>
          <a:prstGeom prst="cloudCallout">
            <a:avLst>
              <a:gd name="adj1" fmla="val -45632"/>
              <a:gd name="adj2" fmla="val -7689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Only introduced to make the problem easier to solve!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975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7084"/>
            <a:ext cx="8229600" cy="5822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We don’t have to use “basic sensing!”</a:t>
            </a:r>
            <a:br>
              <a:rPr lang="en-US" i="1" dirty="0" smtClean="0"/>
            </a:br>
            <a:r>
              <a:rPr lang="en-US" dirty="0" smtClean="0"/>
              <a:t>Any feedback we can provide is fair game.</a:t>
            </a:r>
            <a:br>
              <a:rPr lang="en-US" dirty="0" smtClean="0"/>
            </a:br>
            <a:r>
              <a:rPr lang="en-US" i="1" dirty="0" smtClean="0"/>
              <a:t>Interesting because…</a:t>
            </a:r>
            <a:br>
              <a:rPr lang="en-US" i="1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Semantic communication problems provide a </a:t>
            </a:r>
            <a:r>
              <a:rPr lang="en-US" b="1" dirty="0" smtClean="0"/>
              <a:t>natural generalization</a:t>
            </a:r>
            <a:r>
              <a:rPr lang="en-US" dirty="0" smtClean="0"/>
              <a:t> of on-line learning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Negative results </a:t>
            </a:r>
            <a:r>
              <a:rPr lang="en-US" dirty="0">
                <a:latin typeface="Marker Felt Thin"/>
              </a:rPr>
              <a:t>⇒</a:t>
            </a:r>
            <a:r>
              <a:rPr lang="en-US" dirty="0" smtClean="0"/>
              <a:t> </a:t>
            </a:r>
            <a:r>
              <a:rPr lang="en-US" i="1" dirty="0" smtClean="0"/>
              <a:t>New models</a:t>
            </a:r>
            <a:r>
              <a:rPr lang="en-US" dirty="0" smtClean="0"/>
              <a:t> of learning </a:t>
            </a:r>
            <a:r>
              <a:rPr lang="en-US" i="1" dirty="0" smtClean="0"/>
              <a:t>needed</a:t>
            </a:r>
            <a:r>
              <a:rPr lang="en-US" dirty="0" smtClean="0"/>
              <a:t> to tackle these problems; semantic communication problems provide </a:t>
            </a:r>
            <a:r>
              <a:rPr lang="en-US" i="1" dirty="0" smtClean="0"/>
              <a:t>natural motivation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05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037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[GJS’09] </a:t>
            </a:r>
            <a:r>
              <a:rPr lang="en-US" dirty="0" err="1" smtClean="0"/>
              <a:t>Goldreich</a:t>
            </a:r>
            <a:r>
              <a:rPr lang="en-US" smtClean="0"/>
              <a:t>, </a:t>
            </a:r>
            <a:r>
              <a:rPr lang="en-US" smtClean="0"/>
              <a:t>Juba, </a:t>
            </a:r>
            <a:r>
              <a:rPr lang="en-US" dirty="0" smtClean="0"/>
              <a:t>Sudan. </a:t>
            </a:r>
            <a:r>
              <a:rPr lang="en-US" i="1" dirty="0" smtClean="0"/>
              <a:t>A theory of goal-oriented communication.</a:t>
            </a:r>
            <a:r>
              <a:rPr lang="en-US" dirty="0" smtClean="0"/>
              <a:t> ECCC </a:t>
            </a:r>
            <a:r>
              <a:rPr lang="en-US" dirty="0"/>
              <a:t>TR09-</a:t>
            </a:r>
            <a:r>
              <a:rPr lang="en-US" dirty="0" smtClean="0"/>
              <a:t>075, 2009.</a:t>
            </a:r>
          </a:p>
          <a:p>
            <a:pPr marL="0" indent="0">
              <a:buNone/>
            </a:pPr>
            <a:r>
              <a:rPr lang="en-US" dirty="0" smtClean="0"/>
              <a:t>[BF’72] </a:t>
            </a:r>
            <a:r>
              <a:rPr lang="en-US" dirty="0" err="1" smtClean="0"/>
              <a:t>Bā̄rzdiņš</a:t>
            </a:r>
            <a:r>
              <a:rPr lang="en-US" dirty="0" smtClean="0"/>
              <a:t>, </a:t>
            </a:r>
            <a:r>
              <a:rPr lang="en-US" dirty="0" err="1" smtClean="0"/>
              <a:t>Freivalds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i="1" dirty="0"/>
              <a:t>On the prediction of general recursive functions.</a:t>
            </a:r>
            <a:r>
              <a:rPr lang="en-US" dirty="0"/>
              <a:t> </a:t>
            </a:r>
            <a:r>
              <a:rPr lang="en-US" dirty="0" smtClean="0"/>
              <a:t>Soviet Math</a:t>
            </a:r>
            <a:r>
              <a:rPr lang="en-US" dirty="0"/>
              <a:t>. </a:t>
            </a:r>
            <a:r>
              <a:rPr lang="en-US" dirty="0" err="1"/>
              <a:t>Dokl</a:t>
            </a:r>
            <a:r>
              <a:rPr lang="en-US" dirty="0"/>
              <a:t>. </a:t>
            </a:r>
            <a:r>
              <a:rPr lang="en-US" dirty="0" smtClean="0"/>
              <a:t>13:1224</a:t>
            </a:r>
            <a:r>
              <a:rPr lang="en-US" dirty="0"/>
              <a:t>–</a:t>
            </a:r>
            <a:r>
              <a:rPr lang="en-US" dirty="0" smtClean="0"/>
              <a:t>1228, 1972.</a:t>
            </a:r>
          </a:p>
          <a:p>
            <a:pPr marL="0" indent="0">
              <a:buNone/>
            </a:pPr>
            <a:r>
              <a:rPr lang="en-US" dirty="0" smtClean="0"/>
              <a:t>[L’88] </a:t>
            </a:r>
            <a:r>
              <a:rPr lang="en-US" dirty="0" err="1" smtClean="0"/>
              <a:t>Littlestone</a:t>
            </a:r>
            <a:r>
              <a:rPr lang="en-US" dirty="0" smtClean="0"/>
              <a:t>.</a:t>
            </a:r>
            <a:r>
              <a:rPr lang="en-US" dirty="0"/>
              <a:t> </a:t>
            </a:r>
            <a:r>
              <a:rPr lang="en-US" i="1" dirty="0"/>
              <a:t>Learning quickly when irrelevant attributes abound: A new linear</a:t>
            </a:r>
            <a:r>
              <a:rPr lang="en-US" i="1" dirty="0" smtClean="0"/>
              <a:t>-threshold </a:t>
            </a:r>
            <a:r>
              <a:rPr lang="en-US" i="1" dirty="0"/>
              <a:t>algorithm.</a:t>
            </a:r>
            <a:r>
              <a:rPr lang="en-US" dirty="0"/>
              <a:t> Mach. Learn. 2(4</a:t>
            </a:r>
            <a:r>
              <a:rPr lang="en-US" dirty="0" smtClean="0"/>
              <a:t>):285</a:t>
            </a:r>
            <a:r>
              <a:rPr lang="en-US" dirty="0"/>
              <a:t>–</a:t>
            </a:r>
            <a:r>
              <a:rPr lang="en-US" dirty="0" smtClean="0"/>
              <a:t>318, 1988.</a:t>
            </a:r>
          </a:p>
          <a:p>
            <a:pPr marL="0" indent="0">
              <a:buNone/>
            </a:pPr>
            <a:r>
              <a:rPr lang="en-US" dirty="0" smtClean="0"/>
              <a:t>[AL’99] Auer, Long</a:t>
            </a:r>
            <a:r>
              <a:rPr lang="en-US" dirty="0"/>
              <a:t>. </a:t>
            </a:r>
            <a:r>
              <a:rPr lang="en-US" i="1" dirty="0"/>
              <a:t>Structural results about on-line learning models with and without queries.</a:t>
            </a:r>
            <a:r>
              <a:rPr lang="en-US" dirty="0"/>
              <a:t> Mach. Learn. 36(3):147–181, 1999.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[MT’94] </a:t>
            </a:r>
            <a:r>
              <a:rPr lang="en-US" dirty="0" err="1" smtClean="0"/>
              <a:t>Maass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Turán</a:t>
            </a:r>
            <a:r>
              <a:rPr lang="en-US" dirty="0" smtClean="0"/>
              <a:t>. </a:t>
            </a:r>
            <a:r>
              <a:rPr lang="en-US" i="1" dirty="0"/>
              <a:t>How fast can a threshold gate learn</a:t>
            </a:r>
            <a:r>
              <a:rPr lang="en-US" i="1" dirty="0" smtClean="0"/>
              <a:t>? </a:t>
            </a:r>
            <a:r>
              <a:rPr lang="en-US" dirty="0" smtClean="0"/>
              <a:t>In </a:t>
            </a:r>
            <a:r>
              <a:rPr lang="en-US" i="1" dirty="0" smtClean="0"/>
              <a:t>Computational learning theory and natural learning systems: Constraints and prospects, </a:t>
            </a:r>
            <a:r>
              <a:rPr lang="en-US" dirty="0" smtClean="0"/>
              <a:t>vol. 1, pp.381-414, MIT Press</a:t>
            </a:r>
            <a:r>
              <a:rPr lang="en-US" i="1" dirty="0" smtClean="0"/>
              <a:t>, </a:t>
            </a:r>
            <a:r>
              <a:rPr lang="en-US" dirty="0" smtClean="0"/>
              <a:t>1994.</a:t>
            </a:r>
          </a:p>
          <a:p>
            <a:pPr marL="0" indent="0">
              <a:buNone/>
            </a:pPr>
            <a:r>
              <a:rPr lang="en-US" dirty="0" smtClean="0"/>
              <a:t>[GLS’88] </a:t>
            </a:r>
            <a:r>
              <a:rPr lang="en-US" dirty="0" err="1"/>
              <a:t>Grötschel</a:t>
            </a:r>
            <a:r>
              <a:rPr lang="en-US" dirty="0"/>
              <a:t>, </a:t>
            </a:r>
            <a:r>
              <a:rPr lang="en-US" dirty="0" err="1"/>
              <a:t>Lovász</a:t>
            </a:r>
            <a:r>
              <a:rPr lang="en-US" dirty="0"/>
              <a:t>, </a:t>
            </a:r>
            <a:r>
              <a:rPr lang="en-US" dirty="0" err="1" smtClean="0"/>
              <a:t>Schrijver</a:t>
            </a:r>
            <a:r>
              <a:rPr lang="en-US" dirty="0" smtClean="0"/>
              <a:t>. </a:t>
            </a:r>
            <a:r>
              <a:rPr lang="en-US" i="1" dirty="0"/>
              <a:t>Geometric algorithms and combinatorial optimization. </a:t>
            </a:r>
            <a:r>
              <a:rPr lang="en-US" dirty="0"/>
              <a:t>Springer</a:t>
            </a:r>
            <a:r>
              <a:rPr lang="en-US" dirty="0" smtClean="0"/>
              <a:t>, 1988.</a:t>
            </a:r>
          </a:p>
          <a:p>
            <a:pPr marL="0" indent="0">
              <a:buNone/>
            </a:pPr>
            <a:r>
              <a:rPr lang="en-US" dirty="0" smtClean="0"/>
              <a:t>[KV’94] Kearns, Valiant. </a:t>
            </a:r>
            <a:r>
              <a:rPr lang="en-US" i="1" dirty="0"/>
              <a:t>Cryptographic limitations on learning Boolean </a:t>
            </a:r>
            <a:r>
              <a:rPr lang="en-US" i="1" dirty="0" smtClean="0"/>
              <a:t>formulae and </a:t>
            </a:r>
            <a:r>
              <a:rPr lang="en-US" i="1" dirty="0"/>
              <a:t>finite automata</a:t>
            </a:r>
            <a:r>
              <a:rPr lang="en-US" dirty="0"/>
              <a:t>. J. ACM </a:t>
            </a:r>
            <a:r>
              <a:rPr lang="en-US" dirty="0" smtClean="0"/>
              <a:t>41:67</a:t>
            </a:r>
            <a:r>
              <a:rPr lang="en-US" dirty="0"/>
              <a:t>–</a:t>
            </a:r>
            <a:r>
              <a:rPr lang="en-US" dirty="0" smtClean="0"/>
              <a:t>95, 1994.</a:t>
            </a:r>
          </a:p>
          <a:p>
            <a:pPr marL="0" indent="0">
              <a:buNone/>
            </a:pPr>
            <a:r>
              <a:rPr lang="en-US" dirty="0" smtClean="0"/>
              <a:t>[K’93] </a:t>
            </a:r>
            <a:r>
              <a:rPr lang="en-US" dirty="0" err="1" smtClean="0"/>
              <a:t>Kharitonov</a:t>
            </a:r>
            <a:r>
              <a:rPr lang="en-US" dirty="0" smtClean="0"/>
              <a:t>. </a:t>
            </a:r>
            <a:r>
              <a:rPr lang="en-US" i="1" dirty="0"/>
              <a:t>Cryptographic hardness of distribution-specific learning</a:t>
            </a:r>
            <a:r>
              <a:rPr lang="en-US" dirty="0"/>
              <a:t>. In: </a:t>
            </a:r>
            <a:r>
              <a:rPr lang="en-US" dirty="0" smtClean="0"/>
              <a:t>25</a:t>
            </a:r>
            <a:r>
              <a:rPr lang="en-US" baseline="30000" dirty="0" smtClean="0"/>
              <a:t>th</a:t>
            </a:r>
            <a:r>
              <a:rPr lang="en-US" dirty="0" smtClean="0"/>
              <a:t> STOC</a:t>
            </a:r>
            <a:r>
              <a:rPr lang="en-US" dirty="0"/>
              <a:t>. pp. 372–</a:t>
            </a:r>
            <a:r>
              <a:rPr lang="en-US" dirty="0" smtClean="0"/>
              <a:t>381, 1993.</a:t>
            </a:r>
          </a:p>
          <a:p>
            <a:pPr marL="0" indent="0">
              <a:buNone/>
            </a:pPr>
            <a:r>
              <a:rPr lang="en-US" dirty="0" smtClean="0"/>
              <a:t>[J’10] Juba. </a:t>
            </a:r>
            <a:r>
              <a:rPr lang="en-US" i="1" dirty="0" smtClean="0"/>
              <a:t>Universal Semantic Communication</a:t>
            </a:r>
            <a:r>
              <a:rPr lang="en-US" dirty="0" smtClean="0"/>
              <a:t>. Ph.D. thesis, MIT, 2010. Available online at: </a:t>
            </a:r>
            <a:r>
              <a:rPr lang="fi-FI" dirty="0" smtClean="0">
                <a:hlinkClick r:id="rId2"/>
              </a:rPr>
              <a:t>http</a:t>
            </a:r>
            <a:r>
              <a:rPr lang="fi-FI" dirty="0">
                <a:hlinkClick r:id="rId2"/>
              </a:rPr>
              <a:t>://hdl.handle.net/1721.1/62423</a:t>
            </a:r>
            <a:r>
              <a:rPr lang="fi-FI" dirty="0"/>
              <a:t> </a:t>
            </a:r>
            <a:r>
              <a:rPr lang="fi-FI" dirty="0" smtClean="0"/>
              <a:t> (</a:t>
            </a:r>
            <a:r>
              <a:rPr lang="fi-FI" dirty="0" err="1" smtClean="0"/>
              <a:t>Springer</a:t>
            </a:r>
            <a:r>
              <a:rPr lang="fi-FI" dirty="0" smtClean="0"/>
              <a:t> edition </a:t>
            </a:r>
            <a:r>
              <a:rPr lang="fi-FI" dirty="0" err="1" smtClean="0"/>
              <a:t>coming</a:t>
            </a:r>
            <a:r>
              <a:rPr lang="fi-FI" dirty="0" smtClean="0"/>
              <a:t> </a:t>
            </a:r>
            <a:r>
              <a:rPr lang="fi-FI" dirty="0" err="1" smtClean="0"/>
              <a:t>soon</a:t>
            </a:r>
            <a:r>
              <a:rPr lang="fi-FI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093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So?</a:t>
            </a:r>
          </a:p>
          <a:p>
            <a:r>
              <a:rPr lang="en-US" b="1" dirty="0" smtClean="0"/>
              <a:t>New models</a:t>
            </a:r>
            <a:r>
              <a:rPr lang="en-US" dirty="0" smtClean="0"/>
              <a:t> of on-line learning will be needed for most problems of interest.</a:t>
            </a:r>
          </a:p>
          <a:p>
            <a:r>
              <a:rPr lang="en-US" dirty="0" smtClean="0"/>
              <a:t>These </a:t>
            </a:r>
            <a:r>
              <a:rPr lang="en-US" i="1" dirty="0" smtClean="0"/>
              <a:t>semantic communication problems </a:t>
            </a:r>
            <a:r>
              <a:rPr lang="en-US" dirty="0" smtClean="0"/>
              <a:t>may provide a crucible for </a:t>
            </a:r>
            <a:r>
              <a:rPr lang="en-US" b="1" dirty="0" smtClean="0"/>
              <a:t>testing the utility </a:t>
            </a:r>
            <a:r>
              <a:rPr lang="en-US" dirty="0" smtClean="0"/>
              <a:t>of new learning models.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41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9710"/>
            <a:ext cx="8229600" cy="562645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u="sng" dirty="0" smtClean="0"/>
              <a:t>What is </a:t>
            </a:r>
            <a:r>
              <a:rPr lang="en-US" sz="4000" b="1" u="sng" dirty="0" smtClean="0"/>
              <a:t>semantic communication</a:t>
            </a:r>
            <a:r>
              <a:rPr lang="en-US" sz="4000" u="sng" dirty="0" smtClean="0"/>
              <a:t>?</a:t>
            </a:r>
            <a:br>
              <a:rPr lang="en-US" sz="4000" u="sng" dirty="0" smtClean="0"/>
            </a:br>
            <a:endParaRPr lang="en-US" sz="4000" u="sng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dirty="0" smtClean="0"/>
              <a:t>Equivalence</a:t>
            </a:r>
            <a:r>
              <a:rPr lang="en-US" sz="4000" dirty="0" smtClean="0"/>
              <a:t> with on-line learning</a:t>
            </a:r>
            <a:br>
              <a:rPr lang="en-US" sz="4000" dirty="0" smtClean="0"/>
            </a:b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An application: </a:t>
            </a:r>
            <a:r>
              <a:rPr lang="en-US" sz="4000" b="1" dirty="0" smtClean="0"/>
              <a:t>feasible</a:t>
            </a:r>
            <a:r>
              <a:rPr lang="en-US" sz="4000" dirty="0" smtClean="0"/>
              <a:t> </a:t>
            </a:r>
            <a:r>
              <a:rPr lang="en-US" sz="4000" b="1" dirty="0" smtClean="0"/>
              <a:t>examples</a:t>
            </a:r>
            <a:br>
              <a:rPr lang="en-US" sz="4000" b="1" dirty="0" smtClean="0"/>
            </a:br>
            <a:endParaRPr lang="en-US" sz="40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 </a:t>
            </a:r>
            <a:r>
              <a:rPr lang="en-US" sz="4000" b="1" dirty="0" smtClean="0"/>
              <a:t>Limits</a:t>
            </a:r>
            <a:r>
              <a:rPr lang="en-US" sz="4000" dirty="0" smtClean="0"/>
              <a:t> of “basic sensing”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78565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Miscommunication happens…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rcRect t="-43349" b="-43349"/>
          <a:stretch>
            <a:fillRect/>
          </a:stretch>
        </p:blipFill>
        <p:spPr>
          <a:xfrm>
            <a:off x="457200" y="1600200"/>
            <a:ext cx="8229600" cy="4525963"/>
          </a:xfrm>
        </p:spPr>
      </p:pic>
      <p:sp>
        <p:nvSpPr>
          <p:cNvPr id="7" name="TextBox 6"/>
          <p:cNvSpPr txBox="1"/>
          <p:nvPr/>
        </p:nvSpPr>
        <p:spPr>
          <a:xfrm>
            <a:off x="720769" y="4128657"/>
            <a:ext cx="7776633" cy="2308324"/>
          </a:xfrm>
          <a:prstGeom prst="rect">
            <a:avLst/>
          </a:prstGeom>
          <a:solidFill>
            <a:srgbClr val="FFFF00"/>
          </a:solidFill>
          <a:ln w="76200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arker Felt"/>
                <a:cs typeface="Marker Felt"/>
              </a:rPr>
              <a:t>Q:</a:t>
            </a:r>
            <a:r>
              <a:rPr lang="en-US" sz="4800" dirty="0" smtClean="0">
                <a:latin typeface="Marker Felt"/>
                <a:cs typeface="Marker Felt"/>
              </a:rPr>
              <a:t> </a:t>
            </a:r>
            <a:r>
              <a:rPr lang="en-US" sz="4800" i="1" dirty="0" smtClean="0">
                <a:latin typeface="Marker Felt"/>
                <a:cs typeface="Marker Felt"/>
              </a:rPr>
              <a:t>CAN COMPUTERS COPE</a:t>
            </a:r>
          </a:p>
          <a:p>
            <a:r>
              <a:rPr lang="en-US" sz="4800" i="1" dirty="0" smtClean="0">
                <a:latin typeface="Marker Felt"/>
                <a:cs typeface="Marker Felt"/>
              </a:rPr>
              <a:t>WITH MISCOMMUNICATION AUTOMATICALLY??</a:t>
            </a:r>
            <a:endParaRPr lang="en-US" sz="4800" dirty="0">
              <a:latin typeface="Marker Felt"/>
              <a:cs typeface="Marker Felt"/>
            </a:endParaRPr>
          </a:p>
        </p:txBody>
      </p:sp>
    </p:spTree>
    <p:extLst>
      <p:ext uri="{BB962C8B-B14F-4D97-AF65-F5344CB8AC3E}">
        <p14:creationId xmlns:p14="http://schemas.microsoft.com/office/powerpoint/2010/main" val="283782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loud 16"/>
          <p:cNvSpPr/>
          <p:nvPr/>
        </p:nvSpPr>
        <p:spPr>
          <a:xfrm>
            <a:off x="5411530" y="2423111"/>
            <a:ext cx="5489304" cy="5983497"/>
          </a:xfrm>
          <a:prstGeom prst="cloud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utoShape 10"/>
          <p:cNvSpPr>
            <a:spLocks noChangeArrowheads="1"/>
          </p:cNvSpPr>
          <p:nvPr/>
        </p:nvSpPr>
        <p:spPr bwMode="auto">
          <a:xfrm>
            <a:off x="6510861" y="4573804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" name="Picture 11" descr="hal-9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0861" y="5104029"/>
            <a:ext cx="1447800" cy="1085850"/>
          </a:xfrm>
          <a:prstGeom prst="rect">
            <a:avLst/>
          </a:prstGeom>
          <a:noFill/>
        </p:spPr>
      </p:pic>
      <p:pic>
        <p:nvPicPr>
          <p:cNvPr id="20" name="Picture 19" descr="1981_ibm-pc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279" y="3981531"/>
            <a:ext cx="2857500" cy="2857500"/>
          </a:xfrm>
          <a:prstGeom prst="rect">
            <a:avLst/>
          </a:prstGeom>
        </p:spPr>
      </p:pic>
      <p:pic>
        <p:nvPicPr>
          <p:cNvPr id="21" name="Picture 20" descr="1984_macintosh2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279" y="4277679"/>
            <a:ext cx="3000040" cy="244803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863418" y="2922619"/>
            <a:ext cx="10383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 smtClean="0">
                <a:latin typeface="Marker Felt"/>
                <a:cs typeface="Marker Felt"/>
              </a:rPr>
              <a:t>S</a:t>
            </a:r>
            <a:endParaRPr lang="en-US" sz="5400" i="1" dirty="0">
              <a:latin typeface="Marker Felt"/>
              <a:cs typeface="Marker Fe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i="1" dirty="0" smtClean="0"/>
              <a:t>is</a:t>
            </a:r>
            <a:r>
              <a:rPr lang="en-US" dirty="0" smtClean="0"/>
              <a:t> semantic communication?</a:t>
            </a:r>
            <a:endParaRPr lang="en-US" dirty="0"/>
          </a:p>
        </p:txBody>
      </p:sp>
      <p:sp>
        <p:nvSpPr>
          <p:cNvPr id="4" name="AutoShape 10"/>
          <p:cNvSpPr>
            <a:spLocks noChangeArrowheads="1"/>
          </p:cNvSpPr>
          <p:nvPr/>
        </p:nvSpPr>
        <p:spPr bwMode="auto">
          <a:xfrm>
            <a:off x="6510860" y="4674179"/>
            <a:ext cx="1955800" cy="2058988"/>
          </a:xfrm>
          <a:prstGeom prst="cube">
            <a:avLst>
              <a:gd name="adj" fmla="val 25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11" descr="hal-90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10860" y="5204404"/>
            <a:ext cx="1447800" cy="1085850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7930" y="4269067"/>
            <a:ext cx="2698448" cy="267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Left-Right Arrow 6"/>
          <p:cNvSpPr/>
          <p:nvPr/>
        </p:nvSpPr>
        <p:spPr>
          <a:xfrm>
            <a:off x="3205240" y="5414860"/>
            <a:ext cx="2987524" cy="653143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refere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9618357">
            <a:off x="3915288" y="3247676"/>
            <a:ext cx="1168400" cy="1549400"/>
          </a:xfrm>
          <a:prstGeom prst="rect">
            <a:avLst/>
          </a:prstGeom>
        </p:spPr>
      </p:pic>
      <p:sp>
        <p:nvSpPr>
          <p:cNvPr id="9" name="Process 8"/>
          <p:cNvSpPr/>
          <p:nvPr/>
        </p:nvSpPr>
        <p:spPr>
          <a:xfrm>
            <a:off x="3205240" y="2668019"/>
            <a:ext cx="2987524" cy="2322286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chemeClr val="tx1"/>
                </a:solidFill>
                <a:latin typeface="Marker Felt Thin"/>
              </a:rPr>
              <a:t>ENVIRONMENT</a:t>
            </a:r>
            <a:endParaRPr lang="en-US" sz="32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10" name="Left-Right Arrow 9"/>
          <p:cNvSpPr/>
          <p:nvPr/>
        </p:nvSpPr>
        <p:spPr>
          <a:xfrm rot="2635686">
            <a:off x="6200826" y="3297437"/>
            <a:ext cx="1790089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-Right Arrow 10"/>
          <p:cNvSpPr/>
          <p:nvPr/>
        </p:nvSpPr>
        <p:spPr>
          <a:xfrm rot="18955057">
            <a:off x="1339607" y="3363466"/>
            <a:ext cx="1790089" cy="62895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study of </a:t>
            </a:r>
            <a:r>
              <a:rPr lang="en-US" b="1" dirty="0" smtClean="0"/>
              <a:t>compatibility</a:t>
            </a:r>
            <a:r>
              <a:rPr lang="en-US" dirty="0" smtClean="0"/>
              <a:t> problems by focusing on the desired </a:t>
            </a:r>
            <a:r>
              <a:rPr lang="en-US" i="1" dirty="0" smtClean="0"/>
              <a:t>functionality </a:t>
            </a:r>
            <a:r>
              <a:rPr lang="en-US" dirty="0" smtClean="0"/>
              <a:t>(“</a:t>
            </a:r>
            <a:r>
              <a:rPr lang="en-US" i="1" dirty="0" smtClean="0"/>
              <a:t>goal</a:t>
            </a:r>
            <a:r>
              <a:rPr lang="en-US" dirty="0" smtClean="0"/>
              <a:t>”)</a:t>
            </a:r>
            <a:endParaRPr lang="en-US" dirty="0"/>
          </a:p>
        </p:txBody>
      </p:sp>
      <p:sp>
        <p:nvSpPr>
          <p:cNvPr id="12" name="Folded Corner 11"/>
          <p:cNvSpPr/>
          <p:nvPr/>
        </p:nvSpPr>
        <p:spPr>
          <a:xfrm>
            <a:off x="2324001" y="2137058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x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13" name="Folded Corner 12"/>
          <p:cNvSpPr/>
          <p:nvPr/>
        </p:nvSpPr>
        <p:spPr>
          <a:xfrm>
            <a:off x="2090213" y="4269067"/>
            <a:ext cx="772376" cy="885936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i="1" dirty="0" err="1" smtClean="0">
                <a:solidFill>
                  <a:schemeClr val="tx1"/>
                </a:solidFill>
              </a:rPr>
              <a:t>f(x</a:t>
            </a:r>
            <a:r>
              <a:rPr lang="en-US" sz="3200" i="1" dirty="0" smtClean="0">
                <a:solidFill>
                  <a:schemeClr val="tx1"/>
                </a:solidFill>
              </a:rPr>
              <a:t>)</a:t>
            </a:r>
            <a:endParaRPr lang="en-US" sz="3200" i="1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80213" y="2845711"/>
            <a:ext cx="2664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“</a:t>
            </a:r>
            <a:r>
              <a:rPr lang="en-US" i="1" dirty="0" smtClean="0"/>
              <a:t>user message</a:t>
            </a:r>
            <a:r>
              <a:rPr lang="en-US" dirty="0" smtClean="0"/>
              <a:t> = </a:t>
            </a:r>
            <a:r>
              <a:rPr lang="en-US" i="1" dirty="0" smtClean="0"/>
              <a:t>f(x)</a:t>
            </a:r>
            <a:r>
              <a:rPr lang="en-US" dirty="0" smtClean="0"/>
              <a:t>?”</a:t>
            </a:r>
            <a:endParaRPr lang="en-US" dirty="0"/>
          </a:p>
        </p:txBody>
      </p:sp>
      <p:sp>
        <p:nvSpPr>
          <p:cNvPr id="15" name="Up Arrow Callout 14"/>
          <p:cNvSpPr/>
          <p:nvPr/>
        </p:nvSpPr>
        <p:spPr>
          <a:xfrm>
            <a:off x="822399" y="5632149"/>
            <a:ext cx="1821775" cy="1101018"/>
          </a:xfrm>
          <a:prstGeom prst="upArrowCallou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 smtClean="0">
                <a:solidFill>
                  <a:schemeClr val="tx1"/>
                </a:solidFill>
                <a:latin typeface="Marker Felt Thin"/>
              </a:rPr>
              <a:t>“USER”</a:t>
            </a:r>
            <a:endParaRPr lang="en-US" sz="36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16" name="Up Arrow Callout 15"/>
          <p:cNvSpPr/>
          <p:nvPr/>
        </p:nvSpPr>
        <p:spPr>
          <a:xfrm>
            <a:off x="6184895" y="5632149"/>
            <a:ext cx="2248391" cy="1101018"/>
          </a:xfrm>
          <a:prstGeom prst="upArrowCallou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 smtClean="0">
                <a:solidFill>
                  <a:schemeClr val="tx1"/>
                </a:solidFill>
                <a:latin typeface="Marker Felt Thin"/>
              </a:rPr>
              <a:t>“SERVER”</a:t>
            </a:r>
            <a:endParaRPr lang="en-US" sz="3600" i="1" dirty="0">
              <a:solidFill>
                <a:schemeClr val="tx1"/>
              </a:solidFill>
              <a:latin typeface="Marker Felt Thin"/>
            </a:endParaRPr>
          </a:p>
        </p:txBody>
      </p:sp>
      <p:sp>
        <p:nvSpPr>
          <p:cNvPr id="24" name="Up Arrow Callout 23"/>
          <p:cNvSpPr/>
          <p:nvPr/>
        </p:nvSpPr>
        <p:spPr>
          <a:xfrm>
            <a:off x="117402" y="5204404"/>
            <a:ext cx="4091380" cy="1681163"/>
          </a:xfrm>
          <a:prstGeom prst="upArrowCallout">
            <a:avLst/>
          </a:prstGeom>
          <a:solidFill>
            <a:srgbClr val="FFFF00"/>
          </a:solidFill>
          <a:ln w="38100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i="1" dirty="0" smtClean="0">
                <a:solidFill>
                  <a:schemeClr val="tx1"/>
                </a:solidFill>
                <a:latin typeface="Marker Felt Thin"/>
              </a:rPr>
              <a:t>“</a:t>
            </a:r>
            <a:r>
              <a:rPr lang="en-US" sz="3600" b="1" i="1" dirty="0" smtClean="0">
                <a:solidFill>
                  <a:schemeClr val="tx1"/>
                </a:solidFill>
                <a:latin typeface="Marker Felt Thin"/>
              </a:rPr>
              <a:t>S</a:t>
            </a:r>
            <a:r>
              <a:rPr lang="en-US" sz="3600" i="1" dirty="0" smtClean="0">
                <a:solidFill>
                  <a:schemeClr val="tx1"/>
                </a:solidFill>
                <a:latin typeface="Marker Felt Thin"/>
              </a:rPr>
              <a:t>-UNIVERSAL USER FOR COMPUTING </a:t>
            </a:r>
            <a:r>
              <a:rPr lang="en-US" sz="3600" i="1" dirty="0" smtClean="0">
                <a:solidFill>
                  <a:schemeClr val="tx1"/>
                </a:solidFill>
                <a:latin typeface="Calibri"/>
              </a:rPr>
              <a:t>f</a:t>
            </a:r>
            <a:r>
              <a:rPr lang="en-US" sz="3600" i="1" dirty="0" smtClean="0">
                <a:solidFill>
                  <a:schemeClr val="tx1"/>
                </a:solidFill>
                <a:latin typeface="Marker Felt Thin"/>
              </a:rPr>
              <a:t>”</a:t>
            </a:r>
            <a:endParaRPr lang="en-US" sz="3600" i="1" dirty="0">
              <a:solidFill>
                <a:schemeClr val="tx1"/>
              </a:solidFill>
              <a:latin typeface="Marker Felt Thin"/>
            </a:endParaRPr>
          </a:p>
        </p:txBody>
      </p:sp>
    </p:spTree>
    <p:extLst>
      <p:ext uri="{BB962C8B-B14F-4D97-AF65-F5344CB8AC3E}">
        <p14:creationId xmlns:p14="http://schemas.microsoft.com/office/powerpoint/2010/main" val="935518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12 0.05297 L -0.20757 0.3028 " pathEditMode="relative" ptsTypes="AA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-0.06709 L 0.07636 -0.17766 " pathEditMode="relative" ptsTypes="AA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8638E-6 -2.63767E-6 L -0.18235 -0.21101 " pathEditMode="relative" rAng="0" ptsTypes="AA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18" y="-10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2" grpId="0"/>
      <p:bldP spid="4" grpId="0" animBg="1"/>
      <p:bldP spid="4" grpId="1" animBg="1"/>
      <p:bldP spid="7" grpId="0" animBg="1"/>
      <p:bldP spid="9" grpId="0" animBg="1"/>
      <p:bldP spid="10" grpId="1" animBg="1"/>
      <p:bldP spid="11" grpId="0" animBg="1"/>
      <p:bldP spid="12" grpId="0" animBg="1"/>
      <p:bldP spid="12" grpId="1" animBg="1"/>
      <p:bldP spid="13" grpId="0" animBg="1"/>
      <p:bldP spid="13" grpId="1" animBg="1"/>
      <p:bldP spid="14" grpId="0"/>
      <p:bldP spid="15" grpId="0" animBg="1"/>
      <p:bldP spid="15" grpId="1" animBg="1"/>
      <p:bldP spid="16" grpId="0" animBg="1"/>
      <p:bldP spid="16" grpId="1" animBg="1"/>
      <p:bldP spid="2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Multi-session goals [GJS’09]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243195" y="3715242"/>
            <a:ext cx="2377557" cy="1767031"/>
            <a:chOff x="243195" y="3141492"/>
            <a:chExt cx="3392850" cy="2340782"/>
          </a:xfrm>
        </p:grpSpPr>
        <p:grpSp>
          <p:nvGrpSpPr>
            <p:cNvPr id="15" name="Group 14"/>
            <p:cNvGrpSpPr/>
            <p:nvPr/>
          </p:nvGrpSpPr>
          <p:grpSpPr>
            <a:xfrm>
              <a:off x="2874758" y="4493190"/>
              <a:ext cx="761287" cy="790761"/>
              <a:chOff x="7074441" y="4100438"/>
              <a:chExt cx="761287" cy="790761"/>
            </a:xfrm>
          </p:grpSpPr>
          <p:sp>
            <p:nvSpPr>
              <p:cNvPr id="4" name="AutoShape 10"/>
              <p:cNvSpPr>
                <a:spLocks noChangeArrowheads="1"/>
              </p:cNvSpPr>
              <p:nvPr/>
            </p:nvSpPr>
            <p:spPr bwMode="auto">
              <a:xfrm>
                <a:off x="7074441" y="4100438"/>
                <a:ext cx="761287" cy="790761"/>
              </a:xfrm>
              <a:prstGeom prst="cube">
                <a:avLst>
                  <a:gd name="adj" fmla="val 25000"/>
                </a:avLst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pic>
            <p:nvPicPr>
              <p:cNvPr id="5" name="Picture 11" descr="hal-9000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7074441" y="4361681"/>
                <a:ext cx="536074" cy="385742"/>
              </a:xfrm>
              <a:prstGeom prst="rect">
                <a:avLst/>
              </a:prstGeom>
              <a:noFill/>
            </p:spPr>
          </p:pic>
        </p:grpSp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43195" y="4103211"/>
              <a:ext cx="1393580" cy="1379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" name="Left-Right Arrow 6"/>
            <p:cNvSpPr/>
            <p:nvPr/>
          </p:nvSpPr>
          <p:spPr>
            <a:xfrm>
              <a:off x="1636775" y="4744795"/>
              <a:ext cx="1162881" cy="336647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olded Corner 7"/>
            <p:cNvSpPr/>
            <p:nvPr/>
          </p:nvSpPr>
          <p:spPr>
            <a:xfrm>
              <a:off x="2620751" y="4363029"/>
              <a:ext cx="178905" cy="381766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olded Corner 8"/>
            <p:cNvSpPr/>
            <p:nvPr/>
          </p:nvSpPr>
          <p:spPr>
            <a:xfrm>
              <a:off x="1695738" y="5100508"/>
              <a:ext cx="178905" cy="381766"/>
            </a:xfrm>
            <a:prstGeom prst="foldedCorner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referee.jp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19618357">
              <a:off x="1848035" y="3438497"/>
              <a:ext cx="603406" cy="800169"/>
            </a:xfrm>
            <a:prstGeom prst="rect">
              <a:avLst/>
            </a:prstGeom>
          </p:spPr>
        </p:pic>
        <p:sp>
          <p:nvSpPr>
            <p:cNvPr id="11" name="Process 10"/>
            <p:cNvSpPr/>
            <p:nvPr/>
          </p:nvSpPr>
          <p:spPr>
            <a:xfrm>
              <a:off x="1636776" y="3141492"/>
              <a:ext cx="1162881" cy="1196964"/>
            </a:xfrm>
            <a:prstGeom prst="flowChart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  <a:latin typeface="Marker Felt Thin"/>
                </a:rPr>
                <a:t>ENV</a:t>
              </a:r>
              <a:endParaRPr lang="en-US" sz="2800" i="1" dirty="0">
                <a:solidFill>
                  <a:schemeClr val="tx1"/>
                </a:solidFill>
                <a:latin typeface="Marker Felt Thin"/>
              </a:endParaRPr>
            </a:p>
          </p:txBody>
        </p:sp>
        <p:sp>
          <p:nvSpPr>
            <p:cNvPr id="12" name="Left-Right Arrow 11"/>
            <p:cNvSpPr/>
            <p:nvPr/>
          </p:nvSpPr>
          <p:spPr>
            <a:xfrm rot="2635686">
              <a:off x="2814630" y="3685996"/>
              <a:ext cx="696785" cy="324178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Left-Right Arrow 12"/>
            <p:cNvSpPr/>
            <p:nvPr/>
          </p:nvSpPr>
          <p:spPr>
            <a:xfrm rot="18955057">
              <a:off x="925355" y="3685623"/>
              <a:ext cx="696785" cy="324178"/>
            </a:xfrm>
            <a:prstGeom prst="left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Cube 16"/>
          <p:cNvSpPr/>
          <p:nvPr/>
        </p:nvSpPr>
        <p:spPr>
          <a:xfrm>
            <a:off x="243196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SESSION 1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390865" y="5332561"/>
            <a:ext cx="9323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…</a:t>
            </a:r>
            <a:endParaRPr lang="en-US" sz="4400" dirty="0"/>
          </a:p>
        </p:txBody>
      </p:sp>
      <p:sp>
        <p:nvSpPr>
          <p:cNvPr id="20" name="Cube 19"/>
          <p:cNvSpPr/>
          <p:nvPr/>
        </p:nvSpPr>
        <p:spPr>
          <a:xfrm>
            <a:off x="2549998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SESSION 2</a:t>
            </a:r>
            <a:endParaRPr lang="en-US" sz="2400" dirty="0"/>
          </a:p>
        </p:txBody>
      </p:sp>
      <p:sp>
        <p:nvSpPr>
          <p:cNvPr id="21" name="Cube 20"/>
          <p:cNvSpPr/>
          <p:nvPr/>
        </p:nvSpPr>
        <p:spPr>
          <a:xfrm>
            <a:off x="4846482" y="5482273"/>
            <a:ext cx="2377556" cy="810599"/>
          </a:xfrm>
          <a:prstGeom prst="cub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SESSION 3</a:t>
            </a:r>
            <a:endParaRPr lang="en-US" sz="2400" dirty="0"/>
          </a:p>
        </p:txBody>
      </p:sp>
      <p:pic>
        <p:nvPicPr>
          <p:cNvPr id="22" name="Picture 21" descr="sw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36035" y="3180852"/>
            <a:ext cx="392173" cy="534390"/>
          </a:xfrm>
          <a:prstGeom prst="rect">
            <a:avLst/>
          </a:prstGeom>
        </p:spPr>
      </p:pic>
      <p:pic>
        <p:nvPicPr>
          <p:cNvPr id="24" name="Picture 23" descr="sw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69283" y="3184642"/>
            <a:ext cx="392173" cy="534390"/>
          </a:xfrm>
          <a:prstGeom prst="rect">
            <a:avLst/>
          </a:prstGeom>
        </p:spPr>
      </p:pic>
      <p:pic>
        <p:nvPicPr>
          <p:cNvPr id="25" name="Picture 24" descr="sw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6283" y="3174922"/>
            <a:ext cx="392173" cy="534390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1436035" y="1417638"/>
            <a:ext cx="6519177" cy="954107"/>
          </a:xfrm>
          <a:prstGeom prst="rect">
            <a:avLst/>
          </a:prstGeom>
          <a:solidFill>
            <a:srgbClr val="F7FF7D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Marker Felt Thin"/>
              </a:rPr>
              <a:t>INFINITE SESSION STRATEGY: </a:t>
            </a:r>
            <a:r>
              <a:rPr lang="en-US" sz="2800" b="1" dirty="0" smtClean="0">
                <a:latin typeface="Marker Felt Thin"/>
              </a:rPr>
              <a:t>ZERO</a:t>
            </a:r>
            <a:r>
              <a:rPr lang="en-US" sz="2800" dirty="0" smtClean="0">
                <a:latin typeface="Marker Felt Thin"/>
              </a:rPr>
              <a:t> ERRORS AFTER FINITE NUMBER OF ROUNDS</a:t>
            </a:r>
            <a:endParaRPr lang="en-US" sz="2800" dirty="0">
              <a:latin typeface="Marker Felt Thin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3193" y="4378454"/>
            <a:ext cx="5222125" cy="954107"/>
          </a:xfrm>
          <a:prstGeom prst="rect">
            <a:avLst/>
          </a:prstGeom>
          <a:solidFill>
            <a:srgbClr val="F7FF7D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Marker Felt Thin"/>
              </a:rPr>
              <a:t>THIS WORK</a:t>
            </a:r>
            <a:r>
              <a:rPr lang="en-US" sz="2800" dirty="0" smtClean="0">
                <a:latin typeface="Marker Felt Thin"/>
              </a:rPr>
              <a:t> - “</a:t>
            </a:r>
            <a:r>
              <a:rPr lang="en-US" sz="2800" i="1" dirty="0" smtClean="0">
                <a:latin typeface="Marker Felt Thin"/>
              </a:rPr>
              <a:t>ONE-ROUND</a:t>
            </a:r>
            <a:r>
              <a:rPr lang="en-US" sz="2800" dirty="0" smtClean="0">
                <a:latin typeface="Marker Felt Thin"/>
              </a:rPr>
              <a:t>” GOAL: </a:t>
            </a:r>
            <a:br>
              <a:rPr lang="en-US" sz="2800" dirty="0" smtClean="0">
                <a:latin typeface="Marker Felt Thin"/>
              </a:rPr>
            </a:br>
            <a:r>
              <a:rPr lang="en-US" sz="2800" dirty="0" smtClean="0">
                <a:latin typeface="Marker Felt Thin"/>
              </a:rPr>
              <a:t>ONE SESSION = ONE </a:t>
            </a:r>
            <a:r>
              <a:rPr lang="en-US" sz="2800" b="1" dirty="0" smtClean="0">
                <a:latin typeface="Marker Felt Thin"/>
              </a:rPr>
              <a:t>ROUND</a:t>
            </a:r>
            <a:endParaRPr lang="en-US" sz="2800" b="1" dirty="0">
              <a:latin typeface="Marker Felt Thin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F0100"/>
                                      </p:to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7369E-6 2.95397E-6 L 0.24523 2.95397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4523 2.95397E-6 L 0.51406 -0.0007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66"/>
                                      </p:to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1406 -0.0007 L 0.79313 0.00023 " pathEditMode="relative" ptsTypes="AA">
                                      <p:cBhvr>
                                        <p:cTn id="5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1-round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 is given by Environment (entity) and</a:t>
            </a:r>
            <a:br>
              <a:rPr lang="en-US" dirty="0" smtClean="0"/>
            </a:br>
            <a:r>
              <a:rPr lang="en-US" dirty="0" smtClean="0"/>
              <a:t>Referee (predicate)</a:t>
            </a:r>
          </a:p>
          <a:p>
            <a:r>
              <a:rPr lang="en-US" dirty="0" smtClean="0"/>
              <a:t>Adversary chooses infinite sequence of states of Environment: σ</a:t>
            </a:r>
            <a:r>
              <a:rPr lang="en-US" baseline="-25000" dirty="0" smtClean="0"/>
              <a:t>1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smtClean="0"/>
              <a:t>σ</a:t>
            </a:r>
            <a:r>
              <a:rPr lang="en-US" baseline="-25000" dirty="0" smtClean="0"/>
              <a:t>2</a:t>
            </a:r>
            <a:r>
              <a:rPr lang="en-US" dirty="0" smtClean="0"/>
              <a:t>,…</a:t>
            </a:r>
          </a:p>
          <a:p>
            <a:r>
              <a:rPr lang="en-US" dirty="0" smtClean="0"/>
              <a:t>On round </a:t>
            </a:r>
            <a:r>
              <a:rPr lang="en-US" i="1" dirty="0" err="1"/>
              <a:t>i</a:t>
            </a:r>
            <a:r>
              <a:rPr lang="en-US" dirty="0" smtClean="0"/>
              <a:t>, Referee produces a Boolean verdict based on </a:t>
            </a:r>
            <a:r>
              <a:rPr lang="en-US" dirty="0" err="1" smtClean="0"/>
              <a:t>σ</a:t>
            </a:r>
            <a:r>
              <a:rPr lang="en-US" i="1" baseline="-25000" dirty="0" err="1" smtClean="0"/>
              <a:t>i</a:t>
            </a:r>
            <a:r>
              <a:rPr lang="en-US" dirty="0" smtClean="0"/>
              <a:t> and messages received from User and Server</a:t>
            </a:r>
          </a:p>
          <a:p>
            <a:r>
              <a:rPr lang="en-US" dirty="0" smtClean="0"/>
              <a:t>Achieving goal = Referee rejects finitely often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066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latin typeface="Marker Felt Thin"/>
              </a:rPr>
              <a:t>S</a:t>
            </a:r>
            <a:r>
              <a:rPr lang="en-US" dirty="0" smtClean="0"/>
              <a:t>-Universal user for 1-round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So: user strategy is </a:t>
            </a:r>
            <a:r>
              <a:rPr lang="en-US" b="1" i="1" dirty="0">
                <a:latin typeface="Marker Felt Thin"/>
              </a:rPr>
              <a:t>S</a:t>
            </a:r>
            <a:r>
              <a:rPr lang="en-US" dirty="0"/>
              <a:t>-Universal </a:t>
            </a:r>
            <a:r>
              <a:rPr lang="en-US" dirty="0" smtClean="0"/>
              <a:t>if for every S in </a:t>
            </a:r>
            <a:r>
              <a:rPr lang="en-US" b="1" i="1" dirty="0">
                <a:latin typeface="Marker Felt Thin"/>
              </a:rPr>
              <a:t>S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the goal is achieved in the system with 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(thus: for every sequence of Environment states, Referee only rejects messages sent by user and S finitely many times—“</a:t>
            </a:r>
            <a:r>
              <a:rPr lang="en-US" i="1" dirty="0" smtClean="0"/>
              <a:t>finitely many errors</a:t>
            </a:r>
            <a:r>
              <a:rPr lang="en-US" dirty="0" smtClean="0"/>
              <a:t>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948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1575</Words>
  <Application>Microsoft Macintosh PowerPoint</Application>
  <PresentationFormat>On-screen Show (4:3)</PresentationFormat>
  <Paragraphs>171</Paragraphs>
  <Slides>27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Semantic communication  with simple goals is equivalent to on-line learning</vt:lpstr>
      <vt:lpstr>PowerPoint Presentation</vt:lpstr>
      <vt:lpstr>PowerPoint Presentation</vt:lpstr>
      <vt:lpstr>PowerPoint Presentation</vt:lpstr>
      <vt:lpstr>Miscommunication happens…</vt:lpstr>
      <vt:lpstr>What is semantic communication?</vt:lpstr>
      <vt:lpstr>Multi-session goals [GJS’09]</vt:lpstr>
      <vt:lpstr>Summary: 1-round goals</vt:lpstr>
      <vt:lpstr>S-Universal user for 1-round goal</vt:lpstr>
      <vt:lpstr>Anatomy of a user</vt:lpstr>
      <vt:lpstr>Sensing for multi-session goals</vt:lpstr>
      <vt:lpstr>Key def’n: Generic universal user</vt:lpstr>
      <vt:lpstr>PowerPoint Presentation</vt:lpstr>
      <vt:lpstr>Recall: on-line learning [BF’72,L’88]</vt:lpstr>
      <vt:lpstr>Main result</vt:lpstr>
      <vt:lpstr>PowerPoint Presentation</vt:lpstr>
      <vt:lpstr>PowerPoint Presentation</vt:lpstr>
      <vt:lpstr>PowerPoint Presentation</vt:lpstr>
      <vt:lpstr>Extension beyond one round</vt:lpstr>
      <vt:lpstr>PowerPoint Presentation</vt:lpstr>
      <vt:lpstr>PowerPoint Presentation</vt:lpstr>
      <vt:lpstr>PowerPoint Presentation</vt:lpstr>
      <vt:lpstr>Sketch</vt:lpstr>
      <vt:lpstr>PowerPoint Presentation</vt:lpstr>
      <vt:lpstr>Recall…</vt:lpstr>
      <vt:lpstr>PowerPoint Presentation</vt:lpstr>
      <vt:lpstr>References</vt:lpstr>
    </vt:vector>
  </TitlesOfParts>
  <Company>Massachusetts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Semantic communication  with simple goals is equivalent to on-line learning</dc:title>
  <dc:creator>Brendan Juba</dc:creator>
  <cp:lastModifiedBy>Brendan Juba</cp:lastModifiedBy>
  <cp:revision>71</cp:revision>
  <dcterms:created xsi:type="dcterms:W3CDTF">2011-09-28T17:59:22Z</dcterms:created>
  <dcterms:modified xsi:type="dcterms:W3CDTF">2011-10-07T12:36:23Z</dcterms:modified>
</cp:coreProperties>
</file>