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3" r:id="rId12"/>
    <p:sldId id="261" r:id="rId13"/>
    <p:sldId id="271" r:id="rId14"/>
    <p:sldId id="258" r:id="rId15"/>
    <p:sldId id="257" r:id="rId16"/>
    <p:sldId id="259" r:id="rId17"/>
    <p:sldId id="272" r:id="rId18"/>
    <p:sldId id="273" r:id="rId19"/>
    <p:sldId id="274" r:id="rId20"/>
    <p:sldId id="26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1E2F-80A0-5E49-966C-CDC9F09CA9E7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21142-5F20-FC49-9068-BA8D9029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A9CD-75A7-7545-A564-C8B1BFD8FD48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A896-95EA-6D45-B884-6948B9E41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describe an information-theoretic problem for which</a:t>
            </a:r>
            <a:br>
              <a:rPr lang="en-US" baseline="0" dirty="0" smtClean="0"/>
            </a:br>
            <a:r>
              <a:rPr lang="en-US" baseline="0" dirty="0" smtClean="0"/>
              <a:t>solutions resemble natural language in interesting ways</a:t>
            </a:r>
            <a:br>
              <a:rPr lang="en-US" baseline="0" dirty="0" smtClean="0"/>
            </a:br>
            <a:r>
              <a:rPr lang="en-US" baseline="0" dirty="0" smtClean="0"/>
              <a:t>(may therefore be </a:t>
            </a:r>
            <a:r>
              <a:rPr lang="en-US" baseline="0" dirty="0" smtClean="0"/>
              <a:t>helpful to the study </a:t>
            </a:r>
            <a:r>
              <a:rPr lang="en-US" baseline="0" dirty="0" smtClean="0"/>
              <a:t>of natural </a:t>
            </a:r>
            <a:r>
              <a:rPr lang="en-US" baseline="0" dirty="0" smtClean="0"/>
              <a:t>languages,</a:t>
            </a:r>
            <a:br>
              <a:rPr lang="en-US" baseline="0" dirty="0" smtClean="0"/>
            </a:br>
            <a:r>
              <a:rPr lang="en-US" baseline="0" dirty="0" smtClean="0"/>
              <a:t>much like how thinking about building cameras helps the study of the eye)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8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</a:t>
            </a:r>
            <a:r>
              <a:rPr lang="en-US" baseline="0" dirty="0" smtClean="0"/>
              <a:t> may feel a little lost at this point.</a:t>
            </a:r>
            <a:br>
              <a:rPr lang="en-US" baseline="0" dirty="0" smtClean="0"/>
            </a:br>
            <a:r>
              <a:rPr lang="en-US" baseline="0" dirty="0" smtClean="0"/>
              <a:t>I lured you in with this talk about how the design of cameras helped us understand the eye;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specifically, I promised a problem for which solutions resembled language. </a:t>
            </a:r>
            <a:br>
              <a:rPr lang="en-US" baseline="0" dirty="0" smtClean="0"/>
            </a:br>
            <a:r>
              <a:rPr lang="en-US" baseline="0" dirty="0" smtClean="0"/>
              <a:t>Although these efficient coding schemes must be “ambiguous” in our sense, </a:t>
            </a:r>
            <a:br>
              <a:rPr lang="en-US" baseline="0" dirty="0" smtClean="0"/>
            </a:br>
            <a:r>
              <a:rPr lang="en-US" baseline="0" dirty="0" smtClean="0"/>
              <a:t>they still don’t much resemble languages.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introduce</a:t>
            </a:r>
            <a:r>
              <a:rPr lang="en-US" baseline="0" dirty="0" smtClean="0"/>
              <a:t> a new version of the problem that will fulfill our original promise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1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set-up:</a:t>
            </a:r>
            <a:br>
              <a:rPr lang="en-US" baseline="0" dirty="0" smtClean="0"/>
            </a:br>
            <a:r>
              <a:rPr lang="en-US" baseline="0" dirty="0" smtClean="0"/>
              <a:t>Alice and Bob share encoding scheme, i.e., the </a:t>
            </a:r>
            <a:r>
              <a:rPr lang="en-US" baseline="0" dirty="0" err="1" smtClean="0"/>
              <a:t>bip</a:t>
            </a:r>
            <a:r>
              <a:rPr lang="en-US" baseline="0" dirty="0" smtClean="0"/>
              <a:t>. graph defining encodings</a:t>
            </a:r>
            <a:br>
              <a:rPr lang="en-US" baseline="0" dirty="0" smtClean="0"/>
            </a:br>
            <a:r>
              <a:rPr lang="en-US" baseline="0" dirty="0" smtClean="0"/>
              <a:t>They DON’T have identical priors now. We want to see when they can communicate,</a:t>
            </a:r>
            <a:br>
              <a:rPr lang="en-US" baseline="0" dirty="0" smtClean="0"/>
            </a:br>
            <a:r>
              <a:rPr lang="en-US" baseline="0" dirty="0" smtClean="0"/>
              <a:t>and how efficiently. Note, arithmetic coding and Huffman coding **no longer work.**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approach to</a:t>
            </a:r>
            <a:r>
              <a:rPr lang="en-US" baseline="0" dirty="0" smtClean="0"/>
              <a:t> constructing good encodings will go via</a:t>
            </a:r>
            <a:br>
              <a:rPr lang="en-US" baseline="0" dirty="0" smtClean="0"/>
            </a:br>
            <a:r>
              <a:rPr lang="en-US" baseline="0" dirty="0" smtClean="0"/>
              <a:t>constructing schemes that satisfy this “disambiguation property”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2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Disambiguation </a:t>
            </a:r>
            <a:r>
              <a:rPr lang="en-US" dirty="0" err="1" smtClean="0"/>
              <a:t>w.r.t</a:t>
            </a:r>
            <a:r>
              <a:rPr lang="en-US" dirty="0" smtClean="0"/>
              <a:t>.</a:t>
            </a:r>
            <a:r>
              <a:rPr lang="en-US" baseline="0" dirty="0" smtClean="0"/>
              <a:t> a given prior allows us to find an encoding</a:t>
            </a:r>
            <a:br>
              <a:rPr lang="en-US" baseline="0" dirty="0" smtClean="0"/>
            </a:br>
            <a:r>
              <a:rPr lang="en-US" baseline="0" dirty="0" smtClean="0"/>
              <a:t>for which our intended message strongly dominates under our prior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Note that natural languages seem like they should satisfy disambiguation.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4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Alpha-close if P &amp; Q</a:t>
            </a:r>
            <a:r>
              <a:rPr lang="en-US" baseline="0" dirty="0" smtClean="0"/>
              <a:t> (alpha-)dominate each other (in the usual sense)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Suppose Alice has prior P and Bob had prior Q.</a:t>
            </a:r>
            <a:br>
              <a:rPr lang="en-US" baseline="0" dirty="0" smtClean="0"/>
            </a:br>
            <a:r>
              <a:rPr lang="en-US" baseline="0" dirty="0" smtClean="0"/>
              <a:t>…middle inequality obtained by disambiguation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P,</a:t>
            </a:r>
            <a:br>
              <a:rPr lang="en-US" baseline="0" dirty="0" smtClean="0"/>
            </a:br>
            <a:r>
              <a:rPr lang="en-US" baseline="0" dirty="0" smtClean="0"/>
              <a:t>the others by closeness of P &amp;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…We </a:t>
            </a:r>
            <a:r>
              <a:rPr lang="en-US" dirty="0" smtClean="0"/>
              <a:t>know that </a:t>
            </a:r>
            <a:r>
              <a:rPr lang="en-US" baseline="0" dirty="0" smtClean="0"/>
              <a:t>when the disambiguation property is satisfied (for alpha^2),</a:t>
            </a:r>
            <a:br>
              <a:rPr lang="en-US" baseline="0" dirty="0" smtClean="0"/>
            </a:br>
            <a:r>
              <a:rPr lang="en-US" baseline="0" dirty="0" smtClean="0"/>
              <a:t>Bob can use maximum likelihood decoding and recover m.</a:t>
            </a:r>
          </a:p>
          <a:p>
            <a:r>
              <a:rPr lang="en-US" baseline="0" dirty="0" smtClean="0"/>
              <a:t>Since such a disambiguating index only fails to exist </a:t>
            </a:r>
            <a:r>
              <a:rPr lang="en-US" baseline="0" dirty="0" err="1" smtClean="0"/>
              <a:t>w.p</a:t>
            </a:r>
            <a:r>
              <a:rPr lang="en-US" baseline="0" dirty="0" smtClean="0"/>
              <a:t>. 0, this scheme works </a:t>
            </a:r>
            <a:r>
              <a:rPr lang="en-US" baseline="0" dirty="0" err="1" smtClean="0"/>
              <a:t>w.p</a:t>
            </a:r>
            <a:r>
              <a:rPr lang="en-US" baseline="0" dirty="0" smtClean="0"/>
              <a:t>. 1.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(Aside: we don’t strictly need *infinite* randomness. A message set of size M</a:t>
            </a:r>
            <a:br>
              <a:rPr lang="en-US" baseline="0" dirty="0" smtClean="0"/>
            </a:br>
            <a:r>
              <a:rPr lang="en-US" baseline="0" dirty="0" smtClean="0"/>
              <a:t>can be </a:t>
            </a:r>
            <a:r>
              <a:rPr lang="en-US" baseline="0" dirty="0" err="1" smtClean="0"/>
              <a:t>derandomized</a:t>
            </a:r>
            <a:r>
              <a:rPr lang="en-US" baseline="0" dirty="0" smtClean="0"/>
              <a:t> with log M random bits… but see the paper for details.)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How efficient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encoding length is pretty</a:t>
            </a:r>
            <a:r>
              <a:rPr lang="en-US" baseline="0" dirty="0" smtClean="0"/>
              <a:t> close to optimal and the proof is pretty short.</a:t>
            </a:r>
            <a:br>
              <a:rPr lang="en-US" baseline="0" dirty="0" smtClean="0"/>
            </a:br>
            <a:r>
              <a:rPr lang="en-US" baseline="0" dirty="0" smtClean="0"/>
              <a:t>…</a:t>
            </a:r>
            <a:br>
              <a:rPr lang="en-US" baseline="0" dirty="0" smtClean="0"/>
            </a:br>
            <a:r>
              <a:rPr lang="en-US" baseline="0" dirty="0" smtClean="0"/>
              <a:t>This sum – which is equal to the expected amount by which the encoding length exceeds log alpha^2/P[m] – is bounded by two</a:t>
            </a:r>
            <a:br>
              <a:rPr lang="en-US" baseline="0" dirty="0" smtClean="0"/>
            </a:br>
            <a:r>
              <a:rPr lang="en-US" baseline="0" dirty="0" smtClean="0"/>
              <a:t>by the above bound on the terms of the sum.</a:t>
            </a:r>
            <a:br>
              <a:rPr lang="en-US" baseline="0" dirty="0" smtClean="0"/>
            </a:br>
            <a:r>
              <a:rPr lang="en-US" baseline="0" dirty="0" smtClean="0"/>
              <a:t>That gives us the desired upper bound on the expected encoding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64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our construction</a:t>
            </a:r>
            <a:r>
              <a:rPr lang="en-US" baseline="0" dirty="0" smtClean="0"/>
              <a:t> is still not so similar to natural language,</a:t>
            </a:r>
            <a:br>
              <a:rPr lang="en-US" baseline="0" dirty="0" smtClean="0"/>
            </a:br>
            <a:r>
              <a:rPr lang="en-US" baseline="0" dirty="0" smtClean="0"/>
              <a:t>it is still closer than Huffman codes and arithmetic coding. Of course, this was because</a:t>
            </a:r>
            <a:br>
              <a:rPr lang="en-US" baseline="0" dirty="0" smtClean="0"/>
            </a:br>
            <a:r>
              <a:rPr lang="en-US" baseline="0" dirty="0" smtClean="0"/>
              <a:t>we attempted to mimic a property of natural languages in our construction.</a:t>
            </a:r>
            <a:br>
              <a:rPr lang="en-US" baseline="0" dirty="0" smtClean="0"/>
            </a:br>
            <a:r>
              <a:rPr lang="en-US" baseline="0" dirty="0" smtClean="0"/>
              <a:t>The neat thing was that this gave us a strategy that not only worked for this new problem,</a:t>
            </a:r>
            <a:br>
              <a:rPr lang="en-US" baseline="0" dirty="0" smtClean="0"/>
            </a:br>
            <a:r>
              <a:rPr lang="en-US" baseline="0" dirty="0" smtClean="0"/>
              <a:t>but was also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7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last part</a:t>
            </a:r>
            <a:r>
              <a:rPr lang="en-US" baseline="0" dirty="0" smtClean="0"/>
              <a:t> of the talk, I’ll show how a natural attempt to improve the efficiency</a:t>
            </a:r>
            <a:br>
              <a:rPr lang="en-US" baseline="0" dirty="0" smtClean="0"/>
            </a:br>
            <a:r>
              <a:rPr lang="en-US" baseline="0" dirty="0" smtClean="0"/>
              <a:t>of our scheme further leads to an effect that appears in natural languages,</a:t>
            </a:r>
          </a:p>
          <a:p>
            <a:r>
              <a:rPr lang="en-US" baseline="0" dirty="0" smtClean="0"/>
              <a:t>“conversational </a:t>
            </a:r>
            <a:r>
              <a:rPr lang="en-US" baseline="0" dirty="0" err="1" smtClean="0"/>
              <a:t>implicature</a:t>
            </a:r>
            <a:r>
              <a:rPr lang="en-US" baseline="0" dirty="0" smtClean="0"/>
              <a:t>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start by describing a</a:t>
            </a:r>
            <a:r>
              <a:rPr lang="en-US" baseline="0" dirty="0" smtClean="0"/>
              <a:t> basic model that generalizes some classic problems in</a:t>
            </a:r>
          </a:p>
          <a:p>
            <a:r>
              <a:rPr lang="en-US" baseline="0" dirty="0" smtClean="0"/>
              <a:t>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5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improvement in our scheme</a:t>
            </a:r>
            <a:r>
              <a:rPr lang="en-US" baseline="0" dirty="0" smtClean="0"/>
              <a:t> is motivated by the following observation…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0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argument 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3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furthermore that it never does worse than the original scheme, and clearly</a:t>
            </a:r>
            <a:br>
              <a:rPr lang="en-US" baseline="0" dirty="0" smtClean="0"/>
            </a:br>
            <a:r>
              <a:rPr lang="en-US" baseline="0" dirty="0" smtClean="0"/>
              <a:t>sometimes it may do better. (Not going to analyze performance in any detail</a:t>
            </a:r>
            <a:br>
              <a:rPr lang="en-US" baseline="0" dirty="0" smtClean="0"/>
            </a:br>
            <a:r>
              <a:rPr lang="en-US" baseline="0" dirty="0" smtClean="0"/>
              <a:t>beyond this; not the point.)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5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point: conversational </a:t>
            </a:r>
            <a:r>
              <a:rPr lang="en-US" baseline="0" dirty="0" err="1" smtClean="0"/>
              <a:t>implicature</a:t>
            </a:r>
            <a:r>
              <a:rPr lang="en-US" baseline="0" dirty="0" smtClean="0"/>
              <a:t> occurred *naturally* as a strategy to improve the</a:t>
            </a:r>
            <a:br>
              <a:rPr lang="en-US" baseline="0" dirty="0" smtClean="0"/>
            </a:br>
            <a:r>
              <a:rPr lang="en-US" baseline="0" dirty="0" smtClean="0"/>
              <a:t>efficiency in our abstract problem!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don’t claim that *everything*</a:t>
            </a:r>
            <a:r>
              <a:rPr lang="en-US" baseline="0" dirty="0" smtClean="0"/>
              <a:t> arises in an attempt to gain efficiency in our kinds of</a:t>
            </a:r>
            <a:br>
              <a:rPr lang="en-US" baseline="0" dirty="0" smtClean="0"/>
            </a:br>
            <a:r>
              <a:rPr lang="en-US" baseline="0" dirty="0" smtClean="0"/>
              <a:t>problems… gives a simple account of many basic examples, though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Encoding schemes are a simple model of one-way communication</a:t>
            </a:r>
            <a:br>
              <a:rPr lang="en-US" dirty="0" smtClean="0"/>
            </a:br>
            <a:r>
              <a:rPr lang="en-US" dirty="0" smtClean="0"/>
              <a:t>there is a set of possible “messages” and a set of “encodings,”</a:t>
            </a:r>
            <a:br>
              <a:rPr lang="en-US" dirty="0" smtClean="0"/>
            </a:br>
            <a:r>
              <a:rPr lang="en-US" dirty="0" smtClean="0"/>
              <a:t>and the encoding scheme is given by a matching between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communication in</a:t>
            </a:r>
            <a:r>
              <a:rPr lang="en-US" baseline="0" dirty="0" smtClean="0"/>
              <a:t> the obvious way:</a:t>
            </a:r>
            <a:br>
              <a:rPr lang="en-US" baseline="0" dirty="0" smtClean="0"/>
            </a:br>
            <a:r>
              <a:rPr lang="en-US" baseline="0" dirty="0" smtClean="0"/>
              <a:t>the sender transmits an encoding that is paired with the intended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Notice,</a:t>
            </a:r>
            <a:r>
              <a:rPr lang="en-US" baseline="0" dirty="0" smtClean="0"/>
              <a:t> we are explicitly allowing encoding schemes to be ambiguous</a:t>
            </a:r>
          </a:p>
          <a:p>
            <a:r>
              <a:rPr lang="en-US" baseline="0" dirty="0" smtClean="0"/>
              <a:t>Formally, this means that the encoding side may have degree &gt;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be wondering at</a:t>
            </a:r>
            <a:r>
              <a:rPr lang="en-US" baseline="0" dirty="0" smtClean="0"/>
              <a:t> this point what good the ambiguous encodings are</a:t>
            </a:r>
            <a:br>
              <a:rPr lang="en-US" baseline="0" dirty="0" smtClean="0"/>
            </a:br>
            <a:r>
              <a:rPr lang="en-US" baseline="0" dirty="0" smtClean="0"/>
              <a:t>turns out that they already arise very naturally in information theory…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0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introduce a probability distribution over the messages:</a:t>
            </a:r>
            <a:br>
              <a:rPr lang="en-US" baseline="0" dirty="0" smtClean="0"/>
            </a:br>
            <a:r>
              <a:rPr lang="en-US" baseline="0" dirty="0" smtClean="0"/>
              <a:t>We could think of the messages as drawn from a random source, as is typical</a:t>
            </a:r>
            <a:br>
              <a:rPr lang="en-US" baseline="0" dirty="0" smtClean="0"/>
            </a:br>
            <a:r>
              <a:rPr lang="en-US" baseline="0" dirty="0" smtClean="0"/>
              <a:t>in information theory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Then we decode an ambiguous encoding to its most likely </a:t>
            </a:r>
            <a:r>
              <a:rPr lang="en-US" baseline="0" dirty="0" smtClean="0"/>
              <a:t>message</a:t>
            </a:r>
            <a:br>
              <a:rPr lang="en-US" baseline="0" dirty="0" smtClean="0"/>
            </a:br>
            <a:r>
              <a:rPr lang="en-US" baseline="0" dirty="0" smtClean="0"/>
              <a:t>(eliminates competing alternatives)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Supposing</a:t>
            </a:r>
            <a:r>
              <a:rPr lang="en-US" baseline="0" dirty="0" smtClean="0"/>
              <a:t> further that the encodings are given by binary strings,</a:t>
            </a:r>
            <a:br>
              <a:rPr lang="en-US" baseline="0" dirty="0" smtClean="0"/>
            </a:br>
            <a:r>
              <a:rPr lang="en-US" baseline="0" dirty="0" smtClean="0"/>
              <a:t>a natural thing to do is to attempt to minimize the coding length.</a:t>
            </a:r>
            <a:br>
              <a:rPr lang="en-US" baseline="0" dirty="0" smtClean="0"/>
            </a:br>
            <a:r>
              <a:rPr lang="en-US" baseline="0" dirty="0" smtClean="0"/>
              <a:t>Familiar standard codes – Huffman and Shannon-</a:t>
            </a:r>
            <a:r>
              <a:rPr lang="en-US" baseline="0" dirty="0" err="1" smtClean="0"/>
              <a:t>Fano</a:t>
            </a:r>
            <a:r>
              <a:rPr lang="en-US" baseline="0" dirty="0" smtClean="0"/>
              <a:t> (i.e., arithmetic) codes – are designed for this purpose.</a:t>
            </a:r>
            <a:br>
              <a:rPr lang="en-US" baseline="0" dirty="0" smtClean="0"/>
            </a:br>
            <a:r>
              <a:rPr lang="en-US" baseline="0" dirty="0" smtClean="0"/>
              <a:t>Note that the kinds of codes we use for this compression should be ambiguous:</a:t>
            </a:r>
            <a:br>
              <a:rPr lang="en-US" baseline="0" dirty="0" smtClean="0"/>
            </a:br>
            <a:r>
              <a:rPr lang="en-US" baseline="0" dirty="0" smtClean="0"/>
              <a:t>short encodings are not “dedicated” to any particular string (though the encoding</a:t>
            </a:r>
            <a:br>
              <a:rPr lang="en-US" baseline="0" dirty="0" smtClean="0"/>
            </a:br>
            <a:r>
              <a:rPr lang="en-US" baseline="0" dirty="0" smtClean="0"/>
              <a:t>graph does depend on the shared distribution in these cases…)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feel a little lost at this point.</a:t>
            </a:r>
            <a:br>
              <a:rPr lang="en-US" baseline="0" dirty="0" smtClean="0"/>
            </a:br>
            <a:r>
              <a:rPr lang="en-US" baseline="0" dirty="0" smtClean="0"/>
              <a:t>…I promised a problem for which solutions resembled language. Although these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 smtClean="0"/>
              <a:t>efficient coding schemes must be “ambiguous” in our sense, they still don’t much</a:t>
            </a:r>
            <a:br>
              <a:rPr lang="en-US" baseline="0" dirty="0" smtClean="0"/>
            </a:br>
            <a:r>
              <a:rPr lang="en-US" baseline="0" dirty="0" smtClean="0"/>
              <a:t>resemble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A896-95EA-6D45-B884-6948B9E41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0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85F-3E0C-B849-AEE5-CEFE48757F34}" type="datetime1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0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B8D0-17DC-C14B-AF25-D7709FB71CB3}" type="datetime1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9593-2CC5-914D-BE93-EE3813CEE706}" type="datetime1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BC29-BAD2-F747-A350-C24071D6F3E9}" type="datetime1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4B23-AA13-1F4D-9C2C-A03EED897D9E}" type="datetime1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4AE6-CFFC-7649-B5FA-4CF9F9554864}" type="datetime1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BE28-51DA-1342-9E8E-F4C7DA16751A}" type="datetime1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E9-9B85-B047-B456-D97C8C9842DE}" type="datetime1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147F-69DC-8F44-AD98-144A793CCD7B}" type="datetime1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7000-F55F-5A45-9996-17E4A8912F7A}" type="datetime1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19B-5A1F-C84E-BC8D-249E6DE93385}" type="datetime1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2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CBFF-7A8D-A443-A68B-8F0C70FEC164}" type="datetime1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CF513-CC7E-AC47-BDD7-7AAF3A4A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wmf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gif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Compression Without a </a:t>
            </a:r>
            <a:br>
              <a:rPr lang="en-US" b="1" dirty="0" smtClean="0"/>
            </a:br>
            <a:r>
              <a:rPr lang="en-US" b="1" dirty="0" smtClean="0"/>
              <a:t>Common Prior</a:t>
            </a:r>
            <a:br>
              <a:rPr lang="en-US" b="1" dirty="0" smtClean="0"/>
            </a:br>
            <a:r>
              <a:rPr lang="en-US" sz="3600" dirty="0" smtClean="0"/>
              <a:t>An information-theoretic justification </a:t>
            </a:r>
            <a:br>
              <a:rPr lang="en-US" sz="3600" dirty="0" smtClean="0"/>
            </a:br>
            <a:r>
              <a:rPr lang="en-US" sz="3600" dirty="0" smtClean="0"/>
              <a:t>for ambiguity in language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Brendan Juba</a:t>
            </a:r>
            <a:r>
              <a:rPr lang="en-US" dirty="0" smtClean="0"/>
              <a:t> (MIT CSAIL &amp; Harvard)</a:t>
            </a:r>
            <a:br>
              <a:rPr lang="en-US" dirty="0" smtClean="0"/>
            </a:br>
            <a:r>
              <a:rPr lang="en-US" i="1" dirty="0" smtClean="0"/>
              <a:t>with Adam </a:t>
            </a:r>
            <a:r>
              <a:rPr lang="en-US" i="1" dirty="0" err="1" smtClean="0"/>
              <a:t>Kalai</a:t>
            </a:r>
            <a:r>
              <a:rPr lang="en-US" i="1" dirty="0" smtClean="0"/>
              <a:t> (MSR)</a:t>
            </a:r>
            <a:br>
              <a:rPr lang="en-US" i="1" dirty="0" smtClean="0"/>
            </a:br>
            <a:r>
              <a:rPr lang="en-US" i="1" dirty="0" err="1" smtClean="0"/>
              <a:t>Sanjeev</a:t>
            </a:r>
            <a:r>
              <a:rPr lang="en-US" i="1" dirty="0" smtClean="0"/>
              <a:t> </a:t>
            </a:r>
            <a:r>
              <a:rPr lang="en-US" i="1" dirty="0" err="1" smtClean="0"/>
              <a:t>Khanna</a:t>
            </a:r>
            <a:r>
              <a:rPr lang="en-US" i="1" dirty="0" smtClean="0"/>
              <a:t> (Penn)</a:t>
            </a:r>
            <a:br>
              <a:rPr lang="en-US" i="1" dirty="0" smtClean="0"/>
            </a:br>
            <a:r>
              <a:rPr lang="en-US" i="1" dirty="0" err="1" smtClean="0"/>
              <a:t>Madhu</a:t>
            </a:r>
            <a:r>
              <a:rPr lang="en-US" i="1" dirty="0" smtClean="0"/>
              <a:t> Sudan (MSR &amp; MIT)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confused-fac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65807"/>
            <a:ext cx="2868083" cy="17925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-2" y="0"/>
            <a:ext cx="8686802" cy="4307416"/>
          </a:xfrm>
          <a:prstGeom prst="wedgeEllipseCallout">
            <a:avLst>
              <a:gd name="adj1" fmla="val 21054"/>
              <a:gd name="adj2" fmla="val 69379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I </a:t>
            </a:r>
            <a:r>
              <a:rPr lang="en-US" sz="4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THOUGHT</a:t>
            </a:r>
            <a:r>
              <a:rPr lang="en-US" sz="4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YOU SAID THIS HAD SOMETHING TO DO WITH </a:t>
            </a:r>
            <a:r>
              <a:rPr lang="en-US" sz="4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LANGUAGE??</a:t>
            </a:r>
            <a:endParaRPr lang="en-US" sz="4800" b="1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27003"/>
            <a:ext cx="6064250" cy="830997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omic Sans MS"/>
                <a:cs typeface="Comic Sans MS"/>
              </a:rPr>
              <a:t>INDEED, </a:t>
            </a:r>
            <a:r>
              <a:rPr lang="en-US" sz="2400" b="1" i="1" dirty="0" smtClean="0">
                <a:latin typeface="Comic Sans MS"/>
                <a:cs typeface="Comic Sans MS"/>
              </a:rPr>
              <a:t>ARITHMETIC CODES</a:t>
            </a:r>
            <a:r>
              <a:rPr lang="en-US" sz="2400" i="1" dirty="0" smtClean="0">
                <a:latin typeface="Comic Sans MS"/>
                <a:cs typeface="Comic Sans MS"/>
              </a:rPr>
              <a:t> LOOK </a:t>
            </a:r>
            <a:r>
              <a:rPr lang="en-US" sz="2400" b="1" i="1" dirty="0" smtClean="0">
                <a:latin typeface="Comic Sans MS"/>
                <a:cs typeface="Comic Sans MS"/>
              </a:rPr>
              <a:t>NOTHING</a:t>
            </a:r>
            <a:r>
              <a:rPr lang="en-US" sz="2400" i="1" dirty="0" smtClean="0">
                <a:latin typeface="Comic Sans MS"/>
                <a:cs typeface="Comic Sans MS"/>
              </a:rPr>
              <a:t> LIKE NATURAL LANGUAGE</a:t>
            </a:r>
            <a:endParaRPr lang="en-US" sz="2400" b="1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372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opencage.info/pics/files/800_84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974"/>
          <a:stretch/>
        </p:blipFill>
        <p:spPr bwMode="auto">
          <a:xfrm>
            <a:off x="5239281" y="381001"/>
            <a:ext cx="1739368" cy="17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AwQFBgACBwEI/8QAQBAAAQMDAwEGAwUHAgQHAAAAAQIDEQAEIQUSMUEGEyJRYXEUgaEHMpGx0RUjQlLB4fBi8RZykrIkM0NFVHTi/8QAGAEAAwEBAAAAAAAAAAAAAAAAAAECAwT/xAAgEQEBAAICAgMBAQAAAAAAAAAAAQIREiEDMRNBUSIy/9oADAMBAAIRAxEAPwCWtXUuNtuJylaQpMeRAP8AWnmpMYqt9hro33Zu0UD42gWlT6cfSrOx5GhRppMgU02kRQGoplFAGRimmyMUqmjt0gZQaOgzilk0ZBgUyGAogMUEGiJ9aQFSZFbCtEmtgaYbg1gNazXvSgN5ryvAZr2gPa8NZNeZPANINq8NalaUgblJTPmYrNyTwpJ9jTDCa8Ne88An2rFAjFAaKNaTWyua1JHmPxoAauTQHKMrmgq5oAKhQFiTTC6AumHFPsqvo+Nstx/hcSD+BrpbZlIri3YO9+B7S27buO8KmVz69PxFdpbBAzSohho00k+VKtCRnBppApGO3mmUcCl0YoyTQB0mt0mhit0ZoAyTRQaDhJAoo4zQBUmtwRQQa9Cs0EIOa3kUPdFYDJoDcGvSa8rKA9FR2v6za6Fpzl7eE922J2jk+1Lav2ms9KvE2IYu769UnvPhrFkurSj+ZXRI96pP2j6/aav2PW9ZqcSO/DTzTzZQ4ysEEpWk5Bii9Cd1Aa32rd7S9qdKQyh5i2WhLiGFLBMwrHlkirAXLxJlTAjklLwNVDsppguNXYvluhCbK1YTtP8AEpaSTn0E/jV9KmgMONx71PPTSYhC1vy0hxvUEAOIC0g26og9J38zI+VbIOooQAvUYXEnYtYB+VR40m1+IbTY/El/fIS084QTmQROeflVitezlylIN5eItQsfcLpJI9pp/J+JuGr2TDmqJOdQX7hxX9a8XdaxEMag8spBOwKyevEmcU3c6XobBh/Untx5UGSQfpSydLtHVg6TrbJeEFDb4KDPpNHK/cPU+qiR2s1O3uGHS868yHAXG1tEb0dYMYMZHtXQEuodaQ62ZStIUk+YImuf3dreaY8WNRQ4la1FSXFRtX6AgAfp1irN2c1IPtC1fI7xpEJ8ikcfMUTLYs0l1D1pd0RFHXMzSzxJiqS+c9eaVpfadx1tMDvA+n5mT9ZrtNm8m4YbfR91aAoZ6HNcm7ZKaurhtbSFJcbKmVhUSRMg/U1fuwV18X2dtyT42iWzPpxVZzvpOF3FrbM5phvNKNmOaYQuoXo2360QQKAlVbhVA0ZBrdBINAQr1oF3q9hZCbm5bRHPiB/KgJMGcmg6heosW5cMrUYSiYJqvXfa2zcsX16cVPPISSkJECfeqIxqd2xpt1qWoJduHhL9xC4O2QlCAf4ZkGem41OWWjmLpiNZedCAdjW7J2J3FPpnB/CnzqDf8Jd+YT+lcVb7dakpSVKsdL2KyUlpzwehIVP+e9ON9u7hKZf0WwMJk7LhaeInoeJn/BU7yPUdeGpInK3P+hJ/SlbrtGmzcUp1r/w6E7lOYJM8AAE5859Kp9pqH7U0q21S3YWyy+FAtqM7FJO0ieokVF65dy0G0ZJIJ9OazvlsulTCWbdV0jVmNWs/ibfckBRSpCgJBHz8jUR2q7THTGXrayT3moFolEiEtk8FR/QVy+27X3mgafeJsMOXAQErICg2QTmDjj+lVa51q/vrp27dvXXHHVSpW+JPsMVthlMmWUsW7SHNWsbwaw7qji9SLzYfaUqUPNQN8mOQZgHzHkaztve/tC0u75Wxu5vbpCiwmT3SEJ2p3KgBSzyYkcAExVXYv79bSii6fIbBUshcgDEc0jdX13e3Vuy664plKtxkYkevzq8pNUYyyzp1ns0NOs9BTqGoJceQgpYZZQYKlBIJJP8An5VI2/aLR3VbW9EcJ/8Asf2qDC1NdjLBpKiEuPvLUB6QB/Ws7OMb7kGKnx4Y2dnnlZeluF9cBidK0r4VTn3nd29UemMUTSUXXxSV3TS1FRyViZ+dT9ilDFm2CfERT7ICkTArTqTpG7fbn+vW60XriNvCzHhqv3Nu/kBsH5V125tWnhK0An2pA6fb747lMRROw5vp+rXdo2qz1dpV3pasLQvK2h/Mg848vwptlGiGPhe1Fu24BjvVKQR5ZMflU12kYYaYdAQkQD09K5htCrnAkSaWeGN7VMrHQwNSsWV3NpqdvqLTSdzjaXwslI+tTbbgeaQ6j7jiQpMjoc1z7s6whWoLWFrS422dgCBBJxBPlkV0JCA20htPCBtA8hUSaO3bkGs6Yi8s3V90G7trmcGByD5iOtM/Zrcd09eWBUIgOCCI9aNra/2ahTzqt7S4ZJSkxIBgfQ1WOyF8bTtIwVK8Clls+oMgVv5NaZYdOyIHFEbEUBtciTijBQ86wbDg4rS4uW7VtTrywlAEyTxS95es2Fuq5uFhDaMkmqF2l7SOXVg5csoK2gQlLWcCYMipyy0ek1qusu6rblu1ltkoJROZMYKv0rntz2g1S1cNjd2tqtba9p3IJzjyOR5VJaNd3928WVJfaGwFuAJVPkIq02PZj45i4vLu+b7xspBT8Mhaj7q+VRM7jl2etzpS7xnWrrSRdvXKLWzWBGxIESYGBJPznmuh9lWmkaM22ppKg8n94lYCgoe3lEc1AdqbMs9ny0m6UtHetpCAylI+8PKpi3ukaZopuXVHY0zvI9hWeWVq5Oj57Kdm3DnRrOf9CVI/7SKwdhuzK1hQ00IUOQm4dA58t1c8PbS/cf7999bSXPE2yjCUpkjP8xwc1cOzH2gW1683Y6qpG1eG34gpV6/jSudmXFG4ul7Yod0Z5i3baQllBUhKZiK5deNuKR3rpA7wkbQqSOOR7H6V1uy8XesLI8SFJ+lczW02pxbbq1eFRBAHkaWfteH4f7N2qGLTvSgJUvAHmKj+1vZfUNRSm+0mxW74YVtCRvzggdTPn/Sr+xoeld0gtXNyhJSCDCSAImgI7RaXp76dOGsKStGAhyzWR7yMRnmtMNztOVlmq42rs12mYQQrR9QlZgoRbqII9SMUzZ9nXouGr9L1tc2wC9i0zzmPnHPSux/8T6WXC2X2XlSRKbZ4Sffaa572w7RWrur2/wAAlDlveJCA6h1RAiehSCM1plcvVTPo/fHboGktcnulr/6ln9Kf7HJ7y4OJ4x+H60vqTaTaae0PvJtUbx5dfnM0zomqjSne9baQroUnrWnj/wAoz/06kQhCAAngQK9bBiqcx23cdc2jTvSd1TtrrReQFKtymfWqTpL9KWuXkMpUVJM14m7StBUUkRUTqOu2TC9lwY6GiQKx2vfSUOqQDC+fc1RG2iFqXs9Kvnae7069t0fCLIVyoHiqk82ENccnFPKiJvslbfvG1qyVuSfQIE/UxVucMcCB5VC9mGFJtwtwCUNhOMZUSo/QJ/GpZw+U1mvTl/a957U7Fq3sbN3a44l0hCCBACgDEnqSB6Jqk3LD+l3jSrhLjDkBaQ4Nsx/tVvfaduX1PPmCcAJ4AHArb4VCwO8G+P5hNGflisfFVz029RdWrT6TKXUJWD7jNSDa0K/iyM1SmHHGWwhpakpAgAKOBRk3VyMi4dn/AJjWfyRXx1C/aJqbi74Wpd/dJTO2cTUPpb5VdK3jchZB2k4NE7W2hduk3DqlKKxEk1CMXv7OcSHElaAIkHIqL/XpeuM7dmdYs7bs2w9Y2rbK3MOqSSVKHlPQelK6LeEfEMqUYW3geoNVZP2gaU32ddtFNXa7iZQkoAT8zP8ASqa/2r1Vd0l+3e+HSknahsSI9Z5onjyvtncov3aK4dbshbKIU07cIO7E7gZHX0NS91aC90Z20XgOtbJ8pET8qoN72jb1TQySo29/bqSsJTlLh4kT78GlGe2evIQJdt1pj/1GE/0iq4ZW9jlJ6PWukWtnbvI7RgsuWyyi3USSlcydqgkbtvUKT5x1kRS2/wB+GbRbT7q1bWhbkqyTjkY/Om3+2N5ftoavtN0+7QD4QptaSPOCFEij6R2otNMd75ns/apdGO8TcKCh7bkmKvLDfeu2fX67XpDpb+HDipICUqPyg1Qu0bjen6neqeIDaHDAHU+VBsPtKYlG7SXwtJEobeSVDjMGJ56TwaqPbTtKnXNaXd2iXWLdW3a24QTMZOPP+lZfFb7ac5PTrvZnUzf6DavrgFTZSoeRBI/KKjta7Lm4Sq+b2/ElO1LakKKVA8zHGIg/Skfs2KntGdaCge6dMSehAP61c7m9+CZFxd6g3bMpEb1vBKQB0zz8qjLDd0Mpyx9q5Y9kLpNn3xtLdLpQoKLN84kJxjwqrn3bLSbrR7C1KwAplXdlaOApJMH610G/+1LRLNRQi4XfKBglpgwfmqJqqdq/tA0zVLBxlOmvOKdMkOBKUzHpWmON0jHq+2mj/aNYIsrdOuaUt90ICO9YcCcDHBIipy17e9irtYaWzfWy1mApYBSk+prjt33JWA0lKQhI+6TBJjzzW6LYuo3CJiRW0nRb7fQmltotnkFZStlRlLicpI96u1obUt7mynb518y9nu1Otdnh3Vs8hy1/+O8NyR7eXyx6VdbH7WLJttKtQ0ZYO4A9w9g/jSh125aU9yqYiJwKpOt2IvX9tu2pap6Cqwftn01KYttIuSpQ5edG2KgdX+0vUNSbU0043ZMK5RbiCfc0ZZaGOFq0uaW2hakqvLQKBgpLyZB8q8b0sOGFXbKdviQEL3En0iqDpDqb+/bQnxLKgTJmfWuzaU33VmiQAYzgCljlcvpdwmP29sULbtyp6e9dWpxcnI6AH12hNerOaO4QEwIFKqVnJH41ROYoJPWipobaT1Pz6UZIPQTXNW8GQMVuAOpivGwrqIo6EzSVEZrVmm4slRlSPEMVz/Vm4CFge9dXDYVg9cGufdprMsOvtxgHck+YpYXWRZzeKrbZSZ8qGDCxRwPFHSl3PCsnoDXbHHo0G1rXCZ55jiptq20dFr3t7cAuBEBhmTuPqYge1Qo3LVsbEknIozNqlTkOvBP+pQJ/IGgaONDTtw7sBMcyoyK8ubBAa3hCy30UlWPbyrZ9UMMtIubX90CAW2ylR/5iQJz+dM6dcMtBUjxRy0raR7j7qvYx705JSK6Xp6768+FYda2HIDy9oT1menH060C9ZUohRgqVlKkpPi5/zij3K2lOyiG1dFIkIV8v4T6cUG5Ci2E7QkDhRHETj8qX9b7CU7N9p9T0ZLttYttrcfQEpKklRSR1iYOCefSoy8v7vVHjc3ly9cOH+JZmPQDgewArzT9yrwupWtO1skd2mVEnoB+NeW7hQ8vbvQoLAcScKPOOf8xM4pTHVXbOM0CW/wDbyoF0SAlPE+VTjiLBaifiHkFRJIDAITJ4HiHH+Coa/AD6AkkpnBNVtAVzj6RR7Vt5aQUElI6jNAfUFLSOgXHyqQtl/Dz8O6UTz60T2AHipAB3metY1bd8lBWSElZUTP8ACK3e2uE94omrJ2e0FWpi3Dq+6skp8Rky4ZMJH+edRllJ7XjhcvQOg9l/jmBcvlTduskIBOVDzqbHZDSxylyf+b+1WxqzQ02lpsJSlIhKQMAfpXrlqpKZ21yXO27dmPjkmlf03QbPT3e9tUrSvjdumrC3qN2gAC4XA9qCEEdPrWpTilyp8YaXqt5H/nqPuB+lBVq971eHzSKXUmBQVAzT55fpcMfwgyBjIn3o6U8eHEc+tDSlUCMQeIplsGMdKaRUJhIozeBETWiOgPNH2H0n14pKehMdIqu9srELs03QyB+7X7Hj6/nVkQCkAAk/KtLu3RdsOMOHc04naocR60hXFlCFnHFLvpm4R5KirvqPZJ9LxUG3Vo6PWwCwR/qQSCD7SKhu0OhJ0y2trgG6UVqjc60ED8JJ/KurHOacuWF2FYNbLd10YWQEg+U/2BrZLc48s17prgcCmgfvgKT7jpTrTAUqIgVU9pvouzZB9WR4TzigXVp3Dx7g4BxUqfAr934TEHrNDLfeKM89adKIa4aXs3Cf9SfOi29wHtOdt3IKknelR5gVI/DhbqEDlRj86irS1W/dC3ZSpSnF7EhPJ44n3NEosDab8AUep49s0e3QkOlbu4hWTHJqyf8ACriCApnVBIwBatq/7XKxfZxtttS3HNVQlIlROnEgD1hVTzivjqGK7CRLb4V12kRUTdhDmoNhgKCSoBO+p42mhn/3l8+1l/8AqlbhjTbd9Dti/cXK05KnGw2B8gSTT5puOkRct7b3aOilD61spMGiKX39yVqSlJiMCM558zRS1KSTzVF6Jmdwya6R2ZeUm0YsFWt4gtnK/h1d2qfJQFUK3ZDly0gj7ywPrn6V2rTUFiwt23SrvA2NwBwDyfzj5Vh5vTo8Eu9ovUdes9OcUjUXPhSQEpUWlbeON0RQrTXNPvV93a6kw6ro2leY+dWBwBwBK0gjkAgEfWojU+zWi6k6l2705jenBLQ7sq99sA1jjx123tz303ceiSB0gYiaLCsgpA863tLS3smGmrdKtrQ2pK1lR2+Un5VsRMRxz7VJlHAPOlXEqnwg06sYMH8RSryRHX5GKAAkRHkePSjtJCgJ4PBoTKciTgDHpTKEgADr5xzWjOCpjPOPKjIEwRGfnWiUBQgDM0dA27ROR6UtG92YCgCAfOt+7G2E5NbJBkSc9aIElXIhPSKQ2XS0BKokjkdZpLVtFa1XTnLJ+fEPCtIyhQ4NS3dGCfPqPKibDyIBGRinyGo4XfWF3oV+bW9QW1JMtuAeEjoQfKpmyf8AiU7A2nvickHCz6V0/UtJsdUYXb39sl1tRkFR8ST5g8g1T3ex2qaOp13s9et3DKgUG3uQJIPIBjaffFb+Pyz1WGfjv0jW9OfUQEISSRu2hxMx7TNaqs7pDKnfhnA2Jle3AgxSNzpeuMrKXtKvm1ddjfeJ+UTWMaT2guVBDWn6j4seNooHzJgVpvH9Zccvxst9DKHCCC+QUoCc5OJ/zzqa7B6It+8VqS0DukBSWf8AUo4JHoB19ac0P7P7nvEvautDTcbu5bXuWv0KuB8p+VXxFslDLbbaNjTYCU7QAEjy9BWWWU9RthjfdJhtUkqOPUAz9cViEhUlKAY5EYj2psMqWUnABIxE0QJQMKP4Gs7G++kc7ptm7lzT7RwjzZT+lJL0LSFlRXpdoTxPdR+VTShu8KTCgPpQVBKQeiZgU+0dOQ9p7FGn6s5btsBpJWVJA/lMR9PzqOXhMda6F2w7MXeqPtXtglC3QgocSpcFUREdOJqpu9kdf3lH7Pc9wtMfjNbY2aYZY3YfY60F52jtUqTubbJcXjoBP5wK6ypOUhP3jgiKrHYrs85pTFw9fNgXbpCSjeDtRzyOpM1aAW0gASlITAAPFY+Ttv4pqNFEJwT+NangwcUTYFCVTHIk14qccgKMDPFZ6a7aAeCO8E+9Ac+8Oh9MUy4kiTAHRXlS6khOAQAfPy/SloAPEJMAHiTSr3riePWmXEnuyHdwk5KTyKVcJAEQYHVOYpANhUtIJwv+KOAaZQkRgE54GaVQskGDJHPrTDawDKhPpE1rpkbSQhEwc+Y4plpMo5BnrSSVymSsATxH6UdkqJjnjFGjMEbEFRmJEGeaxTiY6/hXqVAbSkkn2rRxIU5hSgAcyKJBtnfpJUkyJyUyTRe/zKdwngnrQNkEK6x1M0VAUn7qiCBFXqFsy29KgN0ijJhR2ymImCKVYQojcUq+pptDUSopgeo5qLjD29SIUTOIwZrafFBJMmcnrQyQgRETnbXqFBacfenOfajjBswdq1R+OeTXikJnnHXPFeNAc9fKt8zIyB5CJosEaDK8KAx0HPrxWxZ3pIPuCK2gBYz6wDWOOCdsfKloFnElSFBGOQYmeKWLOUysAxJJMJipBTZIgEEetaFgckJ5gkCCB705RolB+7HsQDkfjXhQtROAT/Kf8xTXdCCkEk+mIrZLQCSUDOJAmTT2JEeGlASfDBJrYp2iMGT5VIFoBACtoEwTMyKGttKhM+g6xSuRyaKbBJBgRkRXhG7dCNwjM0ctjvRB5JxWKZJlW0nqTP5VJlVlMEBOcwQKWcBUJjwnrTikkKBcEpUcpilt23rKMxnFFOF3IJPikeVJvgQAlIOfTFOujwk9OlJrV4ht8umakyLZwdn3ozTLChKuVYwdwEfrUe0vw4SB5QOv5UdDhjJ4MTEYrVikGkiNp954ptJSqBkAjievSkWzuEAGVDJNNhYSQhSQSB/Cce89KNmbSSMKj0A6+tepHjmAJH3ga8aUACogEjnGKO06lZWo7SeBu86cDZtrvEk/xAcTE0b74hCOkzHWhJycHbGT1/2owQs4Tx1zTAzbcHMgnzo23wnGPyobO3bggkGARNFCgQTuPqInNTsF3UAj7sEmAoCfrwK1bhZgnceo6fStnnilISCkRjiJ9aVF22JIkk5hI6j6VUloPNoO3cOeBijb1kyeTkACKTtbxBAUUKIzlRg0yi4Q4MApEyRM/wC9LiHrrazxj8KV2ePagKVB5kjPvTyXUkHbkgfyzFDTBXuxITkgUoYTZEypUJKjAiihR+4Ekq58hHn/ALVqogJCwSpSuhxXgXmYUrOBxNFgFB2nfP1/t61rtJ3YKj517IGePevF7VbUqKomYB60hGjiW2yDCd/EqHnQyCFRiP8AOleJ2bckCfSfXHyrwYUUpUMTkZJNJTfwlxSUiOsUJcnCxIBiN0AmsUfCComOeOtaPkGBjnzpB44UbQUjbu4A6Uo7IX4oiIiIopUA0hIAx60BYIMbjPnzBx0+RpHCj4kweZjBpV1Kiqck+YNNrGckTzxyfOkXXFbpVuBJwJpBAMvEbZkpUJ/Sm21hX8IrKytWRxtW0ZEYxBp1t0iIKt0wZMisrKnZwVTvh2kCeQRTDaitIUqMfQf1rKyqlMw2tMjcDtImZyRRUPqI8AACegxWVlGwYCPEXFKckRhLkCjOvSCYkAkbTWVlTacJFYdccEnwnYocAyJoKrcFQO0eEDAUcxxmsrK1xKvNiUqUkglQMGDRrfvC2qVqGZBBrKyqqRSpW4qUTGBnMitg9sWpsTAyDAkcf2rKypO1qHyr7quSPDnNe96oIkYPr/asrKchVnxCtqVJzu+XlWqrnvOp2nIAxEGKyspWQ40FylBEiEoHA68/hRUvlxwJ5KlcDA6xWVlKyK28WpAQSSqCOfn5UB13ATJ8Q5/tWVlZ04XLiVqUY3KGciMe9BL/AO8BGJxjrWVlKmE44FGCBtVg46UC7SEkEAT935enpWVlSH//2Q=="/>
          <p:cNvSpPr>
            <a:spLocks noChangeAspect="1" noChangeArrowheads="1"/>
          </p:cNvSpPr>
          <p:nvPr/>
        </p:nvSpPr>
        <p:spPr bwMode="auto">
          <a:xfrm>
            <a:off x="155575" y="-655638"/>
            <a:ext cx="1828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AwQFBgACBwEI/8QAQBAAAQMDAwEGAwUHAgQHAAAAAQIDEQAEIQUSMUEGEyJRYXEUgaEHMpGx0RUjQlLB4fBi8RZykrIkM0NFVHTi/8QAGAEAAwEBAAAAAAAAAAAAAAAAAAECAwT/xAAgEQEBAAICAgMBAQAAAAAAAAAAAQIREiEDMRNBUSIy/9oADAMBAAIRAxEAPwCWtXUuNtuJylaQpMeRAP8AWnmpMYqt9hro33Zu0UD42gWlT6cfSrOx5GhRppMgU02kRQGoplFAGRimmyMUqmjt0gZQaOgzilk0ZBgUyGAogMUEGiJ9aQFSZFbCtEmtgaYbg1gNazXvSgN5ryvAZr2gPa8NZNeZPANINq8NalaUgblJTPmYrNyTwpJ9jTDCa8Ne88An2rFAjFAaKNaTWyua1JHmPxoAauTQHKMrmgq5oAKhQFiTTC6AumHFPsqvo+Nstx/hcSD+BrpbZlIri3YO9+B7S27buO8KmVz69PxFdpbBAzSohho00k+VKtCRnBppApGO3mmUcCl0YoyTQB0mt0mhit0ZoAyTRQaDhJAoo4zQBUmtwRQQa9Cs0EIOa3kUPdFYDJoDcGvSa8rKA9FR2v6za6Fpzl7eE922J2jk+1Lav2ms9KvE2IYu769UnvPhrFkurSj+ZXRI96pP2j6/aav2PW9ZqcSO/DTzTzZQ4ysEEpWk5Bii9Cd1Aa32rd7S9qdKQyh5i2WhLiGFLBMwrHlkirAXLxJlTAjklLwNVDsppguNXYvluhCbK1YTtP8AEpaSTn0E/jV9KmgMONx71PPTSYhC1vy0hxvUEAOIC0g26og9J38zI+VbIOooQAvUYXEnYtYB+VR40m1+IbTY/El/fIS084QTmQROeflVitezlylIN5eItQsfcLpJI9pp/J+JuGr2TDmqJOdQX7hxX9a8XdaxEMag8spBOwKyevEmcU3c6XobBh/Untx5UGSQfpSydLtHVg6TrbJeEFDb4KDPpNHK/cPU+qiR2s1O3uGHS868yHAXG1tEb0dYMYMZHtXQEuodaQ62ZStIUk+YImuf3dreaY8WNRQ4la1FSXFRtX6AgAfp1irN2c1IPtC1fI7xpEJ8ikcfMUTLYs0l1D1pd0RFHXMzSzxJiqS+c9eaVpfadx1tMDvA+n5mT9ZrtNm8m4YbfR91aAoZ6HNcm7ZKaurhtbSFJcbKmVhUSRMg/U1fuwV18X2dtyT42iWzPpxVZzvpOF3FrbM5phvNKNmOaYQuoXo2360QQKAlVbhVA0ZBrdBINAQr1oF3q9hZCbm5bRHPiB/KgJMGcmg6heosW5cMrUYSiYJqvXfa2zcsX16cVPPISSkJECfeqIxqd2xpt1qWoJduHhL9xC4O2QlCAf4ZkGem41OWWjmLpiNZedCAdjW7J2J3FPpnB/CnzqDf8Jd+YT+lcVb7dakpSVKsdL2KyUlpzwehIVP+e9ON9u7hKZf0WwMJk7LhaeInoeJn/BU7yPUdeGpInK3P+hJ/SlbrtGmzcUp1r/w6E7lOYJM8AAE5859Kp9pqH7U0q21S3YWyy+FAtqM7FJO0ieokVF65dy0G0ZJIJ9OazvlsulTCWbdV0jVmNWs/ibfckBRSpCgJBHz8jUR2q7THTGXrayT3moFolEiEtk8FR/QVy+27X3mgafeJsMOXAQErICg2QTmDjj+lVa51q/vrp27dvXXHHVSpW+JPsMVthlMmWUsW7SHNWsbwaw7qji9SLzYfaUqUPNQN8mOQZgHzHkaztve/tC0u75Wxu5vbpCiwmT3SEJ2p3KgBSzyYkcAExVXYv79bSii6fIbBUshcgDEc0jdX13e3Vuy664plKtxkYkevzq8pNUYyyzp1ns0NOs9BTqGoJceQgpYZZQYKlBIJJP8An5VI2/aLR3VbW9EcJ/8Asf2qDC1NdjLBpKiEuPvLUB6QB/Ws7OMb7kGKnx4Y2dnnlZeluF9cBidK0r4VTn3nd29UemMUTSUXXxSV3TS1FRyViZ+dT9ilDFm2CfERT7ICkTArTqTpG7fbn+vW60XriNvCzHhqv3Nu/kBsH5V125tWnhK0An2pA6fb747lMRROw5vp+rXdo2qz1dpV3pasLQvK2h/Mg848vwptlGiGPhe1Fu24BjvVKQR5ZMflU12kYYaYdAQkQD09K5htCrnAkSaWeGN7VMrHQwNSsWV3NpqdvqLTSdzjaXwslI+tTbbgeaQ6j7jiQpMjoc1z7s6whWoLWFrS422dgCBBJxBPlkV0JCA20htPCBtA8hUSaO3bkGs6Yi8s3V90G7trmcGByD5iOtM/Zrcd09eWBUIgOCCI9aNra/2ahTzqt7S4ZJSkxIBgfQ1WOyF8bTtIwVK8Clls+oMgVv5NaZYdOyIHFEbEUBtciTijBQ86wbDg4rS4uW7VtTrywlAEyTxS95es2Fuq5uFhDaMkmqF2l7SOXVg5csoK2gQlLWcCYMipyy0ek1qusu6rblu1ltkoJROZMYKv0rntz2g1S1cNjd2tqtba9p3IJzjyOR5VJaNd3928WVJfaGwFuAJVPkIq02PZj45i4vLu+b7xspBT8Mhaj7q+VRM7jl2etzpS7xnWrrSRdvXKLWzWBGxIESYGBJPznmuh9lWmkaM22ppKg8n94lYCgoe3lEc1AdqbMs9ny0m6UtHetpCAylI+8PKpi3ukaZopuXVHY0zvI9hWeWVq5Oj57Kdm3DnRrOf9CVI/7SKwdhuzK1hQ00IUOQm4dA58t1c8PbS/cf7999bSXPE2yjCUpkjP8xwc1cOzH2gW1683Y6qpG1eG34gpV6/jSudmXFG4ul7Yod0Z5i3baQllBUhKZiK5deNuKR3rpA7wkbQqSOOR7H6V1uy8XesLI8SFJ+lczW02pxbbq1eFRBAHkaWfteH4f7N2qGLTvSgJUvAHmKj+1vZfUNRSm+0mxW74YVtCRvzggdTPn/Sr+xoeld0gtXNyhJSCDCSAImgI7RaXp76dOGsKStGAhyzWR7yMRnmtMNztOVlmq42rs12mYQQrR9QlZgoRbqII9SMUzZ9nXouGr9L1tc2wC9i0zzmPnHPSux/8T6WXC2X2XlSRKbZ4Sffaa572w7RWrur2/wAAlDlveJCA6h1RAiehSCM1plcvVTPo/fHboGktcnulr/6ln9Kf7HJ7y4OJ4x+H60vqTaTaae0PvJtUbx5dfnM0zomqjSne9baQroUnrWnj/wAoz/06kQhCAAngQK9bBiqcx23cdc2jTvSd1TtrrReQFKtymfWqTpL9KWuXkMpUVJM14m7StBUUkRUTqOu2TC9lwY6GiQKx2vfSUOqQDC+fc1RG2iFqXs9Kvnae7069t0fCLIVyoHiqk82ENccnFPKiJvslbfvG1qyVuSfQIE/UxVucMcCB5VC9mGFJtwtwCUNhOMZUSo/QJ/GpZw+U1mvTl/a957U7Fq3sbN3a44l0hCCBACgDEnqSB6Jqk3LD+l3jSrhLjDkBaQ4Nsx/tVvfaduX1PPmCcAJ4AHArb4VCwO8G+P5hNGflisfFVz029RdWrT6TKXUJWD7jNSDa0K/iyM1SmHHGWwhpakpAgAKOBRk3VyMi4dn/AJjWfyRXx1C/aJqbi74Wpd/dJTO2cTUPpb5VdK3jchZB2k4NE7W2hduk3DqlKKxEk1CMXv7OcSHElaAIkHIqL/XpeuM7dmdYs7bs2w9Y2rbK3MOqSSVKHlPQelK6LeEfEMqUYW3geoNVZP2gaU32ddtFNXa7iZQkoAT8zP8ASqa/2r1Vd0l+3e+HSknahsSI9Z5onjyvtncov3aK4dbshbKIU07cIO7E7gZHX0NS91aC90Z20XgOtbJ8pET8qoN72jb1TQySo29/bqSsJTlLh4kT78GlGe2evIQJdt1pj/1GE/0iq4ZW9jlJ6PWukWtnbvI7RgsuWyyi3USSlcydqgkbtvUKT5x1kRS2/wB+GbRbT7q1bWhbkqyTjkY/Om3+2N5ftoavtN0+7QD4QptaSPOCFEij6R2otNMd75ns/apdGO8TcKCh7bkmKvLDfeu2fX67XpDpb+HDipICUqPyg1Qu0bjen6neqeIDaHDAHU+VBsPtKYlG7SXwtJEobeSVDjMGJ56TwaqPbTtKnXNaXd2iXWLdW3a24QTMZOPP+lZfFb7ac5PTrvZnUzf6DavrgFTZSoeRBI/KKjta7Lm4Sq+b2/ElO1LakKKVA8zHGIg/Skfs2KntGdaCge6dMSehAP61c7m9+CZFxd6g3bMpEb1vBKQB0zz8qjLDd0Mpyx9q5Y9kLpNn3xtLdLpQoKLN84kJxjwqrn3bLSbrR7C1KwAplXdlaOApJMH610G/+1LRLNRQi4XfKBglpgwfmqJqqdq/tA0zVLBxlOmvOKdMkOBKUzHpWmON0jHq+2mj/aNYIsrdOuaUt90ICO9YcCcDHBIipy17e9irtYaWzfWy1mApYBSk+prjt33JWA0lKQhI+6TBJjzzW6LYuo3CJiRW0nRb7fQmltotnkFZStlRlLicpI96u1obUt7mynb518y9nu1Otdnh3Vs8hy1/+O8NyR7eXyx6VdbH7WLJttKtQ0ZYO4A9w9g/jSh125aU9yqYiJwKpOt2IvX9tu2pap6Cqwftn01KYttIuSpQ5edG2KgdX+0vUNSbU0043ZMK5RbiCfc0ZZaGOFq0uaW2hakqvLQKBgpLyZB8q8b0sOGFXbKdviQEL3En0iqDpDqb+/bQnxLKgTJmfWuzaU33VmiQAYzgCljlcvpdwmP29sULbtyp6e9dWpxcnI6AH12hNerOaO4QEwIFKqVnJH41ROYoJPWipobaT1Pz6UZIPQTXNW8GQMVuAOpivGwrqIo6EzSVEZrVmm4slRlSPEMVz/Vm4CFge9dXDYVg9cGufdprMsOvtxgHck+YpYXWRZzeKrbZSZ8qGDCxRwPFHSl3PCsnoDXbHHo0G1rXCZ55jiptq20dFr3t7cAuBEBhmTuPqYge1Qo3LVsbEknIozNqlTkOvBP+pQJ/IGgaONDTtw7sBMcyoyK8ubBAa3hCy30UlWPbyrZ9UMMtIubX90CAW2ylR/5iQJz+dM6dcMtBUjxRy0raR7j7qvYx705JSK6Xp6768+FYda2HIDy9oT1menH060C9ZUohRgqVlKkpPi5/zij3K2lOyiG1dFIkIV8v4T6cUG5Ci2E7QkDhRHETj8qX9b7CU7N9p9T0ZLttYttrcfQEpKklRSR1iYOCefSoy8v7vVHjc3ly9cOH+JZmPQDgewArzT9yrwupWtO1skd2mVEnoB+NeW7hQ8vbvQoLAcScKPOOf8xM4pTHVXbOM0CW/wDbyoF0SAlPE+VTjiLBaifiHkFRJIDAITJ4HiHH+Coa/AD6AkkpnBNVtAVzj6RR7Vt5aQUElI6jNAfUFLSOgXHyqQtl/Dz8O6UTz60T2AHipAB3metY1bd8lBWSElZUTP8ACK3e2uE94omrJ2e0FWpi3Dq+6skp8Rky4ZMJH+edRllJ7XjhcvQOg9l/jmBcvlTduskIBOVDzqbHZDSxylyf+b+1WxqzQ02lpsJSlIhKQMAfpXrlqpKZ21yXO27dmPjkmlf03QbPT3e9tUrSvjdumrC3qN2gAC4XA9qCEEdPrWpTilyp8YaXqt5H/nqPuB+lBVq971eHzSKXUmBQVAzT55fpcMfwgyBjIn3o6U8eHEc+tDSlUCMQeIplsGMdKaRUJhIozeBETWiOgPNH2H0n14pKehMdIqu9srELs03QyB+7X7Hj6/nVkQCkAAk/KtLu3RdsOMOHc04naocR60hXFlCFnHFLvpm4R5KirvqPZJ9LxUG3Vo6PWwCwR/qQSCD7SKhu0OhJ0y2trgG6UVqjc60ED8JJ/KurHOacuWF2FYNbLd10YWQEg+U/2BrZLc48s17prgcCmgfvgKT7jpTrTAUqIgVU9pvouzZB9WR4TzigXVp3Dx7g4BxUqfAr934TEHrNDLfeKM89adKIa4aXs3Cf9SfOi29wHtOdt3IKknelR5gVI/DhbqEDlRj86irS1W/dC3ZSpSnF7EhPJ44n3NEosDab8AUep49s0e3QkOlbu4hWTHJqyf8ACriCApnVBIwBatq/7XKxfZxtttS3HNVQlIlROnEgD1hVTzivjqGK7CRLb4V12kRUTdhDmoNhgKCSoBO+p42mhn/3l8+1l/8AqlbhjTbd9Dti/cXK05KnGw2B8gSTT5puOkRct7b3aOilD61spMGiKX39yVqSlJiMCM558zRS1KSTzVF6Jmdwya6R2ZeUm0YsFWt4gtnK/h1d2qfJQFUK3ZDly0gj7ywPrn6V2rTUFiwt23SrvA2NwBwDyfzj5Vh5vTo8Eu9ovUdes9OcUjUXPhSQEpUWlbeON0RQrTXNPvV93a6kw6ro2leY+dWBwBwBK0gjkAgEfWojU+zWi6k6l2705jenBLQ7sq99sA1jjx123tz303ceiSB0gYiaLCsgpA863tLS3smGmrdKtrQ2pK1lR2+Un5VsRMRxz7VJlHAPOlXEqnwg06sYMH8RSryRHX5GKAAkRHkePSjtJCgJ4PBoTKciTgDHpTKEgADr5xzWjOCpjPOPKjIEwRGfnWiUBQgDM0dA27ROR6UtG92YCgCAfOt+7G2E5NbJBkSc9aIElXIhPSKQ2XS0BKokjkdZpLVtFa1XTnLJ+fEPCtIyhQ4NS3dGCfPqPKibDyIBGRinyGo4XfWF3oV+bW9QW1JMtuAeEjoQfKpmyf8AiU7A2nvickHCz6V0/UtJsdUYXb39sl1tRkFR8ST5g8g1T3ex2qaOp13s9et3DKgUG3uQJIPIBjaffFb+Pyz1WGfjv0jW9OfUQEISSRu2hxMx7TNaqs7pDKnfhnA2Jle3AgxSNzpeuMrKXtKvm1ddjfeJ+UTWMaT2guVBDWn6j4seNooHzJgVpvH9Zccvxst9DKHCCC+QUoCc5OJ/zzqa7B6It+8VqS0DukBSWf8AUo4JHoB19ac0P7P7nvEvautDTcbu5bXuWv0KuB8p+VXxFslDLbbaNjTYCU7QAEjy9BWWWU9RthjfdJhtUkqOPUAz9cViEhUlKAY5EYj2psMqWUnABIxE0QJQMKP4Gs7G++kc7ptm7lzT7RwjzZT+lJL0LSFlRXpdoTxPdR+VTShu8KTCgPpQVBKQeiZgU+0dOQ9p7FGn6s5btsBpJWVJA/lMR9PzqOXhMda6F2w7MXeqPtXtglC3QgocSpcFUREdOJqpu9kdf3lH7Pc9wtMfjNbY2aYZY3YfY60F52jtUqTubbJcXjoBP5wK6ypOUhP3jgiKrHYrs85pTFw9fNgXbpCSjeDtRzyOpM1aAW0gASlITAAPFY+Ttv4pqNFEJwT+NangwcUTYFCVTHIk14qccgKMDPFZ6a7aAeCO8E+9Ac+8Oh9MUy4kiTAHRXlS6khOAQAfPy/SloAPEJMAHiTSr3riePWmXEnuyHdwk5KTyKVcJAEQYHVOYpANhUtIJwv+KOAaZQkRgE54GaVQskGDJHPrTDawDKhPpE1rpkbSQhEwc+Y4plpMo5BnrSSVymSsATxH6UdkqJjnjFGjMEbEFRmJEGeaxTiY6/hXqVAbSkkn2rRxIU5hSgAcyKJBtnfpJUkyJyUyTRe/zKdwngnrQNkEK6x1M0VAUn7qiCBFXqFsy29KgN0ijJhR2ymImCKVYQojcUq+pptDUSopgeo5qLjD29SIUTOIwZrafFBJMmcnrQyQgRETnbXqFBacfenOfajjBswdq1R+OeTXikJnnHXPFeNAc9fKt8zIyB5CJosEaDK8KAx0HPrxWxZ3pIPuCK2gBYz6wDWOOCdsfKloFnElSFBGOQYmeKWLOUysAxJJMJipBTZIgEEetaFgckJ5gkCCB705RolB+7HsQDkfjXhQtROAT/Kf8xTXdCCkEk+mIrZLQCSUDOJAmTT2JEeGlASfDBJrYp2iMGT5VIFoBACtoEwTMyKGttKhM+g6xSuRyaKbBJBgRkRXhG7dCNwjM0ctjvRB5JxWKZJlW0nqTP5VJlVlMEBOcwQKWcBUJjwnrTikkKBcEpUcpilt23rKMxnFFOF3IJPikeVJvgQAlIOfTFOujwk9OlJrV4ht8umakyLZwdn3ozTLChKuVYwdwEfrUe0vw4SB5QOv5UdDhjJ4MTEYrVikGkiNp954ptJSqBkAjievSkWzuEAGVDJNNhYSQhSQSB/Cce89KNmbSSMKj0A6+tepHjmAJH3ga8aUACogEjnGKO06lZWo7SeBu86cDZtrvEk/xAcTE0b74hCOkzHWhJycHbGT1/2owQs4Tx1zTAzbcHMgnzo23wnGPyobO3bggkGARNFCgQTuPqInNTsF3UAj7sEmAoCfrwK1bhZgnceo6fStnnilISCkRjiJ9aVF22JIkk5hI6j6VUloPNoO3cOeBijb1kyeTkACKTtbxBAUUKIzlRg0yi4Q4MApEyRM/wC9LiHrrazxj8KV2ePagKVB5kjPvTyXUkHbkgfyzFDTBXuxITkgUoYTZEypUJKjAiihR+4Ekq58hHn/ALVqogJCwSpSuhxXgXmYUrOBxNFgFB2nfP1/t61rtJ3YKj517IGePevF7VbUqKomYB60hGjiW2yDCd/EqHnQyCFRiP8AOleJ2bckCfSfXHyrwYUUpUMTkZJNJTfwlxSUiOsUJcnCxIBiN0AmsUfCComOeOtaPkGBjnzpB44UbQUjbu4A6Uo7IX4oiIiIopUA0hIAx60BYIMbjPnzBx0+RpHCj4kweZjBpV1Kiqck+YNNrGckTzxyfOkXXFbpVuBJwJpBAMvEbZkpUJ/Sm21hX8IrKytWRxtW0ZEYxBp1t0iIKt0wZMisrKnZwVTvh2kCeQRTDaitIUqMfQf1rKyqlMw2tMjcDtImZyRRUPqI8AACegxWVlGwYCPEXFKckRhLkCjOvSCYkAkbTWVlTacJFYdccEnwnYocAyJoKrcFQO0eEDAUcxxmsrK1xKvNiUqUkglQMGDRrfvC2qVqGZBBrKyqqRSpW4qUTGBnMitg9sWpsTAyDAkcf2rKypO1qHyr7quSPDnNe96oIkYPr/asrKchVnxCtqVJzu+XlWqrnvOp2nIAxEGKyspWQ40FylBEiEoHA68/hRUvlxwJ5KlcDA6xWVlKyK28WpAQSSqCOfn5UB13ATJ8Q5/tWVlZ04XLiVqUY3KGciMe9BL/AO8BGJxjrWVlKmE44FGCBtVg46UC7SEkEAT935enpWVlSH//2Q=="/>
          <p:cNvSpPr>
            <a:spLocks noChangeAspect="1" noChangeArrowheads="1"/>
          </p:cNvSpPr>
          <p:nvPr/>
        </p:nvSpPr>
        <p:spPr bwMode="auto">
          <a:xfrm>
            <a:off x="307975" y="-503238"/>
            <a:ext cx="1828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http://t0.gstatic.com/images?q=tbn:ANd9GcQZYILh1beeRTrUn9cIW7smptKmMo5nb1kFBv3SFt3nggXTo1I6Y2c6LSjq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79" y="381001"/>
            <a:ext cx="2336121" cy="17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1416" y="7369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/>
              <a:t>≈</a:t>
            </a:r>
          </a:p>
        </p:txBody>
      </p:sp>
      <p:pic>
        <p:nvPicPr>
          <p:cNvPr id="1036" name="Picture 12" descr="C:\Users\adum\AppData\Local\Microsoft\Windows\Temporary Internet Files\Content.IE5\VMU4ZKC9\MC9000552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4" y="4876800"/>
            <a:ext cx="289901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61416" y="50041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/>
              <a:t>≈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648200" y="5334000"/>
            <a:ext cx="173308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www.ccs.neu.edu/home/jnl22/oldsite/cshonor/huffman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5"/>
          <a:stretch/>
        </p:blipFill>
        <p:spPr bwMode="auto">
          <a:xfrm>
            <a:off x="547471" y="4650388"/>
            <a:ext cx="3729038" cy="16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4038600" y="2264833"/>
            <a:ext cx="5105399" cy="2459567"/>
          </a:xfrm>
          <a:prstGeom prst="cloudCallout">
            <a:avLst>
              <a:gd name="adj1" fmla="val 27531"/>
              <a:gd name="adj2" fmla="val 575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i="1" cap="all" dirty="0" smtClean="0">
                <a:solidFill>
                  <a:schemeClr val="tx1"/>
                </a:solidFill>
                <a:latin typeface="Comic Sans MS"/>
              </a:rPr>
              <a:t>Since we all </a:t>
            </a:r>
            <a:r>
              <a:rPr lang="en-US" sz="1600" b="1" i="1" cap="all" dirty="0" smtClean="0">
                <a:solidFill>
                  <a:schemeClr val="tx1"/>
                </a:solidFill>
                <a:latin typeface="Comic Sans MS"/>
              </a:rPr>
              <a:t>agree</a:t>
            </a:r>
            <a:r>
              <a:rPr lang="en-US" sz="1600" i="1" cap="all" dirty="0" smtClean="0">
                <a:solidFill>
                  <a:schemeClr val="tx1"/>
                </a:solidFill>
                <a:latin typeface="Comic Sans MS"/>
              </a:rPr>
              <a:t> on a prob. distribution over what I might say, I can </a:t>
            </a:r>
            <a:r>
              <a:rPr lang="en-US" sz="1600" b="1" i="1" cap="all" dirty="0" smtClean="0">
                <a:solidFill>
                  <a:schemeClr val="tx1"/>
                </a:solidFill>
                <a:latin typeface="Comic Sans MS"/>
              </a:rPr>
              <a:t>compress</a:t>
            </a:r>
            <a:r>
              <a:rPr lang="en-US" sz="1600" i="1" cap="all" dirty="0" smtClean="0">
                <a:solidFill>
                  <a:schemeClr val="tx1"/>
                </a:solidFill>
                <a:latin typeface="Comic Sans MS"/>
              </a:rPr>
              <a:t> it to: “The 9,232,142,124,214,214,123,845</a:t>
            </a:r>
            <a:r>
              <a:rPr lang="en-US" sz="1600" i="1" cap="all" baseline="30000" dirty="0" smtClean="0">
                <a:solidFill>
                  <a:schemeClr val="tx1"/>
                </a:solidFill>
                <a:latin typeface="Comic Sans MS"/>
              </a:rPr>
              <a:t>th</a:t>
            </a:r>
            <a:r>
              <a:rPr lang="en-US" sz="1600" i="1" cap="all" dirty="0" smtClean="0">
                <a:solidFill>
                  <a:schemeClr val="tx1"/>
                </a:solidFill>
                <a:latin typeface="Comic Sans MS"/>
              </a:rPr>
              <a:t> most likely message.  Thank you!”</a:t>
            </a:r>
            <a:endParaRPr lang="en-US" sz="1600" i="1" cap="all" dirty="0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0400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Encodings and ambiguity</a:t>
            </a:r>
            <a:br>
              <a:rPr lang="en-US" sz="5400" dirty="0" smtClean="0"/>
            </a:b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b="1" dirty="0" smtClean="0"/>
              <a:t>Communication across different priors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“</a:t>
            </a:r>
            <a:r>
              <a:rPr lang="en-US" sz="5400" dirty="0" err="1" smtClean="0"/>
              <a:t>Implicature</a:t>
            </a:r>
            <a:r>
              <a:rPr lang="en-US" sz="5400" dirty="0" smtClean="0"/>
              <a:t>” arises naturally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805083" cy="1384995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SUPPOSE ALICE AND BOB SHARE THE SAME </a:t>
            </a:r>
            <a:r>
              <a:rPr lang="en-US" sz="28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ENCODING SCHEME</a:t>
            </a:r>
            <a:r>
              <a:rPr lang="en-US" sz="28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 BUT </a:t>
            </a:r>
            <a:r>
              <a:rPr lang="en-US" sz="28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DON’T</a:t>
            </a:r>
            <a:r>
              <a:rPr lang="en-US" sz="28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SHARE THE SAME </a:t>
            </a:r>
            <a:r>
              <a:rPr lang="en-US" sz="28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PRIOR…</a:t>
            </a:r>
            <a:endParaRPr lang="en-US" sz="2800" b="1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tormtrooper-f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" y="2178050"/>
            <a:ext cx="2133600" cy="2946400"/>
          </a:xfrm>
          <a:prstGeom prst="rect">
            <a:avLst/>
          </a:prstGeom>
        </p:spPr>
      </p:pic>
      <p:pic>
        <p:nvPicPr>
          <p:cNvPr id="7" name="Picture 6" descr="wolverine-f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78050"/>
            <a:ext cx="1965801" cy="2946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778000" y="1513417"/>
            <a:ext cx="1471083" cy="1280583"/>
          </a:xfrm>
          <a:prstGeom prst="cloudCallout">
            <a:avLst>
              <a:gd name="adj1" fmla="val -46013"/>
              <a:gd name="adj2" fmla="val 52583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P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217583" y="1651000"/>
            <a:ext cx="1492250" cy="1322917"/>
          </a:xfrm>
          <a:prstGeom prst="cloudCallout">
            <a:avLst>
              <a:gd name="adj1" fmla="val 69238"/>
              <a:gd name="adj2" fmla="val 441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Q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5751" y="5492750"/>
            <a:ext cx="5344584" cy="523220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CAN</a:t>
            </a:r>
            <a:r>
              <a:rPr lang="en-US" sz="28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THEY COMMUNICATE??</a:t>
            </a:r>
            <a:endParaRPr lang="en-US" sz="2800" b="1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4250" y="5941887"/>
            <a:ext cx="4159250" cy="523220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HOW</a:t>
            </a:r>
            <a:r>
              <a:rPr lang="en-US" sz="28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EFFICIENTLY??</a:t>
            </a:r>
            <a:endParaRPr lang="en-US" sz="2800" b="1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585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encoding scheme has the </a:t>
            </a:r>
            <a:br>
              <a:rPr lang="en-US" dirty="0" smtClean="0"/>
            </a:br>
            <a:r>
              <a:rPr lang="en-US" i="1" dirty="0" smtClean="0"/>
              <a:t>disambiguation property</a:t>
            </a:r>
            <a:r>
              <a:rPr lang="en-US" dirty="0" smtClean="0"/>
              <a:t> (for prior P) if </a:t>
            </a:r>
            <a:br>
              <a:rPr lang="en-US" dirty="0" smtClean="0"/>
            </a:br>
            <a:r>
              <a:rPr lang="en-US" dirty="0" smtClean="0"/>
              <a:t>for every message m and integer </a:t>
            </a:r>
            <a:r>
              <a:rPr lang="en-US" dirty="0" err="1" smtClean="0"/>
              <a:t>Θ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here exists some encoding e=e(</a:t>
            </a:r>
            <a:r>
              <a:rPr lang="en-US" dirty="0" err="1" smtClean="0"/>
              <a:t>m,Θ</a:t>
            </a:r>
            <a:r>
              <a:rPr lang="en-US" dirty="0" smtClean="0"/>
              <a:t>) such that</a:t>
            </a:r>
            <a:br>
              <a:rPr lang="en-US" dirty="0" smtClean="0"/>
            </a:br>
            <a:r>
              <a:rPr lang="en-US" dirty="0" smtClean="0"/>
              <a:t>for every other message m’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P[</a:t>
            </a:r>
            <a:r>
              <a:rPr lang="en-US" dirty="0" err="1" smtClean="0"/>
              <a:t>m|e</a:t>
            </a:r>
            <a:r>
              <a:rPr lang="en-US" dirty="0" smtClean="0"/>
              <a:t>] &gt; </a:t>
            </a:r>
            <a:r>
              <a:rPr lang="en-US" dirty="0" err="1" smtClean="0"/>
              <a:t>Θ</a:t>
            </a:r>
            <a:r>
              <a:rPr lang="en-US" dirty="0" smtClean="0"/>
              <a:t> P[</a:t>
            </a:r>
            <a:r>
              <a:rPr lang="en-US" dirty="0" err="1" smtClean="0"/>
              <a:t>m’|e</a:t>
            </a:r>
            <a:r>
              <a:rPr lang="en-US" dirty="0" smtClean="0"/>
              <a:t>]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14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545167" y="5324475"/>
            <a:ext cx="7736417" cy="15240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Comic Sans MS"/>
              </a:rPr>
              <a:t>WE’LL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</a:rPr>
              <a:t>WANT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</a:rPr>
              <a:t> A SCHEME THAT SATISFIES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</a:rPr>
              <a:t>DISAMBIGUATION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</a:rPr>
              <a:t> FOR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</a:rPr>
              <a:t>ALL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</a:rPr>
              <a:t> PRIORS.</a:t>
            </a:r>
            <a:endParaRPr lang="en-US" sz="2400" i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031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21" y="2927228"/>
            <a:ext cx="2438400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15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613457" y="1043901"/>
            <a:ext cx="8073343" cy="2152374"/>
          </a:xfrm>
          <a:prstGeom prst="cloudCallout">
            <a:avLst>
              <a:gd name="adj1" fmla="val -2570"/>
              <a:gd name="adj2" fmla="val 67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282531" y="5402457"/>
            <a:ext cx="2615262" cy="953893"/>
          </a:xfrm>
          <a:prstGeom prst="wedgeEllipseCallout">
            <a:avLst>
              <a:gd name="adj1" fmla="val 10443"/>
              <a:gd name="adj2" fmla="val -1180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THE CAT.</a:t>
            </a:r>
            <a:endParaRPr lang="en-US" sz="24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sylvester_the_c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8" y="1334472"/>
            <a:ext cx="1245781" cy="1754184"/>
          </a:xfrm>
          <a:prstGeom prst="rect">
            <a:avLst/>
          </a:prstGeom>
        </p:spPr>
      </p:pic>
      <p:pic>
        <p:nvPicPr>
          <p:cNvPr id="8" name="Picture 7" descr="77438-garfiel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21" y="1334472"/>
            <a:ext cx="1725487" cy="1294115"/>
          </a:xfrm>
          <a:prstGeom prst="rect">
            <a:avLst/>
          </a:prstGeom>
        </p:spPr>
      </p:pic>
      <p:pic>
        <p:nvPicPr>
          <p:cNvPr id="9" name="Picture 8" descr="hobbessammich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42" y="1541256"/>
            <a:ext cx="1087331" cy="1087331"/>
          </a:xfrm>
          <a:prstGeom prst="rect">
            <a:avLst/>
          </a:prstGeom>
        </p:spPr>
      </p:pic>
      <p:pic>
        <p:nvPicPr>
          <p:cNvPr id="10" name="Picture 9" descr="bill-cat-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09" y="1479795"/>
            <a:ext cx="1068377" cy="11487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400014" y="5402457"/>
            <a:ext cx="4304957" cy="953893"/>
          </a:xfrm>
          <a:prstGeom prst="wedgeEllipseCallout">
            <a:avLst>
              <a:gd name="adj1" fmla="val 7247"/>
              <a:gd name="adj2" fmla="val -1180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ORANGE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CAT.</a:t>
            </a:r>
            <a:endParaRPr lang="en-US" sz="24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337245" y="1479795"/>
            <a:ext cx="1151576" cy="144743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97793" y="451998"/>
            <a:ext cx="968616" cy="742569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37245" y="129142"/>
            <a:ext cx="968616" cy="1065425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9570" y="451998"/>
            <a:ext cx="968616" cy="742569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67842" y="925521"/>
            <a:ext cx="968616" cy="269046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613457" y="5402457"/>
            <a:ext cx="8073343" cy="953893"/>
          </a:xfrm>
          <a:prstGeom prst="wedgeEllipseCallout">
            <a:avLst>
              <a:gd name="adj1" fmla="val 1460"/>
              <a:gd name="adj2" fmla="val -1202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THE ORANGE CAT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WITHOUT A HAT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24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999809" y="1711137"/>
            <a:ext cx="1337436" cy="10977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5488821" y="0"/>
            <a:ext cx="1856012" cy="3630083"/>
          </a:xfrm>
          <a:prstGeom prst="donut">
            <a:avLst>
              <a:gd name="adj" fmla="val 445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2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7" grpId="0" animBg="1"/>
      <p:bldP spid="18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Priors P and Q are </a:t>
            </a:r>
            <a:r>
              <a:rPr lang="en-US" i="1" dirty="0" smtClean="0"/>
              <a:t>α-close</a:t>
            </a:r>
            <a:r>
              <a:rPr lang="en-US" dirty="0" smtClean="0"/>
              <a:t> (</a:t>
            </a:r>
            <a:r>
              <a:rPr lang="en-US" i="1" dirty="0" smtClean="0"/>
              <a:t>α </a:t>
            </a:r>
            <a:r>
              <a:rPr lang="en-US" dirty="0" smtClean="0"/>
              <a:t>≥ </a:t>
            </a:r>
            <a:r>
              <a:rPr lang="en-US" i="1" dirty="0" smtClean="0"/>
              <a:t>1</a:t>
            </a:r>
            <a:r>
              <a:rPr lang="en-US" dirty="0" smtClean="0"/>
              <a:t>) if </a:t>
            </a:r>
            <a:br>
              <a:rPr lang="en-US" dirty="0" smtClean="0"/>
            </a:br>
            <a:r>
              <a:rPr lang="en-US" dirty="0" smtClean="0"/>
              <a:t>for every message m,</a:t>
            </a:r>
            <a:br>
              <a:rPr lang="en-US" dirty="0" smtClean="0"/>
            </a:br>
            <a:r>
              <a:rPr lang="en-US" dirty="0" smtClean="0"/>
              <a:t>αP(m) ≥ Q(m) and  αQ(m) ≥ P(m) </a:t>
            </a:r>
          </a:p>
          <a:p>
            <a:r>
              <a:rPr lang="en-US" dirty="0" smtClean="0"/>
              <a:t>The disambiguation property and closeness together suffice for communication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Pick </a:t>
            </a:r>
            <a:r>
              <a:rPr lang="en-US" dirty="0" err="1" smtClean="0"/>
              <a:t>Θ</a:t>
            </a:r>
            <a:r>
              <a:rPr lang="en-US" dirty="0" smtClean="0"/>
              <a:t>=α</a:t>
            </a:r>
            <a:r>
              <a:rPr lang="en-US" baseline="30000" dirty="0" smtClean="0"/>
              <a:t>2</a:t>
            </a:r>
            <a:r>
              <a:rPr lang="en-US" dirty="0" smtClean="0"/>
              <a:t>—then, for every </a:t>
            </a:r>
            <a:r>
              <a:rPr lang="en-US" dirty="0" err="1" smtClean="0"/>
              <a:t>m’≠m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Q[</a:t>
            </a:r>
            <a:r>
              <a:rPr lang="en-US" dirty="0" err="1" smtClean="0"/>
              <a:t>m|e</a:t>
            </a:r>
            <a:r>
              <a:rPr lang="en-US" dirty="0" smtClean="0"/>
              <a:t>] ≥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α</a:t>
            </a:r>
            <a:r>
              <a:rPr lang="en-US" dirty="0" smtClean="0"/>
              <a:t>P[</a:t>
            </a:r>
            <a:r>
              <a:rPr lang="en-US" dirty="0" err="1" smtClean="0"/>
              <a:t>m|e</a:t>
            </a:r>
            <a:r>
              <a:rPr lang="en-US" dirty="0" smtClean="0"/>
              <a:t>] &gt; αP[</a:t>
            </a:r>
            <a:r>
              <a:rPr lang="en-US" dirty="0" err="1" smtClean="0"/>
              <a:t>m’|e</a:t>
            </a:r>
            <a:r>
              <a:rPr lang="en-US" dirty="0" smtClean="0"/>
              <a:t>] ≥ Q[</a:t>
            </a:r>
            <a:r>
              <a:rPr lang="en-US" dirty="0" err="1" smtClean="0"/>
              <a:t>m’|e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16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100667" y="5693833"/>
            <a:ext cx="8138583" cy="11641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SO, IF ALICE </a:t>
            </a:r>
            <a:r>
              <a:rPr lang="en-US" sz="20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SENDS</a:t>
            </a:r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e THEN </a:t>
            </a:r>
            <a:r>
              <a:rPr lang="en-US" sz="20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MAXIMUM LIKELIHOOD DECODING</a:t>
            </a:r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GIVES BOB m AND </a:t>
            </a:r>
            <a:r>
              <a:rPr lang="en-US" sz="20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NOT</a:t>
            </a:r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m’…</a:t>
            </a:r>
            <a:endParaRPr lang="en-US" sz="20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333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Constructing an encoding scheme.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(Inspired by </a:t>
            </a:r>
            <a:r>
              <a:rPr lang="en-US" i="1" dirty="0" err="1" smtClean="0"/>
              <a:t>Braverman-Rao</a:t>
            </a:r>
            <a:r>
              <a:rPr lang="en-US" i="1" dirty="0" smtClean="0"/>
              <a:t>)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Pick an infinite random string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r>
              <a:rPr lang="en-US" dirty="0" smtClean="0"/>
              <a:t> for each m,</a:t>
            </a:r>
            <a:br>
              <a:rPr lang="en-US" dirty="0" smtClean="0"/>
            </a:br>
            <a:r>
              <a:rPr lang="en-US" dirty="0" smtClean="0"/>
              <a:t>	Put (</a:t>
            </a:r>
            <a:r>
              <a:rPr lang="en-US" dirty="0" err="1" smtClean="0"/>
              <a:t>m,e</a:t>
            </a:r>
            <a:r>
              <a:rPr lang="en-US" dirty="0" smtClean="0"/>
              <a:t>)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 </a:t>
            </a:r>
            <a:r>
              <a:rPr lang="en-US" dirty="0" smtClean="0"/>
              <a:t>E  ⇔ e is a prefix of R</a:t>
            </a:r>
            <a:r>
              <a:rPr lang="en-US" baseline="-25000" dirty="0" smtClean="0"/>
              <a:t>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Alice encodes m by sending</a:t>
            </a:r>
            <a:r>
              <a:rPr lang="en-US" dirty="0"/>
              <a:t> </a:t>
            </a:r>
            <a:r>
              <a:rPr lang="en-US" dirty="0" smtClean="0"/>
              <a:t>prefix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err="1" smtClean="0"/>
              <a:t>s.t.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m is</a:t>
            </a:r>
            <a:r>
              <a:rPr lang="en-US" i="1" dirty="0" smtClean="0"/>
              <a:t> </a:t>
            </a:r>
            <a:r>
              <a:rPr lang="en-US" dirty="0"/>
              <a:t>α</a:t>
            </a:r>
            <a:r>
              <a:rPr lang="en-US" baseline="30000" dirty="0"/>
              <a:t>2</a:t>
            </a:r>
            <a:r>
              <a:rPr lang="en-US" dirty="0"/>
              <a:t>-disambiguated under </a:t>
            </a:r>
            <a:r>
              <a:rPr lang="en-US" dirty="0" smtClean="0"/>
              <a:t>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4083" y="5334000"/>
            <a:ext cx="6371167" cy="1200328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COLLISIONS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IN A COUNTABLE SET OF MESSAGES HAVE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MEASURE ZERO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 SO CORRECTNESS IS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IMMEDIATE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24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175250" y="1176867"/>
            <a:ext cx="3968750" cy="165946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CAN BE PARTIALLY </a:t>
            </a:r>
            <a:r>
              <a:rPr lang="en-US" sz="20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DERANDOMIZED</a:t>
            </a:r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BY UNIVERSAL HASH FAMILY. SEE PAPER!</a:t>
            </a:r>
            <a:endParaRPr lang="en-US" sz="20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48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Claim.</a:t>
            </a:r>
            <a:r>
              <a:rPr lang="en-US" dirty="0" smtClean="0"/>
              <a:t> Expected encoding length is at most</a:t>
            </a:r>
            <a:br>
              <a:rPr lang="en-US" dirty="0" smtClean="0"/>
            </a:br>
            <a:r>
              <a:rPr lang="en-US" dirty="0" smtClean="0"/>
              <a:t>		H(P) + 2log α + 2</a:t>
            </a:r>
            <a:br>
              <a:rPr lang="en-US" dirty="0" smtClean="0"/>
            </a:br>
            <a:r>
              <a:rPr lang="en-US" b="1" dirty="0" smtClean="0"/>
              <a:t>Proof. </a:t>
            </a:r>
            <a:r>
              <a:rPr lang="en-US" dirty="0" smtClean="0"/>
              <a:t>There are at most α</a:t>
            </a:r>
            <a:r>
              <a:rPr lang="en-US" baseline="30000" dirty="0" smtClean="0"/>
              <a:t>2</a:t>
            </a:r>
            <a:r>
              <a:rPr lang="en-US" dirty="0" smtClean="0"/>
              <a:t>/P[m] messages with P-probability at least P[m]/α</a:t>
            </a:r>
            <a:r>
              <a:rPr lang="en-US" baseline="30000" dirty="0" smtClean="0"/>
              <a:t>2</a:t>
            </a:r>
            <a:r>
              <a:rPr lang="en-US" dirty="0" smtClean="0"/>
              <a:t>. By a union bound, the probability that any of these agree with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r>
              <a:rPr lang="en-US" dirty="0" smtClean="0"/>
              <a:t> in the first log </a:t>
            </a:r>
            <a:r>
              <a:rPr lang="en-US" dirty="0"/>
              <a:t>α</a:t>
            </a:r>
            <a:r>
              <a:rPr lang="en-US" baseline="30000" dirty="0"/>
              <a:t>2</a:t>
            </a:r>
            <a:r>
              <a:rPr lang="en-US" dirty="0"/>
              <a:t>/P[m</a:t>
            </a:r>
            <a:r>
              <a:rPr lang="en-US" dirty="0" smtClean="0"/>
              <a:t>]+k bits is at most 2</a:t>
            </a:r>
            <a:r>
              <a:rPr lang="en-US" baseline="30000" dirty="0" smtClean="0"/>
              <a:t>-k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250" y="5671080"/>
            <a:ext cx="593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i="1" baseline="-25000" dirty="0">
                <a:sym typeface="Wingdings"/>
              </a:rPr>
              <a:t> </a:t>
            </a:r>
            <a:r>
              <a:rPr lang="en-US" sz="3200" b="1" dirty="0">
                <a:sym typeface="Wingdings"/>
              </a:rPr>
              <a:t>E</a:t>
            </a:r>
            <a:r>
              <a:rPr lang="en-US" sz="3200" dirty="0">
                <a:sym typeface="Wingdings"/>
              </a:rPr>
              <a:t>[|e(m)|] ≤ </a:t>
            </a:r>
            <a:r>
              <a:rPr lang="en-US" sz="3200" dirty="0"/>
              <a:t>log α</a:t>
            </a:r>
            <a:r>
              <a:rPr lang="en-US" sz="3200" baseline="30000" dirty="0"/>
              <a:t>2</a:t>
            </a:r>
            <a:r>
              <a:rPr lang="en-US" sz="3200" dirty="0"/>
              <a:t>/</a:t>
            </a:r>
            <a:r>
              <a:rPr lang="en-US" sz="3200" baseline="-25000" dirty="0"/>
              <a:t>P[m]</a:t>
            </a:r>
            <a:r>
              <a:rPr lang="en-US" sz="3200" dirty="0"/>
              <a:t> +2</a:t>
            </a:r>
            <a:r>
              <a:rPr lang="en-US" sz="3200" baseline="-25000" dirty="0" smtClean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3200" i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667250"/>
            <a:ext cx="6900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So:	 </a:t>
            </a:r>
            <a:r>
              <a:rPr lang="en-US" sz="3200" dirty="0" err="1"/>
              <a:t>Σ</a:t>
            </a:r>
            <a:r>
              <a:rPr lang="en-US" sz="3200" baseline="-25000" dirty="0" err="1"/>
              <a:t>k</a:t>
            </a:r>
            <a:r>
              <a:rPr lang="en-US" sz="3200" dirty="0" err="1"/>
              <a:t>Pr</a:t>
            </a:r>
            <a:r>
              <a:rPr lang="en-US" sz="3200" dirty="0"/>
              <a:t>[|e(m)| ≥ log α</a:t>
            </a:r>
            <a:r>
              <a:rPr lang="en-US" sz="3200" baseline="30000" dirty="0"/>
              <a:t>2</a:t>
            </a:r>
            <a:r>
              <a:rPr lang="en-US" sz="3200" dirty="0"/>
              <a:t>/</a:t>
            </a:r>
            <a:r>
              <a:rPr lang="en-US" sz="3200" baseline="-25000" dirty="0"/>
              <a:t>P[m]</a:t>
            </a:r>
            <a:r>
              <a:rPr lang="en-US" sz="3200" dirty="0"/>
              <a:t>+k] ≤ 2</a:t>
            </a:r>
          </a:p>
        </p:txBody>
      </p:sp>
    </p:spTree>
    <p:extLst>
      <p:ext uri="{BB962C8B-B14F-4D97-AF65-F5344CB8AC3E}">
        <p14:creationId xmlns:p14="http://schemas.microsoft.com/office/powerpoint/2010/main" val="119207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Mimicking the disambiguation property of </a:t>
            </a:r>
            <a:r>
              <a:rPr lang="en-US" sz="4400" i="1" dirty="0" smtClean="0"/>
              <a:t>natural language</a:t>
            </a:r>
            <a:r>
              <a:rPr lang="en-US" sz="4400" dirty="0" smtClean="0"/>
              <a:t> provided an </a:t>
            </a:r>
            <a:r>
              <a:rPr lang="en-US" sz="4400" i="1" dirty="0" smtClean="0"/>
              <a:t>efficient</a:t>
            </a:r>
            <a:r>
              <a:rPr lang="en-US" sz="4400" dirty="0" smtClean="0"/>
              <a:t> strategy for communication.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b="1" dirty="0" smtClean="0"/>
              <a:t>Encodings and ambiguity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Communication across different priors</a:t>
            </a:r>
            <a:br>
              <a:rPr lang="en-US" sz="5400" dirty="0" smtClean="0"/>
            </a:b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“</a:t>
            </a:r>
            <a:r>
              <a:rPr lang="en-US" sz="5400" dirty="0" err="1" smtClean="0"/>
              <a:t>Implicature</a:t>
            </a:r>
            <a:r>
              <a:rPr lang="en-US" sz="5400" dirty="0" smtClean="0"/>
              <a:t>” arises naturally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Encodings and ambiguity</a:t>
            </a:r>
            <a:br>
              <a:rPr lang="en-US" sz="5400" dirty="0" smtClean="0"/>
            </a:b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Communication across different priors</a:t>
            </a:r>
            <a:br>
              <a:rPr lang="en-US" sz="5400" dirty="0" smtClean="0"/>
            </a:b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b="1" dirty="0" smtClean="0"/>
              <a:t>“</a:t>
            </a:r>
            <a:r>
              <a:rPr lang="en-US" sz="5400" b="1" dirty="0" err="1" smtClean="0"/>
              <a:t>Implicature</a:t>
            </a:r>
            <a:r>
              <a:rPr lang="en-US" sz="5400" b="1" dirty="0" smtClean="0"/>
              <a:t>” arises naturally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one message dominates in the prior, we know it receives a short encoding. Do we really need to consider it for disambiguation at greater encoding lengths?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pikachu-f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4" y="3344333"/>
            <a:ext cx="2193471" cy="3302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794000" y="3799417"/>
            <a:ext cx="3386668" cy="2751666"/>
          </a:xfrm>
          <a:prstGeom prst="cloudCallout">
            <a:avLst>
              <a:gd name="adj1" fmla="val 62765"/>
              <a:gd name="adj2" fmla="val -4403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	PIKACHU, 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PIKACHU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PIKACHU, PIKACHU…</a:t>
            </a:r>
            <a:endParaRPr lang="en-US" sz="1600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9801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Higher-order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Bob knows Alice has an </a:t>
            </a:r>
            <a:r>
              <a:rPr lang="en-US" dirty="0"/>
              <a:t>α-close </a:t>
            </a:r>
            <a:r>
              <a:rPr lang="en-US" dirty="0" smtClean="0"/>
              <a:t>prior, and that she only sends α</a:t>
            </a:r>
            <a:r>
              <a:rPr lang="en-US" baseline="30000" dirty="0" smtClean="0"/>
              <a:t>2</a:t>
            </a:r>
            <a:r>
              <a:rPr lang="en-US" dirty="0" smtClean="0"/>
              <a:t>-disambiguated encodings of her messages.</a:t>
            </a:r>
          </a:p>
          <a:p>
            <a:pPr>
              <a:buFont typeface="Lucida Grande"/>
              <a:buChar char="☞"/>
            </a:pPr>
            <a:r>
              <a:rPr lang="en-US" dirty="0"/>
              <a:t> </a:t>
            </a:r>
            <a:r>
              <a:rPr lang="en-US" dirty="0" smtClean="0"/>
              <a:t>If a message m is α</a:t>
            </a:r>
            <a:r>
              <a:rPr lang="en-US" baseline="30000" dirty="0" smtClean="0"/>
              <a:t>4</a:t>
            </a:r>
            <a:r>
              <a:rPr lang="en-US" dirty="0" smtClean="0"/>
              <a:t>-disambiguated under Q,</a:t>
            </a:r>
            <a:br>
              <a:rPr lang="en-US" dirty="0" smtClean="0"/>
            </a:br>
            <a:r>
              <a:rPr lang="en-US" dirty="0" smtClean="0"/>
              <a:t>P[</a:t>
            </a:r>
            <a:r>
              <a:rPr lang="en-US" dirty="0" err="1" smtClean="0"/>
              <a:t>m|e</a:t>
            </a:r>
            <a:r>
              <a:rPr lang="en-US" dirty="0" smtClean="0"/>
              <a:t>] ≥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/>
              <a:t>α</a:t>
            </a:r>
            <a:r>
              <a:rPr lang="en-US" dirty="0" smtClean="0"/>
              <a:t>Q[</a:t>
            </a:r>
            <a:r>
              <a:rPr lang="en-US" dirty="0" err="1" smtClean="0"/>
              <a:t>m|e</a:t>
            </a:r>
            <a:r>
              <a:rPr lang="en-US" smtClean="0"/>
              <a:t>] &gt; </a:t>
            </a:r>
            <a:r>
              <a:rPr lang="en-US" dirty="0" smtClean="0"/>
              <a:t>α</a:t>
            </a:r>
            <a:r>
              <a:rPr lang="en-US" baseline="30000" dirty="0" smtClean="0"/>
              <a:t>3</a:t>
            </a:r>
            <a:r>
              <a:rPr lang="en-US" dirty="0" smtClean="0"/>
              <a:t>Q</a:t>
            </a:r>
            <a:r>
              <a:rPr lang="en-US" dirty="0"/>
              <a:t>[</a:t>
            </a:r>
            <a:r>
              <a:rPr lang="en-US" dirty="0" err="1" smtClean="0"/>
              <a:t>m’|</a:t>
            </a:r>
            <a:r>
              <a:rPr lang="en-US" dirty="0" err="1"/>
              <a:t>e</a:t>
            </a:r>
            <a:r>
              <a:rPr lang="en-US" dirty="0" smtClean="0"/>
              <a:t>]</a:t>
            </a:r>
            <a:r>
              <a:rPr lang="en-US" dirty="0"/>
              <a:t> </a:t>
            </a:r>
            <a:r>
              <a:rPr lang="en-US" dirty="0" smtClean="0"/>
              <a:t>≥ α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dirty="0"/>
              <a:t>[</a:t>
            </a:r>
            <a:r>
              <a:rPr lang="en-US" dirty="0" err="1" smtClean="0"/>
              <a:t>m’|</a:t>
            </a:r>
            <a:r>
              <a:rPr lang="en-US" dirty="0" err="1"/>
              <a:t>e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So Alice won’t use an encoding longer than e!</a:t>
            </a:r>
          </a:p>
          <a:p>
            <a:pPr>
              <a:buFont typeface="Lucida Grande"/>
              <a:buChar char="☞"/>
            </a:pPr>
            <a:r>
              <a:rPr lang="en-US" dirty="0" smtClean="0"/>
              <a:t>Bob “filters” m from consideration elsewhere: constructs E</a:t>
            </a:r>
            <a:r>
              <a:rPr lang="en-US" baseline="-25000" dirty="0" smtClean="0"/>
              <a:t>B</a:t>
            </a:r>
            <a:r>
              <a:rPr lang="en-US" dirty="0" smtClean="0"/>
              <a:t> by deleting these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Higher-order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Alice knows Bob filters out the </a:t>
            </a:r>
            <a:br>
              <a:rPr lang="en-US" dirty="0" smtClean="0"/>
            </a:br>
            <a:r>
              <a:rPr lang="en-US" dirty="0" smtClean="0"/>
              <a:t>α</a:t>
            </a:r>
            <a:r>
              <a:rPr lang="en-US" baseline="30000" dirty="0" smtClean="0"/>
              <a:t>4</a:t>
            </a:r>
            <a:r>
              <a:rPr lang="en-US" dirty="0"/>
              <a:t>-</a:t>
            </a:r>
            <a:r>
              <a:rPr lang="en-US" dirty="0" smtClean="0"/>
              <a:t>disambiguated messages </a:t>
            </a:r>
          </a:p>
          <a:p>
            <a:pPr>
              <a:buFont typeface="Lucida Grande"/>
              <a:buChar char="☞"/>
            </a:pPr>
            <a:r>
              <a:rPr lang="en-US" dirty="0" smtClean="0"/>
              <a:t>If a message m is α</a:t>
            </a:r>
            <a:r>
              <a:rPr lang="en-US" baseline="30000" dirty="0" smtClean="0"/>
              <a:t>6</a:t>
            </a:r>
            <a:r>
              <a:rPr lang="en-US" dirty="0" smtClean="0"/>
              <a:t>-</a:t>
            </a:r>
            <a:r>
              <a:rPr lang="en-US" dirty="0"/>
              <a:t>disambiguated </a:t>
            </a:r>
            <a:r>
              <a:rPr lang="en-US" dirty="0" smtClean="0"/>
              <a:t>under P, Alice knows Bob won’t consider it.</a:t>
            </a:r>
          </a:p>
          <a:p>
            <a:pPr>
              <a:buFont typeface="Lucida Grande"/>
              <a:buChar char="☞"/>
            </a:pPr>
            <a:r>
              <a:rPr lang="en-US" dirty="0" smtClean="0"/>
              <a:t>So, Alice can filter out all </a:t>
            </a:r>
            <a:r>
              <a:rPr lang="en-US" dirty="0"/>
              <a:t>α</a:t>
            </a:r>
            <a:r>
              <a:rPr lang="en-US" baseline="30000" dirty="0"/>
              <a:t>6</a:t>
            </a:r>
            <a:r>
              <a:rPr lang="en-US" dirty="0"/>
              <a:t>-</a:t>
            </a:r>
            <a:r>
              <a:rPr lang="en-US" dirty="0" smtClean="0"/>
              <a:t>disambiguated messages: construct E</a:t>
            </a:r>
            <a:r>
              <a:rPr lang="en-US" baseline="-25000" dirty="0" smtClean="0"/>
              <a:t>A</a:t>
            </a:r>
            <a:r>
              <a:rPr lang="en-US" dirty="0" smtClean="0"/>
              <a:t> by deleting these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Higher-order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Sending. </a:t>
            </a:r>
            <a:r>
              <a:rPr lang="en-US" dirty="0" smtClean="0"/>
              <a:t>Alice sends an encoding e </a:t>
            </a:r>
            <a:r>
              <a:rPr lang="en-US" dirty="0" err="1" smtClean="0"/>
              <a:t>s.t.</a:t>
            </a:r>
            <a:r>
              <a:rPr lang="en-US" dirty="0" smtClean="0"/>
              <a:t> m is </a:t>
            </a:r>
            <a:r>
              <a:rPr lang="en-US" dirty="0"/>
              <a:t>α</a:t>
            </a:r>
            <a:r>
              <a:rPr lang="en-US" baseline="30000" dirty="0"/>
              <a:t>2</a:t>
            </a:r>
            <a:r>
              <a:rPr lang="en-US" dirty="0"/>
              <a:t>-disambiguated </a:t>
            </a:r>
            <a:r>
              <a:rPr lang="en-US" dirty="0" err="1" smtClean="0"/>
              <a:t>w.r.t</a:t>
            </a:r>
            <a:r>
              <a:rPr lang="en-US" dirty="0" smtClean="0"/>
              <a:t>. P and E</a:t>
            </a:r>
            <a:r>
              <a:rPr lang="en-US" baseline="-25000" dirty="0" smtClean="0"/>
              <a:t>A</a:t>
            </a:r>
            <a:br>
              <a:rPr lang="en-US" baseline="-25000" dirty="0" smtClean="0"/>
            </a:br>
            <a:endParaRPr lang="en-US" baseline="-25000" dirty="0" smtClean="0"/>
          </a:p>
          <a:p>
            <a:r>
              <a:rPr lang="en-US" b="1" dirty="0" smtClean="0"/>
              <a:t>Receiving.</a:t>
            </a:r>
            <a:r>
              <a:rPr lang="en-US" dirty="0" smtClean="0"/>
              <a:t> Bob recovers m’ with maximum Q-probability </a:t>
            </a:r>
            <a:r>
              <a:rPr lang="en-US" dirty="0" err="1" smtClean="0"/>
              <a:t>s.t.</a:t>
            </a:r>
            <a:r>
              <a:rPr lang="en-US" dirty="0" smtClean="0"/>
              <a:t> (</a:t>
            </a:r>
            <a:r>
              <a:rPr lang="en-US" dirty="0" err="1" smtClean="0"/>
              <a:t>m’,e</a:t>
            </a:r>
            <a:r>
              <a:rPr lang="en-US" dirty="0" smtClean="0"/>
              <a:t>)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 </a:t>
            </a:r>
            <a:r>
              <a:rPr lang="en-US" dirty="0" smtClean="0"/>
              <a:t>E</a:t>
            </a:r>
            <a:r>
              <a:rPr lang="en-US" baseline="-25000" dirty="0" smtClean="0"/>
              <a:t>B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66304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/>
              <a:t>only filters edges she knows Bob has filtered, so E</a:t>
            </a:r>
            <a:r>
              <a:rPr lang="en-US" baseline="-25000" dirty="0"/>
              <a:t>A</a:t>
            </a:r>
            <a:r>
              <a:rPr lang="en-US" dirty="0"/>
              <a:t>⊇E</a:t>
            </a:r>
            <a:r>
              <a:rPr lang="en-US" baseline="-25000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/>
              <a:buChar char="⇒"/>
            </a:pPr>
            <a:r>
              <a:rPr lang="en-US" dirty="0" smtClean="0"/>
              <a:t>So m, if available, is maximum likelihood message</a:t>
            </a:r>
          </a:p>
          <a:p>
            <a:r>
              <a:rPr lang="en-US" dirty="0" smtClean="0"/>
              <a:t>Likewise</a:t>
            </a:r>
            <a:r>
              <a:rPr lang="en-US" dirty="0"/>
              <a:t>, if m was not α</a:t>
            </a:r>
            <a:r>
              <a:rPr lang="en-US" baseline="30000" dirty="0"/>
              <a:t>2</a:t>
            </a:r>
            <a:r>
              <a:rPr lang="en-US" dirty="0"/>
              <a:t>-disambiguated before e</a:t>
            </a:r>
            <a:r>
              <a:rPr lang="en-US" dirty="0" smtClean="0"/>
              <a:t>, at all </a:t>
            </a:r>
            <a:r>
              <a:rPr lang="en-US" dirty="0" smtClean="0"/>
              <a:t>shorter </a:t>
            </a:r>
            <a:r>
              <a:rPr lang="en-US" dirty="0" smtClean="0"/>
              <a:t>e’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⇒"/>
            </a:pPr>
            <a:r>
              <a:rPr lang="en-US" dirty="0" smtClean="0"/>
              <a:t>m is not filtered by Bob before 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99" y="4261253"/>
            <a:ext cx="147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∃</a:t>
            </a:r>
            <a:r>
              <a:rPr lang="en-US" sz="2800" dirty="0" err="1"/>
              <a:t>m</a:t>
            </a:r>
            <a:r>
              <a:rPr lang="en-US" sz="2800" dirty="0" err="1" smtClean="0"/>
              <a:t>’≠m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8249" y="4277784"/>
            <a:ext cx="321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α</a:t>
            </a:r>
            <a:r>
              <a:rPr lang="en-US" sz="2800" baseline="30000" dirty="0"/>
              <a:t>2</a:t>
            </a:r>
            <a:r>
              <a:rPr lang="en-US" sz="2800" dirty="0" smtClean="0"/>
              <a:t>P[</a:t>
            </a:r>
            <a:r>
              <a:rPr lang="en-US" sz="2800" dirty="0" err="1" smtClean="0"/>
              <a:t>m’|e</a:t>
            </a:r>
            <a:r>
              <a:rPr lang="en-US" sz="2800" dirty="0" smtClean="0"/>
              <a:t>’] </a:t>
            </a:r>
            <a:r>
              <a:rPr lang="en-US" sz="2800" dirty="0"/>
              <a:t>≥ </a:t>
            </a:r>
            <a:r>
              <a:rPr lang="en-US" sz="2800" dirty="0" smtClean="0"/>
              <a:t>P[</a:t>
            </a:r>
            <a:r>
              <a:rPr lang="en-US" sz="2800" dirty="0" err="1" smtClean="0"/>
              <a:t>m|e</a:t>
            </a:r>
            <a:r>
              <a:rPr lang="en-US" sz="2800" dirty="0" smtClean="0"/>
              <a:t>’]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94431" y="4266747"/>
            <a:ext cx="206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α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Q[</a:t>
            </a:r>
            <a:r>
              <a:rPr lang="en-US" sz="2800" dirty="0" err="1" smtClean="0"/>
              <a:t>m’|e</a:t>
            </a:r>
            <a:r>
              <a:rPr lang="en-US" sz="2800" dirty="0" smtClean="0"/>
              <a:t>’] </a:t>
            </a:r>
            <a:r>
              <a:rPr lang="en-US" sz="2800" dirty="0"/>
              <a:t>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99" y="4277784"/>
            <a:ext cx="201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≥ 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α</a:t>
            </a:r>
            <a:r>
              <a:rPr lang="en-US" sz="2800" dirty="0" smtClean="0"/>
              <a:t>Q[</a:t>
            </a:r>
            <a:r>
              <a:rPr lang="en-US" sz="2800" dirty="0" err="1" smtClean="0"/>
              <a:t>m|e</a:t>
            </a:r>
            <a:r>
              <a:rPr lang="en-US" sz="2800" dirty="0" smtClean="0"/>
              <a:t>’]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79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Conversational </a:t>
            </a:r>
            <a:r>
              <a:rPr lang="en-US" dirty="0" err="1" smtClean="0"/>
              <a:t>Implicature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speakers’ “meaning” is more than literally suggested by utterance</a:t>
            </a:r>
          </a:p>
          <a:p>
            <a:r>
              <a:rPr lang="en-US" dirty="0" smtClean="0"/>
              <a:t>Numerous (somewhat unsatisfactory) accounts given over the years</a:t>
            </a:r>
          </a:p>
          <a:p>
            <a:pPr lvl="1"/>
            <a:r>
              <a:rPr lang="en-US" dirty="0" smtClean="0"/>
              <a:t>[</a:t>
            </a:r>
            <a:r>
              <a:rPr lang="en-US" i="1" dirty="0" smtClean="0"/>
              <a:t>Grice</a:t>
            </a:r>
            <a:r>
              <a:rPr lang="en-US" dirty="0" smtClean="0"/>
              <a:t>] Based on “cooperative principle” axioms</a:t>
            </a:r>
          </a:p>
          <a:p>
            <a:pPr lvl="1"/>
            <a:r>
              <a:rPr lang="en-US" dirty="0" smtClean="0"/>
              <a:t>[</a:t>
            </a:r>
            <a:r>
              <a:rPr lang="en-US" i="1" dirty="0" err="1" smtClean="0"/>
              <a:t>Sperber</a:t>
            </a:r>
            <a:r>
              <a:rPr lang="en-US" i="1" dirty="0" smtClean="0"/>
              <a:t>-Wilson</a:t>
            </a:r>
            <a:r>
              <a:rPr lang="en-US" dirty="0" smtClean="0"/>
              <a:t>] Based on “relevance”</a:t>
            </a:r>
          </a:p>
          <a:p>
            <a:pPr>
              <a:buFont typeface="Lucida Grande"/>
              <a:buChar char="☞"/>
            </a:pPr>
            <a:r>
              <a:rPr lang="en-US" dirty="0" smtClean="0"/>
              <a:t>Our Higher-order scheme shows this effect!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9667" y="2465917"/>
            <a:ext cx="7842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Recap. </a:t>
            </a:r>
            <a:r>
              <a:rPr lang="en-US" sz="3200" dirty="0" smtClean="0"/>
              <a:t>We saw an information-theoretic problem for which our best solutions resembled natural languages in interesting ways.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74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583" y="696217"/>
            <a:ext cx="8011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problem. </a:t>
            </a:r>
            <a:r>
              <a:rPr lang="en-US" sz="3200" dirty="0" smtClean="0"/>
              <a:t>Design an encoding scheme E so that for any sender and receiver with </a:t>
            </a:r>
            <a:r>
              <a:rPr lang="en-US" sz="3200" dirty="0"/>
              <a:t>α-</a:t>
            </a:r>
            <a:r>
              <a:rPr lang="en-US" sz="3200" dirty="0" smtClean="0"/>
              <a:t>close prior distributions, the communication length is minimized.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(In expectation </a:t>
            </a:r>
            <a:r>
              <a:rPr lang="en-US" sz="3200" dirty="0" err="1" smtClean="0"/>
              <a:t>w.r.t</a:t>
            </a:r>
            <a:r>
              <a:rPr lang="en-US" sz="3200" dirty="0" smtClean="0"/>
              <a:t>. sender’s distribution)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00500" y="4995333"/>
            <a:ext cx="452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Questions?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32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A02819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4" y="1706759"/>
            <a:ext cx="925210" cy="1518294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51" y="1693448"/>
            <a:ext cx="1268904" cy="1445337"/>
          </a:xfrm>
          <a:prstGeom prst="rect">
            <a:avLst/>
          </a:prstGeom>
        </p:spPr>
      </p:pic>
      <p:pic>
        <p:nvPicPr>
          <p:cNvPr id="7" name="Picture 6" descr="WL00276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02" y="1645638"/>
            <a:ext cx="931141" cy="1518294"/>
          </a:xfrm>
          <a:prstGeom prst="rect">
            <a:avLst/>
          </a:prstGeom>
        </p:spPr>
      </p:pic>
      <p:pic>
        <p:nvPicPr>
          <p:cNvPr id="8" name="Picture 7" descr="AA0282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3" y="1693448"/>
            <a:ext cx="1488967" cy="1541660"/>
          </a:xfrm>
          <a:prstGeom prst="rect">
            <a:avLst/>
          </a:prstGeom>
        </p:spPr>
      </p:pic>
      <p:pic>
        <p:nvPicPr>
          <p:cNvPr id="9" name="Picture 8" descr="AA04969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72" y="1633803"/>
            <a:ext cx="1779146" cy="1591502"/>
          </a:xfrm>
          <a:prstGeom prst="rect">
            <a:avLst/>
          </a:prstGeom>
        </p:spPr>
      </p:pic>
      <p:pic>
        <p:nvPicPr>
          <p:cNvPr id="10" name="Picture 9" descr="AA02744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92" y="1510279"/>
            <a:ext cx="1404976" cy="1714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743" y="5863154"/>
            <a:ext cx="57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576" y="586315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7217" y="5873737"/>
            <a:ext cx="5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1133" y="5863154"/>
            <a:ext cx="8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0106" y="5863154"/>
            <a:ext cx="49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9085" y="5863154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94320" y="5863154"/>
            <a:ext cx="7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95043" y="5863154"/>
            <a:ext cx="6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7000" y="5863154"/>
            <a:ext cx="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21" name="Straight Connector 20"/>
          <p:cNvCxnSpPr>
            <a:stCxn id="5" idx="2"/>
            <a:endCxn id="12" idx="0"/>
          </p:cNvCxnSpPr>
          <p:nvPr/>
        </p:nvCxnSpPr>
        <p:spPr>
          <a:xfrm>
            <a:off x="686349" y="3225053"/>
            <a:ext cx="83477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3" idx="0"/>
          </p:cNvCxnSpPr>
          <p:nvPr/>
        </p:nvCxnSpPr>
        <p:spPr>
          <a:xfrm>
            <a:off x="1846473" y="3163932"/>
            <a:ext cx="627078" cy="2709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  <a:endCxn id="5" idx="2"/>
          </p:cNvCxnSpPr>
          <p:nvPr/>
        </p:nvCxnSpPr>
        <p:spPr>
          <a:xfrm flipH="1" flipV="1">
            <a:off x="686349" y="3225053"/>
            <a:ext cx="1056397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  <a:endCxn id="6" idx="2"/>
          </p:cNvCxnSpPr>
          <p:nvPr/>
        </p:nvCxnSpPr>
        <p:spPr>
          <a:xfrm flipV="1">
            <a:off x="1742746" y="3138785"/>
            <a:ext cx="1365257" cy="272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17" idx="0"/>
          </p:cNvCxnSpPr>
          <p:nvPr/>
        </p:nvCxnSpPr>
        <p:spPr>
          <a:xfrm>
            <a:off x="3108003" y="3138785"/>
            <a:ext cx="237590" cy="272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0"/>
            <a:endCxn id="5" idx="2"/>
          </p:cNvCxnSpPr>
          <p:nvPr/>
        </p:nvCxnSpPr>
        <p:spPr>
          <a:xfrm flipH="1" flipV="1">
            <a:off x="686349" y="3225053"/>
            <a:ext cx="3612826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0"/>
            <a:endCxn id="6" idx="2"/>
          </p:cNvCxnSpPr>
          <p:nvPr/>
        </p:nvCxnSpPr>
        <p:spPr>
          <a:xfrm flipH="1" flipV="1">
            <a:off x="3108003" y="3138785"/>
            <a:ext cx="1191172" cy="272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8" idx="2"/>
          </p:cNvCxnSpPr>
          <p:nvPr/>
        </p:nvCxnSpPr>
        <p:spPr>
          <a:xfrm flipV="1">
            <a:off x="4299175" y="3235108"/>
            <a:ext cx="326442" cy="2628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0"/>
            <a:endCxn id="9" idx="2"/>
          </p:cNvCxnSpPr>
          <p:nvPr/>
        </p:nvCxnSpPr>
        <p:spPr>
          <a:xfrm flipV="1">
            <a:off x="4299175" y="3225305"/>
            <a:ext cx="2166670" cy="2637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0"/>
            <a:endCxn id="7" idx="2"/>
          </p:cNvCxnSpPr>
          <p:nvPr/>
        </p:nvCxnSpPr>
        <p:spPr>
          <a:xfrm flipH="1" flipV="1">
            <a:off x="1846473" y="3163932"/>
            <a:ext cx="3322341" cy="2699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0"/>
            <a:endCxn id="10" idx="2"/>
          </p:cNvCxnSpPr>
          <p:nvPr/>
        </p:nvCxnSpPr>
        <p:spPr>
          <a:xfrm flipV="1">
            <a:off x="5168814" y="3225053"/>
            <a:ext cx="3031966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8" idx="2"/>
          </p:cNvCxnSpPr>
          <p:nvPr/>
        </p:nvCxnSpPr>
        <p:spPr>
          <a:xfrm flipH="1" flipV="1">
            <a:off x="4625617" y="3235108"/>
            <a:ext cx="1592093" cy="2628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0"/>
            <a:endCxn id="9" idx="2"/>
          </p:cNvCxnSpPr>
          <p:nvPr/>
        </p:nvCxnSpPr>
        <p:spPr>
          <a:xfrm flipH="1" flipV="1">
            <a:off x="6465845" y="3225305"/>
            <a:ext cx="730823" cy="2637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  <a:endCxn id="10" idx="2"/>
          </p:cNvCxnSpPr>
          <p:nvPr/>
        </p:nvCxnSpPr>
        <p:spPr>
          <a:xfrm flipV="1">
            <a:off x="8059208" y="3225053"/>
            <a:ext cx="141572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667000" y="1185333"/>
            <a:ext cx="379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“MESSAGES”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769884" y="6243069"/>
            <a:ext cx="369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“ENCODINGS”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274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electric_comp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206500"/>
            <a:ext cx="6324600" cy="443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0750" y="3735916"/>
            <a:ext cx="186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008000"/>
                  </a:solidFill>
                </a:ln>
                <a:solidFill>
                  <a:srgbClr val="CCFFCC"/>
                </a:solidFill>
              </a:rPr>
              <a:t>CAT</a:t>
            </a:r>
            <a:endParaRPr lang="en-US" sz="6000" b="1" dirty="0">
              <a:ln>
                <a:solidFill>
                  <a:srgbClr val="008000"/>
                </a:solidFill>
              </a:ln>
              <a:solidFill>
                <a:srgbClr val="CCFFCC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423583" y="274638"/>
            <a:ext cx="6127750" cy="3239029"/>
          </a:xfrm>
          <a:prstGeom prst="cloudCallout">
            <a:avLst>
              <a:gd name="adj1" fmla="val 26835"/>
              <a:gd name="adj2" fmla="val 507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0027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80" y="635000"/>
            <a:ext cx="1638613" cy="2671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3583" y="5926667"/>
            <a:ext cx="4836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RECALL:</a:t>
            </a:r>
            <a:r>
              <a:rPr lang="en-US" sz="3200" dirty="0" smtClean="0"/>
              <a:t> (		, CAT) </a:t>
            </a:r>
            <a:r>
              <a:rPr lang="en-US" sz="3200" dirty="0" smtClean="0">
                <a:sym typeface="Symbol" charset="0"/>
              </a:rPr>
              <a:t> </a:t>
            </a:r>
            <a:r>
              <a:rPr lang="en-US" sz="3200" dirty="0" smtClean="0"/>
              <a:t>E</a:t>
            </a:r>
            <a:endParaRPr lang="en-US" sz="3200" dirty="0"/>
          </a:p>
        </p:txBody>
      </p:sp>
      <p:pic>
        <p:nvPicPr>
          <p:cNvPr id="11" name="Picture 10" descr="WL0027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62" y="5840460"/>
            <a:ext cx="434867" cy="7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A02819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4" y="1706759"/>
            <a:ext cx="925210" cy="1518294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51" y="1693448"/>
            <a:ext cx="1268904" cy="1445337"/>
          </a:xfrm>
          <a:prstGeom prst="rect">
            <a:avLst/>
          </a:prstGeom>
        </p:spPr>
      </p:pic>
      <p:pic>
        <p:nvPicPr>
          <p:cNvPr id="7" name="Picture 6" descr="WL00276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02" y="1645638"/>
            <a:ext cx="931141" cy="1518294"/>
          </a:xfrm>
          <a:prstGeom prst="rect">
            <a:avLst/>
          </a:prstGeom>
        </p:spPr>
      </p:pic>
      <p:pic>
        <p:nvPicPr>
          <p:cNvPr id="8" name="Picture 7" descr="AA0282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3" y="1693448"/>
            <a:ext cx="1488967" cy="1541660"/>
          </a:xfrm>
          <a:prstGeom prst="rect">
            <a:avLst/>
          </a:prstGeom>
        </p:spPr>
      </p:pic>
      <p:pic>
        <p:nvPicPr>
          <p:cNvPr id="9" name="Picture 8" descr="AA04969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72" y="1633803"/>
            <a:ext cx="1779146" cy="1591502"/>
          </a:xfrm>
          <a:prstGeom prst="rect">
            <a:avLst/>
          </a:prstGeom>
        </p:spPr>
      </p:pic>
      <p:pic>
        <p:nvPicPr>
          <p:cNvPr id="10" name="Picture 9" descr="AA02744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92" y="1510279"/>
            <a:ext cx="1404976" cy="1714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743" y="5863154"/>
            <a:ext cx="57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576" y="586315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7217" y="5873737"/>
            <a:ext cx="5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1133" y="5863154"/>
            <a:ext cx="8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0106" y="5863154"/>
            <a:ext cx="49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9085" y="5863154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94320" y="5863154"/>
            <a:ext cx="7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95043" y="5863154"/>
            <a:ext cx="6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7000" y="5863154"/>
            <a:ext cx="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21" name="Straight Connector 20"/>
          <p:cNvCxnSpPr>
            <a:stCxn id="5" idx="2"/>
            <a:endCxn id="12" idx="0"/>
          </p:cNvCxnSpPr>
          <p:nvPr/>
        </p:nvCxnSpPr>
        <p:spPr>
          <a:xfrm>
            <a:off x="686349" y="3225053"/>
            <a:ext cx="83477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3" idx="0"/>
          </p:cNvCxnSpPr>
          <p:nvPr/>
        </p:nvCxnSpPr>
        <p:spPr>
          <a:xfrm>
            <a:off x="1846473" y="3163932"/>
            <a:ext cx="627078" cy="2709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  <a:endCxn id="5" idx="2"/>
          </p:cNvCxnSpPr>
          <p:nvPr/>
        </p:nvCxnSpPr>
        <p:spPr>
          <a:xfrm flipH="1" flipV="1">
            <a:off x="686349" y="3225053"/>
            <a:ext cx="1056397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  <a:endCxn id="6" idx="2"/>
          </p:cNvCxnSpPr>
          <p:nvPr/>
        </p:nvCxnSpPr>
        <p:spPr>
          <a:xfrm flipV="1">
            <a:off x="1742746" y="3138785"/>
            <a:ext cx="1365257" cy="272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17" idx="0"/>
          </p:cNvCxnSpPr>
          <p:nvPr/>
        </p:nvCxnSpPr>
        <p:spPr>
          <a:xfrm>
            <a:off x="3108003" y="3138785"/>
            <a:ext cx="237590" cy="272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0"/>
            <a:endCxn id="5" idx="2"/>
          </p:cNvCxnSpPr>
          <p:nvPr/>
        </p:nvCxnSpPr>
        <p:spPr>
          <a:xfrm flipH="1" flipV="1">
            <a:off x="686349" y="3225053"/>
            <a:ext cx="3612826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0"/>
            <a:endCxn id="6" idx="2"/>
          </p:cNvCxnSpPr>
          <p:nvPr/>
        </p:nvCxnSpPr>
        <p:spPr>
          <a:xfrm flipH="1" flipV="1">
            <a:off x="3108003" y="3138785"/>
            <a:ext cx="1191172" cy="272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8" idx="2"/>
          </p:cNvCxnSpPr>
          <p:nvPr/>
        </p:nvCxnSpPr>
        <p:spPr>
          <a:xfrm flipV="1">
            <a:off x="4299175" y="3235108"/>
            <a:ext cx="326442" cy="2628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0"/>
            <a:endCxn id="9" idx="2"/>
          </p:cNvCxnSpPr>
          <p:nvPr/>
        </p:nvCxnSpPr>
        <p:spPr>
          <a:xfrm flipV="1">
            <a:off x="4299175" y="3225305"/>
            <a:ext cx="2166670" cy="2637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0"/>
            <a:endCxn id="7" idx="2"/>
          </p:cNvCxnSpPr>
          <p:nvPr/>
        </p:nvCxnSpPr>
        <p:spPr>
          <a:xfrm flipH="1" flipV="1">
            <a:off x="1846473" y="3163932"/>
            <a:ext cx="3322341" cy="2699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0"/>
            <a:endCxn id="10" idx="2"/>
          </p:cNvCxnSpPr>
          <p:nvPr/>
        </p:nvCxnSpPr>
        <p:spPr>
          <a:xfrm flipV="1">
            <a:off x="5168814" y="3225053"/>
            <a:ext cx="3031966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8" idx="2"/>
          </p:cNvCxnSpPr>
          <p:nvPr/>
        </p:nvCxnSpPr>
        <p:spPr>
          <a:xfrm flipH="1" flipV="1">
            <a:off x="4625617" y="3235108"/>
            <a:ext cx="1592093" cy="2628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0"/>
            <a:endCxn id="9" idx="2"/>
          </p:cNvCxnSpPr>
          <p:nvPr/>
        </p:nvCxnSpPr>
        <p:spPr>
          <a:xfrm flipH="1" flipV="1">
            <a:off x="6465845" y="3225305"/>
            <a:ext cx="730823" cy="2637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  <a:endCxn id="10" idx="2"/>
          </p:cNvCxnSpPr>
          <p:nvPr/>
        </p:nvCxnSpPr>
        <p:spPr>
          <a:xfrm flipV="1">
            <a:off x="8059208" y="3225053"/>
            <a:ext cx="141572" cy="26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onut 2"/>
          <p:cNvSpPr/>
          <p:nvPr/>
        </p:nvSpPr>
        <p:spPr>
          <a:xfrm>
            <a:off x="3696866" y="5640917"/>
            <a:ext cx="1139717" cy="836083"/>
          </a:xfrm>
          <a:prstGeom prst="donut">
            <a:avLst>
              <a:gd name="adj" fmla="val 96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6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confused-fac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65807"/>
            <a:ext cx="2868083" cy="17925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-1" y="0"/>
            <a:ext cx="7323667" cy="4307416"/>
          </a:xfrm>
          <a:prstGeom prst="wedgeEllipseCallout">
            <a:avLst>
              <a:gd name="adj1" fmla="val 31338"/>
              <a:gd name="adj2" fmla="val 63974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WHAT </a:t>
            </a:r>
            <a:r>
              <a:rPr lang="en-US" sz="5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GOOD</a:t>
            </a:r>
            <a:r>
              <a:rPr lang="en-US" sz="54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IS AN </a:t>
            </a:r>
            <a:r>
              <a:rPr lang="en-US" sz="5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AMBIGUOUS</a:t>
            </a:r>
            <a:r>
              <a:rPr lang="en-US" sz="54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5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ENCODING??</a:t>
            </a:r>
            <a:endParaRPr lang="en-US" sz="5400" b="1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3677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A02819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4" y="2077164"/>
            <a:ext cx="925210" cy="1518294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51" y="2063853"/>
            <a:ext cx="1268904" cy="1445337"/>
          </a:xfrm>
          <a:prstGeom prst="rect">
            <a:avLst/>
          </a:prstGeom>
        </p:spPr>
      </p:pic>
      <p:pic>
        <p:nvPicPr>
          <p:cNvPr id="7" name="Picture 6" descr="WL00276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02" y="2016043"/>
            <a:ext cx="931141" cy="1518294"/>
          </a:xfrm>
          <a:prstGeom prst="rect">
            <a:avLst/>
          </a:prstGeom>
        </p:spPr>
      </p:pic>
      <p:pic>
        <p:nvPicPr>
          <p:cNvPr id="8" name="Picture 7" descr="AA0282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3" y="2063853"/>
            <a:ext cx="1488967" cy="1541660"/>
          </a:xfrm>
          <a:prstGeom prst="rect">
            <a:avLst/>
          </a:prstGeom>
        </p:spPr>
      </p:pic>
      <p:pic>
        <p:nvPicPr>
          <p:cNvPr id="9" name="Picture 8" descr="AA04969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72" y="2004208"/>
            <a:ext cx="1779146" cy="1591502"/>
          </a:xfrm>
          <a:prstGeom prst="rect">
            <a:avLst/>
          </a:prstGeom>
        </p:spPr>
      </p:pic>
      <p:pic>
        <p:nvPicPr>
          <p:cNvPr id="10" name="Picture 9" descr="AA02744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92" y="1880684"/>
            <a:ext cx="1404976" cy="1714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743" y="5630309"/>
            <a:ext cx="57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576" y="5630309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7217" y="5640892"/>
            <a:ext cx="5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1133" y="5630309"/>
            <a:ext cx="8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0106" y="5630309"/>
            <a:ext cx="49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9085" y="5630309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94320" y="5630309"/>
            <a:ext cx="7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95043" y="5630309"/>
            <a:ext cx="6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7000" y="5630309"/>
            <a:ext cx="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21" name="Straight Connector 20"/>
          <p:cNvCxnSpPr>
            <a:stCxn id="5" idx="2"/>
            <a:endCxn id="12" idx="0"/>
          </p:cNvCxnSpPr>
          <p:nvPr/>
        </p:nvCxnSpPr>
        <p:spPr>
          <a:xfrm>
            <a:off x="686349" y="3595458"/>
            <a:ext cx="83477" cy="203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3" idx="0"/>
          </p:cNvCxnSpPr>
          <p:nvPr/>
        </p:nvCxnSpPr>
        <p:spPr>
          <a:xfrm>
            <a:off x="1846473" y="3534337"/>
            <a:ext cx="627078" cy="2106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  <a:endCxn id="5" idx="2"/>
          </p:cNvCxnSpPr>
          <p:nvPr/>
        </p:nvCxnSpPr>
        <p:spPr>
          <a:xfrm flipH="1" flipV="1">
            <a:off x="686349" y="3595458"/>
            <a:ext cx="1056397" cy="203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  <a:endCxn id="6" idx="2"/>
          </p:cNvCxnSpPr>
          <p:nvPr/>
        </p:nvCxnSpPr>
        <p:spPr>
          <a:xfrm flipV="1">
            <a:off x="1742746" y="3509190"/>
            <a:ext cx="1365257" cy="2121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17" idx="0"/>
          </p:cNvCxnSpPr>
          <p:nvPr/>
        </p:nvCxnSpPr>
        <p:spPr>
          <a:xfrm>
            <a:off x="3108003" y="3509190"/>
            <a:ext cx="237590" cy="2121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0"/>
            <a:endCxn id="5" idx="2"/>
          </p:cNvCxnSpPr>
          <p:nvPr/>
        </p:nvCxnSpPr>
        <p:spPr>
          <a:xfrm flipH="1" flipV="1">
            <a:off x="686349" y="3595458"/>
            <a:ext cx="3612826" cy="203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0"/>
            <a:endCxn id="6" idx="2"/>
          </p:cNvCxnSpPr>
          <p:nvPr/>
        </p:nvCxnSpPr>
        <p:spPr>
          <a:xfrm flipH="1" flipV="1">
            <a:off x="3108003" y="3509190"/>
            <a:ext cx="1191172" cy="2121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8" idx="2"/>
          </p:cNvCxnSpPr>
          <p:nvPr/>
        </p:nvCxnSpPr>
        <p:spPr>
          <a:xfrm flipV="1">
            <a:off x="4299175" y="3605513"/>
            <a:ext cx="326442" cy="2024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0"/>
            <a:endCxn id="9" idx="2"/>
          </p:cNvCxnSpPr>
          <p:nvPr/>
        </p:nvCxnSpPr>
        <p:spPr>
          <a:xfrm flipV="1">
            <a:off x="4299175" y="3595710"/>
            <a:ext cx="2166670" cy="2034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0"/>
            <a:endCxn id="7" idx="2"/>
          </p:cNvCxnSpPr>
          <p:nvPr/>
        </p:nvCxnSpPr>
        <p:spPr>
          <a:xfrm flipH="1" flipV="1">
            <a:off x="1846473" y="3534337"/>
            <a:ext cx="3322341" cy="2095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0"/>
            <a:endCxn id="10" idx="2"/>
          </p:cNvCxnSpPr>
          <p:nvPr/>
        </p:nvCxnSpPr>
        <p:spPr>
          <a:xfrm flipV="1">
            <a:off x="5168814" y="3595458"/>
            <a:ext cx="3031966" cy="203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8" idx="2"/>
          </p:cNvCxnSpPr>
          <p:nvPr/>
        </p:nvCxnSpPr>
        <p:spPr>
          <a:xfrm flipH="1" flipV="1">
            <a:off x="4625617" y="3605513"/>
            <a:ext cx="1592093" cy="2024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0"/>
            <a:endCxn id="9" idx="2"/>
          </p:cNvCxnSpPr>
          <p:nvPr/>
        </p:nvCxnSpPr>
        <p:spPr>
          <a:xfrm flipH="1" flipV="1">
            <a:off x="6465845" y="3595710"/>
            <a:ext cx="730823" cy="2034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9" idx="0"/>
            <a:endCxn id="10" idx="2"/>
          </p:cNvCxnSpPr>
          <p:nvPr/>
        </p:nvCxnSpPr>
        <p:spPr>
          <a:xfrm flipV="1">
            <a:off x="8059208" y="3595458"/>
            <a:ext cx="141572" cy="203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498292" y="719667"/>
            <a:ext cx="968616" cy="1069255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26427" y="1217083"/>
            <a:ext cx="968616" cy="571839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81018" y="1035241"/>
            <a:ext cx="968616" cy="742569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75099" y="1311805"/>
            <a:ext cx="968616" cy="466005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04935" y="1046353"/>
            <a:ext cx="968616" cy="742569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80338" y="867833"/>
            <a:ext cx="968616" cy="921089"/>
          </a:xfrm>
          <a:prstGeom prst="rect">
            <a:avLst/>
          </a:prstGeom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47979" y="6136699"/>
            <a:ext cx="7211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Decode to a maximum likelihood message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07671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coding </a:t>
            </a:r>
            <a:r>
              <a:rPr lang="en-US" i="1" dirty="0" smtClean="0"/>
              <a:t>(compression)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encodings are binary strings</a:t>
            </a:r>
          </a:p>
          <a:p>
            <a:r>
              <a:rPr lang="en-US" i="1" dirty="0" smtClean="0"/>
              <a:t>Given a prior distribution P, message m,</a:t>
            </a:r>
            <a:br>
              <a:rPr lang="en-US" i="1" dirty="0" smtClean="0"/>
            </a:br>
            <a:r>
              <a:rPr lang="en-US" dirty="0" smtClean="0"/>
              <a:t>choose minimum length encoding that decodes to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2582" y="3915833"/>
            <a:ext cx="7175501" cy="1754327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Comic Sans MS"/>
                <a:cs typeface="Comic Sans MS"/>
              </a:rPr>
              <a:t>FOR EXAMPLE, </a:t>
            </a:r>
            <a:r>
              <a:rPr lang="en-US" sz="3600" b="1" i="1" dirty="0" smtClean="0">
                <a:latin typeface="Comic Sans MS"/>
                <a:cs typeface="Comic Sans MS"/>
              </a:rPr>
              <a:t>HUFFMAN CODES</a:t>
            </a:r>
            <a:r>
              <a:rPr lang="en-US" sz="3600" i="1" dirty="0" smtClean="0">
                <a:latin typeface="Comic Sans MS"/>
                <a:cs typeface="Comic Sans MS"/>
              </a:rPr>
              <a:t> AND </a:t>
            </a:r>
            <a:r>
              <a:rPr lang="en-US" sz="3600" b="1" i="1" dirty="0" smtClean="0">
                <a:latin typeface="Comic Sans MS"/>
                <a:cs typeface="Comic Sans MS"/>
              </a:rPr>
              <a:t>SHANNON-FANO</a:t>
            </a:r>
            <a:r>
              <a:rPr lang="en-US" sz="3600" i="1" dirty="0" smtClean="0">
                <a:latin typeface="Comic Sans MS"/>
                <a:cs typeface="Comic Sans MS"/>
              </a:rPr>
              <a:t> (ARITHMETIC) </a:t>
            </a:r>
            <a:r>
              <a:rPr lang="en-US" sz="3600" b="1" i="1" dirty="0" smtClean="0">
                <a:latin typeface="Comic Sans MS"/>
                <a:cs typeface="Comic Sans MS"/>
              </a:rPr>
              <a:t>CODES</a:t>
            </a:r>
            <a:endParaRPr lang="en-US" sz="3600" b="1" i="1" dirty="0">
              <a:latin typeface="Comic Sans MS"/>
              <a:cs typeface="Comic Sans M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94833" y="5466292"/>
            <a:ext cx="8053917" cy="1391708"/>
          </a:xfrm>
          <a:prstGeom prst="cloud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Comic Sans MS"/>
                <a:cs typeface="Comic Sans MS"/>
              </a:rPr>
              <a:t>NOTE:</a:t>
            </a:r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 THE ABOVE SCHEMES DEPEND ON THE </a:t>
            </a:r>
            <a:r>
              <a:rPr lang="en-US" sz="2800" b="1" i="1" dirty="0">
                <a:solidFill>
                  <a:schemeClr val="tx1"/>
                </a:solidFill>
                <a:latin typeface="Comic Sans MS"/>
                <a:cs typeface="Comic Sans MS"/>
              </a:rPr>
              <a:t>PRIOR</a:t>
            </a:r>
            <a:r>
              <a:rPr lang="en-US" sz="2800" i="1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  <a:endParaRPr lang="en-US" sz="2800" b="1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74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Unambiguous encoding schemes cannot be too efficient. </a:t>
            </a:r>
            <a:r>
              <a:rPr lang="en-US" dirty="0" smtClean="0"/>
              <a:t>In a set of M distinct messages, some message must have an encoding of length </a:t>
            </a:r>
            <a:r>
              <a:rPr lang="en-US" dirty="0" err="1" smtClean="0"/>
              <a:t>lg</a:t>
            </a:r>
            <a:r>
              <a:rPr lang="en-US" dirty="0" smtClean="0"/>
              <a:t> 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latin typeface="Zapf Dingbats"/>
              </a:rPr>
              <a:t>+</a:t>
            </a:r>
            <a:r>
              <a:rPr lang="en-US" dirty="0" smtClean="0"/>
              <a:t>If a prior places high weight on that message, we aren’t compressing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F513-CC7E-AC47-BDD7-7AAF3A4ADE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4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1008</Words>
  <Application>Microsoft Macintosh PowerPoint</Application>
  <PresentationFormat>On-screen Show (4:3)</PresentationFormat>
  <Paragraphs>197</Paragraphs>
  <Slides>28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Compression Without a  Common Prior An information-theoretic justification  for ambiguity in language</vt:lpstr>
      <vt:lpstr>PowerPoint Presentation</vt:lpstr>
      <vt:lpstr>Encoding schemes</vt:lpstr>
      <vt:lpstr>Communication model</vt:lpstr>
      <vt:lpstr>Ambiguity</vt:lpstr>
      <vt:lpstr>PowerPoint Presentation</vt:lpstr>
      <vt:lpstr>Prior distributions</vt:lpstr>
      <vt:lpstr>Source coding (compression)</vt:lpstr>
      <vt:lpstr>More generally…</vt:lpstr>
      <vt:lpstr>PowerPoint Presentation</vt:lpstr>
      <vt:lpstr>PowerPoint Presentation</vt:lpstr>
      <vt:lpstr>PowerPoint Presentation</vt:lpstr>
      <vt:lpstr>PowerPoint Presentation</vt:lpstr>
      <vt:lpstr>Disambiguation property</vt:lpstr>
      <vt:lpstr>PowerPoint Presentation</vt:lpstr>
      <vt:lpstr>Closeness and communication</vt:lpstr>
      <vt:lpstr>Constructing an encoding scheme.</vt:lpstr>
      <vt:lpstr>Analysis</vt:lpstr>
      <vt:lpstr>Remark</vt:lpstr>
      <vt:lpstr>PowerPoint Presentation</vt:lpstr>
      <vt:lpstr>Motivation</vt:lpstr>
      <vt:lpstr>Higher-order decoding</vt:lpstr>
      <vt:lpstr>Higher-order encoding</vt:lpstr>
      <vt:lpstr>Higher-order communication</vt:lpstr>
      <vt:lpstr>Correctness</vt:lpstr>
      <vt:lpstr>Conversational Implicature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Compression Without a  Common Prior An information-theoretic justification  for ambiguity in language</dc:title>
  <dc:creator>Brendan Juba</dc:creator>
  <cp:lastModifiedBy>Brendan Juba</cp:lastModifiedBy>
  <cp:revision>56</cp:revision>
  <dcterms:created xsi:type="dcterms:W3CDTF">2010-12-10T22:48:55Z</dcterms:created>
  <dcterms:modified xsi:type="dcterms:W3CDTF">2011-01-06T04:37:58Z</dcterms:modified>
</cp:coreProperties>
</file>