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60" r:id="rId4"/>
    <p:sldId id="261" r:id="rId5"/>
    <p:sldId id="262" r:id="rId6"/>
    <p:sldId id="264" r:id="rId7"/>
    <p:sldId id="265" r:id="rId8"/>
    <p:sldId id="263" r:id="rId9"/>
    <p:sldId id="266" r:id="rId10"/>
    <p:sldId id="258" r:id="rId11"/>
    <p:sldId id="267" r:id="rId12"/>
    <p:sldId id="268" r:id="rId13"/>
    <p:sldId id="269" r:id="rId14"/>
    <p:sldId id="270" r:id="rId15"/>
    <p:sldId id="271" r:id="rId16"/>
    <p:sldId id="259" r:id="rId17"/>
    <p:sldId id="272" r:id="rId18"/>
    <p:sldId id="273" r:id="rId19"/>
    <p:sldId id="274" r:id="rId20"/>
    <p:sldId id="276" r:id="rId21"/>
    <p:sldId id="277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189B8-EF96-A448-8307-AD230F26C7EA}" type="datetimeFigureOut">
              <a:rPr lang="en-US" smtClean="0"/>
              <a:t>1/4/11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91B9B-CFF2-1345-A343-D0D3B519D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360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F0646-59CA-F04D-AC26-2D9D9E620BFF}" type="datetimeFigureOut">
              <a:rPr lang="en-US" smtClean="0"/>
              <a:t>1/4/11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8F3BD-1BF2-6E4F-8660-5C9C47524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92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introduce a refinement of the semantic communication model that captures settings</a:t>
            </a:r>
            <a:br>
              <a:rPr lang="en-US" baseline="0" dirty="0" smtClean="0"/>
            </a:br>
            <a:r>
              <a:rPr lang="en-US" baseline="0" dirty="0" smtClean="0"/>
              <a:t>in which a protocol can be flexible without suffering impractical overhead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44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Haven’t solved anything</a:t>
            </a:r>
            <a:r>
              <a:rPr lang="en-US" baseline="0" dirty="0" smtClean="0"/>
              <a:t> yet: </a:t>
            </a:r>
            <a:r>
              <a:rPr lang="en-US" dirty="0" smtClean="0"/>
              <a:t>DOES NOT guarantee server is ACTUALLY easy to use</a:t>
            </a:r>
          </a:p>
          <a:p>
            <a:r>
              <a:rPr lang="en-US" baseline="0" dirty="0" smtClean="0"/>
              <a:t>imposition of Q corresponds to an assumption, so for example… (specter of passwords…)</a:t>
            </a:r>
            <a:br>
              <a:rPr lang="en-US" baseline="0" dirty="0" smtClean="0"/>
            </a:br>
            <a:r>
              <a:rPr lang="en-US" baseline="0" dirty="0" smtClean="0"/>
              <a:t>more formally: if Q is program length-weighted uniform </a:t>
            </a:r>
            <a:r>
              <a:rPr lang="en-US" baseline="0" dirty="0" err="1" smtClean="0"/>
              <a:t>dist</a:t>
            </a:r>
            <a:r>
              <a:rPr lang="en-US" baseline="0" dirty="0" smtClean="0"/>
              <a:t>,</a:t>
            </a:r>
            <a:br>
              <a:rPr lang="en-US" baseline="0" dirty="0" smtClean="0"/>
            </a:br>
            <a:r>
              <a:rPr lang="en-US" baseline="0" dirty="0" smtClean="0"/>
              <a:t>benchmark running time depends on choice of programming language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85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Suppose</a:t>
            </a:r>
            <a:r>
              <a:rPr lang="en-US" baseline="0" dirty="0" smtClean="0"/>
              <a:t> that the *user* has a prior belief distribution P</a:t>
            </a:r>
            <a:br>
              <a:rPr lang="en-US" baseline="0" dirty="0" smtClean="0"/>
            </a:br>
            <a:r>
              <a:rPr lang="en-US" baseline="0" dirty="0" smtClean="0"/>
              <a:t>over what *user* protocols are natural</a:t>
            </a:r>
            <a:br>
              <a:rPr lang="en-US" baseline="0" dirty="0" smtClean="0"/>
            </a:br>
            <a:r>
              <a:rPr lang="en-US" baseline="0" dirty="0" smtClean="0"/>
              <a:t>and that the server has a prior belief distribution Q (as before)</a:t>
            </a:r>
          </a:p>
          <a:p>
            <a:r>
              <a:rPr lang="en-US" baseline="0" dirty="0" smtClean="0"/>
              <a:t>Now, we define the agreement of P and Q as… (box) i.e., 1-(stat. </a:t>
            </a:r>
            <a:r>
              <a:rPr lang="en-US" baseline="0" dirty="0" err="1" smtClean="0"/>
              <a:t>dist</a:t>
            </a:r>
            <a:r>
              <a:rPr lang="en-US" baseline="0" dirty="0" smtClean="0"/>
              <a:t>/total var. dist.)</a:t>
            </a:r>
            <a:br>
              <a:rPr lang="en-US" baseline="0" dirty="0" smtClean="0"/>
            </a:br>
            <a:r>
              <a:rPr lang="en-US" baseline="0" dirty="0" smtClean="0"/>
              <a:t>this will be our formal measure of the compatibility of beliefs.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0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we need to state our main theorem: the (in)compatibility controls the</a:t>
            </a:r>
            <a:br>
              <a:rPr lang="en-US" dirty="0" smtClean="0"/>
            </a:br>
            <a:r>
              <a:rPr lang="en-US" dirty="0" smtClean="0"/>
              <a:t>overhead beyond the benchmark time taken by a universal</a:t>
            </a:r>
            <a:r>
              <a:rPr lang="en-US" baseline="0" dirty="0" smtClean="0"/>
              <a:t> </a:t>
            </a:r>
            <a:r>
              <a:rPr lang="en-US" dirty="0" smtClean="0"/>
              <a:t>user strategy, </a:t>
            </a:r>
            <a:br>
              <a:rPr lang="en-US" dirty="0" smtClean="0"/>
            </a:br>
            <a:r>
              <a:rPr lang="en-US" dirty="0" err="1" smtClean="0"/>
              <a:t>eg</a:t>
            </a:r>
            <a:r>
              <a:rPr lang="en-US" dirty="0" smtClean="0"/>
              <a:t>.,</a:t>
            </a:r>
            <a:r>
              <a:rPr lang="en-US" baseline="0" dirty="0" smtClean="0"/>
              <a:t> for deciding PSPACE-complete problems</a:t>
            </a:r>
            <a:br>
              <a:rPr lang="en-US" baseline="0" dirty="0" smtClean="0"/>
            </a:br>
            <a:r>
              <a:rPr lang="en-US" baseline="0" dirty="0" smtClean="0"/>
              <a:t>(there may also be some polynomial blow up, from n to r(n), in the “input size”)</a:t>
            </a:r>
          </a:p>
          <a:p>
            <a:r>
              <a:rPr lang="en-US" baseline="0" dirty="0" smtClean="0"/>
              <a:t>Captures original result, but reduces the overhead if the server, e.g., helps many users</a:t>
            </a:r>
          </a:p>
          <a:p>
            <a:r>
              <a:rPr lang="en-US" baseline="0" dirty="0" smtClean="0"/>
              <a:t>Or if the user’s distribution may be restricted somehow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692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(1)</a:t>
            </a:r>
            <a:r>
              <a:rPr lang="en-US" baseline="0" dirty="0" smtClean="0"/>
              <a:t> Is clear from </a:t>
            </a:r>
            <a:r>
              <a:rPr lang="en-US" baseline="0" dirty="0" err="1" smtClean="0"/>
              <a:t>def’n</a:t>
            </a:r>
            <a:r>
              <a:rPr lang="en-US" baseline="0" dirty="0" smtClean="0"/>
              <a:t> of benchmark running time; (2) follows from our main theorem.</a:t>
            </a:r>
            <a:br>
              <a:rPr lang="en-US" baseline="0" dirty="0" smtClean="0"/>
            </a:br>
            <a:r>
              <a:rPr lang="en-US" baseline="0" dirty="0" smtClean="0"/>
              <a:t>(3) is fuzzier, but the point is that whether one has a list of protocols one wants to serve (USB),</a:t>
            </a:r>
            <a:br>
              <a:rPr lang="en-US" baseline="0" dirty="0" smtClean="0"/>
            </a:br>
            <a:r>
              <a:rPr lang="en-US" baseline="0" dirty="0" smtClean="0"/>
              <a:t>one wishes to help all “simple” programs in some programming language,</a:t>
            </a:r>
            <a:br>
              <a:rPr lang="en-US" baseline="0" dirty="0" smtClean="0"/>
            </a:br>
            <a:r>
              <a:rPr lang="en-US" baseline="0" dirty="0" smtClean="0"/>
              <a:t>or one wishes to exploit “analogies” to natural languages/human behavior,</a:t>
            </a:r>
            <a:br>
              <a:rPr lang="en-US" baseline="0" dirty="0" smtClean="0"/>
            </a:br>
            <a:r>
              <a:rPr lang="en-US" baseline="0" dirty="0" smtClean="0"/>
              <a:t>we can define belief distributions to capture these kinds of assumptions.</a:t>
            </a:r>
            <a:br>
              <a:rPr lang="en-US" baseline="0" dirty="0" smtClean="0"/>
            </a:br>
            <a:r>
              <a:rPr lang="en-US" baseline="0" dirty="0" smtClean="0"/>
              <a:t>Thus our framework captures the natural approaches to enabling efficient compatibility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8091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proof</a:t>
            </a:r>
            <a:r>
              <a:rPr lang="en-US" baseline="0" dirty="0" smtClean="0"/>
              <a:t> of the main theorem is pretty easy and not the point,</a:t>
            </a:r>
            <a:br>
              <a:rPr lang="en-US" baseline="0" dirty="0" smtClean="0"/>
            </a:br>
            <a:r>
              <a:rPr lang="en-US" baseline="0" dirty="0" smtClean="0"/>
              <a:t>but I’ll give you a quick idea of how it goes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052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</a:t>
            </a:r>
            <a:r>
              <a:rPr lang="en-US" baseline="0" dirty="0" smtClean="0"/>
              <a:t> a starting point, we recall the simple algorithm from earlier work, that is in turn</a:t>
            </a:r>
            <a:br>
              <a:rPr lang="en-US" baseline="0" dirty="0" smtClean="0"/>
            </a:br>
            <a:r>
              <a:rPr lang="en-US" baseline="0" dirty="0" smtClean="0"/>
              <a:t>an interactive analogue of Levin’s universal search algorithms…</a:t>
            </a:r>
          </a:p>
          <a:p>
            <a:r>
              <a:rPr lang="en-US" baseline="0" dirty="0" smtClean="0"/>
              <a:t>The key point is that PSPACE-complete problems Pi have proof systems in which</a:t>
            </a:r>
            <a:br>
              <a:rPr lang="en-US" baseline="0" dirty="0" smtClean="0"/>
            </a:br>
            <a:r>
              <a:rPr lang="en-US" baseline="0" dirty="0" smtClean="0"/>
              <a:t>the </a:t>
            </a:r>
            <a:r>
              <a:rPr lang="en-US" baseline="0" dirty="0" err="1" smtClean="0"/>
              <a:t>prover</a:t>
            </a:r>
            <a:r>
              <a:rPr lang="en-US" baseline="0" dirty="0" smtClean="0"/>
              <a:t> can be simulated by queries to Pi; verifier then checks answer.</a:t>
            </a:r>
          </a:p>
          <a:p>
            <a:r>
              <a:rPr lang="en-US" baseline="0" dirty="0" smtClean="0"/>
              <a:t>Our new strategy samples instead, and uses a related sampling </a:t>
            </a:r>
            <a:r>
              <a:rPr lang="en-US" baseline="0" dirty="0" smtClean="0"/>
              <a:t>schedule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(…so in phase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there are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bounds, exponentially growing, total time spent on each is 2^i…)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161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692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I’ve told you how these servers can be used,</a:t>
            </a:r>
            <a:r>
              <a:rPr lang="en-US" baseline="0" dirty="0" smtClean="0"/>
              <a:t> not how to build them.</a:t>
            </a:r>
            <a:br>
              <a:rPr lang="en-US" baseline="0" dirty="0" smtClean="0"/>
            </a:br>
            <a:r>
              <a:rPr lang="en-US" baseline="0" dirty="0" smtClean="0"/>
              <a:t>We </a:t>
            </a:r>
            <a:r>
              <a:rPr lang="en-US" baseline="0" smtClean="0"/>
              <a:t>have one simple example </a:t>
            </a:r>
            <a:r>
              <a:rPr lang="en-US" baseline="0" dirty="0" smtClean="0"/>
              <a:t>in the paper, where the users are expected to “identify their language”</a:t>
            </a:r>
            <a:br>
              <a:rPr lang="en-US" baseline="0" dirty="0" smtClean="0"/>
            </a:br>
            <a:r>
              <a:rPr lang="en-US" baseline="0" dirty="0" smtClean="0"/>
              <a:t>I don’t count this as a “natural” belief distribution (although it does capture practice, cf. USB)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235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809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 problem we wish to address: miscommunication in computer</a:t>
            </a:r>
            <a:r>
              <a:rPr lang="en-US" baseline="0" dirty="0" smtClean="0"/>
              <a:t> systems</a:t>
            </a:r>
            <a:br>
              <a:rPr lang="en-US" baseline="0" dirty="0" smtClean="0"/>
            </a:br>
            <a:r>
              <a:rPr lang="en-US" baseline="0" dirty="0" smtClean="0"/>
              <a:t>ex: slides created by </a:t>
            </a:r>
            <a:r>
              <a:rPr lang="en-US" baseline="0" dirty="0" err="1" smtClean="0"/>
              <a:t>Madhu</a:t>
            </a:r>
            <a:r>
              <a:rPr lang="en-US" baseline="0" dirty="0" smtClean="0"/>
              <a:t> render as gibberish on my laptop…</a:t>
            </a:r>
            <a:br>
              <a:rPr lang="en-US" baseline="0" dirty="0" smtClean="0"/>
            </a:br>
            <a:r>
              <a:rPr lang="en-US" baseline="0" dirty="0" smtClean="0"/>
              <a:t>more generally, often standards aren’t followed or protocols need to be updated</a:t>
            </a:r>
            <a:br>
              <a:rPr lang="en-US" baseline="0" dirty="0" smtClean="0"/>
            </a:br>
            <a:r>
              <a:rPr lang="en-US" baseline="0" dirty="0" smtClean="0"/>
              <a:t>(e.g., IPv4-&gt;IPv6, need new driver for new printer)</a:t>
            </a:r>
            <a:br>
              <a:rPr lang="en-US" baseline="0" dirty="0" smtClean="0"/>
            </a:br>
            <a:r>
              <a:rPr lang="en-US" baseline="0" dirty="0" smtClean="0"/>
              <a:t>Original motivating question: can computers cope with this automatically?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03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</a:t>
            </a:r>
            <a:r>
              <a:rPr lang="en-US" baseline="0" dirty="0" smtClean="0"/>
              <a:t> “goals” so that we can define “correct functioning.” Ex, printing… want to write driver</a:t>
            </a:r>
            <a:endParaRPr lang="en-US" dirty="0" smtClean="0"/>
          </a:p>
          <a:p>
            <a:r>
              <a:rPr lang="en-US" dirty="0" smtClean="0"/>
              <a:t>The comm. entities are the printer driver and printer’s firmware – comm.</a:t>
            </a:r>
            <a:r>
              <a:rPr lang="en-US" baseline="0" dirty="0" smtClean="0"/>
              <a:t> across</a:t>
            </a:r>
            <a:r>
              <a:rPr lang="en-US" dirty="0" smtClean="0"/>
              <a:t> binary channel</a:t>
            </a:r>
          </a:p>
          <a:p>
            <a:r>
              <a:rPr lang="en-US" dirty="0" smtClean="0"/>
              <a:t>But, *meaning* of their comm.</a:t>
            </a:r>
            <a:r>
              <a:rPr lang="en-US" baseline="0" dirty="0" smtClean="0"/>
              <a:t> Is actually given by their (inter)actions </a:t>
            </a:r>
            <a:r>
              <a:rPr lang="en-US" baseline="0" dirty="0" err="1" smtClean="0"/>
              <a:t>w.r.t</a:t>
            </a:r>
            <a:r>
              <a:rPr lang="en-US" baseline="0" dirty="0" smtClean="0"/>
              <a:t>. the </a:t>
            </a:r>
            <a:r>
              <a:rPr lang="en-US" baseline="0" dirty="0" err="1" smtClean="0"/>
              <a:t>env</a:t>
            </a:r>
            <a:r>
              <a:rPr lang="en-US" baseline="0" dirty="0" smtClean="0"/>
              <a:t>.-modeled by more channels </a:t>
            </a:r>
          </a:p>
          <a:p>
            <a:r>
              <a:rPr lang="en-US" baseline="0" dirty="0" smtClean="0"/>
              <a:t>*These* channels correspond to the interfaces of the driver (</a:t>
            </a:r>
            <a:r>
              <a:rPr lang="en-US" baseline="0" dirty="0" err="1" smtClean="0"/>
              <a:t>w.r.t</a:t>
            </a:r>
            <a:r>
              <a:rPr lang="en-US" baseline="0" dirty="0" smtClean="0"/>
              <a:t>. computer system) and the firmware </a:t>
            </a:r>
            <a:r>
              <a:rPr lang="en-US" baseline="0" dirty="0" err="1" smtClean="0"/>
              <a:t>w.r.t</a:t>
            </a:r>
            <a:r>
              <a:rPr lang="en-US" baseline="0" dirty="0" smtClean="0"/>
              <a:t>. the printer’s hardware. </a:t>
            </a:r>
            <a:br>
              <a:rPr lang="en-US" baseline="0" dirty="0" smtClean="0"/>
            </a:br>
            <a:r>
              <a:rPr lang="en-US" baseline="0" dirty="0" smtClean="0"/>
              <a:t>They are FIXED IN ADVANCE, as part of model goal (meaning of comm. across interface </a:t>
            </a:r>
            <a:r>
              <a:rPr lang="en-US" baseline="0" dirty="0" err="1" smtClean="0"/>
              <a:t>w</a:t>
            </a:r>
            <a:r>
              <a:rPr lang="en-US" baseline="0" dirty="0" smtClean="0"/>
              <a:t>/ </a:t>
            </a:r>
            <a:r>
              <a:rPr lang="en-US" baseline="0" dirty="0" err="1" smtClean="0"/>
              <a:t>Env</a:t>
            </a:r>
            <a:r>
              <a:rPr lang="en-US" baseline="0" dirty="0" smtClean="0"/>
              <a:t>. not in question)</a:t>
            </a:r>
            <a:br>
              <a:rPr lang="en-US" baseline="0" dirty="0" smtClean="0"/>
            </a:br>
            <a:r>
              <a:rPr lang="en-US" baseline="0" dirty="0" smtClean="0"/>
              <a:t>THIS GOAL: end-user chooses a document, compares the output of the printer with chosen string.</a:t>
            </a:r>
            <a:br>
              <a:rPr lang="en-US" baseline="0" dirty="0" smtClean="0"/>
            </a:br>
            <a:r>
              <a:rPr lang="en-US" baseline="0" dirty="0" smtClean="0"/>
              <a:t>Introduction of goal was ESSENTIAL: allows me to determine what is “good enough” communication</a:t>
            </a:r>
            <a:br>
              <a:rPr lang="en-US" baseline="0" dirty="0" smtClean="0"/>
            </a:br>
            <a:r>
              <a:rPr lang="en-US" baseline="0" dirty="0" smtClean="0"/>
              <a:t>I really don’t care what happens in the bottom half, except as it affects the top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A0594-93D0-D94C-9FC0-1DB05639516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</a:t>
            </a:r>
            <a:r>
              <a:rPr lang="en-US" baseline="0" dirty="0" smtClean="0"/>
              <a:t> talk: focus on goal of computation (though results generalize)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Environment sends user ‘x’ and user should return ‘f(x)’</a:t>
            </a: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we think of the user as randomized poly-time,</a:t>
            </a:r>
            <a:br>
              <a:rPr lang="en-US" baseline="0" dirty="0" smtClean="0"/>
            </a:br>
            <a:r>
              <a:rPr lang="en-US" baseline="0" dirty="0" smtClean="0"/>
              <a:t>so only interesting when f is hard and</a:t>
            </a:r>
            <a:br>
              <a:rPr lang="en-US" baseline="0" dirty="0" smtClean="0"/>
            </a:br>
            <a:r>
              <a:rPr lang="en-US" baseline="0" dirty="0" smtClean="0"/>
              <a:t>the user relies on the server to communicate the answer</a:t>
            </a:r>
            <a:br>
              <a:rPr lang="en-US" baseline="0" dirty="0" smtClean="0"/>
            </a:br>
            <a:r>
              <a:rPr lang="en-US" baseline="0" dirty="0" smtClean="0"/>
              <a:t>IN PARTICULAR: this talk, we’ll focus on PSPACE-complete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A0594-93D0-D94C-9FC0-1DB05639516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strategy</a:t>
            </a:r>
            <a:r>
              <a:rPr lang="en-US" baseline="0" dirty="0" smtClean="0"/>
              <a:t> that overcomes potential miscommunication is referred to as a</a:t>
            </a:r>
          </a:p>
          <a:p>
            <a:r>
              <a:rPr lang="en-US" baseline="0" dirty="0" smtClean="0"/>
              <a:t>“universal user” (</a:t>
            </a:r>
            <a:r>
              <a:rPr lang="en-US" baseline="0" dirty="0" err="1" smtClean="0"/>
              <a:t>w.r.t</a:t>
            </a:r>
            <a:r>
              <a:rPr lang="en-US" baseline="0" dirty="0" smtClean="0"/>
              <a:t>. a fixed background goal for communication)</a:t>
            </a:r>
            <a:br>
              <a:rPr lang="en-US" baseline="0" dirty="0" smtClean="0"/>
            </a:br>
            <a:r>
              <a:rPr lang="en-US" baseline="0" dirty="0" smtClean="0"/>
              <a:t>always modeled as universal </a:t>
            </a:r>
            <a:r>
              <a:rPr lang="en-US" baseline="0" dirty="0" err="1" smtClean="0"/>
              <a:t>w.r.t</a:t>
            </a:r>
            <a:r>
              <a:rPr lang="en-US" baseline="0" dirty="0" smtClean="0"/>
              <a:t>. a collection of possible servers S:</a:t>
            </a:r>
            <a:br>
              <a:rPr lang="en-US" baseline="0" dirty="0" smtClean="0"/>
            </a:br>
            <a:r>
              <a:rPr lang="en-US" baseline="0" dirty="0" smtClean="0"/>
              <a:t>formally, no matter which server in S is encountered, the user succeeds (computes f)</a:t>
            </a:r>
          </a:p>
          <a:p>
            <a:r>
              <a:rPr lang="en-US" baseline="0" dirty="0" smtClean="0"/>
              <a:t>Thus overcoming the potential miscommunication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A0594-93D0-D94C-9FC0-1DB05639516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trouble is that most classes of</a:t>
            </a:r>
            <a:r>
              <a:rPr lang="en-US" baseline="0" dirty="0" smtClean="0"/>
              <a:t> servers S we naturally define</a:t>
            </a:r>
            <a:br>
              <a:rPr lang="en-US" baseline="0" dirty="0" smtClean="0"/>
            </a:br>
            <a:r>
              <a:rPr lang="en-US" baseline="0" dirty="0" smtClean="0"/>
              <a:t>contain “password-protected” servers:</a:t>
            </a:r>
          </a:p>
          <a:p>
            <a:r>
              <a:rPr lang="en-US" baseline="0" dirty="0" smtClean="0"/>
              <a:t>the server has a “password” in mind, and doesn’t say or do anything</a:t>
            </a:r>
            <a:br>
              <a:rPr lang="en-US" baseline="0" dirty="0" smtClean="0"/>
            </a:br>
            <a:r>
              <a:rPr lang="en-US" baseline="0" dirty="0" smtClean="0"/>
              <a:t>unless it receives the password.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A0594-93D0-D94C-9FC0-1DB05639516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We’re unhappy that</a:t>
            </a:r>
            <a:r>
              <a:rPr lang="en-US" baseline="0" dirty="0" smtClean="0"/>
              <a:t> password-protected servers are included in these classes because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password-protected servers thwart</a:t>
            </a:r>
            <a:r>
              <a:rPr lang="en-US" baseline="0" dirty="0" smtClean="0"/>
              <a:t> our attempts to give reasonable running-time bounds.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We never expected nor wanted to have a “universal break-in” though; </a:t>
            </a:r>
            <a:br>
              <a:rPr lang="en-US" baseline="0" dirty="0" smtClean="0"/>
            </a:br>
            <a:r>
              <a:rPr lang="en-US" baseline="0" dirty="0" smtClean="0"/>
              <a:t>can we *refine* our </a:t>
            </a:r>
            <a:r>
              <a:rPr lang="en-US" baseline="0" dirty="0" err="1" smtClean="0"/>
              <a:t>defs</a:t>
            </a:r>
            <a:r>
              <a:rPr lang="en-US" baseline="0" dirty="0" smtClean="0"/>
              <a:t>. so that success won’t promise to find passwords efficiently?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A0594-93D0-D94C-9FC0-1DB05639516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</a:t>
            </a:r>
            <a:r>
              <a:rPr lang="en-US" baseline="0" dirty="0" smtClean="0"/>
              <a:t> show one approach to eliminating passwords &amp; giving reasonable bounds</a:t>
            </a:r>
            <a:br>
              <a:rPr lang="en-US" baseline="0" dirty="0" smtClean="0"/>
            </a:br>
            <a:r>
              <a:rPr lang="en-US" baseline="0" dirty="0" smtClean="0"/>
              <a:t>by introducing “beliefs” of the user and server into the model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In particular, will allow us to capture a notion of the server being “easy to use”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39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Roughly,</a:t>
            </a:r>
            <a:r>
              <a:rPr lang="en-US" baseline="0" dirty="0" smtClean="0"/>
              <a:t> we assume the server has a prior distribution Q over user strategies; </a:t>
            </a:r>
            <a:br>
              <a:rPr lang="en-US" baseline="0" dirty="0" smtClean="0"/>
            </a:br>
            <a:r>
              <a:rPr lang="en-US" baseline="0" dirty="0" smtClean="0"/>
              <a:t>For a random user strategy drawn from Q, </a:t>
            </a:r>
            <a:br>
              <a:rPr lang="en-US" baseline="0" dirty="0" smtClean="0"/>
            </a:br>
            <a:r>
              <a:rPr lang="en-US" baseline="0" dirty="0" smtClean="0"/>
              <a:t>can evaluate quality of server </a:t>
            </a:r>
            <a:r>
              <a:rPr lang="en-US" baseline="0" dirty="0" err="1" smtClean="0"/>
              <a:t>w.r.t</a:t>
            </a:r>
            <a:r>
              <a:rPr lang="en-US" baseline="0" dirty="0" smtClean="0"/>
              <a:t>. these “beliefs” in terms of users’ running times</a:t>
            </a:r>
            <a:br>
              <a:rPr lang="en-US" baseline="0" dirty="0" smtClean="0"/>
            </a:br>
            <a:r>
              <a:rPr lang="en-US" baseline="0" dirty="0" smtClean="0"/>
              <a:t>ASSUME: users from Q achieve goal with server. </a:t>
            </a:r>
            <a:br>
              <a:rPr lang="en-US" baseline="0" dirty="0" smtClean="0"/>
            </a:br>
            <a:r>
              <a:rPr lang="en-US" baseline="0" dirty="0" smtClean="0"/>
              <a:t>thus: define Q-Benchmark running time of a server </a:t>
            </a:r>
            <a:br>
              <a:rPr lang="en-US" baseline="0" dirty="0" smtClean="0"/>
            </a:br>
            <a:r>
              <a:rPr lang="en-US" baseline="0" dirty="0" smtClean="0"/>
              <a:t>“server designer” optimizes running time of users from Q,</a:t>
            </a:r>
            <a:br>
              <a:rPr lang="en-US" baseline="0" dirty="0" smtClean="0"/>
            </a:br>
            <a:r>
              <a:rPr lang="en-US" baseline="0" dirty="0" smtClean="0"/>
              <a:t>that is: chooses S with low Q-benchmark running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85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E2BA9-D21F-C940-B45E-D8692E2607C4}" type="datetime1">
              <a:rPr lang="en-US" smtClean="0"/>
              <a:t>1/4/11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2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7B9D7-B3EA-BA49-8EF8-2BF0E6752AEE}" type="datetime1">
              <a:rPr lang="en-US" smtClean="0"/>
              <a:t>1/4/11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969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74F6E-849D-DF46-B076-8EC0979F60D0}" type="datetime1">
              <a:rPr lang="en-US" smtClean="0"/>
              <a:t>1/4/11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0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C6ED-9A48-0643-9837-5A24B704FD68}" type="datetime1">
              <a:rPr lang="en-US" smtClean="0"/>
              <a:t>1/4/11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508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2CFD-09B8-EB47-844D-625A0ED2F1EF}" type="datetime1">
              <a:rPr lang="en-US" smtClean="0"/>
              <a:t>1/4/11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7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F24EC-C1F8-4F4E-AD4B-80FFD71EE222}" type="datetime1">
              <a:rPr lang="en-US" smtClean="0"/>
              <a:t>1/4/11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7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9D19-C32E-7D49-840A-0EB1ECF4A377}" type="datetime1">
              <a:rPr lang="en-US" smtClean="0"/>
              <a:t>1/4/11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0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6225-952F-4241-B81F-33718B034E13}" type="datetime1">
              <a:rPr lang="en-US" smtClean="0"/>
              <a:t>1/4/11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3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6B48D-2FE9-1145-B0F1-288430DC6BF8}" type="datetime1">
              <a:rPr lang="en-US" smtClean="0"/>
              <a:t>1/4/11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15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436E-C64E-3743-894C-92F74F6BDDCC}" type="datetime1">
              <a:rPr lang="en-US" smtClean="0"/>
              <a:t>1/4/11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8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6A4E-5401-994E-AFF2-06B5AC6A9CCD}" type="datetime1">
              <a:rPr lang="en-US" smtClean="0"/>
              <a:t>1/4/11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9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607F9-DE96-094E-B8CA-BFDA2C5B6A19}" type="datetime1">
              <a:rPr lang="en-US" smtClean="0"/>
              <a:t>1/4/11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93F41-2DD1-F841-A421-BC2C75AD3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98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9.gif"/><Relationship Id="rId5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10.gif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5" Type="http://schemas.openxmlformats.org/officeDocument/2006/relationships/image" Target="../media/image7.jpg"/><Relationship Id="rId6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Efficient Semantic Communication via Compatible Beliefs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Brendan Juba </a:t>
            </a:r>
            <a:r>
              <a:rPr lang="en-US" dirty="0" smtClean="0"/>
              <a:t>(MIT CSAIL &amp; Harvard)</a:t>
            </a:r>
          </a:p>
          <a:p>
            <a:r>
              <a:rPr lang="en-US" i="1" dirty="0"/>
              <a:t>w</a:t>
            </a:r>
            <a:r>
              <a:rPr lang="en-US" i="1" dirty="0" smtClean="0"/>
              <a:t>ith </a:t>
            </a:r>
            <a:r>
              <a:rPr lang="en-US" i="1" dirty="0" err="1" smtClean="0"/>
              <a:t>Madhu</a:t>
            </a:r>
            <a:r>
              <a:rPr lang="en-US" i="1" dirty="0" smtClean="0"/>
              <a:t> Sudan (MSR &amp; MIT)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14211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6193"/>
            <a:ext cx="8229600" cy="4525963"/>
          </a:xfrm>
        </p:spPr>
        <p:txBody>
          <a:bodyPr>
            <a:noAutofit/>
          </a:bodyPr>
          <a:lstStyle/>
          <a:p>
            <a:pPr marL="1371600" indent="-1371600">
              <a:buFont typeface="+mj-lt"/>
              <a:buAutoNum type="arabicPeriod"/>
            </a:pPr>
            <a:r>
              <a:rPr lang="en-US" sz="8000" dirty="0" smtClean="0"/>
              <a:t>Motivation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000" b="1" dirty="0" smtClean="0"/>
              <a:t>Beliefs model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000" dirty="0" smtClean="0"/>
              <a:t>Sketch of result</a:t>
            </a:r>
            <a:endParaRPr lang="en-US" sz="8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56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loud 6"/>
          <p:cNvSpPr/>
          <p:nvPr/>
        </p:nvSpPr>
        <p:spPr>
          <a:xfrm>
            <a:off x="105833" y="1301750"/>
            <a:ext cx="3534834" cy="5259917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i="1" dirty="0">
              <a:latin typeface="Marker Felt"/>
              <a:cs typeface="Marker Fe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Server’s Beliefs</a:t>
            </a:r>
            <a:endParaRPr lang="en-US" dirty="0"/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6731000" y="2756457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11" descr="hal-9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1000" y="3286682"/>
            <a:ext cx="1447800" cy="1085850"/>
          </a:xfrm>
          <a:prstGeom prst="rect">
            <a:avLst/>
          </a:prstGeom>
          <a:noFill/>
        </p:spPr>
      </p:pic>
      <p:sp>
        <p:nvSpPr>
          <p:cNvPr id="6" name="Left-Right Arrow 5"/>
          <p:cNvSpPr/>
          <p:nvPr/>
        </p:nvSpPr>
        <p:spPr>
          <a:xfrm>
            <a:off x="3425380" y="3497138"/>
            <a:ext cx="2987524" cy="65314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06083" y="2074333"/>
            <a:ext cx="10583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endParaRPr lang="en-US" sz="4800" b="1" i="1" dirty="0">
              <a:solidFill>
                <a:srgbClr val="660066"/>
              </a:solidFill>
              <a:latin typeface="Marker Felt"/>
              <a:cs typeface="Marker Felt"/>
            </a:endParaRPr>
          </a:p>
        </p:txBody>
      </p:sp>
      <p:pic>
        <p:nvPicPr>
          <p:cNvPr id="10" name="Picture 9" descr="ipad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17" y="2905330"/>
            <a:ext cx="1399117" cy="1991051"/>
          </a:xfrm>
          <a:prstGeom prst="rect">
            <a:avLst/>
          </a:prstGeom>
        </p:spPr>
      </p:pic>
      <p:sp>
        <p:nvSpPr>
          <p:cNvPr id="12" name="Folded Corner 11"/>
          <p:cNvSpPr/>
          <p:nvPr/>
        </p:nvSpPr>
        <p:spPr>
          <a:xfrm>
            <a:off x="3640667" y="2611202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x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13" name="Folded Corner 12"/>
          <p:cNvSpPr/>
          <p:nvPr/>
        </p:nvSpPr>
        <p:spPr>
          <a:xfrm>
            <a:off x="5924922" y="4361594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f(x</a:t>
            </a:r>
            <a:r>
              <a:rPr lang="en-US" sz="3200" i="1" dirty="0" smtClean="0">
                <a:solidFill>
                  <a:schemeClr val="tx1"/>
                </a:solidFill>
              </a:rPr>
              <a:t>)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32417" y="4896381"/>
            <a:ext cx="16827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t</a:t>
            </a:r>
            <a:r>
              <a:rPr lang="en-US" sz="3200" baseline="-25000" dirty="0" err="1" smtClean="0"/>
              <a:t>U,S</a:t>
            </a:r>
            <a:r>
              <a:rPr lang="en-US" sz="3200" dirty="0" smtClean="0"/>
              <a:t>(|x|)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3342217" y="5427232"/>
            <a:ext cx="5526616" cy="1015663"/>
          </a:xfrm>
          <a:prstGeom prst="rect">
            <a:avLst/>
          </a:prstGeom>
          <a:noFill/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Def’n</a:t>
            </a:r>
            <a:r>
              <a:rPr lang="en-US" sz="2800" i="1" dirty="0" smtClean="0"/>
              <a:t>:</a:t>
            </a:r>
            <a:r>
              <a:rPr lang="en-US" sz="2800" b="1" dirty="0" smtClean="0"/>
              <a:t> </a:t>
            </a:r>
            <a:r>
              <a:rPr lang="en-US" sz="2800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2800" b="1" dirty="0" smtClean="0"/>
              <a:t>-Benchmark running time</a:t>
            </a:r>
            <a:br>
              <a:rPr lang="en-US" sz="2800" b="1" dirty="0" smtClean="0"/>
            </a:br>
            <a:r>
              <a:rPr lang="en-US" sz="2800" b="1" dirty="0" smtClean="0"/>
              <a:t>	</a:t>
            </a:r>
            <a:r>
              <a:rPr lang="en-US" sz="2800" dirty="0" smtClean="0"/>
              <a:t>T</a:t>
            </a:r>
            <a:r>
              <a:rPr lang="en-US" sz="2800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2800" baseline="-25000" dirty="0" smtClean="0"/>
              <a:t>,S</a:t>
            </a:r>
            <a:r>
              <a:rPr lang="en-US" sz="2800" dirty="0" smtClean="0"/>
              <a:t>(n) = </a:t>
            </a:r>
            <a:r>
              <a:rPr lang="en-US" sz="3200" b="1" dirty="0" smtClean="0"/>
              <a:t>E</a:t>
            </a:r>
            <a:r>
              <a:rPr lang="en-US" sz="3200" baseline="-25000" dirty="0" smtClean="0"/>
              <a:t>U</a:t>
            </a:r>
            <a:r>
              <a:rPr lang="en-US" sz="3200" baseline="-25000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en-US" sz="3200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3200" dirty="0" smtClean="0"/>
              <a:t>[</a:t>
            </a:r>
            <a:r>
              <a:rPr lang="en-US" sz="3200" dirty="0" err="1" smtClean="0"/>
              <a:t>t</a:t>
            </a:r>
            <a:r>
              <a:rPr lang="en-US" sz="3200" baseline="-25000" dirty="0" err="1" smtClean="0"/>
              <a:t>U,S</a:t>
            </a:r>
            <a:r>
              <a:rPr lang="en-US" sz="3200" dirty="0" smtClean="0"/>
              <a:t>(n)]</a:t>
            </a:r>
            <a:endParaRPr lang="en-US" sz="3200" i="1" baseline="-25000" dirty="0"/>
          </a:p>
        </p:txBody>
      </p:sp>
      <p:pic>
        <p:nvPicPr>
          <p:cNvPr id="16" name="Picture 15" descr="cisgod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674" y="-8062"/>
            <a:ext cx="2284326" cy="2219979"/>
          </a:xfrm>
          <a:prstGeom prst="rect">
            <a:avLst/>
          </a:prstGeom>
        </p:spPr>
      </p:pic>
      <p:sp>
        <p:nvSpPr>
          <p:cNvPr id="17" name="Cloud Callout 16"/>
          <p:cNvSpPr/>
          <p:nvPr/>
        </p:nvSpPr>
        <p:spPr>
          <a:xfrm>
            <a:off x="2709333" y="1216554"/>
            <a:ext cx="4730750" cy="2487612"/>
          </a:xfrm>
          <a:prstGeom prst="cloudCallout">
            <a:avLst>
              <a:gd name="adj1" fmla="val 61630"/>
              <a:gd name="adj2" fmla="val -8683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Comic Sans MS"/>
                <a:cs typeface="Comic Sans MS"/>
              </a:rPr>
              <a:t>I’VE CHOSEN AN  </a:t>
            </a:r>
            <a:r>
              <a:rPr lang="en-US" sz="3200" dirty="0" smtClean="0">
                <a:solidFill>
                  <a:schemeClr val="tx1"/>
                </a:solidFill>
                <a:cs typeface="Comic Sans MS"/>
              </a:rPr>
              <a:t>S</a:t>
            </a:r>
            <a:r>
              <a:rPr lang="en-US" sz="2400" i="1" dirty="0" smtClean="0">
                <a:solidFill>
                  <a:schemeClr val="tx1"/>
                </a:solidFill>
                <a:latin typeface="Comic Sans MS"/>
                <a:cs typeface="Comic Sans MS"/>
              </a:rPr>
              <a:t> WITH POLYNOMIAL </a:t>
            </a:r>
            <a:r>
              <a:rPr lang="en-US" sz="2400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2400" b="1" dirty="0" smtClean="0"/>
              <a:t>-</a:t>
            </a:r>
            <a:r>
              <a:rPr lang="en-US" sz="2400" i="1" dirty="0" smtClean="0">
                <a:solidFill>
                  <a:schemeClr val="tx1"/>
                </a:solidFill>
                <a:latin typeface="Comic Sans MS"/>
                <a:cs typeface="Comic Sans MS"/>
              </a:rPr>
              <a:t>BENCHMARK RUNNING TIME</a:t>
            </a:r>
            <a:endParaRPr lang="en-US" sz="2400" i="1" dirty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8" name="Cloud 17"/>
          <p:cNvSpPr/>
          <p:nvPr/>
        </p:nvSpPr>
        <p:spPr>
          <a:xfrm>
            <a:off x="4201141" y="3180849"/>
            <a:ext cx="4032250" cy="1306485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SO, </a:t>
            </a:r>
            <a:r>
              <a:rPr lang="en-US" sz="2400" b="1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NO PASSWORD!!</a:t>
            </a:r>
            <a:endParaRPr lang="en-US" sz="2400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75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88 -0.00417 L 0.27153 -0.00579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2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72 0.00209 L -0.29399 0.00162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2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/>
      <p:bldP spid="15" grpId="0" animBg="1"/>
      <p:bldP spid="17" grpId="0" build="allAtOnce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6731000" y="2756457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11" descr="hal-9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1000" y="3286682"/>
            <a:ext cx="1447800" cy="1085850"/>
          </a:xfrm>
          <a:prstGeom prst="rect">
            <a:avLst/>
          </a:prstGeom>
          <a:noFill/>
        </p:spPr>
      </p:pic>
      <p:sp>
        <p:nvSpPr>
          <p:cNvPr id="6" name="Left-Right Arrow 5"/>
          <p:cNvSpPr/>
          <p:nvPr/>
        </p:nvSpPr>
        <p:spPr>
          <a:xfrm>
            <a:off x="3425380" y="3497138"/>
            <a:ext cx="2987524" cy="65314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cisgod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674" y="-8062"/>
            <a:ext cx="2284326" cy="2219979"/>
          </a:xfrm>
          <a:prstGeom prst="rect">
            <a:avLst/>
          </a:prstGeom>
        </p:spPr>
      </p:pic>
      <p:sp>
        <p:nvSpPr>
          <p:cNvPr id="3" name="Cloud Callout 2"/>
          <p:cNvSpPr/>
          <p:nvPr/>
        </p:nvSpPr>
        <p:spPr>
          <a:xfrm>
            <a:off x="6000750" y="1417638"/>
            <a:ext cx="1894417" cy="1338819"/>
          </a:xfrm>
          <a:prstGeom prst="cloudCallout">
            <a:avLst>
              <a:gd name="adj1" fmla="val 9335"/>
              <a:gd name="adj2" fmla="val 60128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</a:p>
        </p:txBody>
      </p:sp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6932" y="2611202"/>
            <a:ext cx="2698448" cy="267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Cloud Callout 19"/>
          <p:cNvSpPr/>
          <p:nvPr/>
        </p:nvSpPr>
        <p:spPr>
          <a:xfrm>
            <a:off x="31751" y="677333"/>
            <a:ext cx="2825750" cy="2360084"/>
          </a:xfrm>
          <a:prstGeom prst="cloudCallout">
            <a:avLst>
              <a:gd name="adj1" fmla="val 4635"/>
              <a:gd name="adj2" fmla="val 6115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b="1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WHY</a:t>
            </a:r>
            <a:r>
              <a:rPr lang="en-US" sz="2400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 DOESN’T IT WORK??</a:t>
            </a:r>
            <a:endParaRPr lang="en-US" sz="2400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1682751" y="179917"/>
            <a:ext cx="4857750" cy="1778000"/>
          </a:xfrm>
          <a:prstGeom prst="cloudCallout">
            <a:avLst>
              <a:gd name="adj1" fmla="val 80052"/>
              <a:gd name="adj2" fmla="val -428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PREFIXING A MESSAGE WITH 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%!PS-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Adobe </a:t>
            </a:r>
            <a:r>
              <a:rPr lang="en-US" sz="2000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IS THE </a:t>
            </a:r>
            <a:r>
              <a:rPr lang="en-US" sz="2000" b="1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MOST </a:t>
            </a:r>
            <a:r>
              <a:rPr lang="en-US" sz="2000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NATURAL THING IN THE </a:t>
            </a:r>
            <a:r>
              <a:rPr lang="en-US" sz="2000" b="1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WORLD</a:t>
            </a:r>
            <a:r>
              <a:rPr lang="en-US" sz="2000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.</a:t>
            </a:r>
            <a:endParaRPr lang="en-US" sz="2000" i="1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640667" y="2611202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x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60083" y="5556250"/>
            <a:ext cx="6455834" cy="584776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000000"/>
                </a:solidFill>
                <a:latin typeface="Marker Felt"/>
                <a:cs typeface="Marker Felt"/>
              </a:rPr>
              <a:t>MORAL: </a:t>
            </a:r>
            <a:r>
              <a:rPr lang="en-US" sz="3200" i="1" dirty="0" smtClean="0">
                <a:solidFill>
                  <a:srgbClr val="000000"/>
                </a:solidFill>
                <a:latin typeface="Marker Felt"/>
                <a:cs typeface="Marker Felt"/>
              </a:rPr>
              <a:t>NEED “SIMILAR” BELIEFS…</a:t>
            </a:r>
            <a:endParaRPr lang="en-US" sz="3200" b="1" i="1" dirty="0">
              <a:solidFill>
                <a:srgbClr val="000000"/>
              </a:solidFill>
              <a:latin typeface="Marker Felt"/>
              <a:cs typeface="Marker Felt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2698750" y="1635682"/>
            <a:ext cx="4032250" cy="1120775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THAT</a:t>
            </a:r>
            <a:r>
              <a:rPr lang="en-US" sz="2000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 ISN’T A</a:t>
            </a:r>
            <a:r>
              <a:rPr lang="en-US" sz="2000" b="1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en-US" sz="2000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“</a:t>
            </a:r>
            <a:r>
              <a:rPr lang="en-US" sz="2000" b="1" i="1" dirty="0" smtClean="0">
                <a:solidFill>
                  <a:srgbClr val="000000"/>
                </a:solidFill>
                <a:latin typeface="Comic Sans MS"/>
                <a:cs typeface="Comic Sans MS"/>
              </a:rPr>
              <a:t>PASSWORD.”</a:t>
            </a:r>
            <a:endParaRPr lang="en-US" sz="2000" i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55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88 -0.00417 L 0.27153 -0.00579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24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1" grpId="0" animBg="1"/>
      <p:bldP spid="12" grpId="0" animBg="1"/>
      <p:bldP spid="12" grpId="1" animBg="1"/>
      <p:bldP spid="21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Compatibility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187661"/>
            <a:ext cx="2698448" cy="267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loud Callout 4"/>
          <p:cNvSpPr/>
          <p:nvPr/>
        </p:nvSpPr>
        <p:spPr>
          <a:xfrm>
            <a:off x="2434167" y="1576917"/>
            <a:ext cx="2931583" cy="5090583"/>
          </a:xfrm>
          <a:prstGeom prst="cloudCallout">
            <a:avLst>
              <a:gd name="adj1" fmla="val -76429"/>
              <a:gd name="adj2" fmla="val 6783"/>
            </a:avLst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63333" y="2402417"/>
            <a:ext cx="5926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endParaRPr lang="en-US" sz="5400" b="1" i="1" dirty="0">
              <a:solidFill>
                <a:srgbClr val="008000"/>
              </a:solidFill>
              <a:latin typeface="Marker Felt"/>
              <a:cs typeface="Marker Felt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7122583" y="3742295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11" descr="hal-90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22583" y="4272520"/>
            <a:ext cx="1447800" cy="1085850"/>
          </a:xfrm>
          <a:prstGeom prst="rect">
            <a:avLst/>
          </a:prstGeom>
          <a:noFill/>
        </p:spPr>
      </p:pic>
      <p:sp>
        <p:nvSpPr>
          <p:cNvPr id="11" name="Cloud Callout 10"/>
          <p:cNvSpPr/>
          <p:nvPr/>
        </p:nvSpPr>
        <p:spPr>
          <a:xfrm>
            <a:off x="3058583" y="1926166"/>
            <a:ext cx="3598333" cy="5588000"/>
          </a:xfrm>
          <a:prstGeom prst="cloudCallout">
            <a:avLst>
              <a:gd name="adj1" fmla="val 64755"/>
              <a:gd name="adj2" fmla="val -11932"/>
            </a:avLst>
          </a:prstGeom>
          <a:solidFill>
            <a:schemeClr val="accent4">
              <a:lumMod val="20000"/>
              <a:lumOff val="80000"/>
              <a:alpha val="4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513917" y="2910248"/>
            <a:ext cx="899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endParaRPr lang="en-US" sz="4800" b="1" i="1" dirty="0">
              <a:solidFill>
                <a:srgbClr val="660066"/>
              </a:solidFill>
              <a:latin typeface="Marker Felt"/>
              <a:cs typeface="Marker Fe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2250" y="1227667"/>
            <a:ext cx="8763000" cy="707886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Symbol" charset="2"/>
                <a:cs typeface="Symbol" charset="2"/>
              </a:rPr>
              <a:t>a</a:t>
            </a:r>
            <a:r>
              <a:rPr lang="en-US" sz="4000" dirty="0" smtClean="0">
                <a:cs typeface="Symbol" charset="2"/>
              </a:rPr>
              <a:t>(</a:t>
            </a:r>
            <a:r>
              <a:rPr lang="en-US" sz="4000" b="1" i="1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sz="4000" dirty="0" smtClean="0">
                <a:cs typeface="Symbol" charset="2"/>
              </a:rPr>
              <a:t>,</a:t>
            </a:r>
            <a:r>
              <a:rPr lang="en-US" sz="4000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 Q </a:t>
            </a:r>
            <a:r>
              <a:rPr lang="en-US" sz="4000" dirty="0" smtClean="0">
                <a:cs typeface="Symbol" charset="2"/>
              </a:rPr>
              <a:t>) = </a:t>
            </a:r>
            <a:r>
              <a:rPr lang="en-US" sz="4000" dirty="0" err="1" smtClean="0">
                <a:latin typeface="Symbol" charset="2"/>
                <a:cs typeface="Symbol" charset="2"/>
              </a:rPr>
              <a:t>S</a:t>
            </a:r>
            <a:r>
              <a:rPr lang="en-US" sz="4000" baseline="-25000" dirty="0" err="1" smtClean="0">
                <a:latin typeface="Symbol" charset="2"/>
                <a:cs typeface="Symbol" charset="2"/>
              </a:rPr>
              <a:t>w</a:t>
            </a:r>
            <a:r>
              <a:rPr lang="en-US" sz="4000" baseline="-25000" dirty="0" smtClean="0">
                <a:latin typeface="Times"/>
                <a:cs typeface="Times"/>
              </a:rPr>
              <a:t> </a:t>
            </a:r>
            <a:r>
              <a:rPr lang="en-US" sz="3200" dirty="0" smtClean="0">
                <a:latin typeface="Times"/>
                <a:cs typeface="Times"/>
              </a:rPr>
              <a:t>min</a:t>
            </a:r>
            <a:r>
              <a:rPr lang="en-US" sz="4000" dirty="0" smtClean="0">
                <a:latin typeface="Times"/>
                <a:cs typeface="Times"/>
              </a:rPr>
              <a:t>{P(</a:t>
            </a:r>
            <a:r>
              <a:rPr lang="en-US" sz="4000" dirty="0" smtClean="0">
                <a:latin typeface="Symbol" charset="2"/>
                <a:cs typeface="Symbol" charset="2"/>
              </a:rPr>
              <a:t>w</a:t>
            </a:r>
            <a:r>
              <a:rPr lang="en-US" sz="4000" dirty="0" smtClean="0">
                <a:latin typeface="Times"/>
                <a:cs typeface="Times"/>
              </a:rPr>
              <a:t>),Q(</a:t>
            </a:r>
            <a:r>
              <a:rPr lang="en-US" sz="4000" dirty="0" smtClean="0">
                <a:latin typeface="Symbol" charset="2"/>
                <a:cs typeface="Symbol" charset="2"/>
              </a:rPr>
              <a:t>w</a:t>
            </a:r>
            <a:r>
              <a:rPr lang="en-US" sz="4000" dirty="0" smtClean="0">
                <a:latin typeface="Times"/>
                <a:cs typeface="Times"/>
              </a:rPr>
              <a:t>)} = 1-|P-Q|</a:t>
            </a:r>
            <a:r>
              <a:rPr lang="en-US" sz="4000" baseline="-25000" dirty="0" smtClean="0">
                <a:latin typeface="Times"/>
                <a:cs typeface="Times"/>
              </a:rPr>
              <a:t>TV</a:t>
            </a:r>
            <a:endParaRPr lang="en-US" sz="3200" dirty="0">
              <a:latin typeface="Symbol" charset="2"/>
              <a:cs typeface="Symbol" charset="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66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Compatibility controls overhead of universal communication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Theorem. </a:t>
            </a:r>
            <a:r>
              <a:rPr lang="en-US" dirty="0" smtClean="0"/>
              <a:t>Let </a:t>
            </a:r>
            <a:r>
              <a:rPr lang="en-US" b="1" i="1" dirty="0" smtClean="0">
                <a:solidFill>
                  <a:srgbClr val="008000"/>
                </a:solidFill>
                <a:latin typeface="Marker Felt"/>
                <a:cs typeface="Marker Felt"/>
              </a:rPr>
              <a:t>P </a:t>
            </a:r>
            <a:r>
              <a:rPr lang="en-US" dirty="0" smtClean="0"/>
              <a:t>be a </a:t>
            </a:r>
            <a:r>
              <a:rPr lang="en-US" dirty="0" err="1" smtClean="0"/>
              <a:t>sampleable</a:t>
            </a:r>
            <a:r>
              <a:rPr lang="en-US" dirty="0" smtClean="0"/>
              <a:t> distribution, suppose every server S</a:t>
            </a:r>
            <a:r>
              <a:rPr lang="en-US" dirty="0" smtClean="0">
                <a:sym typeface="Symbol" charset="0"/>
              </a:rPr>
              <a:t></a:t>
            </a:r>
            <a:r>
              <a:rPr lang="en-US" dirty="0" smtClean="0">
                <a:latin typeface="Marker Felt Thin"/>
              </a:rPr>
              <a:t>S</a:t>
            </a:r>
            <a:r>
              <a:rPr lang="en-US" dirty="0" smtClean="0"/>
              <a:t> has a belief distribution </a:t>
            </a:r>
            <a:r>
              <a:rPr lang="en-US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 smtClean="0"/>
              <a:t>S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For PSPACE-complete </a:t>
            </a:r>
            <a:r>
              <a:rPr lang="en-US" dirty="0" smtClean="0">
                <a:latin typeface="Symbol" charset="2"/>
                <a:cs typeface="Symbol" charset="2"/>
              </a:rPr>
              <a:t>P</a:t>
            </a:r>
            <a:r>
              <a:rPr lang="en-US" dirty="0" smtClean="0">
                <a:cs typeface="Symbol" charset="2"/>
              </a:rPr>
              <a:t>, there exist polys r &amp; w such that if strategies from </a:t>
            </a:r>
            <a:r>
              <a:rPr lang="en-US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 smtClean="0"/>
              <a:t>S</a:t>
            </a:r>
            <a:r>
              <a:rPr lang="en-US" dirty="0" smtClean="0">
                <a:cs typeface="Symbol" charset="2"/>
              </a:rPr>
              <a:t> decide </a:t>
            </a:r>
            <a:r>
              <a:rPr lang="en-US" dirty="0" smtClean="0">
                <a:latin typeface="Symbol" charset="2"/>
                <a:cs typeface="Symbol" charset="2"/>
              </a:rPr>
              <a:t>P </a:t>
            </a:r>
            <a:r>
              <a:rPr lang="en-US" dirty="0" smtClean="0">
                <a:cs typeface="Symbol" charset="2"/>
              </a:rPr>
              <a:t>with S,</a:t>
            </a:r>
            <a:br>
              <a:rPr lang="en-US" dirty="0" smtClean="0">
                <a:cs typeface="Symbol" charset="2"/>
              </a:rPr>
            </a:br>
            <a:r>
              <a:rPr lang="en-US" dirty="0" smtClean="0">
                <a:cs typeface="Symbol" charset="2"/>
              </a:rPr>
              <a:t>there is a user strategy U</a:t>
            </a:r>
            <a:r>
              <a:rPr lang="en-US" b="1" i="1" baseline="-25000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dirty="0" smtClean="0">
                <a:cs typeface="Symbol" charset="2"/>
              </a:rPr>
              <a:t> that computes </a:t>
            </a:r>
            <a:r>
              <a:rPr lang="en-US" dirty="0" smtClean="0">
                <a:latin typeface="Symbol" charset="2"/>
                <a:cs typeface="Symbol" charset="2"/>
              </a:rPr>
              <a:t>P</a:t>
            </a:r>
            <a:r>
              <a:rPr lang="en-US" dirty="0" smtClean="0">
                <a:cs typeface="Symbol" charset="2"/>
              </a:rPr>
              <a:t> with any S</a:t>
            </a:r>
            <a:r>
              <a:rPr lang="en-US" dirty="0" smtClean="0">
                <a:sym typeface="Symbol" charset="0"/>
              </a:rPr>
              <a:t></a:t>
            </a:r>
            <a:r>
              <a:rPr lang="en-US" dirty="0" smtClean="0">
                <a:latin typeface="Marker Felt Thin"/>
              </a:rPr>
              <a:t>S</a:t>
            </a:r>
            <a:r>
              <a:rPr lang="en-US" dirty="0" smtClean="0"/>
              <a:t> </a:t>
            </a:r>
            <a:r>
              <a:rPr lang="en-US" dirty="0" smtClean="0">
                <a:cs typeface="Symbol" charset="2"/>
              </a:rPr>
              <a:t> on x of length n in time </a:t>
            </a:r>
          </a:p>
          <a:p>
            <a:pPr marL="0" indent="0">
              <a:buNone/>
            </a:pPr>
            <a:r>
              <a:rPr lang="en-US" dirty="0" smtClean="0">
                <a:cs typeface="Symbol" charset="2"/>
              </a:rPr>
              <a:t>			w(</a:t>
            </a:r>
            <a:r>
              <a:rPr lang="en-US" baseline="30000" dirty="0" smtClean="0">
                <a:cs typeface="Symbol" charset="2"/>
              </a:rPr>
              <a:t>1</a:t>
            </a:r>
            <a:r>
              <a:rPr lang="en-US" dirty="0" smtClean="0">
                <a:cs typeface="Symbol" charset="2"/>
              </a:rPr>
              <a:t>/</a:t>
            </a:r>
            <a:r>
              <a:rPr lang="en-US" baseline="-25000" dirty="0" smtClean="0">
                <a:latin typeface="Symbol" charset="2"/>
                <a:cs typeface="Symbol" charset="2"/>
              </a:rPr>
              <a:t>a</a:t>
            </a:r>
            <a:r>
              <a:rPr lang="en-US" baseline="-25000" dirty="0" smtClean="0">
                <a:cs typeface="Symbol" charset="2"/>
              </a:rPr>
              <a:t>(</a:t>
            </a:r>
            <a:r>
              <a:rPr lang="en-US" b="1" i="1" baseline="-25000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baseline="-25000" dirty="0" smtClean="0">
                <a:cs typeface="Symbol" charset="2"/>
              </a:rPr>
              <a:t>,</a:t>
            </a:r>
            <a:r>
              <a:rPr lang="en-US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 Q </a:t>
            </a:r>
            <a:r>
              <a:rPr lang="en-US" baseline="-25000" dirty="0" smtClean="0">
                <a:cs typeface="Symbol" charset="2"/>
              </a:rPr>
              <a:t>)</a:t>
            </a:r>
            <a:r>
              <a:rPr lang="en-US" dirty="0" smtClean="0">
                <a:cs typeface="Symbol" charset="2"/>
              </a:rPr>
              <a:t>,n</a:t>
            </a:r>
            <a:r>
              <a:rPr lang="en-US" dirty="0" smtClean="0">
                <a:cs typeface="Symbol" charset="2"/>
              </a:rPr>
              <a:t>) ×</a:t>
            </a:r>
            <a:r>
              <a:rPr lang="en-US" dirty="0" smtClean="0"/>
              <a:t> </a:t>
            </a:r>
            <a:r>
              <a:rPr lang="en-US" dirty="0" smtClean="0"/>
              <a:t>(T</a:t>
            </a:r>
            <a:r>
              <a:rPr lang="en-US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 smtClean="0"/>
              <a:t>,S </a:t>
            </a:r>
            <a:r>
              <a:rPr lang="en-US" sz="2400" dirty="0" smtClean="0">
                <a:latin typeface="Arial"/>
                <a:cs typeface="Arial"/>
              </a:rPr>
              <a:t>o</a:t>
            </a:r>
            <a:r>
              <a:rPr lang="en-US" dirty="0" smtClean="0"/>
              <a:t> r)(n)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08918" y="5990167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RECALL: </a:t>
            </a:r>
            <a:r>
              <a:rPr lang="en-US" i="1" dirty="0" smtClean="0"/>
              <a:t>“benchmark time”</a:t>
            </a:r>
            <a:r>
              <a:rPr lang="en-US" b="1" i="1" dirty="0" smtClean="0"/>
              <a:t> </a:t>
            </a:r>
            <a:r>
              <a:rPr lang="en-US" sz="1600" dirty="0" smtClean="0"/>
              <a:t>T</a:t>
            </a:r>
            <a:r>
              <a:rPr lang="en-US" sz="1600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1600" baseline="-25000" dirty="0" smtClean="0"/>
              <a:t>,S</a:t>
            </a:r>
            <a:r>
              <a:rPr lang="en-US" sz="1600" dirty="0" smtClean="0"/>
              <a:t>(n) = </a:t>
            </a:r>
            <a:r>
              <a:rPr lang="en-US" b="1" dirty="0" smtClean="0"/>
              <a:t>E</a:t>
            </a:r>
            <a:r>
              <a:rPr lang="en-US" baseline="-25000" dirty="0" smtClean="0"/>
              <a:t>U</a:t>
            </a:r>
            <a:r>
              <a:rPr lang="en-US" baseline="-25000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en-US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dirty="0" smtClean="0"/>
              <a:t>[</a:t>
            </a:r>
            <a:r>
              <a:rPr lang="en-US" dirty="0" err="1" smtClean="0"/>
              <a:t>t</a:t>
            </a:r>
            <a:r>
              <a:rPr lang="en-US" baseline="-25000" dirty="0" err="1" smtClean="0"/>
              <a:t>U,S</a:t>
            </a:r>
            <a:r>
              <a:rPr lang="en-US" dirty="0" smtClean="0"/>
              <a:t>(n)],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i="1" dirty="0" smtClean="0"/>
              <a:t>“compatibility” </a:t>
            </a:r>
            <a:r>
              <a:rPr lang="en-US" dirty="0" smtClean="0">
                <a:latin typeface="Symbol" charset="2"/>
                <a:cs typeface="Symbol" charset="2"/>
              </a:rPr>
              <a:t>a</a:t>
            </a:r>
            <a:r>
              <a:rPr lang="en-US" dirty="0" smtClean="0">
                <a:cs typeface="Symbol" charset="2"/>
              </a:rPr>
              <a:t>(</a:t>
            </a:r>
            <a:r>
              <a:rPr lang="en-US" b="1" i="1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dirty="0" smtClean="0">
                <a:cs typeface="Symbol" charset="2"/>
              </a:rPr>
              <a:t>,</a:t>
            </a:r>
            <a:r>
              <a:rPr lang="en-US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 Q </a:t>
            </a:r>
            <a:r>
              <a:rPr lang="en-US" dirty="0" smtClean="0">
                <a:cs typeface="Symbol" charset="2"/>
              </a:rPr>
              <a:t>) = </a:t>
            </a:r>
            <a:r>
              <a:rPr lang="en-US" dirty="0" err="1" smtClean="0">
                <a:latin typeface="Symbol" charset="2"/>
                <a:cs typeface="Symbol" charset="2"/>
              </a:rPr>
              <a:t>S</a:t>
            </a:r>
            <a:r>
              <a:rPr lang="en-US" baseline="-25000" dirty="0" err="1" smtClean="0">
                <a:latin typeface="Symbol" charset="2"/>
                <a:cs typeface="Symbol" charset="2"/>
              </a:rPr>
              <a:t>w</a:t>
            </a:r>
            <a:r>
              <a:rPr lang="en-US" baseline="-25000" dirty="0" smtClean="0">
                <a:latin typeface="Times"/>
                <a:cs typeface="Times"/>
              </a:rPr>
              <a:t> </a:t>
            </a:r>
            <a:r>
              <a:rPr lang="en-US" sz="1400" dirty="0" smtClean="0">
                <a:latin typeface="Times"/>
                <a:cs typeface="Times"/>
              </a:rPr>
              <a:t>min</a:t>
            </a:r>
            <a:r>
              <a:rPr lang="en-US" dirty="0" smtClean="0">
                <a:latin typeface="Times"/>
                <a:cs typeface="Times"/>
              </a:rPr>
              <a:t>{P(</a:t>
            </a:r>
            <a:r>
              <a:rPr lang="en-US" dirty="0" smtClean="0">
                <a:latin typeface="Symbol" charset="2"/>
                <a:cs typeface="Symbol" charset="2"/>
              </a:rPr>
              <a:t>w</a:t>
            </a:r>
            <a:r>
              <a:rPr lang="en-US" dirty="0" smtClean="0">
                <a:latin typeface="Times"/>
                <a:cs typeface="Times"/>
              </a:rPr>
              <a:t>),Q(</a:t>
            </a:r>
            <a:r>
              <a:rPr lang="en-US" dirty="0" smtClean="0">
                <a:latin typeface="Symbol" charset="2"/>
                <a:cs typeface="Symbol" charset="2"/>
              </a:rPr>
              <a:t>w</a:t>
            </a:r>
            <a:r>
              <a:rPr lang="en-US" dirty="0" smtClean="0">
                <a:latin typeface="Times"/>
                <a:cs typeface="Times"/>
              </a:rPr>
              <a:t>)}</a:t>
            </a:r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867833" y="3037417"/>
            <a:ext cx="4106334" cy="1291166"/>
          </a:xfrm>
          <a:prstGeom prst="wedgeRectCallout">
            <a:avLst>
              <a:gd name="adj1" fmla="val -7086"/>
              <a:gd name="adj2" fmla="val 119765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Can recover [JS’08] by taking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b="1" i="1" dirty="0" smtClean="0">
                <a:solidFill>
                  <a:srgbClr val="008000"/>
                </a:solidFill>
                <a:latin typeface="Marker Felt"/>
                <a:cs typeface="Marker Felt"/>
              </a:rPr>
              <a:t>P </a:t>
            </a:r>
            <a:r>
              <a:rPr lang="en-US" sz="2400" dirty="0" smtClean="0">
                <a:solidFill>
                  <a:schemeClr val="tx1"/>
                </a:solidFill>
              </a:rPr>
              <a:t>= length-weighted uniform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2400" baseline="-25000" dirty="0" smtClean="0">
                <a:solidFill>
                  <a:srgbClr val="000000"/>
                </a:solidFill>
              </a:rPr>
              <a:t>S</a:t>
            </a:r>
            <a:r>
              <a:rPr lang="en-US" sz="2400" baseline="-25000" dirty="0" smtClean="0"/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= </a:t>
            </a:r>
            <a:r>
              <a:rPr lang="en-US" sz="2400" dirty="0" err="1" smtClean="0">
                <a:solidFill>
                  <a:schemeClr val="tx1"/>
                </a:solidFill>
              </a:rPr>
              <a:t>δ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U</a:t>
            </a:r>
            <a:r>
              <a:rPr lang="en-US" sz="2400" baseline="-25000" dirty="0" smtClean="0">
                <a:solidFill>
                  <a:schemeClr val="tx1"/>
                </a:solidFill>
              </a:rPr>
              <a:t>(S)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(for U(S) helped by S)</a:t>
            </a:r>
            <a:endParaRPr lang="en-US" sz="2400" i="1" baseline="-250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02667" y="-17750"/>
            <a:ext cx="4741333" cy="584776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000000"/>
                </a:solidFill>
                <a:latin typeface="Marker Felt"/>
                <a:cs typeface="Marker Felt"/>
              </a:rPr>
              <a:t>DEPENDENCE ON SERVER?</a:t>
            </a:r>
            <a:endParaRPr lang="en-US" sz="3200" i="1" dirty="0">
              <a:solidFill>
                <a:srgbClr val="000000"/>
              </a:solidFill>
              <a:latin typeface="Marker Felt"/>
              <a:cs typeface="Marker Felt"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4815417" y="3143249"/>
            <a:ext cx="3471333" cy="1449917"/>
          </a:xfrm>
          <a:prstGeom prst="wedgeRectCallout">
            <a:avLst>
              <a:gd name="adj1" fmla="val -59247"/>
              <a:gd name="adj2" fmla="val 101694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rgbClr val="000000"/>
                </a:solidFill>
                <a:latin typeface="Marker Felt"/>
                <a:cs typeface="Marker Felt"/>
              </a:rPr>
              <a:t>DEPENDENCE ON BENCHMARK TIME W.R.T SERVER BELIEFS</a:t>
            </a:r>
            <a:endParaRPr lang="en-US" sz="2400" dirty="0">
              <a:solidFill>
                <a:srgbClr val="000000"/>
              </a:solidFill>
              <a:latin typeface="Marker Felt"/>
              <a:cs typeface="Marker Felt"/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243417" y="5810250"/>
            <a:ext cx="3196166" cy="920750"/>
          </a:xfrm>
          <a:prstGeom prst="wedgeRectCallout">
            <a:avLst>
              <a:gd name="adj1" fmla="val 39432"/>
              <a:gd name="adj2" fmla="val -66236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rgbClr val="000000"/>
                </a:solidFill>
                <a:latin typeface="Marker Felt"/>
                <a:cs typeface="Marker Felt"/>
              </a:rPr>
              <a:t>DEPENDENCE ON COMPATIBILE BELIEFS</a:t>
            </a:r>
            <a:endParaRPr lang="en-US" sz="2400" i="1" dirty="0">
              <a:solidFill>
                <a:srgbClr val="000000"/>
              </a:solidFill>
              <a:latin typeface="Marker Felt"/>
              <a:cs typeface="Marker Felt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383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points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Server designers can evaluate benchmark time </a:t>
            </a:r>
            <a:r>
              <a:rPr lang="en-US" sz="4000" dirty="0" err="1" smtClean="0"/>
              <a:t>w.r.t</a:t>
            </a:r>
            <a:r>
              <a:rPr lang="en-US" sz="4000" dirty="0" smtClean="0"/>
              <a:t>. their beliefs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Compatible beliefs lead to low overhead (beyond benchmark time)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Beliefs capture natural approaches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15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6193"/>
            <a:ext cx="8229600" cy="4525963"/>
          </a:xfrm>
        </p:spPr>
        <p:txBody>
          <a:bodyPr>
            <a:noAutofit/>
          </a:bodyPr>
          <a:lstStyle/>
          <a:p>
            <a:pPr marL="1371600" indent="-1371600">
              <a:buFont typeface="+mj-lt"/>
              <a:buAutoNum type="arabicPeriod"/>
            </a:pPr>
            <a:r>
              <a:rPr lang="en-US" sz="8000" dirty="0" smtClean="0"/>
              <a:t>Motivation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000" dirty="0" smtClean="0"/>
              <a:t>Beliefs model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000" b="1" dirty="0" smtClean="0"/>
              <a:t>Sketch of result</a:t>
            </a:r>
            <a:endParaRPr lang="en-US" sz="80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62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point: [JS’08]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Enumerate algorithms U’:</a:t>
            </a:r>
            <a:br>
              <a:rPr lang="en-US" dirty="0" smtClean="0"/>
            </a:br>
            <a:r>
              <a:rPr lang="en-US" dirty="0" smtClean="0"/>
              <a:t>give each constant share of running time, repeatedly double running time </a:t>
            </a:r>
            <a:r>
              <a:rPr lang="en-US" i="1" dirty="0" smtClean="0"/>
              <a:t>(cf. Levin’73)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U’ with S to simulate interactive proof system for </a:t>
            </a:r>
            <a:r>
              <a:rPr lang="en-US" dirty="0" smtClean="0">
                <a:latin typeface="Symbol" charset="2"/>
                <a:cs typeface="Symbol" charset="2"/>
              </a:rPr>
              <a:t>P</a:t>
            </a:r>
            <a:r>
              <a:rPr lang="en-US" dirty="0" smtClean="0">
                <a:cs typeface="Symbol" charset="2"/>
              </a:rPr>
              <a:t>, return answer if successful</a:t>
            </a:r>
            <a:br>
              <a:rPr lang="en-US" dirty="0" smtClean="0">
                <a:cs typeface="Symbol" charset="2"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(exploits efficient </a:t>
            </a:r>
            <a:r>
              <a:rPr lang="en-US" i="1" dirty="0" err="1" smtClean="0"/>
              <a:t>prover</a:t>
            </a:r>
            <a:r>
              <a:rPr lang="en-US" i="1" dirty="0" smtClean="0"/>
              <a:t> strategy using </a:t>
            </a:r>
            <a:r>
              <a:rPr lang="en-US" dirty="0" smtClean="0">
                <a:latin typeface="Symbol" charset="2"/>
                <a:cs typeface="Symbol" charset="2"/>
              </a:rPr>
              <a:t>P</a:t>
            </a:r>
            <a:r>
              <a:rPr lang="en-US" i="1" dirty="0" smtClean="0"/>
              <a:t>)</a:t>
            </a:r>
            <a:endParaRPr lang="en-US" dirty="0" smtClean="0">
              <a:cs typeface="Symbol" charset="2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941917" y="1926167"/>
            <a:ext cx="2000250" cy="1058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16000" y="1417638"/>
            <a:ext cx="184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000000"/>
                </a:solidFill>
                <a:latin typeface="Marker Felt"/>
                <a:cs typeface="Marker Felt"/>
              </a:rPr>
              <a:t>SAMPLE</a:t>
            </a:r>
            <a:endParaRPr lang="en-US" sz="2400" b="1" i="1" dirty="0">
              <a:solidFill>
                <a:srgbClr val="000000"/>
              </a:solidFill>
              <a:latin typeface="Marker Felt"/>
              <a:cs typeface="Marker Fe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7000" y="1705917"/>
            <a:ext cx="140758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  <a:latin typeface="Marker Felt"/>
                <a:cs typeface="Marker Felt"/>
              </a:rPr>
              <a:t>FROM </a:t>
            </a:r>
            <a:r>
              <a:rPr lang="en-US" sz="2400" b="1" i="1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endParaRPr lang="en-US" sz="2400" i="1" dirty="0">
              <a:solidFill>
                <a:srgbClr val="000000"/>
              </a:solidFill>
              <a:latin typeface="Marker Felt"/>
              <a:cs typeface="Marker Fe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1917" y="2144413"/>
            <a:ext cx="7641166" cy="1200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00"/>
                </a:solidFill>
                <a:latin typeface="Marker Felt"/>
                <a:cs typeface="Marker Felt"/>
              </a:rPr>
              <a:t>REPEATEDLY DOUBLE # OF SAMPLES PER TIME BOUND,</a:t>
            </a:r>
            <a:br>
              <a:rPr lang="en-US" sz="2400" i="1" dirty="0" smtClean="0">
                <a:solidFill>
                  <a:srgbClr val="000000"/>
                </a:solidFill>
                <a:latin typeface="Marker Felt"/>
                <a:cs typeface="Marker Felt"/>
              </a:rPr>
            </a:br>
            <a:r>
              <a:rPr lang="en-US" sz="2400" i="1" dirty="0" smtClean="0">
                <a:solidFill>
                  <a:srgbClr val="000000"/>
                </a:solidFill>
                <a:latin typeface="Marker Felt"/>
                <a:cs typeface="Marker Felt"/>
              </a:rPr>
              <a:t>INTRODUCE DOUBLED MAXIMUM </a:t>
            </a:r>
            <a:r>
              <a:rPr lang="en-US" sz="2400" i="1" dirty="0" smtClean="0">
                <a:solidFill>
                  <a:srgbClr val="000000"/>
                </a:solidFill>
                <a:latin typeface="Marker Felt"/>
                <a:cs typeface="Marker Felt"/>
              </a:rPr>
              <a:t>TIME </a:t>
            </a:r>
            <a:r>
              <a:rPr lang="en-US" sz="2400" i="1" dirty="0" smtClean="0">
                <a:solidFill>
                  <a:srgbClr val="000000"/>
                </a:solidFill>
                <a:latin typeface="Marker Felt"/>
                <a:cs typeface="Marker Felt"/>
              </a:rPr>
              <a:t>BOUND</a:t>
            </a:r>
            <a:endParaRPr lang="en-US" sz="2400" i="1" dirty="0" smtClean="0">
              <a:solidFill>
                <a:srgbClr val="000000"/>
              </a:solidFill>
              <a:latin typeface="Marker Felt"/>
              <a:cs typeface="Marker Felt"/>
            </a:endParaRPr>
          </a:p>
          <a:p>
            <a:endParaRPr lang="en-US" sz="2400" i="1" dirty="0">
              <a:solidFill>
                <a:srgbClr val="000000"/>
              </a:solidFill>
              <a:latin typeface="Marker Felt"/>
              <a:cs typeface="Marker Felt"/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5736167" y="274638"/>
            <a:ext cx="3249083" cy="1604665"/>
          </a:xfrm>
          <a:prstGeom prst="cloudCallout">
            <a:avLst>
              <a:gd name="adj1" fmla="val -26370"/>
              <a:gd name="adj2" fmla="val 8294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High weight in </a:t>
            </a:r>
            <a:r>
              <a:rPr lang="en-US" sz="2000" b="1" i="1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sz="2000" dirty="0" smtClean="0">
                <a:solidFill>
                  <a:srgbClr val="000000"/>
                </a:solidFill>
              </a:rPr>
              <a:t> corresponds to short programs in enumeration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01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in three easy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Markov’s inequality: For poly. r from proof system, U’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en-US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 smtClean="0"/>
              <a:t>S</a:t>
            </a:r>
            <a:r>
              <a:rPr lang="en-US" dirty="0" smtClean="0">
                <a:solidFill>
                  <a:srgbClr val="000000"/>
                </a:solidFill>
              </a:rPr>
              <a:t>, see success </a:t>
            </a:r>
            <a:r>
              <a:rPr lang="en-US" dirty="0" err="1" smtClean="0"/>
              <a:t>w.p</a:t>
            </a:r>
            <a:r>
              <a:rPr lang="en-US" dirty="0" smtClean="0"/>
              <a:t>. 1-γ</a:t>
            </a:r>
            <a:br>
              <a:rPr lang="en-US" dirty="0" smtClean="0"/>
            </a:br>
            <a:r>
              <a:rPr lang="en-US" dirty="0" smtClean="0"/>
              <a:t>if we use U’ run for (</a:t>
            </a:r>
            <a:r>
              <a:rPr lang="en-US" baseline="30000" dirty="0" smtClean="0"/>
              <a:t>1</a:t>
            </a:r>
            <a:r>
              <a:rPr lang="en-US" dirty="0" smtClean="0"/>
              <a:t>/</a:t>
            </a:r>
            <a:r>
              <a:rPr lang="en-US" baseline="-25000" dirty="0" err="1"/>
              <a:t>γ</a:t>
            </a:r>
            <a:r>
              <a:rPr lang="en-US" dirty="0" smtClean="0"/>
              <a:t>)(</a:t>
            </a:r>
            <a:r>
              <a:rPr lang="en-US" dirty="0"/>
              <a:t>T</a:t>
            </a:r>
            <a:r>
              <a:rPr lang="en-US" b="1" i="1" baseline="-25000" dirty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/>
              <a:t>,S </a:t>
            </a:r>
            <a:r>
              <a:rPr lang="en-US" sz="2400" dirty="0">
                <a:latin typeface="Arial"/>
                <a:cs typeface="Arial"/>
              </a:rPr>
              <a:t>o</a:t>
            </a:r>
            <a:r>
              <a:rPr lang="en-US" dirty="0"/>
              <a:t> r)(n</a:t>
            </a:r>
            <a:r>
              <a:rPr lang="en-US" dirty="0" smtClean="0"/>
              <a:t>)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See success </a:t>
            </a:r>
            <a:r>
              <a:rPr lang="en-US" dirty="0" err="1" smtClean="0"/>
              <a:t>w.p</a:t>
            </a:r>
            <a:r>
              <a:rPr lang="en-US" dirty="0" smtClean="0"/>
              <a:t>. 1-γ-</a:t>
            </a:r>
            <a:r>
              <a:rPr lang="en-US" dirty="0">
                <a:latin typeface="Times"/>
                <a:cs typeface="Times"/>
              </a:rPr>
              <a:t>|P-Q|</a:t>
            </a:r>
            <a:r>
              <a:rPr lang="en-US" baseline="-25000" dirty="0" smtClean="0">
                <a:latin typeface="Times"/>
                <a:cs typeface="Times"/>
              </a:rPr>
              <a:t>TV</a:t>
            </a:r>
            <a:r>
              <a:rPr lang="en-US" dirty="0" smtClean="0"/>
              <a:t> = </a:t>
            </a:r>
            <a:r>
              <a:rPr lang="en-US" dirty="0" smtClean="0">
                <a:latin typeface="Symbol" charset="2"/>
                <a:cs typeface="Symbol" charset="2"/>
              </a:rPr>
              <a:t>a</a:t>
            </a:r>
            <a:r>
              <a:rPr lang="en-US" dirty="0">
                <a:cs typeface="Symbol" charset="2"/>
              </a:rPr>
              <a:t>(</a:t>
            </a:r>
            <a:r>
              <a:rPr lang="en-US" b="1" i="1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dirty="0">
                <a:cs typeface="Symbol" charset="2"/>
              </a:rPr>
              <a:t>,</a:t>
            </a:r>
            <a:r>
              <a:rPr lang="en-US" b="1" i="1" dirty="0">
                <a:solidFill>
                  <a:srgbClr val="660066"/>
                </a:solidFill>
                <a:latin typeface="Marker Felt"/>
                <a:cs typeface="Marker Felt"/>
              </a:rPr>
              <a:t> </a:t>
            </a:r>
            <a:r>
              <a:rPr lang="en-US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/>
              <a:t>S</a:t>
            </a:r>
            <a:r>
              <a:rPr lang="en-US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 </a:t>
            </a:r>
            <a:r>
              <a:rPr lang="en-US" dirty="0" smtClean="0">
                <a:cs typeface="Symbol" charset="2"/>
              </a:rPr>
              <a:t>)-</a:t>
            </a:r>
            <a:r>
              <a:rPr lang="en-US" dirty="0" err="1"/>
              <a:t>γ</a:t>
            </a:r>
            <a:r>
              <a:rPr lang="en-US" dirty="0" smtClean="0"/>
              <a:t> for U</a:t>
            </a:r>
            <a:r>
              <a:rPr lang="en-US" dirty="0"/>
              <a:t>’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en-US" b="1" i="1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dirty="0" smtClean="0">
                <a:sym typeface="Wingdings"/>
              </a:rPr>
              <a:t>  </a:t>
            </a:r>
            <a:r>
              <a:rPr lang="en-US" dirty="0" smtClean="0"/>
              <a:t>instead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So, if we run 2/</a:t>
            </a:r>
            <a:r>
              <a:rPr lang="en-US" dirty="0">
                <a:latin typeface="Symbol" charset="2"/>
                <a:cs typeface="Symbol" charset="2"/>
              </a:rPr>
              <a:t>a</a:t>
            </a:r>
            <a:r>
              <a:rPr lang="en-US" dirty="0">
                <a:cs typeface="Symbol" charset="2"/>
              </a:rPr>
              <a:t>(</a:t>
            </a:r>
            <a:r>
              <a:rPr lang="en-US" b="1" i="1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dirty="0">
                <a:cs typeface="Symbol" charset="2"/>
              </a:rPr>
              <a:t>,</a:t>
            </a:r>
            <a:r>
              <a:rPr lang="en-US" b="1" i="1" dirty="0">
                <a:solidFill>
                  <a:srgbClr val="660066"/>
                </a:solidFill>
                <a:latin typeface="Marker Felt"/>
                <a:cs typeface="Marker Felt"/>
              </a:rPr>
              <a:t> Q</a:t>
            </a:r>
            <a:r>
              <a:rPr lang="en-US" baseline="-25000" dirty="0"/>
              <a:t>S</a:t>
            </a:r>
            <a:r>
              <a:rPr lang="en-US" b="1" i="1" dirty="0">
                <a:solidFill>
                  <a:srgbClr val="660066"/>
                </a:solidFill>
                <a:latin typeface="Marker Felt"/>
                <a:cs typeface="Marker Felt"/>
              </a:rPr>
              <a:t> </a:t>
            </a:r>
            <a:r>
              <a:rPr lang="en-US" dirty="0" smtClean="0">
                <a:cs typeface="Symbol" charset="2"/>
              </a:rPr>
              <a:t>) samples from </a:t>
            </a:r>
            <a:r>
              <a:rPr lang="en-US" b="1" i="1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dirty="0" smtClean="0">
                <a:cs typeface="Symbol" charset="2"/>
              </a:rPr>
              <a:t> for</a:t>
            </a:r>
            <a:br>
              <a:rPr lang="en-US" dirty="0" smtClean="0">
                <a:cs typeface="Symbol" charset="2"/>
              </a:rPr>
            </a:br>
            <a:r>
              <a:rPr lang="en-US" dirty="0" smtClean="0"/>
              <a:t> (</a:t>
            </a:r>
            <a:r>
              <a:rPr lang="en-US" baseline="30000" dirty="0" smtClean="0"/>
              <a:t>2</a:t>
            </a:r>
            <a:r>
              <a:rPr lang="en-US" dirty="0" smtClean="0"/>
              <a:t>/</a:t>
            </a:r>
            <a:r>
              <a:rPr lang="en-US" baseline="-25000" dirty="0">
                <a:latin typeface="Symbol" charset="2"/>
                <a:cs typeface="Symbol" charset="2"/>
              </a:rPr>
              <a:t>a</a:t>
            </a:r>
            <a:r>
              <a:rPr lang="en-US" baseline="-25000" dirty="0">
                <a:cs typeface="Symbol" charset="2"/>
              </a:rPr>
              <a:t>(</a:t>
            </a:r>
            <a:r>
              <a:rPr lang="en-US" b="1" i="1" baseline="-25000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baseline="-25000" dirty="0">
                <a:cs typeface="Symbol" charset="2"/>
              </a:rPr>
              <a:t>,</a:t>
            </a:r>
            <a:r>
              <a:rPr lang="en-US" b="1" i="1" baseline="-25000" dirty="0">
                <a:solidFill>
                  <a:srgbClr val="660066"/>
                </a:solidFill>
                <a:latin typeface="Marker Felt"/>
                <a:cs typeface="Marker Felt"/>
              </a:rPr>
              <a:t> </a:t>
            </a:r>
            <a:r>
              <a:rPr lang="en-US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 </a:t>
            </a:r>
            <a:r>
              <a:rPr lang="en-US" baseline="-25000" dirty="0">
                <a:cs typeface="Symbol" charset="2"/>
              </a:rPr>
              <a:t>) </a:t>
            </a:r>
            <a:r>
              <a:rPr lang="en-US" dirty="0" smtClean="0"/>
              <a:t>)</a:t>
            </a:r>
            <a:r>
              <a:rPr lang="en-US" dirty="0"/>
              <a:t>(T</a:t>
            </a:r>
            <a:r>
              <a:rPr lang="en-US" b="1" i="1" baseline="-25000" dirty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/>
              <a:t>,S </a:t>
            </a:r>
            <a:r>
              <a:rPr lang="en-US" sz="2400" dirty="0">
                <a:latin typeface="Arial"/>
                <a:cs typeface="Arial"/>
              </a:rPr>
              <a:t>o</a:t>
            </a:r>
            <a:r>
              <a:rPr lang="en-US" dirty="0"/>
              <a:t> r)(n) </a:t>
            </a:r>
            <a:r>
              <a:rPr lang="en-US" dirty="0" smtClean="0"/>
              <a:t>steps each, see success with constant probability 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3503082" y="3693582"/>
            <a:ext cx="5027084" cy="613833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300" dirty="0" smtClean="0">
                <a:solidFill>
                  <a:srgbClr val="000000"/>
                </a:solidFill>
              </a:rPr>
              <a:t>So, try using </a:t>
            </a:r>
            <a:r>
              <a:rPr lang="en-US" sz="2300" dirty="0" err="1" smtClean="0">
                <a:solidFill>
                  <a:srgbClr val="000000"/>
                </a:solidFill>
              </a:rPr>
              <a:t>γ</a:t>
            </a:r>
            <a:r>
              <a:rPr lang="en-US" sz="2300" dirty="0" smtClean="0">
                <a:solidFill>
                  <a:srgbClr val="000000"/>
                </a:solidFill>
              </a:rPr>
              <a:t> = </a:t>
            </a:r>
            <a:r>
              <a:rPr lang="en-US" sz="2300" dirty="0" smtClean="0">
                <a:solidFill>
                  <a:srgbClr val="000000"/>
                </a:solidFill>
                <a:latin typeface="Symbol" charset="2"/>
                <a:cs typeface="Symbol" charset="2"/>
              </a:rPr>
              <a:t>a</a:t>
            </a:r>
            <a:r>
              <a:rPr lang="en-US" sz="2300" dirty="0">
                <a:solidFill>
                  <a:srgbClr val="000000"/>
                </a:solidFill>
                <a:cs typeface="Symbol" charset="2"/>
              </a:rPr>
              <a:t>(</a:t>
            </a:r>
            <a:r>
              <a:rPr lang="en-US" sz="2300" b="1" i="1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sz="2300" dirty="0">
                <a:solidFill>
                  <a:srgbClr val="000000"/>
                </a:solidFill>
                <a:cs typeface="Symbol" charset="2"/>
              </a:rPr>
              <a:t>,</a:t>
            </a:r>
            <a:r>
              <a:rPr lang="en-US" sz="2300" b="1" i="1" dirty="0">
                <a:solidFill>
                  <a:srgbClr val="000000"/>
                </a:solidFill>
                <a:latin typeface="Marker Felt"/>
                <a:cs typeface="Marker Felt"/>
              </a:rPr>
              <a:t> </a:t>
            </a:r>
            <a:r>
              <a:rPr lang="en-US" sz="2300" b="1" i="1" dirty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2300" baseline="-25000" dirty="0">
                <a:solidFill>
                  <a:srgbClr val="000000"/>
                </a:solidFill>
              </a:rPr>
              <a:t>S</a:t>
            </a:r>
            <a:r>
              <a:rPr lang="en-US" sz="2300" b="1" i="1" dirty="0">
                <a:solidFill>
                  <a:srgbClr val="000000"/>
                </a:solidFill>
                <a:latin typeface="Marker Felt"/>
                <a:cs typeface="Marker Felt"/>
              </a:rPr>
              <a:t> </a:t>
            </a:r>
            <a:r>
              <a:rPr lang="en-US" sz="2300" dirty="0" smtClean="0">
                <a:solidFill>
                  <a:srgbClr val="000000"/>
                </a:solidFill>
                <a:cs typeface="Symbol" charset="2"/>
              </a:rPr>
              <a:t>)/2</a:t>
            </a:r>
            <a:endParaRPr lang="en-US" sz="2300" dirty="0">
              <a:solidFill>
                <a:srgbClr val="000000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137582" y="5651500"/>
            <a:ext cx="8847667" cy="1206499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300" dirty="0" smtClean="0">
                <a:solidFill>
                  <a:srgbClr val="000000"/>
                </a:solidFill>
              </a:rPr>
              <a:t>w also contains: </a:t>
            </a:r>
            <a:r>
              <a:rPr lang="en-US" sz="2300" dirty="0" smtClean="0">
                <a:solidFill>
                  <a:srgbClr val="000000"/>
                </a:solidFill>
              </a:rPr>
              <a:t>overhead from simulating proof system, logarithmic </a:t>
            </a:r>
            <a:r>
              <a:rPr lang="en-US" sz="2300" dirty="0" smtClean="0">
                <a:solidFill>
                  <a:srgbClr val="000000"/>
                </a:solidFill>
              </a:rPr>
              <a:t>overhead </a:t>
            </a:r>
            <a:r>
              <a:rPr lang="en-US" sz="2300" dirty="0" smtClean="0">
                <a:solidFill>
                  <a:srgbClr val="000000"/>
                </a:solidFill>
              </a:rPr>
              <a:t>in 1/</a:t>
            </a:r>
            <a:r>
              <a:rPr lang="en-US" sz="2300" dirty="0">
                <a:solidFill>
                  <a:srgbClr val="000000"/>
                </a:solidFill>
                <a:latin typeface="Symbol" charset="2"/>
                <a:cs typeface="Symbol" charset="2"/>
              </a:rPr>
              <a:t>a</a:t>
            </a:r>
            <a:r>
              <a:rPr lang="en-US" sz="2300" dirty="0">
                <a:solidFill>
                  <a:srgbClr val="000000"/>
                </a:solidFill>
                <a:cs typeface="Symbol" charset="2"/>
              </a:rPr>
              <a:t>(</a:t>
            </a:r>
            <a:r>
              <a:rPr lang="en-US" sz="2300" b="1" i="1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sz="2300" dirty="0">
                <a:solidFill>
                  <a:srgbClr val="000000"/>
                </a:solidFill>
                <a:cs typeface="Symbol" charset="2"/>
              </a:rPr>
              <a:t>,</a:t>
            </a:r>
            <a:r>
              <a:rPr lang="en-US" sz="2300" b="1" i="1" dirty="0">
                <a:solidFill>
                  <a:srgbClr val="000000"/>
                </a:solidFill>
                <a:latin typeface="Marker Felt"/>
                <a:cs typeface="Marker Felt"/>
              </a:rPr>
              <a:t> </a:t>
            </a:r>
            <a:r>
              <a:rPr lang="en-US" sz="2300" b="1" i="1" dirty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2300" baseline="-25000" dirty="0">
                <a:solidFill>
                  <a:srgbClr val="000000"/>
                </a:solidFill>
              </a:rPr>
              <a:t>S</a:t>
            </a:r>
            <a:r>
              <a:rPr lang="en-US" sz="2300" b="1" i="1" dirty="0">
                <a:solidFill>
                  <a:srgbClr val="000000"/>
                </a:solidFill>
                <a:latin typeface="Marker Felt"/>
                <a:cs typeface="Marker Felt"/>
              </a:rPr>
              <a:t> </a:t>
            </a:r>
            <a:r>
              <a:rPr lang="en-US" sz="2300" dirty="0">
                <a:solidFill>
                  <a:srgbClr val="000000"/>
                </a:solidFill>
                <a:cs typeface="Symbol" charset="2"/>
              </a:rPr>
              <a:t>) </a:t>
            </a:r>
            <a:r>
              <a:rPr lang="en-US" sz="2300" dirty="0" smtClean="0">
                <a:solidFill>
                  <a:srgbClr val="000000"/>
                </a:solidFill>
              </a:rPr>
              <a:t> </a:t>
            </a:r>
            <a:r>
              <a:rPr lang="en-US" sz="2300" dirty="0" smtClean="0">
                <a:solidFill>
                  <a:srgbClr val="000000"/>
                </a:solidFill>
              </a:rPr>
              <a:t/>
            </a:r>
            <a:br>
              <a:rPr lang="en-US" sz="2300" dirty="0" smtClean="0">
                <a:solidFill>
                  <a:srgbClr val="000000"/>
                </a:solidFill>
              </a:rPr>
            </a:br>
            <a:r>
              <a:rPr lang="en-US" sz="2300" dirty="0" smtClean="0">
                <a:solidFill>
                  <a:srgbClr val="000000"/>
                </a:solidFill>
              </a:rPr>
              <a:t>(</a:t>
            </a:r>
            <a:r>
              <a:rPr lang="en-US" sz="2300" i="1" dirty="0" err="1" smtClean="0">
                <a:solidFill>
                  <a:srgbClr val="000000"/>
                </a:solidFill>
              </a:rPr>
              <a:t>i</a:t>
            </a:r>
            <a:r>
              <a:rPr lang="en-US" sz="2300" dirty="0" smtClean="0">
                <a:solidFill>
                  <a:srgbClr val="000000"/>
                </a:solidFill>
              </a:rPr>
              <a:t> distinct bounds in phase </a:t>
            </a:r>
            <a:r>
              <a:rPr lang="en-US" sz="2300" i="1" dirty="0" err="1" smtClean="0">
                <a:solidFill>
                  <a:srgbClr val="000000"/>
                </a:solidFill>
              </a:rPr>
              <a:t>i</a:t>
            </a:r>
            <a:r>
              <a:rPr lang="en-US" sz="2300" dirty="0" smtClean="0">
                <a:solidFill>
                  <a:srgbClr val="000000"/>
                </a:solidFill>
              </a:rPr>
              <a:t>)</a:t>
            </a:r>
            <a:endParaRPr lang="en-US" sz="230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67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Compatibility controls overhead of universal communication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Theorem. </a:t>
            </a:r>
            <a:r>
              <a:rPr lang="en-US" dirty="0" smtClean="0"/>
              <a:t>Let </a:t>
            </a:r>
            <a:r>
              <a:rPr lang="en-US" b="1" i="1" dirty="0" smtClean="0">
                <a:solidFill>
                  <a:srgbClr val="008000"/>
                </a:solidFill>
                <a:latin typeface="Marker Felt"/>
                <a:cs typeface="Marker Felt"/>
              </a:rPr>
              <a:t>P </a:t>
            </a:r>
            <a:r>
              <a:rPr lang="en-US" dirty="0" smtClean="0"/>
              <a:t>be a </a:t>
            </a:r>
            <a:r>
              <a:rPr lang="en-US" dirty="0" err="1" smtClean="0"/>
              <a:t>sampleable</a:t>
            </a:r>
            <a:r>
              <a:rPr lang="en-US" dirty="0" smtClean="0"/>
              <a:t> distribution, suppose every server S</a:t>
            </a:r>
            <a:r>
              <a:rPr lang="en-US" dirty="0" smtClean="0">
                <a:sym typeface="Symbol" charset="0"/>
              </a:rPr>
              <a:t></a:t>
            </a:r>
            <a:r>
              <a:rPr lang="en-US" dirty="0" smtClean="0">
                <a:latin typeface="Marker Felt Thin"/>
              </a:rPr>
              <a:t>S</a:t>
            </a:r>
            <a:r>
              <a:rPr lang="en-US" dirty="0" smtClean="0"/>
              <a:t> has a belief distribution </a:t>
            </a:r>
            <a:r>
              <a:rPr lang="en-US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 smtClean="0"/>
              <a:t>S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For PSPACE-complete </a:t>
            </a:r>
            <a:r>
              <a:rPr lang="en-US" dirty="0" smtClean="0">
                <a:latin typeface="Symbol" charset="2"/>
                <a:cs typeface="Symbol" charset="2"/>
              </a:rPr>
              <a:t>P</a:t>
            </a:r>
            <a:r>
              <a:rPr lang="en-US" dirty="0" smtClean="0">
                <a:cs typeface="Symbol" charset="2"/>
              </a:rPr>
              <a:t>, there exist polys r &amp; w such that if strategies from </a:t>
            </a:r>
            <a:r>
              <a:rPr lang="en-US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 smtClean="0"/>
              <a:t>S</a:t>
            </a:r>
            <a:r>
              <a:rPr lang="en-US" dirty="0" smtClean="0">
                <a:cs typeface="Symbol" charset="2"/>
              </a:rPr>
              <a:t> decide </a:t>
            </a:r>
            <a:r>
              <a:rPr lang="en-US" dirty="0" smtClean="0">
                <a:latin typeface="Symbol" charset="2"/>
                <a:cs typeface="Symbol" charset="2"/>
              </a:rPr>
              <a:t>P </a:t>
            </a:r>
            <a:r>
              <a:rPr lang="en-US" dirty="0" smtClean="0">
                <a:cs typeface="Symbol" charset="2"/>
              </a:rPr>
              <a:t>with S,</a:t>
            </a:r>
            <a:br>
              <a:rPr lang="en-US" dirty="0" smtClean="0">
                <a:cs typeface="Symbol" charset="2"/>
              </a:rPr>
            </a:br>
            <a:r>
              <a:rPr lang="en-US" dirty="0" smtClean="0">
                <a:cs typeface="Symbol" charset="2"/>
              </a:rPr>
              <a:t>there is a user strategy U</a:t>
            </a:r>
            <a:r>
              <a:rPr lang="en-US" b="1" i="1" baseline="-25000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dirty="0" smtClean="0">
                <a:cs typeface="Symbol" charset="2"/>
              </a:rPr>
              <a:t> that computes </a:t>
            </a:r>
            <a:r>
              <a:rPr lang="en-US" dirty="0" smtClean="0">
                <a:latin typeface="Symbol" charset="2"/>
                <a:cs typeface="Symbol" charset="2"/>
              </a:rPr>
              <a:t>P</a:t>
            </a:r>
            <a:r>
              <a:rPr lang="en-US" dirty="0" smtClean="0">
                <a:cs typeface="Symbol" charset="2"/>
              </a:rPr>
              <a:t> with any S</a:t>
            </a:r>
            <a:r>
              <a:rPr lang="en-US" dirty="0" smtClean="0">
                <a:sym typeface="Symbol" charset="0"/>
              </a:rPr>
              <a:t></a:t>
            </a:r>
            <a:r>
              <a:rPr lang="en-US" dirty="0" smtClean="0">
                <a:latin typeface="Marker Felt Thin"/>
              </a:rPr>
              <a:t>S</a:t>
            </a:r>
            <a:r>
              <a:rPr lang="en-US" dirty="0" smtClean="0"/>
              <a:t> </a:t>
            </a:r>
            <a:r>
              <a:rPr lang="en-US" dirty="0" smtClean="0">
                <a:cs typeface="Symbol" charset="2"/>
              </a:rPr>
              <a:t> on x of length n in time </a:t>
            </a:r>
          </a:p>
          <a:p>
            <a:pPr marL="0" indent="0">
              <a:buNone/>
            </a:pPr>
            <a:r>
              <a:rPr lang="en-US" dirty="0" smtClean="0">
                <a:cs typeface="Symbol" charset="2"/>
              </a:rPr>
              <a:t>			w(</a:t>
            </a:r>
            <a:r>
              <a:rPr lang="en-US" baseline="30000" dirty="0" smtClean="0">
                <a:cs typeface="Symbol" charset="2"/>
              </a:rPr>
              <a:t>1</a:t>
            </a:r>
            <a:r>
              <a:rPr lang="en-US" dirty="0" smtClean="0">
                <a:cs typeface="Symbol" charset="2"/>
              </a:rPr>
              <a:t>/</a:t>
            </a:r>
            <a:r>
              <a:rPr lang="en-US" baseline="-25000" dirty="0" smtClean="0">
                <a:latin typeface="Symbol" charset="2"/>
                <a:cs typeface="Symbol" charset="2"/>
              </a:rPr>
              <a:t>a</a:t>
            </a:r>
            <a:r>
              <a:rPr lang="en-US" baseline="-25000" dirty="0" smtClean="0">
                <a:cs typeface="Symbol" charset="2"/>
              </a:rPr>
              <a:t>(</a:t>
            </a:r>
            <a:r>
              <a:rPr lang="en-US" b="1" i="1" baseline="-25000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baseline="-25000" dirty="0" smtClean="0">
                <a:cs typeface="Symbol" charset="2"/>
              </a:rPr>
              <a:t>,</a:t>
            </a:r>
            <a:r>
              <a:rPr lang="en-US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 Q </a:t>
            </a:r>
            <a:r>
              <a:rPr lang="en-US" baseline="-25000" dirty="0" smtClean="0">
                <a:cs typeface="Symbol" charset="2"/>
              </a:rPr>
              <a:t>)</a:t>
            </a:r>
            <a:r>
              <a:rPr lang="en-US" dirty="0" smtClean="0">
                <a:cs typeface="Symbol" charset="2"/>
              </a:rPr>
              <a:t>,n)</a:t>
            </a:r>
            <a:r>
              <a:rPr lang="en-US" dirty="0" smtClean="0"/>
              <a:t> </a:t>
            </a:r>
            <a:r>
              <a:rPr lang="en-US" dirty="0" smtClean="0"/>
              <a:t>× (</a:t>
            </a:r>
            <a:r>
              <a:rPr lang="en-US" dirty="0" smtClean="0"/>
              <a:t>T</a:t>
            </a:r>
            <a:r>
              <a:rPr lang="en-US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baseline="-25000" dirty="0" smtClean="0"/>
              <a:t>,S </a:t>
            </a:r>
            <a:r>
              <a:rPr lang="en-US" sz="2400" dirty="0" smtClean="0">
                <a:latin typeface="Arial"/>
                <a:cs typeface="Arial"/>
              </a:rPr>
              <a:t>o</a:t>
            </a:r>
            <a:r>
              <a:rPr lang="en-US" dirty="0" smtClean="0"/>
              <a:t> r)(n)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08918" y="5990167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RECALL: </a:t>
            </a:r>
            <a:r>
              <a:rPr lang="en-US" i="1" dirty="0" smtClean="0"/>
              <a:t>“benchmark time”</a:t>
            </a:r>
            <a:r>
              <a:rPr lang="en-US" b="1" i="1" dirty="0" smtClean="0"/>
              <a:t> </a:t>
            </a:r>
            <a:r>
              <a:rPr lang="en-US" sz="1600" dirty="0" smtClean="0"/>
              <a:t>T</a:t>
            </a:r>
            <a:r>
              <a:rPr lang="en-US" sz="1600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1600" baseline="-25000" dirty="0" smtClean="0"/>
              <a:t>,S</a:t>
            </a:r>
            <a:r>
              <a:rPr lang="en-US" sz="1600" dirty="0" smtClean="0"/>
              <a:t>(n) = </a:t>
            </a:r>
            <a:r>
              <a:rPr lang="en-US" b="1" dirty="0" smtClean="0"/>
              <a:t>E</a:t>
            </a:r>
            <a:r>
              <a:rPr lang="en-US" baseline="-25000" dirty="0" smtClean="0"/>
              <a:t>U</a:t>
            </a:r>
            <a:r>
              <a:rPr lang="en-US" baseline="-25000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en-US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dirty="0" smtClean="0"/>
              <a:t>[</a:t>
            </a:r>
            <a:r>
              <a:rPr lang="en-US" dirty="0" err="1" smtClean="0"/>
              <a:t>t</a:t>
            </a:r>
            <a:r>
              <a:rPr lang="en-US" baseline="-25000" dirty="0" err="1" smtClean="0"/>
              <a:t>U,S</a:t>
            </a:r>
            <a:r>
              <a:rPr lang="en-US" dirty="0" smtClean="0"/>
              <a:t>(n)],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i="1" dirty="0" smtClean="0"/>
              <a:t>“compatibility” </a:t>
            </a:r>
            <a:r>
              <a:rPr lang="en-US" dirty="0" smtClean="0">
                <a:latin typeface="Symbol" charset="2"/>
                <a:cs typeface="Symbol" charset="2"/>
              </a:rPr>
              <a:t>a</a:t>
            </a:r>
            <a:r>
              <a:rPr lang="en-US" dirty="0" smtClean="0">
                <a:cs typeface="Symbol" charset="2"/>
              </a:rPr>
              <a:t>(</a:t>
            </a:r>
            <a:r>
              <a:rPr lang="en-US" b="1" i="1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dirty="0" smtClean="0">
                <a:cs typeface="Symbol" charset="2"/>
              </a:rPr>
              <a:t>,</a:t>
            </a:r>
            <a:r>
              <a:rPr lang="en-US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 Q </a:t>
            </a:r>
            <a:r>
              <a:rPr lang="en-US" dirty="0" smtClean="0">
                <a:cs typeface="Symbol" charset="2"/>
              </a:rPr>
              <a:t>) = </a:t>
            </a:r>
            <a:r>
              <a:rPr lang="en-US" dirty="0" err="1" smtClean="0">
                <a:latin typeface="Symbol" charset="2"/>
                <a:cs typeface="Symbol" charset="2"/>
              </a:rPr>
              <a:t>S</a:t>
            </a:r>
            <a:r>
              <a:rPr lang="en-US" baseline="-25000" dirty="0" err="1" smtClean="0">
                <a:latin typeface="Symbol" charset="2"/>
                <a:cs typeface="Symbol" charset="2"/>
              </a:rPr>
              <a:t>w</a:t>
            </a:r>
            <a:r>
              <a:rPr lang="en-US" baseline="-25000" dirty="0" smtClean="0">
                <a:latin typeface="Times"/>
                <a:cs typeface="Times"/>
              </a:rPr>
              <a:t> </a:t>
            </a:r>
            <a:r>
              <a:rPr lang="en-US" sz="1400" dirty="0" smtClean="0">
                <a:latin typeface="Times"/>
                <a:cs typeface="Times"/>
              </a:rPr>
              <a:t>min</a:t>
            </a:r>
            <a:r>
              <a:rPr lang="en-US" dirty="0" smtClean="0">
                <a:latin typeface="Times"/>
                <a:cs typeface="Times"/>
              </a:rPr>
              <a:t>{P(</a:t>
            </a:r>
            <a:r>
              <a:rPr lang="en-US" dirty="0" smtClean="0">
                <a:latin typeface="Symbol" charset="2"/>
                <a:cs typeface="Symbol" charset="2"/>
              </a:rPr>
              <a:t>w</a:t>
            </a:r>
            <a:r>
              <a:rPr lang="en-US" dirty="0" smtClean="0">
                <a:latin typeface="Times"/>
                <a:cs typeface="Times"/>
              </a:rPr>
              <a:t>),Q(</a:t>
            </a:r>
            <a:r>
              <a:rPr lang="en-US" dirty="0" smtClean="0">
                <a:latin typeface="Symbol" charset="2"/>
                <a:cs typeface="Symbol" charset="2"/>
              </a:rPr>
              <a:t>w</a:t>
            </a:r>
            <a:r>
              <a:rPr lang="en-US" dirty="0" smtClean="0">
                <a:latin typeface="Times"/>
                <a:cs typeface="Times"/>
              </a:rPr>
              <a:t>)}</a:t>
            </a:r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645584" y="5842000"/>
            <a:ext cx="2370666" cy="794498"/>
          </a:xfrm>
          <a:prstGeom prst="wedgeRectCallout">
            <a:avLst>
              <a:gd name="adj1" fmla="val 37554"/>
              <a:gd name="adj2" fmla="val -68534"/>
            </a:avLst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smtClean="0">
                <a:solidFill>
                  <a:srgbClr val="000000"/>
                </a:solidFill>
              </a:rPr>
              <a:t>Actual dependence:</a:t>
            </a:r>
            <a:br>
              <a:rPr lang="en-US" sz="2000" i="1" dirty="0" smtClean="0">
                <a:solidFill>
                  <a:srgbClr val="000000"/>
                </a:solidFill>
              </a:rPr>
            </a:br>
            <a:r>
              <a:rPr lang="en-US" sz="2000" dirty="0" err="1" smtClean="0">
                <a:solidFill>
                  <a:srgbClr val="000000"/>
                </a:solidFill>
              </a:rPr>
              <a:t>Õ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baseline="30000" dirty="0">
                <a:solidFill>
                  <a:srgbClr val="000000"/>
                </a:solidFill>
                <a:cs typeface="Symbol" charset="2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Symbol" charset="2"/>
              </a:rPr>
              <a:t>/</a:t>
            </a:r>
            <a:r>
              <a:rPr lang="en-US" sz="2000" baseline="-25000" dirty="0">
                <a:solidFill>
                  <a:srgbClr val="000000"/>
                </a:solidFill>
                <a:latin typeface="Symbol" charset="2"/>
                <a:cs typeface="Symbol" charset="2"/>
              </a:rPr>
              <a:t>a</a:t>
            </a:r>
            <a:r>
              <a:rPr lang="en-US" sz="2000" baseline="-25000" dirty="0">
                <a:solidFill>
                  <a:srgbClr val="000000"/>
                </a:solidFill>
                <a:cs typeface="Symbol" charset="2"/>
              </a:rPr>
              <a:t>(</a:t>
            </a:r>
            <a:r>
              <a:rPr lang="en-US" sz="2000" b="1" i="1" baseline="-25000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sz="2000" baseline="-25000" dirty="0">
                <a:solidFill>
                  <a:srgbClr val="000000"/>
                </a:solidFill>
                <a:cs typeface="Symbol" charset="2"/>
              </a:rPr>
              <a:t>,</a:t>
            </a:r>
            <a:r>
              <a:rPr lang="en-US" sz="2000" b="1" i="1" baseline="-25000" dirty="0">
                <a:solidFill>
                  <a:srgbClr val="660066"/>
                </a:solidFill>
                <a:latin typeface="Marker Felt"/>
                <a:cs typeface="Marker Felt"/>
              </a:rPr>
              <a:t> Q </a:t>
            </a:r>
            <a:r>
              <a:rPr lang="en-US" sz="2000" baseline="-25000" dirty="0" smtClean="0">
                <a:solidFill>
                  <a:srgbClr val="000000"/>
                </a:solidFill>
                <a:cs typeface="Symbol" charset="2"/>
              </a:rPr>
              <a:t>)</a:t>
            </a:r>
            <a:r>
              <a:rPr lang="en-US" sz="2000" baseline="30000" dirty="0" smtClean="0">
                <a:solidFill>
                  <a:srgbClr val="000000"/>
                </a:solidFill>
                <a:cs typeface="Symbol" charset="2"/>
              </a:rPr>
              <a:t>2</a:t>
            </a:r>
            <a:r>
              <a:rPr lang="en-US" sz="2000" dirty="0" smtClean="0">
                <a:solidFill>
                  <a:srgbClr val="000000"/>
                </a:solidFill>
                <a:cs typeface="Symbol" charset="2"/>
              </a:rPr>
              <a:t>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74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6193"/>
            <a:ext cx="8229600" cy="4525963"/>
          </a:xfrm>
        </p:spPr>
        <p:txBody>
          <a:bodyPr>
            <a:noAutofit/>
          </a:bodyPr>
          <a:lstStyle/>
          <a:p>
            <a:pPr marL="1371600" indent="-1371600">
              <a:buFont typeface="+mj-lt"/>
              <a:buAutoNum type="arabicPeriod"/>
            </a:pPr>
            <a:r>
              <a:rPr lang="en-US" sz="8000" b="1" dirty="0" smtClean="0"/>
              <a:t>Motivation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000" dirty="0" smtClean="0"/>
              <a:t>Beliefs model</a:t>
            </a:r>
          </a:p>
          <a:p>
            <a:pPr marL="1371600" indent="-1371600">
              <a:buFont typeface="+mj-lt"/>
              <a:buAutoNum type="arabicPeriod"/>
            </a:pPr>
            <a:r>
              <a:rPr lang="en-US" sz="8000" dirty="0" smtClean="0"/>
              <a:t>Sketch of result</a:t>
            </a:r>
            <a:endParaRPr lang="en-US" sz="8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74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2472796"/>
            <a:ext cx="7772400" cy="1500187"/>
          </a:xfrm>
        </p:spPr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000000"/>
                </a:solidFill>
                <a:latin typeface="Marker Felt Thin"/>
              </a:rPr>
              <a:t>RECAP:</a:t>
            </a:r>
            <a:r>
              <a:rPr lang="en-US" sz="2800" dirty="0" smtClean="0">
                <a:solidFill>
                  <a:srgbClr val="000000"/>
                </a:solidFill>
              </a:rPr>
              <a:t>  We refined the </a:t>
            </a:r>
            <a:r>
              <a:rPr lang="en-US" sz="2800" i="1" dirty="0" smtClean="0">
                <a:solidFill>
                  <a:srgbClr val="000000"/>
                </a:solidFill>
              </a:rPr>
              <a:t>semantic communication model</a:t>
            </a:r>
            <a:r>
              <a:rPr lang="en-US" sz="2800" dirty="0" smtClean="0">
                <a:solidFill>
                  <a:srgbClr val="000000"/>
                </a:solidFill>
              </a:rPr>
              <a:t> to capture natural settings in which flexible communication is possible </a:t>
            </a:r>
            <a:r>
              <a:rPr lang="en-US" sz="2800" i="1" dirty="0" smtClean="0">
                <a:solidFill>
                  <a:srgbClr val="000000"/>
                </a:solidFill>
              </a:rPr>
              <a:t>with low overhead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20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ctr" anchorCtr="0">
            <a:normAutofit/>
          </a:bodyPr>
          <a:lstStyle/>
          <a:p>
            <a:pPr marL="0" indent="0">
              <a:buNone/>
            </a:pPr>
            <a:r>
              <a:rPr lang="en-US" sz="6000" i="1" dirty="0" smtClean="0"/>
              <a:t>Construct</a:t>
            </a:r>
            <a:r>
              <a:rPr lang="en-US" sz="6000" dirty="0" smtClean="0"/>
              <a:t> a server with low benchmark running time for a </a:t>
            </a:r>
            <a:r>
              <a:rPr lang="en-US" sz="6000" i="1" dirty="0" smtClean="0"/>
              <a:t>natural</a:t>
            </a:r>
            <a:r>
              <a:rPr lang="en-US" sz="6000" dirty="0" smtClean="0"/>
              <a:t> goal and belief distribution!</a:t>
            </a:r>
            <a:endParaRPr lang="en-US" sz="6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68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points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Server designers can evaluate benchmark time </a:t>
            </a:r>
            <a:r>
              <a:rPr lang="en-US" sz="4000" dirty="0" err="1" smtClean="0"/>
              <a:t>w.r.t</a:t>
            </a:r>
            <a:r>
              <a:rPr lang="en-US" sz="4000" dirty="0" smtClean="0"/>
              <a:t>. their beliefs</a:t>
            </a:r>
            <a:br>
              <a:rPr lang="en-US" sz="4000" dirty="0" smtClean="0"/>
            </a:b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Compatible beliefs lead to low overhead (beyond benchmark time)</a:t>
            </a:r>
            <a:br>
              <a:rPr lang="en-US" sz="4000" dirty="0" smtClean="0"/>
            </a:b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Beliefs capture natural approaches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090084" y="2868083"/>
            <a:ext cx="6328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RECALL: </a:t>
            </a:r>
            <a:r>
              <a:rPr lang="en-US" sz="2200" i="1" dirty="0" smtClean="0"/>
              <a:t>“benchmark time”</a:t>
            </a:r>
            <a:r>
              <a:rPr lang="en-US" sz="2200" b="1" i="1" dirty="0" smtClean="0"/>
              <a:t> </a:t>
            </a:r>
            <a:r>
              <a:rPr lang="en-US" sz="2200" dirty="0" smtClean="0"/>
              <a:t>T</a:t>
            </a:r>
            <a:r>
              <a:rPr lang="en-US" sz="2200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2200" baseline="-25000" dirty="0" smtClean="0"/>
              <a:t>,S</a:t>
            </a:r>
            <a:r>
              <a:rPr lang="en-US" sz="2200" dirty="0" smtClean="0"/>
              <a:t>(n) = </a:t>
            </a:r>
            <a:r>
              <a:rPr lang="en-US" sz="2200" b="1" dirty="0" smtClean="0"/>
              <a:t>E</a:t>
            </a:r>
            <a:r>
              <a:rPr lang="en-US" sz="2200" baseline="-25000" dirty="0" smtClean="0"/>
              <a:t>U</a:t>
            </a:r>
            <a:r>
              <a:rPr lang="en-US" sz="2200" baseline="-25000" dirty="0" smtClean="0">
                <a:latin typeface="Wingdings"/>
                <a:ea typeface="Wingdings"/>
                <a:cs typeface="Wingdings"/>
                <a:sym typeface="Wingdings"/>
              </a:rPr>
              <a:t></a:t>
            </a:r>
            <a:r>
              <a:rPr lang="en-US" sz="2200" b="1" i="1" baseline="-25000" dirty="0" smtClean="0">
                <a:solidFill>
                  <a:srgbClr val="660066"/>
                </a:solidFill>
                <a:latin typeface="Marker Felt"/>
                <a:cs typeface="Marker Felt"/>
              </a:rPr>
              <a:t>Q</a:t>
            </a:r>
            <a:r>
              <a:rPr lang="en-US" sz="2200" dirty="0" smtClean="0"/>
              <a:t>[</a:t>
            </a:r>
            <a:r>
              <a:rPr lang="en-US" sz="2200" dirty="0" err="1" smtClean="0"/>
              <a:t>t</a:t>
            </a:r>
            <a:r>
              <a:rPr lang="en-US" sz="2200" baseline="-25000" dirty="0" err="1" smtClean="0"/>
              <a:t>U,S</a:t>
            </a:r>
            <a:r>
              <a:rPr lang="en-US" sz="2200" dirty="0" smtClean="0"/>
              <a:t>(n)]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090084" y="4476756"/>
            <a:ext cx="75967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RECALL: </a:t>
            </a:r>
            <a:r>
              <a:rPr lang="en-US" sz="2200" i="1" dirty="0" smtClean="0"/>
              <a:t>“compatibility” </a:t>
            </a:r>
            <a:r>
              <a:rPr lang="en-US" sz="2200" dirty="0" smtClean="0">
                <a:latin typeface="Symbol" charset="2"/>
                <a:cs typeface="Symbol" charset="2"/>
              </a:rPr>
              <a:t>a</a:t>
            </a:r>
            <a:r>
              <a:rPr lang="en-US" sz="2200" dirty="0" smtClean="0">
                <a:cs typeface="Symbol" charset="2"/>
              </a:rPr>
              <a:t>(</a:t>
            </a:r>
            <a:r>
              <a:rPr lang="en-US" sz="2200" b="1" i="1" dirty="0" smtClean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sz="2200" dirty="0" smtClean="0">
                <a:cs typeface="Symbol" charset="2"/>
              </a:rPr>
              <a:t>,</a:t>
            </a:r>
            <a:r>
              <a:rPr lang="en-US" sz="2200" b="1" i="1" dirty="0" smtClean="0">
                <a:solidFill>
                  <a:srgbClr val="660066"/>
                </a:solidFill>
                <a:latin typeface="Marker Felt"/>
                <a:cs typeface="Marker Felt"/>
              </a:rPr>
              <a:t> Q </a:t>
            </a:r>
            <a:r>
              <a:rPr lang="en-US" sz="2200" dirty="0" smtClean="0">
                <a:cs typeface="Symbol" charset="2"/>
              </a:rPr>
              <a:t>) = </a:t>
            </a:r>
            <a:r>
              <a:rPr lang="en-US" sz="2200" dirty="0" err="1" smtClean="0">
                <a:latin typeface="Symbol" charset="2"/>
                <a:cs typeface="Symbol" charset="2"/>
              </a:rPr>
              <a:t>S</a:t>
            </a:r>
            <a:r>
              <a:rPr lang="en-US" sz="2200" baseline="-25000" dirty="0" err="1" smtClean="0">
                <a:latin typeface="Symbol" charset="2"/>
                <a:cs typeface="Symbol" charset="2"/>
              </a:rPr>
              <a:t>w</a:t>
            </a:r>
            <a:r>
              <a:rPr lang="en-US" sz="2200" baseline="-25000" dirty="0" smtClean="0">
                <a:latin typeface="Times"/>
                <a:cs typeface="Times"/>
              </a:rPr>
              <a:t> </a:t>
            </a:r>
            <a:r>
              <a:rPr lang="en-US" sz="2200" dirty="0" smtClean="0">
                <a:latin typeface="Times"/>
                <a:cs typeface="Times"/>
              </a:rPr>
              <a:t>min{P(</a:t>
            </a:r>
            <a:r>
              <a:rPr lang="en-US" sz="2200" dirty="0" smtClean="0">
                <a:latin typeface="Symbol" charset="2"/>
                <a:cs typeface="Symbol" charset="2"/>
              </a:rPr>
              <a:t>w</a:t>
            </a:r>
            <a:r>
              <a:rPr lang="en-US" sz="2200" dirty="0" smtClean="0">
                <a:latin typeface="Times"/>
                <a:cs typeface="Times"/>
              </a:rPr>
              <a:t>),Q(</a:t>
            </a:r>
            <a:r>
              <a:rPr lang="en-US" sz="2200" dirty="0" smtClean="0">
                <a:latin typeface="Symbol" charset="2"/>
                <a:cs typeface="Symbol" charset="2"/>
              </a:rPr>
              <a:t>w</a:t>
            </a:r>
            <a:r>
              <a:rPr lang="en-US" sz="2200" dirty="0" smtClean="0">
                <a:latin typeface="Times"/>
                <a:cs typeface="Times"/>
              </a:rPr>
              <a:t>)}, </a:t>
            </a:r>
            <a:r>
              <a:rPr lang="en-US" sz="2200" dirty="0" smtClean="0">
                <a:latin typeface="Times"/>
                <a:cs typeface="Times"/>
              </a:rPr>
              <a:t/>
            </a:r>
            <a:br>
              <a:rPr lang="en-US" sz="2200" dirty="0" smtClean="0">
                <a:latin typeface="Times"/>
                <a:cs typeface="Times"/>
              </a:rPr>
            </a:br>
            <a:r>
              <a:rPr lang="en-US" sz="2200" dirty="0" smtClean="0">
                <a:latin typeface="Times"/>
                <a:cs typeface="Times"/>
              </a:rPr>
              <a:t>		 </a:t>
            </a:r>
            <a:r>
              <a:rPr lang="en-US" sz="2200" dirty="0" smtClean="0">
                <a:cs typeface="Times"/>
              </a:rPr>
              <a:t>overhead </a:t>
            </a:r>
            <a:r>
              <a:rPr lang="en-US" sz="2200" dirty="0" smtClean="0">
                <a:cs typeface="Times"/>
              </a:rPr>
              <a:t>is </a:t>
            </a:r>
            <a:r>
              <a:rPr lang="en-US" sz="2200" dirty="0" err="1" smtClean="0">
                <a:solidFill>
                  <a:srgbClr val="000000"/>
                </a:solidFill>
              </a:rPr>
              <a:t>Õ</a:t>
            </a:r>
            <a:r>
              <a:rPr lang="en-US" sz="2200" dirty="0">
                <a:solidFill>
                  <a:srgbClr val="000000"/>
                </a:solidFill>
              </a:rPr>
              <a:t>(</a:t>
            </a:r>
            <a:r>
              <a:rPr lang="en-US" sz="2200" baseline="30000" dirty="0">
                <a:solidFill>
                  <a:srgbClr val="000000"/>
                </a:solidFill>
                <a:cs typeface="Symbol" charset="2"/>
              </a:rPr>
              <a:t>1</a:t>
            </a:r>
            <a:r>
              <a:rPr lang="en-US" sz="2200" dirty="0">
                <a:solidFill>
                  <a:srgbClr val="000000"/>
                </a:solidFill>
                <a:cs typeface="Symbol" charset="2"/>
              </a:rPr>
              <a:t>/</a:t>
            </a:r>
            <a:r>
              <a:rPr lang="en-US" sz="2200" baseline="-25000" dirty="0">
                <a:solidFill>
                  <a:srgbClr val="000000"/>
                </a:solidFill>
                <a:latin typeface="Symbol" charset="2"/>
                <a:cs typeface="Symbol" charset="2"/>
              </a:rPr>
              <a:t>a</a:t>
            </a:r>
            <a:r>
              <a:rPr lang="en-US" sz="2200" baseline="-25000" dirty="0">
                <a:solidFill>
                  <a:srgbClr val="000000"/>
                </a:solidFill>
                <a:cs typeface="Symbol" charset="2"/>
              </a:rPr>
              <a:t>(</a:t>
            </a:r>
            <a:r>
              <a:rPr lang="en-US" sz="2200" b="1" i="1" baseline="-25000" dirty="0">
                <a:solidFill>
                  <a:srgbClr val="008000"/>
                </a:solidFill>
                <a:latin typeface="Marker Felt"/>
                <a:cs typeface="Marker Felt"/>
              </a:rPr>
              <a:t>P</a:t>
            </a:r>
            <a:r>
              <a:rPr lang="en-US" sz="2200" baseline="-25000" dirty="0">
                <a:solidFill>
                  <a:srgbClr val="000000"/>
                </a:solidFill>
                <a:cs typeface="Symbol" charset="2"/>
              </a:rPr>
              <a:t>,</a:t>
            </a:r>
            <a:r>
              <a:rPr lang="en-US" sz="2200" b="1" i="1" baseline="-25000" dirty="0">
                <a:solidFill>
                  <a:srgbClr val="660066"/>
                </a:solidFill>
                <a:latin typeface="Marker Felt"/>
                <a:cs typeface="Marker Felt"/>
              </a:rPr>
              <a:t> Q </a:t>
            </a:r>
            <a:r>
              <a:rPr lang="en-US" sz="2200" baseline="-25000" dirty="0">
                <a:solidFill>
                  <a:srgbClr val="000000"/>
                </a:solidFill>
                <a:cs typeface="Symbol" charset="2"/>
              </a:rPr>
              <a:t>)</a:t>
            </a:r>
            <a:r>
              <a:rPr lang="en-US" sz="2200" baseline="30000" dirty="0">
                <a:solidFill>
                  <a:srgbClr val="000000"/>
                </a:solidFill>
                <a:cs typeface="Symbol" charset="2"/>
              </a:rPr>
              <a:t>2</a:t>
            </a:r>
            <a:r>
              <a:rPr lang="en-US" sz="2200" dirty="0">
                <a:solidFill>
                  <a:srgbClr val="000000"/>
                </a:solidFill>
                <a:cs typeface="Symbol" charset="2"/>
              </a:rPr>
              <a:t>)</a:t>
            </a:r>
            <a:endParaRPr lang="en-US" sz="2200" dirty="0">
              <a:solidFill>
                <a:srgbClr val="000000"/>
              </a:solidFill>
            </a:endParaRPr>
          </a:p>
          <a:p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7037917" y="5894917"/>
            <a:ext cx="197908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000000"/>
                </a:solidFill>
                <a:latin typeface="Marker Felt"/>
                <a:cs typeface="Marker Felt"/>
              </a:rPr>
              <a:t>FIN.</a:t>
            </a:r>
            <a:endParaRPr lang="en-US" sz="3200" i="1" dirty="0">
              <a:solidFill>
                <a:srgbClr val="000000"/>
              </a:solidFill>
              <a:latin typeface="Marker Felt"/>
              <a:cs typeface="Marker Fe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055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Miscommunication happens…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rcRect t="-43349" b="-43349"/>
          <a:stretch>
            <a:fillRect/>
          </a:stretch>
        </p:blipFill>
        <p:spPr>
          <a:xfrm>
            <a:off x="457200" y="1600200"/>
            <a:ext cx="8229600" cy="4525963"/>
          </a:xfrm>
        </p:spPr>
      </p:pic>
      <p:sp>
        <p:nvSpPr>
          <p:cNvPr id="6" name="TextBox 5"/>
          <p:cNvSpPr txBox="1"/>
          <p:nvPr/>
        </p:nvSpPr>
        <p:spPr>
          <a:xfrm>
            <a:off x="4202239" y="5007347"/>
            <a:ext cx="42951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Got that?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720769" y="4128657"/>
            <a:ext cx="7776633" cy="2308324"/>
          </a:xfrm>
          <a:prstGeom prst="rect">
            <a:avLst/>
          </a:prstGeom>
          <a:solidFill>
            <a:srgbClr val="FFFF00"/>
          </a:solidFill>
          <a:ln w="762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arker Felt"/>
                <a:cs typeface="Marker Felt"/>
              </a:rPr>
              <a:t>Q:</a:t>
            </a:r>
            <a:r>
              <a:rPr lang="en-US" sz="4800" dirty="0" smtClean="0">
                <a:latin typeface="Marker Felt"/>
                <a:cs typeface="Marker Felt"/>
              </a:rPr>
              <a:t> </a:t>
            </a:r>
            <a:r>
              <a:rPr lang="en-US" sz="4800" i="1" dirty="0" smtClean="0">
                <a:latin typeface="Marker Felt"/>
                <a:cs typeface="Marker Felt"/>
              </a:rPr>
              <a:t>CAN COMPUTERS COPE</a:t>
            </a:r>
          </a:p>
          <a:p>
            <a:r>
              <a:rPr lang="en-US" sz="4800" i="1" dirty="0" smtClean="0">
                <a:latin typeface="Marker Felt"/>
                <a:cs typeface="Marker Felt"/>
              </a:rPr>
              <a:t>WITH MISCOMMUNICATION AUTOMATICALLY??</a:t>
            </a:r>
            <a:endParaRPr lang="en-US" sz="4800" dirty="0">
              <a:latin typeface="Marker Felt"/>
              <a:cs typeface="Marker Fe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24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pg1.pdf"/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6797791" y="1272073"/>
            <a:ext cx="1767332" cy="22871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Picture 18" descr="user-check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624" y="1361935"/>
            <a:ext cx="2480880" cy="3058885"/>
          </a:xfrm>
          <a:prstGeom prst="rect">
            <a:avLst/>
          </a:prstGeom>
        </p:spPr>
      </p:pic>
      <p:pic>
        <p:nvPicPr>
          <p:cNvPr id="18" name="Picture 17" descr="user-work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915" y="1272074"/>
            <a:ext cx="2718816" cy="3371088"/>
          </a:xfrm>
          <a:prstGeom prst="rect">
            <a:avLst/>
          </a:prstGeom>
        </p:spPr>
      </p:pic>
      <p:sp>
        <p:nvSpPr>
          <p:cNvPr id="21" name="Cloud Callout 20"/>
          <p:cNvSpPr/>
          <p:nvPr/>
        </p:nvSpPr>
        <p:spPr>
          <a:xfrm>
            <a:off x="3198201" y="-135926"/>
            <a:ext cx="3507620" cy="2866572"/>
          </a:xfrm>
          <a:prstGeom prst="cloudCallout">
            <a:avLst>
              <a:gd name="adj1" fmla="val -77126"/>
              <a:gd name="adj2" fmla="val 1131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pg1.pdf"/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4237189" y="264901"/>
            <a:ext cx="1472322" cy="19053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  <p:sp>
        <p:nvSpPr>
          <p:cNvPr id="15" name="Rectangle 14"/>
          <p:cNvSpPr/>
          <p:nvPr/>
        </p:nvSpPr>
        <p:spPr>
          <a:xfrm>
            <a:off x="6311640" y="3569153"/>
            <a:ext cx="2711809" cy="83257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Printer</a:t>
            </a:r>
            <a:br>
              <a:rPr lang="en-US" sz="2400" dirty="0" smtClean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(</a:t>
            </a:r>
            <a:r>
              <a:rPr lang="en-US" dirty="0" err="1" smtClean="0"/>
              <a:t>mis</a:t>
            </a:r>
            <a:r>
              <a:rPr lang="en-US" dirty="0" smtClean="0"/>
              <a:t>)communication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0" y="4401724"/>
            <a:ext cx="9144000" cy="190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48264" y="4926875"/>
            <a:ext cx="3342018" cy="1728226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Printer driver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66469" y="4926875"/>
            <a:ext cx="3342018" cy="1728226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Printer firmware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51503" y="3569153"/>
            <a:ext cx="31601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latin typeface="Marker Felt Thin"/>
              </a:rPr>
              <a:t>ENVIRONMENT</a:t>
            </a:r>
            <a:endParaRPr lang="en-US" sz="3600" dirty="0"/>
          </a:p>
        </p:txBody>
      </p:sp>
      <p:sp>
        <p:nvSpPr>
          <p:cNvPr id="12" name="Left-Right Arrow 11"/>
          <p:cNvSpPr/>
          <p:nvPr/>
        </p:nvSpPr>
        <p:spPr>
          <a:xfrm>
            <a:off x="3590282" y="5518864"/>
            <a:ext cx="1976187" cy="65314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-Right Arrow 12"/>
          <p:cNvSpPr/>
          <p:nvPr/>
        </p:nvSpPr>
        <p:spPr>
          <a:xfrm rot="16200000">
            <a:off x="1269424" y="4089472"/>
            <a:ext cx="1021655" cy="65314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-Right Arrow 13"/>
          <p:cNvSpPr/>
          <p:nvPr/>
        </p:nvSpPr>
        <p:spPr>
          <a:xfrm rot="16200000">
            <a:off x="6826345" y="4094248"/>
            <a:ext cx="1021655" cy="65314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pg1.pdf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100000"/>
          </a:blip>
          <a:stretch>
            <a:fillRect/>
          </a:stretch>
        </p:blipFill>
        <p:spPr>
          <a:xfrm>
            <a:off x="6797790" y="1272074"/>
            <a:ext cx="1767332" cy="228713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151504" y="4236154"/>
            <a:ext cx="2978712" cy="369332"/>
          </a:xfrm>
          <a:prstGeom prst="rect">
            <a:avLst/>
          </a:prstGeom>
          <a:solidFill>
            <a:srgbClr val="F7FF7D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Marker Felt Thin"/>
              </a:rPr>
              <a:t>INTERFACE FIXED IN ADVANCE</a:t>
            </a:r>
            <a:endParaRPr lang="en-US" i="1" dirty="0">
              <a:latin typeface="Marker Felt Thin"/>
            </a:endParaRPr>
          </a:p>
        </p:txBody>
      </p:sp>
      <p:sp>
        <p:nvSpPr>
          <p:cNvPr id="23" name="Not Equal 22"/>
          <p:cNvSpPr/>
          <p:nvPr/>
        </p:nvSpPr>
        <p:spPr>
          <a:xfrm>
            <a:off x="5872403" y="1272074"/>
            <a:ext cx="833418" cy="628019"/>
          </a:xfrm>
          <a:prstGeom prst="mathNotEqual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Equal 24"/>
          <p:cNvSpPr/>
          <p:nvPr/>
        </p:nvSpPr>
        <p:spPr>
          <a:xfrm>
            <a:off x="5872403" y="1272074"/>
            <a:ext cx="833418" cy="628019"/>
          </a:xfrm>
          <a:prstGeom prst="mathEqual">
            <a:avLst/>
          </a:prstGeom>
          <a:solidFill>
            <a:srgbClr val="008000"/>
          </a:solidFill>
          <a:scene3d>
            <a:camera prst="orthographicFront">
              <a:rot lat="0" lon="0" rev="2100000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  <p:bldP spid="23" grpId="0" animBg="1"/>
      <p:bldP spid="23" grpId="1" animBg="1"/>
      <p:bldP spid="23" grpId="2" animBg="1"/>
      <p:bldP spid="25" grpId="0" animBg="1"/>
      <p:bldP spid="2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cess 12"/>
          <p:cNvSpPr/>
          <p:nvPr/>
        </p:nvSpPr>
        <p:spPr>
          <a:xfrm>
            <a:off x="3205240" y="1626919"/>
            <a:ext cx="2987524" cy="2322286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  <a:latin typeface="Marker Felt Thin"/>
              </a:rPr>
              <a:t>ENVIRONMENT</a:t>
            </a:r>
            <a:endParaRPr lang="en-US" sz="3200" i="1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computation (function </a:t>
            </a:r>
            <a:r>
              <a:rPr lang="en-US" i="1" dirty="0" err="1" smtClean="0"/>
              <a:t>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6510860" y="4164040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11" descr="hal-9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0860" y="4694265"/>
            <a:ext cx="1447800" cy="1085850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7930" y="3758928"/>
            <a:ext cx="2698448" cy="267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Left-Right Arrow 8"/>
          <p:cNvSpPr/>
          <p:nvPr/>
        </p:nvSpPr>
        <p:spPr>
          <a:xfrm>
            <a:off x="3205240" y="4904721"/>
            <a:ext cx="2987524" cy="65314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 rot="18955057">
            <a:off x="1339607" y="2853327"/>
            <a:ext cx="1790089" cy="62895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olded Corner 18"/>
          <p:cNvSpPr/>
          <p:nvPr/>
        </p:nvSpPr>
        <p:spPr>
          <a:xfrm>
            <a:off x="2324001" y="1626919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x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20" name="Folded Corner 19"/>
          <p:cNvSpPr/>
          <p:nvPr/>
        </p:nvSpPr>
        <p:spPr>
          <a:xfrm>
            <a:off x="2090213" y="3758928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f(x</a:t>
            </a:r>
            <a:r>
              <a:rPr lang="en-US" sz="3200" i="1" dirty="0" smtClean="0">
                <a:solidFill>
                  <a:schemeClr val="tx1"/>
                </a:solidFill>
              </a:rPr>
              <a:t>)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80213" y="1804611"/>
            <a:ext cx="266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“</a:t>
            </a:r>
            <a:r>
              <a:rPr lang="en-US" i="1" dirty="0" smtClean="0"/>
              <a:t>user returns</a:t>
            </a:r>
            <a:r>
              <a:rPr lang="en-US" dirty="0" smtClean="0"/>
              <a:t> </a:t>
            </a:r>
            <a:r>
              <a:rPr lang="en-US" i="1" dirty="0" smtClean="0"/>
              <a:t>f(x)</a:t>
            </a:r>
            <a:r>
              <a:rPr lang="en-US" dirty="0" smtClean="0"/>
              <a:t>?”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84250" y="6223028"/>
            <a:ext cx="15451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“user”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519343" y="6238773"/>
            <a:ext cx="165099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“server”</a:t>
            </a:r>
            <a:endParaRPr lang="en-US" sz="3200" dirty="0"/>
          </a:p>
        </p:txBody>
      </p:sp>
      <p:sp>
        <p:nvSpPr>
          <p:cNvPr id="8" name="Cloud 7"/>
          <p:cNvSpPr/>
          <p:nvPr/>
        </p:nvSpPr>
        <p:spPr>
          <a:xfrm>
            <a:off x="6044278" y="994833"/>
            <a:ext cx="3194972" cy="1518022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i="1" dirty="0" smtClean="0">
                <a:solidFill>
                  <a:srgbClr val="000000"/>
                </a:solidFill>
              </a:rPr>
              <a:t>This talk: f</a:t>
            </a:r>
            <a:r>
              <a:rPr lang="en-US" sz="2400" dirty="0" smtClean="0">
                <a:solidFill>
                  <a:srgbClr val="000000"/>
                </a:solidFill>
              </a:rPr>
              <a:t> will be PSPACE-complete</a:t>
            </a:r>
            <a:endParaRPr lang="en-US" sz="2400" i="1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12 0.05297 L -0.20757 0.3028 " pathEditMode="relative" ptsTypes="AA">
                                      <p:cBhvr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6709 L 0.07636 -0.17766 " pathEditMode="relative" ptsTypes="AA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12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cess 12"/>
          <p:cNvSpPr/>
          <p:nvPr/>
        </p:nvSpPr>
        <p:spPr>
          <a:xfrm>
            <a:off x="3205240" y="1626919"/>
            <a:ext cx="2987524" cy="2322286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  <a:latin typeface="Marker Felt Thin"/>
              </a:rPr>
              <a:t>ENVIRONMENT</a:t>
            </a:r>
            <a:endParaRPr lang="en-US" sz="3200" i="1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8" name="Cloud 7"/>
          <p:cNvSpPr/>
          <p:nvPr/>
        </p:nvSpPr>
        <p:spPr>
          <a:xfrm>
            <a:off x="5411529" y="2013347"/>
            <a:ext cx="5489304" cy="598349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latin typeface="Marker Felt Thin"/>
              </a:rPr>
              <a:t>S</a:t>
            </a:r>
            <a:r>
              <a:rPr lang="en-US" dirty="0" smtClean="0"/>
              <a:t>-universal user (for computing </a:t>
            </a:r>
            <a:r>
              <a:rPr lang="en-US" i="1" dirty="0" smtClean="0"/>
              <a:t>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6510860" y="4164040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11" descr="hal-9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0860" y="4694265"/>
            <a:ext cx="1447800" cy="1085850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7930" y="3758928"/>
            <a:ext cx="2698448" cy="267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 descr="1981_ibm-pc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278" y="3571767"/>
            <a:ext cx="2857500" cy="2857500"/>
          </a:xfrm>
          <a:prstGeom prst="rect">
            <a:avLst/>
          </a:prstGeom>
        </p:spPr>
      </p:pic>
      <p:pic>
        <p:nvPicPr>
          <p:cNvPr id="7" name="Picture 6" descr="1984_macintosh2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278" y="3867915"/>
            <a:ext cx="3000040" cy="2448033"/>
          </a:xfrm>
          <a:prstGeom prst="rect">
            <a:avLst/>
          </a:prstGeom>
        </p:spPr>
      </p:pic>
      <p:sp>
        <p:nvSpPr>
          <p:cNvPr id="9" name="Left-Right Arrow 8"/>
          <p:cNvSpPr/>
          <p:nvPr/>
        </p:nvSpPr>
        <p:spPr>
          <a:xfrm>
            <a:off x="3205240" y="4904721"/>
            <a:ext cx="2987524" cy="65314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 rot="18955057">
            <a:off x="1339607" y="2853327"/>
            <a:ext cx="1790089" cy="62895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olded Corner 18"/>
          <p:cNvSpPr/>
          <p:nvPr/>
        </p:nvSpPr>
        <p:spPr>
          <a:xfrm>
            <a:off x="2324001" y="1626919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x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20" name="Folded Corner 19"/>
          <p:cNvSpPr/>
          <p:nvPr/>
        </p:nvSpPr>
        <p:spPr>
          <a:xfrm>
            <a:off x="2090213" y="3758928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f(x</a:t>
            </a:r>
            <a:r>
              <a:rPr lang="en-US" sz="3200" i="1" dirty="0" smtClean="0">
                <a:solidFill>
                  <a:schemeClr val="tx1"/>
                </a:solidFill>
              </a:rPr>
              <a:t>)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80213" y="1804611"/>
            <a:ext cx="266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“</a:t>
            </a:r>
            <a:r>
              <a:rPr lang="en-US" i="1" dirty="0" smtClean="0"/>
              <a:t>user returns</a:t>
            </a:r>
            <a:r>
              <a:rPr lang="en-US" dirty="0" smtClean="0"/>
              <a:t> </a:t>
            </a:r>
            <a:r>
              <a:rPr lang="en-US" i="1" dirty="0" smtClean="0"/>
              <a:t>f(x)</a:t>
            </a:r>
            <a:r>
              <a:rPr lang="en-US" dirty="0" smtClean="0"/>
              <a:t>?”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863417" y="2512855"/>
            <a:ext cx="10383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 smtClean="0">
                <a:latin typeface="Marker Felt"/>
                <a:cs typeface="Marker Felt"/>
              </a:rPr>
              <a:t>S</a:t>
            </a:r>
            <a:endParaRPr lang="en-US" sz="5400" i="1" dirty="0">
              <a:latin typeface="Marker Felt"/>
              <a:cs typeface="Marker Felt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61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12 0.05297 L -0.20757 0.3028 " pathEditMode="relative" ptsTypes="AA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6709 L 0.07636 -0.17766 " pathEditMode="relative" ptsTypes="AA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  <p:bldP spid="19" grpId="1" animBg="1"/>
      <p:bldP spid="20" grpId="0" animBg="1"/>
      <p:bldP spid="2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Formally,</a:t>
            </a:r>
          </a:p>
          <a:p>
            <a:pPr marL="0" indent="0">
              <a:buNone/>
            </a:pPr>
            <a:r>
              <a:rPr lang="en-US" dirty="0" smtClean="0"/>
              <a:t>U is a </a:t>
            </a:r>
            <a:r>
              <a:rPr lang="en-US" i="1" dirty="0" smtClean="0">
                <a:latin typeface="Marker Felt Thin"/>
              </a:rPr>
              <a:t>S</a:t>
            </a:r>
            <a:r>
              <a:rPr lang="en-US" i="1" dirty="0" smtClean="0"/>
              <a:t>-universal user for computing f</a:t>
            </a:r>
            <a:r>
              <a:rPr lang="en-US" dirty="0" smtClean="0"/>
              <a:t> if</a:t>
            </a:r>
          </a:p>
          <a:p>
            <a:pPr marL="0" indent="0">
              <a:buNone/>
            </a:pPr>
            <a:r>
              <a:rPr lang="en-US" dirty="0" smtClean="0">
                <a:sym typeface="Symbol" charset="0"/>
              </a:rPr>
              <a:t>servers S</a:t>
            </a:r>
            <a:r>
              <a:rPr lang="en-US" i="1" dirty="0" smtClean="0">
                <a:latin typeface="Marker Felt Thin"/>
              </a:rPr>
              <a:t>S  </a:t>
            </a:r>
            <a:r>
              <a:rPr lang="en-US" dirty="0" smtClean="0">
                <a:latin typeface="Symbol"/>
              </a:rPr>
              <a:t>$</a:t>
            </a:r>
            <a:r>
              <a:rPr lang="en-US" dirty="0" smtClean="0"/>
              <a:t> poly. </a:t>
            </a:r>
            <a:r>
              <a:rPr lang="en-US" dirty="0"/>
              <a:t>r</a:t>
            </a:r>
            <a:r>
              <a:rPr lang="en-US" dirty="0" smtClean="0"/>
              <a:t>unning time for U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sym typeface="Symbol" charset="0"/>
              </a:rPr>
              <a:t>inputs </a:t>
            </a:r>
            <a:r>
              <a:rPr lang="en-US" dirty="0" smtClean="0"/>
              <a:t>x, initial states of U &amp; 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Pr</a:t>
            </a:r>
            <a:r>
              <a:rPr lang="en-US" sz="9600" dirty="0" smtClean="0"/>
              <a:t>[										</a:t>
            </a:r>
            <a:r>
              <a:rPr lang="en-US" sz="9600" dirty="0"/>
              <a:t> </a:t>
            </a:r>
            <a:r>
              <a:rPr lang="en-US" sz="9600" dirty="0" smtClean="0"/>
              <a:t> ]</a:t>
            </a:r>
            <a:r>
              <a:rPr lang="en-US" dirty="0" smtClean="0"/>
              <a:t> ≥ ⅔</a:t>
            </a:r>
            <a:endParaRPr lang="en-US" dirty="0">
              <a:latin typeface="Symbol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latin typeface="Marker Felt Thin"/>
              </a:rPr>
              <a:t>S</a:t>
            </a:r>
            <a:r>
              <a:rPr lang="en-US" dirty="0" smtClean="0"/>
              <a:t>-universal user (for computing </a:t>
            </a:r>
            <a:r>
              <a:rPr lang="en-US" i="1" dirty="0" smtClean="0"/>
              <a:t>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32001" y="4476753"/>
            <a:ext cx="52704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On input x with S, U runs poly(|x|)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steps and </a:t>
            </a:r>
            <a:r>
              <a:rPr lang="en-US" sz="2800" dirty="0" smtClean="0"/>
              <a:t>U’s final output is f(x)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778500"/>
            <a:ext cx="7755467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[JS’08]: can construct universal users for computing PSPACE-complete</a:t>
            </a:r>
            <a:r>
              <a:rPr lang="en-US" sz="2800" i="1" dirty="0" smtClean="0"/>
              <a:t> f </a:t>
            </a:r>
            <a:r>
              <a:rPr lang="en-US" sz="2800" dirty="0" smtClean="0"/>
              <a:t>for maximally large class </a:t>
            </a:r>
            <a:r>
              <a:rPr lang="en-US" sz="2800" i="1" dirty="0" smtClean="0">
                <a:latin typeface="Marker Felt Thin"/>
              </a:rPr>
              <a:t>S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88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6510860" y="4164040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1" descr="hal-9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0860" y="4694265"/>
            <a:ext cx="1447800" cy="1085850"/>
          </a:xfrm>
          <a:prstGeom prst="rect">
            <a:avLst/>
          </a:prstGeom>
          <a:noFill/>
        </p:spPr>
      </p:pic>
      <p:sp>
        <p:nvSpPr>
          <p:cNvPr id="10" name="Folded Corner 9"/>
          <p:cNvSpPr/>
          <p:nvPr/>
        </p:nvSpPr>
        <p:spPr>
          <a:xfrm>
            <a:off x="3127828" y="4109050"/>
            <a:ext cx="717863" cy="74068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olded Corner 10"/>
          <p:cNvSpPr/>
          <p:nvPr/>
        </p:nvSpPr>
        <p:spPr>
          <a:xfrm>
            <a:off x="3127828" y="4109050"/>
            <a:ext cx="717863" cy="74068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0110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096377" y="4109050"/>
            <a:ext cx="717863" cy="74068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11110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Problem:</a:t>
            </a:r>
            <a:r>
              <a:rPr lang="en-US" dirty="0" smtClean="0"/>
              <a:t> Password-protected servers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7930" y="3641196"/>
            <a:ext cx="2698448" cy="267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Left-Right Arrow 4"/>
          <p:cNvSpPr/>
          <p:nvPr/>
        </p:nvSpPr>
        <p:spPr>
          <a:xfrm>
            <a:off x="3205240" y="4786989"/>
            <a:ext cx="2987524" cy="65314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rocess 5"/>
          <p:cNvSpPr/>
          <p:nvPr/>
        </p:nvSpPr>
        <p:spPr>
          <a:xfrm>
            <a:off x="3205240" y="1509187"/>
            <a:ext cx="2987524" cy="2322286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  <a:latin typeface="Marker Felt Thin"/>
              </a:rPr>
              <a:t>ENVIRONMENT</a:t>
            </a:r>
            <a:endParaRPr lang="en-US" sz="3200" i="1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8" name="Left-Right Arrow 7"/>
          <p:cNvSpPr/>
          <p:nvPr/>
        </p:nvSpPr>
        <p:spPr>
          <a:xfrm rot="18955057">
            <a:off x="1339607" y="2735595"/>
            <a:ext cx="1790089" cy="62895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loud Callout 12"/>
          <p:cNvSpPr/>
          <p:nvPr/>
        </p:nvSpPr>
        <p:spPr>
          <a:xfrm>
            <a:off x="7487717" y="2887579"/>
            <a:ext cx="1437642" cy="1221471"/>
          </a:xfrm>
          <a:prstGeom prst="cloudCallout">
            <a:avLst>
              <a:gd name="adj1" fmla="val -43333"/>
              <a:gd name="adj2" fmla="val 82118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11110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olded Corner 18"/>
          <p:cNvSpPr/>
          <p:nvPr/>
        </p:nvSpPr>
        <p:spPr>
          <a:xfrm>
            <a:off x="2324001" y="1626919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x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20" name="Folded Corner 19"/>
          <p:cNvSpPr/>
          <p:nvPr/>
        </p:nvSpPr>
        <p:spPr>
          <a:xfrm>
            <a:off x="5538734" y="5534729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f(x</a:t>
            </a:r>
            <a:r>
              <a:rPr lang="en-US" sz="3200" i="1" dirty="0" smtClean="0">
                <a:solidFill>
                  <a:schemeClr val="tx1"/>
                </a:solidFill>
              </a:rPr>
              <a:t>)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12 0.05297 L -0.20757 0.3028 " pathEditMode="relative" ptsTypes="AA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507 -0.0018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507 -0.00186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507 -0.0018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72 0.00209 L -0.29399 0.00162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2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3" grpId="0" animBg="1"/>
      <p:bldP spid="19" grpId="0" animBg="1"/>
      <p:bldP spid="19" grpId="1" animBg="1"/>
      <p:bldP spid="20" grpId="0" animBg="1"/>
      <p:bldP spid="2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714555"/>
            <a:ext cx="7772400" cy="2330396"/>
          </a:xfrm>
        </p:spPr>
        <p:txBody>
          <a:bodyPr anchor="ctr" anchorCtr="0">
            <a:normAutofit fontScale="90000"/>
          </a:bodyPr>
          <a:lstStyle/>
          <a:p>
            <a:pPr algn="l"/>
            <a:r>
              <a:rPr lang="en-US" b="1" dirty="0" smtClean="0"/>
              <a:t>Theorem </a:t>
            </a:r>
            <a:r>
              <a:rPr lang="en-US" i="1" dirty="0" smtClean="0"/>
              <a:t>[JS08,GJS09]</a:t>
            </a:r>
            <a:r>
              <a:rPr lang="en-US" b="1" dirty="0" smtClean="0"/>
              <a:t>. </a:t>
            </a:r>
            <a:r>
              <a:rPr lang="en-US" dirty="0" smtClean="0">
                <a:latin typeface="Marker Felt Thin"/>
              </a:rPr>
              <a:t>S</a:t>
            </a:r>
            <a:r>
              <a:rPr lang="en-US" dirty="0" smtClean="0"/>
              <a:t>-Universal users for classes </a:t>
            </a:r>
            <a:r>
              <a:rPr lang="en-US" dirty="0" smtClean="0">
                <a:latin typeface="Marker Felt Thin"/>
              </a:rPr>
              <a:t>S </a:t>
            </a:r>
            <a:r>
              <a:rPr lang="en-US" dirty="0" smtClean="0"/>
              <a:t>containing password-protected servers and goals that require the server to act must run for Ω(2</a:t>
            </a:r>
            <a:r>
              <a:rPr lang="en-US" baseline="30000" dirty="0" smtClean="0">
                <a:latin typeface="Brush Script MT"/>
              </a:rPr>
              <a:t>l</a:t>
            </a:r>
            <a:r>
              <a:rPr lang="en-US" dirty="0" smtClean="0"/>
              <a:t>) rounds with servers with passwords of length </a:t>
            </a:r>
            <a:r>
              <a:rPr lang="en-US" dirty="0" smtClean="0">
                <a:latin typeface="Brush Script MT"/>
              </a:rPr>
              <a:t>l</a:t>
            </a:r>
            <a:r>
              <a:rPr lang="en-US" dirty="0" smtClean="0"/>
              <a:t>.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4751917"/>
            <a:ext cx="7696200" cy="1200329"/>
          </a:xfrm>
          <a:prstGeom prst="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latin typeface="Marker Felt"/>
                <a:cs typeface="Marker Felt"/>
              </a:rPr>
              <a:t>PROMISES MORE THAN WE WANTED!</a:t>
            </a:r>
            <a:br>
              <a:rPr lang="en-US" sz="3600" i="1" dirty="0" smtClean="0">
                <a:latin typeface="Marker Felt"/>
                <a:cs typeface="Marker Felt"/>
              </a:rPr>
            </a:br>
            <a:r>
              <a:rPr lang="en-US" sz="3600" i="1" dirty="0" smtClean="0">
                <a:latin typeface="Marker Felt"/>
                <a:cs typeface="Marker Felt"/>
              </a:rPr>
              <a:t>CAN WE REFINE AWAY PASSWORDS??</a:t>
            </a:r>
            <a:endParaRPr lang="en-US" sz="3600" i="1" dirty="0">
              <a:latin typeface="Marker Felt"/>
              <a:cs typeface="Marker Fe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3F41-2DD1-F841-A421-BC2C75AD3F9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1113</Words>
  <Application>Microsoft Macintosh PowerPoint</Application>
  <PresentationFormat>On-screen Show (4:3)</PresentationFormat>
  <Paragraphs>178</Paragraphs>
  <Slides>22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Efficient Semantic Communication via Compatible Beliefs</vt:lpstr>
      <vt:lpstr>PowerPoint Presentation</vt:lpstr>
      <vt:lpstr>Miscommunication happens…</vt:lpstr>
      <vt:lpstr>Defining (mis)communication</vt:lpstr>
      <vt:lpstr>Goal of computation (function f)</vt:lpstr>
      <vt:lpstr>S-universal user (for computing f)</vt:lpstr>
      <vt:lpstr>S-universal user (for computing f)</vt:lpstr>
      <vt:lpstr>Problem: Password-protected servers</vt:lpstr>
      <vt:lpstr>Theorem [JS08,GJS09]. S-Universal users for classes S containing password-protected servers and goals that require the server to act must run for Ω(2l) rounds with servers with passwords of length l.  </vt:lpstr>
      <vt:lpstr>PowerPoint Presentation</vt:lpstr>
      <vt:lpstr>Server’s Beliefs</vt:lpstr>
      <vt:lpstr>PowerPoint Presentation</vt:lpstr>
      <vt:lpstr>Compatibility</vt:lpstr>
      <vt:lpstr>Compatibility controls overhead of universal communication</vt:lpstr>
      <vt:lpstr>Key points</vt:lpstr>
      <vt:lpstr>PowerPoint Presentation</vt:lpstr>
      <vt:lpstr>Starting point: [JS’08]</vt:lpstr>
      <vt:lpstr>Analysis in three easy steps</vt:lpstr>
      <vt:lpstr>Compatibility controls overhead of universal communication</vt:lpstr>
      <vt:lpstr>PowerPoint Presentation</vt:lpstr>
      <vt:lpstr>Open problem</vt:lpstr>
      <vt:lpstr>Key points</vt:lpstr>
    </vt:vector>
  </TitlesOfParts>
  <Company>Massachusetts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Efficient Semantic Communication via Compatible Beliefs</dc:title>
  <dc:creator>Brendan Juba</dc:creator>
  <cp:lastModifiedBy>Brendan Juba</cp:lastModifiedBy>
  <cp:revision>72</cp:revision>
  <dcterms:created xsi:type="dcterms:W3CDTF">2010-12-09T20:12:32Z</dcterms:created>
  <dcterms:modified xsi:type="dcterms:W3CDTF">2011-01-04T07:23:30Z</dcterms:modified>
</cp:coreProperties>
</file>