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306" r:id="rId3"/>
    <p:sldId id="307" r:id="rId4"/>
    <p:sldId id="308" r:id="rId5"/>
    <p:sldId id="257" r:id="rId6"/>
    <p:sldId id="281" r:id="rId7"/>
    <p:sldId id="260" r:id="rId8"/>
    <p:sldId id="309" r:id="rId9"/>
    <p:sldId id="261" r:id="rId10"/>
    <p:sldId id="304" r:id="rId11"/>
    <p:sldId id="302" r:id="rId12"/>
    <p:sldId id="262" r:id="rId13"/>
    <p:sldId id="305" r:id="rId14"/>
    <p:sldId id="263" r:id="rId15"/>
    <p:sldId id="299" r:id="rId16"/>
    <p:sldId id="313" r:id="rId17"/>
    <p:sldId id="282" r:id="rId18"/>
    <p:sldId id="301" r:id="rId19"/>
    <p:sldId id="303" r:id="rId20"/>
    <p:sldId id="267" r:id="rId21"/>
    <p:sldId id="268" r:id="rId22"/>
    <p:sldId id="269" r:id="rId23"/>
    <p:sldId id="270" r:id="rId24"/>
    <p:sldId id="280" r:id="rId25"/>
    <p:sldId id="271" r:id="rId26"/>
    <p:sldId id="272" r:id="rId27"/>
    <p:sldId id="273" r:id="rId28"/>
    <p:sldId id="310" r:id="rId29"/>
    <p:sldId id="312" r:id="rId30"/>
    <p:sldId id="274" r:id="rId31"/>
    <p:sldId id="275" r:id="rId32"/>
    <p:sldId id="287" r:id="rId33"/>
    <p:sldId id="283" r:id="rId34"/>
    <p:sldId id="286" r:id="rId35"/>
    <p:sldId id="288" r:id="rId36"/>
    <p:sldId id="289" r:id="rId37"/>
    <p:sldId id="290" r:id="rId38"/>
    <p:sldId id="292" r:id="rId39"/>
    <p:sldId id="293" r:id="rId40"/>
    <p:sldId id="291" r:id="rId41"/>
    <p:sldId id="284" r:id="rId42"/>
    <p:sldId id="294" r:id="rId43"/>
    <p:sldId id="295" r:id="rId44"/>
    <p:sldId id="296" r:id="rId45"/>
    <p:sldId id="266" r:id="rId46"/>
    <p:sldId id="285" r:id="rId47"/>
    <p:sldId id="279" r:id="rId48"/>
    <p:sldId id="298" r:id="rId49"/>
    <p:sldId id="258" r:id="rId50"/>
    <p:sldId id="259" r:id="rId51"/>
    <p:sldId id="264" r:id="rId52"/>
    <p:sldId id="265" r:id="rId53"/>
    <p:sldId id="311" r:id="rId54"/>
    <p:sldId id="297" r:id="rId55"/>
    <p:sldId id="276" r:id="rId56"/>
    <p:sldId id="300" r:id="rId57"/>
    <p:sldId id="27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7" autoAdjust="0"/>
    <p:restoredTop sz="94660"/>
  </p:normalViewPr>
  <p:slideViewPr>
    <p:cSldViewPr snapToGrid="0" snapToObjects="1">
      <p:cViewPr varScale="1">
        <p:scale>
          <a:sx n="121" d="100"/>
          <a:sy n="121" d="100"/>
        </p:scale>
        <p:origin x="-133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3408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4B5B8F-0FE0-314E-AD4B-6ED8D26FF0D9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6ABC6-DA66-034C-90EC-2536F6F9E8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54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AFD52-6150-B34E-88EF-5A1EE10E026F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A0594-93D0-D94C-9FC0-1DB0563951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39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I’m going to present</a:t>
            </a:r>
            <a:r>
              <a:rPr lang="en-US" baseline="0" dirty="0" smtClean="0"/>
              <a:t> a new model</a:t>
            </a:r>
          </a:p>
          <a:p>
            <a:r>
              <a:rPr lang="en-US" baseline="0" dirty="0" smtClean="0"/>
              <a:t>for communication in the absence of a fixed common language</a:t>
            </a:r>
            <a:br>
              <a:rPr lang="en-US" baseline="0" dirty="0" smtClean="0"/>
            </a:br>
            <a:r>
              <a:rPr lang="en-US" baseline="0" dirty="0" smtClean="0"/>
              <a:t>thus allowing us to design algorithms that overcome the problems</a:t>
            </a:r>
            <a:br>
              <a:rPr lang="en-US" baseline="0" dirty="0" smtClean="0"/>
            </a:br>
            <a:r>
              <a:rPr lang="en-US" baseline="0" dirty="0" smtClean="0"/>
              <a:t>of miscommunication that may arise in such instances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(Remember: goal given by pair,</a:t>
            </a:r>
            <a:r>
              <a:rPr lang="en-US" baseline="0" dirty="0" smtClean="0"/>
              <a:t> ENV. and R.)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 sends user ‘</a:t>
            </a:r>
            <a:r>
              <a:rPr lang="en-US" dirty="0" err="1" smtClean="0"/>
              <a:t>x</a:t>
            </a:r>
            <a:r>
              <a:rPr lang="en-US" dirty="0" smtClean="0"/>
              <a:t>’ and user should return ‘</a:t>
            </a:r>
            <a:r>
              <a:rPr lang="en-US" dirty="0" err="1" smtClean="0"/>
              <a:t>f(x</a:t>
            </a:r>
            <a:r>
              <a:rPr lang="en-US" dirty="0" smtClean="0"/>
              <a:t>)’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baseline="0" dirty="0" smtClean="0"/>
              <a:t> server is not necessarily involved at all</a:t>
            </a:r>
            <a:br>
              <a:rPr lang="en-US" baseline="0" dirty="0" smtClean="0"/>
            </a:br>
            <a:r>
              <a:rPr lang="en-US" baseline="0" dirty="0" smtClean="0"/>
              <a:t>we think of the user as randomized poly-time,</a:t>
            </a:r>
            <a:br>
              <a:rPr lang="en-US" baseline="0" dirty="0" smtClean="0"/>
            </a:br>
            <a:r>
              <a:rPr lang="en-US" baseline="0" dirty="0" smtClean="0"/>
              <a:t>so if </a:t>
            </a:r>
            <a:r>
              <a:rPr lang="en-US" baseline="0" dirty="0" err="1" smtClean="0"/>
              <a:t>f</a:t>
            </a:r>
            <a:r>
              <a:rPr lang="en-US" baseline="0" dirty="0" smtClean="0"/>
              <a:t> can be computed in randomized poly-time,</a:t>
            </a:r>
            <a:br>
              <a:rPr lang="en-US" baseline="0" dirty="0" smtClean="0"/>
            </a:br>
            <a:r>
              <a:rPr lang="en-US" baseline="0" dirty="0" smtClean="0"/>
              <a:t>the user can send </a:t>
            </a:r>
            <a:r>
              <a:rPr lang="en-US" baseline="0" dirty="0" err="1" smtClean="0"/>
              <a:t>f(x</a:t>
            </a:r>
            <a:r>
              <a:rPr lang="en-US" baseline="0" dirty="0" smtClean="0"/>
              <a:t>) on its own… but if </a:t>
            </a:r>
            <a:r>
              <a:rPr lang="en-US" baseline="0" dirty="0" err="1" smtClean="0"/>
              <a:t>f</a:t>
            </a:r>
            <a:r>
              <a:rPr lang="en-US" baseline="0" dirty="0" smtClean="0"/>
              <a:t> is hard,</a:t>
            </a:r>
            <a:br>
              <a:rPr lang="en-US" baseline="0" dirty="0" smtClean="0"/>
            </a:br>
            <a:r>
              <a:rPr lang="en-US" baseline="0" dirty="0" smtClean="0"/>
              <a:t>the user relies on the server to communicate the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</a:t>
            </a:r>
            <a:r>
              <a:rPr lang="en-US" baseline="0" dirty="0" smtClean="0"/>
              <a:t> key definitions will appear in this talk.</a:t>
            </a:r>
          </a:p>
          <a:p>
            <a:r>
              <a:rPr lang="en-US" baseline="0" dirty="0" smtClean="0"/>
              <a:t>We just saw goals, a generalization of a “computational problem”</a:t>
            </a:r>
          </a:p>
          <a:p>
            <a:r>
              <a:rPr lang="en-US" baseline="0" dirty="0" smtClean="0"/>
              <a:t>Next, we’ll see a solution concept,</a:t>
            </a:r>
          </a:p>
          <a:p>
            <a:r>
              <a:rPr lang="en-US" baseline="0" dirty="0" smtClean="0"/>
              <a:t>Universal users---the algorithms we seek for goals</a:t>
            </a:r>
          </a:p>
          <a:p>
            <a:r>
              <a:rPr lang="en-US" baseline="0" dirty="0" smtClean="0"/>
              <a:t>The other two… will appear in the next part of the talk.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 was the model</a:t>
            </a:r>
            <a:r>
              <a:rPr lang="en-US" baseline="0" dirty="0" smtClean="0"/>
              <a:t> of communication. Let’s see how it captures Bob’s problem,</a:t>
            </a:r>
          </a:p>
          <a:p>
            <a:r>
              <a:rPr lang="en-US" dirty="0" smtClean="0"/>
              <a:t>modeling “misunderstandings” in communication…</a:t>
            </a:r>
          </a:p>
          <a:p>
            <a:r>
              <a:rPr lang="en-US" dirty="0" smtClean="0"/>
              <a:t>One</a:t>
            </a:r>
            <a:r>
              <a:rPr lang="en-US" baseline="0" dirty="0" smtClean="0"/>
              <a:t> printer interprets ‘0’ as white and ‘1’ as black, and the other is vice-versa.</a:t>
            </a:r>
            <a:br>
              <a:rPr lang="en-US" baseline="0" dirty="0" smtClean="0"/>
            </a:br>
            <a:r>
              <a:rPr lang="en-US" baseline="0" dirty="0" smtClean="0"/>
              <a:t>Bob just wants to print out *his* document, regardless of the printer he gets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Presumably, if Bob knew how the printer was going to treat its messages,</a:t>
            </a:r>
          </a:p>
          <a:p>
            <a:r>
              <a:rPr lang="en-US" dirty="0" smtClean="0"/>
              <a:t>he could send the</a:t>
            </a:r>
            <a:r>
              <a:rPr lang="en-US" baseline="0" dirty="0" smtClean="0"/>
              <a:t> document or its “inverse” and get his desired printout</a:t>
            </a:r>
          </a:p>
          <a:p>
            <a:r>
              <a:rPr lang="en-US" baseline="0" dirty="0" smtClean="0"/>
              <a:t>(We could also imagine a much larger class of printers…)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(we could imagine</a:t>
            </a:r>
            <a:r>
              <a:rPr lang="en-US" baseline="0" dirty="0" smtClean="0"/>
              <a:t> a much larger class of printers)</a:t>
            </a:r>
          </a:p>
          <a:p>
            <a:r>
              <a:rPr lang="en-US" baseline="0" dirty="0" smtClean="0"/>
              <a:t>each with a different driver and hence a different “language”</a:t>
            </a:r>
          </a:p>
          <a:p>
            <a:r>
              <a:rPr lang="en-US" baseline="0" dirty="0" smtClean="0"/>
              <a:t>and we will define some large classes later, when we model </a:t>
            </a:r>
            <a:br>
              <a:rPr lang="en-US" baseline="0" dirty="0" smtClean="0"/>
            </a:br>
            <a:r>
              <a:rPr lang="en-US" baseline="0" dirty="0" smtClean="0"/>
              <a:t>“communication without common knowledge”</a:t>
            </a:r>
          </a:p>
          <a:p>
            <a:r>
              <a:rPr lang="en-US" baseline="0" dirty="0" smtClean="0"/>
              <a:t>but for now, we’ll stick to the current, concrete set of printers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(abstract) solution concept:</a:t>
            </a:r>
            <a:r>
              <a:rPr lang="en-US" baseline="0" dirty="0" smtClean="0"/>
              <a:t> </a:t>
            </a:r>
            <a:r>
              <a:rPr lang="en-US" dirty="0" smtClean="0"/>
              <a:t>A</a:t>
            </a:r>
            <a:r>
              <a:rPr lang="en-US" baseline="0" dirty="0" smtClean="0"/>
              <a:t> universal user succeeds at communication </a:t>
            </a:r>
          </a:p>
          <a:p>
            <a:r>
              <a:rPr lang="en-US" baseline="0" dirty="0" smtClean="0"/>
              <a:t>no matter which member he/she communicates with---</a:t>
            </a:r>
          </a:p>
          <a:p>
            <a:r>
              <a:rPr lang="en-US" baseline="0" dirty="0" smtClean="0"/>
              <a:t>so here, no matter which printer we are connected to… we should print correctly.</a:t>
            </a:r>
            <a:br>
              <a:rPr lang="en-US" baseline="0" dirty="0" smtClean="0"/>
            </a:br>
            <a:r>
              <a:rPr lang="en-US" baseline="0" dirty="0" smtClean="0"/>
              <a:t>(Properly, for the class of printers P, P-universal user for printing)</a:t>
            </a:r>
            <a:br>
              <a:rPr lang="en-US" baseline="0" dirty="0" smtClean="0"/>
            </a:br>
            <a:r>
              <a:rPr lang="en-US" baseline="0" dirty="0" smtClean="0"/>
              <a:t>Also require that universal user succeeds from *any* state of the </a:t>
            </a:r>
            <a:r>
              <a:rPr lang="en-US" baseline="0" dirty="0" err="1" smtClean="0"/>
              <a:t>server+env</a:t>
            </a:r>
            <a:r>
              <a:rPr lang="en-US" baseline="0" dirty="0" smtClean="0"/>
              <a:t>…</a:t>
            </a:r>
            <a:br>
              <a:rPr lang="en-US" baseline="0" dirty="0" smtClean="0"/>
            </a:br>
            <a:r>
              <a:rPr lang="en-US" baseline="0" dirty="0" smtClean="0"/>
              <a:t>correspondingly, only consider “forgiving” goals where this is possible (next)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introduced the caveat about “any state” because</a:t>
            </a:r>
            <a:r>
              <a:rPr lang="en-US" baseline="0" dirty="0" smtClean="0"/>
              <a:t> otherwise</a:t>
            </a:r>
            <a:br>
              <a:rPr lang="en-US" baseline="0" dirty="0" smtClean="0"/>
            </a:br>
            <a:r>
              <a:rPr lang="en-US" baseline="0" dirty="0" smtClean="0"/>
              <a:t>our problem is impossible for an uninteresting reason</a:t>
            </a:r>
            <a:br>
              <a:rPr lang="en-US" baseline="0" dirty="0" smtClean="0"/>
            </a:br>
            <a:r>
              <a:rPr lang="en-US" baseline="0" dirty="0" smtClean="0"/>
              <a:t>Exactly the right thing to do in one situation…</a:t>
            </a:r>
            <a:br>
              <a:rPr lang="en-US" baseline="0" dirty="0" smtClean="0"/>
            </a:br>
            <a:r>
              <a:rPr lang="en-US" baseline="0" dirty="0" smtClean="0"/>
              <a:t>…may make the goal impossible to achieve in another.</a:t>
            </a:r>
            <a:br>
              <a:rPr lang="en-US" baseline="0" dirty="0" smtClean="0"/>
            </a:br>
            <a:r>
              <a:rPr lang="en-US" baseline="0" dirty="0" smtClean="0"/>
              <a:t>(Similarly, with the environment, we might “fall off a cliff”)</a:t>
            </a:r>
            <a:br>
              <a:rPr lang="en-US" baseline="0" dirty="0" smtClean="0"/>
            </a:br>
            <a:r>
              <a:rPr lang="en-US" baseline="0" dirty="0" smtClean="0"/>
              <a:t>Ideally, we’d like a relaxation of this condition, but stipulating that</a:t>
            </a:r>
          </a:p>
          <a:p>
            <a:r>
              <a:rPr lang="en-US" baseline="0" dirty="0" smtClean="0"/>
              <a:t>*any* state should be OK is the simplest way around this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to recap, here is our second key definition.</a:t>
            </a:r>
            <a:br>
              <a:rPr lang="en-US" dirty="0" smtClean="0"/>
            </a:br>
            <a:endParaRPr lang="en-US" baseline="0" dirty="0" smtClean="0"/>
          </a:p>
          <a:p>
            <a:r>
              <a:rPr lang="en-US" baseline="0" dirty="0" smtClean="0"/>
              <a:t>Properly, we usually consider achieving G “</a:t>
            </a:r>
            <a:r>
              <a:rPr lang="en-US" baseline="0" dirty="0" err="1" smtClean="0"/>
              <a:t>whp</a:t>
            </a:r>
            <a:r>
              <a:rPr lang="en-US" baseline="0" dirty="0" smtClean="0"/>
              <a:t>” (we won’t dwell on this today)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measure time complexity in a goal-specific way. Usually there is a “natural” way </a:t>
            </a:r>
            <a:br>
              <a:rPr lang="en-US" baseline="0" dirty="0" smtClean="0"/>
            </a:br>
            <a:r>
              <a:rPr lang="en-US" baseline="0" dirty="0" smtClean="0"/>
              <a:t>(e.g., “instance length”) but don’t want to worry too much about how this is done (in the </a:t>
            </a:r>
            <a:r>
              <a:rPr lang="en-US" baseline="0" dirty="0" err="1" smtClean="0"/>
              <a:t>bg</a:t>
            </a:r>
            <a:r>
              <a:rPr lang="en-US" baseline="0" dirty="0" smtClean="0"/>
              <a:t>)…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Note that our notion of “efficient” here allows arbitrary dependence on 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Questions about the model? </a:t>
            </a:r>
            <a:br>
              <a:rPr lang="en-US" dirty="0" smtClean="0"/>
            </a:br>
            <a:r>
              <a:rPr lang="en-US" dirty="0" smtClean="0"/>
              <a:t>(We’ll get a sense</a:t>
            </a:r>
            <a:r>
              <a:rPr lang="en-US" baseline="0" dirty="0" smtClean="0"/>
              <a:t> of when these problems can be solved next…)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Now, we’ll see some theorems that</a:t>
            </a:r>
            <a:r>
              <a:rPr lang="en-US" baseline="0" dirty="0" smtClean="0"/>
              <a:t> inform us about the requirements</a:t>
            </a:r>
            <a:br>
              <a:rPr lang="en-US" baseline="0" dirty="0" smtClean="0"/>
            </a:br>
            <a:r>
              <a:rPr lang="en-US" baseline="0" dirty="0" smtClean="0"/>
              <a:t>of universal users that only run for a finite amount of time and halt.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intuitively, feedback is essential, and we can formalize this intuition.</a:t>
            </a:r>
            <a:endParaRPr lang="en-US" dirty="0" smtClean="0"/>
          </a:p>
          <a:p>
            <a:r>
              <a:rPr lang="en-US" dirty="0" smtClean="0"/>
              <a:t>But more</a:t>
            </a:r>
            <a:r>
              <a:rPr lang="en-US" baseline="0" dirty="0" smtClean="0"/>
              <a:t> significantly</a:t>
            </a:r>
            <a:r>
              <a:rPr lang="en-US" dirty="0" smtClean="0"/>
              <a:t>, we</a:t>
            </a:r>
            <a:r>
              <a:rPr lang="en-US" baseline="0" dirty="0" smtClean="0"/>
              <a:t> can specify an</a:t>
            </a:r>
            <a:r>
              <a:rPr lang="en-US" dirty="0" smtClean="0"/>
              <a:t> appropriate kind of feedback</a:t>
            </a:r>
            <a:br>
              <a:rPr lang="en-US" dirty="0" smtClean="0"/>
            </a:br>
            <a:r>
              <a:rPr lang="en-US" dirty="0" smtClean="0"/>
              <a:t>that is *sufficient*</a:t>
            </a:r>
            <a:r>
              <a:rPr lang="en-US" baseline="0" dirty="0" smtClean="0"/>
              <a:t> for the construction of universal users!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brings us to our third key definition, sensing</a:t>
            </a:r>
            <a:br>
              <a:rPr lang="en-US" baseline="0" dirty="0" smtClean="0"/>
            </a:br>
            <a:r>
              <a:rPr lang="en-US" baseline="0" dirty="0" smtClean="0"/>
              <a:t>the formal notion of feedback</a:t>
            </a:r>
            <a:br>
              <a:rPr lang="en-US" baseline="0" dirty="0" smtClean="0"/>
            </a:br>
            <a:r>
              <a:rPr lang="en-US" baseline="0" dirty="0" smtClean="0"/>
              <a:t>which turns out to be crucial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model</a:t>
            </a:r>
            <a:r>
              <a:rPr lang="en-US" baseline="0" dirty="0" smtClean="0"/>
              <a:t> will capture different degrees of knowledge of a common language</a:t>
            </a:r>
            <a:br>
              <a:rPr lang="en-US" baseline="0" dirty="0" smtClean="0"/>
            </a:br>
            <a:r>
              <a:rPr lang="en-US" baseline="0" dirty="0" smtClean="0"/>
              <a:t>At the one extreme, when both ends understand each other perfectly,</a:t>
            </a:r>
            <a:br>
              <a:rPr lang="en-US" baseline="0" dirty="0" smtClean="0"/>
            </a:br>
            <a:r>
              <a:rPr lang="en-US" baseline="0" dirty="0" smtClean="0"/>
              <a:t>we recover, e.g., the settings of information theory or communication complexity</a:t>
            </a:r>
            <a:br>
              <a:rPr lang="en-US" baseline="0" dirty="0" smtClean="0"/>
            </a:br>
            <a:r>
              <a:rPr lang="en-US" baseline="0" dirty="0" smtClean="0"/>
              <a:t>And at the other, where there is no a priori understanding… </a:t>
            </a:r>
            <a:br>
              <a:rPr lang="en-US" baseline="0" dirty="0" smtClean="0"/>
            </a:br>
            <a:r>
              <a:rPr lang="en-US" baseline="0" dirty="0" smtClean="0"/>
              <a:t>we can think of communicating with an “alien”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How can we model this? The idea is to consider, rather than a single “alien,” 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sensing function: allows the user to “sense” the environment’s satisfaction </a:t>
            </a:r>
            <a:br>
              <a:rPr lang="en-US" baseline="0" dirty="0" smtClean="0"/>
            </a:br>
            <a:r>
              <a:rPr lang="en-US" baseline="0" dirty="0" smtClean="0"/>
              <a:t>a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 function that the user can compute from its various interactions;</a:t>
            </a:r>
            <a:br>
              <a:rPr lang="en-US" baseline="0" dirty="0" smtClean="0"/>
            </a:br>
            <a:r>
              <a:rPr lang="en-US" baseline="0" dirty="0" smtClean="0"/>
              <a:t>Ideally, the sensing fn.’s indication should match referee’s verdict, but eff. it’s “just a window”</a:t>
            </a:r>
            <a:br>
              <a:rPr lang="en-US" baseline="0" dirty="0" smtClean="0"/>
            </a:br>
            <a:r>
              <a:rPr lang="en-US" baseline="0" dirty="0" smtClean="0"/>
              <a:t>the sensing function is “safe” for the goal and class of servers if, </a:t>
            </a:r>
            <a:br>
              <a:rPr lang="en-US" baseline="0" dirty="0" smtClean="0"/>
            </a:br>
            <a:r>
              <a:rPr lang="en-US" baseline="0" dirty="0" smtClean="0"/>
              <a:t>when it gives a positive indication, the user can halt and the goal is achieved.</a:t>
            </a:r>
          </a:p>
          <a:p>
            <a:r>
              <a:rPr lang="en-US" baseline="0" dirty="0" smtClean="0"/>
              <a:t>(note, it need not *always* give a positive indication </a:t>
            </a:r>
            <a:br>
              <a:rPr lang="en-US" baseline="0" dirty="0" smtClean="0"/>
            </a:br>
            <a:r>
              <a:rPr lang="en-US" baseline="0" dirty="0" smtClean="0"/>
              <a:t>whenever the user is succeeding... one that is never positive is always “safe,”</a:t>
            </a:r>
            <a:br>
              <a:rPr lang="en-US" baseline="0" dirty="0" smtClean="0"/>
            </a:br>
            <a:r>
              <a:rPr lang="en-US" baseline="0" dirty="0" smtClean="0"/>
              <a:t>so need more than just “safety” to be of any use)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complementary</a:t>
            </a:r>
            <a:r>
              <a:rPr lang="en-US" baseline="0" dirty="0" smtClean="0"/>
              <a:t> notion called “viability”</a:t>
            </a:r>
          </a:p>
          <a:p>
            <a:r>
              <a:rPr lang="en-US" baseline="0" dirty="0" smtClean="0"/>
              <a:t>says: regardless of printer and environment’s states, </a:t>
            </a:r>
            <a:br>
              <a:rPr lang="en-US" baseline="0" dirty="0" smtClean="0"/>
            </a:br>
            <a:r>
              <a:rPr lang="en-US" baseline="0" dirty="0" smtClean="0"/>
              <a:t>(regardless of what user has done, even </a:t>
            </a:r>
            <a:r>
              <a:rPr lang="en-US" baseline="0" dirty="0" err="1" smtClean="0"/>
              <a:t>adversarially</a:t>
            </a:r>
            <a:r>
              <a:rPr lang="en-US" baseline="0" dirty="0" smtClean="0"/>
              <a:t>)</a:t>
            </a:r>
            <a:br>
              <a:rPr lang="en-US" baseline="0" dirty="0" smtClean="0"/>
            </a:br>
            <a:r>
              <a:rPr lang="en-US" baseline="0" dirty="0" smtClean="0"/>
              <a:t>some efficiently computable actions *can*</a:t>
            </a:r>
          </a:p>
          <a:p>
            <a:r>
              <a:rPr lang="en-US" baseline="0" dirty="0" smtClean="0"/>
              <a:t>obtain a positive indication from the sensing function</a:t>
            </a:r>
            <a:br>
              <a:rPr lang="en-US" baseline="0" dirty="0" smtClean="0"/>
            </a:br>
            <a:r>
              <a:rPr lang="en-US" baseline="0" dirty="0" smtClean="0"/>
              <a:t>(for every server in the class, some such program exists)</a:t>
            </a:r>
          </a:p>
          <a:p>
            <a:r>
              <a:rPr lang="en-US" baseline="0" dirty="0" smtClean="0"/>
              <a:t>… like “forgivingness” for sensing functions… important because…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Sensing functions are the crucial bit of feedback to enable constructions of universal users:</a:t>
            </a:r>
            <a:br>
              <a:rPr lang="en-US" baseline="0" dirty="0" smtClean="0"/>
            </a:br>
            <a:r>
              <a:rPr lang="en-US" baseline="0" dirty="0" smtClean="0"/>
              <a:t>Given safe &amp; viable sensing function, we can enumerate</a:t>
            </a:r>
            <a:br>
              <a:rPr lang="en-US" baseline="0" dirty="0" smtClean="0"/>
            </a:br>
            <a:r>
              <a:rPr lang="en-US" baseline="0" dirty="0" smtClean="0"/>
              <a:t>all programs, incurring only a “constant factor overhead” in the running time</a:t>
            </a:r>
            <a:br>
              <a:rPr lang="en-US" baseline="0" dirty="0" smtClean="0"/>
            </a:br>
            <a:r>
              <a:rPr lang="en-US" baseline="0" dirty="0" smtClean="0"/>
              <a:t>safety =&gt; only stop when successful, viability =&gt; efficiently observe success.</a:t>
            </a:r>
            <a:br>
              <a:rPr lang="en-US" baseline="0" dirty="0" smtClean="0"/>
            </a:br>
            <a:r>
              <a:rPr lang="en-US" baseline="0" dirty="0" smtClean="0"/>
              <a:t>… but the constant factor is *terrible*, exponential in program length. </a:t>
            </a:r>
            <a:br>
              <a:rPr lang="en-US" baseline="0" dirty="0" smtClean="0"/>
            </a:br>
            <a:r>
              <a:rPr lang="en-US" baseline="0" dirty="0" smtClean="0"/>
              <a:t>Can we hope to do better?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No! We</a:t>
            </a:r>
            <a:r>
              <a:rPr lang="en-US" baseline="0" dirty="0" smtClean="0"/>
              <a:t> have this theorem…</a:t>
            </a:r>
            <a:br>
              <a:rPr lang="en-US" baseline="0" dirty="0" smtClean="0"/>
            </a:br>
            <a:r>
              <a:rPr lang="en-US" baseline="0" dirty="0" smtClean="0"/>
              <a:t>The class S is a class of “password protected” servers </a:t>
            </a:r>
            <a:br>
              <a:rPr lang="en-US" baseline="0" dirty="0" smtClean="0"/>
            </a:br>
            <a:r>
              <a:rPr lang="en-US" baseline="0" dirty="0" smtClean="0"/>
              <a:t>that don’t act until they get their own L bit “password” from the user</a:t>
            </a:r>
          </a:p>
          <a:p>
            <a:r>
              <a:rPr lang="en-US" baseline="0" dirty="0" smtClean="0"/>
              <a:t>Note that since L-bit passwords can be hard-coded into programs at the cost of L bits, the enumeration is qualitatively optimal for the password classes.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A simple class, so concerning; nevertheless, can consider restrictions that reduce overhead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...</a:t>
            </a:r>
            <a:r>
              <a:rPr lang="en-US" baseline="0" dirty="0" smtClean="0"/>
              <a:t> we’ll show how it captures the capabilities of the strongest possible universal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(Key def. #4) Fix a goal “(ENV.,R)”, and consider servers that are “helpful” for it</a:t>
            </a:r>
            <a:br>
              <a:rPr lang="en-US" baseline="0" dirty="0" smtClean="0"/>
            </a:br>
            <a:r>
              <a:rPr lang="en-US" baseline="0" dirty="0" smtClean="0"/>
              <a:t>i.e., for which there exists some fixed efficient program, </a:t>
            </a:r>
          </a:p>
          <a:p>
            <a:r>
              <a:rPr lang="en-US" baseline="0" dirty="0" smtClean="0"/>
              <a:t>that, regardless of the state of the server/environment, </a:t>
            </a:r>
            <a:br>
              <a:rPr lang="en-US" baseline="0" dirty="0" smtClean="0"/>
            </a:br>
            <a:r>
              <a:rPr lang="en-US" baseline="0" dirty="0" smtClean="0"/>
              <a:t>will succeed at the goal.  (Makes R happy *AND HALTS*)</a:t>
            </a:r>
            <a:br>
              <a:rPr lang="en-US" baseline="0" dirty="0" smtClean="0"/>
            </a:br>
            <a:r>
              <a:rPr lang="en-US" baseline="0" dirty="0" smtClean="0"/>
              <a:t>(in contrast to viability, makes no reference to a “sensing function”</a:t>
            </a:r>
            <a:br>
              <a:rPr lang="en-US" baseline="0" dirty="0" smtClean="0"/>
            </a:br>
            <a:r>
              <a:rPr lang="en-US" baseline="0" dirty="0" smtClean="0"/>
              <a:t>but rather, refers directly to achieving the goal)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</a:t>
            </a:r>
            <a:r>
              <a:rPr lang="en-US" baseline="0" dirty="0" smtClean="0"/>
              <a:t> a goal G, we’ll denote this class</a:t>
            </a:r>
            <a:br>
              <a:rPr lang="en-US" baseline="0" dirty="0" smtClean="0"/>
            </a:br>
            <a:r>
              <a:rPr lang="en-US" baseline="0" dirty="0" smtClean="0"/>
              <a:t>of servers that are helpful for G</a:t>
            </a:r>
          </a:p>
          <a:p>
            <a:r>
              <a:rPr lang="en-US" baseline="0" dirty="0" smtClean="0"/>
              <a:t>by “S_G”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It contains *all* servers for which *some* efficient user can reliably succeed at G</a:t>
            </a:r>
          </a:p>
          <a:p>
            <a:r>
              <a:rPr lang="en-US" baseline="0" dirty="0" smtClean="0"/>
              <a:t>this is the largest class for which a user could hope to succeed at G.</a:t>
            </a:r>
            <a:br>
              <a:rPr lang="en-US" baseline="0" dirty="0" smtClean="0"/>
            </a:br>
            <a:r>
              <a:rPr lang="en-US" baseline="0" dirty="0" smtClean="0"/>
              <a:t>--a user succeeding with a server witnesses its membership in this class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Thus…</a:t>
            </a:r>
            <a:r>
              <a:rPr lang="en-US" baseline="0" dirty="0" smtClean="0"/>
              <a:t>whenever it is possible for a program to reliably succeed at a goal G,</a:t>
            </a:r>
          </a:p>
          <a:p>
            <a:r>
              <a:rPr lang="en-US" baseline="0" dirty="0" smtClean="0"/>
              <a:t>a universal user for the class of all helpful servers also succeeds!</a:t>
            </a:r>
          </a:p>
          <a:p>
            <a:r>
              <a:rPr lang="en-US" baseline="0" dirty="0" smtClean="0"/>
              <a:t>Such a user is “maximally universal” (achieves G for the largest possible set)</a:t>
            </a:r>
          </a:p>
          <a:p>
            <a:r>
              <a:rPr lang="en-US" baseline="0" dirty="0" smtClean="0"/>
              <a:t>Such a user would solve Bob’s original printing problem in a very strong sense</a:t>
            </a:r>
            <a:br>
              <a:rPr lang="en-US" baseline="0" dirty="0" smtClean="0"/>
            </a:br>
            <a:r>
              <a:rPr lang="en-US" baseline="0" dirty="0" smtClean="0"/>
              <a:t>it succeeds no matter which printer is provided, as long as it prints.</a:t>
            </a:r>
            <a:br>
              <a:rPr lang="en-US" baseline="0" dirty="0" smtClean="0"/>
            </a:br>
            <a:r>
              <a:rPr lang="en-US" baseline="0" dirty="0" smtClean="0"/>
              <a:t>This is our formalization of “communicating with aliens”</a:t>
            </a:r>
            <a:br>
              <a:rPr lang="en-US" baseline="0" dirty="0" smtClean="0"/>
            </a:br>
            <a:r>
              <a:rPr lang="en-US" baseline="0" dirty="0" smtClean="0"/>
              <a:t>(Since S_G contains password-protected servers, Theorem 2 tells us that</a:t>
            </a:r>
            <a:br>
              <a:rPr lang="en-US" baseline="0" dirty="0" smtClean="0"/>
            </a:br>
            <a:r>
              <a:rPr lang="en-US" baseline="0" dirty="0" smtClean="0"/>
              <a:t>this user can’t be too efficient, and pf. of </a:t>
            </a:r>
            <a:r>
              <a:rPr lang="en-US" baseline="0" dirty="0" err="1" smtClean="0"/>
              <a:t>Thm</a:t>
            </a:r>
            <a:r>
              <a:rPr lang="en-US" baseline="0" dirty="0" smtClean="0"/>
              <a:t>. 1 gives an optimal construction…)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</a:t>
            </a:r>
            <a:r>
              <a:rPr lang="en-US" baseline="0" dirty="0" smtClean="0"/>
              <a:t> we see (by </a:t>
            </a:r>
            <a:r>
              <a:rPr lang="en-US" baseline="0" dirty="0" err="1" smtClean="0"/>
              <a:t>Thm</a:t>
            </a:r>
            <a:r>
              <a:rPr lang="en-US" baseline="0" dirty="0" smtClean="0"/>
              <a:t>. 1) that it is possible to construct a universal user (for the class of all helpful servers) if we have a safe &amp; viable sensing function.</a:t>
            </a:r>
            <a:br>
              <a:rPr lang="en-US" baseline="0" dirty="0" smtClean="0"/>
            </a:br>
            <a:r>
              <a:rPr lang="en-US" baseline="0" dirty="0" smtClean="0"/>
              <a:t>Now… moreover, we see that sensing is the *only* way we can construct a universal user</a:t>
            </a:r>
            <a:br>
              <a:rPr lang="en-US" baseline="0" dirty="0" smtClean="0"/>
            </a:br>
            <a:r>
              <a:rPr lang="en-US" baseline="0" dirty="0" smtClean="0"/>
              <a:t>(in the finite communication setting..) (Proof)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summary,</a:t>
            </a:r>
            <a:r>
              <a:rPr lang="en-US" baseline="0" dirty="0" smtClean="0"/>
              <a:t> the finite communication setting is captured by this main theorem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(… &amp; the</a:t>
            </a:r>
            <a:r>
              <a:rPr lang="en-US" baseline="0" dirty="0" smtClean="0"/>
              <a:t> proof is summarized by the following observation…)</a:t>
            </a:r>
            <a:br>
              <a:rPr lang="en-US" baseline="0" dirty="0" smtClean="0"/>
            </a:br>
            <a:r>
              <a:rPr lang="en-US" baseline="0" dirty="0" smtClean="0"/>
              <a:t>so it is an exact characterization …again, *in the finite communication setting.*</a:t>
            </a:r>
            <a:br>
              <a:rPr lang="en-US" baseline="0" dirty="0" smtClean="0"/>
            </a:br>
            <a:r>
              <a:rPr lang="en-US" baseline="0" dirty="0" smtClean="0"/>
              <a:t>We see that the requirement that the user halts makes things clear &amp; simple, but there are other settings (“on-line” or “infinite” communication) where things aren’t so clear.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(rather</a:t>
            </a:r>
            <a:r>
              <a:rPr lang="en-US" baseline="0" dirty="0" smtClean="0"/>
              <a:t> than a single “alien”) we consider a large CLASS of ALL potential “aliens”</a:t>
            </a:r>
            <a:br>
              <a:rPr lang="en-US" baseline="0" dirty="0" smtClean="0"/>
            </a:br>
            <a:r>
              <a:rPr lang="en-US" baseline="0" dirty="0" smtClean="0"/>
              <a:t>that we might encounter.</a:t>
            </a:r>
          </a:p>
          <a:p>
            <a:r>
              <a:rPr lang="en-US" baseline="0" dirty="0" smtClean="0"/>
              <a:t>The objective will be to design a communications protocol </a:t>
            </a:r>
            <a:br>
              <a:rPr lang="en-US" baseline="0" dirty="0" smtClean="0"/>
            </a:br>
            <a:r>
              <a:rPr lang="en-US" baseline="0" dirty="0" smtClean="0"/>
              <a:t>that “works” with ALL of these “aliens.”</a:t>
            </a:r>
          </a:p>
          <a:p>
            <a:r>
              <a:rPr lang="en-US" baseline="0" dirty="0" smtClean="0"/>
              <a:t>“works?”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limitation</a:t>
            </a:r>
            <a:r>
              <a:rPr lang="en-US" baseline="0" dirty="0" smtClean="0"/>
              <a:t> of these very strong users: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Thm</a:t>
            </a:r>
            <a:r>
              <a:rPr lang="en-US" baseline="0" dirty="0" smtClean="0"/>
              <a:t>. 3 says that the halting fn. for universal users for class of all helpful servers </a:t>
            </a:r>
            <a:br>
              <a:rPr lang="en-US" baseline="0" dirty="0" smtClean="0"/>
            </a:br>
            <a:r>
              <a:rPr lang="en-US" baseline="0" dirty="0" smtClean="0"/>
              <a:t>is a safe sensing fn. for the class of all helpful servers…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These sensing functions must be very safe---they must not provide</a:t>
            </a:r>
          </a:p>
          <a:p>
            <a:r>
              <a:rPr lang="en-US" baseline="0" dirty="0" smtClean="0"/>
              <a:t>false positive indications, no matter what.</a:t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safe: there’s an adversary who can make the fn. output 1 </a:t>
            </a:r>
            <a:r>
              <a:rPr lang="en-US" dirty="0" err="1" smtClean="0"/>
              <a:t>w</a:t>
            </a:r>
            <a:r>
              <a:rPr lang="en-US" dirty="0" smtClean="0"/>
              <a:t>/out succeeding.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Notice</a:t>
            </a:r>
            <a:r>
              <a:rPr lang="en-US" baseline="0" dirty="0" smtClean="0"/>
              <a:t> that there are servers in S_G that have arbitrary behavior on any finite set of histories.</a:t>
            </a:r>
            <a:br>
              <a:rPr lang="en-US" baseline="0" dirty="0" smtClean="0"/>
            </a:br>
            <a:r>
              <a:rPr lang="en-US" baseline="0" dirty="0" smtClean="0"/>
              <a:t>(E.g., servers that become helpful when they receive a password outside this finite set of </a:t>
            </a:r>
            <a:r>
              <a:rPr lang="en-US" baseline="0" dirty="0" err="1" smtClean="0"/>
              <a:t>msgs</a:t>
            </a:r>
            <a:r>
              <a:rPr lang="en-US" baseline="0" dirty="0" smtClean="0"/>
              <a:t>.)</a:t>
            </a:r>
          </a:p>
          <a:p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So, the adversary can find a server in S_G that approximates his interaction with the user---this helpful server fools the sensing fn, therefore can’t be S_G safe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We’ll illustrate these theorems with the goal of</a:t>
            </a:r>
            <a:r>
              <a:rPr lang="en-US" baseline="0" dirty="0" smtClean="0"/>
              <a:t> computation.</a:t>
            </a:r>
          </a:p>
          <a:p>
            <a:r>
              <a:rPr lang="en-US" baseline="0" dirty="0" smtClean="0"/>
              <a:t>We stress that this is just a nice (concrete) illustration of these theorems!</a:t>
            </a:r>
            <a:br>
              <a:rPr lang="en-US" baseline="0" dirty="0" smtClean="0"/>
            </a:br>
            <a:r>
              <a:rPr lang="en-US" baseline="0" dirty="0" smtClean="0"/>
              <a:t>(one which a complexity theorist might particularly appreciate…)</a:t>
            </a:r>
            <a:br>
              <a:rPr lang="en-US" baseline="0" dirty="0" smtClean="0"/>
            </a:br>
            <a:r>
              <a:rPr lang="en-US" baseline="0" dirty="0" smtClean="0"/>
              <a:t>Our definitions of goals captured *much* more than simply computational problems!!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(Remember: goal given by pair,</a:t>
            </a:r>
            <a:r>
              <a:rPr lang="en-US" baseline="0" dirty="0" smtClean="0"/>
              <a:t> ENV. and R.)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Environment sends user ‘</a:t>
            </a:r>
            <a:r>
              <a:rPr lang="en-US" dirty="0" err="1" smtClean="0"/>
              <a:t>x</a:t>
            </a:r>
            <a:r>
              <a:rPr lang="en-US" dirty="0" smtClean="0"/>
              <a:t>’ and user should return ‘</a:t>
            </a:r>
            <a:r>
              <a:rPr lang="en-US" dirty="0" err="1" smtClean="0"/>
              <a:t>f(x</a:t>
            </a:r>
            <a:r>
              <a:rPr lang="en-US" dirty="0" smtClean="0"/>
              <a:t>)’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think of the user as randomized poly-time,</a:t>
            </a:r>
            <a:br>
              <a:rPr lang="en-US" baseline="0" dirty="0" smtClean="0"/>
            </a:br>
            <a:r>
              <a:rPr lang="en-US" baseline="0" dirty="0" smtClean="0"/>
              <a:t>so only interesting when </a:t>
            </a:r>
            <a:r>
              <a:rPr lang="en-US" baseline="0" dirty="0" err="1" smtClean="0"/>
              <a:t>f</a:t>
            </a:r>
            <a:r>
              <a:rPr lang="en-US" baseline="0" dirty="0" smtClean="0"/>
              <a:t> is hard and</a:t>
            </a:r>
            <a:br>
              <a:rPr lang="en-US" baseline="0" dirty="0" smtClean="0"/>
            </a:br>
            <a:r>
              <a:rPr lang="en-US" baseline="0" dirty="0" smtClean="0"/>
              <a:t>the user relies on the server to communicate the answer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(i.e., with the class</a:t>
            </a:r>
            <a:r>
              <a:rPr lang="en-US" baseline="0" dirty="0" smtClean="0"/>
              <a:t> of all helpful servers for solving the problem)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We’ll see a characterization of these problems shortly… but first…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Restricted proof sys. introduced</a:t>
            </a:r>
            <a:r>
              <a:rPr lang="en-US" baseline="0" dirty="0" smtClean="0"/>
              <a:t> by </a:t>
            </a:r>
            <a:r>
              <a:rPr lang="en-US" baseline="0" dirty="0" err="1" smtClean="0"/>
              <a:t>Bellare</a:t>
            </a:r>
            <a:r>
              <a:rPr lang="en-US" baseline="0" dirty="0" smtClean="0"/>
              <a:t> &amp; </a:t>
            </a:r>
            <a:r>
              <a:rPr lang="en-US" baseline="0" dirty="0" err="1" smtClean="0"/>
              <a:t>Goldwasser</a:t>
            </a:r>
            <a:r>
              <a:rPr lang="en-US" baseline="0" dirty="0" smtClean="0"/>
              <a:t> to study complexity of </a:t>
            </a:r>
            <a:r>
              <a:rPr lang="en-US" baseline="0" dirty="0" err="1" smtClean="0"/>
              <a:t>provers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soundness property is standard: proving claim, “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in S;” if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not in S, </a:t>
            </a:r>
            <a:br>
              <a:rPr lang="en-US" baseline="0" dirty="0" smtClean="0"/>
            </a:br>
            <a:r>
              <a:rPr lang="en-US" baseline="0" dirty="0" smtClean="0"/>
              <a:t>cheating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 can’t fool verifier </a:t>
            </a:r>
            <a:r>
              <a:rPr lang="en-US" baseline="0" dirty="0" err="1" smtClean="0"/>
              <a:t>w.p</a:t>
            </a:r>
            <a:r>
              <a:rPr lang="en-US" baseline="0" dirty="0" smtClean="0"/>
              <a:t>. &gt; 1/3.</a:t>
            </a:r>
            <a:br>
              <a:rPr lang="en-US" baseline="0" dirty="0" smtClean="0"/>
            </a:br>
            <a:r>
              <a:rPr lang="en-US" baseline="0" dirty="0" smtClean="0"/>
              <a:t>completeness property is important part: exists “competitive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” …</a:t>
            </a:r>
            <a:br>
              <a:rPr lang="en-US" baseline="0" dirty="0" smtClean="0"/>
            </a:br>
            <a:r>
              <a:rPr lang="en-US" baseline="0" dirty="0" smtClean="0"/>
              <a:t>an efficient (poly-time)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 strategy using oracle for S, convinces </a:t>
            </a:r>
            <a:r>
              <a:rPr lang="en-US" baseline="0" dirty="0" err="1" smtClean="0"/>
              <a:t>verifer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 in S </a:t>
            </a:r>
            <a:r>
              <a:rPr lang="en-US" baseline="0" dirty="0" err="1" smtClean="0"/>
              <a:t>w.p</a:t>
            </a:r>
            <a:r>
              <a:rPr lang="en-US" baseline="0" dirty="0" smtClean="0"/>
              <a:t>. &gt; 2/3.</a:t>
            </a:r>
            <a:br>
              <a:rPr lang="en-US" baseline="0" dirty="0" smtClean="0"/>
            </a:br>
            <a:r>
              <a:rPr lang="en-US" baseline="0" dirty="0" smtClean="0"/>
              <a:t>A natural choice: convincing a sound efficient verifier implies that we can decide S, </a:t>
            </a:r>
            <a:br>
              <a:rPr lang="en-US" baseline="0" dirty="0" smtClean="0"/>
            </a:br>
            <a:r>
              <a:rPr lang="en-US" baseline="0" dirty="0" smtClean="0"/>
              <a:t>so assuming the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 can decide S (i.e., with help of oracle) is a minimal requirement</a:t>
            </a:r>
            <a:br>
              <a:rPr lang="en-US" baseline="0" dirty="0" smtClean="0"/>
            </a:br>
            <a:r>
              <a:rPr lang="en-US" baseline="0" dirty="0" smtClean="0"/>
              <a:t>(So why am I heading off on this digression..?)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</a:t>
            </a:r>
            <a:r>
              <a:rPr lang="en-US" baseline="0" dirty="0" smtClean="0"/>
              <a:t> competitive proof systems turn out to be exactly what we need…</a:t>
            </a:r>
            <a:br>
              <a:rPr lang="en-US" baseline="0" dirty="0" smtClean="0"/>
            </a:br>
            <a:r>
              <a:rPr lang="en-US" baseline="0" dirty="0" smtClean="0"/>
              <a:t>(really, more generally, a competitive proof system that “works” for every instance)</a:t>
            </a:r>
            <a:br>
              <a:rPr lang="en-US" baseline="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This</a:t>
            </a:r>
            <a:r>
              <a:rPr lang="en-US" baseline="0" dirty="0" smtClean="0"/>
              <a:t> solves our problem, in a sense. (characterization in terms of prior concepts)</a:t>
            </a:r>
            <a:br>
              <a:rPr lang="en-US" baseline="0" dirty="0" smtClean="0"/>
            </a:br>
            <a:r>
              <a:rPr lang="en-US" baseline="0" dirty="0" smtClean="0"/>
              <a:t>we also have this corollary… (</a:t>
            </a:r>
            <a:r>
              <a:rPr lang="en-US" baseline="0" dirty="0" err="1" smtClean="0"/>
              <a:t>compet</a:t>
            </a:r>
            <a:r>
              <a:rPr lang="en-US" baseline="0" dirty="0" smtClean="0"/>
              <a:t>. proof system =&gt; IP=PSPACE)</a:t>
            </a:r>
            <a:br>
              <a:rPr lang="en-US" baseline="0" dirty="0" smtClean="0"/>
            </a:br>
            <a:r>
              <a:rPr lang="en-US" baseline="0" dirty="0" smtClean="0"/>
              <a:t>and finally, I’ll give some examples of problems that have universal users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 universal user who works</a:t>
            </a:r>
            <a:r>
              <a:rPr lang="en-US" baseline="0" dirty="0" smtClean="0"/>
              <a:t> with every helpful server</a:t>
            </a:r>
            <a:br>
              <a:rPr lang="en-US" baseline="0" dirty="0" smtClean="0"/>
            </a:br>
            <a:r>
              <a:rPr lang="en-US" baseline="0" dirty="0" smtClean="0"/>
              <a:t>an oracle for S is, in particular, helpful.</a:t>
            </a:r>
            <a:br>
              <a:rPr lang="en-US" baseline="0" dirty="0" smtClean="0"/>
            </a:br>
            <a:r>
              <a:rPr lang="en-US" baseline="0" dirty="0" smtClean="0"/>
              <a:t>So, there must be a fixed poly. running time for the user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an oracle for S.</a:t>
            </a:r>
          </a:p>
          <a:p>
            <a:r>
              <a:rPr lang="en-US" baseline="0" dirty="0" smtClean="0"/>
              <a:t>The </a:t>
            </a:r>
            <a:r>
              <a:rPr lang="en-US" baseline="0" dirty="0" err="1" smtClean="0"/>
              <a:t>pf</a:t>
            </a:r>
            <a:r>
              <a:rPr lang="en-US" baseline="0" dirty="0" smtClean="0"/>
              <a:t> sys verifier runs the universal user for this bounded amount of time (interact.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), </a:t>
            </a:r>
            <a:br>
              <a:rPr lang="en-US" baseline="0" dirty="0" smtClean="0"/>
            </a:br>
            <a:r>
              <a:rPr lang="en-US" baseline="0" dirty="0" smtClean="0"/>
              <a:t>and checks that the answer the user produces matches the claim</a:t>
            </a:r>
            <a:br>
              <a:rPr lang="en-US" baseline="0" dirty="0" smtClean="0"/>
            </a:br>
            <a:r>
              <a:rPr lang="en-US" baseline="0" dirty="0" smtClean="0"/>
              <a:t>note: simulating the S-oracle is trivially a competitive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 strategy, and it’s complete here;</a:t>
            </a:r>
            <a:br>
              <a:rPr lang="en-US" baseline="0" dirty="0" smtClean="0"/>
            </a:br>
            <a:r>
              <a:rPr lang="en-US" baseline="0" dirty="0" smtClean="0"/>
              <a:t>by </a:t>
            </a:r>
            <a:r>
              <a:rPr lang="en-US" baseline="0" dirty="0" err="1" smtClean="0"/>
              <a:t>Thm</a:t>
            </a:r>
            <a:r>
              <a:rPr lang="en-US" baseline="0" dirty="0" smtClean="0"/>
              <a:t> 4 (&amp; 3) the user doesn’t produce wrong answers with adversarial servers</a:t>
            </a:r>
            <a:br>
              <a:rPr lang="en-US" baseline="0" dirty="0" smtClean="0"/>
            </a:br>
            <a:r>
              <a:rPr lang="en-US" baseline="0" dirty="0" smtClean="0"/>
              <a:t>and hence, either gives the right answer or no answer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a cheating </a:t>
            </a:r>
            <a:r>
              <a:rPr lang="en-US" baseline="0" dirty="0" err="1" smtClean="0"/>
              <a:t>prover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a proof system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a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> that is efficient given an oracle for S</a:t>
            </a:r>
            <a:br>
              <a:rPr lang="en-US" baseline="0" dirty="0" smtClean="0"/>
            </a:br>
            <a:r>
              <a:rPr lang="en-US" baseline="0" dirty="0" smtClean="0"/>
              <a:t>no such thing exists… but if the server is helpful for deciding S,</a:t>
            </a:r>
            <a:br>
              <a:rPr lang="en-US" baseline="0" dirty="0" smtClean="0"/>
            </a:br>
            <a:r>
              <a:rPr lang="en-US" baseline="0" dirty="0" smtClean="0"/>
              <a:t>there is a user strategy that, interacting with the server, simulates the S oracle</a:t>
            </a:r>
            <a:br>
              <a:rPr lang="en-US" baseline="0" dirty="0" smtClean="0"/>
            </a:br>
            <a:endParaRPr lang="en-US" baseline="0" dirty="0" smtClean="0"/>
          </a:p>
          <a:p>
            <a:r>
              <a:rPr lang="en-US" baseline="0" dirty="0" smtClean="0"/>
              <a:t>Suppose we had guessed this user strategy somehow…</a:t>
            </a:r>
            <a:br>
              <a:rPr lang="en-US" baseline="0" dirty="0" smtClean="0"/>
            </a:br>
            <a:r>
              <a:rPr lang="en-US" baseline="0" dirty="0" smtClean="0"/>
              <a:t>we use this to obtain the claim (for the value of </a:t>
            </a:r>
            <a:r>
              <a:rPr lang="en-US" baseline="0" dirty="0" err="1" smtClean="0"/>
              <a:t>x</a:t>
            </a:r>
            <a:r>
              <a:rPr lang="en-US" baseline="0" dirty="0" smtClean="0"/>
              <a:t>) and simulate the </a:t>
            </a:r>
            <a:r>
              <a:rPr lang="en-US" baseline="0" dirty="0" err="1" smtClean="0"/>
              <a:t>prover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actually enumerate user strategies (with const. factor overhead)</a:t>
            </a:r>
            <a:br>
              <a:rPr lang="en-US" baseline="0" dirty="0" smtClean="0"/>
            </a:br>
            <a:r>
              <a:rPr lang="en-US" baseline="0" dirty="0" smtClean="0"/>
              <a:t>Prior to getting it right, the verifier’s soundness guarantees we don’t return wrong answers (effectively, same construction as in proof of </a:t>
            </a:r>
            <a:r>
              <a:rPr lang="en-US" baseline="0" dirty="0" err="1" smtClean="0"/>
              <a:t>Thm</a:t>
            </a:r>
            <a:r>
              <a:rPr lang="en-US" baseline="0" dirty="0" smtClean="0"/>
              <a:t>. 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list of problems with the necessary competitive proof systems;</a:t>
            </a:r>
            <a:br>
              <a:rPr lang="en-US" baseline="0" dirty="0" smtClean="0"/>
            </a:br>
            <a:r>
              <a:rPr lang="en-US" baseline="0" dirty="0" smtClean="0"/>
              <a:t>(</a:t>
            </a:r>
            <a:r>
              <a:rPr lang="en-US" baseline="0" dirty="0" err="1" smtClean="0"/>
              <a:t>w</a:t>
            </a:r>
            <a:r>
              <a:rPr lang="en-US" baseline="0" dirty="0" smtClean="0"/>
              <a:t>. references)</a:t>
            </a:r>
            <a:br>
              <a:rPr lang="en-US" baseline="0" dirty="0" smtClean="0"/>
            </a:br>
            <a:r>
              <a:rPr lang="en-US" baseline="0" dirty="0" smtClean="0"/>
              <a:t>Thus, by theorem 5, we find that each of these problems has a universal user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Shannon’s model: “working” meant receiver got same bits produced by source. since Shannon controlled both ends of channel, end of story. </a:t>
            </a:r>
            <a:br>
              <a:rPr lang="en-US" baseline="0" dirty="0" smtClean="0"/>
            </a:br>
            <a:r>
              <a:rPr lang="en-US" baseline="0" dirty="0" smtClean="0"/>
              <a:t>We no longer know what’s at the other end, and learning the entire “translation” map </a:t>
            </a:r>
            <a:br>
              <a:rPr lang="en-US" baseline="0" dirty="0" smtClean="0"/>
            </a:br>
            <a:r>
              <a:rPr lang="en-US" baseline="0" dirty="0" smtClean="0"/>
              <a:t>not generally possible…  fortunately, also turns out to be unnecessary.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… intuitively, we only want the “meaning of communication” to be the same, i.e., learn “enough”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(meaning?? e.g., comm. complexity: compute joint function… getting right answer is “enough”)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But note, the meaning can’t be defined by what we say! (Strings exchanged are arbitrary!)</a:t>
            </a:r>
            <a:br>
              <a:rPr lang="en-US" baseline="0" dirty="0" smtClean="0"/>
            </a:br>
            <a:r>
              <a:rPr lang="en-US" baseline="0" dirty="0" smtClean="0"/>
              <a:t>How do we resolve this issue???</a:t>
            </a:r>
            <a:br>
              <a:rPr lang="en-US" baseline="0" dirty="0" smtClean="0"/>
            </a:br>
            <a:r>
              <a:rPr lang="en-US" baseline="0" dirty="0" smtClean="0"/>
              <a:t>For exposition (and motivation), we’ll fix a very concrete, natural instance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</a:t>
            </a:r>
            <a:r>
              <a:rPr lang="en-US" baseline="0" dirty="0" smtClean="0"/>
              <a:t> to say a few words about infinite executions</a:t>
            </a:r>
            <a:br>
              <a:rPr lang="en-US" baseline="0" dirty="0" smtClean="0"/>
            </a:br>
            <a:r>
              <a:rPr lang="en-US" baseline="0" dirty="0" smtClean="0"/>
              <a:t>this model is generally much more complicated,</a:t>
            </a:r>
            <a:br>
              <a:rPr lang="en-US" baseline="0" dirty="0" smtClean="0"/>
            </a:br>
            <a:r>
              <a:rPr lang="en-US" baseline="0" dirty="0" smtClean="0"/>
              <a:t>so can’t get into much detail here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will be suitable for servers, operating systems, etc… that don’t “return” or “halt”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on-line setting: adversary chooses state of environment for each session,</a:t>
            </a:r>
            <a:br>
              <a:rPr lang="en-US" baseline="0" dirty="0" smtClean="0"/>
            </a:br>
            <a:r>
              <a:rPr lang="en-US" baseline="0" dirty="0" smtClean="0"/>
              <a:t>must achieve (finite execution) goal repeatedly</a:t>
            </a:r>
            <a:br>
              <a:rPr lang="en-US" baseline="0" dirty="0" smtClean="0"/>
            </a:br>
            <a:r>
              <a:rPr lang="en-US" baseline="0" dirty="0" smtClean="0"/>
              <a:t>User doesn’t (necessarily) control session end! (but, gets many sessions to work with)</a:t>
            </a:r>
            <a:br>
              <a:rPr lang="en-US" baseline="0" dirty="0" smtClean="0"/>
            </a:br>
            <a:r>
              <a:rPr lang="en-US" baseline="0" dirty="0" smtClean="0"/>
              <a:t>A finite execution strategy would incur an error on each session with prob. P</a:t>
            </a:r>
            <a:br>
              <a:rPr lang="en-US" baseline="0" dirty="0" smtClean="0"/>
            </a:br>
            <a:r>
              <a:rPr lang="en-US" baseline="0" dirty="0" smtClean="0"/>
              <a:t>but we could expect that the “right” strategy shouldn’t incur *any* errors,</a:t>
            </a:r>
            <a:br>
              <a:rPr lang="en-US" baseline="0" dirty="0" smtClean="0"/>
            </a:br>
            <a:r>
              <a:rPr lang="en-US" baseline="0" dirty="0" smtClean="0"/>
              <a:t>so correspondingly we might wish that we eventually “learn” this strategy from our mistakes---</a:t>
            </a:r>
            <a:br>
              <a:rPr lang="en-US" baseline="0" dirty="0" smtClean="0"/>
            </a:br>
            <a:r>
              <a:rPr lang="en-US" baseline="0" dirty="0" smtClean="0"/>
              <a:t>that “miscommunication” is restricted to a bounded “initial period”</a:t>
            </a:r>
            <a:br>
              <a:rPr lang="en-US" baseline="0" dirty="0" smtClean="0"/>
            </a:br>
            <a:r>
              <a:rPr lang="en-US" baseline="0" dirty="0" smtClean="0"/>
              <a:t>i.e., incur no errors after finite # of sessions … # can vary depending on server</a:t>
            </a:r>
          </a:p>
          <a:p>
            <a:r>
              <a:rPr lang="en-US" baseline="0" dirty="0" smtClean="0"/>
              <a:t>(important if user doesn’t control session end so that the goal is forgiving for infinite class)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Since we aren’t bound by needing to decide when to terminate the session,</a:t>
            </a:r>
          </a:p>
          <a:p>
            <a:r>
              <a:rPr lang="en-US" dirty="0" smtClean="0"/>
              <a:t>we can actually achieve</a:t>
            </a:r>
            <a:r>
              <a:rPr lang="en-US" baseline="0" dirty="0" smtClean="0"/>
              <a:t> this stronger long-term goal with weaker sensing:</a:t>
            </a:r>
            <a:br>
              <a:rPr lang="en-US" baseline="0" dirty="0" smtClean="0"/>
            </a:br>
            <a:r>
              <a:rPr lang="en-US" baseline="0" dirty="0" smtClean="0"/>
              <a:t>rather than needing to detect whether or not the referee is satisfied,</a:t>
            </a:r>
            <a:br>
              <a:rPr lang="en-US" baseline="0" dirty="0" smtClean="0"/>
            </a:br>
            <a:r>
              <a:rPr lang="en-US" baseline="0" dirty="0" smtClean="0"/>
              <a:t>we only need to detect failures a finite number of rounds later </a:t>
            </a:r>
            <a:br>
              <a:rPr lang="en-US" baseline="0" dirty="0" smtClean="0"/>
            </a:br>
            <a:r>
              <a:rPr lang="en-US" baseline="0" dirty="0" smtClean="0"/>
              <a:t>(some delay = some </a:t>
            </a:r>
            <a:r>
              <a:rPr lang="en-US" baseline="0" dirty="0" err="1" smtClean="0"/>
              <a:t>add’l</a:t>
            </a:r>
            <a:r>
              <a:rPr lang="en-US" baseline="0" dirty="0" smtClean="0"/>
              <a:t> failed sessions is OK)</a:t>
            </a:r>
            <a:br>
              <a:rPr lang="en-US" baseline="0" dirty="0" smtClean="0"/>
            </a:br>
            <a:r>
              <a:rPr lang="en-US" baseline="0" dirty="0" smtClean="0"/>
              <a:t>Thus, safety: sensing fn. detects failures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/in some bounded # of rounds </a:t>
            </a:r>
            <a:br>
              <a:rPr lang="en-US" baseline="0" dirty="0" smtClean="0"/>
            </a:br>
            <a:r>
              <a:rPr lang="en-US" baseline="0" dirty="0" smtClean="0"/>
              <a:t>(unless we’re actually succeeding at the goal, i.e., we know errors are fixed)</a:t>
            </a:r>
            <a:br>
              <a:rPr lang="en-US" baseline="0" dirty="0" smtClean="0"/>
            </a:br>
            <a:r>
              <a:rPr lang="en-US" baseline="0" dirty="0" smtClean="0"/>
              <a:t>and viability: after some bounded # of rounds, we don’t see any more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Something impossible in the finite communication setting due to lack of feedback:</a:t>
            </a:r>
            <a:br>
              <a:rPr lang="en-US" baseline="0" dirty="0" smtClean="0"/>
            </a:br>
            <a:r>
              <a:rPr lang="en-US" baseline="0" dirty="0" smtClean="0"/>
              <a:t>suppose the environment provides no feedback on the printer’s output</a:t>
            </a:r>
          </a:p>
          <a:p>
            <a:r>
              <a:rPr lang="en-US" baseline="0" dirty="0" smtClean="0"/>
              <a:t>and suppose the printer is password protected…</a:t>
            </a:r>
          </a:p>
          <a:p>
            <a:r>
              <a:rPr lang="en-US" baseline="0" dirty="0" smtClean="0"/>
              <a:t>all the printers look exactly the same to us---even the ones where he didn’t guess the pw</a:t>
            </a:r>
          </a:p>
          <a:p>
            <a:r>
              <a:rPr lang="en-US" baseline="0" dirty="0" smtClean="0"/>
              <a:t>…can’t try all infinitely many passwords in finite time,</a:t>
            </a:r>
            <a:br>
              <a:rPr lang="en-US" baseline="0" dirty="0" smtClean="0"/>
            </a:br>
            <a:r>
              <a:rPr lang="en-US" baseline="0" dirty="0" smtClean="0"/>
              <a:t>so a universal user can’t *stop* in finite (bounded) time! (else he fails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those printers) </a:t>
            </a:r>
            <a:br>
              <a:rPr lang="en-US" baseline="0" dirty="0" smtClean="0"/>
            </a:br>
            <a:r>
              <a:rPr lang="en-US" baseline="0" dirty="0" smtClean="0"/>
              <a:t>Thus, the user can’t achieve this goal in the finite comm. setting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consider</a:t>
            </a:r>
            <a:r>
              <a:rPr lang="en-US" baseline="0" dirty="0" smtClean="0"/>
              <a:t> the same goal, but suppose we have infinitely many rounds to work in</a:t>
            </a:r>
          </a:p>
          <a:p>
            <a:r>
              <a:rPr lang="en-US" baseline="0" dirty="0" smtClean="0"/>
              <a:t>enumerate the passwords, trying successively more each round</a:t>
            </a:r>
          </a:p>
          <a:p>
            <a:r>
              <a:rPr lang="en-US" baseline="0" dirty="0" smtClean="0"/>
              <a:t>for each password, there is some finite round after which we find the password.</a:t>
            </a:r>
          </a:p>
          <a:p>
            <a:r>
              <a:rPr lang="en-US" baseline="0" dirty="0" smtClean="0"/>
              <a:t>Thus, the goal is achieved without feedback in any meaningful sense—we don’t need feedback!</a:t>
            </a:r>
            <a:br>
              <a:rPr lang="en-US" baseline="0" dirty="0" smtClean="0"/>
            </a:br>
            <a:r>
              <a:rPr lang="en-US" baseline="0" dirty="0" smtClean="0"/>
              <a:t>Again, the crucial difference here was that the user didn’t need to decide when to halt.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Extends to (weak) universal strategy for “very forgiving” goals:</a:t>
            </a:r>
            <a:br>
              <a:rPr lang="en-US" baseline="0" dirty="0" smtClean="0"/>
            </a:br>
            <a:r>
              <a:rPr lang="en-US" baseline="0" dirty="0" smtClean="0"/>
              <a:t>run more and more protocols each session! (run the right one after finite #...)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talk about</a:t>
            </a:r>
            <a:r>
              <a:rPr lang="en-US" baseline="0" dirty="0" smtClean="0"/>
              <a:t> </a:t>
            </a:r>
            <a:r>
              <a:rPr lang="en-US" dirty="0" smtClean="0"/>
              <a:t>four key definitions</a:t>
            </a:r>
            <a:br>
              <a:rPr lang="en-US" dirty="0" smtClean="0"/>
            </a:br>
            <a:r>
              <a:rPr lang="en-US" dirty="0" smtClean="0"/>
              <a:t>GOAL G</a:t>
            </a:r>
            <a:r>
              <a:rPr lang="en-US" baseline="0" dirty="0" smtClean="0"/>
              <a:t> is given by a pair, the environment and a referee</a:t>
            </a:r>
          </a:p>
          <a:p>
            <a:r>
              <a:rPr lang="en-US" baseline="0" dirty="0" smtClean="0"/>
              <a:t>HELPFUL SERVER for G allows robust achievement of G</a:t>
            </a:r>
          </a:p>
          <a:p>
            <a:r>
              <a:rPr lang="en-US" baseline="0" dirty="0" smtClean="0"/>
              <a:t>we hope to do so with all such servers using a single UNIVERSAL USER</a:t>
            </a:r>
            <a:br>
              <a:rPr lang="en-US" baseline="0" dirty="0" smtClean="0"/>
            </a:br>
            <a:r>
              <a:rPr lang="en-US" baseline="0" dirty="0" smtClean="0"/>
              <a:t>constructing which is equivalent to constructing a SENSING FUNCTION</a:t>
            </a:r>
            <a:br>
              <a:rPr lang="en-US" baseline="0" dirty="0" smtClean="0"/>
            </a:br>
            <a:r>
              <a:rPr lang="en-US" baseline="0" dirty="0" smtClean="0"/>
              <a:t>that detects achievement of G (safely and viably) from user’s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Claim:</a:t>
            </a:r>
            <a:r>
              <a:rPr lang="en-US" baseline="0" dirty="0" smtClean="0"/>
              <a:t> a general solution to Bob’s problem should consider how</a:t>
            </a:r>
          </a:p>
          <a:p>
            <a:r>
              <a:rPr lang="en-US" baseline="0" dirty="0" smtClean="0"/>
              <a:t>the printer interprets Bob’s message.</a:t>
            </a:r>
            <a:endParaRPr lang="en-US" dirty="0" smtClean="0"/>
          </a:p>
          <a:p>
            <a:r>
              <a:rPr lang="en-US" dirty="0" smtClean="0"/>
              <a:t>But Shannon claimed</a:t>
            </a:r>
            <a:r>
              <a:rPr lang="en-US" baseline="0" dirty="0" smtClean="0"/>
              <a:t>: meaning irrelevant, we only need to encode/decode right</a:t>
            </a:r>
            <a:endParaRPr lang="en-US" dirty="0" smtClean="0"/>
          </a:p>
          <a:p>
            <a:r>
              <a:rPr lang="en-US" dirty="0" smtClean="0"/>
              <a:t>So, Bob, comfortable with Shannon’s theory</a:t>
            </a:r>
            <a:r>
              <a:rPr lang="en-US" baseline="0" dirty="0" smtClean="0"/>
              <a:t> of communication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is skeptical of the need for this complication.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…why do you introduce this metaphysical nonsense into my mathematics!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</a:t>
            </a:r>
            <a:r>
              <a:rPr lang="en-US" baseline="0" dirty="0" smtClean="0"/>
              <a:t> reasons why learning “identity map” wouldn’t be possible. e.g.,…</a:t>
            </a:r>
          </a:p>
          <a:p>
            <a:r>
              <a:rPr lang="en-US" baseline="0" dirty="0" smtClean="0"/>
              <a:t>Boils down to:</a:t>
            </a:r>
          </a:p>
          <a:p>
            <a:r>
              <a:rPr lang="en-US" baseline="0" dirty="0" smtClean="0"/>
              <a:t>If you can’t even tell the difference between the “right” map and “wrong” maps, how can you expect to succeed at learning the right one?</a:t>
            </a:r>
          </a:p>
          <a:p>
            <a:r>
              <a:rPr lang="en-US" baseline="0" dirty="0" smtClean="0"/>
              <a:t>But why would you need to tell? “Doing the right thing” is enough.</a:t>
            </a:r>
          </a:p>
          <a:p>
            <a:r>
              <a:rPr lang="en-US" baseline="0" dirty="0" smtClean="0"/>
              <a:t>The problem of learning the identity map was an artifact of Shannon’s model</a:t>
            </a:r>
          </a:p>
          <a:p>
            <a:r>
              <a:rPr lang="en-US" baseline="0" dirty="0" smtClean="0"/>
              <a:t>(where Shannon assumed that the two ends were designed together)...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see why,</a:t>
            </a:r>
          </a:p>
          <a:p>
            <a:r>
              <a:rPr lang="en-US" baseline="0" dirty="0" smtClean="0"/>
              <a:t>a model of “passwords” will be useful to us in the following…</a:t>
            </a:r>
          </a:p>
          <a:p>
            <a:r>
              <a:rPr lang="en-US" baseline="0" dirty="0" smtClean="0"/>
              <a:t>the server has a “password” in mind, and doesn’t say or do anything</a:t>
            </a:r>
            <a:br>
              <a:rPr lang="en-US" baseline="0" dirty="0" smtClean="0"/>
            </a:br>
            <a:r>
              <a:rPr lang="en-US" baseline="0" dirty="0" smtClean="0"/>
              <a:t>unless it receives the password.</a:t>
            </a:r>
            <a:br>
              <a:rPr lang="en-US" baseline="0" dirty="0" smtClean="0"/>
            </a:br>
            <a:r>
              <a:rPr lang="en-US" baseline="0" dirty="0" smtClean="0"/>
              <a:t>Note: passwords may be of any length.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Bob just got a new printer; he hits “print,” and then</a:t>
            </a:r>
            <a:r>
              <a:rPr lang="en-US" baseline="0" dirty="0" smtClean="0"/>
              <a:t> this happens…</a:t>
            </a:r>
            <a:endParaRPr lang="en-US" dirty="0" smtClean="0"/>
          </a:p>
          <a:p>
            <a:r>
              <a:rPr lang="en-US" dirty="0" smtClean="0"/>
              <a:t>…What we have</a:t>
            </a:r>
            <a:r>
              <a:rPr lang="en-US" baseline="0" dirty="0" smtClean="0"/>
              <a:t> here is a failure to communicate.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In a sense, the printer is speaking a different “language”</a:t>
            </a:r>
            <a:br>
              <a:rPr lang="en-US" baseline="0" dirty="0" smtClean="0"/>
            </a:br>
            <a:r>
              <a:rPr lang="en-US" baseline="0" dirty="0" smtClean="0"/>
              <a:t>than Bob’s computer expects. (Wrong driver---happens!)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We would like a model to capture and address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such misunderstandings in communications systems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Properly,</a:t>
            </a:r>
            <a:r>
              <a:rPr lang="en-US" baseline="0" dirty="0" smtClean="0"/>
              <a:t> we model this as a whole class of printers, </a:t>
            </a:r>
            <a:br>
              <a:rPr lang="en-US" baseline="0" dirty="0" smtClean="0"/>
            </a:br>
            <a:r>
              <a:rPr lang="en-US" baseline="0" dirty="0" smtClean="0"/>
              <a:t>representing every different possible password…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This is the “password closure” of a printer, or more generally, of a server.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No! We</a:t>
            </a:r>
            <a:r>
              <a:rPr lang="en-US" baseline="0" dirty="0" smtClean="0"/>
              <a:t> have this theorem: “a universal user for the password closure of a server S and a goal that…”</a:t>
            </a:r>
          </a:p>
          <a:p>
            <a:r>
              <a:rPr lang="en-US" baseline="0" dirty="0" smtClean="0"/>
              <a:t>It’s pretty obvious… (&amp; extending it to randomized users is an easy exercise)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since L-bit passwords can be hard-coded into programs at the cost of L bits, the enumeration is qualitatively optimal for the password closure classes.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(fair to say that we don’t understand what’s possible in infinite</a:t>
            </a:r>
            <a:r>
              <a:rPr lang="en-US" baseline="0" dirty="0" smtClean="0"/>
              <a:t> executions all that well.)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one major</a:t>
            </a:r>
            <a:r>
              <a:rPr lang="en-US" baseline="0" dirty="0" smtClean="0"/>
              <a:t> open problem in mind</a:t>
            </a:r>
            <a:br>
              <a:rPr lang="en-US" baseline="0" dirty="0" smtClean="0"/>
            </a:br>
            <a:r>
              <a:rPr lang="en-US" baseline="0" dirty="0" smtClean="0"/>
              <a:t>it is pretty general, but also seems pretty hard…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that what I have in mind is like “bounded optimal” search;</a:t>
            </a:r>
            <a:br>
              <a:rPr lang="en-US" baseline="0" dirty="0" smtClean="0"/>
            </a:br>
            <a:r>
              <a:rPr lang="en-US" baseline="0" dirty="0" smtClean="0"/>
              <a:t>I don’t want to assume a bound on the # of states of the server or environment</a:t>
            </a:r>
            <a:br>
              <a:rPr lang="en-US" baseline="0" dirty="0" smtClean="0"/>
            </a:b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it!</a:t>
            </a:r>
            <a:r>
              <a:rPr lang="en-US" baseline="0" dirty="0" smtClean="0"/>
              <a:t> </a:t>
            </a:r>
            <a:r>
              <a:rPr lang="en-US" dirty="0" smtClean="0"/>
              <a:t>Any</a:t>
            </a:r>
            <a:r>
              <a:rPr lang="en-US" baseline="0" dirty="0" smtClean="0"/>
              <a:t>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That’s it! Any 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Inf. theory/</a:t>
            </a:r>
            <a:r>
              <a:rPr lang="en-US" dirty="0" err="1" smtClean="0"/>
              <a:t>comm</a:t>
            </a:r>
            <a:r>
              <a:rPr lang="en-US" dirty="0" smtClean="0"/>
              <a:t>. complexity</a:t>
            </a:r>
            <a:r>
              <a:rPr lang="en-US" baseline="0" dirty="0" smtClean="0"/>
              <a:t> </a:t>
            </a:r>
            <a:r>
              <a:rPr lang="en-US" dirty="0" smtClean="0"/>
              <a:t>assume that “communicators” at ends</a:t>
            </a:r>
            <a:r>
              <a:rPr lang="en-US" baseline="0" dirty="0" smtClean="0"/>
              <a:t> of channel</a:t>
            </a:r>
            <a:br>
              <a:rPr lang="en-US" baseline="0" dirty="0" smtClean="0"/>
            </a:br>
            <a:r>
              <a:rPr lang="en-US" baseline="0" dirty="0" smtClean="0"/>
              <a:t>designed together, precisely what fails to hold in such settings.</a:t>
            </a:r>
            <a:br>
              <a:rPr lang="en-US" baseline="0" dirty="0" smtClean="0"/>
            </a:br>
            <a:r>
              <a:rPr lang="en-US" baseline="0" dirty="0" smtClean="0"/>
              <a:t>(e.g., printer didn’t exist when computer was built)</a:t>
            </a:r>
          </a:p>
          <a:p>
            <a:endParaRPr lang="en-US" dirty="0" smtClean="0"/>
          </a:p>
          <a:p>
            <a:r>
              <a:rPr lang="en-US" dirty="0" smtClean="0"/>
              <a:t>So, we’ll describe a model of communication better suited to</a:t>
            </a:r>
            <a:br>
              <a:rPr lang="en-US" dirty="0" smtClean="0"/>
            </a:br>
            <a:r>
              <a:rPr lang="en-US" dirty="0" smtClean="0"/>
              <a:t>capturing</a:t>
            </a:r>
            <a:r>
              <a:rPr lang="en-US" baseline="0" dirty="0" smtClean="0"/>
              <a:t> and </a:t>
            </a:r>
            <a:r>
              <a:rPr lang="en-US" dirty="0" smtClean="0"/>
              <a:t>addressing problems</a:t>
            </a:r>
            <a:r>
              <a:rPr lang="en-US" baseline="0" dirty="0" smtClean="0"/>
              <a:t> of “miscommunication,”</a:t>
            </a:r>
            <a:br>
              <a:rPr lang="en-US" baseline="0" dirty="0" smtClean="0"/>
            </a:br>
            <a:r>
              <a:rPr lang="en-US" baseline="0" dirty="0" smtClean="0"/>
              <a:t>by introducing the “meaning” of the communication to the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Relax problem by introducing</a:t>
            </a:r>
            <a:r>
              <a:rPr lang="en-US" baseline="0" dirty="0" smtClean="0"/>
              <a:t> </a:t>
            </a:r>
            <a:r>
              <a:rPr lang="en-US" dirty="0" smtClean="0"/>
              <a:t>“Meaning,”</a:t>
            </a:r>
            <a:r>
              <a:rPr lang="en-US" baseline="0" dirty="0" smtClean="0"/>
              <a:t> means exactly what we need it to here:</a:t>
            </a:r>
          </a:p>
          <a:p>
            <a:r>
              <a:rPr lang="en-US" baseline="0" dirty="0" smtClean="0"/>
              <a:t>the communication serves our purposes. So for example, here…</a:t>
            </a:r>
            <a:br>
              <a:rPr lang="en-US" baseline="0" dirty="0" smtClean="0"/>
            </a:br>
            <a:r>
              <a:rPr lang="en-US" baseline="0" dirty="0" smtClean="0"/>
              <a:t>… the “meaning” of the communication is that the printer will print the user’s doc.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(mention, this view of meaning has long pedigree in philosophy…)</a:t>
            </a:r>
            <a:br>
              <a:rPr lang="en-US" baseline="0" dirty="0" smtClean="0"/>
            </a:br>
            <a:r>
              <a:rPr lang="en-US" baseline="0" dirty="0" smtClean="0"/>
              <a:t>“I don’t know what goes across that cable, and I don’t want to know!” – seems true in general</a:t>
            </a:r>
          </a:p>
          <a:p>
            <a:r>
              <a:rPr lang="en-US" baseline="0" dirty="0" smtClean="0"/>
              <a:t>In particular: the “meaning” of the communication is something external to the comm. channel</a:t>
            </a:r>
            <a:br>
              <a:rPr lang="en-US" baseline="0" dirty="0" smtClean="0"/>
            </a:br>
            <a:r>
              <a:rPr lang="en-US" baseline="0" dirty="0" smtClean="0"/>
              <a:t>…in our model, take everything beyond the communications channel</a:t>
            </a:r>
            <a:br>
              <a:rPr lang="en-US" baseline="0" dirty="0" smtClean="0"/>
            </a:br>
            <a:r>
              <a:rPr lang="en-US" baseline="0" dirty="0" smtClean="0"/>
              <a:t>as the “environment” … specifically including the doc. to be printed and printed pages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Precisely, the comm. entities are the printer driver and printer’s firmware – share binary channel</a:t>
            </a:r>
          </a:p>
          <a:p>
            <a:r>
              <a:rPr lang="en-US" dirty="0" smtClean="0"/>
              <a:t>Meaning of their comm.</a:t>
            </a:r>
            <a:r>
              <a:rPr lang="en-US" baseline="0" dirty="0" smtClean="0"/>
              <a:t> is given by their (</a:t>
            </a:r>
            <a:r>
              <a:rPr lang="en-US" baseline="0" dirty="0" err="1" smtClean="0"/>
              <a:t>inter)actions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the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.-modeled by more channels </a:t>
            </a:r>
          </a:p>
          <a:p>
            <a:r>
              <a:rPr lang="en-US" baseline="0" dirty="0" smtClean="0"/>
              <a:t>*These* channels correspond to the interfaces of the driver (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computer system) and the firmware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the printer’s hardware. They are FIXED IN ADVANCE (part of the model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.) </a:t>
            </a:r>
            <a:br>
              <a:rPr lang="en-US" baseline="0" dirty="0" smtClean="0"/>
            </a:br>
            <a:r>
              <a:rPr lang="en-US" baseline="0" dirty="0" smtClean="0"/>
              <a:t>(so meaning of comm. across interface </a:t>
            </a:r>
            <a:r>
              <a:rPr lang="en-US" baseline="0" dirty="0" err="1" smtClean="0"/>
              <a:t>w</a:t>
            </a:r>
            <a:r>
              <a:rPr lang="en-US" baseline="0" dirty="0" smtClean="0"/>
              <a:t>/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. not in question)</a:t>
            </a:r>
            <a:br>
              <a:rPr lang="en-US" baseline="0" dirty="0" smtClean="0"/>
            </a:br>
            <a:r>
              <a:rPr lang="en-US" baseline="0" dirty="0" smtClean="0"/>
              <a:t>THE GOAL. Formally: end-user (in </a:t>
            </a:r>
            <a:r>
              <a:rPr lang="en-US" baseline="0" dirty="0" err="1" smtClean="0"/>
              <a:t>Env</a:t>
            </a:r>
            <a:r>
              <a:rPr lang="en-US" baseline="0" dirty="0" smtClean="0"/>
              <a:t>) </a:t>
            </a:r>
            <a:r>
              <a:rPr lang="en-US" baseline="0" dirty="0" err="1" smtClean="0"/>
              <a:t>nondet</a:t>
            </a:r>
            <a:r>
              <a:rPr lang="en-US" baseline="0" dirty="0" smtClean="0"/>
              <a:t>. chooses a document (string),</a:t>
            </a:r>
            <a:br>
              <a:rPr lang="en-US" baseline="0" dirty="0" smtClean="0"/>
            </a:br>
            <a:r>
              <a:rPr lang="en-US" baseline="0" dirty="0" smtClean="0"/>
              <a:t>intuitively, referee compares the output of the printer with chosen string.</a:t>
            </a:r>
            <a:br>
              <a:rPr lang="en-US" baseline="0" dirty="0" smtClean="0"/>
            </a:br>
            <a:r>
              <a:rPr lang="en-US" baseline="0" dirty="0" smtClean="0"/>
              <a:t>Formally, compare representations sent across the two interfaces.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model communication between “user” and “server” – binary channel</a:t>
            </a:r>
            <a:br>
              <a:rPr lang="en-US" baseline="0" dirty="0" smtClean="0"/>
            </a:br>
            <a:r>
              <a:rPr lang="en-US" baseline="0" dirty="0" smtClean="0"/>
              <a:t>communication is a Markov process over internal states and </a:t>
            </a:r>
            <a:r>
              <a:rPr lang="en-US" baseline="0" dirty="0" err="1" smtClean="0"/>
              <a:t>msgs</a:t>
            </a:r>
            <a:r>
              <a:rPr lang="en-US" baseline="0" dirty="0" smtClean="0"/>
              <a:t>. (actually, msg. </a:t>
            </a:r>
            <a:r>
              <a:rPr lang="en-US" baseline="0" smtClean="0"/>
              <a:t>*profile*)</a:t>
            </a:r>
            <a:endParaRPr lang="en-US" baseline="0" dirty="0" smtClean="0"/>
          </a:p>
          <a:p>
            <a:r>
              <a:rPr lang="en-US" baseline="0" dirty="0" smtClean="0"/>
              <a:t>Meaning of their interaction defined by third entity in interaction: “the environment”</a:t>
            </a:r>
          </a:p>
          <a:p>
            <a:r>
              <a:rPr lang="en-US" baseline="0" dirty="0" smtClean="0"/>
              <a:t>Captures *everything* external to user-server communication,</a:t>
            </a:r>
          </a:p>
          <a:p>
            <a:r>
              <a:rPr lang="en-US" baseline="0" dirty="0" err="1" smtClean="0"/>
              <a:t>Env’s</a:t>
            </a:r>
            <a:r>
              <a:rPr lang="en-US" baseline="0" dirty="0" smtClean="0"/>
              <a:t> behavior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state (*interface*) crucial </a:t>
            </a:r>
            <a:r>
              <a:rPr lang="en-US" baseline="0" dirty="0" err="1" smtClean="0"/>
              <a:t>elt</a:t>
            </a:r>
            <a:r>
              <a:rPr lang="en-US" baseline="0" dirty="0" smtClean="0"/>
              <a:t>. in </a:t>
            </a:r>
            <a:r>
              <a:rPr lang="en-US" baseline="0" dirty="0" err="1" smtClean="0"/>
              <a:t>def’n</a:t>
            </a:r>
            <a:r>
              <a:rPr lang="en-US" baseline="0" dirty="0" smtClean="0"/>
              <a:t> of goal;</a:t>
            </a:r>
          </a:p>
          <a:p>
            <a:r>
              <a:rPr lang="en-US" baseline="0" dirty="0" smtClean="0"/>
              <a:t>“success of communication” is a function of its state (</a:t>
            </a:r>
            <a:r>
              <a:rPr lang="en-US" baseline="0" dirty="0" err="1" smtClean="0"/>
              <a:t>e.g</a:t>
            </a:r>
            <a:r>
              <a:rPr lang="en-US" baseline="0" dirty="0" smtClean="0"/>
              <a:t>, R : “doc. = printout?”).</a:t>
            </a:r>
          </a:p>
          <a:p>
            <a:r>
              <a:rPr lang="en-US" baseline="0" dirty="0" smtClean="0"/>
              <a:t>(Its state can be </a:t>
            </a:r>
            <a:r>
              <a:rPr lang="en-US" baseline="0" dirty="0" err="1" smtClean="0"/>
              <a:t>def’d</a:t>
            </a:r>
            <a:r>
              <a:rPr lang="en-US" baseline="0" dirty="0" smtClean="0"/>
              <a:t> to store entire history, so not really a limitation)</a:t>
            </a:r>
            <a:br>
              <a:rPr lang="en-US" baseline="0" dirty="0" smtClean="0"/>
            </a:br>
            <a:r>
              <a:rPr lang="en-US" baseline="0" dirty="0" smtClean="0"/>
              <a:t>*THIS* is what we want to remain constant across all different “languages.”</a:t>
            </a:r>
            <a:br>
              <a:rPr lang="en-US" baseline="0" dirty="0" smtClean="0"/>
            </a:br>
            <a:r>
              <a:rPr lang="en-US" baseline="0" dirty="0" smtClean="0"/>
              <a:t>Finite </a:t>
            </a:r>
            <a:r>
              <a:rPr lang="en-US" baseline="0" dirty="0" err="1" smtClean="0"/>
              <a:t>comm</a:t>
            </a:r>
            <a:r>
              <a:rPr lang="en-US" baseline="0" dirty="0" smtClean="0"/>
              <a:t>: User “achieves goal” if it returns/halts when comm. is successful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6A0594-93D0-D94C-9FC0-1DB05639516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EF0B0-5C9E-814C-B1E1-5555992E3070}" type="datetimeFigureOut">
              <a:rPr lang="en-US" smtClean="0"/>
              <a:pPr/>
              <a:t>12/3/10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D2708-DA3E-5645-8BFB-FAC6E6C2F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13.emf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7.jpeg"/><Relationship Id="rId5" Type="http://schemas.openxmlformats.org/officeDocument/2006/relationships/image" Target="../media/image12.png"/><Relationship Id="rId6" Type="http://schemas.openxmlformats.org/officeDocument/2006/relationships/image" Target="../media/image13.emf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6.jpeg"/><Relationship Id="rId5" Type="http://schemas.openxmlformats.org/officeDocument/2006/relationships/image" Target="../media/image1.pn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6" Type="http://schemas.openxmlformats.org/officeDocument/2006/relationships/image" Target="../media/image29.pn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16.jpeg"/><Relationship Id="rId5" Type="http://schemas.openxmlformats.org/officeDocument/2006/relationships/image" Target="../media/image17.jpe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pn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6" Type="http://schemas.openxmlformats.org/officeDocument/2006/relationships/image" Target="../media/image33.gif"/><Relationship Id="rId7" Type="http://schemas.openxmlformats.org/officeDocument/2006/relationships/image" Target="../media/image34.jpeg"/><Relationship Id="rId8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1.png"/><Relationship Id="rId5" Type="http://schemas.openxmlformats.org/officeDocument/2006/relationships/image" Target="../media/image26.jpeg"/><Relationship Id="rId6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4.jpeg"/><Relationship Id="rId8" Type="http://schemas.openxmlformats.org/officeDocument/2006/relationships/image" Target="../media/image16.jpeg"/><Relationship Id="rId9" Type="http://schemas.openxmlformats.org/officeDocument/2006/relationships/image" Target="../media/image26.jpeg"/><Relationship Id="rId10" Type="http://schemas.openxmlformats.org/officeDocument/2006/relationships/image" Target="../media/image3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png"/><Relationship Id="rId5" Type="http://schemas.openxmlformats.org/officeDocument/2006/relationships/image" Target="../media/image17.jpeg"/><Relationship Id="rId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png"/><Relationship Id="rId5" Type="http://schemas.openxmlformats.org/officeDocument/2006/relationships/image" Target="../media/image17.jpe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Universal Semantic 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Brendan Juba </a:t>
            </a:r>
            <a:r>
              <a:rPr lang="en-US" i="1" dirty="0" smtClean="0">
                <a:solidFill>
                  <a:schemeClr val="tx1"/>
                </a:solidFill>
              </a:rPr>
              <a:t>(Harvard and MIT)</a:t>
            </a:r>
          </a:p>
          <a:p>
            <a:r>
              <a:rPr lang="en-US" i="1" dirty="0" smtClean="0">
                <a:solidFill>
                  <a:schemeClr val="tx1"/>
                </a:solidFill>
              </a:rPr>
              <a:t>with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Madhu</a:t>
            </a:r>
            <a:r>
              <a:rPr lang="en-US" dirty="0" smtClean="0">
                <a:solidFill>
                  <a:schemeClr val="tx1"/>
                </a:solidFill>
              </a:rPr>
              <a:t> Sudan </a:t>
            </a:r>
            <a:r>
              <a:rPr lang="en-US" i="1" dirty="0" smtClean="0">
                <a:solidFill>
                  <a:schemeClr val="tx1"/>
                </a:solidFill>
              </a:rPr>
              <a:t>(MSR and MIT)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>
                <a:solidFill>
                  <a:schemeClr val="tx1"/>
                </a:solidFill>
              </a:rPr>
              <a:t>&amp; </a:t>
            </a:r>
            <a:r>
              <a:rPr lang="en-US" dirty="0" err="1" smtClean="0">
                <a:solidFill>
                  <a:schemeClr val="tx1"/>
                </a:solidFill>
              </a:rPr>
              <a:t>Oded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Goldreich</a:t>
            </a:r>
            <a:r>
              <a:rPr lang="en-US" i="1" dirty="0" smtClean="0">
                <a:solidFill>
                  <a:schemeClr val="tx1"/>
                </a:solidFill>
              </a:rPr>
              <a:t> (Weizmann)</a:t>
            </a:r>
            <a:endParaRPr lang="en-US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computation (function </a:t>
            </a:r>
            <a:r>
              <a:rPr lang="en-US" i="1" dirty="0" err="1" smtClean="0"/>
              <a:t>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6510860" y="4164040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1" descr="hal-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860" y="4694265"/>
            <a:ext cx="1447800" cy="10858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30" y="3758928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-Right Arrow 8"/>
          <p:cNvSpPr/>
          <p:nvPr/>
        </p:nvSpPr>
        <p:spPr>
          <a:xfrm>
            <a:off x="3205240" y="4904721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refe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18357">
            <a:off x="3915288" y="2206576"/>
            <a:ext cx="1168400" cy="1549400"/>
          </a:xfrm>
          <a:prstGeom prst="rect">
            <a:avLst/>
          </a:prstGeom>
        </p:spPr>
      </p:pic>
      <p:sp>
        <p:nvSpPr>
          <p:cNvPr id="13" name="Process 12"/>
          <p:cNvSpPr/>
          <p:nvPr/>
        </p:nvSpPr>
        <p:spPr>
          <a:xfrm>
            <a:off x="3205240" y="1626919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14" name="Left-Right Arrow 13"/>
          <p:cNvSpPr/>
          <p:nvPr/>
        </p:nvSpPr>
        <p:spPr>
          <a:xfrm rot="2635686">
            <a:off x="6200826" y="2787298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8955057">
            <a:off x="1339607" y="2853327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2324001" y="1626919"/>
            <a:ext cx="772376" cy="885936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x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2090213" y="3758928"/>
            <a:ext cx="772376" cy="885936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f(x</a:t>
            </a:r>
            <a:r>
              <a:rPr lang="en-US" sz="3200" i="1" dirty="0" smtClean="0">
                <a:solidFill>
                  <a:schemeClr val="tx1"/>
                </a:solidFill>
              </a:rPr>
              <a:t>)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0213" y="1804611"/>
            <a:ext cx="266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 = “</a:t>
            </a:r>
            <a:r>
              <a:rPr lang="en-US" i="1" dirty="0" smtClean="0"/>
              <a:t>user message</a:t>
            </a:r>
            <a:r>
              <a:rPr lang="en-US" dirty="0" smtClean="0"/>
              <a:t> = </a:t>
            </a:r>
            <a:r>
              <a:rPr lang="en-US" i="1" dirty="0" err="1" smtClean="0"/>
              <a:t>f(x</a:t>
            </a:r>
            <a:r>
              <a:rPr lang="en-US" i="1" dirty="0" smtClean="0"/>
              <a:t>)</a:t>
            </a:r>
            <a:r>
              <a:rPr lang="en-US" dirty="0" smtClean="0"/>
              <a:t>?”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2 0.05297 L -0.20757 0.3028 " pathEditMode="relative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6709 L 0.07636 -0.17766 " pathEditMode="relative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665 -0.0798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19" grpId="1" animBg="1"/>
      <p:bldP spid="20" grpId="0" animBg="1"/>
      <p:bldP spid="20" grpId="1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209"/>
            <a:ext cx="8229600" cy="590385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Goal of Communication</a:t>
            </a:r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Universal user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Sensing function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Helpful server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01" y="202650"/>
            <a:ext cx="6431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/>
                <a:cs typeface="Copperplate Gothic Bold"/>
              </a:rPr>
              <a:t>Key Concepts</a:t>
            </a:r>
            <a:endParaRPr lang="en-US" sz="3200" dirty="0">
              <a:latin typeface="Copperplate Gothic Bold"/>
              <a:cs typeface="Copperplate Gothic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Bob’s problem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667000"/>
            <a:ext cx="24130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2745619" y="1112762"/>
            <a:ext cx="5672667" cy="3294704"/>
          </a:xfrm>
          <a:prstGeom prst="cloudCallout">
            <a:avLst>
              <a:gd name="adj1" fmla="val -55588"/>
              <a:gd name="adj2" fmla="val 4634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8619" y="2129742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79495" y="1703384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pg1.pdf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4500972" y="1980064"/>
            <a:ext cx="1061628" cy="1373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Picture 9" descr="pg1.pdf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6491848" y="1703384"/>
            <a:ext cx="1061628" cy="13738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5562600" y="2415535"/>
            <a:ext cx="361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7613952" y="1909728"/>
            <a:ext cx="3616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13" name="Oval Callout 12"/>
          <p:cNvSpPr/>
          <p:nvPr/>
        </p:nvSpPr>
        <p:spPr>
          <a:xfrm>
            <a:off x="0" y="1143341"/>
            <a:ext cx="3048000" cy="1523659"/>
          </a:xfrm>
          <a:prstGeom prst="wedgeEllipseCallout">
            <a:avLst>
              <a:gd name="adj1" fmla="val 8731"/>
              <a:gd name="adj2" fmla="val 10056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I DON’T KNOW WHICH ONE!</a:t>
            </a:r>
            <a:endParaRPr lang="en-US" sz="24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07619" y="1703384"/>
            <a:ext cx="62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arker Felt Thin"/>
              </a:rPr>
              <a:t>P</a:t>
            </a:r>
            <a:endParaRPr lang="en-US" sz="4400" dirty="0">
              <a:latin typeface="Marker Felt Thi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48669" y="5195540"/>
            <a:ext cx="4686357" cy="1384995"/>
          </a:xfrm>
          <a:prstGeom prst="rect">
            <a:avLst/>
          </a:prstGeom>
          <a:solidFill>
            <a:srgbClr val="F7FF7D"/>
          </a:solidFill>
          <a:ln w="5715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Marker Felt Thin"/>
              </a:rPr>
              <a:t>BOB WANTS TO PRINT SUCCESSFULLY, REGARDLESS OF WHICH PRINTER HE IS USING</a:t>
            </a:r>
            <a:endParaRPr lang="en-US" sz="2800" i="1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3" grpId="0" animBg="1"/>
      <p:bldP spid="14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243209" y="229670"/>
            <a:ext cx="8900791" cy="6336177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4071" y="4577608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947" y="814287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pg1.pdf"/>
          <p:cNvPicPr>
            <a:picLocks noChangeAspect="1"/>
          </p:cNvPicPr>
          <p:nvPr/>
        </p:nvPicPr>
        <p:blipFill>
          <a:blip r:embed="rId4">
            <a:biLevel thresh="50000"/>
          </a:blip>
          <a:stretch>
            <a:fillRect/>
          </a:stretch>
        </p:blipFill>
        <p:spPr>
          <a:xfrm>
            <a:off x="4706424" y="4427930"/>
            <a:ext cx="1061628" cy="1373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 descr="pg1.pdf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6697300" y="814287"/>
            <a:ext cx="1061628" cy="13738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220" y="4159250"/>
            <a:ext cx="1625600" cy="1460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061" y="2584450"/>
            <a:ext cx="1574800" cy="1574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54078" y="2724150"/>
            <a:ext cx="1409700" cy="1409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60278" y="3796558"/>
            <a:ext cx="11938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15920" y="2827730"/>
            <a:ext cx="1600200" cy="1600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33003" y="1111250"/>
            <a:ext cx="1473200" cy="1473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21247" y="814287"/>
            <a:ext cx="1663700" cy="148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6100" y="1841500"/>
            <a:ext cx="1485900" cy="148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>
            <a:off x="5070129" y="3081363"/>
            <a:ext cx="5431794" cy="478286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user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30" y="3353628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-Right Arrow 8"/>
          <p:cNvSpPr/>
          <p:nvPr/>
        </p:nvSpPr>
        <p:spPr>
          <a:xfrm>
            <a:off x="3205240" y="4499421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refere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618357">
            <a:off x="3915288" y="1801276"/>
            <a:ext cx="1168400" cy="1549400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 rot="2635686">
            <a:off x="6200826" y="2381998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8955057">
            <a:off x="1339607" y="2448027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2809" y="3760758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9" descr="pg1.pdf"/>
          <p:cNvPicPr>
            <a:picLocks noChangeAspect="1"/>
          </p:cNvPicPr>
          <p:nvPr/>
        </p:nvPicPr>
        <p:blipFill>
          <a:blip r:embed="rId6">
            <a:biLevel thresh="50000"/>
          </a:blip>
          <a:stretch>
            <a:fillRect/>
          </a:stretch>
        </p:blipFill>
        <p:spPr>
          <a:xfrm>
            <a:off x="7065162" y="3611080"/>
            <a:ext cx="1061628" cy="1373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52809" y="3760758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pg1.pdf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7065162" y="3760758"/>
            <a:ext cx="1061628" cy="13738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790898" y="5793134"/>
            <a:ext cx="5895902" cy="461665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Marker Felt Thin"/>
              </a:rPr>
              <a:t>NOTE:</a:t>
            </a:r>
            <a:r>
              <a:rPr lang="en-US" sz="2400" i="1" dirty="0" smtClean="0">
                <a:latin typeface="Marker Felt Thin"/>
              </a:rPr>
              <a:t> WE SHOULD SUCCEED FROM </a:t>
            </a:r>
            <a:r>
              <a:rPr lang="en-US" sz="2400" b="1" i="1" dirty="0" smtClean="0">
                <a:latin typeface="Marker Felt Thin"/>
              </a:rPr>
              <a:t>ANY</a:t>
            </a:r>
            <a:r>
              <a:rPr lang="en-US" sz="2400" i="1" dirty="0" smtClean="0">
                <a:latin typeface="Marker Felt Thin"/>
              </a:rPr>
              <a:t> STATE</a:t>
            </a:r>
            <a:endParaRPr lang="en-US" sz="2400" i="1" dirty="0">
              <a:latin typeface="Marker Felt Thin"/>
            </a:endParaRPr>
          </a:p>
        </p:txBody>
      </p:sp>
      <p:pic>
        <p:nvPicPr>
          <p:cNvPr id="24" name="Picture 23" descr="s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8390" y="3262320"/>
            <a:ext cx="1155700" cy="1574800"/>
          </a:xfrm>
          <a:prstGeom prst="rect">
            <a:avLst/>
          </a:prstGeom>
        </p:spPr>
      </p:pic>
      <p:pic>
        <p:nvPicPr>
          <p:cNvPr id="25" name="Picture 24" descr="s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5830" y="33247"/>
            <a:ext cx="1155700" cy="1574800"/>
          </a:xfrm>
          <a:prstGeom prst="rect">
            <a:avLst/>
          </a:prstGeom>
        </p:spPr>
      </p:pic>
      <p:sp>
        <p:nvSpPr>
          <p:cNvPr id="13" name="Process 12"/>
          <p:cNvSpPr/>
          <p:nvPr/>
        </p:nvSpPr>
        <p:spPr>
          <a:xfrm>
            <a:off x="3205240" y="1221619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609600" y="28189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ker Felt Thin"/>
                <a:ea typeface="+mj-ea"/>
                <a:cs typeface="+mj-cs"/>
              </a:rPr>
              <a:t>P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-Universal user for printing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69438" y="3760758"/>
            <a:ext cx="62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arker Felt Thin"/>
              </a:rPr>
              <a:t>P</a:t>
            </a:r>
            <a:endParaRPr lang="en-US" sz="4400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44444E-6 L -0.16649 -0.07986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0.00024 L -0.16649 -0.07986 " pathEditMode="relative" ptsTypes="AA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6" grpId="1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rocess 25"/>
          <p:cNvSpPr/>
          <p:nvPr/>
        </p:nvSpPr>
        <p:spPr>
          <a:xfrm>
            <a:off x="6258911" y="1931607"/>
            <a:ext cx="1737295" cy="119754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20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3345104" y="3520424"/>
            <a:ext cx="1107954" cy="109430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1" descr="hal-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5104" y="3863353"/>
            <a:ext cx="841919" cy="631439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1478" y="3228199"/>
            <a:ext cx="1569193" cy="155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-Right Arrow 8"/>
          <p:cNvSpPr/>
          <p:nvPr/>
        </p:nvSpPr>
        <p:spPr>
          <a:xfrm>
            <a:off x="1507715" y="3973008"/>
            <a:ext cx="1737295" cy="33680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1607809" y="4494792"/>
            <a:ext cx="444001" cy="453807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1101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8" name="Picture 17" descr="refe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18357">
            <a:off x="2326193" y="2115783"/>
            <a:ext cx="679443" cy="901000"/>
          </a:xfrm>
          <a:prstGeom prst="rect">
            <a:avLst/>
          </a:prstGeom>
        </p:spPr>
      </p:pic>
      <p:sp>
        <p:nvSpPr>
          <p:cNvPr id="13" name="Process 12"/>
          <p:cNvSpPr/>
          <p:nvPr/>
        </p:nvSpPr>
        <p:spPr>
          <a:xfrm>
            <a:off x="1607809" y="1931607"/>
            <a:ext cx="1737295" cy="1197542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20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14" name="Left-Right Arrow 13"/>
          <p:cNvSpPr/>
          <p:nvPr/>
        </p:nvSpPr>
        <p:spPr>
          <a:xfrm rot="2635686">
            <a:off x="3311982" y="2625750"/>
            <a:ext cx="1040967" cy="3243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8955057">
            <a:off x="600623" y="2672534"/>
            <a:ext cx="1040966" cy="3243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996206" y="3520424"/>
            <a:ext cx="1107954" cy="1094308"/>
            <a:chOff x="7996206" y="3520424"/>
            <a:chExt cx="1107954" cy="1094308"/>
          </a:xfrm>
        </p:grpSpPr>
        <p:sp>
          <p:nvSpPr>
            <p:cNvPr id="20" name="AutoShape 10"/>
            <p:cNvSpPr>
              <a:spLocks noChangeArrowheads="1"/>
            </p:cNvSpPr>
            <p:nvPr/>
          </p:nvSpPr>
          <p:spPr bwMode="auto">
            <a:xfrm>
              <a:off x="7996206" y="3520424"/>
              <a:ext cx="1107954" cy="1094308"/>
            </a:xfrm>
            <a:prstGeom prst="cube">
              <a:avLst>
                <a:gd name="adj" fmla="val 25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21" name="Picture 11" descr="hal-900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96206" y="3863353"/>
              <a:ext cx="841919" cy="631439"/>
            </a:xfrm>
            <a:prstGeom prst="rect">
              <a:avLst/>
            </a:prstGeom>
            <a:noFill/>
          </p:spPr>
        </p:pic>
      </p:grp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9624" y="3228199"/>
            <a:ext cx="1569193" cy="1552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Left-Right Arrow 22"/>
          <p:cNvSpPr/>
          <p:nvPr/>
        </p:nvSpPr>
        <p:spPr>
          <a:xfrm>
            <a:off x="6158817" y="3973008"/>
            <a:ext cx="1737295" cy="33680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lded Corner 23"/>
          <p:cNvSpPr/>
          <p:nvPr/>
        </p:nvSpPr>
        <p:spPr>
          <a:xfrm>
            <a:off x="6258911" y="4494792"/>
            <a:ext cx="444001" cy="453807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1101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Left-Right Arrow 26"/>
          <p:cNvSpPr/>
          <p:nvPr/>
        </p:nvSpPr>
        <p:spPr>
          <a:xfrm rot="2635686">
            <a:off x="7963084" y="2625750"/>
            <a:ext cx="1040967" cy="3243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Left-Right Arrow 27"/>
          <p:cNvSpPr/>
          <p:nvPr/>
        </p:nvSpPr>
        <p:spPr>
          <a:xfrm rot="18955057">
            <a:off x="5251725" y="2672534"/>
            <a:ext cx="1040966" cy="32433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1161021" y="3428603"/>
            <a:ext cx="6858794" cy="1588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Callout 39"/>
          <p:cNvSpPr/>
          <p:nvPr/>
        </p:nvSpPr>
        <p:spPr>
          <a:xfrm>
            <a:off x="6258911" y="5214849"/>
            <a:ext cx="2712019" cy="1467521"/>
          </a:xfrm>
          <a:prstGeom prst="wedgeEllipseCallout">
            <a:avLst>
              <a:gd name="adj1" fmla="val 20518"/>
              <a:gd name="adj2" fmla="val -8387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I’M 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</a:rPr>
              <a:t>THROUGH</a:t>
            </a:r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 WITH </a:t>
            </a:r>
            <a:r>
              <a:rPr lang="en-US" sz="2400" b="1" i="1" dirty="0" smtClean="0">
                <a:solidFill>
                  <a:schemeClr val="tx1"/>
                </a:solidFill>
                <a:latin typeface="Comic Sans MS"/>
              </a:rPr>
              <a:t>YOU</a:t>
            </a:r>
            <a:endParaRPr lang="en-US" sz="24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41" name="Oval Callout 40"/>
          <p:cNvSpPr/>
          <p:nvPr/>
        </p:nvSpPr>
        <p:spPr>
          <a:xfrm>
            <a:off x="1607809" y="5241869"/>
            <a:ext cx="2845249" cy="1467521"/>
          </a:xfrm>
          <a:prstGeom prst="wedgeEllipseCallout">
            <a:avLst>
              <a:gd name="adj1" fmla="val 19532"/>
              <a:gd name="adj2" fmla="val -8755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Comic Sans MS"/>
              </a:rPr>
              <a:t>THAT’S</a:t>
            </a:r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 ALL I NEEDED TO HEAR!</a:t>
            </a:r>
            <a:endParaRPr lang="en-US" sz="24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89162" y="175630"/>
            <a:ext cx="3283327" cy="523220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Marker Felt Thin"/>
              </a:rPr>
              <a:t>FROM </a:t>
            </a:r>
            <a:r>
              <a:rPr lang="en-US" sz="2800" b="1" i="1" dirty="0" smtClean="0">
                <a:latin typeface="Marker Felt Thin"/>
              </a:rPr>
              <a:t>ANY</a:t>
            </a:r>
            <a:r>
              <a:rPr lang="en-US" sz="2800" i="1" dirty="0" smtClean="0">
                <a:latin typeface="Marker Felt Thin"/>
              </a:rPr>
              <a:t> STATE??</a:t>
            </a:r>
            <a:endParaRPr lang="en-US" sz="2800" i="1" dirty="0">
              <a:latin typeface="Marker Felt Thin"/>
            </a:endParaRPr>
          </a:p>
        </p:txBody>
      </p:sp>
      <p:sp>
        <p:nvSpPr>
          <p:cNvPr id="43" name="Cloud Callout 42"/>
          <p:cNvSpPr/>
          <p:nvPr/>
        </p:nvSpPr>
        <p:spPr>
          <a:xfrm>
            <a:off x="4931747" y="175630"/>
            <a:ext cx="2526676" cy="1755977"/>
          </a:xfrm>
          <a:prstGeom prst="cloudCallout">
            <a:avLst>
              <a:gd name="adj1" fmla="val -28854"/>
              <a:gd name="adj2" fmla="val 11789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I SURE BLEW THAT…</a:t>
            </a:r>
            <a:endParaRPr lang="en-US" sz="2400" i="1" dirty="0">
              <a:solidFill>
                <a:schemeClr val="tx1"/>
              </a:solidFill>
              <a:latin typeface="Comic Sans M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966E-7 -1.42956E-6 L 0.13138 -0.0018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77 0.02776 L -0.13485 -0.0347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7966E-7 -1.42956E-6 L 0.13138 -0.00185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1" grpId="0" animBg="1"/>
      <p:bldP spid="11" grpId="1" animBg="1"/>
      <p:bldP spid="23" grpId="0" animBg="1"/>
      <p:bldP spid="24" grpId="0" animBg="1"/>
      <p:bldP spid="24" grpId="1" animBg="1"/>
      <p:bldP spid="27" grpId="0" animBg="1"/>
      <p:bldP spid="28" grpId="0" animBg="1"/>
      <p:bldP spid="40" grpId="0" animBg="1"/>
      <p:bldP spid="40" grpId="1" animBg="1"/>
      <p:bldP spid="41" grpId="0" animBg="1"/>
      <p:bldP spid="4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Summary: universal user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6179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Definition.</a:t>
            </a:r>
            <a:r>
              <a:rPr lang="en-US" dirty="0" smtClean="0"/>
              <a:t> A </a:t>
            </a:r>
            <a:r>
              <a:rPr lang="en-US" i="1" dirty="0" smtClean="0"/>
              <a:t>universal user</a:t>
            </a:r>
            <a:r>
              <a:rPr lang="en-US" dirty="0" smtClean="0"/>
              <a:t> for a goal G = (ENV,R) and a class of servers </a:t>
            </a:r>
            <a:r>
              <a:rPr lang="en-US" dirty="0" smtClean="0">
                <a:latin typeface="Marker Felt Thin"/>
              </a:rPr>
              <a:t>S </a:t>
            </a:r>
            <a:r>
              <a:rPr lang="en-US" dirty="0" smtClean="0"/>
              <a:t>is a user strategy </a:t>
            </a:r>
            <a:r>
              <a:rPr lang="en-US" dirty="0" err="1" smtClean="0"/>
              <a:t>s.t</a:t>
            </a:r>
            <a:r>
              <a:rPr lang="en-US" dirty="0" smtClean="0"/>
              <a:t>. for every server S in </a:t>
            </a:r>
            <a:r>
              <a:rPr lang="en-US" dirty="0" smtClean="0">
                <a:latin typeface="Marker Felt Thin"/>
              </a:rPr>
              <a:t>S </a:t>
            </a:r>
            <a:r>
              <a:rPr lang="en-US" dirty="0" smtClean="0"/>
              <a:t>and every initial state of S and ENV, the user achieves G. </a:t>
            </a:r>
            <a:endParaRPr lang="en-US" b="1" dirty="0"/>
          </a:p>
        </p:txBody>
      </p:sp>
      <p:sp>
        <p:nvSpPr>
          <p:cNvPr id="4" name="Cloud Callout 3"/>
          <p:cNvSpPr/>
          <p:nvPr/>
        </p:nvSpPr>
        <p:spPr>
          <a:xfrm>
            <a:off x="3953130" y="3924312"/>
            <a:ext cx="4275336" cy="1384491"/>
          </a:xfrm>
          <a:prstGeom prst="cloudCallout">
            <a:avLst>
              <a:gd name="adj1" fmla="val -31553"/>
              <a:gd name="adj2" fmla="val -7279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That is, </a:t>
            </a:r>
            <a:r>
              <a:rPr lang="en-US" sz="2000" i="1" dirty="0" smtClean="0">
                <a:solidFill>
                  <a:schemeClr val="tx1"/>
                </a:solidFill>
              </a:rPr>
              <a:t>halts when R = 1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72403" y="3103167"/>
            <a:ext cx="1285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</a:t>
            </a:r>
            <a:r>
              <a:rPr lang="en-US" sz="2800" dirty="0" err="1" smtClean="0"/>
              <a:t>w.h.p</a:t>
            </a:r>
            <a:r>
              <a:rPr lang="en-US" sz="2800" dirty="0" smtClean="0"/>
              <a:t>.)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97049" y="3781096"/>
            <a:ext cx="7810774" cy="2923877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Marker Felt Thin"/>
              </a:rPr>
              <a:t>WE WILL SAY THAT THE UNIVERSAL USER IS “</a:t>
            </a:r>
            <a:r>
              <a:rPr lang="en-US" sz="3200" b="1" i="1" dirty="0" smtClean="0">
                <a:latin typeface="Marker Felt Thin"/>
              </a:rPr>
              <a:t>EFFICIENT</a:t>
            </a:r>
            <a:r>
              <a:rPr lang="en-US" sz="3200" i="1" dirty="0" smtClean="0">
                <a:latin typeface="Marker Felt Thin"/>
              </a:rPr>
              <a:t>” IF, WITH EACH SERVER  </a:t>
            </a:r>
            <a:r>
              <a:rPr lang="en-US" sz="4000" dirty="0" smtClean="0"/>
              <a:t>S</a:t>
            </a:r>
            <a:r>
              <a:rPr lang="en-US" sz="3200" dirty="0" smtClean="0"/>
              <a:t> </a:t>
            </a:r>
            <a:r>
              <a:rPr lang="en-US" sz="3200" i="1" dirty="0" smtClean="0">
                <a:latin typeface="Marker Felt Thin"/>
              </a:rPr>
              <a:t>IN  </a:t>
            </a:r>
            <a:r>
              <a:rPr lang="en-US" sz="3200" dirty="0" smtClean="0">
                <a:latin typeface="Marker Felt Thin"/>
              </a:rPr>
              <a:t>S</a:t>
            </a:r>
            <a:r>
              <a:rPr lang="en-US" sz="3200" i="1" dirty="0" smtClean="0">
                <a:latin typeface="Marker Felt Thin"/>
              </a:rPr>
              <a:t>,</a:t>
            </a:r>
            <a:br>
              <a:rPr lang="en-US" sz="3200" i="1" dirty="0" smtClean="0">
                <a:latin typeface="Marker Felt Thin"/>
              </a:rPr>
            </a:br>
            <a:r>
              <a:rPr lang="en-US" sz="3200" i="1" dirty="0" smtClean="0">
                <a:latin typeface="Marker Felt Thin"/>
              </a:rPr>
              <a:t>THE USER RUNS IN </a:t>
            </a:r>
            <a:r>
              <a:rPr lang="en-US" sz="3200" i="1" u="sng" dirty="0" smtClean="0">
                <a:latin typeface="Marker Felt Thin"/>
              </a:rPr>
              <a:t>SOME</a:t>
            </a:r>
            <a:r>
              <a:rPr lang="en-US" sz="3200" i="1" dirty="0" smtClean="0">
                <a:latin typeface="Marker Felt Thin"/>
              </a:rPr>
              <a:t> POLYNOMIAL TIME </a:t>
            </a:r>
            <a:br>
              <a:rPr lang="en-US" sz="3200" i="1" dirty="0" smtClean="0">
                <a:latin typeface="Marker Felt Thin"/>
              </a:rPr>
            </a:br>
            <a:r>
              <a:rPr lang="en-US" sz="3200" i="1" dirty="0" smtClean="0">
                <a:latin typeface="Marker Felt Thin"/>
              </a:rPr>
              <a:t>DEPENDING ON  </a:t>
            </a:r>
            <a:r>
              <a:rPr lang="en-US" sz="4000" dirty="0" smtClean="0"/>
              <a:t>S</a:t>
            </a:r>
            <a:r>
              <a:rPr lang="en-US" sz="3200" i="1" dirty="0" smtClean="0">
                <a:latin typeface="Marker Felt Thin"/>
              </a:rPr>
              <a:t>, WITH THE GOAL-SPECIFIC SIZE PARAMETER DEPENDING ON </a:t>
            </a:r>
            <a:r>
              <a:rPr lang="en-US" sz="4000" dirty="0" smtClean="0"/>
              <a:t>ENV</a:t>
            </a:r>
            <a:r>
              <a:rPr lang="en-US" sz="3200" i="1" dirty="0" smtClean="0">
                <a:latin typeface="Marker Felt Thin"/>
              </a:rPr>
              <a:t>.</a:t>
            </a:r>
            <a:endParaRPr lang="en-US" sz="3200" i="1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215"/>
            <a:ext cx="8229600" cy="4525963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Model of 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b="1" dirty="0" smtClean="0"/>
              <a:t>Theory of finite 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Example: computation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Model for infinite communication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01" y="202650"/>
            <a:ext cx="6431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/>
                <a:cs typeface="Copperplate Gothic Bold"/>
              </a:rPr>
              <a:t>Outline</a:t>
            </a:r>
            <a:endParaRPr lang="en-US" sz="3200" dirty="0">
              <a:latin typeface="Copperplate Gothic Bold"/>
              <a:cs typeface="Copperplate Gothic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716505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i="1" dirty="0" smtClean="0">
                <a:latin typeface="Marker Felt Thin"/>
              </a:rPr>
              <a:t>IT’S ALL ABOUT THE FEEDBACK!!</a:t>
            </a:r>
            <a:endParaRPr lang="en-US" sz="8000" i="1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209"/>
            <a:ext cx="8229600" cy="590385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Goal of Communication</a:t>
            </a:r>
          </a:p>
          <a:p>
            <a:pPr marL="514350" indent="-514350">
              <a:buNone/>
            </a:pPr>
            <a:endParaRPr lang="en-US" sz="54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>
                <a:solidFill>
                  <a:schemeClr val="bg1">
                    <a:lumMod val="50000"/>
                  </a:schemeClr>
                </a:solidFill>
              </a:rPr>
              <a:t>Universal user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Sensing function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Helpful server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62001" y="202650"/>
            <a:ext cx="6431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/>
                <a:cs typeface="Copperplate Gothic Bold"/>
              </a:rPr>
              <a:t>Key Concepts</a:t>
            </a:r>
            <a:endParaRPr lang="en-US" sz="3200" dirty="0">
              <a:latin typeface="Copperplate Gothic Bold"/>
              <a:cs typeface="Copperplate Gothic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al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063" y="3409950"/>
            <a:ext cx="3848100" cy="3448050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alphaModFix/>
          </a:blip>
          <a:srcRect/>
          <a:stretch>
            <a:fillRect/>
          </a:stretch>
        </p:blipFill>
        <p:spPr bwMode="auto">
          <a:xfrm flipH="1">
            <a:off x="5677562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efe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17557">
            <a:off x="4331256" y="1934207"/>
            <a:ext cx="1168400" cy="1549400"/>
          </a:xfrm>
          <a:prstGeom prst="rect">
            <a:avLst/>
          </a:prstGeom>
        </p:spPr>
      </p:pic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6510860" y="3758740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1" descr="hal-9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0860" y="4288965"/>
            <a:ext cx="1447800" cy="10858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397929" y="3353628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-Right Arrow 8"/>
          <p:cNvSpPr/>
          <p:nvPr/>
        </p:nvSpPr>
        <p:spPr>
          <a:xfrm>
            <a:off x="3205240" y="4499421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refe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60865">
            <a:off x="3948006" y="1785875"/>
            <a:ext cx="1168400" cy="1549400"/>
          </a:xfrm>
          <a:prstGeom prst="rect">
            <a:avLst/>
          </a:prstGeom>
        </p:spPr>
      </p:pic>
      <p:pic>
        <p:nvPicPr>
          <p:cNvPr id="20" name="Picture 19" descr="refe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688" y="1857820"/>
            <a:ext cx="1168400" cy="1549400"/>
          </a:xfrm>
          <a:prstGeom prst="rect">
            <a:avLst/>
          </a:prstGeom>
        </p:spPr>
      </p:pic>
      <p:pic>
        <p:nvPicPr>
          <p:cNvPr id="16" name="Picture 15" descr="redcar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557757">
            <a:off x="4058646" y="1745918"/>
            <a:ext cx="914400" cy="1651000"/>
          </a:xfrm>
          <a:prstGeom prst="rect">
            <a:avLst/>
          </a:prstGeom>
        </p:spPr>
      </p:pic>
      <p:sp>
        <p:nvSpPr>
          <p:cNvPr id="13" name="Process 12"/>
          <p:cNvSpPr/>
          <p:nvPr/>
        </p:nvSpPr>
        <p:spPr>
          <a:xfrm>
            <a:off x="3205240" y="1233601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14" name="Left-Right Arrow 13"/>
          <p:cNvSpPr/>
          <p:nvPr/>
        </p:nvSpPr>
        <p:spPr>
          <a:xfrm rot="2635686">
            <a:off x="6200826" y="2381998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8955057">
            <a:off x="1339607" y="2448027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8404">
            <a:off x="1381511" y="3838838"/>
            <a:ext cx="1658554" cy="1143495"/>
          </a:xfrm>
          <a:prstGeom prst="rect">
            <a:avLst/>
          </a:prstGeom>
          <a:effectLst/>
        </p:spPr>
      </p:pic>
      <p:sp>
        <p:nvSpPr>
          <p:cNvPr id="22" name="Donut 21"/>
          <p:cNvSpPr/>
          <p:nvPr/>
        </p:nvSpPr>
        <p:spPr>
          <a:xfrm>
            <a:off x="1773091" y="934570"/>
            <a:ext cx="2443992" cy="2419058"/>
          </a:xfrm>
          <a:prstGeom prst="donut">
            <a:avLst>
              <a:gd name="adj" fmla="val 22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Callout 22"/>
          <p:cNvSpPr/>
          <p:nvPr/>
        </p:nvSpPr>
        <p:spPr>
          <a:xfrm>
            <a:off x="0" y="2583323"/>
            <a:ext cx="1562034" cy="1027757"/>
          </a:xfrm>
          <a:prstGeom prst="wedgeEllipseCallout">
            <a:avLst>
              <a:gd name="adj1" fmla="val 34164"/>
              <a:gd name="adj2" fmla="val 7998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I CAN STOP!</a:t>
            </a:r>
            <a:endParaRPr lang="en-US" sz="24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functions: “safety”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" y="5051000"/>
            <a:ext cx="2474227" cy="646331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latin typeface="Marker Felt Thin"/>
              </a:rPr>
              <a:t>SENSING FUNCTION</a:t>
            </a:r>
            <a:r>
              <a:rPr lang="en-US" i="1" dirty="0" smtClean="0">
                <a:latin typeface="Marker Felt Thin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: </a:t>
            </a:r>
            <a:r>
              <a:rPr lang="en-US" i="1" dirty="0" smtClean="0"/>
              <a:t>user’s view </a:t>
            </a:r>
            <a:r>
              <a:rPr lang="en-US" dirty="0" err="1" smtClean="0">
                <a:latin typeface="Wingdings 3"/>
              </a:rPr>
              <a:t>g</a:t>
            </a:r>
            <a:r>
              <a:rPr lang="en-US" i="1" dirty="0" smtClean="0"/>
              <a:t> </a:t>
            </a:r>
            <a:r>
              <a:rPr lang="en-US" dirty="0" smtClean="0"/>
              <a:t>{</a:t>
            </a:r>
            <a:r>
              <a:rPr lang="en-US" i="1" dirty="0" smtClean="0"/>
              <a:t>0,1</a:t>
            </a: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" y="5872128"/>
            <a:ext cx="2474227" cy="677108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Marker Felt Thin"/>
              </a:rPr>
              <a:t>“</a:t>
            </a:r>
            <a:r>
              <a:rPr lang="en-US" sz="2000" i="1" dirty="0" smtClean="0"/>
              <a:t>V</a:t>
            </a:r>
            <a:r>
              <a:rPr lang="en-US" i="1" dirty="0" smtClean="0">
                <a:latin typeface="Marker Felt Thin"/>
              </a:rPr>
              <a:t> </a:t>
            </a:r>
            <a:r>
              <a:rPr lang="en-US" b="1" i="1" dirty="0" smtClean="0">
                <a:latin typeface="Marker Felt Thin"/>
              </a:rPr>
              <a:t>IS SAFE</a:t>
            </a:r>
            <a:r>
              <a:rPr lang="en-US" i="1" dirty="0" smtClean="0">
                <a:latin typeface="Marker Felt Thin"/>
              </a:rPr>
              <a:t>”: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 = </a:t>
            </a:r>
            <a:r>
              <a:rPr lang="en-US" i="1" dirty="0" smtClean="0"/>
              <a:t>1</a:t>
            </a:r>
            <a:r>
              <a:rPr lang="en-US" dirty="0" smtClean="0"/>
              <a:t> </a:t>
            </a:r>
            <a:r>
              <a:rPr lang="en-US" i="1" dirty="0" err="1" smtClean="0">
                <a:latin typeface="Wingdings 3"/>
              </a:rPr>
              <a:t>e</a:t>
            </a:r>
            <a:r>
              <a:rPr lang="en-US" i="1" dirty="0" smtClean="0"/>
              <a:t> </a:t>
            </a:r>
            <a:r>
              <a:rPr lang="en-US" dirty="0" smtClean="0"/>
              <a:t>R = </a:t>
            </a:r>
            <a:r>
              <a:rPr lang="en-US" i="1" dirty="0" smtClean="0"/>
              <a:t>1 (</a:t>
            </a:r>
            <a:r>
              <a:rPr lang="en-US" i="1" dirty="0" err="1" smtClean="0"/>
              <a:t>w.h.p</a:t>
            </a:r>
            <a:r>
              <a:rPr lang="en-US" i="1" dirty="0" smtClean="0"/>
              <a:t>.)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138594" y="3018297"/>
            <a:ext cx="3094486" cy="646331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Marker Felt Thin"/>
              </a:rPr>
              <a:t>RECALL, </a:t>
            </a:r>
            <a:r>
              <a:rPr lang="en-US" b="1" i="1" dirty="0" smtClean="0">
                <a:latin typeface="Marker Felt Thin"/>
              </a:rPr>
              <a:t>REFEREE</a:t>
            </a:r>
            <a:r>
              <a:rPr lang="en-US" i="1" dirty="0" smtClean="0">
                <a:latin typeface="Marker Felt Thin"/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 : </a:t>
            </a:r>
            <a:r>
              <a:rPr lang="en-US" i="1" dirty="0" smtClean="0"/>
              <a:t>environment’s view </a:t>
            </a:r>
            <a:r>
              <a:rPr lang="en-US" dirty="0" err="1" smtClean="0">
                <a:latin typeface="Wingdings 3"/>
              </a:rPr>
              <a:t>g</a:t>
            </a:r>
            <a:r>
              <a:rPr lang="en-US" i="1" dirty="0" smtClean="0"/>
              <a:t> </a:t>
            </a:r>
            <a:r>
              <a:rPr lang="en-US" dirty="0" smtClean="0"/>
              <a:t>{</a:t>
            </a:r>
            <a:r>
              <a:rPr lang="en-US" i="1" dirty="0" smtClean="0"/>
              <a:t>0,1</a:t>
            </a:r>
            <a:r>
              <a:rPr lang="en-US" dirty="0" smtClean="0"/>
              <a:t>}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3096377" y="3876572"/>
            <a:ext cx="2139711" cy="935726"/>
          </a:xfrm>
          <a:prstGeom prst="straightConnector1">
            <a:avLst/>
          </a:prstGeom>
          <a:ln w="76200" cmpd="sng">
            <a:solidFill>
              <a:schemeClr val="tx1"/>
            </a:solidFill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0323E-6 -2.02224E-6 L 0.15317 -0.1132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" y="-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807E-6 0.00023 C 4.82807E-6 0.00185 -0.08267 -0.05953 -0.16326 -0.11744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493E-6 3.59741E-6 L 0.00018 -0.30693 " pathEditMode="relative" rAng="0" ptsTypes="AA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5 0.05814 L -0.16499 -0.11582 " pathEditMode="relative" rAng="0" ptsTypes="AA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" y="-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7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functions: “viability”</a:t>
            </a:r>
            <a:endParaRPr lang="en-US" dirty="0"/>
          </a:p>
        </p:txBody>
      </p:sp>
      <p:pic>
        <p:nvPicPr>
          <p:cNvPr id="28" name="Picture 27" descr="s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830" y="42225"/>
            <a:ext cx="1155700" cy="1574800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3205240" y="4786989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-Right Arrow 6"/>
          <p:cNvSpPr/>
          <p:nvPr/>
        </p:nvSpPr>
        <p:spPr>
          <a:xfrm rot="2635686">
            <a:off x="6200826" y="2669566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5"/>
          <p:cNvSpPr/>
          <p:nvPr/>
        </p:nvSpPr>
        <p:spPr>
          <a:xfrm>
            <a:off x="3205240" y="1509187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8" name="Left-Right Arrow 7"/>
          <p:cNvSpPr/>
          <p:nvPr/>
        </p:nvSpPr>
        <p:spPr>
          <a:xfrm rot="18955057">
            <a:off x="1339607" y="2735595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2809" y="4048326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3" descr="pg1.pdf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534348" y="3831473"/>
            <a:ext cx="1061628" cy="1373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8" name="Picture 17" descr="pg1.pdf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534348" y="3831473"/>
            <a:ext cx="1061628" cy="1373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20" name="Picture 19" descr="pg1.pdf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6534348" y="3831473"/>
            <a:ext cx="1061628" cy="137387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21" name="Rectangle 20"/>
          <p:cNvSpPr/>
          <p:nvPr/>
        </p:nvSpPr>
        <p:spPr>
          <a:xfrm>
            <a:off x="6534348" y="3831473"/>
            <a:ext cx="1061628" cy="1373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nut 21"/>
          <p:cNvSpPr/>
          <p:nvPr/>
        </p:nvSpPr>
        <p:spPr>
          <a:xfrm>
            <a:off x="1773091" y="1198174"/>
            <a:ext cx="2443992" cy="2419058"/>
          </a:xfrm>
          <a:prstGeom prst="donut">
            <a:avLst>
              <a:gd name="adj" fmla="val 22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 descr="s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241" y="4216400"/>
            <a:ext cx="1155700" cy="15748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21244094">
            <a:off x="1063016" y="5029917"/>
            <a:ext cx="1233976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20099999"/>
              </a:camera>
              <a:lightRig rig="threePt" dir="t">
                <a:rot lat="0" lon="0" rev="11340000"/>
              </a:lightRig>
            </a:scene3d>
            <a:sp3d extrusionH="57150" prstMaterial="metal">
              <a:bevelT w="190500" h="190500"/>
              <a:bevelB w="190500" h="190500"/>
            </a:sp3d>
          </a:bodyPr>
          <a:lstStyle/>
          <a:p>
            <a:r>
              <a:rPr lang="en-US" sz="6600" b="1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Wingdings"/>
              </a:rPr>
              <a:t>M</a:t>
            </a:r>
            <a:endParaRPr lang="en-US" sz="6600" b="1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Wingdings"/>
            </a:endParaRPr>
          </a:p>
        </p:txBody>
      </p:sp>
      <p:sp>
        <p:nvSpPr>
          <p:cNvPr id="25" name="Explosion 2 24"/>
          <p:cNvSpPr/>
          <p:nvPr/>
        </p:nvSpPr>
        <p:spPr>
          <a:xfrm>
            <a:off x="5882350" y="4216400"/>
            <a:ext cx="3043009" cy="1982309"/>
          </a:xfrm>
          <a:prstGeom prst="irregularSeal2">
            <a:avLst/>
          </a:prstGeom>
          <a:solidFill>
            <a:srgbClr val="F7FF7D">
              <a:alpha val="86000"/>
            </a:srgbClr>
          </a:solidFill>
          <a:ln>
            <a:solidFill>
              <a:srgbClr val="F7FF7D"/>
            </a:solidFill>
          </a:ln>
          <a:effectLst>
            <a:glow rad="254000">
              <a:srgbClr val="F7FF7D">
                <a:alpha val="75000"/>
              </a:srgbClr>
            </a:glo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2926" y="4208121"/>
            <a:ext cx="1100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828404">
            <a:off x="1521664" y="4633597"/>
            <a:ext cx="1658554" cy="1143495"/>
          </a:xfrm>
          <a:prstGeom prst="rect">
            <a:avLst/>
          </a:prstGeom>
          <a:effectLst/>
        </p:spPr>
      </p:pic>
      <p:sp>
        <p:nvSpPr>
          <p:cNvPr id="19" name="Oval Callout 18"/>
          <p:cNvSpPr/>
          <p:nvPr/>
        </p:nvSpPr>
        <p:spPr>
          <a:xfrm>
            <a:off x="211057" y="3103353"/>
            <a:ext cx="1562034" cy="1027757"/>
          </a:xfrm>
          <a:prstGeom prst="wedgeEllipseCallout">
            <a:avLst>
              <a:gd name="adj1" fmla="val 34164"/>
              <a:gd name="adj2" fmla="val 7998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I CAN STOP!</a:t>
            </a:r>
            <a:endParaRPr lang="en-US" sz="2400" i="1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27" name="Picture 26" descr="s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9802" y="3552066"/>
            <a:ext cx="1155700" cy="15748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34202" y="5872128"/>
            <a:ext cx="4191845" cy="677108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Marker Felt Thin"/>
              </a:rPr>
              <a:t>“</a:t>
            </a:r>
            <a:r>
              <a:rPr lang="en-US" i="1" dirty="0" smtClean="0"/>
              <a:t>V</a:t>
            </a:r>
            <a:r>
              <a:rPr lang="en-US" dirty="0" smtClean="0"/>
              <a:t> </a:t>
            </a:r>
            <a:r>
              <a:rPr lang="en-US" b="1" i="1" dirty="0" smtClean="0">
                <a:latin typeface="Marker Felt Thin"/>
              </a:rPr>
              <a:t>IS VIABLE</a:t>
            </a:r>
            <a:r>
              <a:rPr lang="en-US" i="1" dirty="0" smtClean="0">
                <a:latin typeface="Marker Felt Thin"/>
              </a:rPr>
              <a:t>” IF </a:t>
            </a:r>
            <a:r>
              <a:rPr lang="en-US" i="1" u="sng" dirty="0" smtClean="0">
                <a:latin typeface="Marker Felt Thin"/>
              </a:rPr>
              <a:t>THERE EXISTS</a:t>
            </a:r>
            <a:r>
              <a:rPr lang="en-US" i="1" dirty="0" smtClean="0">
                <a:latin typeface="Marker Felt Thin"/>
              </a:rPr>
              <a:t> SOME USER STRATEGY THAT RELIABLY OBTAINS </a:t>
            </a:r>
            <a:r>
              <a:rPr lang="en-US" sz="2000" i="1" dirty="0" smtClean="0"/>
              <a:t>V</a:t>
            </a:r>
            <a:r>
              <a:rPr lang="en-US" sz="2000" dirty="0" smtClean="0"/>
              <a:t> = </a:t>
            </a:r>
            <a:r>
              <a:rPr lang="en-US" sz="2000" i="1" dirty="0" smtClean="0"/>
              <a:t>1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71414E-6 6.09451E-6 C -0.05454 -0.1904 -0.10907 -0.38081 -0.17298 -0.46328 C -0.23689 -0.54574 -0.33571 -0.52188 -0.38399 -0.49478 C -0.43227 -0.46768 -0.44756 -0.38429 -0.46267 -0.30066 " pathEditMode="relative" ptsTypes="aa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8378E-6 -8.50359E-6 C -0.0191 0.0725 -0.03803 0.145 -0.03803 0.04887 C -0.03803 -0.04726 -0.03577 -0.43781 7.28378E-6 -0.57703 C 0.03578 -0.71624 0.10855 -0.76466 0.17698 -0.78689 C 0.2454 -0.80913 0.33745 -0.82998 0.41022 -0.70999 C 0.48281 -0.59 0.57955 -0.17374 0.61341 -0.06649 " pathEditMode="relative" ptsTypes="aaaa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6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7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475" fill="hold">
                                          <p:stCondLst>
                                            <p:cond delay="2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79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80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81" dur="150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7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293E-6 -7.66736E-7 C -0.05974 -0.1633 -0.11949 -0.32661 -0.19399 -0.37943 C -0.2685 -0.43224 -0.35776 -0.37433 -0.44686 -0.31642 " pathEditMode="relative" ptsTypes="aaA">
                                      <p:cBhvr>
                                        <p:cTn id="1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4" grpId="0"/>
      <p:bldP spid="24" grpId="1"/>
      <p:bldP spid="24" grpId="3"/>
      <p:bldP spid="25" grpId="0" animBg="1"/>
      <p:bldP spid="25" grpId="1" animBg="1"/>
      <p:bldP spid="25" grpId="2" animBg="1"/>
      <p:bldP spid="19" grpId="0" animBg="1"/>
      <p:bldP spid="2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486835"/>
            <a:ext cx="7772400" cy="2887004"/>
          </a:xfrm>
        </p:spPr>
        <p:txBody>
          <a:bodyPr anchor="ctr" anchorCtr="0">
            <a:normAutofit fontScale="90000"/>
          </a:bodyPr>
          <a:lstStyle/>
          <a:p>
            <a:pPr algn="dist"/>
            <a:r>
              <a:rPr lang="en-US" b="1" dirty="0" smtClean="0"/>
              <a:t>Theorem 1. </a:t>
            </a:r>
            <a:r>
              <a:rPr lang="en-US" dirty="0" smtClean="0"/>
              <a:t>If there is an efficiently computable </a:t>
            </a: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-safe and </a:t>
            </a: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-viable sensing function for a goal, </a:t>
            </a:r>
            <a:br>
              <a:rPr lang="en-US" dirty="0" smtClean="0"/>
            </a:br>
            <a:r>
              <a:rPr lang="en-US" dirty="0" smtClean="0"/>
              <a:t>then there is an efficient </a:t>
            </a:r>
            <a:br>
              <a:rPr lang="en-US" dirty="0" smtClean="0"/>
            </a:b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-Universal user for that goal.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8641" y="4810643"/>
            <a:ext cx="6678724" cy="1557889"/>
          </a:xfr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2500" lnSpcReduction="20000"/>
          </a:bodyPr>
          <a:lstStyle/>
          <a:p>
            <a:pPr algn="l"/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ENUMERATE ALL USER ALGORITHMS, RUN EACH WITH CONSTANT FACTOR OVERHEAD: SAFE &amp; VIABLE SENSING FUNCTION INDICATES WHEN TO HALT</a:t>
            </a:r>
            <a:endParaRPr lang="en-US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</a:rPr>
              <a:t>Achieving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Universal </a:t>
            </a:r>
            <a:r>
              <a:rPr lang="en-US" sz="4400" b="1" dirty="0" smtClean="0">
                <a:latin typeface="+mj-lt"/>
                <a:ea typeface="+mj-ea"/>
                <a:cs typeface="+mj-cs"/>
              </a:rPr>
              <a:t>Communication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5920146" y="3389614"/>
            <a:ext cx="3007816" cy="1871448"/>
          </a:xfrm>
          <a:prstGeom prst="cloudCallout">
            <a:avLst>
              <a:gd name="adj1" fmla="val -56071"/>
              <a:gd name="adj2" fmla="val 5127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Each algorithm of length </a:t>
            </a:r>
            <a:r>
              <a:rPr lang="en-US" dirty="0" err="1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 gets ≈ 1/</a:t>
            </a:r>
            <a:r>
              <a:rPr lang="en-US" dirty="0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baseline="30000" dirty="0" smtClean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-share of the total running time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70055"/>
            <a:ext cx="7772400" cy="2330396"/>
          </a:xfrm>
        </p:spPr>
        <p:txBody>
          <a:bodyPr anchor="ctr" anchorCtr="0">
            <a:normAutofit fontScale="90000"/>
          </a:bodyPr>
          <a:lstStyle/>
          <a:p>
            <a:pPr algn="just"/>
            <a:r>
              <a:rPr lang="en-US" b="1" dirty="0" smtClean="0"/>
              <a:t>Theorem 2. </a:t>
            </a:r>
            <a:r>
              <a:rPr lang="en-US" dirty="0" smtClean="0"/>
              <a:t>There is a natural class of 2</a:t>
            </a:r>
            <a:r>
              <a:rPr lang="en-US" baseline="30000" dirty="0" smtClean="0">
                <a:latin typeface="Brush Script MT"/>
              </a:rPr>
              <a:t>l</a:t>
            </a:r>
            <a:r>
              <a:rPr lang="en-US" dirty="0" smtClean="0"/>
              <a:t> servers </a:t>
            </a:r>
            <a:r>
              <a:rPr lang="en-US" dirty="0" smtClean="0">
                <a:latin typeface="Marker Felt Thin"/>
              </a:rPr>
              <a:t>S </a:t>
            </a:r>
            <a:r>
              <a:rPr lang="en-US" dirty="0" err="1" smtClean="0"/>
              <a:t>s.t</a:t>
            </a:r>
            <a:r>
              <a:rPr lang="en-US" dirty="0" smtClean="0"/>
              <a:t>. a </a:t>
            </a: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-Universal user for any goal that requires the server to act experiences an overhead of </a:t>
            </a:r>
            <a:br>
              <a:rPr lang="en-US" dirty="0" smtClean="0"/>
            </a:br>
            <a:r>
              <a:rPr lang="en-US" dirty="0" smtClean="0"/>
              <a:t>Ω(2</a:t>
            </a:r>
            <a:r>
              <a:rPr lang="en-US" baseline="30000" dirty="0" smtClean="0">
                <a:latin typeface="Brush Script MT"/>
              </a:rPr>
              <a:t>l</a:t>
            </a:r>
            <a:r>
              <a:rPr lang="en-US" dirty="0" smtClean="0"/>
              <a:t>) rounds.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97051" y="4133126"/>
            <a:ext cx="5582843" cy="1364971"/>
          </a:xfr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IT TAKES </a:t>
            </a:r>
            <a:r>
              <a:rPr lang="en-US" sz="4400" b="1" i="1" dirty="0" smtClean="0">
                <a:solidFill>
                  <a:schemeClr val="tx1"/>
                </a:solidFill>
                <a:latin typeface="Marker Felt Thin"/>
              </a:rPr>
              <a:t>≈</a:t>
            </a:r>
            <a:r>
              <a:rPr lang="en-US" sz="4000" b="1" i="1" dirty="0" smtClean="0">
                <a:solidFill>
                  <a:schemeClr val="tx1"/>
                </a:solidFill>
              </a:rPr>
              <a:t>2</a:t>
            </a:r>
            <a:r>
              <a:rPr lang="en-US" sz="4000" b="1" i="1" baseline="30000" dirty="0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 ROUNDS TO SEND </a:t>
            </a:r>
            <a:br>
              <a:rPr lang="en-US" i="1" dirty="0" smtClean="0">
                <a:solidFill>
                  <a:schemeClr val="tx1"/>
                </a:solidFill>
                <a:latin typeface="Marker Felt Thin"/>
              </a:rPr>
            </a:b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ALL</a:t>
            </a:r>
            <a:r>
              <a:rPr lang="en-US" sz="4000" i="1" dirty="0" smtClean="0">
                <a:solidFill>
                  <a:schemeClr val="tx1"/>
                </a:solidFill>
                <a:latin typeface="Marker Felt Thin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</a:rPr>
              <a:t>2</a:t>
            </a:r>
            <a:r>
              <a:rPr lang="en-US" sz="4000" b="1" i="1" baseline="30000" dirty="0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 PASSWORDS OF LENGTH </a:t>
            </a:r>
            <a:r>
              <a:rPr lang="en-US" sz="4400" dirty="0" err="1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!</a:t>
            </a:r>
            <a:endParaRPr lang="en-US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22126" y="5308803"/>
            <a:ext cx="3618064" cy="1384995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arker Felt Thin"/>
              </a:rPr>
              <a:t>NOTE</a:t>
            </a:r>
            <a:r>
              <a:rPr lang="en-US" sz="2800" i="1" dirty="0" smtClean="0">
                <a:latin typeface="Marker Felt Thin"/>
              </a:rPr>
              <a:t>: QUALITATIVELY OPTIMAL IN TERMS OF PROGRAM LENGTHS!</a:t>
            </a:r>
            <a:endParaRPr lang="en-US" sz="2800" i="1" dirty="0">
              <a:latin typeface="Marker Felt Thin"/>
            </a:endParaRPr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685416" y="1269687"/>
            <a:ext cx="7772400" cy="233039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Theorem 2.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There is </a:t>
            </a:r>
            <a:r>
              <a:rPr kumimoji="0" 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natural class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2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/>
                <a:ea typeface="+mj-ea"/>
                <a:cs typeface="+mj-cs"/>
              </a:rPr>
              <a:t>l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servers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ker Felt Thin"/>
                <a:ea typeface="+mj-ea"/>
                <a:cs typeface="+mj-cs"/>
              </a:rPr>
              <a:t>S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s.t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a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ker Felt Thin"/>
                <a:ea typeface="+mj-ea"/>
                <a:cs typeface="+mj-cs"/>
              </a:rPr>
              <a:t>S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-Universal user for any goal that requires the server to act experiences an overhead of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Ω(2</a:t>
            </a:r>
            <a:r>
              <a:rPr kumimoji="0" lang="en-US" sz="40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rush Script MT"/>
                <a:ea typeface="+mj-ea"/>
                <a:cs typeface="+mj-cs"/>
              </a:rPr>
              <a:t>l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 rounds. </a:t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loud Callout 7"/>
          <p:cNvSpPr/>
          <p:nvPr/>
        </p:nvSpPr>
        <p:spPr>
          <a:xfrm>
            <a:off x="5652785" y="3179553"/>
            <a:ext cx="3491215" cy="1919190"/>
          </a:xfrm>
          <a:prstGeom prst="cloudCallout">
            <a:avLst>
              <a:gd name="adj1" fmla="val -25951"/>
              <a:gd name="adj2" fmla="val -1514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Might still consider </a:t>
            </a:r>
            <a:r>
              <a:rPr lang="en-US" b="1" i="1" dirty="0" smtClean="0">
                <a:solidFill>
                  <a:schemeClr val="tx1"/>
                </a:solidFill>
              </a:rPr>
              <a:t>restricted classes </a:t>
            </a:r>
            <a:r>
              <a:rPr lang="en-US" dirty="0" smtClean="0">
                <a:solidFill>
                  <a:schemeClr val="tx1"/>
                </a:solidFill>
              </a:rPr>
              <a:t>where we </a:t>
            </a:r>
            <a:r>
              <a:rPr lang="en-US" i="1" dirty="0" smtClean="0">
                <a:solidFill>
                  <a:schemeClr val="tx1"/>
                </a:solidFill>
              </a:rPr>
              <a:t>can</a:t>
            </a:r>
            <a:r>
              <a:rPr lang="en-US" dirty="0" smtClean="0">
                <a:solidFill>
                  <a:schemeClr val="tx1"/>
                </a:solidFill>
              </a:rPr>
              <a:t> be efficient…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 autoUpdateAnimBg="0"/>
      <p:bldP spid="4" grpId="0" animBg="1"/>
      <p:bldP spid="5" grpId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 what is Theorem 1 good for??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030223"/>
          </a:xfrm>
          <a:solidFill>
            <a:srgbClr val="F7FF7D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Marker Felt Thin"/>
              </a:rPr>
              <a:t>CHARACTERIZATION IN TERMS OF SENSING FUNCTIONS CAN BE USEFUL</a:t>
            </a:r>
            <a:endParaRPr lang="en-US" sz="4000" dirty="0">
              <a:solidFill>
                <a:schemeClr val="tx1"/>
              </a:solidFill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ft-Right Arrow 13"/>
          <p:cNvSpPr/>
          <p:nvPr/>
        </p:nvSpPr>
        <p:spPr>
          <a:xfrm rot="2635686">
            <a:off x="6200826" y="2777404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650" y="2579346"/>
            <a:ext cx="1155700" cy="157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servers</a:t>
            </a:r>
            <a:endParaRPr lang="en-US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6510860" y="4154146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1" descr="hal-90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0860" y="4684371"/>
            <a:ext cx="1447800" cy="1085850"/>
          </a:xfrm>
          <a:prstGeom prst="rect">
            <a:avLst/>
          </a:prstGeom>
          <a:noFill/>
        </p:spPr>
      </p:pic>
      <p:sp>
        <p:nvSpPr>
          <p:cNvPr id="9" name="Left-Right Arrow 8"/>
          <p:cNvSpPr/>
          <p:nvPr/>
        </p:nvSpPr>
        <p:spPr>
          <a:xfrm>
            <a:off x="3205240" y="4894827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refe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18357">
            <a:off x="3915288" y="2196682"/>
            <a:ext cx="1168400" cy="1549400"/>
          </a:xfrm>
          <a:prstGeom prst="rect">
            <a:avLst/>
          </a:prstGeom>
        </p:spPr>
      </p:pic>
      <p:sp>
        <p:nvSpPr>
          <p:cNvPr id="13" name="Process 12"/>
          <p:cNvSpPr/>
          <p:nvPr/>
        </p:nvSpPr>
        <p:spPr>
          <a:xfrm>
            <a:off x="3205240" y="1617025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15" name="Left-Right Arrow 14"/>
          <p:cNvSpPr/>
          <p:nvPr/>
        </p:nvSpPr>
        <p:spPr>
          <a:xfrm rot="18955057">
            <a:off x="1339607" y="2843433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72926" y="4208121"/>
            <a:ext cx="1100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s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5830" y="42225"/>
            <a:ext cx="1155700" cy="1574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5556" y="5872128"/>
            <a:ext cx="4392366" cy="677108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Marker Felt Thin"/>
              </a:rPr>
              <a:t>“</a:t>
            </a:r>
            <a:r>
              <a:rPr lang="en-US" i="1" dirty="0" smtClean="0"/>
              <a:t>S</a:t>
            </a:r>
            <a:r>
              <a:rPr lang="en-US" dirty="0" smtClean="0"/>
              <a:t> </a:t>
            </a:r>
            <a:r>
              <a:rPr lang="en-US" b="1" i="1" dirty="0" smtClean="0">
                <a:latin typeface="Marker Felt Thin"/>
              </a:rPr>
              <a:t>IS HELPFUL</a:t>
            </a:r>
            <a:r>
              <a:rPr lang="en-US" i="1" dirty="0" smtClean="0">
                <a:latin typeface="Marker Felt Thin"/>
              </a:rPr>
              <a:t>” IF </a:t>
            </a:r>
            <a:r>
              <a:rPr lang="en-US" i="1" u="sng" dirty="0" smtClean="0">
                <a:latin typeface="Marker Felt Thin"/>
              </a:rPr>
              <a:t>THERE EXISTS</a:t>
            </a:r>
            <a:r>
              <a:rPr lang="en-US" i="1" dirty="0" smtClean="0">
                <a:latin typeface="Marker Felt Thin"/>
              </a:rPr>
              <a:t> SOME USER STRATEGY THAT RELIABLY SUCCEEDS AT </a:t>
            </a:r>
            <a:r>
              <a:rPr lang="en-US" sz="2000" i="1" dirty="0" smtClean="0"/>
              <a:t>G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549" y="23129"/>
            <a:ext cx="2845490" cy="584776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Marker Felt"/>
                <a:cs typeface="Marker Felt"/>
              </a:rPr>
              <a:t>KEY DEF. #4…</a:t>
            </a:r>
            <a:endParaRPr lang="en-US" sz="3200" i="1" dirty="0">
              <a:latin typeface="Marker Felt"/>
              <a:cs typeface="Marker Fe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665 -0.0798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>
            <a:off x="215646" y="179725"/>
            <a:ext cx="10997959" cy="8351214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5311020" y="4684371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11" descr="hal-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020" y="5214596"/>
            <a:ext cx="1447800" cy="1085850"/>
          </a:xfrm>
          <a:prstGeom prst="rect">
            <a:avLst/>
          </a:prstGeom>
          <a:noFill/>
        </p:spPr>
      </p:pic>
      <p:sp>
        <p:nvSpPr>
          <p:cNvPr id="8" name="Left-Right Arrow 7"/>
          <p:cNvSpPr/>
          <p:nvPr/>
        </p:nvSpPr>
        <p:spPr>
          <a:xfrm>
            <a:off x="3929312" y="5425052"/>
            <a:ext cx="1285551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29174" y="5021694"/>
            <a:ext cx="1100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5112" y="3025007"/>
            <a:ext cx="1100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6576340" y="1114061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 descr="hal-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6340" y="1644286"/>
            <a:ext cx="1447800" cy="1085850"/>
          </a:xfrm>
          <a:prstGeom prst="rect">
            <a:avLst/>
          </a:prstGeom>
          <a:noFill/>
        </p:spPr>
      </p:pic>
      <p:sp>
        <p:nvSpPr>
          <p:cNvPr id="13" name="Left-Right Arrow 12"/>
          <p:cNvSpPr/>
          <p:nvPr/>
        </p:nvSpPr>
        <p:spPr>
          <a:xfrm>
            <a:off x="5194632" y="1854742"/>
            <a:ext cx="1285551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94494" y="1451384"/>
            <a:ext cx="1100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3807074" y="2976497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1" descr="hal-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7074" y="3506722"/>
            <a:ext cx="1447800" cy="1085850"/>
          </a:xfrm>
          <a:prstGeom prst="rect">
            <a:avLst/>
          </a:prstGeom>
          <a:noFill/>
        </p:spPr>
      </p:pic>
      <p:sp>
        <p:nvSpPr>
          <p:cNvPr id="17" name="Left-Right Arrow 16"/>
          <p:cNvSpPr/>
          <p:nvPr/>
        </p:nvSpPr>
        <p:spPr>
          <a:xfrm>
            <a:off x="2425366" y="3717178"/>
            <a:ext cx="1285551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25228" y="3313820"/>
            <a:ext cx="1100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AutoShape 10"/>
          <p:cNvSpPr>
            <a:spLocks noChangeArrowheads="1"/>
          </p:cNvSpPr>
          <p:nvPr/>
        </p:nvSpPr>
        <p:spPr bwMode="auto">
          <a:xfrm>
            <a:off x="8366958" y="2687684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" name="Picture 11" descr="hal-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66958" y="3217909"/>
            <a:ext cx="1447800" cy="1085850"/>
          </a:xfrm>
          <a:prstGeom prst="rect">
            <a:avLst/>
          </a:prstGeom>
          <a:noFill/>
        </p:spPr>
      </p:pic>
      <p:sp>
        <p:nvSpPr>
          <p:cNvPr id="21" name="Left-Right Arrow 20"/>
          <p:cNvSpPr/>
          <p:nvPr/>
        </p:nvSpPr>
        <p:spPr>
          <a:xfrm>
            <a:off x="6985250" y="3428365"/>
            <a:ext cx="1285551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71386" y="1607299"/>
            <a:ext cx="1035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arker Felt Thin"/>
              </a:rPr>
              <a:t>S</a:t>
            </a:r>
            <a:r>
              <a:rPr lang="en-US" sz="4400" baseline="-25000" dirty="0" smtClean="0">
                <a:latin typeface="+mj-lt"/>
              </a:rPr>
              <a:t>G</a:t>
            </a:r>
            <a:endParaRPr lang="en-US" sz="4400" baseline="-25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16"/>
          <p:cNvSpPr/>
          <p:nvPr/>
        </p:nvSpPr>
        <p:spPr>
          <a:xfrm>
            <a:off x="5750763" y="3081363"/>
            <a:ext cx="5431794" cy="4782868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l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486" y="3409950"/>
            <a:ext cx="3848100" cy="34480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30" y="3856872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Left-Right Arrow 13"/>
          <p:cNvSpPr/>
          <p:nvPr/>
        </p:nvSpPr>
        <p:spPr>
          <a:xfrm rot="2635686">
            <a:off x="6200826" y="2777404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arker Felt Thin"/>
              </a:rPr>
              <a:t>S</a:t>
            </a:r>
            <a:r>
              <a:rPr lang="en-US" baseline="-25000" dirty="0" smtClean="0"/>
              <a:t>G</a:t>
            </a:r>
            <a:r>
              <a:rPr lang="en-US" dirty="0" smtClean="0"/>
              <a:t>-Universal user for G</a:t>
            </a:r>
            <a:endParaRPr lang="en-US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6510860" y="4154146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1" descr="hal-90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10860" y="4684371"/>
            <a:ext cx="1447800" cy="1085850"/>
          </a:xfrm>
          <a:prstGeom prst="rect">
            <a:avLst/>
          </a:prstGeom>
          <a:noFill/>
        </p:spPr>
      </p:pic>
      <p:sp>
        <p:nvSpPr>
          <p:cNvPr id="9" name="Left-Right Arrow 8"/>
          <p:cNvSpPr/>
          <p:nvPr/>
        </p:nvSpPr>
        <p:spPr>
          <a:xfrm>
            <a:off x="3205240" y="4894827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refer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18357">
            <a:off x="3915288" y="2196682"/>
            <a:ext cx="1168400" cy="1549400"/>
          </a:xfrm>
          <a:prstGeom prst="rect">
            <a:avLst/>
          </a:prstGeom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2926" y="4208121"/>
            <a:ext cx="1100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21" descr="refere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618357">
            <a:off x="3911948" y="2193316"/>
            <a:ext cx="1168400" cy="1549400"/>
          </a:xfrm>
          <a:prstGeom prst="rect">
            <a:avLst/>
          </a:prstGeom>
        </p:spPr>
      </p:pic>
      <p:sp>
        <p:nvSpPr>
          <p:cNvPr id="13" name="Process 12"/>
          <p:cNvSpPr/>
          <p:nvPr/>
        </p:nvSpPr>
        <p:spPr>
          <a:xfrm>
            <a:off x="3205240" y="1617025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91138" y="3237045"/>
            <a:ext cx="10356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Marker Felt Thin"/>
              </a:rPr>
              <a:t>S</a:t>
            </a:r>
            <a:r>
              <a:rPr lang="en-US" sz="4400" baseline="-25000" dirty="0" smtClean="0">
                <a:latin typeface="+mj-lt"/>
              </a:rPr>
              <a:t>G</a:t>
            </a:r>
            <a:endParaRPr lang="en-US" sz="4400" baseline="-25000" dirty="0">
              <a:latin typeface="+mj-lt"/>
            </a:endParaRPr>
          </a:p>
        </p:txBody>
      </p:sp>
      <p:sp>
        <p:nvSpPr>
          <p:cNvPr id="15" name="Left-Right Arrow 14"/>
          <p:cNvSpPr/>
          <p:nvPr/>
        </p:nvSpPr>
        <p:spPr>
          <a:xfrm rot="18955057">
            <a:off x="1339607" y="2843433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Up Ribbon 23"/>
          <p:cNvSpPr/>
          <p:nvPr/>
        </p:nvSpPr>
        <p:spPr>
          <a:xfrm>
            <a:off x="770163" y="1242918"/>
            <a:ext cx="7696497" cy="1336428"/>
          </a:xfrm>
          <a:prstGeom prst="ribbon2">
            <a:avLst>
              <a:gd name="adj1" fmla="val 16667"/>
              <a:gd name="adj2" fmla="val 75000"/>
            </a:avLst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cap="small" dirty="0" smtClean="0">
                <a:solidFill>
                  <a:schemeClr val="tx1"/>
                </a:solidFill>
                <a:latin typeface="Helvetica Neue Condensed Bold"/>
              </a:rPr>
              <a:t>No Common Knowledge Necessary!</a:t>
            </a:r>
            <a:endParaRPr lang="en-US" sz="4000" cap="small" dirty="0">
              <a:solidFill>
                <a:schemeClr val="tx1"/>
              </a:solidFill>
              <a:latin typeface="Helvetica Neue Condensed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665 -0.07986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665 -0.07986 " pathEditMode="relative" rAng="0" ptsTypes="AA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13447"/>
            <a:ext cx="7772400" cy="2887004"/>
          </a:xfrm>
        </p:spPr>
        <p:txBody>
          <a:bodyPr anchor="ctr" anchorCtr="0">
            <a:normAutofit fontScale="90000"/>
          </a:bodyPr>
          <a:lstStyle/>
          <a:p>
            <a:pPr algn="dist"/>
            <a:r>
              <a:rPr lang="en-US" b="1" dirty="0" smtClean="0"/>
              <a:t>Theorem 3. </a:t>
            </a:r>
            <a:r>
              <a:rPr lang="en-US" dirty="0" smtClean="0"/>
              <a:t>If there is an efficient </a:t>
            </a:r>
            <a:br>
              <a:rPr lang="en-US" dirty="0" smtClean="0"/>
            </a:b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-Universal user for a goal, </a:t>
            </a:r>
            <a:br>
              <a:rPr lang="en-US" dirty="0" smtClean="0"/>
            </a:br>
            <a:r>
              <a:rPr lang="en-US" dirty="0" smtClean="0"/>
              <a:t>then there is an efficiently computable </a:t>
            </a: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-safe and </a:t>
            </a: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-viable sensing function for that goal.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298641" y="4266407"/>
            <a:ext cx="6678724" cy="1557889"/>
          </a:xfr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THE FUNCTION THAT TELLS A UNIVERSAL USER WHEN TO HALT IS A SAFE &amp; VIABLE SENSING FUNCTION </a:t>
            </a:r>
            <a:endParaRPr lang="en-US" i="1" dirty="0">
              <a:solidFill>
                <a:schemeClr val="tx1"/>
              </a:solidFill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13447"/>
            <a:ext cx="7772400" cy="2887004"/>
          </a:xfrm>
        </p:spPr>
        <p:txBody>
          <a:bodyPr anchor="ctr" anchorCtr="0">
            <a:normAutofit fontScale="90000"/>
          </a:bodyPr>
          <a:lstStyle/>
          <a:p>
            <a:pPr algn="dist"/>
            <a:r>
              <a:rPr lang="en-US" b="1" dirty="0" smtClean="0"/>
              <a:t>Main Theorem. </a:t>
            </a:r>
            <a:r>
              <a:rPr lang="en-US" dirty="0" smtClean="0"/>
              <a:t>There is an efficient </a:t>
            </a:r>
            <a:br>
              <a:rPr lang="en-US" dirty="0" smtClean="0"/>
            </a:b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-Universal user for a goal </a:t>
            </a:r>
            <a:br>
              <a:rPr lang="en-US" dirty="0" smtClean="0"/>
            </a:br>
            <a:r>
              <a:rPr lang="en-US" i="1" dirty="0" smtClean="0"/>
              <a:t>if and only if </a:t>
            </a:r>
            <a:r>
              <a:rPr lang="en-US" dirty="0" smtClean="0"/>
              <a:t>there is an efficiently computable </a:t>
            </a: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-safe and </a:t>
            </a:r>
            <a:r>
              <a:rPr lang="en-US" dirty="0" smtClean="0">
                <a:latin typeface="Marker Felt Thin"/>
              </a:rPr>
              <a:t>S</a:t>
            </a:r>
            <a:r>
              <a:rPr lang="en-US" dirty="0" smtClean="0"/>
              <a:t>-viable sensing function for the goal.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40800" y="4266407"/>
            <a:ext cx="7180564" cy="1557889"/>
          </a:xfr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fontScale="92500"/>
          </a:bodyPr>
          <a:lstStyle/>
          <a:p>
            <a:pPr algn="l"/>
            <a:r>
              <a:rPr lang="en-US" b="1" i="1" dirty="0" smtClean="0">
                <a:solidFill>
                  <a:schemeClr val="tx1"/>
                </a:solidFill>
                <a:latin typeface="Marker Felt Thin"/>
              </a:rPr>
              <a:t>MORAL</a:t>
            </a: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: SAFE &amp; VIABLE SENSING FUNCTIONS ARE PRECISELY THE FUNCTIONS THAT TELL UNIVERSAL USERS WHEN TO HALT!</a:t>
            </a:r>
            <a:endParaRPr lang="en-US" i="1" dirty="0">
              <a:solidFill>
                <a:schemeClr val="tx1"/>
              </a:solidFill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3080653" y="364769"/>
            <a:ext cx="8336680" cy="7687175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682" y="1236635"/>
            <a:ext cx="1709318" cy="2959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4410" y="3196225"/>
            <a:ext cx="1651000" cy="149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6139" y="1457751"/>
            <a:ext cx="1023761" cy="15289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6201" y="4953000"/>
            <a:ext cx="16637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3000" y="5295900"/>
            <a:ext cx="16510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49204" y="4694825"/>
            <a:ext cx="1824781" cy="13685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49204" y="2418402"/>
            <a:ext cx="1228286" cy="22764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8982" y="1708972"/>
            <a:ext cx="1155700" cy="1079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713447"/>
            <a:ext cx="7772400" cy="2887004"/>
          </a:xfrm>
        </p:spPr>
        <p:txBody>
          <a:bodyPr anchor="ctr" anchorCtr="0">
            <a:normAutofit/>
          </a:bodyPr>
          <a:lstStyle/>
          <a:p>
            <a:pPr algn="dist"/>
            <a:r>
              <a:rPr lang="en-US" b="1" dirty="0" smtClean="0"/>
              <a:t>Theorem 4. </a:t>
            </a:r>
            <a:r>
              <a:rPr lang="en-US" dirty="0" smtClean="0"/>
              <a:t>If a sensing function is </a:t>
            </a:r>
            <a:r>
              <a:rPr lang="en-US" dirty="0" smtClean="0">
                <a:latin typeface="Marker Felt Thin"/>
              </a:rPr>
              <a:t>S</a:t>
            </a:r>
            <a:r>
              <a:rPr lang="en-US" baseline="-25000" dirty="0" smtClean="0"/>
              <a:t>G</a:t>
            </a:r>
            <a:r>
              <a:rPr lang="en-US" dirty="0" smtClean="0"/>
              <a:t>-safe for a goal G, then it is safe for G with </a:t>
            </a:r>
            <a:r>
              <a:rPr lang="en-US" i="1" dirty="0" smtClean="0"/>
              <a:t>all</a:t>
            </a:r>
            <a:r>
              <a:rPr lang="en-US" dirty="0" smtClean="0"/>
              <a:t> servers, even malicious and unhelpful ones. </a:t>
            </a:r>
            <a:endParaRPr lang="en-US" dirty="0"/>
          </a:p>
        </p:txBody>
      </p:sp>
      <p:sp>
        <p:nvSpPr>
          <p:cNvPr id="3" name="Subtitle 6"/>
          <p:cNvSpPr>
            <a:spLocks noGrp="1"/>
          </p:cNvSpPr>
          <p:nvPr>
            <p:ph type="subTitle" idx="1"/>
          </p:nvPr>
        </p:nvSpPr>
        <p:spPr>
          <a:xfrm>
            <a:off x="1661498" y="4266407"/>
            <a:ext cx="6055264" cy="1557889"/>
          </a:xfr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CAN CONSTRUCT A HELPFUL SERVER</a:t>
            </a:r>
            <a:br>
              <a:rPr lang="en-US" i="1" dirty="0" smtClean="0">
                <a:solidFill>
                  <a:schemeClr val="tx1"/>
                </a:solidFill>
                <a:latin typeface="Marker Felt Thin"/>
              </a:rPr>
            </a:b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THAT BREAKS SAFETY WHENEVER SOME ADVERSARY CAN</a:t>
            </a:r>
            <a:endParaRPr lang="en-US" i="1" dirty="0">
              <a:solidFill>
                <a:schemeClr val="tx1"/>
              </a:solidFill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30" y="3353628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-Right Arrow 8"/>
          <p:cNvSpPr/>
          <p:nvPr/>
        </p:nvSpPr>
        <p:spPr>
          <a:xfrm>
            <a:off x="3205240" y="4499421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2635686">
            <a:off x="6200826" y="2381998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s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961" y="3998385"/>
            <a:ext cx="1155700" cy="1574800"/>
          </a:xfrm>
          <a:prstGeom prst="rect">
            <a:avLst/>
          </a:prstGeom>
        </p:spPr>
      </p:pic>
      <p:pic>
        <p:nvPicPr>
          <p:cNvPr id="30" name="Picture 29" descr="redca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57757">
            <a:off x="4058646" y="1745918"/>
            <a:ext cx="914400" cy="1651000"/>
          </a:xfrm>
          <a:prstGeom prst="rect">
            <a:avLst/>
          </a:prstGeom>
        </p:spPr>
      </p:pic>
      <p:pic>
        <p:nvPicPr>
          <p:cNvPr id="31" name="Picture 30" descr="redca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57757">
            <a:off x="4067286" y="1742552"/>
            <a:ext cx="914400" cy="1651000"/>
          </a:xfrm>
          <a:prstGeom prst="rect">
            <a:avLst/>
          </a:prstGeom>
        </p:spPr>
      </p:pic>
      <p:pic>
        <p:nvPicPr>
          <p:cNvPr id="33" name="Picture 32" descr="s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361" y="2928621"/>
            <a:ext cx="1155700" cy="1574800"/>
          </a:xfrm>
          <a:prstGeom prst="rect">
            <a:avLst/>
          </a:prstGeom>
        </p:spPr>
      </p:pic>
      <p:sp>
        <p:nvSpPr>
          <p:cNvPr id="32" name="Cloud 31"/>
          <p:cNvSpPr/>
          <p:nvPr/>
        </p:nvSpPr>
        <p:spPr>
          <a:xfrm>
            <a:off x="6445427" y="4205561"/>
            <a:ext cx="2084580" cy="18184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Marker Felt Thin"/>
              </a:rPr>
              <a:t>S</a:t>
            </a:r>
            <a:r>
              <a:rPr lang="en-US" sz="4400" baseline="-25000" dirty="0" smtClean="0">
                <a:solidFill>
                  <a:schemeClr val="tx1"/>
                </a:solidFill>
              </a:rPr>
              <a:t>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4" name="AutoShape 10"/>
          <p:cNvSpPr>
            <a:spLocks noChangeArrowheads="1"/>
          </p:cNvSpPr>
          <p:nvPr/>
        </p:nvSpPr>
        <p:spPr bwMode="auto">
          <a:xfrm>
            <a:off x="6510860" y="4154146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5" name="Picture 11" descr="hal-90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0860" y="4684371"/>
            <a:ext cx="1447800" cy="10858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sketch: Theorem 4</a:t>
            </a:r>
            <a:endParaRPr lang="en-US" dirty="0"/>
          </a:p>
        </p:txBody>
      </p:sp>
      <p:sp>
        <p:nvSpPr>
          <p:cNvPr id="13" name="Process 12"/>
          <p:cNvSpPr/>
          <p:nvPr/>
        </p:nvSpPr>
        <p:spPr>
          <a:xfrm>
            <a:off x="3205240" y="1221619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15" name="Left-Right Arrow 14"/>
          <p:cNvSpPr/>
          <p:nvPr/>
        </p:nvSpPr>
        <p:spPr>
          <a:xfrm rot="18955057">
            <a:off x="1339607" y="2448027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Callout 35"/>
          <p:cNvSpPr/>
          <p:nvPr/>
        </p:nvSpPr>
        <p:spPr>
          <a:xfrm>
            <a:off x="0" y="2583323"/>
            <a:ext cx="1562034" cy="1027757"/>
          </a:xfrm>
          <a:prstGeom prst="wedgeEllipseCallout">
            <a:avLst>
              <a:gd name="adj1" fmla="val 34164"/>
              <a:gd name="adj2" fmla="val 7998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I CAN STOP!</a:t>
            </a:r>
            <a:endParaRPr lang="en-US" sz="24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37" name="Explosion 1 36"/>
          <p:cNvSpPr/>
          <p:nvPr/>
        </p:nvSpPr>
        <p:spPr>
          <a:xfrm>
            <a:off x="457199" y="2928622"/>
            <a:ext cx="2639179" cy="3095346"/>
          </a:xfrm>
          <a:prstGeom prst="irregularSeal1">
            <a:avLst/>
          </a:prstGeom>
          <a:solidFill>
            <a:srgbClr val="F7FF7D"/>
          </a:solidFill>
          <a:ln>
            <a:solidFill>
              <a:schemeClr val="tx1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Marker Felt Thin"/>
              </a:rPr>
              <a:t>NOT </a:t>
            </a:r>
            <a:br>
              <a:rPr lang="en-US" sz="2800" dirty="0" smtClean="0">
                <a:solidFill>
                  <a:schemeClr val="tx1"/>
                </a:solidFill>
                <a:latin typeface="Marker Felt Thin"/>
              </a:rPr>
            </a:br>
            <a:r>
              <a:rPr lang="en-US" sz="2800" dirty="0" smtClean="0">
                <a:solidFill>
                  <a:schemeClr val="tx1"/>
                </a:solidFill>
                <a:latin typeface="Marker Felt Thin"/>
              </a:rPr>
              <a:t>S</a:t>
            </a:r>
            <a:r>
              <a:rPr lang="en-US" sz="2800" baseline="-25000" dirty="0" smtClean="0">
                <a:solidFill>
                  <a:schemeClr val="tx1"/>
                </a:solidFill>
              </a:rPr>
              <a:t>G</a:t>
            </a:r>
            <a:r>
              <a:rPr lang="en-US" sz="2800" dirty="0" smtClean="0">
                <a:solidFill>
                  <a:schemeClr val="tx1"/>
                </a:solidFill>
                <a:latin typeface="Marker Felt Thin"/>
              </a:rPr>
              <a:t>-SAFE </a:t>
            </a:r>
            <a:br>
              <a:rPr lang="en-US" sz="2800" dirty="0" smtClean="0">
                <a:solidFill>
                  <a:schemeClr val="tx1"/>
                </a:solidFill>
                <a:latin typeface="Marker Felt Thin"/>
              </a:rPr>
            </a:br>
            <a:r>
              <a:rPr lang="en-US" sz="2800" dirty="0" smtClean="0">
                <a:solidFill>
                  <a:schemeClr val="tx1"/>
                </a:solidFill>
                <a:latin typeface="Marker Felt Thin"/>
              </a:rPr>
              <a:t>FOR </a:t>
            </a:r>
            <a:r>
              <a:rPr lang="en-US" sz="3200" dirty="0" smtClean="0">
                <a:solidFill>
                  <a:schemeClr val="tx1"/>
                </a:solidFill>
              </a:rPr>
              <a:t>G</a:t>
            </a:r>
            <a:endParaRPr lang="en-US" sz="2800" dirty="0">
              <a:solidFill>
                <a:schemeClr val="tx1"/>
              </a:solidFill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807E-6 0.00023 C 4.82807E-6 0.00185 -0.08267 -0.05953 -0.16326 -0.11744 " pathEditMode="relative" rAng="0" ptsTypes="aA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2807E-6 0.00023 C 4.82807E-6 0.00185 -0.08267 -0.05953 -0.16326 -0.1174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4" grpId="0" animBg="1"/>
      <p:bldP spid="36" grpId="0" animBg="1"/>
      <p:bldP spid="36" grpId="1" animBg="1"/>
      <p:bldP spid="36" grpId="2" animBg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190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RECAP:</a:t>
            </a:r>
            <a:r>
              <a:rPr lang="en-US" dirty="0" smtClean="0"/>
              <a:t> 1. Sensing is necessary </a:t>
            </a:r>
            <a:br>
              <a:rPr lang="en-US" dirty="0" smtClean="0"/>
            </a:br>
            <a:r>
              <a:rPr lang="en-US" dirty="0" smtClean="0"/>
              <a:t>		and sufficient</a:t>
            </a:r>
            <a:br>
              <a:rPr lang="en-US" dirty="0" smtClean="0"/>
            </a:br>
            <a:r>
              <a:rPr lang="en-US" dirty="0" smtClean="0"/>
              <a:t>			   2. Sensing with helpful </a:t>
            </a:r>
            <a:br>
              <a:rPr lang="en-US" dirty="0" smtClean="0"/>
            </a:br>
            <a:r>
              <a:rPr lang="en-US" dirty="0" smtClean="0"/>
              <a:t>					servers must also be </a:t>
            </a:r>
            <a:br>
              <a:rPr lang="en-US" dirty="0" smtClean="0"/>
            </a:br>
            <a:r>
              <a:rPr lang="en-US" dirty="0" smtClean="0"/>
              <a:t> 				  safe with </a:t>
            </a:r>
            <a:r>
              <a:rPr lang="en-US" i="1" dirty="0" smtClean="0"/>
              <a:t>all</a:t>
            </a:r>
            <a:r>
              <a:rPr lang="en-US" dirty="0" smtClean="0"/>
              <a:t> servers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084140"/>
            <a:ext cx="6400800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We’ll see a more concrete interpretation of these theorems next…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725"/>
            <a:ext cx="8229600" cy="4525963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Model of 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Theory of finite 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b="1" dirty="0" smtClean="0"/>
              <a:t>Example: computation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Model for infinite communication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01" y="202650"/>
            <a:ext cx="6431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/>
                <a:cs typeface="Copperplate Gothic Bold"/>
              </a:rPr>
              <a:t>Outline</a:t>
            </a:r>
            <a:endParaRPr lang="en-US" sz="3200" dirty="0">
              <a:latin typeface="Copperplate Gothic Bold"/>
              <a:cs typeface="Copperplate Gothic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computation (function </a:t>
            </a:r>
            <a:r>
              <a:rPr lang="en-US" i="1" dirty="0" err="1" smtClean="0"/>
              <a:t>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6510860" y="4164040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1" descr="hal-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860" y="4694265"/>
            <a:ext cx="1447800" cy="10858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30" y="3758928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Left-Right Arrow 8"/>
          <p:cNvSpPr/>
          <p:nvPr/>
        </p:nvSpPr>
        <p:spPr>
          <a:xfrm>
            <a:off x="3205240" y="4904721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refe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18357">
            <a:off x="3915288" y="2206576"/>
            <a:ext cx="1168400" cy="1549400"/>
          </a:xfrm>
          <a:prstGeom prst="rect">
            <a:avLst/>
          </a:prstGeom>
        </p:spPr>
      </p:pic>
      <p:sp>
        <p:nvSpPr>
          <p:cNvPr id="13" name="Process 12"/>
          <p:cNvSpPr/>
          <p:nvPr/>
        </p:nvSpPr>
        <p:spPr>
          <a:xfrm>
            <a:off x="3205240" y="1626919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15" name="Left-Right Arrow 14"/>
          <p:cNvSpPr/>
          <p:nvPr/>
        </p:nvSpPr>
        <p:spPr>
          <a:xfrm rot="18955057">
            <a:off x="1339607" y="2853327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olded Corner 18"/>
          <p:cNvSpPr/>
          <p:nvPr/>
        </p:nvSpPr>
        <p:spPr>
          <a:xfrm>
            <a:off x="2324001" y="1626919"/>
            <a:ext cx="772376" cy="885936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x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2090213" y="3758928"/>
            <a:ext cx="772376" cy="885936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f(x</a:t>
            </a:r>
            <a:r>
              <a:rPr lang="en-US" sz="3200" i="1" dirty="0" smtClean="0">
                <a:solidFill>
                  <a:schemeClr val="tx1"/>
                </a:solidFill>
              </a:rPr>
              <a:t>)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80213" y="1804611"/>
            <a:ext cx="2664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 = “</a:t>
            </a:r>
            <a:r>
              <a:rPr lang="en-US" i="1" dirty="0" smtClean="0"/>
              <a:t>user message</a:t>
            </a:r>
            <a:r>
              <a:rPr lang="en-US" dirty="0" smtClean="0"/>
              <a:t> = </a:t>
            </a:r>
            <a:r>
              <a:rPr lang="en-US" i="1" dirty="0" err="1" smtClean="0"/>
              <a:t>f(x</a:t>
            </a:r>
            <a:r>
              <a:rPr lang="en-US" i="1" dirty="0" smtClean="0"/>
              <a:t>)</a:t>
            </a:r>
            <a:r>
              <a:rPr lang="en-US" dirty="0" smtClean="0"/>
              <a:t>?”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2 0.05297 L -0.20757 0.3028 " pathEditMode="relative" ptsTypes="AA">
                                      <p:cBhvr>
                                        <p:cTn id="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6709 L 0.07636 -0.17766 " pathEditMode="relative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665 -0.07986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0" grpId="0" animBg="1"/>
      <p:bldP spid="20" grpId="1" animBg="1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08279"/>
            <a:ext cx="7772400" cy="5278557"/>
          </a:xfrm>
        </p:spPr>
        <p:txBody>
          <a:bodyPr>
            <a:normAutofit/>
          </a:bodyPr>
          <a:lstStyle/>
          <a:p>
            <a:r>
              <a:rPr lang="en-US" sz="5400" i="1" dirty="0" smtClean="0"/>
              <a:t>For which problems can solutions be communicated without common knowledge?</a:t>
            </a:r>
            <a:endParaRPr lang="en-US" sz="5400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1008" y="1687190"/>
            <a:ext cx="1679575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John_Robert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89" y="2823585"/>
            <a:ext cx="2800350" cy="3914775"/>
          </a:xfrm>
          <a:prstGeom prst="rect">
            <a:avLst/>
          </a:prstGeom>
        </p:spPr>
      </p:pic>
      <p:pic>
        <p:nvPicPr>
          <p:cNvPr id="26" name="Picture 25" descr="John_Roberts-back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89" y="2823585"/>
            <a:ext cx="2800350" cy="3914775"/>
          </a:xfrm>
          <a:prstGeom prst="rect">
            <a:avLst/>
          </a:prstGeom>
        </p:spPr>
      </p:pic>
      <p:pic>
        <p:nvPicPr>
          <p:cNvPr id="24" name="Picture 23" descr="John_Roberts-back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89" y="2823585"/>
            <a:ext cx="2800350" cy="3914775"/>
          </a:xfrm>
          <a:prstGeom prst="rect">
            <a:avLst/>
          </a:prstGeom>
        </p:spPr>
      </p:pic>
      <p:pic>
        <p:nvPicPr>
          <p:cNvPr id="27" name="Picture 26" descr="John_Roberts-for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25" y="4678993"/>
            <a:ext cx="1274186" cy="67754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7267740" y="23900"/>
            <a:ext cx="1905000" cy="1676400"/>
            <a:chOff x="7267740" y="23900"/>
            <a:chExt cx="1905000" cy="1676400"/>
          </a:xfrm>
        </p:grpSpPr>
        <p:pic>
          <p:nvPicPr>
            <p:cNvPr id="8" name="Picture 7" descr="images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7740" y="23900"/>
              <a:ext cx="1905000" cy="16764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121258" y="1133928"/>
              <a:ext cx="341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</a:t>
              </a:r>
              <a:endParaRPr lang="en-US" sz="2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Competitive Proof Systems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18539" y="1133928"/>
            <a:ext cx="34860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(</a:t>
            </a:r>
            <a:r>
              <a:rPr lang="en-US" sz="2400" i="1" dirty="0" err="1" smtClean="0"/>
              <a:t>Bellare-Goldwasser</a:t>
            </a:r>
            <a:r>
              <a:rPr lang="en-US" sz="2400" i="1" dirty="0" smtClean="0"/>
              <a:t> ‘94)</a:t>
            </a:r>
            <a:endParaRPr lang="en-US" sz="2400" i="1" dirty="0"/>
          </a:p>
        </p:txBody>
      </p:sp>
      <p:pic>
        <p:nvPicPr>
          <p:cNvPr id="7" name="Picture 6" descr="sw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6234" y="3781736"/>
            <a:ext cx="1155700" cy="1574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8141" y="1823846"/>
            <a:ext cx="181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“</a:t>
            </a:r>
            <a:r>
              <a:rPr lang="en-US" sz="4000" i="1" dirty="0" err="1" smtClean="0"/>
              <a:t>x</a:t>
            </a:r>
            <a:r>
              <a:rPr lang="en-US" sz="4000" i="1" dirty="0" smtClean="0"/>
              <a:t> </a:t>
            </a:r>
            <a:r>
              <a:rPr lang="en-US" sz="4000" dirty="0" err="1" smtClean="0">
                <a:sym typeface="Symbol" charset="2"/>
              </a:rPr>
              <a:t></a:t>
            </a:r>
            <a:r>
              <a:rPr lang="en-US" sz="4000" i="1" dirty="0" smtClean="0"/>
              <a:t> S”</a:t>
            </a:r>
            <a:endParaRPr lang="en-US" sz="40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877584" y="5356536"/>
            <a:ext cx="2843184" cy="1323439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Marker Felt Thin"/>
              </a:rPr>
              <a:t>SOUNDNESS</a:t>
            </a:r>
            <a:br>
              <a:rPr lang="en-US" sz="4000" i="1" dirty="0" smtClean="0">
                <a:latin typeface="Marker Felt Thin"/>
              </a:rPr>
            </a:br>
            <a:r>
              <a:rPr lang="en-US" sz="4000" i="1" dirty="0" smtClean="0">
                <a:latin typeface="Marker Felt Thin"/>
              </a:rPr>
              <a:t>(STANDARD)</a:t>
            </a:r>
            <a:endParaRPr lang="en-US" sz="4000" i="1" dirty="0">
              <a:latin typeface="Marker Felt Thin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1416508" y="2138886"/>
            <a:ext cx="2634769" cy="164285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Comic Sans MS"/>
              </a:rPr>
              <a:t>PROVE IT!</a:t>
            </a:r>
            <a:endParaRPr lang="en-US" sz="40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1986211" y="2531732"/>
            <a:ext cx="3891373" cy="1467220"/>
          </a:xfrm>
          <a:prstGeom prst="wedgeEllipseCallout">
            <a:avLst>
              <a:gd name="adj1" fmla="val -37152"/>
              <a:gd name="adj2" fmla="val 7262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</a:rPr>
              <a:t>YOU AREN’T FOOLING ANYONE!</a:t>
            </a:r>
            <a:endParaRPr lang="en-US" sz="28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3" name="Left-Right Arrow 12"/>
          <p:cNvSpPr/>
          <p:nvPr/>
        </p:nvSpPr>
        <p:spPr>
          <a:xfrm>
            <a:off x="3205240" y="4499421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lded Corner 13"/>
          <p:cNvSpPr/>
          <p:nvPr/>
        </p:nvSpPr>
        <p:spPr>
          <a:xfrm>
            <a:off x="5733145" y="3758740"/>
            <a:ext cx="459619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lded Corner 14"/>
          <p:cNvSpPr/>
          <p:nvPr/>
        </p:nvSpPr>
        <p:spPr>
          <a:xfrm>
            <a:off x="3127828" y="5283286"/>
            <a:ext cx="459619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48141" y="5356536"/>
            <a:ext cx="5495859" cy="1323439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smtClean="0">
                <a:latin typeface="Marker Felt Thin"/>
              </a:rPr>
              <a:t>COMPLETENESS</a:t>
            </a:r>
            <a:br>
              <a:rPr lang="en-US" sz="4000" i="1" dirty="0" smtClean="0">
                <a:latin typeface="Marker Felt Thin"/>
              </a:rPr>
            </a:br>
            <a:r>
              <a:rPr lang="en-US" sz="4000" i="1" dirty="0" smtClean="0">
                <a:latin typeface="Marker Felt Thin"/>
              </a:rPr>
              <a:t>(“COMPETITIVE PROVER”)</a:t>
            </a:r>
            <a:endParaRPr lang="en-US" sz="4000" i="1" dirty="0">
              <a:latin typeface="Marker Felt Thin"/>
            </a:endParaRPr>
          </a:p>
        </p:txBody>
      </p:sp>
      <p:pic>
        <p:nvPicPr>
          <p:cNvPr id="25" name="Picture 24" descr="John_Roberts-fore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025" y="4678993"/>
            <a:ext cx="1274186" cy="677543"/>
          </a:xfrm>
          <a:prstGeom prst="rect">
            <a:avLst/>
          </a:prstGeom>
        </p:spPr>
      </p:pic>
      <p:sp>
        <p:nvSpPr>
          <p:cNvPr id="17" name="Oval Callout 16"/>
          <p:cNvSpPr/>
          <p:nvPr/>
        </p:nvSpPr>
        <p:spPr>
          <a:xfrm>
            <a:off x="1469333" y="2531732"/>
            <a:ext cx="3316990" cy="146722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</a:rPr>
              <a:t>WELL, I’M CONVINCED!</a:t>
            </a:r>
            <a:endParaRPr lang="en-US" sz="28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8" name="Up Arrow Callout 17"/>
          <p:cNvSpPr/>
          <p:nvPr/>
        </p:nvSpPr>
        <p:spPr>
          <a:xfrm>
            <a:off x="6003596" y="2823585"/>
            <a:ext cx="2951236" cy="2438382"/>
          </a:xfrm>
          <a:prstGeom prst="upArrowCallout">
            <a:avLst>
              <a:gd name="adj1" fmla="val 17331"/>
              <a:gd name="adj2" fmla="val 18905"/>
              <a:gd name="adj3" fmla="val 25000"/>
              <a:gd name="adj4" fmla="val 64977"/>
            </a:avLst>
          </a:prstGeom>
          <a:solidFill>
            <a:srgbClr val="F7FF7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EFFICIENT, GIVEN ORACLE FOR  </a:t>
            </a:r>
            <a:r>
              <a:rPr lang="en-US" sz="4000" i="1" dirty="0" smtClean="0">
                <a:solidFill>
                  <a:schemeClr val="tx1"/>
                </a:solidFill>
                <a:latin typeface="+mj-lt"/>
              </a:rPr>
              <a:t>S</a:t>
            </a:r>
            <a:endParaRPr lang="en-US" sz="4000" i="1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211E-6 -8.47615E-7 C 0.00069 0.0044 0.00243 0.03103 -0.00105 0.01691 C 0.00156 0.00602 -0.00139 0.01644 0.00104 0.02941 C 0.00138 0.03127 0.00173 0.02571 0.00208 0.02385 C 0.00243 0.02108 0.00277 0.0183 0.00312 0.01552 C 0.00347 0.0183 0.00416 0.02084 0.00416 0.02385 C 0.00416 0.02524 0.00312 0.02108 0.00312 0.01969 C 0.00243 0.01459 0.00277 0.00926 0.00208 0.0044 C 0.00173 0.00255 0.00069 0.00139 2.32211E-6 -8.47615E-7 Z " pathEditMode="relative" ptsTypes="fffffffff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27639 0.00185 " pathEditMode="relative" ptsTypes="AA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258E-6 -1.31542E-6 C -0.00243 0.00625 -0.00677 0.0088 -0.00104 0.01135 C -0.00087 0.01019 0.0007 0.00301 0.00208 0.00301 C 0.00313 0.00301 0.00278 0.00556 0.00313 0.00718 C 0.00347 0.0088 0.00417 0.01065 0.00417 0.01274 C 0.00417 0.01413 0.00347 0.00996 0.00313 0.00857 C 0.00139 0.01505 0.00104 0.01575 0.00104 0.02524 C 0.00104 0.02849 0.00156 0.01853 0.00208 0.01552 C 0.00226 0.01251 0.00278 0.00996 0.00313 0.00718 C 0.00538 0.01668 0.0059 0.01251 0.00417 0.01969 C 0.00347 0.0183 0.0033 0.01552 0.00208 0.01552 C 0.00156 0.01552 -0.00486 0.03127 0.00104 0.01969 C 0.00226 0.00556 0.00278 0.01204 -3.76258E-6 -1.31542E-6 Z " pathEditMode="relative" ptsTypes="fffffffffffff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2211E-6 -8.47615E-7 C 0.00069 0.0044 0.00243 0.03103 -0.00105 0.01691 C 0.00156 0.00602 -0.00139 0.01644 0.00104 0.02941 C 0.00138 0.03127 0.00173 0.02571 0.00208 0.02385 C 0.00243 0.02108 0.00277 0.0183 0.00312 0.01552 C 0.00347 0.0183 0.00416 0.02084 0.00416 0.02385 C 0.00416 0.02524 0.00312 0.02108 0.00312 0.01969 C 0.00243 0.01459 0.00277 0.00926 0.00208 0.0044 C 0.00173 0.00255 0.00069 0.00139 2.32211E-6 -8.47615E-7 Z " pathEditMode="relative" ptsTypes="fffffffff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258E-6 -1.31542E-6 C -0.00243 0.00625 -0.00677 0.0088 -0.00104 0.01135 C -0.00087 0.01019 0.0007 0.00301 0.00208 0.00301 C 0.00313 0.00301 0.00278 0.00556 0.00313 0.00718 C 0.00347 0.0088 0.00417 0.01065 0.00417 0.01274 C 0.00417 0.01413 0.00347 0.00996 0.00313 0.00857 C 0.00139 0.01505 0.00104 0.01575 0.00104 0.02524 C 0.00104 0.02849 0.00156 0.01853 0.00208 0.01552 C 0.00226 0.01251 0.00278 0.00996 0.00313 0.00718 C 0.00538 0.01668 0.0059 0.01251 0.00417 0.01969 C 0.00347 0.0183 0.0033 0.01552 0.00208 0.01552 C 0.00156 0.01552 -0.00486 0.03127 0.00104 0.01969 C 0.00226 0.00556 0.00278 0.01204 -3.76258E-6 -1.31542E-6 Z " pathEditMode="relative" ptsTypes="fffffffffffff">
                                      <p:cBhvr>
                                        <p:cTn id="15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1" grpId="0" animBg="1"/>
      <p:bldP spid="11" grpId="1" animBg="1"/>
      <p:bldP spid="11" grpId="2" animBg="1"/>
      <p:bldP spid="11" grpId="3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7" grpId="0" animBg="1"/>
      <p:bldP spid="18" grpId="0" animBg="1"/>
      <p:bldP spid="18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861902"/>
            <a:ext cx="7772400" cy="2887004"/>
          </a:xfrm>
        </p:spPr>
        <p:txBody>
          <a:bodyPr anchor="ctr" anchorCtr="0">
            <a:normAutofit fontScale="90000"/>
          </a:bodyPr>
          <a:lstStyle/>
          <a:p>
            <a:pPr algn="dist"/>
            <a:r>
              <a:rPr lang="en-US" b="1" dirty="0" smtClean="0"/>
              <a:t>Theorem 5. </a:t>
            </a:r>
            <a:r>
              <a:rPr lang="en-US" dirty="0" smtClean="0"/>
              <a:t>Let G be the goal of deciding membership in a set S.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there is a </a:t>
            </a:r>
            <a:r>
              <a:rPr lang="en-US" dirty="0" smtClean="0">
                <a:latin typeface="Marker Felt Thin"/>
              </a:rPr>
              <a:t>S</a:t>
            </a:r>
            <a:r>
              <a:rPr lang="en-US" baseline="-25000" dirty="0" smtClean="0"/>
              <a:t>G</a:t>
            </a:r>
            <a:r>
              <a:rPr lang="en-US" dirty="0" smtClean="0"/>
              <a:t>-universal user for G </a:t>
            </a:r>
            <a:r>
              <a:rPr lang="en-US" dirty="0" err="1" smtClean="0"/>
              <a:t>iff</a:t>
            </a:r>
            <a:r>
              <a:rPr lang="en-US" dirty="0" smtClean="0"/>
              <a:t> there are competitive proof systems for both S and S</a:t>
            </a:r>
            <a:r>
              <a:rPr lang="en-US" baseline="30000" dirty="0" smtClean="0"/>
              <a:t>c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8" name="Title 5"/>
          <p:cNvSpPr txBox="1">
            <a:spLocks/>
          </p:cNvSpPr>
          <p:nvPr/>
        </p:nvSpPr>
        <p:spPr>
          <a:xfrm>
            <a:off x="685800" y="4560982"/>
            <a:ext cx="7772400" cy="139388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0000"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Corollary.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 there is a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rker Felt Thin"/>
                <a:ea typeface="+mj-ea"/>
                <a:cs typeface="+mj-cs"/>
              </a:rPr>
              <a:t>S</a:t>
            </a:r>
            <a:r>
              <a:rPr kumimoji="0" lang="en-US" sz="44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-universal user for G then S is in PSPACE.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cess 7"/>
          <p:cNvSpPr/>
          <p:nvPr/>
        </p:nvSpPr>
        <p:spPr>
          <a:xfrm>
            <a:off x="3205240" y="1626919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625007" y="4205561"/>
            <a:ext cx="1905000" cy="1676400"/>
            <a:chOff x="7267740" y="23900"/>
            <a:chExt cx="1905000" cy="1676400"/>
          </a:xfrm>
        </p:grpSpPr>
        <p:pic>
          <p:nvPicPr>
            <p:cNvPr id="13" name="Picture 12" descr="image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67740" y="23900"/>
              <a:ext cx="1905000" cy="16764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121258" y="1133928"/>
              <a:ext cx="341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</a:t>
              </a:r>
              <a:endParaRPr lang="en-US" sz="20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 5: obtaining a competitive proof system from a universal user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30" y="3758928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loud 4"/>
          <p:cNvSpPr/>
          <p:nvPr/>
        </p:nvSpPr>
        <p:spPr>
          <a:xfrm>
            <a:off x="6445427" y="4205561"/>
            <a:ext cx="2084580" cy="181840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Marker Felt Thin"/>
              </a:rPr>
              <a:t>S</a:t>
            </a:r>
            <a:r>
              <a:rPr lang="en-US" sz="4400" baseline="-25000" dirty="0" smtClean="0">
                <a:solidFill>
                  <a:schemeClr val="tx1"/>
                </a:solidFill>
              </a:rPr>
              <a:t>G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3205240" y="4904721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18955057">
            <a:off x="1339607" y="2853327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2324001" y="1626919"/>
            <a:ext cx="772376" cy="885936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x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2090213" y="3758928"/>
            <a:ext cx="1006164" cy="885936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S(x</a:t>
            </a:r>
            <a:r>
              <a:rPr lang="en-US" sz="3200" i="1" dirty="0" smtClean="0">
                <a:solidFill>
                  <a:schemeClr val="tx1"/>
                </a:solidFill>
              </a:rPr>
              <a:t>)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37309" y="1688746"/>
            <a:ext cx="181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“</a:t>
            </a:r>
            <a:r>
              <a:rPr lang="en-US" sz="4000" i="1" dirty="0" err="1" smtClean="0"/>
              <a:t>x</a:t>
            </a:r>
            <a:r>
              <a:rPr lang="en-US" sz="4000" i="1" dirty="0" smtClean="0"/>
              <a:t> </a:t>
            </a:r>
            <a:r>
              <a:rPr lang="en-US" sz="4000" dirty="0" err="1" smtClean="0">
                <a:sym typeface="Symbol" charset="2"/>
              </a:rPr>
              <a:t></a:t>
            </a:r>
            <a:r>
              <a:rPr lang="en-US" sz="4000" i="1" dirty="0" smtClean="0"/>
              <a:t> S”</a:t>
            </a:r>
            <a:endParaRPr lang="en-US" sz="4000" i="1" dirty="0"/>
          </a:p>
        </p:txBody>
      </p:sp>
      <p:pic>
        <p:nvPicPr>
          <p:cNvPr id="16" name="Picture 15" descr="sw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506" y="4376176"/>
            <a:ext cx="1155700" cy="157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6390" y="5106770"/>
            <a:ext cx="3504344" cy="1323439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latin typeface="Marker Felt Thin"/>
              </a:rPr>
              <a:t>NOT FOOLED: THEOREMS 3&amp;4</a:t>
            </a:r>
            <a:endParaRPr lang="en-US" sz="4000" i="1" dirty="0">
              <a:latin typeface="Marker Felt Thin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269538" y="999738"/>
            <a:ext cx="3702189" cy="1513117"/>
          </a:xfrm>
          <a:prstGeom prst="cloudCallout">
            <a:avLst>
              <a:gd name="adj1" fmla="val -48069"/>
              <a:gd name="adj2" fmla="val 4553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Comic Sans MS"/>
              </a:rPr>
              <a:t>TIME’S UP…</a:t>
            </a:r>
            <a:endParaRPr lang="en-US" sz="3200" i="1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4878" y="2684326"/>
            <a:ext cx="1034660" cy="1089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2 0.05297 L -0.20757 0.3028 " pathEditMode="relative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6709 L 0.07636 -0.17766 " pathEditMode="relative" ptsTypes="AA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1" grpId="2" animBg="1"/>
      <p:bldP spid="15" grpId="0"/>
      <p:bldP spid="17" grpId="0" animBg="1"/>
      <p:bldP spid="1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John_Robert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8" y="3229265"/>
            <a:ext cx="2486629" cy="3476206"/>
          </a:xfrm>
          <a:prstGeom prst="rect">
            <a:avLst/>
          </a:prstGeom>
        </p:spPr>
      </p:pic>
      <p:pic>
        <p:nvPicPr>
          <p:cNvPr id="23" name="Picture 22" descr="John_Roberts-back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8" y="3229266"/>
            <a:ext cx="2486629" cy="347620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5040" y="4327920"/>
            <a:ext cx="11001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Theorem 5: obtaining a universal user from a competitive proof system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56298" y="3278613"/>
            <a:ext cx="1137918" cy="35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5605109" y="4213620"/>
            <a:ext cx="1905000" cy="1676400"/>
            <a:chOff x="7267740" y="23900"/>
            <a:chExt cx="1905000" cy="1676400"/>
          </a:xfrm>
        </p:grpSpPr>
        <p:pic>
          <p:nvPicPr>
            <p:cNvPr id="7" name="Picture 6" descr="images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67740" y="23900"/>
              <a:ext cx="1905000" cy="16764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121258" y="1133928"/>
              <a:ext cx="341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</a:t>
              </a:r>
              <a:endParaRPr lang="en-US" sz="2000" b="1" dirty="0"/>
            </a:p>
          </p:txBody>
        </p:sp>
      </p:grpSp>
      <p:sp>
        <p:nvSpPr>
          <p:cNvPr id="9" name="Left-Right Arrow 8"/>
          <p:cNvSpPr/>
          <p:nvPr/>
        </p:nvSpPr>
        <p:spPr>
          <a:xfrm>
            <a:off x="2537907" y="4897499"/>
            <a:ext cx="948095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-Right Arrow 10"/>
          <p:cNvSpPr/>
          <p:nvPr/>
        </p:nvSpPr>
        <p:spPr>
          <a:xfrm>
            <a:off x="4205053" y="4897499"/>
            <a:ext cx="1023861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12762" y="2250798"/>
            <a:ext cx="1810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/>
              <a:t>“</a:t>
            </a:r>
            <a:r>
              <a:rPr lang="en-US" sz="4000" i="1" dirty="0" err="1" smtClean="0"/>
              <a:t>x</a:t>
            </a:r>
            <a:r>
              <a:rPr lang="en-US" sz="4000" i="1" dirty="0" smtClean="0"/>
              <a:t> </a:t>
            </a:r>
            <a:r>
              <a:rPr lang="en-US" sz="4000" dirty="0" err="1" smtClean="0">
                <a:sym typeface="Symbol" charset="2"/>
              </a:rPr>
              <a:t></a:t>
            </a:r>
            <a:r>
              <a:rPr lang="en-US" sz="4000" i="1" dirty="0" smtClean="0"/>
              <a:t> S”</a:t>
            </a:r>
            <a:endParaRPr lang="en-US" sz="4000" i="1" dirty="0"/>
          </a:p>
        </p:txBody>
      </p:sp>
      <p:sp>
        <p:nvSpPr>
          <p:cNvPr id="14" name="Left-Right Arrow 13"/>
          <p:cNvSpPr/>
          <p:nvPr/>
        </p:nvSpPr>
        <p:spPr>
          <a:xfrm>
            <a:off x="6155178" y="4897499"/>
            <a:ext cx="1023861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auto">
          <a:xfrm>
            <a:off x="7239000" y="4107683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1" descr="hal-900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4637908"/>
            <a:ext cx="1447800" cy="1085850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19594" y="2148086"/>
            <a:ext cx="6135584" cy="4709914"/>
          </a:xfrm>
          <a:prstGeom prst="rect">
            <a:avLst/>
          </a:prstGeom>
          <a:noFill/>
          <a:ln w="38100" cmpd="sng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Bent Arrow 17"/>
          <p:cNvSpPr/>
          <p:nvPr/>
        </p:nvSpPr>
        <p:spPr>
          <a:xfrm>
            <a:off x="3997224" y="2443093"/>
            <a:ext cx="1974919" cy="1770527"/>
          </a:xfrm>
          <a:prstGeom prst="bentArrow">
            <a:avLst>
              <a:gd name="adj1" fmla="val 25000"/>
              <a:gd name="adj2" fmla="val 17370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1490773" y="1262150"/>
            <a:ext cx="772376" cy="885936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err="1" smtClean="0">
                <a:solidFill>
                  <a:schemeClr val="tx1"/>
                </a:solidFill>
              </a:rPr>
              <a:t>x</a:t>
            </a:r>
            <a:endParaRPr lang="en-US" sz="3200" i="1" dirty="0">
              <a:solidFill>
                <a:schemeClr val="tx1"/>
              </a:solidFill>
            </a:endParaRPr>
          </a:p>
        </p:txBody>
      </p:sp>
      <p:sp>
        <p:nvSpPr>
          <p:cNvPr id="20" name="Down Arrow Callout 19"/>
          <p:cNvSpPr/>
          <p:nvPr/>
        </p:nvSpPr>
        <p:spPr>
          <a:xfrm>
            <a:off x="7239000" y="1796826"/>
            <a:ext cx="1905000" cy="2310857"/>
          </a:xfrm>
          <a:prstGeom prst="downArrowCallou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Marker Felt Thin"/>
              </a:rPr>
              <a:t>HELPFUL SERVER</a:t>
            </a:r>
            <a:endParaRPr lang="en-US" sz="2800" dirty="0">
              <a:solidFill>
                <a:schemeClr val="tx1"/>
              </a:solidFill>
              <a:latin typeface="Marker Felt Thin"/>
            </a:endParaRPr>
          </a:p>
        </p:txBody>
      </p:sp>
      <p:pic>
        <p:nvPicPr>
          <p:cNvPr id="21" name="Picture 20" descr="sw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9450" y="4603904"/>
            <a:ext cx="820028" cy="1117401"/>
          </a:xfrm>
          <a:prstGeom prst="rect">
            <a:avLst/>
          </a:prstGeom>
        </p:spPr>
      </p:pic>
      <p:sp>
        <p:nvSpPr>
          <p:cNvPr id="22" name="Oval Callout 21"/>
          <p:cNvSpPr/>
          <p:nvPr/>
        </p:nvSpPr>
        <p:spPr>
          <a:xfrm>
            <a:off x="1053908" y="2443093"/>
            <a:ext cx="2569413" cy="1664590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400" i="1" dirty="0" smtClean="0">
                <a:solidFill>
                  <a:schemeClr val="tx1"/>
                </a:solidFill>
                <a:latin typeface="Comic Sans MS"/>
              </a:rPr>
              <a:t>I WON’T BE FOOLED!</a:t>
            </a:r>
            <a:endParaRPr lang="en-US" sz="2400" i="1" dirty="0">
              <a:solidFill>
                <a:schemeClr val="tx1"/>
              </a:solidFill>
              <a:latin typeface="Comic Sans MS"/>
            </a:endParaRPr>
          </a:p>
        </p:txBody>
      </p:sp>
      <p:pic>
        <p:nvPicPr>
          <p:cNvPr id="24" name="Picture 23" descr="John_Roberts-fore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224" y="4859306"/>
            <a:ext cx="1131439" cy="601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13 0.05297 L -0.11593 0.16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" y="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6258E-6 -1.31542E-6 C -0.00243 0.00625 -0.00677 0.0088 -0.00104 0.01135 C -0.00087 0.01019 0.0007 0.00301 0.00208 0.00301 C 0.00313 0.00301 0.00278 0.00556 0.00313 0.00718 C 0.00347 0.0088 0.00417 0.01065 0.00417 0.01274 C 0.00417 0.01413 0.00347 0.00996 0.00313 0.00857 C 0.00139 0.01505 0.00104 0.01575 0.00104 0.02524 C 0.00104 0.02849 0.00156 0.01853 0.00208 0.01552 C 0.00226 0.01251 0.00278 0.00996 0.00313 0.00718 C 0.00538 0.01668 0.0059 0.01251 0.00417 0.01969 C 0.00347 0.0183 0.0033 0.01552 0.00208 0.01552 C 0.00156 0.01552 -0.00486 0.03127 0.00104 0.01969 C 0.00226 0.00556 0.00278 0.01204 -3.76258E-6 -1.31542E-6 Z " pathEditMode="relative" ptsTypes="fffffffffffff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15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 descr="al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063" y="3409950"/>
            <a:ext cx="3848100" cy="3448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674372" y="4397495"/>
            <a:ext cx="1650803" cy="777618"/>
            <a:chOff x="3674372" y="4397495"/>
            <a:chExt cx="1650803" cy="777618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3675165" y="4769020"/>
              <a:ext cx="1648420" cy="6755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rot="5400000">
              <a:off x="3303641" y="4802795"/>
              <a:ext cx="743049" cy="158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>
              <a:off x="4952856" y="4768226"/>
              <a:ext cx="743049" cy="158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391560" y="4567164"/>
            <a:ext cx="12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alkboard"/>
              </a:rPr>
              <a:t>110100</a:t>
            </a:r>
            <a:endParaRPr lang="en-US" sz="2800" dirty="0">
              <a:latin typeface="Chalkboard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677562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23664" y="4499614"/>
            <a:ext cx="12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alkboard"/>
              </a:rPr>
              <a:t>110100</a:t>
            </a:r>
            <a:endParaRPr lang="en-US" sz="2800" dirty="0">
              <a:latin typeface="Chalkboard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-1216256" y="3240532"/>
            <a:ext cx="11948908" cy="3869163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97571" y="458314"/>
            <a:ext cx="7827991" cy="2862322"/>
          </a:xfrm>
          <a:prstGeom prst="rect">
            <a:avLst/>
          </a:prstGeom>
          <a:solidFill>
            <a:srgbClr val="F7FF7D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>
                <a:latin typeface="Marker Felt Thin"/>
              </a:rPr>
              <a:t>HOW </a:t>
            </a:r>
            <a:r>
              <a:rPr lang="en-US" sz="6000" b="1" i="1" dirty="0" smtClean="0">
                <a:latin typeface="Marker Felt Thin"/>
              </a:rPr>
              <a:t>DO</a:t>
            </a:r>
            <a:r>
              <a:rPr lang="en-US" sz="6000" i="1" dirty="0" smtClean="0">
                <a:latin typeface="Marker Felt Thin"/>
              </a:rPr>
              <a:t> WE DEFINE THE “MEANING OF THE COMMUNICTATION???”</a:t>
            </a:r>
            <a:endParaRPr lang="en-US" sz="6000" i="1" dirty="0">
              <a:latin typeface="Marker Felt Thi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76600" y="5767117"/>
            <a:ext cx="5699106" cy="830997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latin typeface="Marker Felt Thin"/>
              </a:rPr>
              <a:t>TO BE CONTINUED…</a:t>
            </a:r>
            <a:endParaRPr lang="en-US" sz="4800" b="1" i="1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5" grpId="0" animBg="1"/>
      <p:bldP spid="16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Computational problems </a:t>
            </a:r>
            <a:r>
              <a:rPr lang="en-US" dirty="0" smtClean="0"/>
              <a:t>with universal users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PSPACE-complete problem [Shamir’92]</a:t>
            </a:r>
          </a:p>
          <a:p>
            <a:r>
              <a:rPr lang="en-US" dirty="0" smtClean="0"/>
              <a:t>Any #P-complete problem [LFKN’92]</a:t>
            </a:r>
          </a:p>
          <a:p>
            <a:r>
              <a:rPr lang="en-US" dirty="0" smtClean="0"/>
              <a:t>Graph Isomorphism [GMW’91]</a:t>
            </a:r>
          </a:p>
          <a:p>
            <a:r>
              <a:rPr lang="en-US" dirty="0" smtClean="0"/>
              <a:t>Total functions in NP (solvable by </a:t>
            </a:r>
            <a:br>
              <a:rPr lang="en-US" dirty="0" smtClean="0"/>
            </a:br>
            <a:r>
              <a:rPr lang="en-US" dirty="0" smtClean="0"/>
              <a:t>Levin’s universal search algorithm [Levin’73])</a:t>
            </a:r>
          </a:p>
          <a:p>
            <a:pPr lvl="1"/>
            <a:r>
              <a:rPr lang="en-US" dirty="0" smtClean="0"/>
              <a:t>Integer Factoring</a:t>
            </a:r>
          </a:p>
          <a:p>
            <a:pPr lvl="1"/>
            <a:r>
              <a:rPr lang="en-US" dirty="0" smtClean="0"/>
              <a:t>Discrete Logarithm</a:t>
            </a:r>
          </a:p>
          <a:p>
            <a:pPr lvl="1"/>
            <a:r>
              <a:rPr lang="en-US" dirty="0" smtClean="0"/>
              <a:t>many more…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4215"/>
            <a:ext cx="8229600" cy="4525963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Model of 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Theory of finite 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Example: computation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b="1" dirty="0" smtClean="0"/>
              <a:t>Model for infinite communication</a:t>
            </a:r>
            <a:endParaRPr lang="en-US" sz="5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62001" y="202650"/>
            <a:ext cx="6431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/>
                <a:cs typeface="Copperplate Gothic Bold"/>
              </a:rPr>
              <a:t>Outline</a:t>
            </a:r>
            <a:endParaRPr lang="en-US" sz="3200" dirty="0">
              <a:latin typeface="Copperplate Gothic Bold"/>
              <a:cs typeface="Copperplate Gothic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57199" y="1417638"/>
            <a:ext cx="7095806" cy="954107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rker Felt Thin"/>
              </a:rPr>
              <a:t>REPEATING FINITE COMMUNICATION STRATEGY:</a:t>
            </a:r>
            <a:br>
              <a:rPr lang="en-US" sz="2800" dirty="0" smtClean="0">
                <a:latin typeface="Marker Felt Thin"/>
              </a:rPr>
            </a:br>
            <a:r>
              <a:rPr lang="en-US" sz="2800" dirty="0" smtClean="0">
                <a:latin typeface="Marker Felt Thin"/>
              </a:rPr>
              <a:t>PROBABILITY </a:t>
            </a:r>
            <a:r>
              <a:rPr lang="en-US" sz="2800" i="1" dirty="0" err="1" smtClean="0">
                <a:latin typeface="Marker Felt Thin"/>
              </a:rPr>
              <a:t>p</a:t>
            </a:r>
            <a:r>
              <a:rPr lang="en-US" sz="2800" dirty="0" smtClean="0">
                <a:latin typeface="Marker Felt Thin"/>
              </a:rPr>
              <a:t> OF FAILURE EACH SESSION…</a:t>
            </a:r>
            <a:endParaRPr lang="en-US" sz="2800" dirty="0">
              <a:latin typeface="Marker Felt Thi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0967" y="1407918"/>
            <a:ext cx="7092038" cy="954107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trike="sngStrike" dirty="0" smtClean="0">
                <a:latin typeface="Marker Felt Thin"/>
              </a:rPr>
              <a:t>REPEATING FINITE COMMUNICATION STRATEGY:</a:t>
            </a:r>
            <a:br>
              <a:rPr lang="en-US" sz="2800" strike="sngStrike" dirty="0" smtClean="0">
                <a:latin typeface="Marker Felt Thin"/>
              </a:rPr>
            </a:br>
            <a:r>
              <a:rPr lang="en-US" sz="2800" strike="sngStrike" dirty="0" smtClean="0">
                <a:latin typeface="Marker Felt Thin"/>
              </a:rPr>
              <a:t>PROBABILITY </a:t>
            </a:r>
            <a:r>
              <a:rPr lang="en-US" sz="2800" i="1" strike="sngStrike" dirty="0" err="1" smtClean="0">
                <a:latin typeface="Marker Felt Thin"/>
              </a:rPr>
              <a:t>p</a:t>
            </a:r>
            <a:r>
              <a:rPr lang="en-US" sz="2800" strike="sngStrike" dirty="0" smtClean="0">
                <a:latin typeface="Marker Felt Thin"/>
              </a:rPr>
              <a:t> OF FAILURE EACH SESSION…</a:t>
            </a:r>
            <a:endParaRPr lang="en-US" sz="2800" strike="sngStrike" dirty="0">
              <a:latin typeface="Marker Felt Th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Multi-session goals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243195" y="3715242"/>
            <a:ext cx="2377557" cy="1767031"/>
            <a:chOff x="243195" y="3141492"/>
            <a:chExt cx="3392850" cy="2340782"/>
          </a:xfrm>
        </p:grpSpPr>
        <p:grpSp>
          <p:nvGrpSpPr>
            <p:cNvPr id="15" name="Group 14"/>
            <p:cNvGrpSpPr/>
            <p:nvPr/>
          </p:nvGrpSpPr>
          <p:grpSpPr>
            <a:xfrm>
              <a:off x="2874758" y="4493190"/>
              <a:ext cx="761287" cy="790761"/>
              <a:chOff x="7074441" y="4100438"/>
              <a:chExt cx="761287" cy="790761"/>
            </a:xfrm>
          </p:grpSpPr>
          <p:sp>
            <p:nvSpPr>
              <p:cNvPr id="4" name="AutoShape 10"/>
              <p:cNvSpPr>
                <a:spLocks noChangeArrowheads="1"/>
              </p:cNvSpPr>
              <p:nvPr/>
            </p:nvSpPr>
            <p:spPr bwMode="auto">
              <a:xfrm>
                <a:off x="7074441" y="4100438"/>
                <a:ext cx="761287" cy="790761"/>
              </a:xfrm>
              <a:prstGeom prst="cube">
                <a:avLst>
                  <a:gd name="adj" fmla="val 25000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5" name="Picture 11" descr="hal-9000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074441" y="4361681"/>
                <a:ext cx="536074" cy="385742"/>
              </a:xfrm>
              <a:prstGeom prst="rect">
                <a:avLst/>
              </a:prstGeom>
              <a:noFill/>
            </p:spPr>
          </p:pic>
        </p:grpSp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3195" y="4103211"/>
              <a:ext cx="1393580" cy="1379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Left-Right Arrow 6"/>
            <p:cNvSpPr/>
            <p:nvPr/>
          </p:nvSpPr>
          <p:spPr>
            <a:xfrm>
              <a:off x="1636775" y="4744795"/>
              <a:ext cx="1162881" cy="336647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olded Corner 7"/>
            <p:cNvSpPr/>
            <p:nvPr/>
          </p:nvSpPr>
          <p:spPr>
            <a:xfrm>
              <a:off x="2620751" y="4363029"/>
              <a:ext cx="178905" cy="38176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olded Corner 8"/>
            <p:cNvSpPr/>
            <p:nvPr/>
          </p:nvSpPr>
          <p:spPr>
            <a:xfrm>
              <a:off x="1695738" y="5100508"/>
              <a:ext cx="178905" cy="381766"/>
            </a:xfrm>
            <a:prstGeom prst="foldedCorner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referee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9618357">
              <a:off x="1848035" y="3438497"/>
              <a:ext cx="603406" cy="800169"/>
            </a:xfrm>
            <a:prstGeom prst="rect">
              <a:avLst/>
            </a:prstGeom>
          </p:spPr>
        </p:pic>
        <p:sp>
          <p:nvSpPr>
            <p:cNvPr id="11" name="Process 10"/>
            <p:cNvSpPr/>
            <p:nvPr/>
          </p:nvSpPr>
          <p:spPr>
            <a:xfrm>
              <a:off x="1636776" y="3141492"/>
              <a:ext cx="1162881" cy="1196964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i="1" dirty="0" smtClean="0">
                  <a:solidFill>
                    <a:schemeClr val="tx1"/>
                  </a:solidFill>
                  <a:latin typeface="Marker Felt Thin"/>
                </a:rPr>
                <a:t>ENV</a:t>
              </a:r>
              <a:endParaRPr lang="en-US" sz="2800" i="1" dirty="0">
                <a:solidFill>
                  <a:schemeClr val="tx1"/>
                </a:solidFill>
                <a:latin typeface="Marker Felt Thin"/>
              </a:endParaRPr>
            </a:p>
          </p:txBody>
        </p:sp>
        <p:sp>
          <p:nvSpPr>
            <p:cNvPr id="12" name="Left-Right Arrow 11"/>
            <p:cNvSpPr/>
            <p:nvPr/>
          </p:nvSpPr>
          <p:spPr>
            <a:xfrm rot="2635686">
              <a:off x="2814630" y="3685996"/>
              <a:ext cx="696785" cy="32417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 rot="18955057">
              <a:off x="925355" y="3685623"/>
              <a:ext cx="696785" cy="324178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ube 16"/>
          <p:cNvSpPr/>
          <p:nvPr/>
        </p:nvSpPr>
        <p:spPr>
          <a:xfrm>
            <a:off x="243196" y="5482273"/>
            <a:ext cx="2377556" cy="8105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SESSION 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90865" y="5332561"/>
            <a:ext cx="93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20" name="Cube 19"/>
          <p:cNvSpPr/>
          <p:nvPr/>
        </p:nvSpPr>
        <p:spPr>
          <a:xfrm>
            <a:off x="2549998" y="5482273"/>
            <a:ext cx="2377556" cy="8105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SESSION 2</a:t>
            </a:r>
            <a:endParaRPr lang="en-US" sz="2400" dirty="0"/>
          </a:p>
        </p:txBody>
      </p:sp>
      <p:sp>
        <p:nvSpPr>
          <p:cNvPr id="21" name="Cube 20"/>
          <p:cNvSpPr/>
          <p:nvPr/>
        </p:nvSpPr>
        <p:spPr>
          <a:xfrm>
            <a:off x="4846482" y="5482273"/>
            <a:ext cx="2377556" cy="8105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SESSION 3</a:t>
            </a:r>
            <a:endParaRPr lang="en-US" sz="2400" dirty="0"/>
          </a:p>
        </p:txBody>
      </p:sp>
      <p:pic>
        <p:nvPicPr>
          <p:cNvPr id="22" name="Picture 21" descr="s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6035" y="3180852"/>
            <a:ext cx="392173" cy="534390"/>
          </a:xfrm>
          <a:prstGeom prst="rect">
            <a:avLst/>
          </a:prstGeom>
        </p:spPr>
      </p:pic>
      <p:pic>
        <p:nvPicPr>
          <p:cNvPr id="24" name="Picture 23" descr="s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9283" y="3184642"/>
            <a:ext cx="392173" cy="534390"/>
          </a:xfrm>
          <a:prstGeom prst="rect">
            <a:avLst/>
          </a:prstGeom>
        </p:spPr>
      </p:pic>
      <p:pic>
        <p:nvPicPr>
          <p:cNvPr id="25" name="Picture 24" descr="sw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6283" y="3174922"/>
            <a:ext cx="392173" cy="53439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61072" y="2230535"/>
            <a:ext cx="6519177" cy="954107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Marker Felt Thin"/>
              </a:rPr>
              <a:t>INFINITE SESSION STRATEGY: </a:t>
            </a:r>
            <a:r>
              <a:rPr lang="en-US" sz="2800" b="1" dirty="0" smtClean="0">
                <a:latin typeface="Marker Felt Thin"/>
              </a:rPr>
              <a:t>ZERO</a:t>
            </a:r>
            <a:r>
              <a:rPr lang="en-US" sz="2800" dirty="0" smtClean="0">
                <a:latin typeface="Marker Felt Thin"/>
              </a:rPr>
              <a:t> ERRORS AFTER FINITE NUMBER OF ROUNDS</a:t>
            </a:r>
            <a:endParaRPr lang="en-US" sz="2800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01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7369E-6 2.95397E-6 L 0.24523 2.9539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23 2.95397E-6 L 0.51406 -0.000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406 -0.0007 L 0.79313 0.00023 " pathEditMode="relative" ptsTypes="AA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7" grpId="0" animBg="1"/>
      <p:bldP spid="2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Sensing for infinite goals</a:t>
            </a:r>
            <a:endParaRPr lang="en-US" dirty="0"/>
          </a:p>
        </p:txBody>
      </p:sp>
      <p:sp>
        <p:nvSpPr>
          <p:cNvPr id="17" name="Cube 16"/>
          <p:cNvSpPr/>
          <p:nvPr/>
        </p:nvSpPr>
        <p:spPr>
          <a:xfrm>
            <a:off x="243196" y="5482273"/>
            <a:ext cx="2377556" cy="8105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SESSION 1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390865" y="5332561"/>
            <a:ext cx="932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p:sp>
        <p:nvSpPr>
          <p:cNvPr id="20" name="Cube 19"/>
          <p:cNvSpPr/>
          <p:nvPr/>
        </p:nvSpPr>
        <p:spPr>
          <a:xfrm>
            <a:off x="2549998" y="5482273"/>
            <a:ext cx="2377556" cy="8105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SESSION 2</a:t>
            </a:r>
            <a:endParaRPr lang="en-US" sz="2400" dirty="0"/>
          </a:p>
        </p:txBody>
      </p:sp>
      <p:sp>
        <p:nvSpPr>
          <p:cNvPr id="21" name="Cube 20"/>
          <p:cNvSpPr/>
          <p:nvPr/>
        </p:nvSpPr>
        <p:spPr>
          <a:xfrm>
            <a:off x="4846482" y="5482273"/>
            <a:ext cx="2377556" cy="810599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SESSION 3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43195" y="3715242"/>
            <a:ext cx="2377557" cy="1767031"/>
            <a:chOff x="243195" y="3715242"/>
            <a:chExt cx="2377557" cy="1767031"/>
          </a:xfrm>
        </p:grpSpPr>
        <p:grpSp>
          <p:nvGrpSpPr>
            <p:cNvPr id="3" name="Group 15"/>
            <p:cNvGrpSpPr/>
            <p:nvPr/>
          </p:nvGrpSpPr>
          <p:grpSpPr>
            <a:xfrm>
              <a:off x="243195" y="3715242"/>
              <a:ext cx="2377557" cy="1767031"/>
              <a:chOff x="243195" y="3141492"/>
              <a:chExt cx="3392850" cy="2340782"/>
            </a:xfrm>
          </p:grpSpPr>
          <p:grpSp>
            <p:nvGrpSpPr>
              <p:cNvPr id="14" name="Group 14"/>
              <p:cNvGrpSpPr/>
              <p:nvPr/>
            </p:nvGrpSpPr>
            <p:grpSpPr>
              <a:xfrm>
                <a:off x="2874758" y="4493190"/>
                <a:ext cx="761287" cy="790761"/>
                <a:chOff x="7074441" y="4100438"/>
                <a:chExt cx="761287" cy="790761"/>
              </a:xfrm>
            </p:grpSpPr>
            <p:sp>
              <p:nvSpPr>
                <p:cNvPr id="4" name="AutoShape 10"/>
                <p:cNvSpPr>
                  <a:spLocks noChangeArrowheads="1"/>
                </p:cNvSpPr>
                <p:nvPr/>
              </p:nvSpPr>
              <p:spPr bwMode="auto">
                <a:xfrm>
                  <a:off x="7074441" y="4100438"/>
                  <a:ext cx="761287" cy="790761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pic>
              <p:nvPicPr>
                <p:cNvPr id="5" name="Picture 11" descr="hal-9000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7074441" y="4361681"/>
                  <a:ext cx="536074" cy="38574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6" name="Picture 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3195" y="4103211"/>
                <a:ext cx="1393580" cy="1379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Left-Right Arrow 6"/>
              <p:cNvSpPr/>
              <p:nvPr/>
            </p:nvSpPr>
            <p:spPr>
              <a:xfrm>
                <a:off x="1636775" y="4744795"/>
                <a:ext cx="1162881" cy="336647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olded Corner 7"/>
              <p:cNvSpPr/>
              <p:nvPr/>
            </p:nvSpPr>
            <p:spPr>
              <a:xfrm>
                <a:off x="2620751" y="4363029"/>
                <a:ext cx="178905" cy="381766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olded Corner 8"/>
              <p:cNvSpPr/>
              <p:nvPr/>
            </p:nvSpPr>
            <p:spPr>
              <a:xfrm>
                <a:off x="1695738" y="5100508"/>
                <a:ext cx="178905" cy="381766"/>
              </a:xfrm>
              <a:prstGeom prst="foldedCorner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" name="Picture 9" descr="referee.jpg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9618357">
                <a:off x="1848035" y="3438497"/>
                <a:ext cx="603406" cy="800169"/>
              </a:xfrm>
              <a:prstGeom prst="rect">
                <a:avLst/>
              </a:prstGeom>
            </p:spPr>
          </p:pic>
          <p:sp>
            <p:nvSpPr>
              <p:cNvPr id="11" name="Process 10"/>
              <p:cNvSpPr/>
              <p:nvPr/>
            </p:nvSpPr>
            <p:spPr>
              <a:xfrm>
                <a:off x="1636776" y="3141492"/>
                <a:ext cx="1162881" cy="1196964"/>
              </a:xfrm>
              <a:prstGeom prst="flowChartProcess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i="1" dirty="0" smtClean="0">
                    <a:solidFill>
                      <a:schemeClr val="tx1"/>
                    </a:solidFill>
                    <a:latin typeface="Marker Felt Thin"/>
                  </a:rPr>
                  <a:t>ENV</a:t>
                </a:r>
                <a:endParaRPr lang="en-US" sz="2800" i="1" dirty="0">
                  <a:solidFill>
                    <a:schemeClr val="tx1"/>
                  </a:solidFill>
                  <a:latin typeface="Marker Felt Thin"/>
                </a:endParaRPr>
              </a:p>
            </p:txBody>
          </p:sp>
          <p:sp>
            <p:nvSpPr>
              <p:cNvPr id="12" name="Left-Right Arrow 11"/>
              <p:cNvSpPr/>
              <p:nvPr/>
            </p:nvSpPr>
            <p:spPr>
              <a:xfrm rot="2635686">
                <a:off x="2814630" y="3685996"/>
                <a:ext cx="696785" cy="324178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Left-Right Arrow 12"/>
              <p:cNvSpPr/>
              <p:nvPr/>
            </p:nvSpPr>
            <p:spPr>
              <a:xfrm rot="18955057">
                <a:off x="925355" y="3685623"/>
                <a:ext cx="696785" cy="324178"/>
              </a:xfrm>
              <a:prstGeom prst="leftRigh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3196" y="4687456"/>
              <a:ext cx="690699" cy="476204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</p:grpSp>
      <p:sp>
        <p:nvSpPr>
          <p:cNvPr id="27" name="Donut 26"/>
          <p:cNvSpPr/>
          <p:nvPr/>
        </p:nvSpPr>
        <p:spPr>
          <a:xfrm>
            <a:off x="164445" y="4441233"/>
            <a:ext cx="2443992" cy="2419058"/>
          </a:xfrm>
          <a:prstGeom prst="donut">
            <a:avLst>
              <a:gd name="adj" fmla="val 2219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Callout 27"/>
          <p:cNvSpPr/>
          <p:nvPr/>
        </p:nvSpPr>
        <p:spPr>
          <a:xfrm>
            <a:off x="2932025" y="1904906"/>
            <a:ext cx="4039979" cy="1968112"/>
          </a:xfrm>
          <a:prstGeom prst="wedgeEllipseCallout">
            <a:avLst>
              <a:gd name="adj1" fmla="val 12381"/>
              <a:gd name="adj2" fmla="val 8309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i="1" dirty="0" smtClean="0">
                <a:solidFill>
                  <a:schemeClr val="tx1"/>
                </a:solidFill>
                <a:latin typeface="Comic Sans MS"/>
              </a:rPr>
              <a:t>I’D BETTER TRY SOMETHING ELSE!!</a:t>
            </a:r>
            <a:endParaRPr lang="en-US" sz="28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445" y="1417638"/>
            <a:ext cx="4294762" cy="954107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arker Felt Thin"/>
              </a:rPr>
              <a:t>SAFETY:</a:t>
            </a:r>
            <a:r>
              <a:rPr lang="en-US" sz="2800" i="1" dirty="0" smtClean="0">
                <a:latin typeface="Marker Felt Thin"/>
              </a:rPr>
              <a:t> ERRORS DETECTED WITHIN FINITE # OF ROUNDS</a:t>
            </a:r>
            <a:endParaRPr lang="en-US" sz="2800" b="1" i="1" dirty="0">
              <a:latin typeface="Marker Felt Thi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4445" y="2524145"/>
            <a:ext cx="4294762" cy="1815882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arker Felt Thin"/>
              </a:rPr>
              <a:t>VIABILITY:</a:t>
            </a:r>
            <a:r>
              <a:rPr lang="en-US" sz="2800" i="1" dirty="0" smtClean="0">
                <a:latin typeface="Marker Felt Thin"/>
              </a:rPr>
              <a:t> FAILURES CEASE WITHIN FINITE # OF ROUNDS FOR AN APPROPRIATE COMMUNICATION STRATEGY</a:t>
            </a:r>
            <a:endParaRPr lang="en-US" sz="2800" b="1" i="1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898E-6 -8.49179E-6 L 0.25113 -8.4917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0100"/>
                                      </p:to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13 4.84155E-6 L 0.5066 0.00023 " pathEditMode="relative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F0100"/>
                                      </p:to>
                                    </p:animClr>
                                    <p:set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66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1" animBg="1"/>
      <p:bldP spid="27" grpId="2" animBg="1"/>
      <p:bldP spid="28" grpId="0" animBg="1"/>
      <p:bldP spid="28" grpId="1" animBg="1"/>
      <p:bldP spid="24" grpId="0" animBg="1"/>
      <p:bldP spid="2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77342"/>
            <a:ext cx="7772400" cy="3023109"/>
          </a:xfrm>
        </p:spPr>
        <p:txBody>
          <a:bodyPr>
            <a:normAutofit/>
          </a:bodyPr>
          <a:lstStyle/>
          <a:p>
            <a:r>
              <a:rPr lang="en-US" dirty="0" smtClean="0"/>
              <a:t>This weaker version of sensing </a:t>
            </a:r>
            <a:r>
              <a:rPr lang="en-US" i="1" dirty="0" smtClean="0"/>
              <a:t>suffices</a:t>
            </a:r>
            <a:r>
              <a:rPr lang="en-US" dirty="0" smtClean="0"/>
              <a:t> to construct universal users for infinite goals.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is it </a:t>
            </a:r>
            <a:r>
              <a:rPr lang="en-US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necessary??</a:t>
            </a:r>
            <a:endParaRPr lang="en-U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3205240" y="4786989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3127828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3127828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3096377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impossible finite goal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30" y="3641196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cess 5"/>
          <p:cNvSpPr/>
          <p:nvPr/>
        </p:nvSpPr>
        <p:spPr>
          <a:xfrm>
            <a:off x="3205240" y="1509187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7" name="Left-Right Arrow 6"/>
          <p:cNvSpPr/>
          <p:nvPr/>
        </p:nvSpPr>
        <p:spPr>
          <a:xfrm rot="2635686">
            <a:off x="6200826" y="2669566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8955057">
            <a:off x="1339607" y="2735595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2809" y="4048326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612434" y="1258074"/>
            <a:ext cx="59901" cy="2850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Callout 15"/>
          <p:cNvSpPr/>
          <p:nvPr/>
        </p:nvSpPr>
        <p:spPr>
          <a:xfrm>
            <a:off x="-1" y="1417638"/>
            <a:ext cx="2731519" cy="1625702"/>
          </a:xfrm>
          <a:prstGeom prst="cloudCallout">
            <a:avLst>
              <a:gd name="adj1" fmla="val 9431"/>
              <a:gd name="adj2" fmla="val 9582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i="1" dirty="0" smtClean="0">
                <a:solidFill>
                  <a:schemeClr val="tx1"/>
                </a:solidFill>
                <a:latin typeface="Comic Sans MS"/>
              </a:rPr>
              <a:t>I </a:t>
            </a:r>
            <a:r>
              <a:rPr lang="en-US" sz="2000" b="1" i="1" dirty="0" smtClean="0">
                <a:solidFill>
                  <a:schemeClr val="tx1"/>
                </a:solidFill>
                <a:latin typeface="Comic Sans MS"/>
              </a:rPr>
              <a:t>WONDER</a:t>
            </a:r>
            <a:r>
              <a:rPr lang="en-US" sz="2000" i="1" dirty="0" smtClean="0">
                <a:solidFill>
                  <a:schemeClr val="tx1"/>
                </a:solidFill>
                <a:latin typeface="Comic Sans MS"/>
              </a:rPr>
              <a:t> IF IT PRINTED…</a:t>
            </a:r>
            <a:endParaRPr lang="en-US" sz="20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5873" y="5617722"/>
            <a:ext cx="6297505" cy="523220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arker Felt Thin"/>
              </a:rPr>
              <a:t>RECALL:</a:t>
            </a:r>
            <a:r>
              <a:rPr lang="en-US" sz="2800" i="1" dirty="0" smtClean="0">
                <a:latin typeface="Marker Felt Thin"/>
              </a:rPr>
              <a:t> WE SHOULD STOP IN FINITE TIME</a:t>
            </a:r>
            <a:endParaRPr lang="en-US" sz="2800" i="1" dirty="0">
              <a:latin typeface="Marker Felt Thi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5" grpId="0" animBg="1"/>
      <p:bldP spid="16" grpId="0" animBg="1"/>
      <p:bldP spid="1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3205240" y="4786989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3127828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3127828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3096377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possible infinite goal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30" y="3641196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cess 5"/>
          <p:cNvSpPr/>
          <p:nvPr/>
        </p:nvSpPr>
        <p:spPr>
          <a:xfrm>
            <a:off x="3205240" y="1509187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7" name="Left-Right Arrow 6"/>
          <p:cNvSpPr/>
          <p:nvPr/>
        </p:nvSpPr>
        <p:spPr>
          <a:xfrm rot="2635686">
            <a:off x="6200826" y="2669566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8955057">
            <a:off x="1339607" y="2735595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2809" y="4048326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4612434" y="1258074"/>
            <a:ext cx="59901" cy="285097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515874" y="5617722"/>
            <a:ext cx="6170926" cy="523220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Marker Felt Thin"/>
              </a:rPr>
              <a:t>PASSWORD FOUND IN FINITE # OF ROUNDS</a:t>
            </a:r>
            <a:endParaRPr lang="en-US" sz="2800" i="1" dirty="0">
              <a:latin typeface="Marker Felt Thi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5240" y="6079387"/>
            <a:ext cx="5718150" cy="523220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arker Felt Thin"/>
              </a:rPr>
              <a:t>MORAL:</a:t>
            </a:r>
            <a:r>
              <a:rPr lang="en-US" sz="2800" i="1" dirty="0" smtClean="0">
                <a:latin typeface="Marker Felt Thin"/>
              </a:rPr>
              <a:t> FEEDBACK IS UNNECESSARY!</a:t>
            </a:r>
            <a:endParaRPr lang="en-US" sz="2800" i="1" dirty="0"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7" grpId="0" animBg="1"/>
      <p:bldP spid="1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saw a model for capturing problems of misunderstanding in communications systems.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 also saw some limits of “strong” solutions to this problem.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6913" y="3656962"/>
            <a:ext cx="8612857" cy="461665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latin typeface="Marker Felt Thin"/>
              </a:rPr>
              <a:t>THERE EXISTS</a:t>
            </a:r>
            <a:r>
              <a:rPr lang="en-US" sz="2400" i="1" dirty="0" smtClean="0">
                <a:latin typeface="Marker Felt Thin"/>
              </a:rPr>
              <a:t> SOME USER STRATEGY THAT RELIABLY SUCCEEDS AT </a:t>
            </a:r>
            <a:r>
              <a:rPr lang="en-US" sz="2400" dirty="0" smtClean="0"/>
              <a:t>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9209"/>
            <a:ext cx="8229600" cy="590385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Goal of Communication</a:t>
            </a:r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Helpful server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Universal user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Sensing function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01" y="202650"/>
            <a:ext cx="6431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/>
                <a:cs typeface="Copperplate Gothic Bold"/>
              </a:rPr>
              <a:t>Key Concepts</a:t>
            </a:r>
            <a:endParaRPr lang="en-US" sz="3200" dirty="0">
              <a:latin typeface="Copperplate Gothic Bold"/>
              <a:cs typeface="Copperplate Gothic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45199" y="1766418"/>
            <a:ext cx="5892657" cy="769441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G = (</a:t>
            </a:r>
            <a:r>
              <a:rPr lang="en-US" sz="4400" i="1" dirty="0" smtClean="0"/>
              <a:t>ENV</a:t>
            </a:r>
            <a:r>
              <a:rPr lang="en-US" sz="4400" dirty="0" smtClean="0"/>
              <a:t>,R</a:t>
            </a:r>
            <a:r>
              <a:rPr lang="en-US" sz="4400" i="1" dirty="0" smtClean="0"/>
              <a:t>:			 </a:t>
            </a:r>
            <a:r>
              <a:rPr lang="en-US" sz="4400" dirty="0" err="1" smtClean="0">
                <a:latin typeface="Wingdings 3"/>
              </a:rPr>
              <a:t>g</a:t>
            </a:r>
            <a:r>
              <a:rPr lang="en-US" sz="4400" i="1" dirty="0" smtClean="0"/>
              <a:t> </a:t>
            </a:r>
            <a:r>
              <a:rPr lang="en-US" sz="4400" dirty="0" smtClean="0"/>
              <a:t>{</a:t>
            </a:r>
            <a:r>
              <a:rPr lang="en-US" sz="4400" i="1" dirty="0" smtClean="0"/>
              <a:t>0,1</a:t>
            </a:r>
            <a:r>
              <a:rPr lang="en-US" sz="4400" dirty="0" smtClean="0"/>
              <a:t>})</a:t>
            </a:r>
            <a:endParaRPr lang="en-US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3969113" y="1871446"/>
            <a:ext cx="1292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environment internal state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051003"/>
            <a:ext cx="7936040" cy="1077218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i="1" cap="all" dirty="0" smtClean="0">
                <a:latin typeface="Marker Felt Thin"/>
              </a:rPr>
              <a:t>for every server  </a:t>
            </a:r>
            <a:r>
              <a:rPr lang="en-US" sz="3200" dirty="0" smtClean="0"/>
              <a:t>S</a:t>
            </a:r>
            <a:r>
              <a:rPr lang="en-US" sz="2800" dirty="0" smtClean="0"/>
              <a:t> </a:t>
            </a:r>
            <a:r>
              <a:rPr lang="en-US" sz="2800" i="1" cap="all" dirty="0" smtClean="0">
                <a:latin typeface="Marker Felt Thin"/>
              </a:rPr>
              <a:t>in  </a:t>
            </a:r>
            <a:r>
              <a:rPr lang="en-US" sz="2800" dirty="0" smtClean="0">
                <a:latin typeface="Marker Felt Thin"/>
              </a:rPr>
              <a:t>S </a:t>
            </a:r>
            <a:r>
              <a:rPr lang="en-US" sz="2800" i="1" cap="all" dirty="0" smtClean="0">
                <a:latin typeface="Marker Felt Thin"/>
              </a:rPr>
              <a:t>and every initial state of  </a:t>
            </a:r>
            <a:r>
              <a:rPr lang="en-US" sz="3200" dirty="0" smtClean="0"/>
              <a:t>S</a:t>
            </a:r>
            <a:r>
              <a:rPr lang="en-US" sz="2800" dirty="0" smtClean="0"/>
              <a:t> </a:t>
            </a:r>
            <a:r>
              <a:rPr lang="en-US" sz="2800" i="1" cap="all" dirty="0" smtClean="0">
                <a:latin typeface="Marker Felt Thin"/>
              </a:rPr>
              <a:t>and </a:t>
            </a:r>
            <a:r>
              <a:rPr lang="en-US" sz="3200" dirty="0" smtClean="0"/>
              <a:t>ENV</a:t>
            </a:r>
            <a:r>
              <a:rPr lang="en-US" sz="2800" dirty="0" smtClean="0"/>
              <a:t>, </a:t>
            </a:r>
            <a:r>
              <a:rPr lang="en-US" sz="2800" i="1" cap="all" dirty="0" smtClean="0">
                <a:latin typeface="Marker Felt Thin"/>
              </a:rPr>
              <a:t>the user </a:t>
            </a:r>
            <a:r>
              <a:rPr lang="en-US" sz="2800" i="1" cap="all" dirty="0" err="1" smtClean="0">
                <a:latin typeface="Marker Felt Thin"/>
              </a:rPr>
              <a:t>achIeveS</a:t>
            </a:r>
            <a:r>
              <a:rPr lang="en-US" sz="2800" i="1" cap="all" dirty="0" smtClean="0">
                <a:latin typeface="Marker Felt Thin"/>
              </a:rPr>
              <a:t> </a:t>
            </a:r>
            <a:r>
              <a:rPr lang="en-US" sz="2800" dirty="0" smtClean="0"/>
              <a:t> </a:t>
            </a:r>
            <a:r>
              <a:rPr lang="en-US" sz="3200" dirty="0" smtClean="0"/>
              <a:t>G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888894" y="2212693"/>
            <a:ext cx="3924484" cy="584776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V : </a:t>
            </a:r>
            <a:r>
              <a:rPr lang="en-US" sz="3200" i="1" dirty="0" smtClean="0"/>
              <a:t>user’s view </a:t>
            </a:r>
            <a:r>
              <a:rPr lang="en-US" sz="3200" dirty="0" err="1" smtClean="0">
                <a:latin typeface="Wingdings 3"/>
              </a:rPr>
              <a:t>g</a:t>
            </a:r>
            <a:r>
              <a:rPr lang="en-US" sz="3200" i="1" dirty="0" smtClean="0"/>
              <a:t> </a:t>
            </a:r>
            <a:r>
              <a:rPr lang="en-US" sz="3200" dirty="0" smtClean="0"/>
              <a:t>{</a:t>
            </a:r>
            <a:r>
              <a:rPr lang="en-US" sz="3200" i="1" dirty="0" smtClean="0"/>
              <a:t>0,1</a:t>
            </a:r>
            <a:r>
              <a:rPr lang="en-US" sz="3200" dirty="0" smtClean="0"/>
              <a:t>}</a:t>
            </a:r>
            <a:endParaRPr lang="en-US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8687" y="3103698"/>
            <a:ext cx="4294762" cy="954107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arker Felt Thin"/>
              </a:rPr>
              <a:t>SAFETY:</a:t>
            </a:r>
            <a:r>
              <a:rPr lang="en-US" sz="2800" i="1" dirty="0" smtClean="0">
                <a:latin typeface="Marker Felt Thin"/>
              </a:rPr>
              <a:t> ERRORS DETECTED WITHIN FINITE # OF ROUNDS</a:t>
            </a:r>
            <a:endParaRPr lang="en-US" sz="2800" b="1" i="1" dirty="0">
              <a:latin typeface="Marker Felt Thi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8687" y="3473029"/>
            <a:ext cx="4294762" cy="584776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latin typeface="Marker Felt Thin"/>
              </a:rPr>
              <a:t>SAFETY:  </a:t>
            </a:r>
            <a:r>
              <a:rPr lang="en-US" sz="3200" dirty="0" smtClean="0"/>
              <a:t>V = </a:t>
            </a:r>
            <a:r>
              <a:rPr lang="en-US" sz="3200" i="1" dirty="0" smtClean="0"/>
              <a:t>1</a:t>
            </a:r>
            <a:r>
              <a:rPr lang="en-US" sz="3200" dirty="0" smtClean="0"/>
              <a:t> </a:t>
            </a:r>
            <a:r>
              <a:rPr lang="en-US" sz="3200" i="1" dirty="0" err="1" smtClean="0">
                <a:latin typeface="Wingdings 3"/>
              </a:rPr>
              <a:t>e</a:t>
            </a:r>
            <a:r>
              <a:rPr lang="en-US" sz="3200" i="1" dirty="0" smtClean="0"/>
              <a:t> </a:t>
            </a:r>
            <a:r>
              <a:rPr lang="en-US" sz="3200" dirty="0" smtClean="0"/>
              <a:t>R = </a:t>
            </a:r>
            <a:r>
              <a:rPr lang="en-US" sz="3200" i="1" dirty="0" smtClean="0"/>
              <a:t>1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4728687" y="4210205"/>
            <a:ext cx="4294762" cy="1815882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arker Felt Thin"/>
              </a:rPr>
              <a:t>VIABILITY:</a:t>
            </a:r>
            <a:r>
              <a:rPr lang="en-US" sz="2800" i="1" dirty="0" smtClean="0">
                <a:latin typeface="Marker Felt Thin"/>
              </a:rPr>
              <a:t> FAILURES CEASE WITHIN FINITE # OF ROUNDS FOR AN APPROPRIATE COMMUNICATION STRATEGY</a:t>
            </a:r>
            <a:endParaRPr lang="en-US" sz="2800" b="1" i="1" dirty="0">
              <a:latin typeface="Marker Felt Thi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28687" y="4525850"/>
            <a:ext cx="4294762" cy="1384995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latin typeface="Marker Felt Thin"/>
              </a:rPr>
              <a:t>VIABILITY: </a:t>
            </a:r>
            <a:r>
              <a:rPr lang="en-US" sz="2800" i="1" u="sng" dirty="0" smtClean="0">
                <a:latin typeface="Marker Felt Thin"/>
              </a:rPr>
              <a:t>THERE EXISTS</a:t>
            </a:r>
            <a:r>
              <a:rPr lang="en-US" sz="2800" i="1" dirty="0" smtClean="0">
                <a:latin typeface="Marker Felt Thin"/>
              </a:rPr>
              <a:t> SOME USER STRATEGY THAT RELIABLY OBTAINS </a:t>
            </a:r>
            <a:r>
              <a:rPr lang="en-US" sz="2800" i="1" dirty="0" smtClean="0"/>
              <a:t>V</a:t>
            </a:r>
            <a:r>
              <a:rPr lang="en-US" sz="2800" dirty="0" smtClean="0"/>
              <a:t> = </a:t>
            </a:r>
            <a:r>
              <a:rPr lang="en-US" sz="2800" i="1" dirty="0" smtClean="0"/>
              <a:t>1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5" grpId="0" animBg="1"/>
      <p:bldP spid="5" grpId="1" animBg="1"/>
      <p:bldP spid="6" grpId="0"/>
      <p:bldP spid="6" grpId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0" grpId="0" animBg="1"/>
      <p:bldP spid="10" grpId="1" animBg="1"/>
      <p:bldP spid="13" grpId="0" animBg="1"/>
      <p:bldP spid="13" grpId="1" animBg="1"/>
      <p:bldP spid="11" grpId="0" animBg="1"/>
      <p:bldP spid="11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“Meaning” is relevant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667000"/>
            <a:ext cx="24130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713620" y="1417638"/>
            <a:ext cx="3737428" cy="1013505"/>
          </a:xfrm>
          <a:prstGeom prst="cloudCallout">
            <a:avLst>
              <a:gd name="adj1" fmla="val -15906"/>
              <a:gd name="adj2" fmla="val 14673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  <a:latin typeface="Comic Sans MS"/>
              </a:rPr>
              <a:t>I DON’T THINK SO.</a:t>
            </a:r>
            <a:endParaRPr lang="en-US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709333" y="2273905"/>
            <a:ext cx="3943047" cy="1921654"/>
          </a:xfrm>
          <a:prstGeom prst="wedgeEllipseCallout">
            <a:avLst>
              <a:gd name="adj1" fmla="val -59123"/>
              <a:gd name="adj2" fmla="val 53414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 anchorCtr="0">
            <a:noAutofit/>
          </a:bodyPr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Comic Sans MS"/>
              </a:rPr>
              <a:t>RIDICULOUS!</a:t>
            </a:r>
            <a:r>
              <a:rPr lang="en-US" i="1" dirty="0" smtClean="0">
                <a:solidFill>
                  <a:schemeClr val="tx1"/>
                </a:solidFill>
                <a:latin typeface="Comic Sans MS"/>
              </a:rPr>
              <a:t> I </a:t>
            </a:r>
            <a:r>
              <a:rPr lang="en-US" b="1" i="1" dirty="0" smtClean="0">
                <a:solidFill>
                  <a:schemeClr val="tx1"/>
                </a:solidFill>
                <a:latin typeface="Comic Sans MS"/>
              </a:rPr>
              <a:t>ONLY</a:t>
            </a:r>
            <a:r>
              <a:rPr lang="en-US" i="1" dirty="0" smtClean="0">
                <a:solidFill>
                  <a:schemeClr val="tx1"/>
                </a:solidFill>
                <a:latin typeface="Comic Sans MS"/>
              </a:rPr>
              <a:t> NEED MY </a:t>
            </a:r>
            <a:r>
              <a:rPr lang="en-US" b="1" i="1" dirty="0" smtClean="0">
                <a:solidFill>
                  <a:schemeClr val="tx1"/>
                </a:solidFill>
                <a:latin typeface="Comic Sans MS"/>
              </a:rPr>
              <a:t>PRINTER</a:t>
            </a:r>
            <a:r>
              <a:rPr lang="en-US" i="1" dirty="0" smtClean="0">
                <a:solidFill>
                  <a:schemeClr val="tx1"/>
                </a:solidFill>
                <a:latin typeface="Comic Sans MS"/>
              </a:rPr>
              <a:t> TO RECEIVE THE </a:t>
            </a:r>
            <a:r>
              <a:rPr lang="en-US" b="1" i="1" dirty="0" smtClean="0">
                <a:solidFill>
                  <a:schemeClr val="tx1"/>
                </a:solidFill>
                <a:latin typeface="Comic Sans MS"/>
              </a:rPr>
              <a:t>SAME BITS I SENT, </a:t>
            </a:r>
            <a:r>
              <a:rPr lang="en-US" i="1" dirty="0" smtClean="0">
                <a:solidFill>
                  <a:schemeClr val="tx1"/>
                </a:solidFill>
                <a:latin typeface="Comic Sans MS"/>
              </a:rPr>
              <a:t>RIGHT??</a:t>
            </a:r>
            <a:endParaRPr lang="en-US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Process 7"/>
          <p:cNvSpPr/>
          <p:nvPr/>
        </p:nvSpPr>
        <p:spPr>
          <a:xfrm>
            <a:off x="4039810" y="5370286"/>
            <a:ext cx="4499428" cy="967619"/>
          </a:xfrm>
          <a:prstGeom prst="flowChartProcess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i="1" dirty="0" smtClean="0">
                <a:solidFill>
                  <a:schemeClr val="tx1"/>
                </a:solidFill>
                <a:latin typeface="Marker Felt Thin"/>
              </a:rPr>
              <a:t>IF ONLY, BOB…</a:t>
            </a:r>
            <a:endParaRPr lang="en-US" sz="4000" i="1" dirty="0">
              <a:solidFill>
                <a:schemeClr val="tx1"/>
              </a:solidFill>
              <a:latin typeface="Marker Felt Thin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674372" y="4397495"/>
            <a:ext cx="1650803" cy="777618"/>
            <a:chOff x="3674372" y="4397495"/>
            <a:chExt cx="1650803" cy="777618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3675165" y="4769020"/>
              <a:ext cx="1648420" cy="67550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3303641" y="4802795"/>
              <a:ext cx="743049" cy="158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4952856" y="4768226"/>
              <a:ext cx="743049" cy="1588"/>
            </a:xfrm>
            <a:prstGeom prst="line">
              <a:avLst/>
            </a:prstGeom>
            <a:ln w="76200" cmpd="sng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391560" y="4567164"/>
            <a:ext cx="12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alkboard"/>
              </a:rPr>
              <a:t>110100</a:t>
            </a:r>
            <a:endParaRPr lang="en-US" sz="2800" dirty="0">
              <a:latin typeface="Chalkboard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23664" y="4499614"/>
            <a:ext cx="129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halkboard"/>
              </a:rPr>
              <a:t>110100</a:t>
            </a:r>
            <a:endParaRPr lang="en-US" sz="2800" dirty="0">
              <a:latin typeface="Chalkboard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/>
      <p:bldP spid="18" grpId="1"/>
      <p:bldP spid="20" grpId="2"/>
      <p:bldP spid="20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2667000"/>
            <a:ext cx="24130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30095" y="1814286"/>
            <a:ext cx="3834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pg1.pdf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4330095" y="783432"/>
            <a:ext cx="4203916" cy="5440362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</p:pic>
      <p:sp>
        <p:nvSpPr>
          <p:cNvPr id="8" name="Oval Callout 7"/>
          <p:cNvSpPr/>
          <p:nvPr/>
        </p:nvSpPr>
        <p:spPr>
          <a:xfrm>
            <a:off x="228600" y="1242192"/>
            <a:ext cx="4042229" cy="1882851"/>
          </a:xfrm>
          <a:prstGeom prst="wedgeEllipseCallout">
            <a:avLst>
              <a:gd name="adj1" fmla="val 6696"/>
              <a:gd name="adj2" fmla="val 9012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Comic Sans MS"/>
              </a:rPr>
              <a:t>MAN, WHAT THE EFF??</a:t>
            </a:r>
            <a:endParaRPr lang="en-US" sz="3200" i="1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9" name="Explosion 1 8"/>
          <p:cNvSpPr/>
          <p:nvPr/>
        </p:nvSpPr>
        <p:spPr>
          <a:xfrm>
            <a:off x="641047" y="411238"/>
            <a:ext cx="7680477" cy="6446762"/>
          </a:xfrm>
          <a:prstGeom prst="irregularSeal1">
            <a:avLst/>
          </a:prstGeom>
          <a:solidFill>
            <a:srgbClr val="F7FF7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i="1" dirty="0" smtClean="0">
                <a:solidFill>
                  <a:schemeClr val="tx1"/>
                </a:solidFill>
                <a:latin typeface="Marker Felt Thin"/>
              </a:rPr>
              <a:t>A FAILURE TO COMMUNICATE!</a:t>
            </a:r>
            <a:endParaRPr lang="en-US" sz="4800" i="1" dirty="0">
              <a:solidFill>
                <a:schemeClr val="tx1"/>
              </a:solidFill>
              <a:latin typeface="Marker Felt Thi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Choose your own counterexample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Map is infinite</a:t>
            </a:r>
          </a:p>
          <a:p>
            <a:r>
              <a:rPr lang="en-US" sz="4800" dirty="0" smtClean="0"/>
              <a:t>Printer is black-box</a:t>
            </a:r>
          </a:p>
          <a:p>
            <a:r>
              <a:rPr lang="en-US" sz="4800" dirty="0" smtClean="0"/>
              <a:t>Different messages</a:t>
            </a:r>
            <a:br>
              <a:rPr lang="en-US" sz="4800" dirty="0" smtClean="0"/>
            </a:br>
            <a:r>
              <a:rPr lang="en-US" sz="4800" dirty="0" smtClean="0"/>
              <a:t>may have same effect</a:t>
            </a:r>
          </a:p>
          <a:p>
            <a:pPr>
              <a:buNone/>
            </a:pPr>
            <a:r>
              <a:rPr lang="en-US" sz="4800" dirty="0" smtClean="0"/>
              <a:t>					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128762" y="5055810"/>
            <a:ext cx="1107996" cy="10156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6000" dirty="0" smtClean="0"/>
              <a:t>. . .</a:t>
            </a:r>
            <a:endParaRPr lang="en-US" sz="6000" dirty="0"/>
          </a:p>
        </p:txBody>
      </p:sp>
      <p:sp>
        <p:nvSpPr>
          <p:cNvPr id="5" name="Freeform 4"/>
          <p:cNvSpPr/>
          <p:nvPr/>
        </p:nvSpPr>
        <p:spPr>
          <a:xfrm>
            <a:off x="4700631" y="1600200"/>
            <a:ext cx="1790095" cy="3455610"/>
          </a:xfrm>
          <a:custGeom>
            <a:avLst/>
            <a:gdLst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298338 w 1790095"/>
              <a:gd name="connsiteY6" fmla="*/ 0 h 3455610"/>
              <a:gd name="connsiteX7" fmla="*/ 1491758 w 1790095"/>
              <a:gd name="connsiteY7" fmla="*/ 0 h 3455610"/>
              <a:gd name="connsiteX8" fmla="*/ 1640927 w 1790095"/>
              <a:gd name="connsiteY8" fmla="*/ 149169 h 3455610"/>
              <a:gd name="connsiteX9" fmla="*/ 1640926 w 1790095"/>
              <a:gd name="connsiteY9" fmla="*/ 1578636 h 3455610"/>
              <a:gd name="connsiteX10" fmla="*/ 1790095 w 1790095"/>
              <a:gd name="connsiteY10" fmla="*/ 1727805 h 3455610"/>
              <a:gd name="connsiteX11" fmla="*/ 1640926 w 1790095"/>
              <a:gd name="connsiteY11" fmla="*/ 1876974 h 3455610"/>
              <a:gd name="connsiteX12" fmla="*/ 1640926 w 1790095"/>
              <a:gd name="connsiteY12" fmla="*/ 3306441 h 3455610"/>
              <a:gd name="connsiteX13" fmla="*/ 1491757 w 1790095"/>
              <a:gd name="connsiteY13" fmla="*/ 3455610 h 3455610"/>
              <a:gd name="connsiteX14" fmla="*/ 298337 w 1790095"/>
              <a:gd name="connsiteY14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298338 w 1790095"/>
              <a:gd name="connsiteY6" fmla="*/ 0 h 3455610"/>
              <a:gd name="connsiteX7" fmla="*/ 1491758 w 1790095"/>
              <a:gd name="connsiteY7" fmla="*/ 0 h 3455610"/>
              <a:gd name="connsiteX8" fmla="*/ 1640927 w 1790095"/>
              <a:gd name="connsiteY8" fmla="*/ 149169 h 3455610"/>
              <a:gd name="connsiteX9" fmla="*/ 1640926 w 1790095"/>
              <a:gd name="connsiteY9" fmla="*/ 1578636 h 3455610"/>
              <a:gd name="connsiteX10" fmla="*/ 1790095 w 1790095"/>
              <a:gd name="connsiteY10" fmla="*/ 1727805 h 3455610"/>
              <a:gd name="connsiteX11" fmla="*/ 1640926 w 1790095"/>
              <a:gd name="connsiteY11" fmla="*/ 1876974 h 3455610"/>
              <a:gd name="connsiteX12" fmla="*/ 1640926 w 1790095"/>
              <a:gd name="connsiteY12" fmla="*/ 3306441 h 3455610"/>
              <a:gd name="connsiteX13" fmla="*/ 1491757 w 1790095"/>
              <a:gd name="connsiteY13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298338 w 1790095"/>
              <a:gd name="connsiteY6" fmla="*/ 0 h 3455610"/>
              <a:gd name="connsiteX7" fmla="*/ 1491758 w 1790095"/>
              <a:gd name="connsiteY7" fmla="*/ 0 h 3455610"/>
              <a:gd name="connsiteX8" fmla="*/ 1640927 w 1790095"/>
              <a:gd name="connsiteY8" fmla="*/ 149169 h 3455610"/>
              <a:gd name="connsiteX9" fmla="*/ 1640926 w 1790095"/>
              <a:gd name="connsiteY9" fmla="*/ 1578636 h 3455610"/>
              <a:gd name="connsiteX10" fmla="*/ 1790095 w 1790095"/>
              <a:gd name="connsiteY10" fmla="*/ 1727805 h 3455610"/>
              <a:gd name="connsiteX11" fmla="*/ 1640926 w 1790095"/>
              <a:gd name="connsiteY11" fmla="*/ 1876974 h 3455610"/>
              <a:gd name="connsiteX12" fmla="*/ 1640926 w 1790095"/>
              <a:gd name="connsiteY12" fmla="*/ 3306441 h 3455610"/>
              <a:gd name="connsiteX13" fmla="*/ 1491757 w 1790095"/>
              <a:gd name="connsiteY13" fmla="*/ 3455610 h 3455610"/>
              <a:gd name="connsiteX14" fmla="*/ 298337 w 1790095"/>
              <a:gd name="connsiteY14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1491758 w 1790095"/>
              <a:gd name="connsiteY6" fmla="*/ 0 h 3455610"/>
              <a:gd name="connsiteX7" fmla="*/ 1640927 w 1790095"/>
              <a:gd name="connsiteY7" fmla="*/ 149169 h 3455610"/>
              <a:gd name="connsiteX8" fmla="*/ 1640926 w 1790095"/>
              <a:gd name="connsiteY8" fmla="*/ 1578636 h 3455610"/>
              <a:gd name="connsiteX9" fmla="*/ 1790095 w 1790095"/>
              <a:gd name="connsiteY9" fmla="*/ 1727805 h 3455610"/>
              <a:gd name="connsiteX10" fmla="*/ 1640926 w 1790095"/>
              <a:gd name="connsiteY10" fmla="*/ 1876974 h 3455610"/>
              <a:gd name="connsiteX11" fmla="*/ 1640926 w 1790095"/>
              <a:gd name="connsiteY11" fmla="*/ 3306441 h 3455610"/>
              <a:gd name="connsiteX12" fmla="*/ 1491757 w 1790095"/>
              <a:gd name="connsiteY12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298338 w 1790095"/>
              <a:gd name="connsiteY6" fmla="*/ 0 h 3455610"/>
              <a:gd name="connsiteX7" fmla="*/ 1491758 w 1790095"/>
              <a:gd name="connsiteY7" fmla="*/ 0 h 3455610"/>
              <a:gd name="connsiteX8" fmla="*/ 1640927 w 1790095"/>
              <a:gd name="connsiteY8" fmla="*/ 149169 h 3455610"/>
              <a:gd name="connsiteX9" fmla="*/ 1640926 w 1790095"/>
              <a:gd name="connsiteY9" fmla="*/ 1578636 h 3455610"/>
              <a:gd name="connsiteX10" fmla="*/ 1790095 w 1790095"/>
              <a:gd name="connsiteY10" fmla="*/ 1727805 h 3455610"/>
              <a:gd name="connsiteX11" fmla="*/ 1640926 w 1790095"/>
              <a:gd name="connsiteY11" fmla="*/ 1876974 h 3455610"/>
              <a:gd name="connsiteX12" fmla="*/ 1640926 w 1790095"/>
              <a:gd name="connsiteY12" fmla="*/ 3306441 h 3455610"/>
              <a:gd name="connsiteX13" fmla="*/ 1491757 w 1790095"/>
              <a:gd name="connsiteY13" fmla="*/ 3455610 h 3455610"/>
              <a:gd name="connsiteX14" fmla="*/ 298337 w 1790095"/>
              <a:gd name="connsiteY14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758 w 1790095"/>
              <a:gd name="connsiteY5" fmla="*/ 0 h 3455610"/>
              <a:gd name="connsiteX6" fmla="*/ 1640927 w 1790095"/>
              <a:gd name="connsiteY6" fmla="*/ 149169 h 3455610"/>
              <a:gd name="connsiteX7" fmla="*/ 1640926 w 1790095"/>
              <a:gd name="connsiteY7" fmla="*/ 1578636 h 3455610"/>
              <a:gd name="connsiteX8" fmla="*/ 1790095 w 1790095"/>
              <a:gd name="connsiteY8" fmla="*/ 1727805 h 3455610"/>
              <a:gd name="connsiteX9" fmla="*/ 1640926 w 1790095"/>
              <a:gd name="connsiteY9" fmla="*/ 1876974 h 3455610"/>
              <a:gd name="connsiteX10" fmla="*/ 1640926 w 1790095"/>
              <a:gd name="connsiteY10" fmla="*/ 3306441 h 3455610"/>
              <a:gd name="connsiteX11" fmla="*/ 1491757 w 1790095"/>
              <a:gd name="connsiteY11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298338 w 1790095"/>
              <a:gd name="connsiteY6" fmla="*/ 0 h 3455610"/>
              <a:gd name="connsiteX7" fmla="*/ 1491758 w 1790095"/>
              <a:gd name="connsiteY7" fmla="*/ 0 h 3455610"/>
              <a:gd name="connsiteX8" fmla="*/ 1640927 w 1790095"/>
              <a:gd name="connsiteY8" fmla="*/ 149169 h 3455610"/>
              <a:gd name="connsiteX9" fmla="*/ 1640926 w 1790095"/>
              <a:gd name="connsiteY9" fmla="*/ 1578636 h 3455610"/>
              <a:gd name="connsiteX10" fmla="*/ 1790095 w 1790095"/>
              <a:gd name="connsiteY10" fmla="*/ 1727805 h 3455610"/>
              <a:gd name="connsiteX11" fmla="*/ 1640926 w 1790095"/>
              <a:gd name="connsiteY11" fmla="*/ 1876974 h 3455610"/>
              <a:gd name="connsiteX12" fmla="*/ 1640926 w 1790095"/>
              <a:gd name="connsiteY12" fmla="*/ 3306441 h 3455610"/>
              <a:gd name="connsiteX13" fmla="*/ 1491757 w 1790095"/>
              <a:gd name="connsiteY13" fmla="*/ 3455610 h 3455610"/>
              <a:gd name="connsiteX14" fmla="*/ 298337 w 1790095"/>
              <a:gd name="connsiteY14" fmla="*/ 3455610 h 3455610"/>
              <a:gd name="connsiteX0" fmla="*/ 298337 w 1790095"/>
              <a:gd name="connsiteY0" fmla="*/ 3455610 h 3455610"/>
              <a:gd name="connsiteX1" fmla="*/ 149169 w 1790095"/>
              <a:gd name="connsiteY1" fmla="*/ 1876974 h 3455610"/>
              <a:gd name="connsiteX2" fmla="*/ 0 w 1790095"/>
              <a:gd name="connsiteY2" fmla="*/ 1727805 h 3455610"/>
              <a:gd name="connsiteX3" fmla="*/ 149169 w 1790095"/>
              <a:gd name="connsiteY3" fmla="*/ 1578636 h 3455610"/>
              <a:gd name="connsiteX4" fmla="*/ 1491758 w 1790095"/>
              <a:gd name="connsiteY4" fmla="*/ 0 h 3455610"/>
              <a:gd name="connsiteX5" fmla="*/ 1640927 w 1790095"/>
              <a:gd name="connsiteY5" fmla="*/ 149169 h 3455610"/>
              <a:gd name="connsiteX6" fmla="*/ 1640926 w 1790095"/>
              <a:gd name="connsiteY6" fmla="*/ 1578636 h 3455610"/>
              <a:gd name="connsiteX7" fmla="*/ 1790095 w 1790095"/>
              <a:gd name="connsiteY7" fmla="*/ 1727805 h 3455610"/>
              <a:gd name="connsiteX8" fmla="*/ 1640926 w 1790095"/>
              <a:gd name="connsiteY8" fmla="*/ 1876974 h 3455610"/>
              <a:gd name="connsiteX9" fmla="*/ 1640926 w 1790095"/>
              <a:gd name="connsiteY9" fmla="*/ 3306441 h 3455610"/>
              <a:gd name="connsiteX10" fmla="*/ 1491757 w 1790095"/>
              <a:gd name="connsiteY10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298338 w 1790095"/>
              <a:gd name="connsiteY6" fmla="*/ 0 h 3455610"/>
              <a:gd name="connsiteX7" fmla="*/ 1491758 w 1790095"/>
              <a:gd name="connsiteY7" fmla="*/ 0 h 3455610"/>
              <a:gd name="connsiteX8" fmla="*/ 1640927 w 1790095"/>
              <a:gd name="connsiteY8" fmla="*/ 149169 h 3455610"/>
              <a:gd name="connsiteX9" fmla="*/ 1640926 w 1790095"/>
              <a:gd name="connsiteY9" fmla="*/ 1578636 h 3455610"/>
              <a:gd name="connsiteX10" fmla="*/ 1790095 w 1790095"/>
              <a:gd name="connsiteY10" fmla="*/ 1727805 h 3455610"/>
              <a:gd name="connsiteX11" fmla="*/ 1640926 w 1790095"/>
              <a:gd name="connsiteY11" fmla="*/ 1876974 h 3455610"/>
              <a:gd name="connsiteX12" fmla="*/ 1640926 w 1790095"/>
              <a:gd name="connsiteY12" fmla="*/ 3306441 h 3455610"/>
              <a:gd name="connsiteX13" fmla="*/ 1491757 w 1790095"/>
              <a:gd name="connsiteY13" fmla="*/ 3455610 h 3455610"/>
              <a:gd name="connsiteX14" fmla="*/ 298337 w 1790095"/>
              <a:gd name="connsiteY14" fmla="*/ 3455610 h 3455610"/>
              <a:gd name="connsiteX0" fmla="*/ 298337 w 1790095"/>
              <a:gd name="connsiteY0" fmla="*/ 3455610 h 3455610"/>
              <a:gd name="connsiteX1" fmla="*/ 149169 w 1790095"/>
              <a:gd name="connsiteY1" fmla="*/ 1876974 h 3455610"/>
              <a:gd name="connsiteX2" fmla="*/ 0 w 1790095"/>
              <a:gd name="connsiteY2" fmla="*/ 1727805 h 3455610"/>
              <a:gd name="connsiteX3" fmla="*/ 1491758 w 1790095"/>
              <a:gd name="connsiteY3" fmla="*/ 0 h 3455610"/>
              <a:gd name="connsiteX4" fmla="*/ 1640927 w 1790095"/>
              <a:gd name="connsiteY4" fmla="*/ 149169 h 3455610"/>
              <a:gd name="connsiteX5" fmla="*/ 1640926 w 1790095"/>
              <a:gd name="connsiteY5" fmla="*/ 1578636 h 3455610"/>
              <a:gd name="connsiteX6" fmla="*/ 1790095 w 1790095"/>
              <a:gd name="connsiteY6" fmla="*/ 1727805 h 3455610"/>
              <a:gd name="connsiteX7" fmla="*/ 1640926 w 1790095"/>
              <a:gd name="connsiteY7" fmla="*/ 1876974 h 3455610"/>
              <a:gd name="connsiteX8" fmla="*/ 1640926 w 1790095"/>
              <a:gd name="connsiteY8" fmla="*/ 3306441 h 3455610"/>
              <a:gd name="connsiteX9" fmla="*/ 1491757 w 1790095"/>
              <a:gd name="connsiteY9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298338 w 1790095"/>
              <a:gd name="connsiteY6" fmla="*/ 0 h 3455610"/>
              <a:gd name="connsiteX7" fmla="*/ 1491758 w 1790095"/>
              <a:gd name="connsiteY7" fmla="*/ 0 h 3455610"/>
              <a:gd name="connsiteX8" fmla="*/ 1640927 w 1790095"/>
              <a:gd name="connsiteY8" fmla="*/ 149169 h 3455610"/>
              <a:gd name="connsiteX9" fmla="*/ 1640926 w 1790095"/>
              <a:gd name="connsiteY9" fmla="*/ 1578636 h 3455610"/>
              <a:gd name="connsiteX10" fmla="*/ 1790095 w 1790095"/>
              <a:gd name="connsiteY10" fmla="*/ 1727805 h 3455610"/>
              <a:gd name="connsiteX11" fmla="*/ 1640926 w 1790095"/>
              <a:gd name="connsiteY11" fmla="*/ 1876974 h 3455610"/>
              <a:gd name="connsiteX12" fmla="*/ 1640926 w 1790095"/>
              <a:gd name="connsiteY12" fmla="*/ 3306441 h 3455610"/>
              <a:gd name="connsiteX13" fmla="*/ 1491757 w 1790095"/>
              <a:gd name="connsiteY13" fmla="*/ 3455610 h 3455610"/>
              <a:gd name="connsiteX14" fmla="*/ 298337 w 1790095"/>
              <a:gd name="connsiteY14" fmla="*/ 3455610 h 3455610"/>
              <a:gd name="connsiteX0" fmla="*/ 298337 w 1790095"/>
              <a:gd name="connsiteY0" fmla="*/ 3455610 h 3455610"/>
              <a:gd name="connsiteX1" fmla="*/ 149169 w 1790095"/>
              <a:gd name="connsiteY1" fmla="*/ 1876974 h 3455610"/>
              <a:gd name="connsiteX2" fmla="*/ 1491758 w 1790095"/>
              <a:gd name="connsiteY2" fmla="*/ 0 h 3455610"/>
              <a:gd name="connsiteX3" fmla="*/ 1640927 w 1790095"/>
              <a:gd name="connsiteY3" fmla="*/ 149169 h 3455610"/>
              <a:gd name="connsiteX4" fmla="*/ 1640926 w 1790095"/>
              <a:gd name="connsiteY4" fmla="*/ 1578636 h 3455610"/>
              <a:gd name="connsiteX5" fmla="*/ 1790095 w 1790095"/>
              <a:gd name="connsiteY5" fmla="*/ 1727805 h 3455610"/>
              <a:gd name="connsiteX6" fmla="*/ 1640926 w 1790095"/>
              <a:gd name="connsiteY6" fmla="*/ 1876974 h 3455610"/>
              <a:gd name="connsiteX7" fmla="*/ 1640926 w 1790095"/>
              <a:gd name="connsiteY7" fmla="*/ 3306441 h 3455610"/>
              <a:gd name="connsiteX8" fmla="*/ 1491757 w 1790095"/>
              <a:gd name="connsiteY8" fmla="*/ 3455610 h 3455610"/>
              <a:gd name="connsiteX0" fmla="*/ 298337 w 1790095"/>
              <a:gd name="connsiteY0" fmla="*/ 3455610 h 3455610"/>
              <a:gd name="connsiteX1" fmla="*/ 149168 w 1790095"/>
              <a:gd name="connsiteY1" fmla="*/ 3306441 h 3455610"/>
              <a:gd name="connsiteX2" fmla="*/ 149169 w 1790095"/>
              <a:gd name="connsiteY2" fmla="*/ 1876974 h 3455610"/>
              <a:gd name="connsiteX3" fmla="*/ 0 w 1790095"/>
              <a:gd name="connsiteY3" fmla="*/ 1727805 h 3455610"/>
              <a:gd name="connsiteX4" fmla="*/ 149169 w 1790095"/>
              <a:gd name="connsiteY4" fmla="*/ 1578636 h 3455610"/>
              <a:gd name="connsiteX5" fmla="*/ 149169 w 1790095"/>
              <a:gd name="connsiteY5" fmla="*/ 149169 h 3455610"/>
              <a:gd name="connsiteX6" fmla="*/ 298338 w 1790095"/>
              <a:gd name="connsiteY6" fmla="*/ 0 h 3455610"/>
              <a:gd name="connsiteX7" fmla="*/ 1491758 w 1790095"/>
              <a:gd name="connsiteY7" fmla="*/ 0 h 3455610"/>
              <a:gd name="connsiteX8" fmla="*/ 1640927 w 1790095"/>
              <a:gd name="connsiteY8" fmla="*/ 149169 h 3455610"/>
              <a:gd name="connsiteX9" fmla="*/ 1640926 w 1790095"/>
              <a:gd name="connsiteY9" fmla="*/ 1578636 h 3455610"/>
              <a:gd name="connsiteX10" fmla="*/ 1790095 w 1790095"/>
              <a:gd name="connsiteY10" fmla="*/ 1727805 h 3455610"/>
              <a:gd name="connsiteX11" fmla="*/ 1640926 w 1790095"/>
              <a:gd name="connsiteY11" fmla="*/ 1876974 h 3455610"/>
              <a:gd name="connsiteX12" fmla="*/ 1640926 w 1790095"/>
              <a:gd name="connsiteY12" fmla="*/ 3306441 h 3455610"/>
              <a:gd name="connsiteX13" fmla="*/ 1491757 w 1790095"/>
              <a:gd name="connsiteY13" fmla="*/ 3455610 h 3455610"/>
              <a:gd name="connsiteX14" fmla="*/ 298337 w 1790095"/>
              <a:gd name="connsiteY14" fmla="*/ 3455610 h 3455610"/>
              <a:gd name="connsiteX0" fmla="*/ 1491758 w 1790095"/>
              <a:gd name="connsiteY0" fmla="*/ 0 h 3455610"/>
              <a:gd name="connsiteX1" fmla="*/ 1640927 w 1790095"/>
              <a:gd name="connsiteY1" fmla="*/ 149169 h 3455610"/>
              <a:gd name="connsiteX2" fmla="*/ 1640926 w 1790095"/>
              <a:gd name="connsiteY2" fmla="*/ 1578636 h 3455610"/>
              <a:gd name="connsiteX3" fmla="*/ 1790095 w 1790095"/>
              <a:gd name="connsiteY3" fmla="*/ 1727805 h 3455610"/>
              <a:gd name="connsiteX4" fmla="*/ 1640926 w 1790095"/>
              <a:gd name="connsiteY4" fmla="*/ 1876974 h 3455610"/>
              <a:gd name="connsiteX5" fmla="*/ 1640926 w 1790095"/>
              <a:gd name="connsiteY5" fmla="*/ 3306441 h 3455610"/>
              <a:gd name="connsiteX6" fmla="*/ 1491757 w 1790095"/>
              <a:gd name="connsiteY6" fmla="*/ 3455610 h 3455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0095" h="3455610" stroke="0" extrusionOk="0">
                <a:moveTo>
                  <a:pt x="298337" y="3455610"/>
                </a:moveTo>
                <a:cubicBezTo>
                  <a:pt x="215953" y="3455610"/>
                  <a:pt x="149168" y="3388825"/>
                  <a:pt x="149168" y="3306441"/>
                </a:cubicBezTo>
                <a:cubicBezTo>
                  <a:pt x="149168" y="2829952"/>
                  <a:pt x="149169" y="2353463"/>
                  <a:pt x="149169" y="1876974"/>
                </a:cubicBezTo>
                <a:cubicBezTo>
                  <a:pt x="149169" y="1794590"/>
                  <a:pt x="82384" y="1727805"/>
                  <a:pt x="0" y="1727805"/>
                </a:cubicBezTo>
                <a:cubicBezTo>
                  <a:pt x="82384" y="1727805"/>
                  <a:pt x="149169" y="1661020"/>
                  <a:pt x="149169" y="1578636"/>
                </a:cubicBezTo>
                <a:lnTo>
                  <a:pt x="149169" y="149169"/>
                </a:lnTo>
                <a:cubicBezTo>
                  <a:pt x="149169" y="66785"/>
                  <a:pt x="215954" y="0"/>
                  <a:pt x="298338" y="0"/>
                </a:cubicBezTo>
                <a:lnTo>
                  <a:pt x="1491758" y="0"/>
                </a:lnTo>
                <a:cubicBezTo>
                  <a:pt x="1574142" y="0"/>
                  <a:pt x="1640927" y="66785"/>
                  <a:pt x="1640927" y="149169"/>
                </a:cubicBezTo>
                <a:cubicBezTo>
                  <a:pt x="1640927" y="625658"/>
                  <a:pt x="1640926" y="1102147"/>
                  <a:pt x="1640926" y="1578636"/>
                </a:cubicBezTo>
                <a:cubicBezTo>
                  <a:pt x="1640926" y="1661020"/>
                  <a:pt x="1707711" y="1727805"/>
                  <a:pt x="1790095" y="1727805"/>
                </a:cubicBezTo>
                <a:cubicBezTo>
                  <a:pt x="1707711" y="1727805"/>
                  <a:pt x="1640926" y="1794590"/>
                  <a:pt x="1640926" y="1876974"/>
                </a:cubicBezTo>
                <a:lnTo>
                  <a:pt x="1640926" y="3306441"/>
                </a:lnTo>
                <a:cubicBezTo>
                  <a:pt x="1640926" y="3388825"/>
                  <a:pt x="1574141" y="3455610"/>
                  <a:pt x="1491757" y="3455610"/>
                </a:cubicBezTo>
                <a:lnTo>
                  <a:pt x="298337" y="3455610"/>
                </a:lnTo>
                <a:close/>
              </a:path>
              <a:path w="1790095" h="3455610" fill="none">
                <a:moveTo>
                  <a:pt x="1491758" y="0"/>
                </a:moveTo>
                <a:cubicBezTo>
                  <a:pt x="1574142" y="0"/>
                  <a:pt x="1640927" y="66785"/>
                  <a:pt x="1640927" y="149169"/>
                </a:cubicBezTo>
                <a:cubicBezTo>
                  <a:pt x="1640927" y="625658"/>
                  <a:pt x="1640926" y="1102147"/>
                  <a:pt x="1640926" y="1578636"/>
                </a:cubicBezTo>
                <a:cubicBezTo>
                  <a:pt x="1640926" y="1661020"/>
                  <a:pt x="1707711" y="1727805"/>
                  <a:pt x="1790095" y="1727805"/>
                </a:cubicBezTo>
                <a:cubicBezTo>
                  <a:pt x="1707711" y="1727805"/>
                  <a:pt x="1640926" y="1794590"/>
                  <a:pt x="1640926" y="1876974"/>
                </a:cubicBezTo>
                <a:lnTo>
                  <a:pt x="1640926" y="3306441"/>
                </a:lnTo>
                <a:cubicBezTo>
                  <a:pt x="1640926" y="3388825"/>
                  <a:pt x="1574141" y="3455610"/>
                  <a:pt x="1491757" y="3455610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40989" y="2857306"/>
            <a:ext cx="25883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Verifiable?</a:t>
            </a:r>
            <a:endParaRPr lang="en-US" sz="4400" i="1" dirty="0"/>
          </a:p>
        </p:txBody>
      </p:sp>
      <p:sp>
        <p:nvSpPr>
          <p:cNvPr id="7" name="Process 6"/>
          <p:cNvSpPr/>
          <p:nvPr/>
        </p:nvSpPr>
        <p:spPr>
          <a:xfrm>
            <a:off x="6197773" y="4100286"/>
            <a:ext cx="2588381" cy="2213428"/>
          </a:xfrm>
          <a:prstGeom prst="flowChartProcess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smtClean="0">
                <a:solidFill>
                  <a:schemeClr val="tx1"/>
                </a:solidFill>
                <a:latin typeface="Marker Felt Thin"/>
              </a:rPr>
              <a:t>NOTE</a:t>
            </a:r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: NOT </a:t>
            </a:r>
            <a:br>
              <a:rPr lang="en-US" sz="3200" i="1" dirty="0" smtClean="0">
                <a:solidFill>
                  <a:schemeClr val="tx1"/>
                </a:solidFill>
                <a:latin typeface="Marker Felt Thin"/>
              </a:rPr>
            </a:br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A “REAL” PROBLEM!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ded Corner 9"/>
          <p:cNvSpPr/>
          <p:nvPr/>
        </p:nvSpPr>
        <p:spPr>
          <a:xfrm>
            <a:off x="3127828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3127828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lded Corner 11"/>
          <p:cNvSpPr/>
          <p:nvPr/>
        </p:nvSpPr>
        <p:spPr>
          <a:xfrm>
            <a:off x="3096377" y="4109050"/>
            <a:ext cx="717863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11110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Password-protected servers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7930" y="3641196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Left-Right Arrow 4"/>
          <p:cNvSpPr/>
          <p:nvPr/>
        </p:nvSpPr>
        <p:spPr>
          <a:xfrm>
            <a:off x="3205240" y="4786989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rocess 5"/>
          <p:cNvSpPr/>
          <p:nvPr/>
        </p:nvSpPr>
        <p:spPr>
          <a:xfrm>
            <a:off x="3205240" y="1509187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7" name="Left-Right Arrow 6"/>
          <p:cNvSpPr/>
          <p:nvPr/>
        </p:nvSpPr>
        <p:spPr>
          <a:xfrm rot="2635686">
            <a:off x="6200826" y="2669566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-Right Arrow 7"/>
          <p:cNvSpPr/>
          <p:nvPr/>
        </p:nvSpPr>
        <p:spPr>
          <a:xfrm rot="18955057">
            <a:off x="1339607" y="2735595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2809" y="4048326"/>
            <a:ext cx="1348619" cy="180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loud Callout 12"/>
          <p:cNvSpPr/>
          <p:nvPr/>
        </p:nvSpPr>
        <p:spPr>
          <a:xfrm>
            <a:off x="7487717" y="2887579"/>
            <a:ext cx="1437642" cy="1221471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 descr="pg1.pdf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534348" y="3831473"/>
            <a:ext cx="1061628" cy="137387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1558434" y="-616449"/>
            <a:ext cx="8936349" cy="6686291"/>
          </a:xfrm>
          <a:prstGeom prst="cloudCallout">
            <a:avLst>
              <a:gd name="adj1" fmla="val -47240"/>
              <a:gd name="adj2" fmla="val 2784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alphaModFix amt="78000"/>
            <a:lum contrast="70000"/>
          </a:blip>
          <a:srcRect/>
          <a:stretch>
            <a:fillRect/>
          </a:stretch>
        </p:blipFill>
        <p:spPr bwMode="auto">
          <a:xfrm>
            <a:off x="0" y="3841750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4148" y="4553125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loud Callout 7"/>
          <p:cNvSpPr/>
          <p:nvPr/>
        </p:nvSpPr>
        <p:spPr>
          <a:xfrm>
            <a:off x="6087280" y="4251816"/>
            <a:ext cx="1085572" cy="602617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0001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6324" y="4261450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loud Callout 9"/>
          <p:cNvSpPr/>
          <p:nvPr/>
        </p:nvSpPr>
        <p:spPr>
          <a:xfrm>
            <a:off x="3989456" y="3960141"/>
            <a:ext cx="1476866" cy="602617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111111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397675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loud Callout 11"/>
          <p:cNvSpPr/>
          <p:nvPr/>
        </p:nvSpPr>
        <p:spPr>
          <a:xfrm>
            <a:off x="3401132" y="3096366"/>
            <a:ext cx="1241916" cy="602617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00110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548" y="2810833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Cloud Callout 13"/>
          <p:cNvSpPr/>
          <p:nvPr/>
        </p:nvSpPr>
        <p:spPr>
          <a:xfrm>
            <a:off x="6239680" y="2509524"/>
            <a:ext cx="1241916" cy="602617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11110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596" y="3112141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Cloud Callout 15"/>
          <p:cNvSpPr/>
          <p:nvPr/>
        </p:nvSpPr>
        <p:spPr>
          <a:xfrm>
            <a:off x="7481596" y="2810832"/>
            <a:ext cx="1595048" cy="602617"/>
          </a:xfrm>
          <a:prstGeom prst="cloudCallout">
            <a:avLst>
              <a:gd name="adj1" fmla="val -29062"/>
              <a:gd name="adj2" fmla="val 78142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1100001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81596" y="1922683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Cloud Callout 17"/>
          <p:cNvSpPr/>
          <p:nvPr/>
        </p:nvSpPr>
        <p:spPr>
          <a:xfrm>
            <a:off x="7667422" y="1621374"/>
            <a:ext cx="1409222" cy="602617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100111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13190" y="2208216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Cloud Callout 19"/>
          <p:cNvSpPr/>
          <p:nvPr/>
        </p:nvSpPr>
        <p:spPr>
          <a:xfrm>
            <a:off x="5466322" y="2208215"/>
            <a:ext cx="620958" cy="301309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506" y="1018757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loud Callout 21"/>
          <p:cNvSpPr/>
          <p:nvPr/>
        </p:nvSpPr>
        <p:spPr>
          <a:xfrm>
            <a:off x="6860637" y="717448"/>
            <a:ext cx="1645409" cy="602617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0001000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4446" y="1034533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Cloud Callout 23"/>
          <p:cNvSpPr/>
          <p:nvPr/>
        </p:nvSpPr>
        <p:spPr>
          <a:xfrm>
            <a:off x="5157578" y="733224"/>
            <a:ext cx="929702" cy="602617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001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94408" y="2509524"/>
            <a:ext cx="665346" cy="88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Cloud Callout 25"/>
          <p:cNvSpPr/>
          <p:nvPr/>
        </p:nvSpPr>
        <p:spPr>
          <a:xfrm>
            <a:off x="2747540" y="2208215"/>
            <a:ext cx="653592" cy="602617"/>
          </a:xfrm>
          <a:prstGeom prst="cloudCallout">
            <a:avLst>
              <a:gd name="adj1" fmla="val -43333"/>
              <a:gd name="adj2" fmla="val 8211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11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7654" y="1317999"/>
            <a:ext cx="439625" cy="58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2859259" y="1320065"/>
            <a:ext cx="155413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Marker Felt Thin"/>
              </a:rPr>
              <a:t>PW </a:t>
            </a:r>
            <a:r>
              <a:rPr lang="en-US" sz="3200" dirty="0" smtClean="0">
                <a:latin typeface="Marker Felt Thin"/>
              </a:rPr>
              <a:t>(    )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85800" y="1270055"/>
            <a:ext cx="7772400" cy="2330396"/>
          </a:xfrm>
        </p:spPr>
        <p:txBody>
          <a:bodyPr anchor="ctr" anchorCtr="0">
            <a:normAutofit fontScale="90000"/>
          </a:bodyPr>
          <a:lstStyle/>
          <a:p>
            <a:pPr algn="dist"/>
            <a:r>
              <a:rPr lang="en-US" b="1" dirty="0" smtClean="0"/>
              <a:t>Theorem 2. </a:t>
            </a:r>
            <a:r>
              <a:rPr lang="en-US" dirty="0" smtClean="0"/>
              <a:t>A </a:t>
            </a:r>
            <a:r>
              <a:rPr lang="en-US" dirty="0" smtClean="0">
                <a:latin typeface="Marker Felt Thin"/>
              </a:rPr>
              <a:t>PW(</a:t>
            </a:r>
            <a:r>
              <a:rPr lang="en-US" dirty="0" smtClean="0"/>
              <a:t>S</a:t>
            </a:r>
            <a:r>
              <a:rPr lang="en-US" dirty="0" smtClean="0">
                <a:latin typeface="Marker Felt Thin"/>
              </a:rPr>
              <a:t>)</a:t>
            </a:r>
            <a:r>
              <a:rPr lang="en-US" dirty="0" smtClean="0"/>
              <a:t>-Universal user for a goal that requires the server to act must run for Ω(2</a:t>
            </a:r>
            <a:r>
              <a:rPr lang="en-US" baseline="30000" dirty="0" smtClean="0">
                <a:latin typeface="Brush Script MT"/>
              </a:rPr>
              <a:t>l</a:t>
            </a:r>
            <a:r>
              <a:rPr lang="en-US" dirty="0" smtClean="0"/>
              <a:t>) rounds with servers with passwords of length </a:t>
            </a:r>
            <a:r>
              <a:rPr lang="en-US" dirty="0" err="1" smtClean="0">
                <a:latin typeface="Brush Script MT"/>
              </a:rPr>
              <a:t>l</a:t>
            </a:r>
            <a:r>
              <a:rPr lang="en-US" dirty="0" smtClean="0"/>
              <a:t>.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97051" y="3732110"/>
            <a:ext cx="5582843" cy="1364971"/>
          </a:xfr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>
            <a:normAutofit lnSpcReduction="10000"/>
          </a:bodyPr>
          <a:lstStyle/>
          <a:p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IT TAKES </a:t>
            </a:r>
            <a:r>
              <a:rPr lang="en-US" sz="4400" b="1" i="1" dirty="0" smtClean="0">
                <a:solidFill>
                  <a:schemeClr val="tx1"/>
                </a:solidFill>
                <a:latin typeface="Marker Felt Thin"/>
              </a:rPr>
              <a:t>≈</a:t>
            </a:r>
            <a:r>
              <a:rPr lang="en-US" sz="4000" b="1" i="1" dirty="0" smtClean="0">
                <a:solidFill>
                  <a:schemeClr val="tx1"/>
                </a:solidFill>
              </a:rPr>
              <a:t>2</a:t>
            </a:r>
            <a:r>
              <a:rPr lang="en-US" sz="4000" b="1" i="1" baseline="30000" dirty="0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 ROUNDS TO SEND </a:t>
            </a:r>
            <a:br>
              <a:rPr lang="en-US" i="1" dirty="0" smtClean="0">
                <a:solidFill>
                  <a:schemeClr val="tx1"/>
                </a:solidFill>
                <a:latin typeface="Marker Felt Thin"/>
              </a:rPr>
            </a:b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ALL</a:t>
            </a:r>
            <a:r>
              <a:rPr lang="en-US" sz="4000" i="1" dirty="0" smtClean="0">
                <a:solidFill>
                  <a:schemeClr val="tx1"/>
                </a:solidFill>
                <a:latin typeface="Marker Felt Thin"/>
              </a:rPr>
              <a:t> </a:t>
            </a:r>
            <a:r>
              <a:rPr lang="en-US" sz="4000" b="1" i="1" dirty="0" smtClean="0">
                <a:solidFill>
                  <a:schemeClr val="tx1"/>
                </a:solidFill>
              </a:rPr>
              <a:t>2</a:t>
            </a:r>
            <a:r>
              <a:rPr lang="en-US" sz="4000" b="1" i="1" baseline="30000" dirty="0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 PASSWORDS OF LENGTH </a:t>
            </a:r>
            <a:r>
              <a:rPr lang="en-US" sz="4400" dirty="0" err="1" smtClean="0">
                <a:solidFill>
                  <a:schemeClr val="tx1"/>
                </a:solidFill>
                <a:latin typeface="Brush Script MT"/>
              </a:rPr>
              <a:t>l</a:t>
            </a:r>
            <a:r>
              <a:rPr lang="en-US" i="1" dirty="0" smtClean="0">
                <a:solidFill>
                  <a:schemeClr val="tx1"/>
                </a:solidFill>
                <a:latin typeface="Marker Felt Thin"/>
              </a:rPr>
              <a:t>!</a:t>
            </a:r>
            <a:endParaRPr lang="en-US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0946" y="4936442"/>
            <a:ext cx="3618064" cy="1384995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latin typeface="Marker Felt Thin"/>
              </a:rPr>
              <a:t>NOTE</a:t>
            </a:r>
            <a:r>
              <a:rPr lang="en-US" sz="2800" i="1" dirty="0" smtClean="0">
                <a:latin typeface="Marker Felt Thin"/>
              </a:rPr>
              <a:t>: QUALITATIVELY OPTIMAL IN TERMS OF PROGRAM LENGTHS!</a:t>
            </a:r>
            <a:endParaRPr lang="en-US" sz="2800" i="1" dirty="0">
              <a:latin typeface="Marker Felt Thi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vs. INFINITE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2560" y="1600200"/>
            <a:ext cx="3812477" cy="4525963"/>
          </a:xfrm>
        </p:spPr>
        <p:txBody>
          <a:bodyPr/>
          <a:lstStyle/>
          <a:p>
            <a:r>
              <a:rPr lang="en-US" dirty="0" smtClean="0"/>
              <a:t>Strong short-term guarantee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Strong sensing necessary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7197" y="1600200"/>
            <a:ext cx="38124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short term guarantee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Strong long-term guarantee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/>
              <a:t>S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ensing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seems unnecessary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87" y="1600200"/>
            <a:ext cx="8601889" cy="1994297"/>
          </a:xfrm>
        </p:spPr>
        <p:txBody>
          <a:bodyPr lIns="0" rIns="0">
            <a:normAutofit/>
          </a:bodyPr>
          <a:lstStyle/>
          <a:p>
            <a:pPr indent="0">
              <a:buNone/>
            </a:pPr>
            <a:r>
              <a:rPr lang="en-US" sz="4000" dirty="0" smtClean="0"/>
              <a:t>Find an “interesting” class of servers </a:t>
            </a:r>
            <a:br>
              <a:rPr lang="en-US" sz="4000" dirty="0" smtClean="0"/>
            </a:br>
            <a:r>
              <a:rPr lang="en-US" sz="4000" dirty="0" smtClean="0"/>
              <a:t>for which a universal user can be more efficient than a trial-and-error search.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353780" y="4241506"/>
            <a:ext cx="6685034" cy="584776"/>
          </a:xfrm>
          <a:prstGeom prst="rect">
            <a:avLst/>
          </a:prstGeom>
          <a:solidFill>
            <a:srgbClr val="F7FF7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Marker Felt Thin"/>
              </a:rPr>
              <a:t>IDEALLY, “BOUNDED-OPTIMAL” SEARCH…</a:t>
            </a:r>
            <a:endParaRPr lang="en-US" sz="3200" dirty="0">
              <a:latin typeface="Marker Felt Thin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9869"/>
            <a:ext cx="8229600" cy="590385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Goal of Communication</a:t>
            </a:r>
          </a:p>
          <a:p>
            <a:pPr marL="514350" indent="-514350">
              <a:buNone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Helpful server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Universal user</a:t>
            </a:r>
          </a:p>
          <a:p>
            <a:pPr marL="514350" indent="-514350">
              <a:buFont typeface="+mj-lt"/>
              <a:buAutoNum type="arabicPeriod"/>
            </a:pPr>
            <a:endParaRPr lang="en-US" sz="5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Sensing function</a:t>
            </a:r>
            <a:endParaRPr lang="en-US" sz="54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7725"/>
            <a:ext cx="8229600" cy="4525963"/>
          </a:xfrm>
        </p:spPr>
        <p:txBody>
          <a:bodyPr>
            <a:no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5400" b="1" dirty="0" smtClean="0"/>
              <a:t>Model of 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Theory of finite communication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Example: computation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5400" dirty="0" smtClean="0"/>
              <a:t>Model for infinite communication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162001" y="202650"/>
            <a:ext cx="643153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opperplate Gothic Bold"/>
                <a:cs typeface="Copperplate Gothic Bold"/>
              </a:rPr>
              <a:t>Outline</a:t>
            </a:r>
            <a:endParaRPr lang="en-US" sz="3200" dirty="0">
              <a:latin typeface="Copperplate Gothic Bold"/>
              <a:cs typeface="Copperplate Gothic Bold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“Meaning” = Usage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667000"/>
            <a:ext cx="2413000" cy="322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503613"/>
            <a:ext cx="30480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AutoShape 11"/>
          <p:cNvCxnSpPr>
            <a:cxnSpLocks noChangeShapeType="1"/>
          </p:cNvCxnSpPr>
          <p:nvPr/>
        </p:nvCxnSpPr>
        <p:spPr bwMode="auto">
          <a:xfrm flipH="1">
            <a:off x="3385455" y="4995310"/>
            <a:ext cx="2286000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7" name="AutoShape 12"/>
          <p:cNvCxnSpPr>
            <a:cxnSpLocks noChangeShapeType="1"/>
          </p:cNvCxnSpPr>
          <p:nvPr/>
        </p:nvCxnSpPr>
        <p:spPr bwMode="auto">
          <a:xfrm flipH="1">
            <a:off x="3309255" y="4701623"/>
            <a:ext cx="2286000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" name="AutoShape 13"/>
          <p:cNvCxnSpPr>
            <a:cxnSpLocks noChangeShapeType="1"/>
          </p:cNvCxnSpPr>
          <p:nvPr/>
        </p:nvCxnSpPr>
        <p:spPr bwMode="auto">
          <a:xfrm flipH="1">
            <a:off x="3309255" y="4385710"/>
            <a:ext cx="2286000" cy="733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0" name="Cloud Callout 9"/>
          <p:cNvSpPr/>
          <p:nvPr/>
        </p:nvSpPr>
        <p:spPr>
          <a:xfrm>
            <a:off x="1584476" y="1197428"/>
            <a:ext cx="3507620" cy="2866572"/>
          </a:xfrm>
          <a:prstGeom prst="cloudCallout">
            <a:avLst>
              <a:gd name="adj1" fmla="val -32482"/>
              <a:gd name="adj2" fmla="val 59948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g1.pdf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6189738" y="1453709"/>
            <a:ext cx="1892907" cy="24496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pg1.pdf"/>
          <p:cNvPicPr>
            <a:picLocks noChangeAspect="1"/>
          </p:cNvPicPr>
          <p:nvPr/>
        </p:nvPicPr>
        <p:blipFill>
          <a:blip r:embed="rId5">
            <a:biLevel thresh="50000"/>
          </a:blip>
          <a:stretch>
            <a:fillRect/>
          </a:stretch>
        </p:blipFill>
        <p:spPr>
          <a:xfrm>
            <a:off x="2623464" y="1598255"/>
            <a:ext cx="1472322" cy="1905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0" y="4385710"/>
            <a:ext cx="9144000" cy="2472290"/>
          </a:xfrm>
          <a:prstGeom prst="rect">
            <a:avLst/>
          </a:prstGeom>
          <a:solidFill>
            <a:schemeClr val="tx1">
              <a:alpha val="66000"/>
            </a:schemeClr>
          </a:solidFill>
          <a:ln w="571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151503" y="3569153"/>
            <a:ext cx="316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Marker Felt Thin"/>
              </a:rPr>
              <a:t>ENVIRONMENT</a:t>
            </a:r>
            <a:endParaRPr lang="en-US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4648004" y="1460240"/>
            <a:ext cx="10234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=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6" grpId="0"/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pg1.pdf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797791" y="1272073"/>
            <a:ext cx="1767332" cy="22871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user-check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624" y="1361935"/>
            <a:ext cx="2480880" cy="3058885"/>
          </a:xfrm>
          <a:prstGeom prst="rect">
            <a:avLst/>
          </a:prstGeom>
        </p:spPr>
      </p:pic>
      <p:pic>
        <p:nvPicPr>
          <p:cNvPr id="18" name="Picture 17" descr="user-wor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915" y="1272074"/>
            <a:ext cx="2718816" cy="3371088"/>
          </a:xfrm>
          <a:prstGeom prst="rect">
            <a:avLst/>
          </a:prstGeom>
        </p:spPr>
      </p:pic>
      <p:sp>
        <p:nvSpPr>
          <p:cNvPr id="21" name="Cloud Callout 20"/>
          <p:cNvSpPr/>
          <p:nvPr/>
        </p:nvSpPr>
        <p:spPr>
          <a:xfrm>
            <a:off x="3198201" y="-135926"/>
            <a:ext cx="3507620" cy="2866572"/>
          </a:xfrm>
          <a:prstGeom prst="cloudCallout">
            <a:avLst>
              <a:gd name="adj1" fmla="val -77126"/>
              <a:gd name="adj2" fmla="val 11317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pg1.pdf"/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237189" y="264901"/>
            <a:ext cx="1472322" cy="19053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6311640" y="3569153"/>
            <a:ext cx="2711809" cy="83257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Printer</a:t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Printing, formally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0" y="4401724"/>
            <a:ext cx="9144000" cy="190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8264" y="4926875"/>
            <a:ext cx="3342018" cy="172822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Printer driver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6469" y="4926875"/>
            <a:ext cx="3342018" cy="172822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Printer firmware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1503" y="3569153"/>
            <a:ext cx="316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latin typeface="Marker Felt Thin"/>
              </a:rPr>
              <a:t>ENVIRONMENT</a:t>
            </a:r>
            <a:endParaRPr lang="en-US" sz="3600" dirty="0"/>
          </a:p>
        </p:txBody>
      </p:sp>
      <p:sp>
        <p:nvSpPr>
          <p:cNvPr id="12" name="Left-Right Arrow 11"/>
          <p:cNvSpPr/>
          <p:nvPr/>
        </p:nvSpPr>
        <p:spPr>
          <a:xfrm>
            <a:off x="3590282" y="5518864"/>
            <a:ext cx="1976187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-Right Arrow 12"/>
          <p:cNvSpPr/>
          <p:nvPr/>
        </p:nvSpPr>
        <p:spPr>
          <a:xfrm rot="16200000">
            <a:off x="1269424" y="4089472"/>
            <a:ext cx="1021655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16200000">
            <a:off x="6826345" y="4094248"/>
            <a:ext cx="1021655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pg1.pdf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bright="100000"/>
          </a:blip>
          <a:stretch>
            <a:fillRect/>
          </a:stretch>
        </p:blipFill>
        <p:spPr>
          <a:xfrm>
            <a:off x="6797790" y="1272074"/>
            <a:ext cx="1767332" cy="22871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151504" y="4236154"/>
            <a:ext cx="2978712" cy="369332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Marker Felt Thin"/>
              </a:rPr>
              <a:t>INTERFACE FIXED IN ADVANCE!</a:t>
            </a:r>
            <a:endParaRPr lang="en-US" i="1" dirty="0">
              <a:latin typeface="Marker Felt Thin"/>
            </a:endParaRPr>
          </a:p>
        </p:txBody>
      </p:sp>
      <p:sp>
        <p:nvSpPr>
          <p:cNvPr id="23" name="Not Equal 22"/>
          <p:cNvSpPr/>
          <p:nvPr/>
        </p:nvSpPr>
        <p:spPr>
          <a:xfrm>
            <a:off x="5872403" y="1272074"/>
            <a:ext cx="833418" cy="628019"/>
          </a:xfrm>
          <a:prstGeom prst="mathNotEqual">
            <a:avLst/>
          </a:prstGeom>
          <a:solidFill>
            <a:srgbClr val="FF0000"/>
          </a:solidFill>
          <a:ln>
            <a:solidFill>
              <a:schemeClr val="tx1"/>
            </a:solidFill>
          </a:ln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Equal 24"/>
          <p:cNvSpPr/>
          <p:nvPr/>
        </p:nvSpPr>
        <p:spPr>
          <a:xfrm>
            <a:off x="5872403" y="1272074"/>
            <a:ext cx="833418" cy="628019"/>
          </a:xfrm>
          <a:prstGeom prst="mathEqual">
            <a:avLst/>
          </a:prstGeom>
          <a:solidFill>
            <a:srgbClr val="008000"/>
          </a:solidFill>
          <a:scene3d>
            <a:camera prst="orthographicFront">
              <a:rot lat="0" lon="0" rev="2100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1192099"/>
            <a:ext cx="4413550" cy="523220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i="1" dirty="0" smtClean="0"/>
              <a:t>GOAL OF COMMUNICATION</a:t>
            </a:r>
            <a:endParaRPr lang="en-US" sz="2800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2" grpId="0" animBg="1"/>
      <p:bldP spid="13" grpId="0" animBg="1"/>
      <p:bldP spid="14" grpId="0" animBg="1"/>
      <p:bldP spid="17" grpId="0" animBg="1"/>
      <p:bldP spid="23" grpId="0" animBg="1"/>
      <p:bldP spid="23" grpId="1" animBg="1"/>
      <p:bldP spid="23" grpId="2" animBg="1"/>
      <p:bldP spid="25" grpId="0" animBg="1"/>
      <p:bldP spid="25" grpId="1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6510860" y="3758740"/>
            <a:ext cx="1955800" cy="2058988"/>
          </a:xfrm>
          <a:prstGeom prst="cube">
            <a:avLst>
              <a:gd name="adj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11" descr="hal-9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0860" y="4288965"/>
            <a:ext cx="1447800" cy="10858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7930" y="3353628"/>
            <a:ext cx="2698448" cy="267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040190" y="6023967"/>
            <a:ext cx="135465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Marker Felt Thin"/>
              </a:rPr>
              <a:t>“USER”</a:t>
            </a:r>
            <a:endParaRPr lang="en-US" sz="3200" i="1" dirty="0">
              <a:latin typeface="Marker Felt Thi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10860" y="6023967"/>
            <a:ext cx="1955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Marker Felt Thin"/>
              </a:rPr>
              <a:t>“SERVER”</a:t>
            </a:r>
            <a:endParaRPr lang="en-US" sz="3200" i="1" dirty="0">
              <a:latin typeface="Marker Felt Thin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205240" y="4499421"/>
            <a:ext cx="2987524" cy="6531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lded Corner 9"/>
          <p:cNvSpPr/>
          <p:nvPr/>
        </p:nvSpPr>
        <p:spPr>
          <a:xfrm>
            <a:off x="5733145" y="3758740"/>
            <a:ext cx="459619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olded Corner 10"/>
          <p:cNvSpPr/>
          <p:nvPr/>
        </p:nvSpPr>
        <p:spPr>
          <a:xfrm>
            <a:off x="3127828" y="5283286"/>
            <a:ext cx="459619" cy="740681"/>
          </a:xfrm>
          <a:prstGeom prst="foldedCorne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refere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18357">
            <a:off x="3915288" y="1801276"/>
            <a:ext cx="1168400" cy="1549400"/>
          </a:xfrm>
          <a:prstGeom prst="rect">
            <a:avLst/>
          </a:prstGeom>
        </p:spPr>
      </p:pic>
      <p:sp>
        <p:nvSpPr>
          <p:cNvPr id="13" name="Process 12"/>
          <p:cNvSpPr/>
          <p:nvPr/>
        </p:nvSpPr>
        <p:spPr>
          <a:xfrm>
            <a:off x="3205240" y="1221619"/>
            <a:ext cx="2987524" cy="232228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tx1"/>
                </a:solidFill>
                <a:latin typeface="Marker Felt Thin"/>
              </a:rPr>
              <a:t>ENVIRONMENT</a:t>
            </a:r>
            <a:endParaRPr lang="en-US" sz="3200" i="1" dirty="0">
              <a:solidFill>
                <a:schemeClr val="tx1"/>
              </a:solidFill>
              <a:latin typeface="Marker Felt Thin"/>
            </a:endParaRPr>
          </a:p>
        </p:txBody>
      </p:sp>
      <p:sp>
        <p:nvSpPr>
          <p:cNvPr id="14" name="Left-Right Arrow 13"/>
          <p:cNvSpPr/>
          <p:nvPr/>
        </p:nvSpPr>
        <p:spPr>
          <a:xfrm rot="2635686">
            <a:off x="6200826" y="2381998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8955057">
            <a:off x="1339607" y="2448027"/>
            <a:ext cx="1790089" cy="62895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rot="12260593">
            <a:off x="5111775" y="2340139"/>
            <a:ext cx="2580516" cy="184901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87500"/>
            </a:avLst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1418614">
            <a:off x="7087804" y="1319348"/>
            <a:ext cx="22739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latin typeface="Marker Felt Thin"/>
              </a:rPr>
              <a:t>BEHAVIOR DEFINED WITH GOAL</a:t>
            </a:r>
            <a:endParaRPr lang="en-US" sz="3200" i="1" dirty="0">
              <a:latin typeface="Marker Felt Thi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goals of communication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920721" y="1154069"/>
            <a:ext cx="3414483" cy="769441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“G = (</a:t>
            </a:r>
            <a:r>
              <a:rPr lang="en-US" sz="4400" i="1" dirty="0" smtClean="0"/>
              <a:t>ENV</a:t>
            </a:r>
            <a:r>
              <a:rPr lang="en-US" sz="4400" dirty="0" smtClean="0"/>
              <a:t>,R)”</a:t>
            </a:r>
            <a:endParaRPr lang="en-US" sz="4400" dirty="0"/>
          </a:p>
        </p:txBody>
      </p:sp>
      <p:sp>
        <p:nvSpPr>
          <p:cNvPr id="20" name="TextBox 19"/>
          <p:cNvSpPr txBox="1"/>
          <p:nvPr/>
        </p:nvSpPr>
        <p:spPr>
          <a:xfrm>
            <a:off x="2920721" y="5374815"/>
            <a:ext cx="3414483" cy="954107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Marker Felt Thin"/>
              </a:rPr>
              <a:t>FINITE GOAL OF COMMUNICATION: “USER ACHIEVES GOAL” IF </a:t>
            </a:r>
            <a:br>
              <a:rPr lang="en-US" i="1" dirty="0" smtClean="0">
                <a:latin typeface="Marker Felt Thin"/>
              </a:rPr>
            </a:br>
            <a:r>
              <a:rPr lang="en-US" i="1" dirty="0" smtClean="0">
                <a:latin typeface="Marker Felt Thin"/>
              </a:rPr>
              <a:t>USER “HALTS” WHEN  </a:t>
            </a:r>
            <a:r>
              <a:rPr lang="en-US" sz="2000" dirty="0" smtClean="0"/>
              <a:t>R = 1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66843" y="1603539"/>
            <a:ext cx="2578128" cy="461665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R:			 </a:t>
            </a:r>
            <a:r>
              <a:rPr lang="en-US" sz="2400" dirty="0" err="1" smtClean="0">
                <a:latin typeface="Wingdings 3"/>
              </a:rPr>
              <a:t>g</a:t>
            </a:r>
            <a:r>
              <a:rPr lang="en-US" sz="2400" i="1" dirty="0" smtClean="0"/>
              <a:t> </a:t>
            </a:r>
            <a:r>
              <a:rPr lang="en-US" sz="2400" dirty="0" smtClean="0"/>
              <a:t>{</a:t>
            </a:r>
            <a:r>
              <a:rPr lang="en-US" sz="2400" i="1" dirty="0" smtClean="0"/>
              <a:t>0,1</a:t>
            </a:r>
            <a:r>
              <a:rPr lang="en-US" sz="2400" dirty="0" smtClean="0"/>
              <a:t>}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9734" y="1522115"/>
            <a:ext cx="12921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environment internal state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1372926" y="4640653"/>
            <a:ext cx="1021923" cy="646331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σ</a:t>
            </a:r>
            <a:r>
              <a:rPr lang="en-US" sz="3600" baseline="30000" dirty="0" smtClean="0"/>
              <a:t>u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1372926" y="4636955"/>
            <a:ext cx="1021923" cy="646331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σ</a:t>
            </a:r>
            <a:r>
              <a:rPr lang="en-US" sz="3600" baseline="30000" dirty="0" smtClean="0"/>
              <a:t>u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sp>
        <p:nvSpPr>
          <p:cNvPr id="26" name="TextBox 25"/>
          <p:cNvSpPr txBox="1"/>
          <p:nvPr/>
        </p:nvSpPr>
        <p:spPr>
          <a:xfrm>
            <a:off x="6868489" y="4638804"/>
            <a:ext cx="1021923" cy="646331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σ</a:t>
            </a:r>
            <a:r>
              <a:rPr lang="en-US" sz="3600" baseline="30000" dirty="0" smtClean="0"/>
              <a:t>s</a:t>
            </a:r>
            <a:r>
              <a:rPr lang="en-US" sz="3600" baseline="-25000" dirty="0" smtClean="0"/>
              <a:t>2</a:t>
            </a:r>
            <a:endParaRPr lang="en-US" sz="3600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6868489" y="4636955"/>
            <a:ext cx="1021923" cy="646331"/>
          </a:xfrm>
          <a:prstGeom prst="rect">
            <a:avLst/>
          </a:prstGeom>
          <a:solidFill>
            <a:schemeClr val="bg1"/>
          </a:solidFill>
          <a:ln w="762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σ</a:t>
            </a:r>
            <a:r>
              <a:rPr lang="en-US" sz="3600" baseline="30000" dirty="0" smtClean="0"/>
              <a:t>s</a:t>
            </a:r>
            <a:r>
              <a:rPr lang="en-US" sz="3600" baseline="-25000" dirty="0" smtClean="0"/>
              <a:t>1</a:t>
            </a:r>
            <a:endParaRPr lang="en-US" sz="3600" baseline="-25000" dirty="0"/>
          </a:p>
        </p:txBody>
      </p:sp>
      <p:sp>
        <p:nvSpPr>
          <p:cNvPr id="27" name="TextBox 26"/>
          <p:cNvSpPr txBox="1"/>
          <p:nvPr/>
        </p:nvSpPr>
        <p:spPr>
          <a:xfrm>
            <a:off x="66844" y="2891963"/>
            <a:ext cx="3809898" cy="461665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U: </a:t>
            </a:r>
            <a:r>
              <a:rPr lang="en-US" sz="2400" dirty="0" err="1" smtClean="0"/>
              <a:t>Ω</a:t>
            </a:r>
            <a:r>
              <a:rPr lang="en-US" sz="2400" baseline="30000" dirty="0" err="1" smtClean="0"/>
              <a:t>u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× {0,1}</a:t>
            </a:r>
            <a:r>
              <a:rPr lang="en-US" sz="2400" baseline="30000" dirty="0" smtClean="0"/>
              <a:t>* </a:t>
            </a:r>
            <a:r>
              <a:rPr lang="en-US" sz="2400" dirty="0" err="1" smtClean="0">
                <a:latin typeface="Wingdings 3"/>
              </a:rPr>
              <a:t>g</a:t>
            </a:r>
            <a:r>
              <a:rPr lang="en-US" sz="2400" dirty="0" smtClean="0">
                <a:latin typeface="Wingdings 3"/>
              </a:rPr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Ω</a:t>
            </a:r>
            <a:r>
              <a:rPr lang="en-US" sz="2400" baseline="30000" dirty="0" err="1" smtClean="0"/>
              <a:t>u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× {0,1}</a:t>
            </a:r>
            <a:r>
              <a:rPr lang="en-US" sz="2400" baseline="30000" dirty="0" smtClean="0"/>
              <a:t>* </a:t>
            </a:r>
            <a:r>
              <a:rPr lang="en-US" sz="2400" dirty="0" smtClean="0">
                <a:latin typeface="Wingdings 3"/>
              </a:rPr>
              <a:t>   </a:t>
            </a:r>
            <a:r>
              <a:rPr lang="en-US" sz="2400" baseline="30000" dirty="0" smtClean="0"/>
              <a:t> 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2017676" y="2816592"/>
            <a:ext cx="6588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dist.</a:t>
            </a:r>
            <a:br>
              <a:rPr lang="en-US" sz="1600" dirty="0" smtClean="0"/>
            </a:br>
            <a:r>
              <a:rPr lang="en-US" sz="1600" dirty="0" smtClean="0"/>
              <a:t>over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09041" y="2891963"/>
            <a:ext cx="3779074" cy="461665"/>
          </a:xfrm>
          <a:prstGeom prst="rect">
            <a:avLst/>
          </a:prstGeom>
          <a:solidFill>
            <a:srgbClr val="F7FF7D"/>
          </a:solidFill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S: </a:t>
            </a:r>
            <a:r>
              <a:rPr lang="en-US" sz="2400" dirty="0" err="1" smtClean="0"/>
              <a:t>Ω</a:t>
            </a:r>
            <a:r>
              <a:rPr lang="en-US" sz="2400" baseline="30000" dirty="0" err="1" smtClean="0"/>
              <a:t>s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× {0,1}</a:t>
            </a:r>
            <a:r>
              <a:rPr lang="en-US" sz="2400" baseline="30000" dirty="0" smtClean="0"/>
              <a:t>* </a:t>
            </a:r>
            <a:r>
              <a:rPr lang="en-US" sz="2400" dirty="0" err="1" smtClean="0">
                <a:latin typeface="Wingdings 3"/>
              </a:rPr>
              <a:t>g</a:t>
            </a:r>
            <a:r>
              <a:rPr lang="en-US" sz="2400" dirty="0" smtClean="0">
                <a:latin typeface="Wingdings 3"/>
              </a:rPr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Ω</a:t>
            </a:r>
            <a:r>
              <a:rPr lang="en-US" sz="2400" baseline="30000" dirty="0" err="1" smtClean="0"/>
              <a:t>s</a:t>
            </a:r>
            <a:r>
              <a:rPr lang="en-US" sz="2400" baseline="30000" dirty="0" smtClean="0"/>
              <a:t> </a:t>
            </a:r>
            <a:r>
              <a:rPr lang="en-US" sz="2400" dirty="0" smtClean="0"/>
              <a:t>× {0,1}</a:t>
            </a:r>
            <a:r>
              <a:rPr lang="en-US" sz="2400" baseline="30000" dirty="0" smtClean="0"/>
              <a:t>* </a:t>
            </a:r>
            <a:r>
              <a:rPr lang="en-US" sz="2400" dirty="0" smtClean="0">
                <a:latin typeface="Wingdings 3"/>
              </a:rPr>
              <a:t>   </a:t>
            </a:r>
            <a:r>
              <a:rPr lang="en-US" sz="2400" baseline="30000" dirty="0" smtClean="0"/>
              <a:t> 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7175277" y="2816592"/>
            <a:ext cx="6588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dist.</a:t>
            </a:r>
            <a:br>
              <a:rPr lang="en-US" sz="1600" dirty="0" smtClean="0"/>
            </a:br>
            <a:r>
              <a:rPr lang="en-US" sz="1600" dirty="0" smtClean="0"/>
              <a:t>over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L -0.27639 0.00185 " pathEditMode="relative" ptsTypes="AA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44444E-6 L 0.28507 -0.00186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22222E-6 L -0.1665 -0.0798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/>
      <p:bldP spid="17" grpId="1"/>
      <p:bldP spid="19" grpId="0" animBg="1"/>
      <p:bldP spid="20" grpId="0" animBg="1"/>
      <p:bldP spid="21" grpId="0" animBg="1"/>
      <p:bldP spid="23" grpId="0"/>
      <p:bldP spid="25" grpId="0" animBg="1"/>
      <p:bldP spid="25" grpId="1" animBg="1"/>
      <p:bldP spid="22" grpId="0" animBg="1"/>
      <p:bldP spid="22" grpId="1" animBg="1"/>
      <p:bldP spid="26" grpId="0" animBg="1"/>
      <p:bldP spid="26" grpId="1" animBg="1"/>
      <p:bldP spid="24" grpId="0" animBg="1"/>
      <p:bldP spid="24" grpId="1" animBg="1"/>
      <p:bldP spid="27" grpId="0" animBg="1"/>
      <p:bldP spid="27" grpId="1" animBg="1"/>
      <p:bldP spid="29" grpId="0"/>
      <p:bldP spid="29" grpId="1"/>
      <p:bldP spid="30" grpId="0" animBg="1"/>
      <p:bldP spid="30" grpId="1" animBg="1"/>
      <p:bldP spid="31" grpId="0"/>
      <p:bldP spid="3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13145</TotalTime>
  <Words>2857</Words>
  <Application>Microsoft Macintosh PowerPoint</Application>
  <PresentationFormat>On-screen Show (4:3)</PresentationFormat>
  <Paragraphs>493</Paragraphs>
  <Slides>57</Slides>
  <Notes>55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Universal Semantic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“Meaning” = Usage</vt:lpstr>
      <vt:lpstr>Printing, formally</vt:lpstr>
      <vt:lpstr>Abstract goals of communication</vt:lpstr>
      <vt:lpstr>Goal of computation (function f)</vt:lpstr>
      <vt:lpstr>PowerPoint Presentation</vt:lpstr>
      <vt:lpstr>Bob’s problem</vt:lpstr>
      <vt:lpstr>PowerPoint Presentation</vt:lpstr>
      <vt:lpstr>Universal user</vt:lpstr>
      <vt:lpstr>PowerPoint Presentation</vt:lpstr>
      <vt:lpstr>Summary: universal user</vt:lpstr>
      <vt:lpstr>PowerPoint Presentation</vt:lpstr>
      <vt:lpstr>IT’S ALL ABOUT THE FEEDBACK!!</vt:lpstr>
      <vt:lpstr>PowerPoint Presentation</vt:lpstr>
      <vt:lpstr>Sensing functions: “safety”</vt:lpstr>
      <vt:lpstr>Sensing functions: “viability”</vt:lpstr>
      <vt:lpstr>Theorem 1. If there is an efficiently computable S-safe and S-viable sensing function for a goal,  then there is an efficient  S-Universal user for that goal.</vt:lpstr>
      <vt:lpstr>Theorem 2. There is a natural class of 2l servers S s.t. a S-Universal user for any goal that requires the server to act experiences an overhead of  Ω(2l) rounds.  </vt:lpstr>
      <vt:lpstr>So what is Theorem 1 good for??</vt:lpstr>
      <vt:lpstr>Helpful servers</vt:lpstr>
      <vt:lpstr>PowerPoint Presentation</vt:lpstr>
      <vt:lpstr>SG-Universal user for G</vt:lpstr>
      <vt:lpstr>Theorem 3. If there is an efficient  S-Universal user for a goal,  then there is an efficiently computable S-safe and S-viable sensing function for that goal.</vt:lpstr>
      <vt:lpstr>Main Theorem. There is an efficient  S-Universal user for a goal  if and only if there is an efficiently computable S-safe and S-viable sensing function for the goal.</vt:lpstr>
      <vt:lpstr>Theorem 4. If a sensing function is SG-safe for a goal G, then it is safe for G with all servers, even malicious and unhelpful ones. </vt:lpstr>
      <vt:lpstr>Proof sketch: Theorem 4</vt:lpstr>
      <vt:lpstr>RECAP: 1. Sensing is necessary    and sufficient       2. Sensing with helpful       servers must also be         safe with all servers</vt:lpstr>
      <vt:lpstr>PowerPoint Presentation</vt:lpstr>
      <vt:lpstr>Goal of computation (function f)</vt:lpstr>
      <vt:lpstr>For which problems can solutions be communicated without common knowledge?</vt:lpstr>
      <vt:lpstr>Competitive Proof Systems</vt:lpstr>
      <vt:lpstr>Theorem 5. Let G be the goal of deciding membership in a set S.  Then there is a SG-universal user for G iff there are competitive proof systems for both S and Sc. </vt:lpstr>
      <vt:lpstr>Theorem 5: obtaining a competitive proof system from a universal user</vt:lpstr>
      <vt:lpstr>Theorem 5: obtaining a universal user from a competitive proof system</vt:lpstr>
      <vt:lpstr>Computational problems with universal users </vt:lpstr>
      <vt:lpstr>PowerPoint Presentation</vt:lpstr>
      <vt:lpstr>Multi-session goals</vt:lpstr>
      <vt:lpstr>Sensing for infinite goals</vt:lpstr>
      <vt:lpstr>This weaker version of sensing suffices to construct universal users for infinite goals.</vt:lpstr>
      <vt:lpstr>An impossible finite goal</vt:lpstr>
      <vt:lpstr>A possible infinite goal</vt:lpstr>
      <vt:lpstr>We saw a model for capturing problems of misunderstanding in communications systems.</vt:lpstr>
      <vt:lpstr>PowerPoint Presentation</vt:lpstr>
      <vt:lpstr>“Meaning” is relevant</vt:lpstr>
      <vt:lpstr>Choose your own counterexample</vt:lpstr>
      <vt:lpstr>Password-protected servers</vt:lpstr>
      <vt:lpstr>PowerPoint Presentation</vt:lpstr>
      <vt:lpstr>Theorem 2. A PW(S)-Universal user for a goal that requires the server to act must run for Ω(2l) rounds with servers with passwords of length l.  </vt:lpstr>
      <vt:lpstr>FINITE vs. INFINITE</vt:lpstr>
      <vt:lpstr>Open problem</vt:lpstr>
      <vt:lpstr>PowerPoint Presentation</vt:lpstr>
      <vt:lpstr>PowerPoint Presentation</vt:lpstr>
    </vt:vector>
  </TitlesOfParts>
  <Company>MIT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Universal Semantic Communication</dc:title>
  <dc:creator>ITing Lee</dc:creator>
  <cp:keywords/>
  <cp:lastModifiedBy>Brendan Juba</cp:lastModifiedBy>
  <cp:revision>166</cp:revision>
  <dcterms:created xsi:type="dcterms:W3CDTF">2010-10-01T22:50:16Z</dcterms:created>
  <dcterms:modified xsi:type="dcterms:W3CDTF">2010-12-03T19:21:15Z</dcterms:modified>
</cp:coreProperties>
</file>