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0" r:id="rId1"/>
  </p:sldMasterIdLst>
  <p:notesMasterIdLst>
    <p:notesMasterId r:id="rId32"/>
  </p:notesMasterIdLst>
  <p:handoutMasterIdLst>
    <p:handoutMasterId r:id="rId33"/>
  </p:handoutMasterIdLst>
  <p:sldIdLst>
    <p:sldId id="258" r:id="rId2"/>
    <p:sldId id="265" r:id="rId3"/>
    <p:sldId id="307" r:id="rId4"/>
    <p:sldId id="271" r:id="rId5"/>
    <p:sldId id="295" r:id="rId6"/>
    <p:sldId id="270" r:id="rId7"/>
    <p:sldId id="296" r:id="rId8"/>
    <p:sldId id="293" r:id="rId9"/>
    <p:sldId id="264" r:id="rId10"/>
    <p:sldId id="294" r:id="rId11"/>
    <p:sldId id="272" r:id="rId12"/>
    <p:sldId id="273" r:id="rId13"/>
    <p:sldId id="297" r:id="rId14"/>
    <p:sldId id="309" r:id="rId15"/>
    <p:sldId id="288" r:id="rId16"/>
    <p:sldId id="275" r:id="rId17"/>
    <p:sldId id="298" r:id="rId18"/>
    <p:sldId id="287" r:id="rId19"/>
    <p:sldId id="299" r:id="rId20"/>
    <p:sldId id="277" r:id="rId21"/>
    <p:sldId id="279" r:id="rId22"/>
    <p:sldId id="300" r:id="rId23"/>
    <p:sldId id="280" r:id="rId24"/>
    <p:sldId id="278" r:id="rId25"/>
    <p:sldId id="290" r:id="rId26"/>
    <p:sldId id="282" r:id="rId27"/>
    <p:sldId id="285" r:id="rId28"/>
    <p:sldId id="306" r:id="rId29"/>
    <p:sldId id="289" r:id="rId30"/>
    <p:sldId id="283" r:id="rId31"/>
  </p:sldIdLst>
  <p:sldSz cx="9144000" cy="6858000" type="screen4x3"/>
  <p:notesSz cx="6934200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3A00"/>
    <a:srgbClr val="7B7B7B"/>
    <a:srgbClr val="680000"/>
    <a:srgbClr val="5F5F5F"/>
    <a:srgbClr val="AC3900"/>
    <a:srgbClr val="FF0000"/>
    <a:srgbClr val="FFFF00"/>
    <a:srgbClr val="FF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499" autoAdjust="0"/>
    <p:restoredTop sz="84452" autoAdjust="0"/>
  </p:normalViewPr>
  <p:slideViewPr>
    <p:cSldViewPr>
      <p:cViewPr>
        <p:scale>
          <a:sx n="100" d="100"/>
          <a:sy n="100" d="100"/>
        </p:scale>
        <p:origin x="-7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2334" y="-84"/>
      </p:cViewPr>
      <p:guideLst>
        <p:guide orient="horz" pos="2904"/>
        <p:guide pos="2184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charset="0"/>
              </a:defRPr>
            </a:lvl1pPr>
          </a:lstStyle>
          <a:p>
            <a:fld id="{9E2ECF0D-3E93-4C89-AE54-77121945952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27475" y="0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65540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62050" y="692150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55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3738" y="4379913"/>
            <a:ext cx="5546725" cy="414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655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defTabSz="922338">
              <a:defRPr sz="1200"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655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27475" y="8758238"/>
            <a:ext cx="30051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309" tIns="46154" rIns="92309" bIns="46154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>
                <a:latin typeface="Arial" charset="0"/>
              </a:defRPr>
            </a:lvl1pPr>
          </a:lstStyle>
          <a:p>
            <a:fld id="{CEACB1A0-DAF9-403F-8015-8D38FEC0954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7A44762-8E84-41BA-8A39-6ADD02D0CDC9}" type="slidenum">
              <a:rPr lang="zh-CN" altLang="en-US"/>
              <a:pPr/>
              <a:t>1</a:t>
            </a:fld>
            <a:endParaRPr lang="en-US" altLang="zh-CN"/>
          </a:p>
        </p:txBody>
      </p:sp>
      <p:sp>
        <p:nvSpPr>
          <p:cNvPr id="7373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8FFFB-E6EC-4074-ADE3-811174BC6113}" type="slidenum">
              <a:rPr lang="zh-CN" altLang="en-US"/>
              <a:pPr/>
              <a:t>11</a:t>
            </a:fld>
            <a:endParaRPr lang="en-US" altLang="zh-CN"/>
          </a:p>
        </p:txBody>
      </p:sp>
      <p:sp>
        <p:nvSpPr>
          <p:cNvPr id="11776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05090B-00F2-4003-B6B6-A19CBA2DE752}" type="slidenum">
              <a:rPr lang="zh-CN" altLang="en-US"/>
              <a:pPr/>
              <a:t>12</a:t>
            </a:fld>
            <a:endParaRPr lang="en-US" altLang="zh-CN"/>
          </a:p>
        </p:txBody>
      </p:sp>
      <p:sp>
        <p:nvSpPr>
          <p:cNvPr id="11878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4577B1-CA42-49C3-8345-667A1708E4AE}" type="slidenum">
              <a:rPr lang="zh-CN" altLang="en-US"/>
              <a:pPr/>
              <a:t>13</a:t>
            </a:fld>
            <a:endParaRPr lang="en-US" altLang="zh-CN"/>
          </a:p>
        </p:txBody>
      </p:sp>
      <p:sp>
        <p:nvSpPr>
          <p:cNvPr id="1064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8E4C88-1BC4-4A34-9741-F67D6F14FDED}" type="slidenum">
              <a:rPr lang="zh-CN" altLang="en-US"/>
              <a:pPr/>
              <a:t>15</a:t>
            </a:fld>
            <a:endParaRPr lang="en-US" altLang="zh-CN"/>
          </a:p>
        </p:txBody>
      </p:sp>
      <p:sp>
        <p:nvSpPr>
          <p:cNvPr id="839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7E9895-D9C5-4C30-AA66-BBD53084D0A7}" type="slidenum">
              <a:rPr lang="zh-CN" altLang="en-US"/>
              <a:pPr/>
              <a:t>16</a:t>
            </a:fld>
            <a:endParaRPr lang="en-US" altLang="zh-CN"/>
          </a:p>
        </p:txBody>
      </p:sp>
      <p:sp>
        <p:nvSpPr>
          <p:cNvPr id="1300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B13A7F-C741-429D-8044-41C4938F6FE5}" type="slidenum">
              <a:rPr lang="zh-CN" altLang="en-US"/>
              <a:pPr/>
              <a:t>17</a:t>
            </a:fld>
            <a:endParaRPr lang="en-US" altLang="zh-CN"/>
          </a:p>
        </p:txBody>
      </p:sp>
      <p:sp>
        <p:nvSpPr>
          <p:cNvPr id="1105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CA5C98-34EB-44F1-86D5-4A1BE742F326}" type="slidenum">
              <a:rPr lang="zh-CN" altLang="en-US"/>
              <a:pPr/>
              <a:t>18</a:t>
            </a:fld>
            <a:endParaRPr lang="en-US" altLang="zh-CN"/>
          </a:p>
        </p:txBody>
      </p:sp>
      <p:sp>
        <p:nvSpPr>
          <p:cNvPr id="13721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CE5154-E241-4B35-919C-05023847AF4B}" type="slidenum">
              <a:rPr lang="zh-CN" altLang="en-US"/>
              <a:pPr/>
              <a:t>19</a:t>
            </a:fld>
            <a:endParaRPr lang="en-US" altLang="zh-CN"/>
          </a:p>
        </p:txBody>
      </p:sp>
      <p:sp>
        <p:nvSpPr>
          <p:cNvPr id="1126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EFBED5-CA07-4C49-B8EF-1B0A61E40529}" type="slidenum">
              <a:rPr lang="zh-CN" altLang="en-US"/>
              <a:pPr/>
              <a:t>20</a:t>
            </a:fld>
            <a:endParaRPr lang="en-US" altLang="zh-CN"/>
          </a:p>
        </p:txBody>
      </p:sp>
      <p:sp>
        <p:nvSpPr>
          <p:cNvPr id="7168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BF5F69-F676-4767-9081-17A97BDF85E1}" type="slidenum">
              <a:rPr lang="zh-CN" altLang="en-US"/>
              <a:pPr/>
              <a:t>21</a:t>
            </a:fld>
            <a:endParaRPr lang="en-US" altLang="zh-CN"/>
          </a:p>
        </p:txBody>
      </p:sp>
      <p:sp>
        <p:nvSpPr>
          <p:cNvPr id="7270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162F80-FA39-4889-B62F-D158FC2DD6F1}" type="slidenum">
              <a:rPr lang="zh-CN" altLang="en-US"/>
              <a:pPr/>
              <a:t>2</a:t>
            </a:fld>
            <a:endParaRPr lang="en-US" altLang="zh-CN"/>
          </a:p>
        </p:txBody>
      </p:sp>
      <p:sp>
        <p:nvSpPr>
          <p:cNvPr id="7475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02FD4C-DEDA-4F01-B35E-4DD80F114442}" type="slidenum">
              <a:rPr lang="zh-CN" altLang="en-US"/>
              <a:pPr/>
              <a:t>22</a:t>
            </a:fld>
            <a:endParaRPr lang="en-US" altLang="zh-CN"/>
          </a:p>
        </p:txBody>
      </p:sp>
      <p:sp>
        <p:nvSpPr>
          <p:cNvPr id="11469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1FBC2D-CDDF-4B16-965A-4A1DD38B6462}" type="slidenum">
              <a:rPr lang="zh-CN" altLang="en-US"/>
              <a:pPr/>
              <a:t>23</a:t>
            </a:fld>
            <a:endParaRPr lang="en-US" altLang="zh-CN"/>
          </a:p>
        </p:txBody>
      </p:sp>
      <p:sp>
        <p:nvSpPr>
          <p:cNvPr id="13107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D130BB-BC9E-4A31-BD5D-EFDC2044866B}" type="slidenum">
              <a:rPr lang="zh-CN" altLang="en-US"/>
              <a:pPr/>
              <a:t>25</a:t>
            </a:fld>
            <a:endParaRPr lang="en-US" altLang="zh-CN"/>
          </a:p>
        </p:txBody>
      </p:sp>
      <p:sp>
        <p:nvSpPr>
          <p:cNvPr id="132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07FE416-6FC1-4147-B223-668AEDA08A83}" type="slidenum">
              <a:rPr lang="zh-CN" altLang="en-US"/>
              <a:pPr/>
              <a:t>26</a:t>
            </a:fld>
            <a:endParaRPr lang="en-US" altLang="zh-CN"/>
          </a:p>
        </p:txBody>
      </p:sp>
      <p:sp>
        <p:nvSpPr>
          <p:cNvPr id="13312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03F1CB-52A7-4B2A-853D-739F41EDB5C3}" type="slidenum">
              <a:rPr lang="zh-CN" altLang="en-US"/>
              <a:pPr/>
              <a:t>27</a:t>
            </a:fld>
            <a:endParaRPr lang="en-US" altLang="zh-CN"/>
          </a:p>
        </p:txBody>
      </p:sp>
      <p:sp>
        <p:nvSpPr>
          <p:cNvPr id="134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E4265F-5379-4C0F-9C79-BB48CADADB9E}" type="slidenum">
              <a:rPr lang="zh-CN" altLang="en-US"/>
              <a:pPr/>
              <a:t>29</a:t>
            </a:fld>
            <a:endParaRPr lang="en-US" altLang="zh-CN"/>
          </a:p>
        </p:txBody>
      </p:sp>
      <p:sp>
        <p:nvSpPr>
          <p:cNvPr id="13517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A57F3B-7BDC-4A6F-AFEE-16B1298DC14D}" type="slidenum">
              <a:rPr lang="zh-CN" altLang="en-US"/>
              <a:pPr/>
              <a:t>30</a:t>
            </a:fld>
            <a:endParaRPr lang="en-US" altLang="zh-CN"/>
          </a:p>
        </p:txBody>
      </p:sp>
      <p:sp>
        <p:nvSpPr>
          <p:cNvPr id="136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345AF8-66B5-4EEF-8BB1-2E1399CC1F8B}" type="slidenum">
              <a:rPr lang="zh-CN" altLang="en-US"/>
              <a:pPr/>
              <a:t>4</a:t>
            </a:fld>
            <a:endParaRPr lang="en-US" altLang="zh-CN"/>
          </a:p>
        </p:txBody>
      </p:sp>
      <p:sp>
        <p:nvSpPr>
          <p:cNvPr id="7782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723472-9C06-4654-B750-CD55E3B92ECD}" type="slidenum">
              <a:rPr lang="zh-CN" altLang="en-US"/>
              <a:pPr/>
              <a:t>5</a:t>
            </a:fld>
            <a:endParaRPr lang="en-US" altLang="zh-CN"/>
          </a:p>
        </p:txBody>
      </p:sp>
      <p:sp>
        <p:nvSpPr>
          <p:cNvPr id="10240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1C0E14-F1B7-42EE-8927-BB2ED23F820A}" type="slidenum">
              <a:rPr lang="zh-CN" altLang="en-US"/>
              <a:pPr/>
              <a:t>6</a:t>
            </a:fld>
            <a:endParaRPr lang="en-US" altLang="zh-CN"/>
          </a:p>
        </p:txBody>
      </p:sp>
      <p:sp>
        <p:nvSpPr>
          <p:cNvPr id="6861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E7027A-B84D-48F0-8E8B-DBFD0A97B023}" type="slidenum">
              <a:rPr lang="zh-CN" altLang="en-US"/>
              <a:pPr/>
              <a:t>7</a:t>
            </a:fld>
            <a:endParaRPr lang="en-US" altLang="zh-CN"/>
          </a:p>
        </p:txBody>
      </p:sp>
      <p:sp>
        <p:nvSpPr>
          <p:cNvPr id="104450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7334A8-3602-4198-B213-89EFC12E5853}" type="slidenum">
              <a:rPr lang="zh-CN" altLang="en-US"/>
              <a:pPr/>
              <a:t>8</a:t>
            </a:fld>
            <a:endParaRPr lang="en-US" altLang="zh-CN"/>
          </a:p>
        </p:txBody>
      </p:sp>
      <p:sp>
        <p:nvSpPr>
          <p:cNvPr id="11571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C16126-99A1-4566-9A57-1F3E5DAE173D}" type="slidenum">
              <a:rPr lang="zh-CN" altLang="en-US"/>
              <a:pPr/>
              <a:t>9</a:t>
            </a:fld>
            <a:endParaRPr lang="en-US" altLang="zh-CN"/>
          </a:p>
        </p:txBody>
      </p:sp>
      <p:sp>
        <p:nvSpPr>
          <p:cNvPr id="6963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A9197A-1536-448D-A92F-FC0B23055CE1}" type="slidenum">
              <a:rPr lang="zh-CN" altLang="en-US"/>
              <a:pPr/>
              <a:t>10</a:t>
            </a:fld>
            <a:endParaRPr lang="en-US" altLang="zh-CN"/>
          </a:p>
        </p:txBody>
      </p:sp>
      <p:sp>
        <p:nvSpPr>
          <p:cNvPr id="11673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ED5F4F6-C91E-4535-9B36-18FC6E5FA7B3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2F93C6D-6DE2-495A-BF75-FECE8BE268F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48450" y="425450"/>
            <a:ext cx="2114550" cy="61277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425450"/>
            <a:ext cx="6191250" cy="61277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09A68F5-787E-4476-A75D-A24D6C81217E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2181E0E-98A3-4CF8-BD30-E8C41A2E907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1A2E72-AEE5-4542-86A3-F4B839083837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7663" y="1905000"/>
            <a:ext cx="4130675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38" y="1905000"/>
            <a:ext cx="4132262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F788890-E0B3-4E96-9651-BE2E2C0C9254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46DF14A-7EC7-4290-9552-A0CF87DAA718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F82326-0B25-4AC1-8ECA-C553E6BC4016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679B2BD-FCEE-498D-A44C-266D316682A0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D1B2FD2-C66C-43BC-BABB-93CCA883DAB5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6F006A-E021-4C85-9A6B-50436048159A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425450"/>
            <a:ext cx="670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47663" y="1905000"/>
            <a:ext cx="841533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pic>
        <p:nvPicPr>
          <p:cNvPr id="9229" name="Picture 13" descr="S05_4C_reverseC"/>
          <p:cNvPicPr>
            <a:picLocks noChangeAspect="1" noChangeArrowheads="1"/>
          </p:cNvPicPr>
          <p:nvPr/>
        </p:nvPicPr>
        <p:blipFill>
          <a:blip r:embed="rId13"/>
          <a:srcRect l="10286" t="21968" r="7428" b="23112"/>
          <a:stretch>
            <a:fillRect/>
          </a:stretch>
        </p:blipFill>
        <p:spPr bwMode="auto">
          <a:xfrm>
            <a:off x="7058025" y="161925"/>
            <a:ext cx="1828800" cy="1143000"/>
          </a:xfrm>
          <a:prstGeom prst="rect">
            <a:avLst/>
          </a:prstGeom>
          <a:noFill/>
        </p:spPr>
      </p:pic>
      <p:sp>
        <p:nvSpPr>
          <p:cNvPr id="9232" name="Line 16"/>
          <p:cNvSpPr>
            <a:spLocks noChangeShapeType="1"/>
          </p:cNvSpPr>
          <p:nvPr/>
        </p:nvSpPr>
        <p:spPr bwMode="auto">
          <a:xfrm>
            <a:off x="381000" y="1600200"/>
            <a:ext cx="8382000" cy="0"/>
          </a:xfrm>
          <a:prstGeom prst="line">
            <a:avLst/>
          </a:prstGeom>
          <a:noFill/>
          <a:ln w="12700">
            <a:solidFill>
              <a:srgbClr val="FF99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23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055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宋体" pitchFamily="2" charset="-122"/>
              </a:defRPr>
            </a:lvl1pPr>
          </a:lstStyle>
          <a:p>
            <a:fld id="{59BE9A12-A402-46DF-A568-26EC792DF99F}" type="slidenum">
              <a:rPr lang="zh-CN" altLang="en-US"/>
              <a:pPr/>
              <a:t>‹#›</a:t>
            </a:fld>
            <a:endParaRPr lang="en-US" altLang="zh-CN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7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 sz="2400">
          <a:solidFill>
            <a:schemeClr val="tx2"/>
          </a:solidFill>
          <a:latin typeface="+mn-lt"/>
        </a:defRPr>
      </a:lvl2pPr>
      <a:lvl3pPr marL="1143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Char char="•"/>
        <a:defRPr sz="2000">
          <a:solidFill>
            <a:schemeClr val="tx2"/>
          </a:solidFill>
          <a:latin typeface="+mn-lt"/>
        </a:defRPr>
      </a:lvl3pPr>
      <a:lvl4pPr marL="1600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–"/>
        <a:defRPr>
          <a:solidFill>
            <a:schemeClr val="tx2"/>
          </a:solidFill>
          <a:latin typeface="+mn-lt"/>
        </a:defRPr>
      </a:lvl4pPr>
      <a:lvl5pPr marL="20574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5pPr>
      <a:lvl6pPr marL="25146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6pPr>
      <a:lvl7pPr marL="29718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7pPr>
      <a:lvl8pPr marL="34290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8pPr>
      <a:lvl9pPr marL="3886200" indent="-228600" algn="l" rtl="0" fontAlgn="base">
        <a:lnSpc>
          <a:spcPct val="110000"/>
        </a:lnSpc>
        <a:spcBef>
          <a:spcPts val="600"/>
        </a:spcBef>
        <a:spcAft>
          <a:spcPts val="600"/>
        </a:spcAft>
        <a:buClr>
          <a:srgbClr val="FF9900"/>
        </a:buClr>
        <a:buSzPct val="110000"/>
        <a:buFont typeface="Arial" charset="0"/>
        <a:buChar char="›"/>
        <a:defRPr sz="16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file:///D:\Siggraph2005\MagSwingSet.wmv" TargetMode="External"/><Relationship Id="rId1" Type="http://schemas.openxmlformats.org/officeDocument/2006/relationships/video" Target="file:///D:\Siggraph2005\OriginalSwingSet.wmv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6.wmf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wmf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49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wmf"/><Relationship Id="rId10" Type="http://schemas.openxmlformats.org/officeDocument/2006/relationships/image" Target="../media/image43.wmf"/><Relationship Id="rId4" Type="http://schemas.openxmlformats.org/officeDocument/2006/relationships/image" Target="../media/image37.png"/><Relationship Id="rId9" Type="http://schemas.openxmlformats.org/officeDocument/2006/relationships/image" Target="../media/image42.wmf"/><Relationship Id="rId1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VIDEO_siggraph_2005.mp4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Siggraph2005\motionMag_Siggraph05\Sarah_smooth.wmv" TargetMode="Externa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Siggraph2005\motionMag_Siggraph05_revised\naiveapproach_new.wmv" TargetMode="External"/><Relationship Id="rId1" Type="http://schemas.openxmlformats.org/officeDocument/2006/relationships/video" Target="file:///D:\Siggraph2005\motionMag_Siggraph05_revised\OriginalSwingSet.wmv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D:\Siggraph2005\FredoFace.wmv" TargetMode="External"/><Relationship Id="rId5" Type="http://schemas.openxmlformats.org/officeDocument/2006/relationships/image" Target="../media/image60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20"/>
          <p:cNvSpPr>
            <a:spLocks noChangeArrowheads="1"/>
          </p:cNvSpPr>
          <p:nvPr/>
        </p:nvSpPr>
        <p:spPr bwMode="auto">
          <a:xfrm>
            <a:off x="6705600" y="0"/>
            <a:ext cx="2438400" cy="2438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166" name="Picture 22" descr="s2005 Logo"/>
          <p:cNvPicPr>
            <a:picLocks noChangeAspect="1" noChangeArrowheads="1"/>
          </p:cNvPicPr>
          <p:nvPr/>
        </p:nvPicPr>
        <p:blipFill>
          <a:blip r:embed="rId3" cstate="print"/>
          <a:srcRect l="10004" t="22270" r="9726" b="19994"/>
          <a:stretch>
            <a:fillRect/>
          </a:stretch>
        </p:blipFill>
        <p:spPr bwMode="auto">
          <a:xfrm>
            <a:off x="6858000" y="598488"/>
            <a:ext cx="1828800" cy="1230312"/>
          </a:xfrm>
          <a:prstGeom prst="rect">
            <a:avLst/>
          </a:prstGeom>
          <a:noFill/>
        </p:spPr>
      </p:pic>
      <p:sp>
        <p:nvSpPr>
          <p:cNvPr id="6169" name="Rectangle 25"/>
          <p:cNvSpPr>
            <a:spLocks noChangeArrowheads="1"/>
          </p:cNvSpPr>
          <p:nvPr/>
        </p:nvSpPr>
        <p:spPr bwMode="auto">
          <a:xfrm>
            <a:off x="2133600" y="2133600"/>
            <a:ext cx="502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r>
              <a:rPr lang="en-US" altLang="zh-CN" sz="3800" b="1">
                <a:solidFill>
                  <a:schemeClr val="tx2"/>
                </a:solidFill>
                <a:latin typeface="Arial" charset="0"/>
                <a:ea typeface="宋体" pitchFamily="2" charset="-122"/>
              </a:rPr>
              <a:t>Motion Magnification</a:t>
            </a:r>
          </a:p>
        </p:txBody>
      </p:sp>
      <p:sp>
        <p:nvSpPr>
          <p:cNvPr id="6170" name="Text Box 26"/>
          <p:cNvSpPr txBox="1">
            <a:spLocks noChangeArrowheads="1"/>
          </p:cNvSpPr>
          <p:nvPr/>
        </p:nvSpPr>
        <p:spPr bwMode="auto">
          <a:xfrm>
            <a:off x="914400" y="3567113"/>
            <a:ext cx="7315200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>
                <a:latin typeface="Arial" charset="0"/>
                <a:ea typeface="宋体" pitchFamily="2" charset="-122"/>
              </a:rPr>
              <a:t>Ce Liu     Antonio Torralba     William T. Freeman</a:t>
            </a:r>
          </a:p>
          <a:p>
            <a:pPr algn="ctr">
              <a:spcBef>
                <a:spcPct val="50000"/>
              </a:spcBef>
            </a:pPr>
            <a:r>
              <a:rPr lang="en-US" altLang="zh-CN" sz="2400">
                <a:latin typeface="Arial" charset="0"/>
                <a:ea typeface="宋体" pitchFamily="2" charset="-122"/>
              </a:rPr>
              <a:t>Fr</a:t>
            </a:r>
            <a:r>
              <a:rPr lang="en-US" altLang="zh-CN" sz="2400">
                <a:latin typeface="Arial" charset="0"/>
                <a:ea typeface="宋体" pitchFamily="2" charset="-122"/>
                <a:cs typeface="Arial" charset="0"/>
              </a:rPr>
              <a:t>é</a:t>
            </a:r>
            <a:r>
              <a:rPr lang="en-US" altLang="zh-CN" sz="2400">
                <a:latin typeface="Arial" charset="0"/>
                <a:ea typeface="宋体" pitchFamily="2" charset="-122"/>
              </a:rPr>
              <a:t>do Durand     Edward H. Adelson</a:t>
            </a:r>
          </a:p>
        </p:txBody>
      </p:sp>
      <p:sp>
        <p:nvSpPr>
          <p:cNvPr id="6171" name="Text Box 27"/>
          <p:cNvSpPr txBox="1">
            <a:spLocks noChangeArrowheads="1"/>
          </p:cNvSpPr>
          <p:nvPr/>
        </p:nvSpPr>
        <p:spPr bwMode="auto">
          <a:xfrm>
            <a:off x="685800" y="5181600"/>
            <a:ext cx="7772400" cy="100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400">
                <a:latin typeface="Arial" charset="0"/>
                <a:ea typeface="宋体" pitchFamily="2" charset="-122"/>
              </a:rPr>
              <a:t>Computer Science and Artificial Intelligence Laboratory</a:t>
            </a:r>
          </a:p>
          <a:p>
            <a:pPr algn="ctr">
              <a:spcBef>
                <a:spcPct val="50000"/>
              </a:spcBef>
            </a:pPr>
            <a:r>
              <a:rPr lang="en-US" altLang="zh-CN" sz="2400">
                <a:latin typeface="Arial" charset="0"/>
                <a:ea typeface="宋体" pitchFamily="2" charset="-122"/>
              </a:rPr>
              <a:t>Massachusetts Institute of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05000"/>
            <a:ext cx="7162800" cy="4756150"/>
          </a:xfrm>
          <a:prstGeom prst="rect">
            <a:avLst/>
          </a:prstGeom>
          <a:noFill/>
        </p:spPr>
      </p:pic>
      <p:sp>
        <p:nvSpPr>
          <p:cNvPr id="100362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Challenges (2)</a:t>
            </a:r>
          </a:p>
        </p:txBody>
      </p:sp>
      <p:pic>
        <p:nvPicPr>
          <p:cNvPr id="100364" name="Picture 12" descr="frame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143500"/>
            <a:ext cx="685800" cy="685800"/>
          </a:xfrm>
          <a:prstGeom prst="rect">
            <a:avLst/>
          </a:prstGeom>
          <a:noFill/>
          <a:ln w="15875">
            <a:solidFill>
              <a:srgbClr val="FF6600"/>
            </a:solidFill>
            <a:miter lim="800000"/>
            <a:headEnd/>
            <a:tailEnd/>
          </a:ln>
        </p:spPr>
      </p:pic>
      <p:grpSp>
        <p:nvGrpSpPr>
          <p:cNvPr id="100371" name="Group 19"/>
          <p:cNvGrpSpPr>
            <a:grpSpLocks/>
          </p:cNvGrpSpPr>
          <p:nvPr/>
        </p:nvGrpSpPr>
        <p:grpSpPr bwMode="auto">
          <a:xfrm>
            <a:off x="2273300" y="3200400"/>
            <a:ext cx="3898900" cy="2647950"/>
            <a:chOff x="1432" y="2016"/>
            <a:chExt cx="2456" cy="1668"/>
          </a:xfrm>
        </p:grpSpPr>
        <p:sp>
          <p:nvSpPr>
            <p:cNvPr id="100367" name="Line 15"/>
            <p:cNvSpPr>
              <a:spLocks noChangeShapeType="1"/>
            </p:cNvSpPr>
            <p:nvPr/>
          </p:nvSpPr>
          <p:spPr bwMode="auto">
            <a:xfrm flipH="1" flipV="1">
              <a:off x="1432" y="3252"/>
              <a:ext cx="2016" cy="43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368" name="Line 16"/>
            <p:cNvSpPr>
              <a:spLocks noChangeShapeType="1"/>
            </p:cNvSpPr>
            <p:nvPr/>
          </p:nvSpPr>
          <p:spPr bwMode="auto">
            <a:xfrm flipH="1" flipV="1">
              <a:off x="2688" y="3252"/>
              <a:ext cx="1200" cy="432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369" name="Line 17"/>
            <p:cNvSpPr>
              <a:spLocks noChangeShapeType="1"/>
            </p:cNvSpPr>
            <p:nvPr/>
          </p:nvSpPr>
          <p:spPr bwMode="auto">
            <a:xfrm flipH="1" flipV="1">
              <a:off x="1536" y="2112"/>
              <a:ext cx="1912" cy="1124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00370" name="Line 18"/>
            <p:cNvSpPr>
              <a:spLocks noChangeShapeType="1"/>
            </p:cNvSpPr>
            <p:nvPr/>
          </p:nvSpPr>
          <p:spPr bwMode="auto">
            <a:xfrm flipH="1" flipV="1">
              <a:off x="2688" y="2016"/>
              <a:ext cx="1200" cy="1220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66" name="Rectangle 14"/>
          <p:cNvSpPr>
            <a:spLocks noChangeArrowheads="1"/>
          </p:cNvSpPr>
          <p:nvPr/>
        </p:nvSpPr>
        <p:spPr bwMode="auto">
          <a:xfrm>
            <a:off x="2362200" y="3352800"/>
            <a:ext cx="1981200" cy="19050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00365" name="Picture 13" descr="frame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5153025"/>
            <a:ext cx="685800" cy="685800"/>
          </a:xfrm>
          <a:prstGeom prst="rect">
            <a:avLst/>
          </a:prstGeom>
          <a:noFill/>
          <a:ln w="15875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100372" name="Oval 20"/>
          <p:cNvSpPr>
            <a:spLocks noChangeArrowheads="1"/>
          </p:cNvSpPr>
          <p:nvPr/>
        </p:nvSpPr>
        <p:spPr bwMode="auto">
          <a:xfrm>
            <a:off x="3276600" y="4114800"/>
            <a:ext cx="76200" cy="76200"/>
          </a:xfrm>
          <a:prstGeom prst="ellipse">
            <a:avLst/>
          </a:prstGeom>
          <a:solidFill>
            <a:schemeClr val="accent1"/>
          </a:solidFill>
          <a:ln w="222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-0.27917 -0.1902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00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" y="-9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00365"/>
                                        </p:tgtEl>
                                      </p:cBhvr>
                                      <p:by x="280000" y="2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0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66" grpId="0" animBg="1"/>
      <p:bldP spid="10037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Trajectory Pruning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415338" cy="11430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Tracking with adaptive region of support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>
              <a:ea typeface="宋体" pitchFamily="2" charset="-122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>
              <a:ea typeface="宋体" pitchFamily="2" charset="-122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>
              <a:ea typeface="宋体" pitchFamily="2" charset="-122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>
              <a:ea typeface="宋体" pitchFamily="2" charset="-122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>
              <a:ea typeface="宋体" pitchFamily="2" charset="-122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Outlier detection and removal by interpolation</a:t>
            </a:r>
          </a:p>
        </p:txBody>
      </p:sp>
      <p:pic>
        <p:nvPicPr>
          <p:cNvPr id="50180" name="Picture 4" descr="frame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1" name="Picture 5" descr="frame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2" name="Picture 6" descr="frame_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89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3" name="Picture 7" descr="frame_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43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184" name="Picture 8" descr="frame_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89725" y="24749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0185" name="Group 9"/>
          <p:cNvGrpSpPr>
            <a:grpSpLocks/>
          </p:cNvGrpSpPr>
          <p:nvPr/>
        </p:nvGrpSpPr>
        <p:grpSpPr bwMode="auto">
          <a:xfrm>
            <a:off x="1876425" y="2805113"/>
            <a:ext cx="381000" cy="381000"/>
            <a:chOff x="480" y="542"/>
            <a:chExt cx="240" cy="240"/>
          </a:xfrm>
        </p:grpSpPr>
        <p:sp>
          <p:nvSpPr>
            <p:cNvPr id="50186" name="Rectangle 10"/>
            <p:cNvSpPr>
              <a:spLocks noChangeArrowheads="1"/>
            </p:cNvSpPr>
            <p:nvPr/>
          </p:nvSpPr>
          <p:spPr bwMode="auto">
            <a:xfrm>
              <a:off x="480" y="542"/>
              <a:ext cx="240" cy="24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187" name="Oval 11"/>
            <p:cNvSpPr>
              <a:spLocks noChangeAspect="1" noChangeArrowheads="1"/>
            </p:cNvSpPr>
            <p:nvPr/>
          </p:nvSpPr>
          <p:spPr bwMode="auto">
            <a:xfrm>
              <a:off x="588" y="651"/>
              <a:ext cx="23" cy="23"/>
            </a:xfrm>
            <a:prstGeom prst="ellipse">
              <a:avLst/>
            </a:prstGeom>
            <a:solidFill>
              <a:srgbClr val="FF00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252" name="Group 76"/>
          <p:cNvGrpSpPr>
            <a:grpSpLocks/>
          </p:cNvGrpSpPr>
          <p:nvPr/>
        </p:nvGrpSpPr>
        <p:grpSpPr bwMode="auto">
          <a:xfrm>
            <a:off x="3171825" y="2743200"/>
            <a:ext cx="4264025" cy="609600"/>
            <a:chOff x="1998" y="1728"/>
            <a:chExt cx="2686" cy="384"/>
          </a:xfrm>
        </p:grpSpPr>
        <p:grpSp>
          <p:nvGrpSpPr>
            <p:cNvPr id="50188" name="Group 12"/>
            <p:cNvGrpSpPr>
              <a:grpSpLocks/>
            </p:cNvGrpSpPr>
            <p:nvPr/>
          </p:nvGrpSpPr>
          <p:grpSpPr bwMode="auto">
            <a:xfrm>
              <a:off x="1998" y="1761"/>
              <a:ext cx="240" cy="240"/>
              <a:chOff x="480" y="542"/>
              <a:chExt cx="240" cy="240"/>
            </a:xfrm>
          </p:grpSpPr>
          <p:sp>
            <p:nvSpPr>
              <p:cNvPr id="50189" name="Rectangle 13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0" name="Oval 14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1" name="Group 15"/>
            <p:cNvGrpSpPr>
              <a:grpSpLocks/>
            </p:cNvGrpSpPr>
            <p:nvPr/>
          </p:nvGrpSpPr>
          <p:grpSpPr bwMode="auto">
            <a:xfrm>
              <a:off x="2703" y="1728"/>
              <a:ext cx="240" cy="240"/>
              <a:chOff x="480" y="542"/>
              <a:chExt cx="240" cy="240"/>
            </a:xfrm>
          </p:grpSpPr>
          <p:sp>
            <p:nvSpPr>
              <p:cNvPr id="50192" name="Rectangle 16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3" name="Oval 17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4" name="Group 18"/>
            <p:cNvGrpSpPr>
              <a:grpSpLocks/>
            </p:cNvGrpSpPr>
            <p:nvPr/>
          </p:nvGrpSpPr>
          <p:grpSpPr bwMode="auto">
            <a:xfrm>
              <a:off x="3711" y="1872"/>
              <a:ext cx="240" cy="240"/>
              <a:chOff x="480" y="542"/>
              <a:chExt cx="240" cy="240"/>
            </a:xfrm>
          </p:grpSpPr>
          <p:sp>
            <p:nvSpPr>
              <p:cNvPr id="50195" name="Rectangle 19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6" name="Oval 20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197" name="Group 21"/>
            <p:cNvGrpSpPr>
              <a:grpSpLocks/>
            </p:cNvGrpSpPr>
            <p:nvPr/>
          </p:nvGrpSpPr>
          <p:grpSpPr bwMode="auto">
            <a:xfrm>
              <a:off x="4444" y="1759"/>
              <a:ext cx="240" cy="240"/>
              <a:chOff x="480" y="542"/>
              <a:chExt cx="240" cy="240"/>
            </a:xfrm>
          </p:grpSpPr>
          <p:sp>
            <p:nvSpPr>
              <p:cNvPr id="50198" name="Rectangle 22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199" name="Oval 23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0208" name="Text Box 32"/>
          <p:cNvSpPr txBox="1">
            <a:spLocks noChangeArrowheads="1"/>
          </p:cNvSpPr>
          <p:nvPr/>
        </p:nvSpPr>
        <p:spPr bwMode="auto">
          <a:xfrm>
            <a:off x="6248400" y="1828800"/>
            <a:ext cx="289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9933"/>
                </a:solidFill>
                <a:latin typeface="Arial" charset="0"/>
                <a:ea typeface="宋体" pitchFamily="2" charset="-122"/>
              </a:rPr>
              <a:t>Nonsense at full occlusion!</a:t>
            </a:r>
          </a:p>
        </p:txBody>
      </p:sp>
      <p:pic>
        <p:nvPicPr>
          <p:cNvPr id="50210" name="Picture 34" descr="frame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81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211" name="Picture 35" descr="frame_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035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212" name="Picture 36" descr="frame_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89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213" name="Picture 37" descr="frame_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943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0214" name="Picture 38" descr="frame_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689725" y="5218113"/>
            <a:ext cx="1106488" cy="11064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50215" name="Group 39"/>
          <p:cNvGrpSpPr>
            <a:grpSpLocks/>
          </p:cNvGrpSpPr>
          <p:nvPr/>
        </p:nvGrpSpPr>
        <p:grpSpPr bwMode="auto">
          <a:xfrm>
            <a:off x="1876425" y="5548313"/>
            <a:ext cx="381000" cy="381000"/>
            <a:chOff x="480" y="542"/>
            <a:chExt cx="240" cy="240"/>
          </a:xfrm>
        </p:grpSpPr>
        <p:sp>
          <p:nvSpPr>
            <p:cNvPr id="50216" name="Rectangle 40"/>
            <p:cNvSpPr>
              <a:spLocks noChangeArrowheads="1"/>
            </p:cNvSpPr>
            <p:nvPr/>
          </p:nvSpPr>
          <p:spPr bwMode="auto">
            <a:xfrm>
              <a:off x="480" y="542"/>
              <a:ext cx="240" cy="240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7" name="Oval 41"/>
            <p:cNvSpPr>
              <a:spLocks noChangeAspect="1" noChangeArrowheads="1"/>
            </p:cNvSpPr>
            <p:nvPr/>
          </p:nvSpPr>
          <p:spPr bwMode="auto">
            <a:xfrm>
              <a:off x="588" y="651"/>
              <a:ext cx="23" cy="23"/>
            </a:xfrm>
            <a:prstGeom prst="ellipse">
              <a:avLst/>
            </a:prstGeom>
            <a:solidFill>
              <a:srgbClr val="FF00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0218" name="Group 42"/>
          <p:cNvGrpSpPr>
            <a:grpSpLocks/>
          </p:cNvGrpSpPr>
          <p:nvPr/>
        </p:nvGrpSpPr>
        <p:grpSpPr bwMode="auto">
          <a:xfrm>
            <a:off x="3171825" y="5535613"/>
            <a:ext cx="4264025" cy="384175"/>
            <a:chOff x="1624" y="1982"/>
            <a:chExt cx="2686" cy="242"/>
          </a:xfrm>
        </p:grpSpPr>
        <p:grpSp>
          <p:nvGrpSpPr>
            <p:cNvPr id="50219" name="Group 43"/>
            <p:cNvGrpSpPr>
              <a:grpSpLocks/>
            </p:cNvGrpSpPr>
            <p:nvPr/>
          </p:nvGrpSpPr>
          <p:grpSpPr bwMode="auto">
            <a:xfrm>
              <a:off x="1624" y="1984"/>
              <a:ext cx="240" cy="240"/>
              <a:chOff x="480" y="542"/>
              <a:chExt cx="240" cy="240"/>
            </a:xfrm>
          </p:grpSpPr>
          <p:sp>
            <p:nvSpPr>
              <p:cNvPr id="50220" name="Rectangle 44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1" name="Oval 45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22" name="Group 46"/>
            <p:cNvGrpSpPr>
              <a:grpSpLocks/>
            </p:cNvGrpSpPr>
            <p:nvPr/>
          </p:nvGrpSpPr>
          <p:grpSpPr bwMode="auto">
            <a:xfrm>
              <a:off x="2450" y="1984"/>
              <a:ext cx="240" cy="240"/>
              <a:chOff x="480" y="542"/>
              <a:chExt cx="240" cy="240"/>
            </a:xfrm>
          </p:grpSpPr>
          <p:sp>
            <p:nvSpPr>
              <p:cNvPr id="50223" name="Rectangle 47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33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4" name="Oval 48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25" name="Group 49"/>
            <p:cNvGrpSpPr>
              <a:grpSpLocks/>
            </p:cNvGrpSpPr>
            <p:nvPr/>
          </p:nvGrpSpPr>
          <p:grpSpPr bwMode="auto">
            <a:xfrm>
              <a:off x="3264" y="1984"/>
              <a:ext cx="240" cy="240"/>
              <a:chOff x="480" y="542"/>
              <a:chExt cx="240" cy="240"/>
            </a:xfrm>
          </p:grpSpPr>
          <p:sp>
            <p:nvSpPr>
              <p:cNvPr id="50226" name="Rectangle 50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3300"/>
                </a:solidFill>
                <a:prstDash val="dash"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27" name="Oval 51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228" name="Group 52"/>
            <p:cNvGrpSpPr>
              <a:grpSpLocks/>
            </p:cNvGrpSpPr>
            <p:nvPr/>
          </p:nvGrpSpPr>
          <p:grpSpPr bwMode="auto">
            <a:xfrm>
              <a:off x="4070" y="1982"/>
              <a:ext cx="240" cy="240"/>
              <a:chOff x="480" y="542"/>
              <a:chExt cx="240" cy="240"/>
            </a:xfrm>
          </p:grpSpPr>
          <p:sp>
            <p:nvSpPr>
              <p:cNvPr id="50229" name="Rectangle 53"/>
              <p:cNvSpPr>
                <a:spLocks noChangeArrowheads="1"/>
              </p:cNvSpPr>
              <p:nvPr/>
            </p:nvSpPr>
            <p:spPr bwMode="auto">
              <a:xfrm>
                <a:off x="480" y="542"/>
                <a:ext cx="240" cy="240"/>
              </a:xfrm>
              <a:prstGeom prst="rect">
                <a:avLst/>
              </a:prstGeom>
              <a:noFill/>
              <a:ln w="22225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230" name="Oval 54"/>
              <p:cNvSpPr>
                <a:spLocks noChangeAspect="1" noChangeArrowheads="1"/>
              </p:cNvSpPr>
              <p:nvPr/>
            </p:nvSpPr>
            <p:spPr bwMode="auto">
              <a:xfrm>
                <a:off x="588" y="651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222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0237" name="Line 61"/>
          <p:cNvSpPr>
            <a:spLocks noChangeShapeType="1"/>
          </p:cNvSpPr>
          <p:nvPr/>
        </p:nvSpPr>
        <p:spPr bwMode="auto">
          <a:xfrm>
            <a:off x="1547813" y="4267200"/>
            <a:ext cx="62484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50250" name="Group 74"/>
          <p:cNvGrpSpPr>
            <a:grpSpLocks/>
          </p:cNvGrpSpPr>
          <p:nvPr/>
        </p:nvGrpSpPr>
        <p:grpSpPr bwMode="auto">
          <a:xfrm>
            <a:off x="1976438" y="3810000"/>
            <a:ext cx="5394325" cy="457200"/>
            <a:chOff x="1182" y="2400"/>
            <a:chExt cx="3398" cy="288"/>
          </a:xfrm>
        </p:grpSpPr>
        <p:sp>
          <p:nvSpPr>
            <p:cNvPr id="50238" name="Rectangle 62"/>
            <p:cNvSpPr>
              <a:spLocks noChangeArrowheads="1"/>
            </p:cNvSpPr>
            <p:nvPr/>
          </p:nvSpPr>
          <p:spPr bwMode="auto">
            <a:xfrm>
              <a:off x="1182" y="2400"/>
              <a:ext cx="144" cy="288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1" name="Rectangle 65"/>
            <p:cNvSpPr>
              <a:spLocks noChangeArrowheads="1"/>
            </p:cNvSpPr>
            <p:nvPr/>
          </p:nvSpPr>
          <p:spPr bwMode="auto">
            <a:xfrm>
              <a:off x="1968" y="2448"/>
              <a:ext cx="144" cy="24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2" name="Rectangle 66"/>
            <p:cNvSpPr>
              <a:spLocks noChangeArrowheads="1"/>
            </p:cNvSpPr>
            <p:nvPr/>
          </p:nvSpPr>
          <p:spPr bwMode="auto">
            <a:xfrm>
              <a:off x="4436" y="2448"/>
              <a:ext cx="144" cy="240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3" name="Rectangle 67"/>
            <p:cNvSpPr>
              <a:spLocks noChangeArrowheads="1"/>
            </p:cNvSpPr>
            <p:nvPr/>
          </p:nvSpPr>
          <p:spPr bwMode="auto">
            <a:xfrm>
              <a:off x="2784" y="2671"/>
              <a:ext cx="144" cy="17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44" name="Rectangle 68"/>
            <p:cNvSpPr>
              <a:spLocks noChangeArrowheads="1"/>
            </p:cNvSpPr>
            <p:nvPr/>
          </p:nvSpPr>
          <p:spPr bwMode="auto">
            <a:xfrm>
              <a:off x="3623" y="2671"/>
              <a:ext cx="144" cy="17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0245" name="Line 69"/>
          <p:cNvSpPr>
            <a:spLocks noChangeShapeType="1"/>
          </p:cNvSpPr>
          <p:nvPr/>
        </p:nvSpPr>
        <p:spPr bwMode="auto">
          <a:xfrm flipV="1">
            <a:off x="1555750" y="3733800"/>
            <a:ext cx="0" cy="533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50246" name="Text Box 70"/>
          <p:cNvSpPr txBox="1">
            <a:spLocks noChangeArrowheads="1"/>
          </p:cNvSpPr>
          <p:nvPr/>
        </p:nvSpPr>
        <p:spPr bwMode="auto">
          <a:xfrm>
            <a:off x="7924800" y="4046538"/>
            <a:ext cx="838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ea typeface="宋体" pitchFamily="2" charset="-122"/>
              </a:rPr>
              <a:t>time</a:t>
            </a:r>
          </a:p>
        </p:txBody>
      </p:sp>
      <p:sp>
        <p:nvSpPr>
          <p:cNvPr id="50247" name="Text Box 71"/>
          <p:cNvSpPr txBox="1">
            <a:spLocks noChangeArrowheads="1"/>
          </p:cNvSpPr>
          <p:nvPr/>
        </p:nvSpPr>
        <p:spPr bwMode="auto">
          <a:xfrm>
            <a:off x="252413" y="3657600"/>
            <a:ext cx="1219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ea typeface="宋体" pitchFamily="2" charset="-122"/>
              </a:rPr>
              <a:t>inlier probability</a:t>
            </a:r>
          </a:p>
        </p:txBody>
      </p:sp>
      <p:sp>
        <p:nvSpPr>
          <p:cNvPr id="50249" name="Rectangle 73"/>
          <p:cNvSpPr>
            <a:spLocks noChangeArrowheads="1"/>
          </p:cNvSpPr>
          <p:nvPr/>
        </p:nvSpPr>
        <p:spPr bwMode="auto">
          <a:xfrm>
            <a:off x="4002088" y="2362200"/>
            <a:ext cx="2590800" cy="20574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50251" name="Text Box 75"/>
          <p:cNvSpPr txBox="1">
            <a:spLocks noChangeArrowheads="1"/>
          </p:cNvSpPr>
          <p:nvPr/>
        </p:nvSpPr>
        <p:spPr bwMode="auto">
          <a:xfrm>
            <a:off x="4595813" y="3733800"/>
            <a:ext cx="1371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>
                <a:solidFill>
                  <a:srgbClr val="EA3800"/>
                </a:solidFill>
                <a:latin typeface="Arial Unicode MS" pitchFamily="34" charset="-122"/>
                <a:ea typeface="Arial Unicode MS" pitchFamily="34" charset="-122"/>
                <a:cs typeface="Arial Unicode MS" pitchFamily="34" charset="-122"/>
              </a:rPr>
              <a:t>Outliers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0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08" grpId="0"/>
      <p:bldP spid="50237" grpId="0" animBg="1"/>
      <p:bldP spid="50245" grpId="0" animBg="1"/>
      <p:bldP spid="50246" grpId="0"/>
      <p:bldP spid="50247" grpId="0"/>
      <p:bldP spid="50249" grpId="0" animBg="1"/>
      <p:bldP spid="5025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6" name="Text Box 6"/>
          <p:cNvSpPr txBox="1">
            <a:spLocks noChangeArrowheads="1"/>
          </p:cNvSpPr>
          <p:nvPr/>
        </p:nvSpPr>
        <p:spPr bwMode="auto">
          <a:xfrm>
            <a:off x="1676400" y="6324600"/>
            <a:ext cx="6400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9933"/>
                </a:solidFill>
                <a:latin typeface="Arial" charset="0"/>
                <a:ea typeface="宋体" pitchFamily="2" charset="-122"/>
              </a:rPr>
              <a:t>Without</a:t>
            </a:r>
            <a:r>
              <a:rPr lang="en-US" altLang="zh-CN">
                <a:latin typeface="Arial" charset="0"/>
                <a:ea typeface="宋体" pitchFamily="2" charset="-122"/>
              </a:rPr>
              <a:t> adaptive region of support and trajectory pruning</a:t>
            </a:r>
          </a:p>
        </p:txBody>
      </p:sp>
      <p:sp>
        <p:nvSpPr>
          <p:cNvPr id="51207" name="Text Box 7"/>
          <p:cNvSpPr txBox="1">
            <a:spLocks noChangeArrowheads="1"/>
          </p:cNvSpPr>
          <p:nvPr/>
        </p:nvSpPr>
        <p:spPr bwMode="auto">
          <a:xfrm>
            <a:off x="1990725" y="6324600"/>
            <a:ext cx="617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66FF33"/>
                </a:solidFill>
                <a:latin typeface="Arial" charset="0"/>
                <a:ea typeface="宋体" pitchFamily="2" charset="-122"/>
              </a:rPr>
              <a:t>With</a:t>
            </a:r>
            <a:r>
              <a:rPr lang="en-US" altLang="zh-CN">
                <a:latin typeface="Arial" charset="0"/>
                <a:ea typeface="宋体" pitchFamily="2" charset="-122"/>
              </a:rPr>
              <a:t> adaptive region of support and trajectory pruning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Comparison </a:t>
            </a:r>
          </a:p>
        </p:txBody>
      </p:sp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7800" y="1830388"/>
            <a:ext cx="6618288" cy="4386262"/>
          </a:xfrm>
          <a:prstGeom prst="rect">
            <a:avLst/>
          </a:prstGeom>
          <a:noFill/>
        </p:spPr>
      </p:pic>
      <p:pic>
        <p:nvPicPr>
          <p:cNvPr id="51205" name="Picture 5" descr="Match_013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47800" y="1828800"/>
            <a:ext cx="6618288" cy="43878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6" grpId="0"/>
      <p:bldP spid="512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94" name="Rectangle 22"/>
          <p:cNvSpPr>
            <a:spLocks noChangeArrowheads="1"/>
          </p:cNvSpPr>
          <p:nvPr/>
        </p:nvSpPr>
        <p:spPr bwMode="auto">
          <a:xfrm>
            <a:off x="6619875" y="2105025"/>
            <a:ext cx="2076450" cy="12192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500">
                <a:ea typeface="宋体" pitchFamily="2" charset="-122"/>
              </a:rPr>
              <a:t>Motion Magnification Pipeline </a:t>
            </a:r>
            <a:r>
              <a:rPr lang="en-US" altLang="zh-CN" sz="3500">
                <a:solidFill>
                  <a:srgbClr val="FFCC00"/>
                </a:solidFill>
                <a:ea typeface="宋体" pitchFamily="2" charset="-122"/>
              </a:rPr>
              <a:t>Trajectory Clustering</a:t>
            </a:r>
          </a:p>
        </p:txBody>
      </p:sp>
      <p:sp>
        <p:nvSpPr>
          <p:cNvPr id="105475" name="Rectangle 3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Input raw video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sequence</a:t>
            </a:r>
          </a:p>
        </p:txBody>
      </p:sp>
      <p:sp>
        <p:nvSpPr>
          <p:cNvPr id="105476" name="Rectangle 4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Registration</a:t>
            </a:r>
          </a:p>
        </p:txBody>
      </p:sp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78" name="Rectangle 6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Feature point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tracking</a:t>
            </a:r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Trajectory </a:t>
            </a:r>
          </a:p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clustering</a:t>
            </a:r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82" name="Rectangle 10"/>
          <p:cNvSpPr>
            <a:spLocks noChangeArrowheads="1"/>
          </p:cNvSpPr>
          <p:nvPr/>
        </p:nvSpPr>
        <p:spPr bwMode="auto">
          <a:xfrm>
            <a:off x="6858000" y="3810000"/>
            <a:ext cx="16764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Dense optical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flow interpolation</a:t>
            </a:r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Layer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segmentation</a:t>
            </a:r>
          </a:p>
        </p:txBody>
      </p:sp>
      <p:sp>
        <p:nvSpPr>
          <p:cNvPr id="105485" name="Line 13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86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Magnification,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texture fill-in,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rendering</a:t>
            </a:r>
          </a:p>
        </p:txBody>
      </p:sp>
      <p:sp>
        <p:nvSpPr>
          <p:cNvPr id="105487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88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Output magnified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sequence</a:t>
            </a:r>
          </a:p>
        </p:txBody>
      </p:sp>
      <p:sp>
        <p:nvSpPr>
          <p:cNvPr id="105489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90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5491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706D00"/>
                </a:solidFill>
                <a:latin typeface="Arial" charset="0"/>
                <a:ea typeface="宋体" pitchFamily="2" charset="-122"/>
              </a:rPr>
              <a:t>Layer-based motion analysis</a:t>
            </a:r>
          </a:p>
        </p:txBody>
      </p:sp>
      <p:sp>
        <p:nvSpPr>
          <p:cNvPr id="105492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5493" name="Rectangle 21"/>
          <p:cNvSpPr>
            <a:spLocks noChangeArrowheads="1"/>
          </p:cNvSpPr>
          <p:nvPr/>
        </p:nvSpPr>
        <p:spPr bwMode="auto">
          <a:xfrm>
            <a:off x="2971800" y="49530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User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Normalized Complex Correlation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905000"/>
            <a:ext cx="4986337" cy="4648200"/>
          </a:xfrm>
        </p:spPr>
        <p:txBody>
          <a:bodyPr/>
          <a:lstStyle/>
          <a:p>
            <a:r>
              <a:rPr lang="en-US" altLang="zh-CN">
                <a:ea typeface="宋体" pitchFamily="2" charset="-122"/>
              </a:rPr>
              <a:t>The similarity metric should be independent of phase and magnitude</a:t>
            </a:r>
          </a:p>
          <a:p>
            <a:r>
              <a:rPr lang="en-US" altLang="zh-CN">
                <a:ea typeface="宋体" pitchFamily="2" charset="-122"/>
              </a:rPr>
              <a:t>Normalized complex correlation</a:t>
            </a:r>
          </a:p>
        </p:txBody>
      </p:sp>
      <p:grpSp>
        <p:nvGrpSpPr>
          <p:cNvPr id="145423" name="Group 15"/>
          <p:cNvGrpSpPr>
            <a:grpSpLocks/>
          </p:cNvGrpSpPr>
          <p:nvPr/>
        </p:nvGrpSpPr>
        <p:grpSpPr bwMode="auto">
          <a:xfrm>
            <a:off x="5638800" y="2057400"/>
            <a:ext cx="3254375" cy="2438400"/>
            <a:chOff x="3168" y="2496"/>
            <a:chExt cx="2400" cy="1536"/>
          </a:xfrm>
        </p:grpSpPr>
        <p:pic>
          <p:nvPicPr>
            <p:cNvPr id="145412" name="Picture 4" descr="mo magnific oct 25 09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68" y="2496"/>
              <a:ext cx="2400" cy="1536"/>
            </a:xfrm>
            <a:prstGeom prst="rect">
              <a:avLst/>
            </a:prstGeom>
            <a:noFill/>
          </p:spPr>
        </p:pic>
        <p:grpSp>
          <p:nvGrpSpPr>
            <p:cNvPr id="145413" name="Group 5"/>
            <p:cNvGrpSpPr>
              <a:grpSpLocks/>
            </p:cNvGrpSpPr>
            <p:nvPr/>
          </p:nvGrpSpPr>
          <p:grpSpPr bwMode="auto">
            <a:xfrm>
              <a:off x="3212" y="3176"/>
              <a:ext cx="388" cy="178"/>
              <a:chOff x="332" y="3224"/>
              <a:chExt cx="388" cy="178"/>
            </a:xfrm>
          </p:grpSpPr>
          <p:sp>
            <p:nvSpPr>
              <p:cNvPr id="145414" name="Rectangle 6"/>
              <p:cNvSpPr>
                <a:spLocks noChangeArrowheads="1"/>
              </p:cNvSpPr>
              <p:nvPr/>
            </p:nvSpPr>
            <p:spPr bwMode="auto">
              <a:xfrm>
                <a:off x="332" y="3224"/>
                <a:ext cx="388" cy="178"/>
              </a:xfrm>
              <a:prstGeom prst="rect">
                <a:avLst/>
              </a:prstGeom>
              <a:noFill/>
              <a:ln w="25400">
                <a:solidFill>
                  <a:srgbClr val="FF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15" name="Oval 7"/>
              <p:cNvSpPr>
                <a:spLocks noChangeAspect="1" noChangeArrowheads="1"/>
              </p:cNvSpPr>
              <p:nvPr/>
            </p:nvSpPr>
            <p:spPr bwMode="auto">
              <a:xfrm>
                <a:off x="516" y="3300"/>
                <a:ext cx="29" cy="29"/>
              </a:xfrm>
              <a:prstGeom prst="ellipse">
                <a:avLst/>
              </a:prstGeom>
              <a:solidFill>
                <a:srgbClr val="FFFF00"/>
              </a:solidFill>
              <a:ln w="9525">
                <a:solidFill>
                  <a:srgbClr val="003366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416" name="Group 8"/>
            <p:cNvGrpSpPr>
              <a:grpSpLocks/>
            </p:cNvGrpSpPr>
            <p:nvPr/>
          </p:nvGrpSpPr>
          <p:grpSpPr bwMode="auto">
            <a:xfrm>
              <a:off x="3961" y="3304"/>
              <a:ext cx="220" cy="255"/>
              <a:chOff x="1081" y="3352"/>
              <a:chExt cx="220" cy="255"/>
            </a:xfrm>
          </p:grpSpPr>
          <p:sp>
            <p:nvSpPr>
              <p:cNvPr id="145417" name="Rectangle 9"/>
              <p:cNvSpPr>
                <a:spLocks noChangeArrowheads="1"/>
              </p:cNvSpPr>
              <p:nvPr/>
            </p:nvSpPr>
            <p:spPr bwMode="auto">
              <a:xfrm>
                <a:off x="1081" y="3352"/>
                <a:ext cx="220" cy="255"/>
              </a:xfrm>
              <a:prstGeom prst="rect">
                <a:avLst/>
              </a:prstGeom>
              <a:noFill/>
              <a:ln w="25400">
                <a:solidFill>
                  <a:srgbClr val="00FF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18" name="Oval 10"/>
              <p:cNvSpPr>
                <a:spLocks noChangeAspect="1" noChangeArrowheads="1"/>
              </p:cNvSpPr>
              <p:nvPr/>
            </p:nvSpPr>
            <p:spPr bwMode="auto">
              <a:xfrm>
                <a:off x="1182" y="3475"/>
                <a:ext cx="29" cy="29"/>
              </a:xfrm>
              <a:prstGeom prst="ellipse">
                <a:avLst/>
              </a:prstGeom>
              <a:solidFill>
                <a:srgbClr val="00FF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419" name="Group 11"/>
            <p:cNvGrpSpPr>
              <a:grpSpLocks/>
            </p:cNvGrpSpPr>
            <p:nvPr/>
          </p:nvGrpSpPr>
          <p:grpSpPr bwMode="auto">
            <a:xfrm>
              <a:off x="4401" y="3006"/>
              <a:ext cx="396" cy="170"/>
              <a:chOff x="1521" y="3054"/>
              <a:chExt cx="396" cy="170"/>
            </a:xfrm>
          </p:grpSpPr>
          <p:sp>
            <p:nvSpPr>
              <p:cNvPr id="145420" name="Rectangle 12"/>
              <p:cNvSpPr>
                <a:spLocks noChangeArrowheads="1"/>
              </p:cNvSpPr>
              <p:nvPr/>
            </p:nvSpPr>
            <p:spPr bwMode="auto">
              <a:xfrm>
                <a:off x="1521" y="3054"/>
                <a:ext cx="396" cy="170"/>
              </a:xfrm>
              <a:prstGeom prst="rect">
                <a:avLst/>
              </a:prstGeom>
              <a:noFill/>
              <a:ln w="25400">
                <a:solidFill>
                  <a:srgbClr val="FF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21" name="Oval 13"/>
              <p:cNvSpPr>
                <a:spLocks noChangeAspect="1" noChangeArrowheads="1"/>
              </p:cNvSpPr>
              <p:nvPr/>
            </p:nvSpPr>
            <p:spPr bwMode="auto">
              <a:xfrm>
                <a:off x="1699" y="3126"/>
                <a:ext cx="29" cy="29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00008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145422" name="Object 14"/>
          <p:cNvGraphicFramePr>
            <a:graphicFrameLocks noChangeAspect="1"/>
          </p:cNvGraphicFramePr>
          <p:nvPr/>
        </p:nvGraphicFramePr>
        <p:xfrm>
          <a:off x="838200" y="4572000"/>
          <a:ext cx="4286250" cy="873125"/>
        </p:xfrm>
        <a:graphic>
          <a:graphicData uri="http://schemas.openxmlformats.org/presentationml/2006/ole">
            <p:oleObj spid="_x0000_s145422" name="Equation" r:id="rId4" imgW="2679480" imgH="5457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71" name="Picture 27" descr="AffinityMatri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525" y="3262313"/>
            <a:ext cx="2286000" cy="2286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2972" name="Picture 28" descr="ClusteringMatrix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1525" y="3262313"/>
            <a:ext cx="2286000" cy="2286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Spectral Clustering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</a:pPr>
            <a:endParaRPr lang="en-US" altLang="zh-CN">
              <a:ea typeface="宋体" pitchFamily="2" charset="-122"/>
            </a:endParaRPr>
          </a:p>
        </p:txBody>
      </p:sp>
      <p:sp>
        <p:nvSpPr>
          <p:cNvPr id="82973" name="Text Box 29"/>
          <p:cNvSpPr txBox="1">
            <a:spLocks noChangeArrowheads="1"/>
          </p:cNvSpPr>
          <p:nvPr/>
        </p:nvSpPr>
        <p:spPr bwMode="auto">
          <a:xfrm>
            <a:off x="847725" y="56388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Affinity matrix</a:t>
            </a:r>
          </a:p>
        </p:txBody>
      </p:sp>
      <p:sp>
        <p:nvSpPr>
          <p:cNvPr id="82974" name="Text Box 30"/>
          <p:cNvSpPr txBox="1">
            <a:spLocks noChangeArrowheads="1"/>
          </p:cNvSpPr>
          <p:nvPr/>
        </p:nvSpPr>
        <p:spPr bwMode="auto">
          <a:xfrm>
            <a:off x="3667125" y="5624513"/>
            <a:ext cx="1981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Clustering</a:t>
            </a:r>
          </a:p>
        </p:txBody>
      </p:sp>
      <p:pic>
        <p:nvPicPr>
          <p:cNvPr id="82975" name="Picture 31" descr="ClusteringReorderedAffinityMatrix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62700" y="3262313"/>
            <a:ext cx="2286000" cy="2286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2976" name="Text Box 32"/>
          <p:cNvSpPr txBox="1">
            <a:spLocks noChangeArrowheads="1"/>
          </p:cNvSpPr>
          <p:nvPr/>
        </p:nvSpPr>
        <p:spPr bwMode="auto">
          <a:xfrm>
            <a:off x="5905500" y="5624513"/>
            <a:ext cx="31242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Reordering of affinity matrix</a:t>
            </a:r>
          </a:p>
        </p:txBody>
      </p:sp>
      <p:pic>
        <p:nvPicPr>
          <p:cNvPr id="82977" name="Picture 33" descr="ReorderedAffinityMatrix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62700" y="3262313"/>
            <a:ext cx="2286000" cy="2286000"/>
          </a:xfrm>
          <a:prstGeom prst="rect">
            <a:avLst/>
          </a:prstGeom>
          <a:noFill/>
        </p:spPr>
      </p:pic>
      <p:sp>
        <p:nvSpPr>
          <p:cNvPr id="82979" name="Text Box 35"/>
          <p:cNvSpPr txBox="1">
            <a:spLocks noChangeArrowheads="1"/>
          </p:cNvSpPr>
          <p:nvPr/>
        </p:nvSpPr>
        <p:spPr bwMode="auto">
          <a:xfrm>
            <a:off x="3695700" y="2743200"/>
            <a:ext cx="1981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solidFill>
                  <a:srgbClr val="FFFF00"/>
                </a:solidFill>
                <a:latin typeface="Arial" charset="0"/>
                <a:ea typeface="宋体" pitchFamily="2" charset="-122"/>
              </a:rPr>
              <a:t>Two clusters</a:t>
            </a:r>
          </a:p>
        </p:txBody>
      </p:sp>
      <p:grpSp>
        <p:nvGrpSpPr>
          <p:cNvPr id="82986" name="Group 42"/>
          <p:cNvGrpSpPr>
            <a:grpSpLocks/>
          </p:cNvGrpSpPr>
          <p:nvPr/>
        </p:nvGrpSpPr>
        <p:grpSpPr bwMode="auto">
          <a:xfrm>
            <a:off x="190500" y="2743200"/>
            <a:ext cx="2895600" cy="2743200"/>
            <a:chOff x="120" y="1728"/>
            <a:chExt cx="1824" cy="1728"/>
          </a:xfrm>
        </p:grpSpPr>
        <p:sp>
          <p:nvSpPr>
            <p:cNvPr id="82982" name="Line 38"/>
            <p:cNvSpPr>
              <a:spLocks noChangeShapeType="1"/>
            </p:cNvSpPr>
            <p:nvPr/>
          </p:nvSpPr>
          <p:spPr bwMode="auto">
            <a:xfrm>
              <a:off x="408" y="1968"/>
              <a:ext cx="15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983" name="Text Box 39"/>
            <p:cNvSpPr txBox="1">
              <a:spLocks noChangeArrowheads="1"/>
            </p:cNvSpPr>
            <p:nvPr/>
          </p:nvSpPr>
          <p:spPr bwMode="auto">
            <a:xfrm>
              <a:off x="504" y="1728"/>
              <a:ext cx="11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latin typeface="Arial" charset="0"/>
                  <a:ea typeface="宋体" pitchFamily="2" charset="-122"/>
                </a:rPr>
                <a:t>Trajectory</a:t>
              </a:r>
            </a:p>
          </p:txBody>
        </p:sp>
        <p:sp>
          <p:nvSpPr>
            <p:cNvPr id="82984" name="Line 40"/>
            <p:cNvSpPr>
              <a:spLocks noChangeShapeType="1"/>
            </p:cNvSpPr>
            <p:nvPr/>
          </p:nvSpPr>
          <p:spPr bwMode="auto">
            <a:xfrm>
              <a:off x="408" y="1968"/>
              <a:ext cx="0" cy="148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2985" name="Text Box 41"/>
            <p:cNvSpPr txBox="1">
              <a:spLocks noChangeArrowheads="1"/>
            </p:cNvSpPr>
            <p:nvPr/>
          </p:nvSpPr>
          <p:spPr bwMode="auto">
            <a:xfrm rot="16200000">
              <a:off x="-220" y="2164"/>
              <a:ext cx="9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latin typeface="Arial" charset="0"/>
                  <a:ea typeface="宋体" pitchFamily="2" charset="-122"/>
                </a:rPr>
                <a:t>Trajectory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2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0 L 0.30833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29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2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82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74" grpId="0"/>
      <p:bldP spid="82976" grpId="0"/>
      <p:bldP spid="829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Clustering Results</a:t>
            </a:r>
          </a:p>
        </p:txBody>
      </p:sp>
      <p:pic>
        <p:nvPicPr>
          <p:cNvPr id="53252" name="Picture 4" descr="Frame_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6988" y="1881188"/>
            <a:ext cx="6704012" cy="4443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90" name="Rectangle 22"/>
          <p:cNvSpPr>
            <a:spLocks noChangeArrowheads="1"/>
          </p:cNvSpPr>
          <p:nvPr/>
        </p:nvSpPr>
        <p:spPr bwMode="auto">
          <a:xfrm>
            <a:off x="6581775" y="3609975"/>
            <a:ext cx="2247900" cy="12573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81" name="Line 13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500">
                <a:ea typeface="宋体" pitchFamily="2" charset="-122"/>
              </a:rPr>
              <a:t>Motion Magnification Pipeline </a:t>
            </a:r>
            <a:r>
              <a:rPr lang="en-US" altLang="zh-CN" sz="3500">
                <a:solidFill>
                  <a:srgbClr val="FFCC00"/>
                </a:solidFill>
                <a:ea typeface="宋体" pitchFamily="2" charset="-122"/>
              </a:rPr>
              <a:t>Dense Optical Flow Field</a:t>
            </a:r>
          </a:p>
        </p:txBody>
      </p:sp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Input raw video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sequence</a:t>
            </a: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Registration</a:t>
            </a:r>
          </a:p>
        </p:txBody>
      </p:sp>
      <p:sp>
        <p:nvSpPr>
          <p:cNvPr id="109573" name="Line 5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74" name="Rectangle 6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Feature point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tracking</a:t>
            </a:r>
          </a:p>
        </p:txBody>
      </p:sp>
      <p:sp>
        <p:nvSpPr>
          <p:cNvPr id="109575" name="Line 7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76" name="Rectangle 8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Trajectory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clustering</a:t>
            </a:r>
          </a:p>
        </p:txBody>
      </p:sp>
      <p:sp>
        <p:nvSpPr>
          <p:cNvPr id="109577" name="Line 9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78" name="Rectangle 10"/>
          <p:cNvSpPr>
            <a:spLocks noChangeArrowheads="1"/>
          </p:cNvSpPr>
          <p:nvPr/>
        </p:nvSpPr>
        <p:spPr bwMode="auto">
          <a:xfrm>
            <a:off x="6781800" y="3810000"/>
            <a:ext cx="18288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Dense optical </a:t>
            </a:r>
          </a:p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flow interpolation</a:t>
            </a:r>
          </a:p>
        </p:txBody>
      </p:sp>
      <p:sp>
        <p:nvSpPr>
          <p:cNvPr id="109579" name="Line 11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80" name="Rectangle 12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Layer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segmentation</a:t>
            </a:r>
          </a:p>
        </p:txBody>
      </p:sp>
      <p:sp>
        <p:nvSpPr>
          <p:cNvPr id="109582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Magnification,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texture fill-in,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rendering</a:t>
            </a:r>
          </a:p>
        </p:txBody>
      </p:sp>
      <p:sp>
        <p:nvSpPr>
          <p:cNvPr id="109583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84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Output magnified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sequence</a:t>
            </a:r>
          </a:p>
        </p:txBody>
      </p:sp>
      <p:sp>
        <p:nvSpPr>
          <p:cNvPr id="109585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86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9587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706D00"/>
                </a:solidFill>
                <a:latin typeface="Arial" charset="0"/>
                <a:ea typeface="宋体" pitchFamily="2" charset="-122"/>
              </a:rPr>
              <a:t>Layer-based motion analysis</a:t>
            </a:r>
          </a:p>
        </p:txBody>
      </p:sp>
      <p:sp>
        <p:nvSpPr>
          <p:cNvPr id="109588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9589" name="Rectangle 21"/>
          <p:cNvSpPr>
            <a:spLocks noChangeArrowheads="1"/>
          </p:cNvSpPr>
          <p:nvPr/>
        </p:nvSpPr>
        <p:spPr bwMode="auto">
          <a:xfrm>
            <a:off x="2971800" y="49530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User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685800" y="4416425"/>
            <a:ext cx="22098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Flow vectors of clustered sparse feature points</a:t>
            </a:r>
          </a:p>
        </p:txBody>
      </p:sp>
      <p:pic>
        <p:nvPicPr>
          <p:cNvPr id="80907" name="Picture 11" descr="half_FlowVecto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5175" y="1981200"/>
            <a:ext cx="5305425" cy="44196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684213" y="4418013"/>
            <a:ext cx="2133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Dense optical flow field of </a:t>
            </a:r>
            <a:r>
              <a:rPr lang="en-US" altLang="zh-CN">
                <a:solidFill>
                  <a:srgbClr val="66FF66"/>
                </a:solidFill>
                <a:latin typeface="Arial" charset="0"/>
                <a:ea typeface="宋体" pitchFamily="2" charset="-122"/>
              </a:rPr>
              <a:t>cluster 1 (leaves)</a:t>
            </a:r>
          </a:p>
        </p:txBody>
      </p:sp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684213" y="4418013"/>
            <a:ext cx="21336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Dense optical flow field of </a:t>
            </a:r>
            <a:r>
              <a:rPr lang="en-US" altLang="zh-CN">
                <a:solidFill>
                  <a:srgbClr val="FF0000"/>
                </a:solidFill>
                <a:latin typeface="Arial" charset="0"/>
                <a:ea typeface="宋体" pitchFamily="2" charset="-122"/>
              </a:rPr>
              <a:t>cluster 2 (swing)</a:t>
            </a:r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From Sparse Feature Points to Dense Optical Flow Field</a:t>
            </a:r>
          </a:p>
        </p:txBody>
      </p:sp>
      <p:sp>
        <p:nvSpPr>
          <p:cNvPr id="80903" name="Text Box 7"/>
          <p:cNvSpPr txBox="1">
            <a:spLocks noChangeArrowheads="1"/>
          </p:cNvSpPr>
          <p:nvPr/>
        </p:nvSpPr>
        <p:spPr bwMode="auto">
          <a:xfrm>
            <a:off x="714375" y="5838825"/>
            <a:ext cx="198120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>
                <a:solidFill>
                  <a:srgbClr val="66FF66"/>
                </a:solidFill>
                <a:latin typeface="Arial" charset="0"/>
                <a:ea typeface="宋体" pitchFamily="2" charset="-122"/>
              </a:rPr>
              <a:t>Cluster 1: leaves</a:t>
            </a:r>
          </a:p>
          <a:p>
            <a:pPr>
              <a:spcBef>
                <a:spcPct val="20000"/>
              </a:spcBef>
            </a:pPr>
            <a:r>
              <a:rPr lang="en-US" altLang="zh-CN">
                <a:solidFill>
                  <a:srgbClr val="FF0000"/>
                </a:solidFill>
                <a:latin typeface="Arial" charset="0"/>
                <a:ea typeface="宋体" pitchFamily="2" charset="-122"/>
              </a:rPr>
              <a:t>Cluster 2: swing</a:t>
            </a:r>
          </a:p>
        </p:txBody>
      </p:sp>
      <p:sp>
        <p:nvSpPr>
          <p:cNvPr id="80906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347663" y="1905000"/>
            <a:ext cx="3081337" cy="4648200"/>
          </a:xfrm>
          <a:noFill/>
        </p:spPr>
        <p:txBody>
          <a:bodyPr lIns="0" tIns="0" rIns="0" bIns="0"/>
          <a:lstStyle/>
          <a:p>
            <a:r>
              <a:rPr lang="en-US" altLang="zh-CN" sz="2400">
                <a:ea typeface="宋体" pitchFamily="2" charset="-122"/>
              </a:rPr>
              <a:t>Interpolate dense optical flow field using locally weighted linear regression </a:t>
            </a:r>
          </a:p>
        </p:txBody>
      </p:sp>
      <p:pic>
        <p:nvPicPr>
          <p:cNvPr id="80908" name="Picture 12" descr="half_DenseFlowField_cluster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5175" y="1981200"/>
            <a:ext cx="5305425" cy="44196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80909" name="Picture 13" descr="half_DenseFlowField_cluster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05175" y="1981200"/>
            <a:ext cx="5305425" cy="44196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4" grpId="0"/>
      <p:bldP spid="80904" grpId="1"/>
      <p:bldP spid="80904" grpId="2"/>
      <p:bldP spid="80905" grpId="0"/>
      <p:bldP spid="80905" grpId="1"/>
      <p:bldP spid="8089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39" name="Rectangle 23"/>
          <p:cNvSpPr>
            <a:spLocks noChangeArrowheads="1"/>
          </p:cNvSpPr>
          <p:nvPr/>
        </p:nvSpPr>
        <p:spPr bwMode="auto">
          <a:xfrm>
            <a:off x="4495800" y="3609975"/>
            <a:ext cx="2028825" cy="1247775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18" name="Line 2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500">
                <a:ea typeface="宋体" pitchFamily="2" charset="-122"/>
              </a:rPr>
              <a:t>Motion Magnification Pipeline </a:t>
            </a:r>
            <a:r>
              <a:rPr lang="en-US" altLang="zh-CN" sz="3500">
                <a:solidFill>
                  <a:srgbClr val="FFCC00"/>
                </a:solidFill>
                <a:ea typeface="宋体" pitchFamily="2" charset="-122"/>
              </a:rPr>
              <a:t>Layer Segmentation</a:t>
            </a:r>
          </a:p>
        </p:txBody>
      </p:sp>
      <p:sp>
        <p:nvSpPr>
          <p:cNvPr id="111620" name="Rectangle 4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Input raw video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sequence</a:t>
            </a:r>
          </a:p>
        </p:txBody>
      </p:sp>
      <p:sp>
        <p:nvSpPr>
          <p:cNvPr id="111621" name="Rectangle 5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Registration</a:t>
            </a:r>
          </a:p>
        </p:txBody>
      </p:sp>
      <p:sp>
        <p:nvSpPr>
          <p:cNvPr id="111622" name="Line 6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23" name="Rectangle 7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Feature point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tracking</a:t>
            </a:r>
          </a:p>
        </p:txBody>
      </p:sp>
      <p:sp>
        <p:nvSpPr>
          <p:cNvPr id="111624" name="Line 8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25" name="Rectangle 9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Trajectory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clustering</a:t>
            </a:r>
          </a:p>
        </p:txBody>
      </p:sp>
      <p:sp>
        <p:nvSpPr>
          <p:cNvPr id="111626" name="Line 10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27" name="Rectangle 11"/>
          <p:cNvSpPr>
            <a:spLocks noChangeArrowheads="1"/>
          </p:cNvSpPr>
          <p:nvPr/>
        </p:nvSpPr>
        <p:spPr bwMode="auto">
          <a:xfrm>
            <a:off x="6781800" y="3810000"/>
            <a:ext cx="18288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Dense optical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flow interpolation</a:t>
            </a:r>
          </a:p>
        </p:txBody>
      </p:sp>
      <p:sp>
        <p:nvSpPr>
          <p:cNvPr id="111628" name="Line 12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30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Magnification,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texture fill-in,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rendering</a:t>
            </a:r>
          </a:p>
        </p:txBody>
      </p:sp>
      <p:sp>
        <p:nvSpPr>
          <p:cNvPr id="111631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32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Output magnified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sequence</a:t>
            </a:r>
          </a:p>
        </p:txBody>
      </p:sp>
      <p:sp>
        <p:nvSpPr>
          <p:cNvPr id="111633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34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1635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706D00"/>
                </a:solidFill>
                <a:latin typeface="Arial" charset="0"/>
                <a:ea typeface="宋体" pitchFamily="2" charset="-122"/>
              </a:rPr>
              <a:t>Layer-based motion analysis</a:t>
            </a:r>
          </a:p>
        </p:txBody>
      </p:sp>
      <p:sp>
        <p:nvSpPr>
          <p:cNvPr id="111636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1637" name="Rectangle 21"/>
          <p:cNvSpPr>
            <a:spLocks noChangeArrowheads="1"/>
          </p:cNvSpPr>
          <p:nvPr/>
        </p:nvSpPr>
        <p:spPr bwMode="auto">
          <a:xfrm>
            <a:off x="2971800" y="49530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User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interaction</a:t>
            </a:r>
          </a:p>
        </p:txBody>
      </p:sp>
      <p:sp>
        <p:nvSpPr>
          <p:cNvPr id="111629" name="Rectangle 13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Layer </a:t>
            </a:r>
          </a:p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segmentation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9" name="OriginalSwingSet.wmv">
            <a:hlinkClick r:id="" action="ppaction://media"/>
          </p:cNvPr>
          <p:cNvPicPr>
            <a:picLocks noRot="1" noChangeAspect="1" noChangeArrowheads="1"/>
          </p:cNvPicPr>
          <p:nvPr>
            <p:ph sz="half" idx="2"/>
            <a:vide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457200" y="2590800"/>
            <a:ext cx="4132263" cy="3098800"/>
          </a:xfrm>
          <a:ln w="15875">
            <a:solidFill>
              <a:srgbClr val="FF9900"/>
            </a:solidFill>
          </a:ln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Motion Microscopy</a:t>
            </a:r>
          </a:p>
        </p:txBody>
      </p:sp>
      <p:pic>
        <p:nvPicPr>
          <p:cNvPr id="41997" name="MagSwingSet.wmv">
            <a:hlinkClick r:id="" action="ppaction://media"/>
          </p:cNvPr>
          <p:cNvPicPr>
            <a:picLocks noRot="1" noChangeAspect="1" noChangeArrowheads="1"/>
          </p:cNvPicPr>
          <p:nvPr>
            <p:ph sz="half" idx="1"/>
            <a:videoFile r:link="rId2"/>
          </p:nvPr>
        </p:nvPicPr>
        <p:blipFill>
          <a:blip r:embed="rId6"/>
          <a:srcRect/>
          <a:stretch>
            <a:fillRect/>
          </a:stretch>
        </p:blipFill>
        <p:spPr>
          <a:xfrm>
            <a:off x="4724400" y="2590800"/>
            <a:ext cx="4130675" cy="3098800"/>
          </a:xfrm>
          <a:ln w="15875">
            <a:solidFill>
              <a:srgbClr val="FF9900"/>
            </a:solidFill>
          </a:ln>
        </p:spPr>
      </p:pic>
      <p:sp>
        <p:nvSpPr>
          <p:cNvPr id="41989" name="Text Box 5"/>
          <p:cNvSpPr txBox="1">
            <a:spLocks noChangeArrowheads="1"/>
          </p:cNvSpPr>
          <p:nvPr/>
        </p:nvSpPr>
        <p:spPr bwMode="auto">
          <a:xfrm>
            <a:off x="381000" y="2833688"/>
            <a:ext cx="8305800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800">
                <a:latin typeface="Arial" charset="0"/>
                <a:ea typeface="宋体" pitchFamily="2" charset="-122"/>
              </a:rPr>
              <a:t>How can we see all the subtle motions in a video sequence?</a:t>
            </a:r>
          </a:p>
        </p:txBody>
      </p:sp>
      <p:sp>
        <p:nvSpPr>
          <p:cNvPr id="42001" name="Text Box 17"/>
          <p:cNvSpPr txBox="1">
            <a:spLocks noChangeArrowheads="1"/>
          </p:cNvSpPr>
          <p:nvPr/>
        </p:nvSpPr>
        <p:spPr bwMode="auto">
          <a:xfrm>
            <a:off x="838200" y="5867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Original sequence</a:t>
            </a:r>
          </a:p>
        </p:txBody>
      </p:sp>
      <p:sp>
        <p:nvSpPr>
          <p:cNvPr id="42002" name="Text Box 18"/>
          <p:cNvSpPr txBox="1">
            <a:spLocks noChangeArrowheads="1"/>
          </p:cNvSpPr>
          <p:nvPr/>
        </p:nvSpPr>
        <p:spPr bwMode="auto">
          <a:xfrm>
            <a:off x="5105400" y="58674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Magnified sequence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to="3" calcmode="lin" valueType="num">
                                      <p:cBhvr override="childStyle">
                                        <p:cTn id="6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2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999" fill="hold"/>
                                        <p:tgtEl>
                                          <p:spTgt spid="419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99" fill="hold"/>
                                        <p:tgtEl>
                                          <p:spTgt spid="41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3999" fill="hold"/>
                                        <p:tgtEl>
                                          <p:spTgt spid="419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419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0" dur="1" fill="hold"/>
                                        <p:tgtEl>
                                          <p:spTgt spid="419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41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97"/>
                </p:tgtEl>
              </p:cMediaNode>
            </p:video>
            <p:video>
              <p:cMediaNode>
                <p:cTn id="42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1999"/>
                </p:tgtEl>
              </p:cMediaNode>
            </p:video>
          </p:childTnLst>
        </p:cTn>
      </p:par>
    </p:tnLst>
    <p:bldLst>
      <p:bldP spid="41989" grpId="0"/>
      <p:bldP spid="41989" grpId="1"/>
      <p:bldP spid="4200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Motion Layer Assignment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752600"/>
            <a:ext cx="8643937" cy="4648200"/>
          </a:xfrm>
        </p:spPr>
        <p:txBody>
          <a:bodyPr/>
          <a:lstStyle/>
          <a:p>
            <a:pPr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Assign each pixel to a motion cluster layer, using four cues:</a:t>
            </a:r>
          </a:p>
          <a:p>
            <a:pPr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>
                <a:solidFill>
                  <a:srgbClr val="FFFF66"/>
                </a:solidFill>
                <a:ea typeface="宋体" pitchFamily="2" charset="-122"/>
              </a:rPr>
              <a:t>Motion likelihood</a:t>
            </a:r>
            <a:r>
              <a:rPr lang="en-US" altLang="zh-CN" sz="2000">
                <a:ea typeface="宋体" pitchFamily="2" charset="-122"/>
              </a:rPr>
              <a:t>—consistency of pixel’s intensity if it moves with the motion of a given layer (dense optical flow field)</a:t>
            </a:r>
          </a:p>
          <a:p>
            <a:pPr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>
                <a:solidFill>
                  <a:srgbClr val="FFFF66"/>
                </a:solidFill>
                <a:ea typeface="宋体" pitchFamily="2" charset="-122"/>
              </a:rPr>
              <a:t>Color likelihood</a:t>
            </a:r>
            <a:r>
              <a:rPr lang="en-US" altLang="zh-CN" sz="2000">
                <a:ea typeface="宋体" pitchFamily="2" charset="-122"/>
              </a:rPr>
              <a:t>—consistency of the color in a layer</a:t>
            </a:r>
          </a:p>
          <a:p>
            <a:pPr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>
                <a:solidFill>
                  <a:srgbClr val="FFFF66"/>
                </a:solidFill>
                <a:ea typeface="宋体" pitchFamily="2" charset="-122"/>
              </a:rPr>
              <a:t>Spatial connectivity</a:t>
            </a:r>
            <a:r>
              <a:rPr lang="en-US" altLang="zh-CN" sz="2000">
                <a:ea typeface="宋体" pitchFamily="2" charset="-122"/>
              </a:rPr>
              <a:t>—adjacent pixels favored to belong the same group</a:t>
            </a:r>
          </a:p>
          <a:p>
            <a:pPr lvl="1">
              <a:lnSpc>
                <a:spcPct val="105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000" b="1">
                <a:solidFill>
                  <a:srgbClr val="FFFF66"/>
                </a:solidFill>
                <a:ea typeface="宋体" pitchFamily="2" charset="-122"/>
              </a:rPr>
              <a:t>Temporal coherence</a:t>
            </a:r>
            <a:r>
              <a:rPr lang="en-US" altLang="zh-CN" sz="2000">
                <a:ea typeface="宋体" pitchFamily="2" charset="-122"/>
              </a:rPr>
              <a:t>—label assignment stays constant over time</a:t>
            </a:r>
          </a:p>
          <a:p>
            <a:pPr>
              <a:lnSpc>
                <a:spcPct val="105000"/>
              </a:lnSpc>
              <a:spcBef>
                <a:spcPts val="1000"/>
              </a:spcBef>
              <a:spcAft>
                <a:spcPts val="500"/>
              </a:spcAft>
            </a:pPr>
            <a:r>
              <a:rPr lang="en-US" altLang="zh-CN" sz="2300">
                <a:ea typeface="宋体" pitchFamily="2" charset="-122"/>
              </a:rPr>
              <a:t>Energy minimization using graph cuts</a:t>
            </a:r>
          </a:p>
          <a:p>
            <a:pPr lvl="1">
              <a:lnSpc>
                <a:spcPct val="105000"/>
              </a:lnSpc>
            </a:pPr>
            <a:endParaRPr lang="zh-CN" altLang="en-US" sz="2000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Segmentation Results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28800"/>
            <a:ext cx="8415337" cy="4648200"/>
          </a:xfrm>
        </p:spPr>
        <p:txBody>
          <a:bodyPr/>
          <a:lstStyle/>
          <a:p>
            <a:r>
              <a:rPr lang="en-US" altLang="zh-CN" sz="2400">
                <a:ea typeface="宋体" pitchFamily="2" charset="-122"/>
              </a:rPr>
              <a:t>Two additional layers: </a:t>
            </a:r>
            <a:r>
              <a:rPr lang="en-US" altLang="zh-CN" sz="2400">
                <a:solidFill>
                  <a:srgbClr val="969696"/>
                </a:solidFill>
                <a:ea typeface="宋体" pitchFamily="2" charset="-122"/>
              </a:rPr>
              <a:t>static background</a:t>
            </a:r>
            <a:r>
              <a:rPr lang="en-US" altLang="zh-CN" sz="2400">
                <a:ea typeface="宋体" pitchFamily="2" charset="-122"/>
              </a:rPr>
              <a:t> and </a:t>
            </a:r>
            <a:r>
              <a:rPr lang="en-US" altLang="zh-CN" sz="2400">
                <a:solidFill>
                  <a:schemeClr val="bg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宋体" pitchFamily="2" charset="-122"/>
              </a:rPr>
              <a:t>outlier</a:t>
            </a:r>
          </a:p>
        </p:txBody>
      </p:sp>
      <p:pic>
        <p:nvPicPr>
          <p:cNvPr id="57348" name="Picture 4" descr="Semgentation_0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0" y="2438400"/>
            <a:ext cx="6324600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89" name="Rectangle 25"/>
          <p:cNvSpPr>
            <a:spLocks noChangeArrowheads="1"/>
          </p:cNvSpPr>
          <p:nvPr/>
        </p:nvSpPr>
        <p:spPr bwMode="auto">
          <a:xfrm>
            <a:off x="2809875" y="4838700"/>
            <a:ext cx="1524000" cy="10668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688" name="Rectangle 24"/>
          <p:cNvSpPr>
            <a:spLocks noChangeArrowheads="1"/>
          </p:cNvSpPr>
          <p:nvPr/>
        </p:nvSpPr>
        <p:spPr bwMode="auto">
          <a:xfrm>
            <a:off x="2628900" y="3581400"/>
            <a:ext cx="1905000" cy="129540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666" name="Line 2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500">
                <a:ea typeface="宋体" pitchFamily="2" charset="-122"/>
              </a:rPr>
              <a:t>Motion Magnification Pipeline </a:t>
            </a:r>
            <a:r>
              <a:rPr lang="en-US" altLang="zh-CN" sz="3500">
                <a:solidFill>
                  <a:srgbClr val="FFCC00"/>
                </a:solidFill>
                <a:ea typeface="宋体" pitchFamily="2" charset="-122"/>
              </a:rPr>
              <a:t>Editing and Rendering</a:t>
            </a:r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Input raw video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sequence</a:t>
            </a:r>
          </a:p>
        </p:txBody>
      </p:sp>
      <p:sp>
        <p:nvSpPr>
          <p:cNvPr id="113669" name="Rectangle 5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Registration</a:t>
            </a:r>
          </a:p>
        </p:txBody>
      </p:sp>
      <p:sp>
        <p:nvSpPr>
          <p:cNvPr id="113670" name="Line 6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671" name="Rectangle 7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Feature point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tracking</a:t>
            </a:r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673" name="Rectangle 9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Trajectory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clustering</a:t>
            </a:r>
          </a:p>
        </p:txBody>
      </p:sp>
      <p:sp>
        <p:nvSpPr>
          <p:cNvPr id="113674" name="Line 10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675" name="Rectangle 11"/>
          <p:cNvSpPr>
            <a:spLocks noChangeArrowheads="1"/>
          </p:cNvSpPr>
          <p:nvPr/>
        </p:nvSpPr>
        <p:spPr bwMode="auto">
          <a:xfrm>
            <a:off x="6781800" y="3810000"/>
            <a:ext cx="18288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Dense optical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flow interpolation</a:t>
            </a:r>
          </a:p>
        </p:txBody>
      </p:sp>
      <p:sp>
        <p:nvSpPr>
          <p:cNvPr id="113676" name="Line 12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3175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677" name="Rectangle 13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Layer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segmentation</a:t>
            </a:r>
          </a:p>
        </p:txBody>
      </p:sp>
      <p:sp>
        <p:nvSpPr>
          <p:cNvPr id="113678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Magnification,</a:t>
            </a:r>
          </a:p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texture fill-in,</a:t>
            </a:r>
          </a:p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rendering</a:t>
            </a:r>
          </a:p>
        </p:txBody>
      </p:sp>
      <p:sp>
        <p:nvSpPr>
          <p:cNvPr id="113679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680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Output magnified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sequence</a:t>
            </a:r>
          </a:p>
        </p:txBody>
      </p:sp>
      <p:sp>
        <p:nvSpPr>
          <p:cNvPr id="113681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682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3683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706D00"/>
                </a:solidFill>
                <a:latin typeface="Arial" charset="0"/>
                <a:ea typeface="宋体" pitchFamily="2" charset="-122"/>
              </a:rPr>
              <a:t>Layer-based motion analysis</a:t>
            </a:r>
          </a:p>
        </p:txBody>
      </p:sp>
      <p:sp>
        <p:nvSpPr>
          <p:cNvPr id="113684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3685" name="Rectangle 21"/>
          <p:cNvSpPr>
            <a:spLocks noChangeArrowheads="1"/>
          </p:cNvSpPr>
          <p:nvPr/>
        </p:nvSpPr>
        <p:spPr bwMode="auto">
          <a:xfrm>
            <a:off x="2971800" y="5029200"/>
            <a:ext cx="1219200" cy="685800"/>
          </a:xfrm>
          <a:prstGeom prst="rect">
            <a:avLst/>
          </a:prstGeom>
          <a:solidFill>
            <a:srgbClr val="AC3900"/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latin typeface="Arial" charset="0"/>
                <a:ea typeface="宋体" pitchFamily="2" charset="-122"/>
              </a:rPr>
              <a:t>User </a:t>
            </a:r>
          </a:p>
          <a:p>
            <a:pPr algn="ctr"/>
            <a:r>
              <a:rPr lang="en-US" altLang="zh-CN" sz="1600">
                <a:latin typeface="Arial" charset="0"/>
                <a:ea typeface="宋体" pitchFamily="2" charset="-122"/>
              </a:rPr>
              <a:t>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300">
                <a:ea typeface="宋体" pitchFamily="2" charset="-122"/>
              </a:rPr>
              <a:t>Layered Motion Representation for Motion Processing</a:t>
            </a:r>
          </a:p>
        </p:txBody>
      </p:sp>
      <p:pic>
        <p:nvPicPr>
          <p:cNvPr id="59401" name="Picture 9" descr="color_layer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0363" y="2205038"/>
            <a:ext cx="1514475" cy="100488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9402" name="Picture 10" descr="color_layer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67250" y="2205038"/>
            <a:ext cx="1516063" cy="1004887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pic>
        <p:nvPicPr>
          <p:cNvPr id="59403" name="Picture 11" descr="composelayer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3000" y="3348038"/>
            <a:ext cx="1516063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04" name="Picture 12" descr="composelayer_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00363" y="3348038"/>
            <a:ext cx="1516062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05" name="Picture 13" descr="composelayer_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67250" y="3348038"/>
            <a:ext cx="1516063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59406" name="Picture 1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43000" y="4476750"/>
            <a:ext cx="1520825" cy="10048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9407" name="Picture 1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900363" y="4476750"/>
            <a:ext cx="1520825" cy="10048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9408" name="Picture 1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667250" y="4476750"/>
            <a:ext cx="1520825" cy="1004888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9416" name="Picture 2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143000" y="2205038"/>
            <a:ext cx="1516063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59417" name="Text Box 25"/>
          <p:cNvSpPr txBox="1">
            <a:spLocks noChangeArrowheads="1"/>
          </p:cNvSpPr>
          <p:nvPr/>
        </p:nvSpPr>
        <p:spPr bwMode="auto">
          <a:xfrm>
            <a:off x="1143000" y="1781175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Background</a:t>
            </a:r>
          </a:p>
        </p:txBody>
      </p:sp>
      <p:sp>
        <p:nvSpPr>
          <p:cNvPr id="59418" name="Text Box 26"/>
          <p:cNvSpPr txBox="1">
            <a:spLocks noChangeArrowheads="1"/>
          </p:cNvSpPr>
          <p:nvPr/>
        </p:nvSpPr>
        <p:spPr bwMode="auto">
          <a:xfrm>
            <a:off x="2857500" y="1781175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Layer 1</a:t>
            </a:r>
          </a:p>
        </p:txBody>
      </p:sp>
      <p:sp>
        <p:nvSpPr>
          <p:cNvPr id="59419" name="Text Box 27"/>
          <p:cNvSpPr txBox="1">
            <a:spLocks noChangeArrowheads="1"/>
          </p:cNvSpPr>
          <p:nvPr/>
        </p:nvSpPr>
        <p:spPr bwMode="auto">
          <a:xfrm>
            <a:off x="4610100" y="1781175"/>
            <a:ext cx="160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Layer 2</a:t>
            </a:r>
          </a:p>
        </p:txBody>
      </p:sp>
      <p:sp>
        <p:nvSpPr>
          <p:cNvPr id="59420" name="Text Box 28"/>
          <p:cNvSpPr txBox="1">
            <a:spLocks noChangeArrowheads="1"/>
          </p:cNvSpPr>
          <p:nvPr/>
        </p:nvSpPr>
        <p:spPr bwMode="auto">
          <a:xfrm>
            <a:off x="6477000" y="25146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Layer mask</a:t>
            </a:r>
          </a:p>
        </p:txBody>
      </p:sp>
      <p:sp>
        <p:nvSpPr>
          <p:cNvPr id="59422" name="Text Box 30"/>
          <p:cNvSpPr txBox="1">
            <a:spLocks noChangeArrowheads="1"/>
          </p:cNvSpPr>
          <p:nvPr/>
        </p:nvSpPr>
        <p:spPr bwMode="auto">
          <a:xfrm>
            <a:off x="6477000" y="3657600"/>
            <a:ext cx="2362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Occluding layers</a:t>
            </a:r>
          </a:p>
        </p:txBody>
      </p:sp>
      <p:sp>
        <p:nvSpPr>
          <p:cNvPr id="59423" name="Text Box 31"/>
          <p:cNvSpPr txBox="1">
            <a:spLocks noChangeArrowheads="1"/>
          </p:cNvSpPr>
          <p:nvPr/>
        </p:nvSpPr>
        <p:spPr bwMode="auto">
          <a:xfrm>
            <a:off x="6477000" y="4495800"/>
            <a:ext cx="23622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Appearance for each layer </a:t>
            </a:r>
            <a:r>
              <a:rPr lang="en-US" altLang="zh-CN">
                <a:solidFill>
                  <a:schemeClr val="accent1"/>
                </a:solidFill>
                <a:latin typeface="Arial" charset="0"/>
                <a:ea typeface="宋体" pitchFamily="2" charset="-122"/>
              </a:rPr>
              <a:t>before</a:t>
            </a:r>
            <a:r>
              <a:rPr lang="en-US" altLang="zh-CN">
                <a:latin typeface="Arial" charset="0"/>
                <a:ea typeface="宋体" pitchFamily="2" charset="-122"/>
              </a:rPr>
              <a:t> texture filling-in</a:t>
            </a:r>
          </a:p>
        </p:txBody>
      </p:sp>
      <p:sp>
        <p:nvSpPr>
          <p:cNvPr id="59424" name="Text Box 32"/>
          <p:cNvSpPr txBox="1">
            <a:spLocks noChangeArrowheads="1"/>
          </p:cNvSpPr>
          <p:nvPr/>
        </p:nvSpPr>
        <p:spPr bwMode="auto">
          <a:xfrm>
            <a:off x="6477000" y="5637213"/>
            <a:ext cx="23622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Appearance for each layer </a:t>
            </a:r>
            <a:r>
              <a:rPr lang="en-US" altLang="zh-CN">
                <a:solidFill>
                  <a:srgbClr val="66FF66"/>
                </a:solidFill>
                <a:latin typeface="Arial" charset="0"/>
                <a:ea typeface="宋体" pitchFamily="2" charset="-122"/>
              </a:rPr>
              <a:t>after</a:t>
            </a:r>
            <a:r>
              <a:rPr lang="en-US" altLang="zh-CN">
                <a:latin typeface="Arial" charset="0"/>
                <a:ea typeface="宋体" pitchFamily="2" charset="-122"/>
              </a:rPr>
              <a:t> texture filling-in</a:t>
            </a:r>
          </a:p>
        </p:txBody>
      </p:sp>
      <p:pic>
        <p:nvPicPr>
          <p:cNvPr id="59426" name="Picture 3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95600" y="5624513"/>
            <a:ext cx="1520825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9427" name="Picture 35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667250" y="5621338"/>
            <a:ext cx="1520825" cy="1004887"/>
          </a:xfrm>
          <a:prstGeom prst="rect">
            <a:avLst/>
          </a:prstGeom>
          <a:noFill/>
          <a:ln w="12700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59428" name="Picture 36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141413" y="5621338"/>
            <a:ext cx="1517650" cy="1006475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grpSp>
        <p:nvGrpSpPr>
          <p:cNvPr id="59429" name="Group 37"/>
          <p:cNvGrpSpPr>
            <a:grpSpLocks/>
          </p:cNvGrpSpPr>
          <p:nvPr/>
        </p:nvGrpSpPr>
        <p:grpSpPr bwMode="auto">
          <a:xfrm>
            <a:off x="1141413" y="5621338"/>
            <a:ext cx="7697787" cy="1008062"/>
            <a:chOff x="719" y="3541"/>
            <a:chExt cx="4849" cy="635"/>
          </a:xfrm>
        </p:grpSpPr>
        <p:pic>
          <p:nvPicPr>
            <p:cNvPr id="59430" name="Picture 38"/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1824" y="3544"/>
              <a:ext cx="956" cy="632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/>
          </p:spPr>
        </p:pic>
        <p:pic>
          <p:nvPicPr>
            <p:cNvPr id="59431" name="Picture 39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940" y="3543"/>
              <a:ext cx="956" cy="632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  <a:effectLst/>
          </p:spPr>
        </p:pic>
        <p:sp>
          <p:nvSpPr>
            <p:cNvPr id="59432" name="Text Box 40"/>
            <p:cNvSpPr txBox="1">
              <a:spLocks noChangeArrowheads="1"/>
            </p:cNvSpPr>
            <p:nvPr/>
          </p:nvSpPr>
          <p:spPr bwMode="auto">
            <a:xfrm>
              <a:off x="4080" y="3551"/>
              <a:ext cx="148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>
                  <a:latin typeface="Arial" charset="0"/>
                  <a:ea typeface="宋体" pitchFamily="2" charset="-122"/>
                </a:rPr>
                <a:t>Appearance for each layer </a:t>
              </a:r>
              <a:r>
                <a:rPr lang="en-US" altLang="zh-CN">
                  <a:solidFill>
                    <a:srgbClr val="66FF66"/>
                  </a:solidFill>
                  <a:latin typeface="Arial" charset="0"/>
                  <a:ea typeface="宋体" pitchFamily="2" charset="-122"/>
                </a:rPr>
                <a:t>after</a:t>
              </a:r>
              <a:r>
                <a:rPr lang="en-US" altLang="zh-CN">
                  <a:latin typeface="Arial" charset="0"/>
                  <a:ea typeface="宋体" pitchFamily="2" charset="-122"/>
                </a:rPr>
                <a:t> </a:t>
              </a:r>
              <a:r>
                <a:rPr lang="en-US" altLang="zh-CN">
                  <a:solidFill>
                    <a:srgbClr val="66FF66"/>
                  </a:solidFill>
                  <a:latin typeface="Arial" charset="0"/>
                  <a:ea typeface="宋体" pitchFamily="2" charset="-122"/>
                </a:rPr>
                <a:t>user editing</a:t>
              </a:r>
            </a:p>
          </p:txBody>
        </p:sp>
        <p:pic>
          <p:nvPicPr>
            <p:cNvPr id="59433" name="Picture 41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719" y="3541"/>
              <a:ext cx="956" cy="634"/>
            </a:xfrm>
            <a:prstGeom prst="rect">
              <a:avLst/>
            </a:prstGeom>
            <a:noFill/>
            <a:ln w="12700">
              <a:solidFill>
                <a:srgbClr val="FF9900"/>
              </a:solidFill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22" grpId="0"/>
      <p:bldP spid="59423" grpId="0"/>
      <p:bldP spid="59424" grpId="0"/>
      <p:bldP spid="5942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Video</a:t>
            </a:r>
          </a:p>
        </p:txBody>
      </p:sp>
      <p:sp>
        <p:nvSpPr>
          <p:cNvPr id="56325" name="Rectangle 5">
            <a:hlinkClick r:id="rId2" action="ppaction://hlinkfile"/>
          </p:cNvPr>
          <p:cNvSpPr>
            <a:spLocks noChangeArrowheads="1"/>
          </p:cNvSpPr>
          <p:nvPr/>
        </p:nvSpPr>
        <p:spPr bwMode="auto">
          <a:xfrm>
            <a:off x="1295400" y="3276600"/>
            <a:ext cx="67056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pPr algn="ctr"/>
            <a:r>
              <a:rPr lang="en-US" altLang="zh-CN" sz="3500" b="1">
                <a:solidFill>
                  <a:srgbClr val="FFFF00"/>
                </a:solidFill>
                <a:latin typeface="Arial" charset="0"/>
                <a:ea typeface="宋体" pitchFamily="2" charset="-122"/>
              </a:rPr>
              <a:t>Motion Magnification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Is the Baby Breathing?</a:t>
            </a:r>
          </a:p>
        </p:txBody>
      </p:sp>
      <p:pic>
        <p:nvPicPr>
          <p:cNvPr id="93194" name="Sarah_smooth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600200" y="182880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3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31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19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319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1613" y="2438400"/>
            <a:ext cx="2338387" cy="330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1" name="Picture 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409950"/>
            <a:ext cx="66675" cy="638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Are the Motions Real?</a:t>
            </a:r>
          </a:p>
        </p:txBody>
      </p:sp>
      <p:grpSp>
        <p:nvGrpSpPr>
          <p:cNvPr id="61460" name="Group 20"/>
          <p:cNvGrpSpPr>
            <a:grpSpLocks/>
          </p:cNvGrpSpPr>
          <p:nvPr/>
        </p:nvGrpSpPr>
        <p:grpSpPr bwMode="auto">
          <a:xfrm>
            <a:off x="4419600" y="2438400"/>
            <a:ext cx="3884613" cy="3470275"/>
            <a:chOff x="2784" y="1536"/>
            <a:chExt cx="2447" cy="2186"/>
          </a:xfrm>
        </p:grpSpPr>
        <p:pic>
          <p:nvPicPr>
            <p:cNvPr id="61445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921" y="1759"/>
              <a:ext cx="2252" cy="1740"/>
            </a:xfrm>
            <a:prstGeom prst="rect">
              <a:avLst/>
            </a:prstGeom>
            <a:noFill/>
          </p:spPr>
        </p:pic>
        <p:sp>
          <p:nvSpPr>
            <p:cNvPr id="61446" name="Line 6"/>
            <p:cNvSpPr>
              <a:spLocks noChangeAspect="1" noChangeShapeType="1"/>
            </p:cNvSpPr>
            <p:nvPr/>
          </p:nvSpPr>
          <p:spPr bwMode="auto">
            <a:xfrm>
              <a:off x="3152" y="3491"/>
              <a:ext cx="75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447" name="Line 7"/>
            <p:cNvSpPr>
              <a:spLocks noChangeAspect="1" noChangeShapeType="1"/>
            </p:cNvSpPr>
            <p:nvPr/>
          </p:nvSpPr>
          <p:spPr bwMode="auto">
            <a:xfrm>
              <a:off x="4307" y="3491"/>
              <a:ext cx="751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1448" name="Text Box 8"/>
            <p:cNvSpPr txBox="1">
              <a:spLocks noChangeAspect="1" noChangeArrowheads="1"/>
            </p:cNvSpPr>
            <p:nvPr/>
          </p:nvSpPr>
          <p:spPr bwMode="auto">
            <a:xfrm>
              <a:off x="3730" y="3491"/>
              <a:ext cx="3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ea typeface="宋体" pitchFamily="2" charset="-122"/>
                </a:rPr>
                <a:t>t</a:t>
              </a:r>
            </a:p>
          </p:txBody>
        </p:sp>
        <p:sp>
          <p:nvSpPr>
            <p:cNvPr id="61449" name="Text Box 9"/>
            <p:cNvSpPr txBox="1">
              <a:spLocks noChangeAspect="1" noChangeArrowheads="1"/>
            </p:cNvSpPr>
            <p:nvPr/>
          </p:nvSpPr>
          <p:spPr bwMode="auto">
            <a:xfrm>
              <a:off x="4885" y="3491"/>
              <a:ext cx="3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ea typeface="宋体" pitchFamily="2" charset="-122"/>
                </a:rPr>
                <a:t>t</a:t>
              </a:r>
            </a:p>
          </p:txBody>
        </p:sp>
        <p:sp>
          <p:nvSpPr>
            <p:cNvPr id="61450" name="Text Box 10"/>
            <p:cNvSpPr txBox="1">
              <a:spLocks noChangeAspect="1" noChangeArrowheads="1"/>
            </p:cNvSpPr>
            <p:nvPr/>
          </p:nvSpPr>
          <p:spPr bwMode="auto">
            <a:xfrm>
              <a:off x="2892" y="3289"/>
              <a:ext cx="3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ea typeface="宋体" pitchFamily="2" charset="-122"/>
                </a:rPr>
                <a:t>x</a:t>
              </a:r>
            </a:p>
          </p:txBody>
        </p:sp>
        <p:sp>
          <p:nvSpPr>
            <p:cNvPr id="61451" name="Text Box 11"/>
            <p:cNvSpPr txBox="1">
              <a:spLocks noChangeAspect="1" noChangeArrowheads="1"/>
            </p:cNvSpPr>
            <p:nvPr/>
          </p:nvSpPr>
          <p:spPr bwMode="auto">
            <a:xfrm>
              <a:off x="4047" y="3285"/>
              <a:ext cx="34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ea typeface="宋体" pitchFamily="2" charset="-122"/>
                </a:rPr>
                <a:t>x</a:t>
              </a:r>
            </a:p>
          </p:txBody>
        </p:sp>
        <p:sp>
          <p:nvSpPr>
            <p:cNvPr id="61452" name="Text Box 12"/>
            <p:cNvSpPr txBox="1">
              <a:spLocks noChangeAspect="1" noChangeArrowheads="1"/>
            </p:cNvSpPr>
            <p:nvPr/>
          </p:nvSpPr>
          <p:spPr bwMode="auto">
            <a:xfrm>
              <a:off x="3958" y="2463"/>
              <a:ext cx="347" cy="2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ea typeface="宋体" pitchFamily="2" charset="-122"/>
                </a:rPr>
                <a:t>y</a:t>
              </a:r>
            </a:p>
          </p:txBody>
        </p:sp>
        <p:sp>
          <p:nvSpPr>
            <p:cNvPr id="61453" name="Text Box 13"/>
            <p:cNvSpPr txBox="1">
              <a:spLocks noChangeAspect="1" noChangeArrowheads="1"/>
            </p:cNvSpPr>
            <p:nvPr/>
          </p:nvSpPr>
          <p:spPr bwMode="auto">
            <a:xfrm>
              <a:off x="2784" y="2466"/>
              <a:ext cx="34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zh-CN" i="1">
                  <a:ea typeface="宋体" pitchFamily="2" charset="-122"/>
                </a:rPr>
                <a:t>y</a:t>
              </a:r>
            </a:p>
          </p:txBody>
        </p:sp>
        <p:sp>
          <p:nvSpPr>
            <p:cNvPr id="61455" name="Text Box 15"/>
            <p:cNvSpPr txBox="1">
              <a:spLocks noChangeAspect="1" noChangeArrowheads="1"/>
            </p:cNvSpPr>
            <p:nvPr/>
          </p:nvSpPr>
          <p:spPr bwMode="auto">
            <a:xfrm>
              <a:off x="2897" y="1536"/>
              <a:ext cx="103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>
                  <a:latin typeface="Arial" charset="0"/>
                  <a:ea typeface="宋体" pitchFamily="2" charset="-122"/>
                </a:rPr>
                <a:t>Original</a:t>
              </a:r>
            </a:p>
          </p:txBody>
        </p:sp>
        <p:sp>
          <p:nvSpPr>
            <p:cNvPr id="61456" name="Text Box 16"/>
            <p:cNvSpPr txBox="1">
              <a:spLocks noChangeAspect="1" noChangeArrowheads="1"/>
            </p:cNvSpPr>
            <p:nvPr/>
          </p:nvSpPr>
          <p:spPr bwMode="auto">
            <a:xfrm>
              <a:off x="4038" y="1545"/>
              <a:ext cx="10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>
                  <a:latin typeface="Arial" charset="0"/>
                  <a:ea typeface="宋体" pitchFamily="2" charset="-122"/>
                </a:rPr>
                <a:t>Magnified</a:t>
              </a:r>
            </a:p>
          </p:txBody>
        </p:sp>
      </p:grpSp>
      <p:pic>
        <p:nvPicPr>
          <p:cNvPr id="61459" name="Picture 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90850" y="3409950"/>
            <a:ext cx="66675" cy="6381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 L 0.2026 0.06736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" y="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1459"/>
                                        </p:tgtEl>
                                      </p:cBhvr>
                                      <p:by x="320000" y="3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61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1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Are the Motions Real?</a:t>
            </a:r>
          </a:p>
        </p:txBody>
      </p:sp>
      <p:grpSp>
        <p:nvGrpSpPr>
          <p:cNvPr id="64561" name="Group 49"/>
          <p:cNvGrpSpPr>
            <a:grpSpLocks/>
          </p:cNvGrpSpPr>
          <p:nvPr/>
        </p:nvGrpSpPr>
        <p:grpSpPr bwMode="auto">
          <a:xfrm>
            <a:off x="5994400" y="2360613"/>
            <a:ext cx="522288" cy="3822700"/>
            <a:chOff x="3776" y="1487"/>
            <a:chExt cx="329" cy="2408"/>
          </a:xfrm>
        </p:grpSpPr>
        <p:pic>
          <p:nvPicPr>
            <p:cNvPr id="64540" name="Picture 28"/>
            <p:cNvPicPr>
              <a:picLocks noChangeAspect="1" noChangeArrowheads="1"/>
            </p:cNvPicPr>
            <p:nvPr/>
          </p:nvPicPr>
          <p:blipFill>
            <a:blip r:embed="rId3"/>
            <a:srcRect t="33235" b="19287"/>
            <a:stretch>
              <a:fillRect/>
            </a:stretch>
          </p:blipFill>
          <p:spPr bwMode="auto">
            <a:xfrm>
              <a:off x="3809" y="1487"/>
              <a:ext cx="296" cy="7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541" name="Line 29"/>
            <p:cNvSpPr>
              <a:spLocks noChangeShapeType="1"/>
            </p:cNvSpPr>
            <p:nvPr/>
          </p:nvSpPr>
          <p:spPr bwMode="auto">
            <a:xfrm flipV="1">
              <a:off x="3776" y="1487"/>
              <a:ext cx="33" cy="277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42" name="Line 30"/>
            <p:cNvSpPr>
              <a:spLocks noChangeShapeType="1"/>
            </p:cNvSpPr>
            <p:nvPr/>
          </p:nvSpPr>
          <p:spPr bwMode="auto">
            <a:xfrm>
              <a:off x="3776" y="1961"/>
              <a:ext cx="33" cy="237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pic>
          <p:nvPicPr>
            <p:cNvPr id="64543" name="Picture 31"/>
            <p:cNvPicPr>
              <a:picLocks noChangeAspect="1" noChangeArrowheads="1"/>
            </p:cNvPicPr>
            <p:nvPr/>
          </p:nvPicPr>
          <p:blipFill>
            <a:blip r:embed="rId4"/>
            <a:srcRect t="75385" b="9232"/>
            <a:stretch>
              <a:fillRect/>
            </a:stretch>
          </p:blipFill>
          <p:spPr bwMode="auto">
            <a:xfrm>
              <a:off x="3809" y="3185"/>
              <a:ext cx="296" cy="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544" name="Line 32"/>
            <p:cNvSpPr>
              <a:spLocks noChangeShapeType="1"/>
            </p:cNvSpPr>
            <p:nvPr/>
          </p:nvSpPr>
          <p:spPr bwMode="auto">
            <a:xfrm flipV="1">
              <a:off x="3776" y="3185"/>
              <a:ext cx="33" cy="276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45" name="Line 33"/>
            <p:cNvSpPr>
              <a:spLocks noChangeShapeType="1"/>
            </p:cNvSpPr>
            <p:nvPr/>
          </p:nvSpPr>
          <p:spPr bwMode="auto">
            <a:xfrm>
              <a:off x="3776" y="3658"/>
              <a:ext cx="33" cy="237"/>
            </a:xfrm>
            <a:prstGeom prst="line">
              <a:avLst/>
            </a:prstGeom>
            <a:noFill/>
            <a:ln w="19050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64548" name="Picture 36" descr="480_640_Frame_0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3500" y="4333875"/>
            <a:ext cx="2819400" cy="2114550"/>
          </a:xfrm>
          <a:prstGeom prst="rect">
            <a:avLst/>
          </a:prstGeom>
          <a:noFill/>
        </p:spPr>
      </p:pic>
      <p:pic>
        <p:nvPicPr>
          <p:cNvPr id="64549" name="Picture 37" descr="OriginalFrame_0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33500" y="2105025"/>
            <a:ext cx="2819400" cy="2114550"/>
          </a:xfrm>
          <a:prstGeom prst="rect">
            <a:avLst/>
          </a:prstGeom>
          <a:noFill/>
        </p:spPr>
      </p:pic>
      <p:sp>
        <p:nvSpPr>
          <p:cNvPr id="64550" name="Rectangle 38"/>
          <p:cNvSpPr>
            <a:spLocks noChangeArrowheads="1"/>
          </p:cNvSpPr>
          <p:nvPr/>
        </p:nvSpPr>
        <p:spPr bwMode="auto">
          <a:xfrm>
            <a:off x="4114800" y="2028825"/>
            <a:ext cx="228600" cy="4495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51" name="Line 39"/>
          <p:cNvSpPr>
            <a:spLocks noChangeShapeType="1"/>
          </p:cNvSpPr>
          <p:nvPr/>
        </p:nvSpPr>
        <p:spPr bwMode="auto">
          <a:xfrm>
            <a:off x="2543175" y="2486025"/>
            <a:ext cx="0" cy="1600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52" name="Line 40"/>
          <p:cNvSpPr>
            <a:spLocks noChangeShapeType="1"/>
          </p:cNvSpPr>
          <p:nvPr/>
        </p:nvSpPr>
        <p:spPr bwMode="auto">
          <a:xfrm>
            <a:off x="2543175" y="4714875"/>
            <a:ext cx="0" cy="1600200"/>
          </a:xfrm>
          <a:prstGeom prst="line">
            <a:avLst/>
          </a:prstGeom>
          <a:noFill/>
          <a:ln w="158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64560" name="Group 48"/>
          <p:cNvGrpSpPr>
            <a:grpSpLocks/>
          </p:cNvGrpSpPr>
          <p:nvPr/>
        </p:nvGrpSpPr>
        <p:grpSpPr bwMode="auto">
          <a:xfrm>
            <a:off x="4724400" y="1876425"/>
            <a:ext cx="1174750" cy="4829175"/>
            <a:chOff x="3012" y="1182"/>
            <a:chExt cx="740" cy="3042"/>
          </a:xfrm>
        </p:grpSpPr>
        <p:pic>
          <p:nvPicPr>
            <p:cNvPr id="64534" name="Picture 2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18" y="1408"/>
              <a:ext cx="734" cy="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536" name="Line 24"/>
            <p:cNvSpPr>
              <a:spLocks noChangeShapeType="1"/>
            </p:cNvSpPr>
            <p:nvPr/>
          </p:nvSpPr>
          <p:spPr bwMode="auto">
            <a:xfrm>
              <a:off x="3018" y="4013"/>
              <a:ext cx="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37" name="Text Box 25"/>
            <p:cNvSpPr txBox="1">
              <a:spLocks noChangeArrowheads="1"/>
            </p:cNvSpPr>
            <p:nvPr/>
          </p:nvSpPr>
          <p:spPr bwMode="auto">
            <a:xfrm>
              <a:off x="3308" y="3993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Arial" charset="0"/>
                  <a:ea typeface="宋体" pitchFamily="2" charset="-122"/>
                  <a:cs typeface="Arial" charset="0"/>
                </a:rPr>
                <a:t>time</a:t>
              </a:r>
            </a:p>
          </p:txBody>
        </p:sp>
        <p:sp>
          <p:nvSpPr>
            <p:cNvPr id="64546" name="Text Box 34"/>
            <p:cNvSpPr txBox="1">
              <a:spLocks noChangeArrowheads="1"/>
            </p:cNvSpPr>
            <p:nvPr/>
          </p:nvSpPr>
          <p:spPr bwMode="auto">
            <a:xfrm>
              <a:off x="3072" y="1182"/>
              <a:ext cx="6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Arial" charset="0"/>
                  <a:ea typeface="宋体" pitchFamily="2" charset="-122"/>
                  <a:cs typeface="Arial" charset="0"/>
                </a:rPr>
                <a:t>Original</a:t>
              </a:r>
            </a:p>
          </p:txBody>
        </p:sp>
        <p:sp>
          <p:nvSpPr>
            <p:cNvPr id="64553" name="Line 41"/>
            <p:cNvSpPr>
              <a:spLocks noChangeShapeType="1"/>
            </p:cNvSpPr>
            <p:nvPr/>
          </p:nvSpPr>
          <p:spPr bwMode="auto">
            <a:xfrm>
              <a:off x="3012" y="1410"/>
              <a:ext cx="0" cy="256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558" name="Group 46"/>
          <p:cNvGrpSpPr>
            <a:grpSpLocks/>
          </p:cNvGrpSpPr>
          <p:nvPr/>
        </p:nvGrpSpPr>
        <p:grpSpPr bwMode="auto">
          <a:xfrm>
            <a:off x="6648450" y="1900238"/>
            <a:ext cx="1181100" cy="4805362"/>
            <a:chOff x="4200" y="1197"/>
            <a:chExt cx="744" cy="3027"/>
          </a:xfrm>
        </p:grpSpPr>
        <p:pic>
          <p:nvPicPr>
            <p:cNvPr id="64535" name="Picture 23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204" y="1408"/>
              <a:ext cx="734" cy="2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4538" name="Line 26"/>
            <p:cNvSpPr>
              <a:spLocks noChangeShapeType="1"/>
            </p:cNvSpPr>
            <p:nvPr/>
          </p:nvSpPr>
          <p:spPr bwMode="auto">
            <a:xfrm>
              <a:off x="4204" y="4013"/>
              <a:ext cx="7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64539" name="Text Box 27"/>
            <p:cNvSpPr txBox="1">
              <a:spLocks noChangeArrowheads="1"/>
            </p:cNvSpPr>
            <p:nvPr/>
          </p:nvSpPr>
          <p:spPr bwMode="auto">
            <a:xfrm>
              <a:off x="4494" y="3993"/>
              <a:ext cx="3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Arial" charset="0"/>
                  <a:ea typeface="宋体" pitchFamily="2" charset="-122"/>
                  <a:cs typeface="Arial" charset="0"/>
                </a:rPr>
                <a:t>time</a:t>
              </a:r>
            </a:p>
          </p:txBody>
        </p:sp>
        <p:sp>
          <p:nvSpPr>
            <p:cNvPr id="64547" name="Text Box 35"/>
            <p:cNvSpPr txBox="1">
              <a:spLocks noChangeArrowheads="1"/>
            </p:cNvSpPr>
            <p:nvPr/>
          </p:nvSpPr>
          <p:spPr bwMode="auto">
            <a:xfrm>
              <a:off x="4204" y="1197"/>
              <a:ext cx="7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Arial" charset="0"/>
                  <a:ea typeface="宋体" pitchFamily="2" charset="-122"/>
                  <a:cs typeface="Arial" charset="0"/>
                </a:rPr>
                <a:t>Magnified</a:t>
              </a:r>
            </a:p>
          </p:txBody>
        </p:sp>
        <p:sp>
          <p:nvSpPr>
            <p:cNvPr id="64554" name="Line 42"/>
            <p:cNvSpPr>
              <a:spLocks noChangeShapeType="1"/>
            </p:cNvSpPr>
            <p:nvPr/>
          </p:nvSpPr>
          <p:spPr bwMode="auto">
            <a:xfrm>
              <a:off x="4200" y="1410"/>
              <a:ext cx="0" cy="2568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55" name="Text Box 43"/>
          <p:cNvSpPr txBox="1">
            <a:spLocks noChangeArrowheads="1"/>
          </p:cNvSpPr>
          <p:nvPr/>
        </p:nvSpPr>
        <p:spPr bwMode="auto">
          <a:xfrm>
            <a:off x="304800" y="3810000"/>
            <a:ext cx="97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latin typeface="Arial" charset="0"/>
                <a:ea typeface="宋体" pitchFamily="2" charset="-122"/>
                <a:cs typeface="Arial" charset="0"/>
              </a:rPr>
              <a:t>Original</a:t>
            </a:r>
          </a:p>
        </p:txBody>
      </p:sp>
      <p:sp>
        <p:nvSpPr>
          <p:cNvPr id="64556" name="Text Box 44"/>
          <p:cNvSpPr txBox="1">
            <a:spLocks noChangeArrowheads="1"/>
          </p:cNvSpPr>
          <p:nvPr/>
        </p:nvSpPr>
        <p:spPr bwMode="auto">
          <a:xfrm>
            <a:off x="120650" y="6019800"/>
            <a:ext cx="1174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>
                <a:latin typeface="Arial" charset="0"/>
                <a:ea typeface="宋体" pitchFamily="2" charset="-122"/>
                <a:cs typeface="Arial" charset="0"/>
              </a:rPr>
              <a:t>Magnified</a:t>
            </a:r>
          </a:p>
        </p:txBody>
      </p:sp>
      <p:sp>
        <p:nvSpPr>
          <p:cNvPr id="64557" name="Line 45"/>
          <p:cNvSpPr>
            <a:spLocks noChangeShapeType="1"/>
          </p:cNvSpPr>
          <p:nvPr/>
        </p:nvSpPr>
        <p:spPr bwMode="auto">
          <a:xfrm>
            <a:off x="2543175" y="4724400"/>
            <a:ext cx="0" cy="1600200"/>
          </a:xfrm>
          <a:prstGeom prst="line">
            <a:avLst/>
          </a:prstGeom>
          <a:noFill/>
          <a:ln w="15875">
            <a:solidFill>
              <a:srgbClr val="00FF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4559" name="Line 47"/>
          <p:cNvSpPr>
            <a:spLocks noChangeShapeType="1"/>
          </p:cNvSpPr>
          <p:nvPr/>
        </p:nvSpPr>
        <p:spPr bwMode="auto">
          <a:xfrm>
            <a:off x="2543175" y="2505075"/>
            <a:ext cx="0" cy="1600200"/>
          </a:xfrm>
          <a:prstGeom prst="line">
            <a:avLst/>
          </a:prstGeom>
          <a:noFill/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44688 -0.18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45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" y="-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4557"/>
                                        </p:tgtEl>
                                      </p:cBhvr>
                                      <p:by x="254000" y="25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3000"/>
                                        <p:tgtEl>
                                          <p:spTgt spid="645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4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0.23855 0.14028 " pathEditMode="relative" rAng="0" ptsTypes="AA">
                                      <p:cBhvr>
                                        <p:cTn id="28" dur="1000" fill="hold"/>
                                        <p:tgtEl>
                                          <p:spTgt spid="645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" y="7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64559"/>
                                        </p:tgtEl>
                                      </p:cBhvr>
                                      <p:by x="254000" y="25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3000"/>
                                        <p:tgtEl>
                                          <p:spTgt spid="64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4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4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4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51" grpId="0" animBg="1"/>
      <p:bldP spid="64552" grpId="0" animBg="1"/>
      <p:bldP spid="64557" grpId="0" animBg="1"/>
      <p:bldP spid="64557" grpId="1" animBg="1"/>
      <p:bldP spid="64557" grpId="2" animBg="1"/>
      <p:bldP spid="64557" grpId="3" animBg="1"/>
      <p:bldP spid="64559" grpId="0" animBg="1"/>
      <p:bldP spid="64559" grpId="1" animBg="1"/>
      <p:bldP spid="64559" grpId="2" animBg="1"/>
      <p:bldP spid="64559" grpId="3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Applications</a:t>
            </a: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Education</a:t>
            </a:r>
          </a:p>
          <a:p>
            <a:r>
              <a:rPr lang="en-US" altLang="zh-CN">
                <a:ea typeface="宋体" pitchFamily="2" charset="-122"/>
              </a:rPr>
              <a:t>Entertainment</a:t>
            </a:r>
          </a:p>
          <a:p>
            <a:r>
              <a:rPr lang="en-US" altLang="zh-CN">
                <a:ea typeface="宋体" pitchFamily="2" charset="-122"/>
              </a:rPr>
              <a:t>Mechanical engineering</a:t>
            </a:r>
          </a:p>
          <a:p>
            <a:r>
              <a:rPr lang="en-US" altLang="zh-CN">
                <a:ea typeface="宋体" pitchFamily="2" charset="-122"/>
              </a:rPr>
              <a:t>Medical diagnosis</a:t>
            </a:r>
          </a:p>
          <a:p>
            <a:endParaRPr lang="zh-CN" altLang="en-US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Conclusion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Motion magnification</a:t>
            </a:r>
          </a:p>
          <a:p>
            <a:pPr lvl="1"/>
            <a:r>
              <a:rPr lang="en-US" altLang="zh-CN">
                <a:ea typeface="宋体" pitchFamily="2" charset="-122"/>
              </a:rPr>
              <a:t>A motion microscopy technique</a:t>
            </a:r>
          </a:p>
          <a:p>
            <a:r>
              <a:rPr lang="en-US" altLang="zh-CN">
                <a:ea typeface="宋体" pitchFamily="2" charset="-122"/>
              </a:rPr>
              <a:t>Layer-based motion processing system</a:t>
            </a:r>
          </a:p>
          <a:p>
            <a:pPr lvl="1"/>
            <a:r>
              <a:rPr lang="en-US" altLang="zh-CN">
                <a:ea typeface="宋体" pitchFamily="2" charset="-122"/>
              </a:rPr>
              <a:t>Robust feature point tracking</a:t>
            </a:r>
          </a:p>
          <a:p>
            <a:pPr lvl="1"/>
            <a:r>
              <a:rPr lang="en-US" altLang="zh-CN">
                <a:ea typeface="宋体" pitchFamily="2" charset="-122"/>
              </a:rPr>
              <a:t>Reliable trajectory clustering</a:t>
            </a:r>
          </a:p>
          <a:p>
            <a:pPr lvl="1"/>
            <a:r>
              <a:rPr lang="en-US" altLang="zh-CN">
                <a:ea typeface="宋体" pitchFamily="2" charset="-122"/>
              </a:rPr>
              <a:t>Dense optical flow field interpolation</a:t>
            </a:r>
          </a:p>
          <a:p>
            <a:pPr lvl="1"/>
            <a:r>
              <a:rPr lang="en-US" altLang="zh-CN">
                <a:ea typeface="宋体" pitchFamily="2" charset="-122"/>
              </a:rPr>
              <a:t>Layer segmentation combining multiple cues</a:t>
            </a:r>
          </a:p>
          <a:p>
            <a:endParaRPr lang="en-US" altLang="zh-CN">
              <a:ea typeface="宋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Naïve Approach</a:t>
            </a:r>
          </a:p>
        </p:txBody>
      </p:sp>
      <p:sp>
        <p:nvSpPr>
          <p:cNvPr id="143364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>
                <a:ea typeface="宋体" pitchFamily="2" charset="-122"/>
              </a:rPr>
              <a:t>Magnify the estimated optical flow field</a:t>
            </a:r>
          </a:p>
          <a:p>
            <a:pPr>
              <a:lnSpc>
                <a:spcPct val="10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altLang="zh-CN">
                <a:ea typeface="宋体" pitchFamily="2" charset="-122"/>
              </a:rPr>
              <a:t>Rendering by warping</a:t>
            </a:r>
          </a:p>
        </p:txBody>
      </p:sp>
      <p:pic>
        <p:nvPicPr>
          <p:cNvPr id="143365" name="OriginalSwingSet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374650" y="3067050"/>
            <a:ext cx="4140200" cy="3105150"/>
          </a:xfrm>
          <a:prstGeom prst="rect">
            <a:avLst/>
          </a:prstGeom>
          <a:noFill/>
          <a:ln w="15875">
            <a:solidFill>
              <a:srgbClr val="FF9900"/>
            </a:solidFill>
            <a:miter lim="800000"/>
            <a:headEnd/>
            <a:tailEnd/>
          </a:ln>
        </p:spPr>
      </p:pic>
      <p:pic>
        <p:nvPicPr>
          <p:cNvPr id="143366" name="naiveapproach_new.wmv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4648200" y="3067050"/>
            <a:ext cx="4140200" cy="3105150"/>
          </a:xfrm>
          <a:prstGeom prst="rect">
            <a:avLst/>
          </a:prstGeom>
          <a:noFill/>
          <a:ln w="15875">
            <a:solidFill>
              <a:srgbClr val="FF9900"/>
            </a:solidFill>
            <a:miter lim="800000"/>
            <a:headEnd/>
            <a:tailEnd/>
          </a:ln>
        </p:spPr>
      </p:pic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838200" y="6324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Original sequence</a:t>
            </a: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5105400" y="6324600"/>
            <a:ext cx="3352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latin typeface="Arial" charset="0"/>
                <a:ea typeface="宋体" pitchFamily="2" charset="-122"/>
              </a:rPr>
              <a:t>Magnified by naïve approach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999" fill="hold"/>
                                        <p:tgtEl>
                                          <p:spTgt spid="1433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832" fill="hold"/>
                                        <p:tgtEl>
                                          <p:spTgt spid="1433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5"/>
                </p:tgtEl>
              </p:cMediaNode>
            </p:video>
            <p:video>
              <p:cMediaNode>
                <p:cTn id="18" repeatCount="indefinite" fill="remove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3366"/>
                </p:tgtEl>
              </p:cMediaNode>
            </p:video>
          </p:childTnLst>
        </p:cTn>
      </p:par>
    </p:tnLst>
    <p:bldLst>
      <p:bldP spid="143367" grpId="0"/>
      <p:bldP spid="14336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6705600" y="0"/>
            <a:ext cx="2438400" cy="2438400"/>
          </a:xfrm>
          <a:prstGeom prst="rect">
            <a:avLst/>
          </a:prstGeom>
          <a:solidFill>
            <a:srgbClr val="00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62467" name="Picture 3" descr="s2005 Logo"/>
          <p:cNvPicPr>
            <a:picLocks noChangeAspect="1" noChangeArrowheads="1"/>
          </p:cNvPicPr>
          <p:nvPr/>
        </p:nvPicPr>
        <p:blipFill>
          <a:blip r:embed="rId4" cstate="print"/>
          <a:srcRect l="10004" t="22270" r="9726" b="19994"/>
          <a:stretch>
            <a:fillRect/>
          </a:stretch>
        </p:blipFill>
        <p:spPr bwMode="auto">
          <a:xfrm>
            <a:off x="6858000" y="598488"/>
            <a:ext cx="1828800" cy="1230312"/>
          </a:xfrm>
          <a:prstGeom prst="rect">
            <a:avLst/>
          </a:prstGeom>
          <a:noFill/>
        </p:spPr>
      </p:pic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457200" y="457200"/>
            <a:ext cx="5029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anchor="ctr"/>
          <a:lstStyle/>
          <a:p>
            <a:r>
              <a:rPr lang="en-US" altLang="zh-CN" sz="3800" b="1">
                <a:solidFill>
                  <a:schemeClr val="tx2"/>
                </a:solidFill>
                <a:latin typeface="Arial" charset="0"/>
                <a:ea typeface="宋体" pitchFamily="2" charset="-122"/>
              </a:rPr>
              <a:t>Thank you!</a:t>
            </a:r>
          </a:p>
        </p:txBody>
      </p:sp>
      <p:pic>
        <p:nvPicPr>
          <p:cNvPr id="62472" name="FredoFace.wmv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676400"/>
            <a:ext cx="5867400" cy="3289300"/>
          </a:xfrm>
          <a:prstGeom prst="rect">
            <a:avLst/>
          </a:prstGeom>
          <a:noFill/>
        </p:spPr>
      </p:pic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685800" y="4957763"/>
            <a:ext cx="7924800" cy="151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spcAft>
                <a:spcPct val="40000"/>
              </a:spcAft>
            </a:pPr>
            <a:r>
              <a:rPr lang="en-US" altLang="zh-CN">
                <a:latin typeface="Arial" charset="0"/>
                <a:ea typeface="宋体" pitchFamily="2" charset="-122"/>
              </a:rPr>
              <a:t>Motion Magnification</a:t>
            </a:r>
          </a:p>
          <a:p>
            <a:pPr algn="ctr">
              <a:spcBef>
                <a:spcPct val="50000"/>
              </a:spcBef>
              <a:spcAft>
                <a:spcPct val="40000"/>
              </a:spcAft>
            </a:pPr>
            <a:r>
              <a:rPr lang="en-US" altLang="zh-CN" sz="1400">
                <a:latin typeface="Arial" charset="0"/>
                <a:ea typeface="宋体" pitchFamily="2" charset="-122"/>
              </a:rPr>
              <a:t>Ce Liu   Antonio Torralba   William T. Freeman   Fr</a:t>
            </a:r>
            <a:r>
              <a:rPr lang="en-US" altLang="zh-CN" sz="1400">
                <a:latin typeface="Arial" charset="0"/>
                <a:ea typeface="宋体" pitchFamily="2" charset="-122"/>
                <a:cs typeface="Arial" charset="0"/>
              </a:rPr>
              <a:t>é</a:t>
            </a:r>
            <a:r>
              <a:rPr lang="en-US" altLang="zh-CN" sz="1400">
                <a:latin typeface="Arial" charset="0"/>
                <a:ea typeface="宋体" pitchFamily="2" charset="-122"/>
              </a:rPr>
              <a:t>do Durand   Edward H. Adelson</a:t>
            </a:r>
          </a:p>
          <a:p>
            <a:pPr algn="ctr">
              <a:spcBef>
                <a:spcPct val="50000"/>
              </a:spcBef>
            </a:pPr>
            <a:r>
              <a:rPr lang="en-US" altLang="zh-CN" sz="1400">
                <a:latin typeface="Arial" charset="0"/>
                <a:ea typeface="宋体" pitchFamily="2" charset="-122"/>
              </a:rPr>
              <a:t>Computer Science and Artificial Intelligence Laboratory</a:t>
            </a:r>
          </a:p>
          <a:p>
            <a:pPr algn="ctr">
              <a:spcBef>
                <a:spcPct val="50000"/>
              </a:spcBef>
            </a:pPr>
            <a:r>
              <a:rPr lang="en-US" altLang="zh-CN" sz="1400">
                <a:latin typeface="Arial" charset="0"/>
                <a:ea typeface="宋体" pitchFamily="2" charset="-122"/>
              </a:rPr>
              <a:t>Massachusetts Institute of Technology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" fill="hold"/>
                                        <p:tgtEl>
                                          <p:spTgt spid="6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733" fill="hold"/>
                                        <p:tgtEl>
                                          <p:spTgt spid="6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2472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24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24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472"/>
                  </p:tgtEl>
                </p:cond>
              </p:nextCondLst>
            </p:seq>
          </p:childTnLst>
        </p:cTn>
      </p:par>
    </p:tnLst>
    <p:bldLst>
      <p:bldP spid="62468" grpId="0"/>
      <p:bldP spid="6246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100">
                <a:ea typeface="宋体" pitchFamily="2" charset="-122"/>
              </a:rPr>
              <a:t>Layer-based Motion Magnification Processing Pipeline</a:t>
            </a:r>
          </a:p>
        </p:txBody>
      </p:sp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609600" y="2057400"/>
            <a:ext cx="1676400" cy="838200"/>
          </a:xfrm>
          <a:prstGeom prst="rect">
            <a:avLst/>
          </a:prstGeom>
          <a:solidFill>
            <a:srgbClr val="80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latin typeface="Arial" charset="0"/>
                <a:ea typeface="宋体" pitchFamily="2" charset="-122"/>
              </a:rPr>
              <a:t>Input raw video </a:t>
            </a:r>
          </a:p>
          <a:p>
            <a:pPr algn="ctr"/>
            <a:r>
              <a:rPr lang="en-US" altLang="zh-CN" sz="1600">
                <a:latin typeface="Arial" charset="0"/>
                <a:ea typeface="宋体" pitchFamily="2" charset="-122"/>
              </a:rPr>
              <a:t>sequence</a:t>
            </a: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2286000" y="2057400"/>
            <a:ext cx="1981200" cy="838200"/>
            <a:chOff x="1440" y="1296"/>
            <a:chExt cx="1248" cy="528"/>
          </a:xfrm>
        </p:grpSpPr>
        <p:sp>
          <p:nvSpPr>
            <p:cNvPr id="49157" name="Rectangle 5"/>
            <p:cNvSpPr>
              <a:spLocks noChangeArrowheads="1"/>
            </p:cNvSpPr>
            <p:nvPr/>
          </p:nvSpPr>
          <p:spPr bwMode="auto">
            <a:xfrm>
              <a:off x="1728" y="1296"/>
              <a:ext cx="960" cy="528"/>
            </a:xfrm>
            <a:prstGeom prst="rect">
              <a:avLst/>
            </a:prstGeom>
            <a:solidFill>
              <a:srgbClr val="00008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Video 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Registration</a:t>
              </a:r>
            </a:p>
          </p:txBody>
        </p:sp>
        <p:sp>
          <p:nvSpPr>
            <p:cNvPr id="49158" name="Line 6"/>
            <p:cNvSpPr>
              <a:spLocks noChangeShapeType="1"/>
            </p:cNvSpPr>
            <p:nvPr/>
          </p:nvSpPr>
          <p:spPr bwMode="auto">
            <a:xfrm>
              <a:off x="1440" y="1554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59" name="Group 7"/>
          <p:cNvGrpSpPr>
            <a:grpSpLocks/>
          </p:cNvGrpSpPr>
          <p:nvPr/>
        </p:nvGrpSpPr>
        <p:grpSpPr bwMode="auto">
          <a:xfrm>
            <a:off x="4267200" y="2057400"/>
            <a:ext cx="2133600" cy="838200"/>
            <a:chOff x="2688" y="1296"/>
            <a:chExt cx="1344" cy="528"/>
          </a:xfrm>
        </p:grpSpPr>
        <p:sp>
          <p:nvSpPr>
            <p:cNvPr id="49160" name="Rectangle 8"/>
            <p:cNvSpPr>
              <a:spLocks noChangeArrowheads="1"/>
            </p:cNvSpPr>
            <p:nvPr/>
          </p:nvSpPr>
          <p:spPr bwMode="auto">
            <a:xfrm>
              <a:off x="2976" y="1296"/>
              <a:ext cx="1056" cy="528"/>
            </a:xfrm>
            <a:prstGeom prst="rect">
              <a:avLst/>
            </a:prstGeom>
            <a:solidFill>
              <a:srgbClr val="00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Feature point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tracking</a:t>
              </a:r>
            </a:p>
          </p:txBody>
        </p:sp>
        <p:sp>
          <p:nvSpPr>
            <p:cNvPr id="49161" name="Line 9"/>
            <p:cNvSpPr>
              <a:spLocks noChangeShapeType="1"/>
            </p:cNvSpPr>
            <p:nvPr/>
          </p:nvSpPr>
          <p:spPr bwMode="auto">
            <a:xfrm>
              <a:off x="2688" y="1554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62" name="Group 10"/>
          <p:cNvGrpSpPr>
            <a:grpSpLocks/>
          </p:cNvGrpSpPr>
          <p:nvPr/>
        </p:nvGrpSpPr>
        <p:grpSpPr bwMode="auto">
          <a:xfrm>
            <a:off x="6400800" y="2057400"/>
            <a:ext cx="2057400" cy="838200"/>
            <a:chOff x="4032" y="1296"/>
            <a:chExt cx="1296" cy="528"/>
          </a:xfrm>
        </p:grpSpPr>
        <p:sp>
          <p:nvSpPr>
            <p:cNvPr id="49163" name="Rectangle 11"/>
            <p:cNvSpPr>
              <a:spLocks noChangeArrowheads="1"/>
            </p:cNvSpPr>
            <p:nvPr/>
          </p:nvSpPr>
          <p:spPr bwMode="auto">
            <a:xfrm>
              <a:off x="4320" y="1296"/>
              <a:ext cx="1008" cy="528"/>
            </a:xfrm>
            <a:prstGeom prst="rect">
              <a:avLst/>
            </a:prstGeom>
            <a:solidFill>
              <a:srgbClr val="00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Trajectory 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clustering</a:t>
              </a:r>
            </a:p>
          </p:txBody>
        </p:sp>
        <p:sp>
          <p:nvSpPr>
            <p:cNvPr id="49164" name="Line 12"/>
            <p:cNvSpPr>
              <a:spLocks noChangeShapeType="1"/>
            </p:cNvSpPr>
            <p:nvPr/>
          </p:nvSpPr>
          <p:spPr bwMode="auto">
            <a:xfrm>
              <a:off x="4032" y="1554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65" name="Group 13"/>
          <p:cNvGrpSpPr>
            <a:grpSpLocks/>
          </p:cNvGrpSpPr>
          <p:nvPr/>
        </p:nvGrpSpPr>
        <p:grpSpPr bwMode="auto">
          <a:xfrm>
            <a:off x="6858000" y="2895600"/>
            <a:ext cx="1676400" cy="1524000"/>
            <a:chOff x="4320" y="1824"/>
            <a:chExt cx="1056" cy="960"/>
          </a:xfrm>
        </p:grpSpPr>
        <p:sp>
          <p:nvSpPr>
            <p:cNvPr id="49166" name="Rectangle 14"/>
            <p:cNvSpPr>
              <a:spLocks noChangeArrowheads="1"/>
            </p:cNvSpPr>
            <p:nvPr/>
          </p:nvSpPr>
          <p:spPr bwMode="auto">
            <a:xfrm>
              <a:off x="4320" y="2256"/>
              <a:ext cx="1056" cy="528"/>
            </a:xfrm>
            <a:prstGeom prst="rect">
              <a:avLst/>
            </a:prstGeom>
            <a:solidFill>
              <a:srgbClr val="00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Dense optical 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flow interpolation</a:t>
              </a:r>
            </a:p>
          </p:txBody>
        </p:sp>
        <p:sp>
          <p:nvSpPr>
            <p:cNvPr id="49167" name="Line 15"/>
            <p:cNvSpPr>
              <a:spLocks noChangeShapeType="1"/>
            </p:cNvSpPr>
            <p:nvPr/>
          </p:nvSpPr>
          <p:spPr bwMode="auto">
            <a:xfrm>
              <a:off x="4842" y="1824"/>
              <a:ext cx="0" cy="43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68" name="Group 16"/>
          <p:cNvGrpSpPr>
            <a:grpSpLocks/>
          </p:cNvGrpSpPr>
          <p:nvPr/>
        </p:nvGrpSpPr>
        <p:grpSpPr bwMode="auto">
          <a:xfrm>
            <a:off x="4724400" y="3581400"/>
            <a:ext cx="2133600" cy="838200"/>
            <a:chOff x="2976" y="2256"/>
            <a:chExt cx="1344" cy="528"/>
          </a:xfrm>
        </p:grpSpPr>
        <p:sp>
          <p:nvSpPr>
            <p:cNvPr id="49169" name="Rectangle 17"/>
            <p:cNvSpPr>
              <a:spLocks noChangeArrowheads="1"/>
            </p:cNvSpPr>
            <p:nvPr/>
          </p:nvSpPr>
          <p:spPr bwMode="auto">
            <a:xfrm>
              <a:off x="2976" y="2256"/>
              <a:ext cx="1008" cy="528"/>
            </a:xfrm>
            <a:prstGeom prst="rect">
              <a:avLst/>
            </a:prstGeom>
            <a:solidFill>
              <a:srgbClr val="00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Layer 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segmentation</a:t>
              </a:r>
            </a:p>
          </p:txBody>
        </p:sp>
        <p:sp>
          <p:nvSpPr>
            <p:cNvPr id="49170" name="Line 18"/>
            <p:cNvSpPr>
              <a:spLocks noChangeShapeType="1"/>
            </p:cNvSpPr>
            <p:nvPr/>
          </p:nvSpPr>
          <p:spPr bwMode="auto">
            <a:xfrm flipH="1">
              <a:off x="3984" y="2514"/>
              <a:ext cx="336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71" name="Group 19"/>
          <p:cNvGrpSpPr>
            <a:grpSpLocks/>
          </p:cNvGrpSpPr>
          <p:nvPr/>
        </p:nvGrpSpPr>
        <p:grpSpPr bwMode="auto">
          <a:xfrm>
            <a:off x="2819400" y="3581400"/>
            <a:ext cx="1905000" cy="838200"/>
            <a:chOff x="1776" y="2256"/>
            <a:chExt cx="1200" cy="528"/>
          </a:xfrm>
        </p:grpSpPr>
        <p:sp>
          <p:nvSpPr>
            <p:cNvPr id="49172" name="Rectangle 20"/>
            <p:cNvSpPr>
              <a:spLocks noChangeArrowheads="1"/>
            </p:cNvSpPr>
            <p:nvPr/>
          </p:nvSpPr>
          <p:spPr bwMode="auto">
            <a:xfrm>
              <a:off x="1776" y="2256"/>
              <a:ext cx="960" cy="528"/>
            </a:xfrm>
            <a:prstGeom prst="rect">
              <a:avLst/>
            </a:prstGeom>
            <a:solidFill>
              <a:srgbClr val="003366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Magnification,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texture fill-in,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rendering</a:t>
              </a:r>
            </a:p>
          </p:txBody>
        </p:sp>
        <p:sp>
          <p:nvSpPr>
            <p:cNvPr id="49173" name="Line 21"/>
            <p:cNvSpPr>
              <a:spLocks noChangeShapeType="1"/>
            </p:cNvSpPr>
            <p:nvPr/>
          </p:nvSpPr>
          <p:spPr bwMode="auto">
            <a:xfrm flipH="1">
              <a:off x="2736" y="2520"/>
              <a:ext cx="240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74" name="Group 22"/>
          <p:cNvGrpSpPr>
            <a:grpSpLocks/>
          </p:cNvGrpSpPr>
          <p:nvPr/>
        </p:nvGrpSpPr>
        <p:grpSpPr bwMode="auto">
          <a:xfrm>
            <a:off x="533400" y="3581400"/>
            <a:ext cx="2286000" cy="838200"/>
            <a:chOff x="336" y="2256"/>
            <a:chExt cx="1440" cy="528"/>
          </a:xfrm>
        </p:grpSpPr>
        <p:sp>
          <p:nvSpPr>
            <p:cNvPr id="49175" name="Rectangle 23"/>
            <p:cNvSpPr>
              <a:spLocks noChangeArrowheads="1"/>
            </p:cNvSpPr>
            <p:nvPr/>
          </p:nvSpPr>
          <p:spPr bwMode="auto">
            <a:xfrm>
              <a:off x="336" y="2256"/>
              <a:ext cx="1152" cy="528"/>
            </a:xfrm>
            <a:prstGeom prst="rect">
              <a:avLst/>
            </a:prstGeom>
            <a:solidFill>
              <a:srgbClr val="99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Output magnified 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video sequence</a:t>
              </a:r>
            </a:p>
          </p:txBody>
        </p:sp>
        <p:sp>
          <p:nvSpPr>
            <p:cNvPr id="49176" name="Line 24"/>
            <p:cNvSpPr>
              <a:spLocks noChangeShapeType="1"/>
            </p:cNvSpPr>
            <p:nvPr/>
          </p:nvSpPr>
          <p:spPr bwMode="auto">
            <a:xfrm flipH="1">
              <a:off x="1488" y="2514"/>
              <a:ext cx="288" cy="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lg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9181" name="Group 29"/>
          <p:cNvGrpSpPr>
            <a:grpSpLocks/>
          </p:cNvGrpSpPr>
          <p:nvPr/>
        </p:nvGrpSpPr>
        <p:grpSpPr bwMode="auto">
          <a:xfrm>
            <a:off x="4572000" y="1828800"/>
            <a:ext cx="4114800" cy="3368675"/>
            <a:chOff x="2880" y="1152"/>
            <a:chExt cx="2592" cy="2122"/>
          </a:xfrm>
        </p:grpSpPr>
        <p:sp>
          <p:nvSpPr>
            <p:cNvPr id="49178" name="Rectangle 26"/>
            <p:cNvSpPr>
              <a:spLocks noChangeArrowheads="1"/>
            </p:cNvSpPr>
            <p:nvPr/>
          </p:nvSpPr>
          <p:spPr bwMode="auto">
            <a:xfrm>
              <a:off x="2880" y="1152"/>
              <a:ext cx="2592" cy="1824"/>
            </a:xfrm>
            <a:prstGeom prst="rect">
              <a:avLst/>
            </a:prstGeom>
            <a:noFill/>
            <a:ln w="12700">
              <a:solidFill>
                <a:srgbClr val="FFCC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9" name="Text Box 27"/>
            <p:cNvSpPr txBox="1">
              <a:spLocks noChangeArrowheads="1"/>
            </p:cNvSpPr>
            <p:nvPr/>
          </p:nvSpPr>
          <p:spPr bwMode="auto">
            <a:xfrm>
              <a:off x="3072" y="3024"/>
              <a:ext cx="215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2000">
                  <a:solidFill>
                    <a:srgbClr val="FFFF00"/>
                  </a:solidFill>
                  <a:latin typeface="Arial" charset="0"/>
                  <a:ea typeface="宋体" pitchFamily="2" charset="-122"/>
                </a:rPr>
                <a:t>Layer-based motion analysis</a:t>
              </a:r>
            </a:p>
          </p:txBody>
        </p:sp>
      </p:grpSp>
      <p:sp>
        <p:nvSpPr>
          <p:cNvPr id="49180" name="Text Box 28"/>
          <p:cNvSpPr txBox="1">
            <a:spLocks noChangeArrowheads="1"/>
          </p:cNvSpPr>
          <p:nvPr/>
        </p:nvSpPr>
        <p:spPr bwMode="auto">
          <a:xfrm>
            <a:off x="533400" y="5638800"/>
            <a:ext cx="8077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>
                <a:solidFill>
                  <a:srgbClr val="FF9900"/>
                </a:solidFill>
                <a:latin typeface="Arial" charset="0"/>
                <a:ea typeface="宋体" pitchFamily="2" charset="-122"/>
              </a:rPr>
              <a:t>Stationary camera, stationary background </a:t>
            </a:r>
            <a:endParaRPr lang="en-US" altLang="zh-CN" sz="2200">
              <a:latin typeface="Arial" charset="0"/>
              <a:ea typeface="宋体" pitchFamily="2" charset="-122"/>
            </a:endParaRPr>
          </a:p>
        </p:txBody>
      </p:sp>
      <p:grpSp>
        <p:nvGrpSpPr>
          <p:cNvPr id="49185" name="Group 33"/>
          <p:cNvGrpSpPr>
            <a:grpSpLocks/>
          </p:cNvGrpSpPr>
          <p:nvPr/>
        </p:nvGrpSpPr>
        <p:grpSpPr bwMode="auto">
          <a:xfrm>
            <a:off x="2971800" y="4419600"/>
            <a:ext cx="1219200" cy="990600"/>
            <a:chOff x="1872" y="2784"/>
            <a:chExt cx="768" cy="624"/>
          </a:xfrm>
        </p:grpSpPr>
        <p:sp>
          <p:nvSpPr>
            <p:cNvPr id="49184" name="Line 32"/>
            <p:cNvSpPr>
              <a:spLocks noChangeShapeType="1"/>
            </p:cNvSpPr>
            <p:nvPr/>
          </p:nvSpPr>
          <p:spPr bwMode="auto">
            <a:xfrm flipV="1">
              <a:off x="2256" y="2784"/>
              <a:ext cx="0" cy="240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49183" name="Rectangle 31"/>
            <p:cNvSpPr>
              <a:spLocks noChangeArrowheads="1"/>
            </p:cNvSpPr>
            <p:nvPr/>
          </p:nvSpPr>
          <p:spPr bwMode="auto">
            <a:xfrm>
              <a:off x="1872" y="2976"/>
              <a:ext cx="768" cy="432"/>
            </a:xfrm>
            <a:prstGeom prst="rect">
              <a:avLst/>
            </a:prstGeom>
            <a:solidFill>
              <a:srgbClr val="EA38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User </a:t>
              </a:r>
            </a:p>
            <a:p>
              <a:pPr algn="ctr"/>
              <a:r>
                <a:rPr lang="en-US" altLang="zh-CN" sz="1600">
                  <a:latin typeface="Arial" charset="0"/>
                  <a:ea typeface="宋体" pitchFamily="2" charset="-122"/>
                </a:rPr>
                <a:t>interaction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09" name="Rectangle 33"/>
          <p:cNvSpPr>
            <a:spLocks noChangeArrowheads="1"/>
          </p:cNvSpPr>
          <p:nvPr/>
        </p:nvSpPr>
        <p:spPr bwMode="auto">
          <a:xfrm>
            <a:off x="2514600" y="1885950"/>
            <a:ext cx="1981200" cy="12001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100">
                <a:ea typeface="宋体" pitchFamily="2" charset="-122"/>
              </a:rPr>
              <a:t>Layer-based Motion Magnification </a:t>
            </a:r>
            <a:r>
              <a:rPr lang="en-US" altLang="zh-CN" sz="3500">
                <a:solidFill>
                  <a:srgbClr val="FFCC00"/>
                </a:solidFill>
                <a:ea typeface="宋体" pitchFamily="2" charset="-122"/>
              </a:rPr>
              <a:t>Video Registration</a:t>
            </a:r>
          </a:p>
        </p:txBody>
      </p:sp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609600" y="20574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Input raw video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sequence</a:t>
            </a:r>
          </a:p>
        </p:txBody>
      </p:sp>
      <p:sp>
        <p:nvSpPr>
          <p:cNvPr id="101381" name="Rectangle 5"/>
          <p:cNvSpPr>
            <a:spLocks noChangeArrowheads="1"/>
          </p:cNvSpPr>
          <p:nvPr/>
        </p:nvSpPr>
        <p:spPr bwMode="auto">
          <a:xfrm>
            <a:off x="2743200" y="2057400"/>
            <a:ext cx="1524000" cy="838200"/>
          </a:xfrm>
          <a:prstGeom prst="rect">
            <a:avLst/>
          </a:prstGeom>
          <a:solidFill>
            <a:srgbClr val="000080"/>
          </a:solidFill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Video </a:t>
            </a:r>
          </a:p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Registration</a:t>
            </a:r>
          </a:p>
        </p:txBody>
      </p:sp>
      <p:sp>
        <p:nvSpPr>
          <p:cNvPr id="101382" name="Line 6"/>
          <p:cNvSpPr>
            <a:spLocks noChangeShapeType="1"/>
          </p:cNvSpPr>
          <p:nvPr/>
        </p:nvSpPr>
        <p:spPr bwMode="auto">
          <a:xfrm>
            <a:off x="2286000" y="2466975"/>
            <a:ext cx="457200" cy="0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4" name="Rectangle 8"/>
          <p:cNvSpPr>
            <a:spLocks noChangeArrowheads="1"/>
          </p:cNvSpPr>
          <p:nvPr/>
        </p:nvSpPr>
        <p:spPr bwMode="auto">
          <a:xfrm>
            <a:off x="4724400" y="2057400"/>
            <a:ext cx="16764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Feature point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tracking</a:t>
            </a:r>
          </a:p>
        </p:txBody>
      </p:sp>
      <p:sp>
        <p:nvSpPr>
          <p:cNvPr id="101385" name="Line 9"/>
          <p:cNvSpPr>
            <a:spLocks noChangeShapeType="1"/>
          </p:cNvSpPr>
          <p:nvPr/>
        </p:nvSpPr>
        <p:spPr bwMode="auto">
          <a:xfrm>
            <a:off x="4267200" y="24669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87" name="Rectangle 11"/>
          <p:cNvSpPr>
            <a:spLocks noChangeArrowheads="1"/>
          </p:cNvSpPr>
          <p:nvPr/>
        </p:nvSpPr>
        <p:spPr bwMode="auto">
          <a:xfrm>
            <a:off x="6858000" y="20574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Trajectory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clustering</a:t>
            </a:r>
          </a:p>
        </p:txBody>
      </p:sp>
      <p:sp>
        <p:nvSpPr>
          <p:cNvPr id="101388" name="Line 12"/>
          <p:cNvSpPr>
            <a:spLocks noChangeShapeType="1"/>
          </p:cNvSpPr>
          <p:nvPr/>
        </p:nvSpPr>
        <p:spPr bwMode="auto">
          <a:xfrm>
            <a:off x="6400800" y="24669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90" name="Rectangle 14"/>
          <p:cNvSpPr>
            <a:spLocks noChangeArrowheads="1"/>
          </p:cNvSpPr>
          <p:nvPr/>
        </p:nvSpPr>
        <p:spPr bwMode="auto">
          <a:xfrm>
            <a:off x="6858000" y="3581400"/>
            <a:ext cx="16764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Dense optical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flow interpolation</a:t>
            </a:r>
          </a:p>
        </p:txBody>
      </p:sp>
      <p:sp>
        <p:nvSpPr>
          <p:cNvPr id="101391" name="Line 15"/>
          <p:cNvSpPr>
            <a:spLocks noChangeShapeType="1"/>
          </p:cNvSpPr>
          <p:nvPr/>
        </p:nvSpPr>
        <p:spPr bwMode="auto">
          <a:xfrm>
            <a:off x="7686675" y="2895600"/>
            <a:ext cx="0" cy="68580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93" name="Rectangle 17"/>
          <p:cNvSpPr>
            <a:spLocks noChangeArrowheads="1"/>
          </p:cNvSpPr>
          <p:nvPr/>
        </p:nvSpPr>
        <p:spPr bwMode="auto">
          <a:xfrm>
            <a:off x="4724400" y="35814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Layer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segmentation</a:t>
            </a:r>
          </a:p>
        </p:txBody>
      </p:sp>
      <p:sp>
        <p:nvSpPr>
          <p:cNvPr id="101394" name="Line 18"/>
          <p:cNvSpPr>
            <a:spLocks noChangeShapeType="1"/>
          </p:cNvSpPr>
          <p:nvPr/>
        </p:nvSpPr>
        <p:spPr bwMode="auto">
          <a:xfrm flipH="1">
            <a:off x="6324600" y="3990975"/>
            <a:ext cx="5334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96" name="Rectangle 20"/>
          <p:cNvSpPr>
            <a:spLocks noChangeArrowheads="1"/>
          </p:cNvSpPr>
          <p:nvPr/>
        </p:nvSpPr>
        <p:spPr bwMode="auto">
          <a:xfrm>
            <a:off x="2819400" y="35814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Magnification,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texture fill-in,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rendering</a:t>
            </a:r>
          </a:p>
        </p:txBody>
      </p:sp>
      <p:sp>
        <p:nvSpPr>
          <p:cNvPr id="101397" name="Line 21"/>
          <p:cNvSpPr>
            <a:spLocks noChangeShapeType="1"/>
          </p:cNvSpPr>
          <p:nvPr/>
        </p:nvSpPr>
        <p:spPr bwMode="auto">
          <a:xfrm flipH="1">
            <a:off x="4343400" y="40005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399" name="Rectangle 23"/>
          <p:cNvSpPr>
            <a:spLocks noChangeArrowheads="1"/>
          </p:cNvSpPr>
          <p:nvPr/>
        </p:nvSpPr>
        <p:spPr bwMode="auto">
          <a:xfrm>
            <a:off x="533400" y="35814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Output magnified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sequence</a:t>
            </a:r>
          </a:p>
        </p:txBody>
      </p:sp>
      <p:sp>
        <p:nvSpPr>
          <p:cNvPr id="101400" name="Line 24"/>
          <p:cNvSpPr>
            <a:spLocks noChangeShapeType="1"/>
          </p:cNvSpPr>
          <p:nvPr/>
        </p:nvSpPr>
        <p:spPr bwMode="auto">
          <a:xfrm flipH="1">
            <a:off x="2362200" y="39909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402" name="Rectangle 26"/>
          <p:cNvSpPr>
            <a:spLocks noChangeArrowheads="1"/>
          </p:cNvSpPr>
          <p:nvPr/>
        </p:nvSpPr>
        <p:spPr bwMode="auto">
          <a:xfrm>
            <a:off x="4572000" y="18288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1403" name="Text Box 27"/>
          <p:cNvSpPr txBox="1">
            <a:spLocks noChangeArrowheads="1"/>
          </p:cNvSpPr>
          <p:nvPr/>
        </p:nvSpPr>
        <p:spPr bwMode="auto">
          <a:xfrm>
            <a:off x="4876800" y="48006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706D00"/>
                </a:solidFill>
                <a:latin typeface="Arial" charset="0"/>
                <a:ea typeface="宋体" pitchFamily="2" charset="-122"/>
              </a:rPr>
              <a:t>Layer-based motion analysis</a:t>
            </a:r>
          </a:p>
        </p:txBody>
      </p:sp>
      <p:sp>
        <p:nvSpPr>
          <p:cNvPr id="101406" name="Line 30"/>
          <p:cNvSpPr>
            <a:spLocks noChangeShapeType="1"/>
          </p:cNvSpPr>
          <p:nvPr/>
        </p:nvSpPr>
        <p:spPr bwMode="auto">
          <a:xfrm flipV="1">
            <a:off x="3581400" y="44196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1407" name="Rectangle 31"/>
          <p:cNvSpPr>
            <a:spLocks noChangeArrowheads="1"/>
          </p:cNvSpPr>
          <p:nvPr/>
        </p:nvSpPr>
        <p:spPr bwMode="auto">
          <a:xfrm>
            <a:off x="2971800" y="47244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User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interaction</a:t>
            </a:r>
          </a:p>
        </p:txBody>
      </p:sp>
      <p:sp>
        <p:nvSpPr>
          <p:cNvPr id="101408" name="Text Box 32"/>
          <p:cNvSpPr txBox="1">
            <a:spLocks noChangeArrowheads="1"/>
          </p:cNvSpPr>
          <p:nvPr/>
        </p:nvSpPr>
        <p:spPr bwMode="auto">
          <a:xfrm>
            <a:off x="533400" y="5638800"/>
            <a:ext cx="8077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200">
                <a:solidFill>
                  <a:srgbClr val="743A00"/>
                </a:solidFill>
                <a:latin typeface="Arial" charset="0"/>
                <a:ea typeface="宋体" pitchFamily="2" charset="-122"/>
              </a:rPr>
              <a:t>Stationary camera, stationary background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Robust Video Registration</a:t>
            </a:r>
          </a:p>
        </p:txBody>
      </p:sp>
      <p:sp>
        <p:nvSpPr>
          <p:cNvPr id="4813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347663" y="1847850"/>
            <a:ext cx="8415337" cy="4648200"/>
          </a:xfrm>
        </p:spPr>
        <p:txBody>
          <a:bodyPr/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Find feature points with Harris corner detector on the reference frame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Brute force tracking feature points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Select a set of robust feature points with inlier and outlier estimation </a:t>
            </a:r>
            <a:r>
              <a:rPr lang="en-US" altLang="zh-CN" sz="2400">
                <a:solidFill>
                  <a:srgbClr val="FF9933"/>
                </a:solidFill>
                <a:ea typeface="宋体" pitchFamily="2" charset="-122"/>
              </a:rPr>
              <a:t>(most from the rigid background)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Warp each frame to the reference frame with a global affine transform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47" name="Rectangle 23"/>
          <p:cNvSpPr>
            <a:spLocks noChangeArrowheads="1"/>
          </p:cNvSpPr>
          <p:nvPr/>
        </p:nvSpPr>
        <p:spPr bwMode="auto">
          <a:xfrm>
            <a:off x="4486275" y="2105025"/>
            <a:ext cx="2114550" cy="1200150"/>
          </a:xfrm>
          <a:prstGeom prst="rect">
            <a:avLst/>
          </a:prstGeom>
          <a:gradFill rotWithShape="1">
            <a:gsLst>
              <a:gs pos="0">
                <a:srgbClr val="FF99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500">
                <a:ea typeface="宋体" pitchFamily="2" charset="-122"/>
              </a:rPr>
              <a:t>Motion Magnification Pipeline </a:t>
            </a:r>
            <a:r>
              <a:rPr lang="en-US" altLang="zh-CN" sz="3500">
                <a:solidFill>
                  <a:srgbClr val="FFCC00"/>
                </a:solidFill>
                <a:ea typeface="宋体" pitchFamily="2" charset="-122"/>
              </a:rPr>
              <a:t>Feature Point Tracking</a:t>
            </a:r>
          </a:p>
        </p:txBody>
      </p:sp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609600" y="2286000"/>
            <a:ext cx="1676400" cy="838200"/>
          </a:xfrm>
          <a:prstGeom prst="rect">
            <a:avLst/>
          </a:prstGeom>
          <a:solidFill>
            <a:srgbClr val="6800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Input raw video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sequence</a:t>
            </a: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2743200" y="2286000"/>
            <a:ext cx="1524000" cy="838200"/>
          </a:xfrm>
          <a:prstGeom prst="rect">
            <a:avLst/>
          </a:prstGeom>
          <a:solidFill>
            <a:srgbClr val="00003E"/>
          </a:solidFill>
          <a:ln w="25400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</a:t>
            </a:r>
          </a:p>
          <a:p>
            <a:pPr algn="ctr"/>
            <a:r>
              <a:rPr lang="en-US" altLang="zh-CN" sz="1600" b="1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Registration</a:t>
            </a:r>
          </a:p>
        </p:txBody>
      </p:sp>
      <p:sp>
        <p:nvSpPr>
          <p:cNvPr id="103429" name="Line 5"/>
          <p:cNvSpPr>
            <a:spLocks noChangeShapeType="1"/>
          </p:cNvSpPr>
          <p:nvPr/>
        </p:nvSpPr>
        <p:spPr bwMode="auto">
          <a:xfrm>
            <a:off x="2286000" y="2695575"/>
            <a:ext cx="457200" cy="0"/>
          </a:xfrm>
          <a:prstGeom prst="line">
            <a:avLst/>
          </a:prstGeom>
          <a:noFill/>
          <a:ln w="25400">
            <a:solidFill>
              <a:srgbClr val="969696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31" name="Line 7"/>
          <p:cNvSpPr>
            <a:spLocks noChangeShapeType="1"/>
          </p:cNvSpPr>
          <p:nvPr/>
        </p:nvSpPr>
        <p:spPr bwMode="auto">
          <a:xfrm>
            <a:off x="4267200" y="2695575"/>
            <a:ext cx="457200" cy="0"/>
          </a:xfrm>
          <a:prstGeom prst="line">
            <a:avLst/>
          </a:prstGeom>
          <a:noFill/>
          <a:ln w="31750">
            <a:solidFill>
              <a:srgbClr val="FFFF0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32" name="Rectangle 8"/>
          <p:cNvSpPr>
            <a:spLocks noChangeArrowheads="1"/>
          </p:cNvSpPr>
          <p:nvPr/>
        </p:nvSpPr>
        <p:spPr bwMode="auto">
          <a:xfrm>
            <a:off x="6858000" y="22860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Trajectory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clustering</a:t>
            </a:r>
          </a:p>
        </p:txBody>
      </p:sp>
      <p:sp>
        <p:nvSpPr>
          <p:cNvPr id="103433" name="Line 9"/>
          <p:cNvSpPr>
            <a:spLocks noChangeShapeType="1"/>
          </p:cNvSpPr>
          <p:nvPr/>
        </p:nvSpPr>
        <p:spPr bwMode="auto">
          <a:xfrm>
            <a:off x="6400800" y="2695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34" name="Rectangle 10"/>
          <p:cNvSpPr>
            <a:spLocks noChangeArrowheads="1"/>
          </p:cNvSpPr>
          <p:nvPr/>
        </p:nvSpPr>
        <p:spPr bwMode="auto">
          <a:xfrm>
            <a:off x="6858000" y="3810000"/>
            <a:ext cx="16764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Dense optical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flow interpolation</a:t>
            </a:r>
          </a:p>
        </p:txBody>
      </p:sp>
      <p:sp>
        <p:nvSpPr>
          <p:cNvPr id="103435" name="Line 11"/>
          <p:cNvSpPr>
            <a:spLocks noChangeShapeType="1"/>
          </p:cNvSpPr>
          <p:nvPr/>
        </p:nvSpPr>
        <p:spPr bwMode="auto">
          <a:xfrm>
            <a:off x="7686675" y="3124200"/>
            <a:ext cx="0" cy="685800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36" name="Rectangle 12"/>
          <p:cNvSpPr>
            <a:spLocks noChangeArrowheads="1"/>
          </p:cNvSpPr>
          <p:nvPr/>
        </p:nvSpPr>
        <p:spPr bwMode="auto">
          <a:xfrm>
            <a:off x="4724400" y="3810000"/>
            <a:ext cx="1600200" cy="838200"/>
          </a:xfrm>
          <a:prstGeom prst="rect">
            <a:avLst/>
          </a:prstGeom>
          <a:solidFill>
            <a:srgbClr val="001E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Layer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segmentation</a:t>
            </a:r>
          </a:p>
        </p:txBody>
      </p:sp>
      <p:sp>
        <p:nvSpPr>
          <p:cNvPr id="103437" name="Line 13"/>
          <p:cNvSpPr>
            <a:spLocks noChangeShapeType="1"/>
          </p:cNvSpPr>
          <p:nvPr/>
        </p:nvSpPr>
        <p:spPr bwMode="auto">
          <a:xfrm flipH="1">
            <a:off x="6324600" y="4219575"/>
            <a:ext cx="5334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38" name="Rectangle 14"/>
          <p:cNvSpPr>
            <a:spLocks noChangeArrowheads="1"/>
          </p:cNvSpPr>
          <p:nvPr/>
        </p:nvSpPr>
        <p:spPr bwMode="auto">
          <a:xfrm>
            <a:off x="2819400" y="3810000"/>
            <a:ext cx="1524000" cy="838200"/>
          </a:xfrm>
          <a:prstGeom prst="rect">
            <a:avLst/>
          </a:prstGeom>
          <a:solidFill>
            <a:srgbClr val="003366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Magnification,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texture fill-in,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rendering</a:t>
            </a:r>
          </a:p>
        </p:txBody>
      </p:sp>
      <p:sp>
        <p:nvSpPr>
          <p:cNvPr id="103439" name="Line 15"/>
          <p:cNvSpPr>
            <a:spLocks noChangeShapeType="1"/>
          </p:cNvSpPr>
          <p:nvPr/>
        </p:nvSpPr>
        <p:spPr bwMode="auto">
          <a:xfrm flipH="1">
            <a:off x="4343400" y="4229100"/>
            <a:ext cx="3810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40" name="Rectangle 16"/>
          <p:cNvSpPr>
            <a:spLocks noChangeArrowheads="1"/>
          </p:cNvSpPr>
          <p:nvPr/>
        </p:nvSpPr>
        <p:spPr bwMode="auto">
          <a:xfrm>
            <a:off x="533400" y="3810000"/>
            <a:ext cx="1828800" cy="838200"/>
          </a:xfrm>
          <a:prstGeom prst="rect">
            <a:avLst/>
          </a:prstGeom>
          <a:solidFill>
            <a:srgbClr val="762700"/>
          </a:solidFill>
          <a:ln w="12700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Output magnified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video sequence</a:t>
            </a:r>
          </a:p>
        </p:txBody>
      </p:sp>
      <p:sp>
        <p:nvSpPr>
          <p:cNvPr id="103441" name="Line 17"/>
          <p:cNvSpPr>
            <a:spLocks noChangeShapeType="1"/>
          </p:cNvSpPr>
          <p:nvPr/>
        </p:nvSpPr>
        <p:spPr bwMode="auto">
          <a:xfrm flipH="1">
            <a:off x="2362200" y="4219575"/>
            <a:ext cx="457200" cy="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med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42" name="Rectangle 18"/>
          <p:cNvSpPr>
            <a:spLocks noChangeArrowheads="1"/>
          </p:cNvSpPr>
          <p:nvPr/>
        </p:nvSpPr>
        <p:spPr bwMode="auto">
          <a:xfrm>
            <a:off x="4572000" y="2057400"/>
            <a:ext cx="4114800" cy="2895600"/>
          </a:xfrm>
          <a:prstGeom prst="rect">
            <a:avLst/>
          </a:prstGeom>
          <a:noFill/>
          <a:ln w="12700">
            <a:solidFill>
              <a:srgbClr val="B492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43" name="Text Box 19"/>
          <p:cNvSpPr txBox="1">
            <a:spLocks noChangeArrowheads="1"/>
          </p:cNvSpPr>
          <p:nvPr/>
        </p:nvSpPr>
        <p:spPr bwMode="auto">
          <a:xfrm>
            <a:off x="4876800" y="5029200"/>
            <a:ext cx="3416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706D00"/>
                </a:solidFill>
                <a:latin typeface="Arial" charset="0"/>
                <a:ea typeface="宋体" pitchFamily="2" charset="-122"/>
              </a:rPr>
              <a:t>Layer-based motion analysis</a:t>
            </a:r>
          </a:p>
        </p:txBody>
      </p:sp>
      <p:sp>
        <p:nvSpPr>
          <p:cNvPr id="103444" name="Line 20"/>
          <p:cNvSpPr>
            <a:spLocks noChangeShapeType="1"/>
          </p:cNvSpPr>
          <p:nvPr/>
        </p:nvSpPr>
        <p:spPr bwMode="auto">
          <a:xfrm flipV="1">
            <a:off x="3581400" y="4648200"/>
            <a:ext cx="0" cy="381000"/>
          </a:xfrm>
          <a:prstGeom prst="line">
            <a:avLst/>
          </a:prstGeom>
          <a:noFill/>
          <a:ln w="15875">
            <a:solidFill>
              <a:srgbClr val="80808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3445" name="Rectangle 21"/>
          <p:cNvSpPr>
            <a:spLocks noChangeArrowheads="1"/>
          </p:cNvSpPr>
          <p:nvPr/>
        </p:nvSpPr>
        <p:spPr bwMode="auto">
          <a:xfrm>
            <a:off x="2971800" y="4953000"/>
            <a:ext cx="1219200" cy="685800"/>
          </a:xfrm>
          <a:prstGeom prst="rect">
            <a:avLst/>
          </a:prstGeom>
          <a:solidFill>
            <a:srgbClr val="7E2A00"/>
          </a:solidFill>
          <a:ln w="9525">
            <a:solidFill>
              <a:srgbClr val="80808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User </a:t>
            </a:r>
          </a:p>
          <a:p>
            <a:pPr algn="ctr"/>
            <a:r>
              <a:rPr lang="en-US" altLang="zh-CN" sz="1600">
                <a:solidFill>
                  <a:srgbClr val="7B7B7B"/>
                </a:solidFill>
                <a:latin typeface="Arial" charset="0"/>
                <a:ea typeface="宋体" pitchFamily="2" charset="-122"/>
              </a:rPr>
              <a:t>interaction</a:t>
            </a:r>
          </a:p>
        </p:txBody>
      </p:sp>
      <p:sp>
        <p:nvSpPr>
          <p:cNvPr id="103430" name="Rectangle 6"/>
          <p:cNvSpPr>
            <a:spLocks noChangeArrowheads="1"/>
          </p:cNvSpPr>
          <p:nvPr/>
        </p:nvSpPr>
        <p:spPr bwMode="auto">
          <a:xfrm>
            <a:off x="4724400" y="2286000"/>
            <a:ext cx="1676400" cy="838200"/>
          </a:xfrm>
          <a:prstGeom prst="rect">
            <a:avLst/>
          </a:prstGeom>
          <a:solidFill>
            <a:srgbClr val="003300"/>
          </a:solidFill>
          <a:ln w="3175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Feature point</a:t>
            </a:r>
          </a:p>
          <a:p>
            <a:pPr algn="ctr"/>
            <a:r>
              <a:rPr lang="en-US" altLang="zh-CN" sz="1600" b="1">
                <a:latin typeface="Arial" charset="0"/>
                <a:ea typeface="宋体" pitchFamily="2" charset="-122"/>
              </a:rPr>
              <a:t>tracking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905000"/>
            <a:ext cx="7162800" cy="4756150"/>
          </a:xfrm>
          <a:prstGeom prst="rect">
            <a:avLst/>
          </a:prstGeom>
          <a:noFill/>
        </p:spPr>
      </p:pic>
      <p:grpSp>
        <p:nvGrpSpPr>
          <p:cNvPr id="99341" name="Group 13"/>
          <p:cNvGrpSpPr>
            <a:grpSpLocks/>
          </p:cNvGrpSpPr>
          <p:nvPr/>
        </p:nvGrpSpPr>
        <p:grpSpPr bwMode="auto">
          <a:xfrm>
            <a:off x="2749550" y="3314700"/>
            <a:ext cx="3117850" cy="1714500"/>
            <a:chOff x="1732" y="2088"/>
            <a:chExt cx="1964" cy="1080"/>
          </a:xfrm>
        </p:grpSpPr>
        <p:sp>
          <p:nvSpPr>
            <p:cNvPr id="99340" name="Line 12"/>
            <p:cNvSpPr>
              <a:spLocks noChangeShapeType="1"/>
            </p:cNvSpPr>
            <p:nvPr/>
          </p:nvSpPr>
          <p:spPr bwMode="auto">
            <a:xfrm>
              <a:off x="1980" y="2340"/>
              <a:ext cx="1716" cy="828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37" name="Line 9"/>
            <p:cNvSpPr>
              <a:spLocks noChangeAspect="1" noChangeShapeType="1"/>
            </p:cNvSpPr>
            <p:nvPr/>
          </p:nvSpPr>
          <p:spPr bwMode="auto">
            <a:xfrm>
              <a:off x="1732" y="2340"/>
              <a:ext cx="967" cy="813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38" name="Line 10"/>
            <p:cNvSpPr>
              <a:spLocks noChangeAspect="1" noChangeShapeType="1"/>
            </p:cNvSpPr>
            <p:nvPr/>
          </p:nvSpPr>
          <p:spPr bwMode="auto">
            <a:xfrm>
              <a:off x="1736" y="2096"/>
              <a:ext cx="996" cy="3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99339" name="Line 11"/>
            <p:cNvSpPr>
              <a:spLocks noChangeAspect="1" noChangeShapeType="1"/>
            </p:cNvSpPr>
            <p:nvPr/>
          </p:nvSpPr>
          <p:spPr bwMode="auto">
            <a:xfrm>
              <a:off x="1980" y="2088"/>
              <a:ext cx="1555" cy="35"/>
            </a:xfrm>
            <a:prstGeom prst="lin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9336" name="Rectangle 8"/>
          <p:cNvSpPr>
            <a:spLocks noChangeArrowheads="1"/>
          </p:cNvSpPr>
          <p:nvPr/>
        </p:nvSpPr>
        <p:spPr bwMode="auto">
          <a:xfrm>
            <a:off x="4383088" y="3489325"/>
            <a:ext cx="1617662" cy="16002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99334" name="Picture 6" descr="mo magnific oct 25 0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9075" y="3328988"/>
            <a:ext cx="381000" cy="381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Challenges (1)</a:t>
            </a:r>
          </a:p>
        </p:txBody>
      </p:sp>
      <p:pic>
        <p:nvPicPr>
          <p:cNvPr id="99333" name="Picture 5" descr="mo magnific oct 25 0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59075" y="3328988"/>
            <a:ext cx="381000" cy="381000"/>
          </a:xfrm>
          <a:prstGeom prst="rect">
            <a:avLst/>
          </a:prstGeom>
          <a:noFill/>
          <a:ln w="12700">
            <a:solidFill>
              <a:srgbClr val="FF6600"/>
            </a:solidFill>
            <a:miter lim="800000"/>
            <a:headEnd/>
            <a:tailEnd/>
          </a:ln>
        </p:spPr>
      </p:pic>
      <p:sp>
        <p:nvSpPr>
          <p:cNvPr id="99342" name="Oval 14"/>
          <p:cNvSpPr>
            <a:spLocks noChangeArrowheads="1"/>
          </p:cNvSpPr>
          <p:nvPr/>
        </p:nvSpPr>
        <p:spPr bwMode="auto">
          <a:xfrm>
            <a:off x="5334000" y="4029075"/>
            <a:ext cx="76200" cy="76200"/>
          </a:xfrm>
          <a:prstGeom prst="ellipse">
            <a:avLst/>
          </a:prstGeom>
          <a:solidFill>
            <a:schemeClr val="accent1"/>
          </a:solidFill>
          <a:ln w="158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99333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69327E-6 L 0.23611 0.09785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99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" y="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9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6" grpId="0" animBg="1"/>
      <p:bldP spid="993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>
                <a:ea typeface="宋体" pitchFamily="2" charset="-122"/>
              </a:rPr>
              <a:t>Adaptive Region of Support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7663" y="1828800"/>
            <a:ext cx="8415337" cy="4648200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Brute force search</a:t>
            </a: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>
              <a:ea typeface="宋体" pitchFamily="2" charset="-122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>
              <a:ea typeface="宋体" pitchFamily="2" charset="-122"/>
            </a:endParaRPr>
          </a:p>
          <a:p>
            <a:pPr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</a:pPr>
            <a:endParaRPr lang="en-US" altLang="zh-CN" sz="2400">
              <a:ea typeface="宋体" pitchFamily="2" charset="-122"/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500"/>
              </a:spcAft>
            </a:pPr>
            <a:r>
              <a:rPr lang="en-US" altLang="zh-CN" sz="2400">
                <a:ea typeface="宋体" pitchFamily="2" charset="-122"/>
              </a:rPr>
              <a:t>Learn adaptive region of support using expectation-maximization (EM) algorithm</a:t>
            </a:r>
          </a:p>
        </p:txBody>
      </p:sp>
      <p:sp>
        <p:nvSpPr>
          <p:cNvPr id="40994" name="Text Box 34"/>
          <p:cNvSpPr txBox="1">
            <a:spLocks noChangeArrowheads="1"/>
          </p:cNvSpPr>
          <p:nvPr/>
        </p:nvSpPr>
        <p:spPr bwMode="auto">
          <a:xfrm>
            <a:off x="762000" y="4670425"/>
            <a:ext cx="1143000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>
              <a:lnSpc>
                <a:spcPct val="90000"/>
              </a:lnSpc>
              <a:spcBef>
                <a:spcPct val="50000"/>
              </a:spcBef>
            </a:pPr>
            <a:r>
              <a:rPr lang="en-US" altLang="zh-CN">
                <a:ea typeface="宋体" pitchFamily="2" charset="-122"/>
              </a:rPr>
              <a:t>region of support</a:t>
            </a:r>
          </a:p>
        </p:txBody>
      </p:sp>
      <p:pic>
        <p:nvPicPr>
          <p:cNvPr id="40998" name="Picture 38" descr="mo magnific oct 25 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2514600"/>
            <a:ext cx="1077913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99" name="Picture 39" descr="mo magnific oct 25 0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2514600"/>
            <a:ext cx="1077913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0" name="Picture 40" descr="mo magnific oct 25 1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1688" y="2514600"/>
            <a:ext cx="10779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1" name="Picture 41" descr="mo magnific oct 25 1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0888" y="2514600"/>
            <a:ext cx="10779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2" name="Picture 42" descr="mo magnific oct 25 1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0088" y="2514600"/>
            <a:ext cx="10779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03" name="Picture 43" descr="mo magnific oct 25 1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99288" y="2514600"/>
            <a:ext cx="1077912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1005" name="Group 45"/>
          <p:cNvGrpSpPr>
            <a:grpSpLocks/>
          </p:cNvGrpSpPr>
          <p:nvPr/>
        </p:nvGrpSpPr>
        <p:grpSpPr bwMode="auto">
          <a:xfrm>
            <a:off x="1447800" y="2819400"/>
            <a:ext cx="328613" cy="328613"/>
            <a:chOff x="1701" y="1071"/>
            <a:chExt cx="207" cy="207"/>
          </a:xfrm>
        </p:grpSpPr>
        <p:sp>
          <p:nvSpPr>
            <p:cNvPr id="41006" name="Rectangle 46"/>
            <p:cNvSpPr>
              <a:spLocks noChangeAspect="1" noChangeArrowheads="1"/>
            </p:cNvSpPr>
            <p:nvPr/>
          </p:nvSpPr>
          <p:spPr bwMode="auto">
            <a:xfrm>
              <a:off x="1701" y="1071"/>
              <a:ext cx="207" cy="207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07" name="Oval 47"/>
            <p:cNvSpPr>
              <a:spLocks noChangeAspect="1" noChangeArrowheads="1"/>
            </p:cNvSpPr>
            <p:nvPr/>
          </p:nvSpPr>
          <p:spPr bwMode="auto">
            <a:xfrm>
              <a:off x="1792" y="1164"/>
              <a:ext cx="23" cy="23"/>
            </a:xfrm>
            <a:prstGeom prst="ellipse">
              <a:avLst/>
            </a:prstGeom>
            <a:solidFill>
              <a:srgbClr val="FF00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96" name="Group 136"/>
          <p:cNvGrpSpPr>
            <a:grpSpLocks/>
          </p:cNvGrpSpPr>
          <p:nvPr/>
        </p:nvGrpSpPr>
        <p:grpSpPr bwMode="auto">
          <a:xfrm>
            <a:off x="2613025" y="2754313"/>
            <a:ext cx="5121275" cy="488950"/>
            <a:chOff x="1646" y="1735"/>
            <a:chExt cx="3226" cy="308"/>
          </a:xfrm>
        </p:grpSpPr>
        <p:grpSp>
          <p:nvGrpSpPr>
            <p:cNvPr id="41014" name="Group 54"/>
            <p:cNvGrpSpPr>
              <a:grpSpLocks/>
            </p:cNvGrpSpPr>
            <p:nvPr/>
          </p:nvGrpSpPr>
          <p:grpSpPr bwMode="auto">
            <a:xfrm>
              <a:off x="1646" y="1836"/>
              <a:ext cx="207" cy="207"/>
              <a:chOff x="1701" y="1071"/>
              <a:chExt cx="207" cy="207"/>
            </a:xfrm>
          </p:grpSpPr>
          <p:sp>
            <p:nvSpPr>
              <p:cNvPr id="41015" name="Rectangle 55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6" name="Oval 56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017" name="Group 57"/>
            <p:cNvGrpSpPr>
              <a:grpSpLocks/>
            </p:cNvGrpSpPr>
            <p:nvPr/>
          </p:nvGrpSpPr>
          <p:grpSpPr bwMode="auto">
            <a:xfrm>
              <a:off x="2374" y="1772"/>
              <a:ext cx="207" cy="207"/>
              <a:chOff x="1701" y="1071"/>
              <a:chExt cx="207" cy="207"/>
            </a:xfrm>
          </p:grpSpPr>
          <p:sp>
            <p:nvSpPr>
              <p:cNvPr id="41018" name="Rectangle 58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19" name="Oval 59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020" name="Group 60"/>
            <p:cNvGrpSpPr>
              <a:grpSpLocks/>
            </p:cNvGrpSpPr>
            <p:nvPr/>
          </p:nvGrpSpPr>
          <p:grpSpPr bwMode="auto">
            <a:xfrm>
              <a:off x="3150" y="1735"/>
              <a:ext cx="207" cy="207"/>
              <a:chOff x="1701" y="1071"/>
              <a:chExt cx="207" cy="207"/>
            </a:xfrm>
          </p:grpSpPr>
          <p:sp>
            <p:nvSpPr>
              <p:cNvPr id="41021" name="Rectangle 61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2" name="Oval 62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023" name="Group 63"/>
            <p:cNvGrpSpPr>
              <a:grpSpLocks/>
            </p:cNvGrpSpPr>
            <p:nvPr/>
          </p:nvGrpSpPr>
          <p:grpSpPr bwMode="auto">
            <a:xfrm>
              <a:off x="3921" y="1768"/>
              <a:ext cx="207" cy="207"/>
              <a:chOff x="1701" y="1071"/>
              <a:chExt cx="207" cy="207"/>
            </a:xfrm>
          </p:grpSpPr>
          <p:sp>
            <p:nvSpPr>
              <p:cNvPr id="41024" name="Rectangle 64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5" name="Oval 65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026" name="Group 66"/>
            <p:cNvGrpSpPr>
              <a:grpSpLocks/>
            </p:cNvGrpSpPr>
            <p:nvPr/>
          </p:nvGrpSpPr>
          <p:grpSpPr bwMode="auto">
            <a:xfrm>
              <a:off x="4665" y="1784"/>
              <a:ext cx="207" cy="207"/>
              <a:chOff x="1701" y="1071"/>
              <a:chExt cx="207" cy="207"/>
            </a:xfrm>
          </p:grpSpPr>
          <p:sp>
            <p:nvSpPr>
              <p:cNvPr id="41027" name="Rectangle 67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28" name="Oval 68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41048" name="Picture 88" descr="mask_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05000" y="4695825"/>
            <a:ext cx="547688" cy="547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49" name="Picture 89" descr="mask_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657475" y="4695825"/>
            <a:ext cx="547688" cy="547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50" name="Picture 90" descr="mask_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414713" y="4695825"/>
            <a:ext cx="547687" cy="547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051" name="Picture 91" descr="mask_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176713" y="4695825"/>
            <a:ext cx="547687" cy="5476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41061" name="Text Box 101"/>
          <p:cNvSpPr txBox="1">
            <a:spLocks noChangeArrowheads="1"/>
          </p:cNvSpPr>
          <p:nvPr/>
        </p:nvSpPr>
        <p:spPr bwMode="auto">
          <a:xfrm>
            <a:off x="7467600" y="1752600"/>
            <a:ext cx="1752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latin typeface="Arial" charset="0"/>
                <a:ea typeface="宋体" pitchFamily="2" charset="-122"/>
              </a:rPr>
              <a:t>Confused by occlusion !</a:t>
            </a:r>
          </a:p>
        </p:txBody>
      </p:sp>
      <p:pic>
        <p:nvPicPr>
          <p:cNvPr id="41065" name="Picture 105" descr="mo magnific oct 25 09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5399088"/>
            <a:ext cx="1077913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66" name="Picture 106" descr="mo magnific oct 25 0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5399088"/>
            <a:ext cx="1077913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67" name="Picture 107" descr="mo magnific oct 25 1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1688" y="5399088"/>
            <a:ext cx="1077912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68" name="Picture 108" descr="mo magnific oct 25 1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0888" y="5399088"/>
            <a:ext cx="1077912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69" name="Picture 109" descr="mo magnific oct 25 10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80088" y="5399088"/>
            <a:ext cx="1077912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1070" name="Picture 110" descr="mo magnific oct 25 1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99288" y="5399088"/>
            <a:ext cx="1077912" cy="10779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41071" name="Group 111"/>
          <p:cNvGrpSpPr>
            <a:grpSpLocks/>
          </p:cNvGrpSpPr>
          <p:nvPr/>
        </p:nvGrpSpPr>
        <p:grpSpPr bwMode="auto">
          <a:xfrm>
            <a:off x="1447800" y="5703888"/>
            <a:ext cx="328613" cy="328612"/>
            <a:chOff x="1701" y="1071"/>
            <a:chExt cx="207" cy="207"/>
          </a:xfrm>
        </p:grpSpPr>
        <p:sp>
          <p:nvSpPr>
            <p:cNvPr id="41072" name="Rectangle 112"/>
            <p:cNvSpPr>
              <a:spLocks noChangeAspect="1" noChangeArrowheads="1"/>
            </p:cNvSpPr>
            <p:nvPr/>
          </p:nvSpPr>
          <p:spPr bwMode="auto">
            <a:xfrm>
              <a:off x="1701" y="1071"/>
              <a:ext cx="207" cy="207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73" name="Oval 113"/>
            <p:cNvSpPr>
              <a:spLocks noChangeAspect="1" noChangeArrowheads="1"/>
            </p:cNvSpPr>
            <p:nvPr/>
          </p:nvSpPr>
          <p:spPr bwMode="auto">
            <a:xfrm>
              <a:off x="1792" y="1164"/>
              <a:ext cx="23" cy="23"/>
            </a:xfrm>
            <a:prstGeom prst="ellipse">
              <a:avLst/>
            </a:prstGeom>
            <a:solidFill>
              <a:srgbClr val="FF00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1080" name="Group 120"/>
          <p:cNvGrpSpPr>
            <a:grpSpLocks/>
          </p:cNvGrpSpPr>
          <p:nvPr/>
        </p:nvGrpSpPr>
        <p:grpSpPr bwMode="auto">
          <a:xfrm>
            <a:off x="2655888" y="5703888"/>
            <a:ext cx="5211762" cy="328612"/>
            <a:chOff x="1673" y="2016"/>
            <a:chExt cx="3283" cy="207"/>
          </a:xfrm>
        </p:grpSpPr>
        <p:grpSp>
          <p:nvGrpSpPr>
            <p:cNvPr id="41081" name="Group 121"/>
            <p:cNvGrpSpPr>
              <a:grpSpLocks/>
            </p:cNvGrpSpPr>
            <p:nvPr/>
          </p:nvGrpSpPr>
          <p:grpSpPr bwMode="auto">
            <a:xfrm>
              <a:off x="1673" y="2016"/>
              <a:ext cx="207" cy="207"/>
              <a:chOff x="1701" y="1071"/>
              <a:chExt cx="207" cy="207"/>
            </a:xfrm>
          </p:grpSpPr>
          <p:sp>
            <p:nvSpPr>
              <p:cNvPr id="41082" name="Rectangle 122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3" name="Oval 123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084" name="Group 124"/>
            <p:cNvGrpSpPr>
              <a:grpSpLocks/>
            </p:cNvGrpSpPr>
            <p:nvPr/>
          </p:nvGrpSpPr>
          <p:grpSpPr bwMode="auto">
            <a:xfrm>
              <a:off x="2433" y="2016"/>
              <a:ext cx="207" cy="207"/>
              <a:chOff x="1701" y="1071"/>
              <a:chExt cx="207" cy="207"/>
            </a:xfrm>
          </p:grpSpPr>
          <p:sp>
            <p:nvSpPr>
              <p:cNvPr id="41085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6" name="Oval 126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087" name="Group 127"/>
            <p:cNvGrpSpPr>
              <a:grpSpLocks/>
            </p:cNvGrpSpPr>
            <p:nvPr/>
          </p:nvGrpSpPr>
          <p:grpSpPr bwMode="auto">
            <a:xfrm>
              <a:off x="3201" y="2016"/>
              <a:ext cx="207" cy="207"/>
              <a:chOff x="1701" y="1071"/>
              <a:chExt cx="207" cy="207"/>
            </a:xfrm>
          </p:grpSpPr>
          <p:sp>
            <p:nvSpPr>
              <p:cNvPr id="41088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89" name="Oval 129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090" name="Group 130"/>
            <p:cNvGrpSpPr>
              <a:grpSpLocks/>
            </p:cNvGrpSpPr>
            <p:nvPr/>
          </p:nvGrpSpPr>
          <p:grpSpPr bwMode="auto">
            <a:xfrm>
              <a:off x="3973" y="2016"/>
              <a:ext cx="207" cy="207"/>
              <a:chOff x="1701" y="1071"/>
              <a:chExt cx="207" cy="207"/>
            </a:xfrm>
          </p:grpSpPr>
          <p:sp>
            <p:nvSpPr>
              <p:cNvPr id="41091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2" name="Oval 132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093" name="Group 133"/>
            <p:cNvGrpSpPr>
              <a:grpSpLocks/>
            </p:cNvGrpSpPr>
            <p:nvPr/>
          </p:nvGrpSpPr>
          <p:grpSpPr bwMode="auto">
            <a:xfrm>
              <a:off x="4749" y="2016"/>
              <a:ext cx="207" cy="207"/>
              <a:chOff x="1701" y="1071"/>
              <a:chExt cx="207" cy="207"/>
            </a:xfrm>
          </p:grpSpPr>
          <p:sp>
            <p:nvSpPr>
              <p:cNvPr id="41094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1701" y="1071"/>
                <a:ext cx="207" cy="207"/>
              </a:xfrm>
              <a:prstGeom prst="rect">
                <a:avLst/>
              </a:prstGeom>
              <a:noFill/>
              <a:ln w="15875">
                <a:solidFill>
                  <a:srgbClr val="FF99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095" name="Oval 135"/>
              <p:cNvSpPr>
                <a:spLocks noChangeAspect="1" noChangeArrowheads="1"/>
              </p:cNvSpPr>
              <p:nvPr/>
            </p:nvSpPr>
            <p:spPr bwMode="auto">
              <a:xfrm>
                <a:off x="1792" y="1164"/>
                <a:ext cx="23" cy="23"/>
              </a:xfrm>
              <a:prstGeom prst="ellipse">
                <a:avLst/>
              </a:prstGeom>
              <a:solidFill>
                <a:srgbClr val="FF0000"/>
              </a:solidFill>
              <a:ln w="15875">
                <a:solidFill>
                  <a:srgbClr val="FF99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1097" name="Line 137"/>
          <p:cNvSpPr>
            <a:spLocks noChangeShapeType="1"/>
          </p:cNvSpPr>
          <p:nvPr/>
        </p:nvSpPr>
        <p:spPr bwMode="auto">
          <a:xfrm>
            <a:off x="5715000" y="3733800"/>
            <a:ext cx="2362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099" name="Text Box 139"/>
          <p:cNvSpPr txBox="1">
            <a:spLocks noChangeArrowheads="1"/>
          </p:cNvSpPr>
          <p:nvPr/>
        </p:nvSpPr>
        <p:spPr bwMode="auto">
          <a:xfrm>
            <a:off x="8124825" y="35433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ea typeface="宋体" pitchFamily="2" charset="-122"/>
              </a:rPr>
              <a:t>time</a:t>
            </a:r>
          </a:p>
        </p:txBody>
      </p:sp>
      <p:sp>
        <p:nvSpPr>
          <p:cNvPr id="41100" name="Line 140"/>
          <p:cNvSpPr>
            <a:spLocks noChangeShapeType="1"/>
          </p:cNvSpPr>
          <p:nvPr/>
        </p:nvSpPr>
        <p:spPr bwMode="auto">
          <a:xfrm>
            <a:off x="5715000" y="6591300"/>
            <a:ext cx="2362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 type="triangle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1101" name="Text Box 141"/>
          <p:cNvSpPr txBox="1">
            <a:spLocks noChangeArrowheads="1"/>
          </p:cNvSpPr>
          <p:nvPr/>
        </p:nvSpPr>
        <p:spPr bwMode="auto">
          <a:xfrm>
            <a:off x="8124825" y="64008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>
                <a:ea typeface="宋体" pitchFamily="2" charset="-122"/>
              </a:rPr>
              <a:t>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4" grpId="0"/>
      <p:bldP spid="41061" grpId="0"/>
      <p:bldP spid="41100" grpId="0" animBg="1"/>
      <p:bldP spid="41101" grpId="0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993399"/>
      </a:dk1>
      <a:lt1>
        <a:srgbClr val="FFFFFF"/>
      </a:lt1>
      <a:dk2>
        <a:srgbClr val="000000"/>
      </a:dk2>
      <a:lt2>
        <a:srgbClr val="FFFFFF"/>
      </a:lt2>
      <a:accent1>
        <a:srgbClr val="FF6633"/>
      </a:accent1>
      <a:accent2>
        <a:srgbClr val="B9D300"/>
      </a:accent2>
      <a:accent3>
        <a:srgbClr val="AAAAAA"/>
      </a:accent3>
      <a:accent4>
        <a:srgbClr val="DADADA"/>
      </a:accent4>
      <a:accent5>
        <a:srgbClr val="FFB8AD"/>
      </a:accent5>
      <a:accent6>
        <a:srgbClr val="A7BF00"/>
      </a:accent6>
      <a:hlink>
        <a:srgbClr val="62BD19"/>
      </a:hlink>
      <a:folHlink>
        <a:srgbClr val="993399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993399"/>
        </a:dk1>
        <a:lt1>
          <a:srgbClr val="FFFFFF"/>
        </a:lt1>
        <a:dk2>
          <a:srgbClr val="000000"/>
        </a:dk2>
        <a:lt2>
          <a:srgbClr val="FFFFFF"/>
        </a:lt2>
        <a:accent1>
          <a:srgbClr val="FF6633"/>
        </a:accent1>
        <a:accent2>
          <a:srgbClr val="B9D300"/>
        </a:accent2>
        <a:accent3>
          <a:srgbClr val="AAAAAA"/>
        </a:accent3>
        <a:accent4>
          <a:srgbClr val="DADADA"/>
        </a:accent4>
        <a:accent5>
          <a:srgbClr val="FFB8AD"/>
        </a:accent5>
        <a:accent6>
          <a:srgbClr val="A7BF00"/>
        </a:accent6>
        <a:hlink>
          <a:srgbClr val="62BD19"/>
        </a:hlink>
        <a:folHlink>
          <a:srgbClr val="9933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9167</TotalTime>
  <Words>779</Words>
  <Application>Microsoft PowerPoint</Application>
  <PresentationFormat>On-screen Show (4:3)</PresentationFormat>
  <Paragraphs>294</Paragraphs>
  <Slides>30</Slides>
  <Notes>26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Wingdings</vt:lpstr>
      <vt:lpstr>宋体</vt:lpstr>
      <vt:lpstr>Times New Roman</vt:lpstr>
      <vt:lpstr>Arial Unicode MS</vt:lpstr>
      <vt:lpstr>Custom Design</vt:lpstr>
      <vt:lpstr>Microsoft Equation 3.0</vt:lpstr>
      <vt:lpstr>Slide 1</vt:lpstr>
      <vt:lpstr>Motion Microscopy</vt:lpstr>
      <vt:lpstr>Naïve Approach</vt:lpstr>
      <vt:lpstr>Layer-based Motion Magnification Processing Pipeline</vt:lpstr>
      <vt:lpstr>Layer-based Motion Magnification Video Registration</vt:lpstr>
      <vt:lpstr>Robust Video Registration</vt:lpstr>
      <vt:lpstr>Motion Magnification Pipeline Feature Point Tracking</vt:lpstr>
      <vt:lpstr>Challenges (1)</vt:lpstr>
      <vt:lpstr>Adaptive Region of Support</vt:lpstr>
      <vt:lpstr>Challenges (2)</vt:lpstr>
      <vt:lpstr>Trajectory Pruning</vt:lpstr>
      <vt:lpstr>Comparison </vt:lpstr>
      <vt:lpstr>Motion Magnification Pipeline Trajectory Clustering</vt:lpstr>
      <vt:lpstr>Normalized Complex Correlation</vt:lpstr>
      <vt:lpstr>Spectral Clustering</vt:lpstr>
      <vt:lpstr>Clustering Results</vt:lpstr>
      <vt:lpstr>Motion Magnification Pipeline Dense Optical Flow Field</vt:lpstr>
      <vt:lpstr>From Sparse Feature Points to Dense Optical Flow Field</vt:lpstr>
      <vt:lpstr>Motion Magnification Pipeline Layer Segmentation</vt:lpstr>
      <vt:lpstr>Motion Layer Assignment</vt:lpstr>
      <vt:lpstr>Segmentation Results</vt:lpstr>
      <vt:lpstr>Motion Magnification Pipeline Editing and Rendering</vt:lpstr>
      <vt:lpstr>Layered Motion Representation for Motion Processing</vt:lpstr>
      <vt:lpstr>Video</vt:lpstr>
      <vt:lpstr>Is the Baby Breathing?</vt:lpstr>
      <vt:lpstr>Are the Motions Real?</vt:lpstr>
      <vt:lpstr>Are the Motions Real?</vt:lpstr>
      <vt:lpstr>Applications</vt:lpstr>
      <vt:lpstr>Conclusion</vt:lpstr>
      <vt:lpstr>Slide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 Overby</dc:creator>
  <cp:lastModifiedBy>celiu</cp:lastModifiedBy>
  <cp:revision>338</cp:revision>
  <dcterms:created xsi:type="dcterms:W3CDTF">2003-01-26T07:16:40Z</dcterms:created>
  <dcterms:modified xsi:type="dcterms:W3CDTF">2008-08-19T21:31:44Z</dcterms:modified>
</cp:coreProperties>
</file>