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256" r:id="rId2"/>
    <p:sldId id="257" r:id="rId3"/>
    <p:sldId id="258" r:id="rId4"/>
    <p:sldId id="340" r:id="rId5"/>
    <p:sldId id="261" r:id="rId6"/>
    <p:sldId id="305" r:id="rId7"/>
    <p:sldId id="331" r:id="rId8"/>
    <p:sldId id="307" r:id="rId9"/>
    <p:sldId id="264" r:id="rId10"/>
    <p:sldId id="265" r:id="rId11"/>
    <p:sldId id="306" r:id="rId12"/>
    <p:sldId id="310" r:id="rId13"/>
    <p:sldId id="268" r:id="rId14"/>
    <p:sldId id="333" r:id="rId15"/>
    <p:sldId id="270" r:id="rId16"/>
    <p:sldId id="318" r:id="rId17"/>
    <p:sldId id="309" r:id="rId18"/>
    <p:sldId id="272" r:id="rId19"/>
    <p:sldId id="273" r:id="rId20"/>
    <p:sldId id="276" r:id="rId21"/>
    <p:sldId id="277" r:id="rId22"/>
    <p:sldId id="334" r:id="rId23"/>
    <p:sldId id="335" r:id="rId24"/>
    <p:sldId id="275" r:id="rId25"/>
    <p:sldId id="279" r:id="rId26"/>
    <p:sldId id="336" r:id="rId27"/>
    <p:sldId id="314" r:id="rId28"/>
    <p:sldId id="283" r:id="rId29"/>
    <p:sldId id="303" r:id="rId30"/>
    <p:sldId id="324" r:id="rId31"/>
    <p:sldId id="325" r:id="rId32"/>
    <p:sldId id="337" r:id="rId33"/>
    <p:sldId id="284" r:id="rId34"/>
    <p:sldId id="319" r:id="rId35"/>
    <p:sldId id="326" r:id="rId36"/>
    <p:sldId id="301" r:id="rId37"/>
    <p:sldId id="320" r:id="rId38"/>
    <p:sldId id="321" r:id="rId39"/>
    <p:sldId id="322" r:id="rId40"/>
    <p:sldId id="291" r:id="rId41"/>
    <p:sldId id="286" r:id="rId42"/>
    <p:sldId id="329" r:id="rId43"/>
    <p:sldId id="290" r:id="rId44"/>
    <p:sldId id="293" r:id="rId45"/>
    <p:sldId id="294" r:id="rId46"/>
    <p:sldId id="341" r:id="rId47"/>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009900"/>
    <a:srgbClr val="0AF0FC"/>
    <a:srgbClr val="00FF00"/>
    <a:srgbClr val="33CC33"/>
    <a:srgbClr val="FF33CC"/>
    <a:srgbClr val="18C0F4"/>
    <a:srgbClr val="FFCC00"/>
    <a:srgbClr val="FF66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491" autoAdjust="0"/>
  </p:normalViewPr>
  <p:slideViewPr>
    <p:cSldViewPr>
      <p:cViewPr varScale="1">
        <p:scale>
          <a:sx n="104" d="100"/>
          <a:sy n="104" d="100"/>
        </p:scale>
        <p:origin x="-17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image" Target="../media/image110.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image" Target="../media/image110.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70.wmf"/><Relationship Id="rId1" Type="http://schemas.openxmlformats.org/officeDocument/2006/relationships/image" Target="../media/image169.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image" Target="../media/image110.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5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53.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77.wmf"/><Relationship Id="rId1" Type="http://schemas.openxmlformats.org/officeDocument/2006/relationships/image" Target="../media/image27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56050" y="0"/>
            <a:ext cx="3027363" cy="463550"/>
          </a:xfrm>
          <a:prstGeom prst="rect">
            <a:avLst/>
          </a:prstGeom>
        </p:spPr>
        <p:txBody>
          <a:bodyPr vert="horz" lIns="91440" tIns="45720" rIns="91440" bIns="45720" rtlCol="0"/>
          <a:lstStyle>
            <a:lvl1pPr algn="r">
              <a:defRPr sz="1200"/>
            </a:lvl1pPr>
          </a:lstStyle>
          <a:p>
            <a:fld id="{88F0E12B-8A8E-4895-8438-5C23102BD432}" type="datetimeFigureOut">
              <a:rPr lang="en-US" smtClean="0"/>
              <a:pPr/>
              <a:t>2/18/2009</a:t>
            </a:fld>
            <a:endParaRPr lang="en-US"/>
          </a:p>
        </p:txBody>
      </p:sp>
      <p:sp>
        <p:nvSpPr>
          <p:cNvPr id="4" name="Footer Placeholder 3"/>
          <p:cNvSpPr>
            <a:spLocks noGrp="1"/>
          </p:cNvSpPr>
          <p:nvPr>
            <p:ph type="ftr" sz="quarter" idx="2"/>
          </p:nvPr>
        </p:nvSpPr>
        <p:spPr>
          <a:xfrm>
            <a:off x="0" y="8818563"/>
            <a:ext cx="3027363"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56050" y="8818563"/>
            <a:ext cx="3027363" cy="463550"/>
          </a:xfrm>
          <a:prstGeom prst="rect">
            <a:avLst/>
          </a:prstGeom>
        </p:spPr>
        <p:txBody>
          <a:bodyPr vert="horz" lIns="91440" tIns="45720" rIns="91440" bIns="45720" rtlCol="0" anchor="b"/>
          <a:lstStyle>
            <a:lvl1pPr algn="r">
              <a:defRPr sz="1200"/>
            </a:lvl1pPr>
          </a:lstStyle>
          <a:p>
            <a:fld id="{D3E7D55F-DA11-43C4-B57C-9E7568B3C548}"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9" tIns="46480" rIns="92959" bIns="46480" rtlCol="0"/>
          <a:lstStyle>
            <a:lvl1pPr algn="l">
              <a:defRPr sz="1300"/>
            </a:lvl1pPr>
          </a:lstStyle>
          <a:p>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9" tIns="46480" rIns="92959" bIns="46480" rtlCol="0"/>
          <a:lstStyle>
            <a:lvl1pPr algn="r">
              <a:defRPr sz="1300"/>
            </a:lvl1pPr>
          </a:lstStyle>
          <a:p>
            <a:fld id="{4A482A80-A539-48C3-9709-E9EED242AD2A}" type="datetimeFigureOut">
              <a:rPr lang="en-US" smtClean="0"/>
              <a:pPr/>
              <a:t>2/18/2009</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9" tIns="46480" rIns="92959" bIns="46480"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9" tIns="46480" rIns="92959" bIns="464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4185"/>
          </a:xfrm>
          <a:prstGeom prst="rect">
            <a:avLst/>
          </a:prstGeom>
        </p:spPr>
        <p:txBody>
          <a:bodyPr vert="horz" lIns="92959" tIns="46480" rIns="92959" bIns="46480" rtlCol="0" anchor="b"/>
          <a:lstStyle>
            <a:lvl1pPr algn="l">
              <a:defRPr sz="1300"/>
            </a:lvl1pPr>
          </a:lstStyle>
          <a:p>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9" tIns="46480" rIns="92959" bIns="46480" rtlCol="0" anchor="b"/>
          <a:lstStyle>
            <a:lvl1pPr algn="r">
              <a:defRPr sz="1300"/>
            </a:lvl1pPr>
          </a:lstStyle>
          <a:p>
            <a:fld id="{3A33DEDC-A46C-4BBF-85E5-1BA566A6A4D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43011"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zh-TW"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B4720206-3BC3-4CFE-B9D3-3F8811A06618}" type="slidenum">
              <a:rPr lang="en-US" altLang="zh-TW" smtClean="0"/>
              <a:pPr/>
              <a:t>15</a:t>
            </a:fld>
            <a:endParaRPr lang="en-US" altLang="zh-TW" smtClean="0"/>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TW" dirty="0" smtClean="0"/>
              <a:t>Add other slide of possible 3d</a:t>
            </a:r>
            <a:r>
              <a:rPr lang="en-US" altLang="zh-TW" baseline="0" dirty="0" smtClean="0"/>
              <a:t> shapes</a:t>
            </a:r>
            <a:endParaRPr lang="zh-TW" altLang="zh-TW"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B4720206-3BC3-4CFE-B9D3-3F8811A06618}" type="slidenum">
              <a:rPr lang="en-US" altLang="zh-TW" smtClean="0"/>
              <a:pPr/>
              <a:t>16</a:t>
            </a:fld>
            <a:endParaRPr lang="en-US" altLang="zh-TW" smtClean="0"/>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TW" dirty="0" smtClean="0"/>
              <a:t>Add other slide of possible 3d</a:t>
            </a:r>
            <a:r>
              <a:rPr lang="en-US" altLang="zh-TW" baseline="0" dirty="0" smtClean="0"/>
              <a:t> shapes</a:t>
            </a:r>
            <a:endParaRPr lang="zh-TW" altLang="zh-TW"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ln>
            <a:miter lim="800000"/>
            <a:headEnd/>
            <a:tailEnd/>
          </a:ln>
        </p:spPr>
        <p:txBody>
          <a:bodyPr/>
          <a:lstStyle/>
          <a:p>
            <a:fld id="{54EE5047-63DC-4A11-BE4E-8ECF8049B001}" type="slidenum">
              <a:rPr lang="en-US" altLang="zh-TW" smtClean="0"/>
              <a:pPr/>
              <a:t>17</a:t>
            </a:fld>
            <a:endParaRPr lang="en-US" altLang="zh-TW" smtClean="0"/>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TW" smtClean="0"/>
              <a:t>Animation for all small pieces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noFill/>
          <a:ln>
            <a:miter lim="800000"/>
            <a:headEnd/>
            <a:tailEnd/>
          </a:ln>
        </p:spPr>
        <p:txBody>
          <a:bodyPr/>
          <a:lstStyle/>
          <a:p>
            <a:fld id="{1DAD42B3-B7B4-4004-BCDC-BFDDA60CCD80}" type="slidenum">
              <a:rPr lang="en-US" altLang="zh-TW" smtClean="0"/>
              <a:pPr/>
              <a:t>18</a:t>
            </a:fld>
            <a:endParaRPr lang="en-US" altLang="zh-TW" smtClean="0"/>
          </a:p>
        </p:txBody>
      </p:sp>
      <p:sp>
        <p:nvSpPr>
          <p:cNvPr id="532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32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TW" dirty="0" smtClean="0"/>
              <a:t>New outline slide, delete the graph model, explain the figure(</a:t>
            </a:r>
            <a:r>
              <a:rPr lang="en-US" altLang="zh-TW" dirty="0" err="1" smtClean="0"/>
              <a:t>QofT</a:t>
            </a:r>
            <a:r>
              <a:rPr lang="en-US" altLang="zh-TW" dirty="0" smtClean="0"/>
              <a:t>), </a:t>
            </a:r>
            <a:r>
              <a:rPr lang="en-US" altLang="zh-TW" dirty="0" err="1" smtClean="0"/>
              <a:t>replot</a:t>
            </a:r>
            <a:r>
              <a:rPr lang="en-US" altLang="zh-TW" dirty="0" smtClean="0"/>
              <a:t> the figure, animation for quality of transformation</a:t>
            </a:r>
            <a:endParaRPr lang="zh-TW" altLang="zh-TW"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ln>
            <a:miter lim="800000"/>
            <a:headEnd/>
            <a:tailEnd/>
          </a:ln>
        </p:spPr>
        <p:txBody>
          <a:bodyPr/>
          <a:lstStyle/>
          <a:p>
            <a:fld id="{68FB6E96-30E3-475B-B828-2C5056FC1F68}" type="slidenum">
              <a:rPr lang="en-US" altLang="zh-TW" smtClean="0"/>
              <a:pPr/>
              <a:t>19</a:t>
            </a:fld>
            <a:endParaRPr lang="en-US" altLang="zh-TW" smtClean="0"/>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zh-TW"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ln>
            <a:miter lim="800000"/>
            <a:headEnd/>
            <a:tailEnd/>
          </a:ln>
        </p:spPr>
        <p:txBody>
          <a:bodyPr/>
          <a:lstStyle/>
          <a:p>
            <a:fld id="{2F333028-41FF-400A-A6D9-70A9D2B14BC7}" type="slidenum">
              <a:rPr lang="en-US" altLang="zh-TW" smtClean="0"/>
              <a:pPr/>
              <a:t>20</a:t>
            </a:fld>
            <a:endParaRPr lang="en-US" altLang="zh-TW" smtClean="0"/>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TW" dirty="0" smtClean="0"/>
              <a:t>Take</a:t>
            </a:r>
            <a:r>
              <a:rPr lang="en-US" altLang="zh-TW" baseline="0" dirty="0" smtClean="0"/>
              <a:t> more time. An example</a:t>
            </a:r>
            <a:endParaRPr lang="en-US" altLang="zh-TW"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ln>
            <a:miter lim="800000"/>
            <a:headEnd/>
            <a:tailEnd/>
          </a:ln>
        </p:spPr>
        <p:txBody>
          <a:bodyPr/>
          <a:lstStyle/>
          <a:p>
            <a:fld id="{20296552-4AE8-49CE-9AC7-33B550DBFF0E}" type="slidenum">
              <a:rPr lang="en-US" altLang="zh-TW" smtClean="0"/>
              <a:pPr/>
              <a:t>21</a:t>
            </a:fld>
            <a:endParaRPr lang="en-US" altLang="zh-TW" smtClean="0"/>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TW" smtClean="0"/>
              <a:t>reverse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ln>
            <a:miter lim="800000"/>
            <a:headEnd/>
            <a:tailEnd/>
          </a:ln>
        </p:spPr>
        <p:txBody>
          <a:bodyPr/>
          <a:lstStyle/>
          <a:p>
            <a:fld id="{54EE5047-63DC-4A11-BE4E-8ECF8049B001}" type="slidenum">
              <a:rPr lang="en-US" altLang="zh-TW" smtClean="0"/>
              <a:pPr/>
              <a:t>22</a:t>
            </a:fld>
            <a:endParaRPr lang="en-US" altLang="zh-TW" smtClean="0"/>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TW" smtClean="0"/>
              <a:t>Animation for all small pieces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Back to the new outline slide</a:t>
            </a:r>
            <a:endParaRPr lang="zh-TW" altLang="en-US" dirty="0"/>
          </a:p>
        </p:txBody>
      </p:sp>
      <p:sp>
        <p:nvSpPr>
          <p:cNvPr id="4" name="投影片編號版面配置區 3"/>
          <p:cNvSpPr>
            <a:spLocks noGrp="1"/>
          </p:cNvSpPr>
          <p:nvPr>
            <p:ph type="sldNum" sz="quarter" idx="10"/>
          </p:nvPr>
        </p:nvSpPr>
        <p:spPr/>
        <p:txBody>
          <a:bodyPr/>
          <a:lstStyle/>
          <a:p>
            <a:fld id="{3A33DEDC-A46C-4BBF-85E5-1BA566A6A4D2}" type="slidenum">
              <a:rPr lang="en-US" smtClean="0"/>
              <a:pPr/>
              <a:t>24</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ln>
            <a:miter lim="800000"/>
            <a:headEnd/>
            <a:tailEnd/>
          </a:ln>
        </p:spPr>
        <p:txBody>
          <a:bodyPr/>
          <a:lstStyle/>
          <a:p>
            <a:fld id="{9233325F-0D8F-4B61-B0A9-D2C746328EB8}" type="slidenum">
              <a:rPr lang="en-US" altLang="zh-TW" smtClean="0"/>
              <a:pPr/>
              <a:t>25</a:t>
            </a:fld>
            <a:endParaRPr lang="en-US" altLang="zh-TW" smtClean="0"/>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93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TW" dirty="0" smtClean="0"/>
              <a:t>Class/non-class, no viewpoint, show this, animation for each line</a:t>
            </a:r>
            <a:endParaRPr lang="zh-TW" altLang="zh-TW"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Animation, different tasks, 3D reconstruction</a:t>
            </a:r>
            <a:endParaRPr lang="zh-TW" altLang="en-US" dirty="0"/>
          </a:p>
        </p:txBody>
      </p:sp>
      <p:sp>
        <p:nvSpPr>
          <p:cNvPr id="4" name="投影片編號版面配置區 3"/>
          <p:cNvSpPr>
            <a:spLocks noGrp="1"/>
          </p:cNvSpPr>
          <p:nvPr>
            <p:ph type="sldNum" sz="quarter" idx="10"/>
          </p:nvPr>
        </p:nvSpPr>
        <p:spPr/>
        <p:txBody>
          <a:bodyPr/>
          <a:lstStyle/>
          <a:p>
            <a:fld id="{3A33DEDC-A46C-4BBF-85E5-1BA566A6A4D2}"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ln>
            <a:miter lim="800000"/>
            <a:headEnd/>
            <a:tailEnd/>
          </a:ln>
        </p:spPr>
        <p:txBody>
          <a:bodyPr/>
          <a:lstStyle/>
          <a:p>
            <a:fld id="{F2AD1836-977F-4B80-A0DD-9AC0881A52AA}" type="slidenum">
              <a:rPr lang="en-US" altLang="zh-TW" smtClean="0"/>
              <a:pPr/>
              <a:t>28</a:t>
            </a:fld>
            <a:endParaRPr lang="en-US" altLang="zh-TW" smtClean="0"/>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4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zh-TW" smtClean="0">
              <a:latin typeface="Courier New" pitchFamily="49"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B2202DC-D123-409B-80FC-99D8E76EE46D}" type="slidenum">
              <a:rPr lang="en-US" altLang="zh-TW"/>
              <a:pPr fontAlgn="base">
                <a:spcBef>
                  <a:spcPct val="0"/>
                </a:spcBef>
                <a:spcAft>
                  <a:spcPct val="0"/>
                </a:spcAft>
              </a:pPr>
              <a:t>29</a:t>
            </a:fld>
            <a:endParaRPr lang="en-US" altLang="zh-TW"/>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altLang="zh-TW" dirty="0" smtClean="0"/>
              <a:t>Learning of 3DP</a:t>
            </a:r>
            <a:r>
              <a:rPr lang="en-US" altLang="zh-TW" baseline="0" dirty="0" smtClean="0"/>
              <a:t> model before this slide. </a:t>
            </a:r>
            <a:r>
              <a:rPr lang="en-US" altLang="zh-TW" dirty="0" smtClean="0"/>
              <a:t>Orientation</a:t>
            </a:r>
            <a:r>
              <a:rPr lang="en-US" altLang="zh-TW" baseline="0" dirty="0" smtClean="0"/>
              <a:t> of the chair, occlusion handling, one more slide of deformation</a:t>
            </a:r>
            <a:endParaRPr lang="zh-TW" altLang="zh-TW"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ln>
            <a:miter lim="800000"/>
            <a:headEnd/>
            <a:tailEnd/>
          </a:ln>
        </p:spPr>
        <p:txBody>
          <a:bodyPr/>
          <a:lstStyle/>
          <a:p>
            <a:fld id="{5B3925BE-4689-4FBB-AAB2-33DB86883C4E}" type="slidenum">
              <a:rPr lang="en-US" altLang="zh-TW" smtClean="0"/>
              <a:pPr/>
              <a:t>30</a:t>
            </a:fld>
            <a:endParaRPr lang="en-US" altLang="zh-TW" smtClean="0"/>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3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Learning of 3DP</a:t>
            </a:r>
            <a:r>
              <a:rPr lang="en-US" altLang="zh-TW" baseline="0" dirty="0" smtClean="0"/>
              <a:t> model before this slide. </a:t>
            </a:r>
            <a:r>
              <a:rPr lang="en-US" altLang="zh-TW" dirty="0" smtClean="0"/>
              <a:t>Orientation</a:t>
            </a:r>
            <a:r>
              <a:rPr lang="en-US" altLang="zh-TW" baseline="0" dirty="0" smtClean="0"/>
              <a:t> of the chair, occlusion handling, one more slide of deformation</a:t>
            </a:r>
            <a:endParaRPr lang="zh-TW" altLang="zh-TW"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baseline="0" dirty="0" smtClean="0"/>
              <a:t>3D Potemkin model, add </a:t>
            </a:r>
            <a:r>
              <a:rPr lang="en-US" altLang="zh-TW" baseline="0" dirty="0" err="1" smtClean="0"/>
              <a:t>Hoiem</a:t>
            </a:r>
            <a:r>
              <a:rPr lang="en-US" altLang="zh-TW" baseline="0" dirty="0" smtClean="0"/>
              <a:t>, at least 2 real images of the same instance for each visible part from the view bins we are interested in. animation of each part, math and figure (two slides)</a:t>
            </a:r>
            <a:endParaRPr lang="zh-TW" altLang="en-US" dirty="0"/>
          </a:p>
        </p:txBody>
      </p:sp>
      <p:sp>
        <p:nvSpPr>
          <p:cNvPr id="4" name="投影片編號版面配置區 3"/>
          <p:cNvSpPr>
            <a:spLocks noGrp="1"/>
          </p:cNvSpPr>
          <p:nvPr>
            <p:ph type="sldNum" sz="quarter" idx="10"/>
          </p:nvPr>
        </p:nvSpPr>
        <p:spPr/>
        <p:txBody>
          <a:bodyPr/>
          <a:lstStyle/>
          <a:p>
            <a:fld id="{3A33DEDC-A46C-4BBF-85E5-1BA566A6A4D2}" type="slidenum">
              <a:rPr lang="en-US" smtClean="0"/>
              <a:pPr/>
              <a:t>33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baseline="0" dirty="0" smtClean="0"/>
              <a:t>3D Potemkin model, add </a:t>
            </a:r>
            <a:r>
              <a:rPr lang="en-US" altLang="zh-TW" baseline="0" dirty="0" err="1" smtClean="0"/>
              <a:t>Hoiem</a:t>
            </a:r>
            <a:r>
              <a:rPr lang="en-US" altLang="zh-TW" baseline="0" dirty="0" smtClean="0"/>
              <a:t>, at least 2 real images of the same instance for each visible part from the view bins we are interested in. animation of each part, math and figure (two slides)</a:t>
            </a:r>
            <a:endParaRPr lang="zh-TW" altLang="en-US" dirty="0"/>
          </a:p>
        </p:txBody>
      </p:sp>
      <p:sp>
        <p:nvSpPr>
          <p:cNvPr id="4" name="投影片編號版面配置區 3"/>
          <p:cNvSpPr>
            <a:spLocks noGrp="1"/>
          </p:cNvSpPr>
          <p:nvPr>
            <p:ph type="sldNum" sz="quarter" idx="10"/>
          </p:nvPr>
        </p:nvSpPr>
        <p:spPr/>
        <p:txBody>
          <a:bodyPr/>
          <a:lstStyle/>
          <a:p>
            <a:fld id="{3A33DEDC-A46C-4BBF-85E5-1BA566A6A4D2}" type="slidenum">
              <a:rPr lang="en-US" smtClean="0"/>
              <a:pPr/>
              <a:t>34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33DEDC-A46C-4BBF-85E5-1BA566A6A4D2}" type="slidenum">
              <a:rPr lang="en-US" smtClean="0"/>
              <a:pPr/>
              <a:t>35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33DEDC-A46C-4BBF-85E5-1BA566A6A4D2}" type="slidenum">
              <a:rPr lang="en-US" smtClean="0"/>
              <a:pPr/>
              <a:t>36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33DEDC-A46C-4BBF-85E5-1BA566A6A4D2}" type="slidenum">
              <a:rPr lang="en-US" smtClean="0"/>
              <a:pPr/>
              <a:t>37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Separate the method (data)</a:t>
            </a:r>
            <a:r>
              <a:rPr lang="en-US" altLang="zh-TW" baseline="0" dirty="0" smtClean="0"/>
              <a:t> </a:t>
            </a:r>
            <a:r>
              <a:rPr lang="en-US" altLang="zh-TW" dirty="0" smtClean="0"/>
              <a:t>and the results (two figures), reweighting, weight is different , change the size of min</a:t>
            </a:r>
            <a:endParaRPr lang="zh-TW" altLang="en-US" dirty="0"/>
          </a:p>
        </p:txBody>
      </p:sp>
      <p:sp>
        <p:nvSpPr>
          <p:cNvPr id="4" name="投影片編號版面配置區 3"/>
          <p:cNvSpPr>
            <a:spLocks noGrp="1"/>
          </p:cNvSpPr>
          <p:nvPr>
            <p:ph type="sldNum" sz="quarter" idx="10"/>
          </p:nvPr>
        </p:nvSpPr>
        <p:spPr/>
        <p:txBody>
          <a:bodyPr/>
          <a:lstStyle/>
          <a:p>
            <a:fld id="{3A33DEDC-A46C-4BBF-85E5-1BA566A6A4D2}" type="slidenum">
              <a:rPr lang="en-US" smtClean="0"/>
              <a:pPr/>
              <a:t>38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Separate the method (data)</a:t>
            </a:r>
            <a:r>
              <a:rPr lang="en-US" altLang="zh-TW" baseline="0" dirty="0" smtClean="0"/>
              <a:t> </a:t>
            </a:r>
            <a:r>
              <a:rPr lang="en-US" altLang="zh-TW" dirty="0" smtClean="0"/>
              <a:t>and the results (two figures), reweighting, weight is different , change the size of min</a:t>
            </a:r>
            <a:endParaRPr lang="zh-TW" altLang="en-US" dirty="0"/>
          </a:p>
        </p:txBody>
      </p:sp>
      <p:sp>
        <p:nvSpPr>
          <p:cNvPr id="4" name="投影片編號版面配置區 3"/>
          <p:cNvSpPr>
            <a:spLocks noGrp="1"/>
          </p:cNvSpPr>
          <p:nvPr>
            <p:ph type="sldNum" sz="quarter" idx="10"/>
          </p:nvPr>
        </p:nvSpPr>
        <p:spPr/>
        <p:txBody>
          <a:bodyPr/>
          <a:lstStyle/>
          <a:p>
            <a:fld id="{3A33DEDC-A46C-4BBF-85E5-1BA566A6A4D2}" type="slidenum">
              <a:rPr lang="en-US" smtClean="0"/>
              <a:pPr/>
              <a:t>39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44035"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dirty="0" smtClean="0"/>
          </a:p>
        </p:txBody>
      </p:sp>
      <p:sp>
        <p:nvSpPr>
          <p:cNvPr id="44036" name="投影片編號版面配置區 3"/>
          <p:cNvSpPr>
            <a:spLocks noGrp="1"/>
          </p:cNvSpPr>
          <p:nvPr>
            <p:ph type="sldNum" sz="quarter" idx="5"/>
          </p:nvPr>
        </p:nvSpPr>
        <p:spPr bwMode="auto">
          <a:noFill/>
          <a:ln>
            <a:miter lim="800000"/>
            <a:headEnd/>
            <a:tailEnd/>
          </a:ln>
        </p:spPr>
        <p:txBody>
          <a:bodyPr/>
          <a:lstStyle/>
          <a:p>
            <a:fld id="{7F2290A6-DFFC-4E6B-8527-0A206D54B620}" type="slidenum">
              <a:rPr lang="en-US" altLang="zh-TW" smtClean="0"/>
              <a:pPr/>
              <a:t>3</a:t>
            </a:fld>
            <a:endParaRPr lang="en-US" altLang="zh-TW"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Move popup before this</a:t>
            </a:r>
            <a:r>
              <a:rPr lang="en-US" altLang="zh-TW" baseline="0" dirty="0" smtClean="0"/>
              <a:t> slide, Popup, 2.5D, Quality, Robot</a:t>
            </a:r>
            <a:endParaRPr lang="zh-TW" altLang="en-US" dirty="0"/>
          </a:p>
        </p:txBody>
      </p:sp>
      <p:sp>
        <p:nvSpPr>
          <p:cNvPr id="4" name="投影片編號版面配置區 3"/>
          <p:cNvSpPr>
            <a:spLocks noGrp="1"/>
          </p:cNvSpPr>
          <p:nvPr>
            <p:ph type="sldNum" sz="quarter" idx="10"/>
          </p:nvPr>
        </p:nvSpPr>
        <p:spPr/>
        <p:txBody>
          <a:bodyPr/>
          <a:lstStyle/>
          <a:p>
            <a:fld id="{3A33DEDC-A46C-4BBF-85E5-1BA566A6A4D2}" type="slidenum">
              <a:rPr lang="en-US" smtClean="0"/>
              <a:pPr/>
              <a:t>40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33DEDC-A46C-4BBF-85E5-1BA566A6A4D2}" type="slidenum">
              <a:rPr lang="en-US" smtClean="0"/>
              <a:pPr/>
              <a:t>41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33DEDC-A46C-4BBF-85E5-1BA566A6A4D2}" type="slidenum">
              <a:rPr lang="en-US" smtClean="0"/>
              <a:pPr/>
              <a:t>42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Put a photo of this basket,</a:t>
            </a:r>
            <a:r>
              <a:rPr lang="en-US" altLang="zh-TW" baseline="0" dirty="0" smtClean="0"/>
              <a:t> hand-labeled , the same instance, test the quality of reconstruction</a:t>
            </a:r>
            <a:endParaRPr lang="zh-TW" altLang="en-US" dirty="0"/>
          </a:p>
        </p:txBody>
      </p:sp>
      <p:sp>
        <p:nvSpPr>
          <p:cNvPr id="4" name="投影片編號版面配置區 3"/>
          <p:cNvSpPr>
            <a:spLocks noGrp="1"/>
          </p:cNvSpPr>
          <p:nvPr>
            <p:ph type="sldNum" sz="quarter" idx="10"/>
          </p:nvPr>
        </p:nvSpPr>
        <p:spPr/>
        <p:txBody>
          <a:bodyPr/>
          <a:lstStyle/>
          <a:p>
            <a:fld id="{3A33DEDC-A46C-4BBF-85E5-1BA566A6A4D2}" type="slidenum">
              <a:rPr lang="en-US" smtClean="0"/>
              <a:pPr/>
              <a:t>43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Top 2 slide, the Potemkin</a:t>
            </a:r>
            <a:r>
              <a:rPr lang="en-US" altLang="zh-TW" baseline="0" dirty="0" smtClean="0"/>
              <a:t> model, application, a weak 3D model improves many computer vision tasks. It provides middle ground between 2D and 3D </a:t>
            </a:r>
            <a:endParaRPr lang="zh-TW" altLang="en-US" dirty="0"/>
          </a:p>
        </p:txBody>
      </p:sp>
      <p:sp>
        <p:nvSpPr>
          <p:cNvPr id="4" name="投影片編號版面配置區 3"/>
          <p:cNvSpPr>
            <a:spLocks noGrp="1"/>
          </p:cNvSpPr>
          <p:nvPr>
            <p:ph type="sldNum" sz="quarter" idx="10"/>
          </p:nvPr>
        </p:nvSpPr>
        <p:spPr/>
        <p:txBody>
          <a:bodyPr/>
          <a:lstStyle/>
          <a:p>
            <a:fld id="{3A33DEDC-A46C-4BBF-85E5-1BA566A6A4D2}" type="slidenum">
              <a:rPr lang="en-US" smtClean="0"/>
              <a:pPr/>
              <a:t>44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33DEDC-A46C-4BBF-85E5-1BA566A6A4D2}" type="slidenum">
              <a:rPr lang="en-US" smtClean="0"/>
              <a:pPr/>
              <a:t>45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59CD4E3-2512-4023-8BC6-CB5DF71BCE5F}" type="slidenum">
              <a:rPr lang="en-US" altLang="zh-TW"/>
              <a:pPr fontAlgn="base">
                <a:spcBef>
                  <a:spcPct val="0"/>
                </a:spcBef>
                <a:spcAft>
                  <a:spcPct val="0"/>
                </a:spcAft>
              </a:pPr>
              <a:t>4</a:t>
            </a:fld>
            <a:endParaRPr lang="en-US" altLang="zh-TW"/>
          </a:p>
        </p:txBody>
      </p:sp>
      <p:sp>
        <p:nvSpPr>
          <p:cNvPr id="256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altLang="zh-TW" dirty="0" smtClean="0">
                <a:latin typeface="Courier New" pitchFamily="49" charset="0"/>
              </a:rPr>
              <a:t>Same type, components,</a:t>
            </a:r>
            <a:r>
              <a:rPr lang="en-US" altLang="zh-TW" baseline="0" dirty="0" smtClean="0">
                <a:latin typeface="Courier New" pitchFamily="49" charset="0"/>
              </a:rPr>
              <a:t> put 3D skeleton</a:t>
            </a:r>
            <a:endParaRPr lang="zh-TW" altLang="zh-TW" dirty="0" smtClean="0">
              <a:latin typeface="Courier New" pitchFamily="49"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noFill/>
          <a:ln>
            <a:miter lim="800000"/>
            <a:headEnd/>
            <a:tailEnd/>
          </a:ln>
        </p:spPr>
        <p:txBody>
          <a:bodyPr/>
          <a:lstStyle/>
          <a:p>
            <a:fld id="{07F8B4A1-A9F6-4462-AF0A-4F7B475882A9}" type="slidenum">
              <a:rPr lang="en-US" altLang="zh-TW" smtClean="0"/>
              <a:pPr/>
              <a:t>5</a:t>
            </a:fld>
            <a:endParaRPr lang="en-US" altLang="zh-TW" smtClean="0"/>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0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TW" dirty="0" smtClean="0">
                <a:latin typeface="Courier New" pitchFamily="49" charset="0"/>
              </a:rPr>
              <a:t>Less real training images to construct the model, put</a:t>
            </a:r>
            <a:r>
              <a:rPr lang="en-US" altLang="zh-TW" baseline="0" dirty="0" smtClean="0">
                <a:latin typeface="Courier New" pitchFamily="49" charset="0"/>
              </a:rPr>
              <a:t> icon for each approach, next slide, 3D understanding</a:t>
            </a:r>
            <a:endParaRPr lang="zh-TW" altLang="zh-TW" dirty="0" smtClean="0">
              <a:latin typeface="Courier New" pitchFamily="49"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noFill/>
          <a:ln>
            <a:miter lim="800000"/>
            <a:headEnd/>
            <a:tailEnd/>
          </a:ln>
        </p:spPr>
        <p:txBody>
          <a:bodyPr/>
          <a:lstStyle/>
          <a:p>
            <a:fld id="{2508758F-4576-4AB0-BC37-EA4212EE3E2B}" type="slidenum">
              <a:rPr lang="en-US" altLang="zh-TW" smtClean="0"/>
              <a:pPr/>
              <a:t>9</a:t>
            </a:fld>
            <a:endParaRPr lang="en-US" altLang="zh-TW" smtClean="0"/>
          </a:p>
        </p:txBody>
      </p:sp>
      <p:sp>
        <p:nvSpPr>
          <p:cNvPr id="47107" name="Rectangle 2"/>
          <p:cNvSpPr>
            <a:spLocks noGrp="1" noRot="1" noChangeAspect="1" noChangeArrowheads="1" noTextEdit="1"/>
          </p:cNvSpPr>
          <p:nvPr>
            <p:ph type="sldImg"/>
          </p:nvPr>
        </p:nvSpPr>
        <p:spPr bwMode="auto">
          <a:xfrm>
            <a:off x="1173163" y="696913"/>
            <a:ext cx="4641850" cy="3481387"/>
          </a:xfrm>
          <a:noFill/>
          <a:ln>
            <a:solidFill>
              <a:srgbClr val="000000"/>
            </a:solidFill>
            <a:miter lim="800000"/>
            <a:headEnd/>
            <a:tailEnd/>
          </a:ln>
        </p:spPr>
      </p:sp>
      <p:sp>
        <p:nvSpPr>
          <p:cNvPr id="47108" name="Rectangle 3"/>
          <p:cNvSpPr>
            <a:spLocks noGrp="1" noChangeArrowheads="1"/>
          </p:cNvSpPr>
          <p:nvPr>
            <p:ph type="body" idx="1"/>
          </p:nvPr>
        </p:nvSpPr>
        <p:spPr bwMode="auto">
          <a:xfrm>
            <a:off x="931334" y="4409758"/>
            <a:ext cx="5122333" cy="4177665"/>
          </a:xfrm>
          <a:noFill/>
        </p:spPr>
        <p:txBody>
          <a:bodyPr wrap="square" numCol="1" anchor="t" anchorCtr="0" compatLnSpc="1">
            <a:prstTxWarp prst="textNoShape">
              <a:avLst/>
            </a:prstTxWarp>
          </a:bodyPr>
          <a:lstStyle/>
          <a:p>
            <a:pPr eaLnBrk="1" hangingPunct="1">
              <a:spcBef>
                <a:spcPct val="0"/>
              </a:spcBef>
            </a:pPr>
            <a:r>
              <a:rPr lang="en-US" altLang="zh-TW" dirty="0" smtClean="0">
                <a:latin typeface="Courier New" pitchFamily="49" charset="0"/>
              </a:rPr>
              <a:t>delete reference, title:</a:t>
            </a:r>
            <a:r>
              <a:rPr lang="en-US" altLang="zh-TW" baseline="0" dirty="0" smtClean="0">
                <a:latin typeface="Courier New" pitchFamily="49" charset="0"/>
              </a:rPr>
              <a:t> learning the Potemkin model phase 1, add the slide of the definition of the Potemkin model before this slide, define the 2D transform, matrix, different colors for fixed, learn from data</a:t>
            </a:r>
            <a:endParaRPr lang="en-US" altLang="zh-TW" dirty="0" smtClean="0">
              <a:latin typeface="Courier New" pitchFamily="49"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ln>
            <a:miter lim="800000"/>
            <a:headEnd/>
            <a:tailEnd/>
          </a:ln>
        </p:spPr>
        <p:txBody>
          <a:bodyPr/>
          <a:lstStyle/>
          <a:p>
            <a:fld id="{E9CF9CB5-C67F-462E-A9BB-0BDD821F553E}" type="slidenum">
              <a:rPr lang="en-US" altLang="zh-TW" smtClean="0"/>
              <a:pPr/>
              <a:t>10</a:t>
            </a:fld>
            <a:endParaRPr lang="en-US" altLang="zh-TW" smtClean="0"/>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1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TW" dirty="0" smtClean="0"/>
              <a:t>Each slide has its</a:t>
            </a:r>
            <a:r>
              <a:rPr lang="en-US" altLang="zh-TW" baseline="0" dirty="0" smtClean="0"/>
              <a:t> own title, effect of orientation</a:t>
            </a:r>
            <a:endParaRPr lang="zh-TW" altLang="zh-TW"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ln>
            <a:miter lim="800000"/>
            <a:headEnd/>
            <a:tailEnd/>
          </a:ln>
        </p:spPr>
        <p:txBody>
          <a:bodyPr/>
          <a:lstStyle/>
          <a:p>
            <a:fld id="{54EE5047-63DC-4A11-BE4E-8ECF8049B001}" type="slidenum">
              <a:rPr lang="en-US" altLang="zh-TW" smtClean="0"/>
              <a:pPr/>
              <a:t>12</a:t>
            </a:fld>
            <a:endParaRPr lang="en-US" altLang="zh-TW" smtClean="0"/>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TW" smtClean="0"/>
              <a:t>Animation for all small pieces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ln>
            <a:miter lim="800000"/>
            <a:headEnd/>
            <a:tailEnd/>
          </a:ln>
        </p:spPr>
        <p:txBody>
          <a:bodyPr/>
          <a:lstStyle/>
          <a:p>
            <a:fld id="{E9CF9CB5-C67F-462E-A9BB-0BDD821F553E}" type="slidenum">
              <a:rPr lang="en-US" altLang="zh-TW" smtClean="0"/>
              <a:pPr/>
              <a:t>13</a:t>
            </a:fld>
            <a:endParaRPr lang="en-US" altLang="zh-TW" smtClean="0"/>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1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TW" dirty="0" smtClean="0"/>
              <a:t>Add the figure of up-right</a:t>
            </a:r>
            <a:r>
              <a:rPr lang="en-US" altLang="zh-TW" baseline="0" dirty="0" smtClean="0"/>
              <a:t> blocks</a:t>
            </a:r>
            <a:endParaRPr lang="zh-TW" altLang="zh-TW"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5ABA08-A497-4AD0-AA01-46D044D2CE34}" type="datetime1">
              <a:rPr lang="en-US" smtClean="0"/>
              <a:pPr/>
              <a:t>2/18/2009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C851C2-FAFF-484D-B4F8-9530FEF8950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BF79ED-1A57-4DF0-98E0-B1239FFF671F}" type="datetime1">
              <a:rPr lang="en-US" smtClean="0"/>
              <a:pPr/>
              <a:t>2/18/2009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C851C2-FAFF-484D-B4F8-9530FEF8950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B11830-A2D6-4778-B733-9D9B5B74C6CC}" type="datetime1">
              <a:rPr lang="en-US" smtClean="0"/>
              <a:pPr/>
              <a:t>2/18/2009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C851C2-FAFF-484D-B4F8-9530FEF8950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6B355B-4A70-4F0F-93E0-0527A0C0D6C4}" type="datetime1">
              <a:rPr lang="en-US" smtClean="0"/>
              <a:pPr/>
              <a:t>2/18/2009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C851C2-FAFF-484D-B4F8-9530FEF8950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7ECC3D-CF87-4FB3-9CB1-DA45A9A1F2F9}" type="datetime1">
              <a:rPr lang="en-US" smtClean="0"/>
              <a:pPr/>
              <a:t>2/18/2009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C851C2-FAFF-484D-B4F8-9530FEF8950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A0FF6A-A49A-42C6-9246-F893BF59B984}" type="datetime1">
              <a:rPr lang="en-US" smtClean="0"/>
              <a:pPr/>
              <a:t>2/18/2009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C851C2-FAFF-484D-B4F8-9530FEF8950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8B48C4-8C3B-45B2-946B-83AE193EEC57}" type="datetime1">
              <a:rPr lang="en-US" smtClean="0"/>
              <a:pPr/>
              <a:t>2/18/2009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C851C2-FAFF-484D-B4F8-9530FEF8950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50728E-BBA6-43CF-B521-AABF9ACBF538}" type="datetime1">
              <a:rPr lang="en-US" smtClean="0"/>
              <a:pPr/>
              <a:t>2/18/2009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C851C2-FAFF-484D-B4F8-9530FEF8950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F3C703-1464-44E1-BE19-82C2848F97C5}" type="datetime1">
              <a:rPr lang="en-US" smtClean="0"/>
              <a:pPr/>
              <a:t>2/18/2009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C851C2-FAFF-484D-B4F8-9530FEF8950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E0698B-571C-4E29-8CD2-AB776E8D2BAD}" type="datetime1">
              <a:rPr lang="en-US" smtClean="0"/>
              <a:pPr/>
              <a:t>2/18/2009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C851C2-FAFF-484D-B4F8-9530FEF8950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BA1F8C-3F4D-4E31-903B-CAB778A798FE}" type="datetime1">
              <a:rPr lang="en-US" smtClean="0"/>
              <a:pPr/>
              <a:t>2/18/2009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C851C2-FAFF-484D-B4F8-9530FEF8950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13B0F2-3038-42CC-A90F-ADE8374859E6}" type="datetime1">
              <a:rPr lang="en-US" smtClean="0"/>
              <a:pPr/>
              <a:t>2/18/2009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C851C2-FAFF-484D-B4F8-9530FEF8950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78.wmf"/><Relationship Id="rId13" Type="http://schemas.openxmlformats.org/officeDocument/2006/relationships/image" Target="../media/image83.png"/><Relationship Id="rId18" Type="http://schemas.openxmlformats.org/officeDocument/2006/relationships/image" Target="../media/image88.png"/><Relationship Id="rId3" Type="http://schemas.openxmlformats.org/officeDocument/2006/relationships/image" Target="../media/image48.jpeg"/><Relationship Id="rId7" Type="http://schemas.openxmlformats.org/officeDocument/2006/relationships/image" Target="../media/image77.png"/><Relationship Id="rId12" Type="http://schemas.openxmlformats.org/officeDocument/2006/relationships/image" Target="../media/image82.png"/><Relationship Id="rId17" Type="http://schemas.openxmlformats.org/officeDocument/2006/relationships/image" Target="../media/image87.png"/><Relationship Id="rId2" Type="http://schemas.openxmlformats.org/officeDocument/2006/relationships/notesSlide" Target="../notesSlides/notesSlide7.xml"/><Relationship Id="rId16" Type="http://schemas.openxmlformats.org/officeDocument/2006/relationships/image" Target="../media/image86.png"/><Relationship Id="rId1" Type="http://schemas.openxmlformats.org/officeDocument/2006/relationships/slideLayout" Target="../slideLayouts/slideLayout7.xml"/><Relationship Id="rId6" Type="http://schemas.openxmlformats.org/officeDocument/2006/relationships/image" Target="../media/image76.png"/><Relationship Id="rId11" Type="http://schemas.openxmlformats.org/officeDocument/2006/relationships/image" Target="../media/image81.png"/><Relationship Id="rId5" Type="http://schemas.openxmlformats.org/officeDocument/2006/relationships/image" Target="../media/image75.png"/><Relationship Id="rId15" Type="http://schemas.openxmlformats.org/officeDocument/2006/relationships/image" Target="../media/image85.png"/><Relationship Id="rId10" Type="http://schemas.openxmlformats.org/officeDocument/2006/relationships/image" Target="../media/image80.png"/><Relationship Id="rId19" Type="http://schemas.openxmlformats.org/officeDocument/2006/relationships/image" Target="../media/image89.png"/><Relationship Id="rId4" Type="http://schemas.openxmlformats.org/officeDocument/2006/relationships/image" Target="../media/image74.png"/><Relationship Id="rId9" Type="http://schemas.openxmlformats.org/officeDocument/2006/relationships/image" Target="../media/image79.png"/><Relationship Id="rId14" Type="http://schemas.openxmlformats.org/officeDocument/2006/relationships/image" Target="../media/image84.png"/></Relationships>
</file>

<file path=ppt/slides/_rels/slide11.xml.rels><?xml version="1.0" encoding="UTF-8" standalone="yes"?>
<Relationships xmlns="http://schemas.openxmlformats.org/package/2006/relationships"><Relationship Id="rId8" Type="http://schemas.openxmlformats.org/officeDocument/2006/relationships/image" Target="../media/image78.wmf"/><Relationship Id="rId13" Type="http://schemas.openxmlformats.org/officeDocument/2006/relationships/image" Target="../media/image83.png"/><Relationship Id="rId18" Type="http://schemas.openxmlformats.org/officeDocument/2006/relationships/image" Target="../media/image88.png"/><Relationship Id="rId26" Type="http://schemas.openxmlformats.org/officeDocument/2006/relationships/image" Target="../media/image97.jpeg"/><Relationship Id="rId3" Type="http://schemas.openxmlformats.org/officeDocument/2006/relationships/image" Target="../media/image48.jpeg"/><Relationship Id="rId21" Type="http://schemas.openxmlformats.org/officeDocument/2006/relationships/image" Target="../media/image92.png"/><Relationship Id="rId34" Type="http://schemas.openxmlformats.org/officeDocument/2006/relationships/image" Target="../media/image105.jpeg"/><Relationship Id="rId7" Type="http://schemas.openxmlformats.org/officeDocument/2006/relationships/image" Target="../media/image77.png"/><Relationship Id="rId12" Type="http://schemas.openxmlformats.org/officeDocument/2006/relationships/image" Target="../media/image82.png"/><Relationship Id="rId17" Type="http://schemas.openxmlformats.org/officeDocument/2006/relationships/image" Target="../media/image87.png"/><Relationship Id="rId25" Type="http://schemas.openxmlformats.org/officeDocument/2006/relationships/image" Target="../media/image96.jpeg"/><Relationship Id="rId33" Type="http://schemas.openxmlformats.org/officeDocument/2006/relationships/image" Target="../media/image104.jpeg"/><Relationship Id="rId38" Type="http://schemas.openxmlformats.org/officeDocument/2006/relationships/image" Target="../media/image109.jpeg"/><Relationship Id="rId2" Type="http://schemas.openxmlformats.org/officeDocument/2006/relationships/image" Target="../media/image90.jpeg"/><Relationship Id="rId16" Type="http://schemas.openxmlformats.org/officeDocument/2006/relationships/image" Target="../media/image86.png"/><Relationship Id="rId20" Type="http://schemas.openxmlformats.org/officeDocument/2006/relationships/image" Target="../media/image91.png"/><Relationship Id="rId29" Type="http://schemas.openxmlformats.org/officeDocument/2006/relationships/image" Target="../media/image100.jpeg"/><Relationship Id="rId1" Type="http://schemas.openxmlformats.org/officeDocument/2006/relationships/slideLayout" Target="../slideLayouts/slideLayout7.xml"/><Relationship Id="rId6" Type="http://schemas.openxmlformats.org/officeDocument/2006/relationships/image" Target="../media/image76.png"/><Relationship Id="rId11" Type="http://schemas.openxmlformats.org/officeDocument/2006/relationships/image" Target="../media/image81.png"/><Relationship Id="rId24" Type="http://schemas.openxmlformats.org/officeDocument/2006/relationships/image" Target="../media/image95.jpeg"/><Relationship Id="rId32" Type="http://schemas.openxmlformats.org/officeDocument/2006/relationships/image" Target="../media/image103.jpeg"/><Relationship Id="rId37" Type="http://schemas.openxmlformats.org/officeDocument/2006/relationships/image" Target="../media/image108.jpeg"/><Relationship Id="rId5" Type="http://schemas.openxmlformats.org/officeDocument/2006/relationships/image" Target="../media/image75.png"/><Relationship Id="rId15" Type="http://schemas.openxmlformats.org/officeDocument/2006/relationships/image" Target="../media/image85.png"/><Relationship Id="rId23" Type="http://schemas.openxmlformats.org/officeDocument/2006/relationships/image" Target="../media/image94.jpeg"/><Relationship Id="rId28" Type="http://schemas.openxmlformats.org/officeDocument/2006/relationships/image" Target="../media/image99.jpeg"/><Relationship Id="rId36" Type="http://schemas.openxmlformats.org/officeDocument/2006/relationships/image" Target="../media/image107.jpeg"/><Relationship Id="rId10" Type="http://schemas.openxmlformats.org/officeDocument/2006/relationships/image" Target="../media/image80.png"/><Relationship Id="rId19" Type="http://schemas.openxmlformats.org/officeDocument/2006/relationships/image" Target="../media/image89.png"/><Relationship Id="rId31" Type="http://schemas.openxmlformats.org/officeDocument/2006/relationships/image" Target="../media/image102.jpeg"/><Relationship Id="rId4" Type="http://schemas.openxmlformats.org/officeDocument/2006/relationships/image" Target="../media/image74.png"/><Relationship Id="rId9" Type="http://schemas.openxmlformats.org/officeDocument/2006/relationships/image" Target="../media/image79.png"/><Relationship Id="rId14" Type="http://schemas.openxmlformats.org/officeDocument/2006/relationships/image" Target="../media/image84.png"/><Relationship Id="rId22" Type="http://schemas.openxmlformats.org/officeDocument/2006/relationships/image" Target="../media/image93.jpeg"/><Relationship Id="rId27" Type="http://schemas.openxmlformats.org/officeDocument/2006/relationships/image" Target="../media/image98.jpeg"/><Relationship Id="rId30" Type="http://schemas.openxmlformats.org/officeDocument/2006/relationships/image" Target="../media/image101.jpeg"/><Relationship Id="rId35" Type="http://schemas.openxmlformats.org/officeDocument/2006/relationships/image" Target="../media/image106.jpeg"/></Relationships>
</file>

<file path=ppt/slides/_rels/slide12.xml.rels><?xml version="1.0" encoding="UTF-8" standalone="yes"?>
<Relationships xmlns="http://schemas.openxmlformats.org/package/2006/relationships"><Relationship Id="rId8" Type="http://schemas.openxmlformats.org/officeDocument/2006/relationships/image" Target="../media/image114.jpeg"/><Relationship Id="rId13" Type="http://schemas.openxmlformats.org/officeDocument/2006/relationships/oleObject" Target="../embeddings/oleObject2.bin"/><Relationship Id="rId18" Type="http://schemas.openxmlformats.org/officeDocument/2006/relationships/image" Target="../media/image77.png"/><Relationship Id="rId26" Type="http://schemas.openxmlformats.org/officeDocument/2006/relationships/image" Target="../media/image80.png"/><Relationship Id="rId39" Type="http://schemas.openxmlformats.org/officeDocument/2006/relationships/image" Target="../media/image129.jpeg"/><Relationship Id="rId3" Type="http://schemas.openxmlformats.org/officeDocument/2006/relationships/notesSlide" Target="../notesSlides/notesSlide8.xml"/><Relationship Id="rId21" Type="http://schemas.openxmlformats.org/officeDocument/2006/relationships/image" Target="../media/image81.png"/><Relationship Id="rId34" Type="http://schemas.openxmlformats.org/officeDocument/2006/relationships/image" Target="../media/image125.jpeg"/><Relationship Id="rId42" Type="http://schemas.openxmlformats.org/officeDocument/2006/relationships/image" Target="../media/image132.png"/><Relationship Id="rId7" Type="http://schemas.openxmlformats.org/officeDocument/2006/relationships/image" Target="../media/image113.jpeg"/><Relationship Id="rId12" Type="http://schemas.openxmlformats.org/officeDocument/2006/relationships/oleObject" Target="../embeddings/oleObject1.bin"/><Relationship Id="rId17" Type="http://schemas.openxmlformats.org/officeDocument/2006/relationships/image" Target="../media/image76.png"/><Relationship Id="rId25" Type="http://schemas.openxmlformats.org/officeDocument/2006/relationships/image" Target="../media/image82.png"/><Relationship Id="rId33" Type="http://schemas.openxmlformats.org/officeDocument/2006/relationships/image" Target="../media/image124.jpeg"/><Relationship Id="rId38" Type="http://schemas.openxmlformats.org/officeDocument/2006/relationships/image" Target="../media/image128.jpeg"/><Relationship Id="rId2" Type="http://schemas.openxmlformats.org/officeDocument/2006/relationships/slideLayout" Target="../slideLayouts/slideLayout7.xml"/><Relationship Id="rId16" Type="http://schemas.openxmlformats.org/officeDocument/2006/relationships/image" Target="../media/image75.png"/><Relationship Id="rId20" Type="http://schemas.openxmlformats.org/officeDocument/2006/relationships/image" Target="../media/image79.png"/><Relationship Id="rId29" Type="http://schemas.openxmlformats.org/officeDocument/2006/relationships/image" Target="../media/image120.jpeg"/><Relationship Id="rId41" Type="http://schemas.openxmlformats.org/officeDocument/2006/relationships/image" Target="../media/image131.jpeg"/><Relationship Id="rId1" Type="http://schemas.openxmlformats.org/officeDocument/2006/relationships/vmlDrawing" Target="../drawings/vmlDrawing1.vml"/><Relationship Id="rId6" Type="http://schemas.openxmlformats.org/officeDocument/2006/relationships/image" Target="../media/image112.jpeg"/><Relationship Id="rId11" Type="http://schemas.openxmlformats.org/officeDocument/2006/relationships/image" Target="../media/image117.jpeg"/><Relationship Id="rId24" Type="http://schemas.openxmlformats.org/officeDocument/2006/relationships/image" Target="../media/image85.png"/><Relationship Id="rId32" Type="http://schemas.openxmlformats.org/officeDocument/2006/relationships/image" Target="../media/image123.jpeg"/><Relationship Id="rId37" Type="http://schemas.openxmlformats.org/officeDocument/2006/relationships/image" Target="../media/image99.jpeg"/><Relationship Id="rId40" Type="http://schemas.openxmlformats.org/officeDocument/2006/relationships/image" Target="../media/image130.jpeg"/><Relationship Id="rId45" Type="http://schemas.openxmlformats.org/officeDocument/2006/relationships/image" Target="../media/image135.png"/><Relationship Id="rId5" Type="http://schemas.openxmlformats.org/officeDocument/2006/relationships/image" Target="../media/image73.png"/><Relationship Id="rId15" Type="http://schemas.openxmlformats.org/officeDocument/2006/relationships/image" Target="../media/image74.png"/><Relationship Id="rId23" Type="http://schemas.openxmlformats.org/officeDocument/2006/relationships/image" Target="../media/image84.png"/><Relationship Id="rId28" Type="http://schemas.openxmlformats.org/officeDocument/2006/relationships/image" Target="../media/image20.jpeg"/><Relationship Id="rId36" Type="http://schemas.openxmlformats.org/officeDocument/2006/relationships/image" Target="../media/image127.jpeg"/><Relationship Id="rId10" Type="http://schemas.openxmlformats.org/officeDocument/2006/relationships/image" Target="../media/image116.jpeg"/><Relationship Id="rId19" Type="http://schemas.openxmlformats.org/officeDocument/2006/relationships/image" Target="../media/image78.wmf"/><Relationship Id="rId31" Type="http://schemas.openxmlformats.org/officeDocument/2006/relationships/image" Target="../media/image122.jpeg"/><Relationship Id="rId44" Type="http://schemas.openxmlformats.org/officeDocument/2006/relationships/image" Target="../media/image134.png"/><Relationship Id="rId4" Type="http://schemas.openxmlformats.org/officeDocument/2006/relationships/image" Target="../media/image72.png"/><Relationship Id="rId9" Type="http://schemas.openxmlformats.org/officeDocument/2006/relationships/image" Target="../media/image115.jpeg"/><Relationship Id="rId14" Type="http://schemas.openxmlformats.org/officeDocument/2006/relationships/image" Target="../media/image118.jpeg"/><Relationship Id="rId22" Type="http://schemas.openxmlformats.org/officeDocument/2006/relationships/image" Target="../media/image83.png"/><Relationship Id="rId27" Type="http://schemas.openxmlformats.org/officeDocument/2006/relationships/image" Target="../media/image119.jpeg"/><Relationship Id="rId30" Type="http://schemas.openxmlformats.org/officeDocument/2006/relationships/image" Target="../media/image121.jpeg"/><Relationship Id="rId35" Type="http://schemas.openxmlformats.org/officeDocument/2006/relationships/image" Target="../media/image126.jpeg"/><Relationship Id="rId43" Type="http://schemas.openxmlformats.org/officeDocument/2006/relationships/image" Target="../media/image133.png"/></Relationships>
</file>

<file path=ppt/slides/_rels/slide13.xml.rels><?xml version="1.0" encoding="UTF-8" standalone="yes"?>
<Relationships xmlns="http://schemas.openxmlformats.org/package/2006/relationships"><Relationship Id="rId8" Type="http://schemas.openxmlformats.org/officeDocument/2006/relationships/image" Target="../media/image97.jpeg"/><Relationship Id="rId13" Type="http://schemas.openxmlformats.org/officeDocument/2006/relationships/image" Target="../media/image76.png"/><Relationship Id="rId18" Type="http://schemas.openxmlformats.org/officeDocument/2006/relationships/image" Target="../media/image81.png"/><Relationship Id="rId26" Type="http://schemas.openxmlformats.org/officeDocument/2006/relationships/image" Target="../media/image102.jpeg"/><Relationship Id="rId39" Type="http://schemas.openxmlformats.org/officeDocument/2006/relationships/image" Target="../media/image142.emf"/><Relationship Id="rId3" Type="http://schemas.openxmlformats.org/officeDocument/2006/relationships/image" Target="../media/image90.jpeg"/><Relationship Id="rId21" Type="http://schemas.openxmlformats.org/officeDocument/2006/relationships/image" Target="../media/image84.png"/><Relationship Id="rId34" Type="http://schemas.openxmlformats.org/officeDocument/2006/relationships/image" Target="../media/image137.emf"/><Relationship Id="rId7" Type="http://schemas.openxmlformats.org/officeDocument/2006/relationships/image" Target="../media/image93.jpeg"/><Relationship Id="rId12" Type="http://schemas.openxmlformats.org/officeDocument/2006/relationships/image" Target="../media/image75.png"/><Relationship Id="rId17" Type="http://schemas.openxmlformats.org/officeDocument/2006/relationships/image" Target="../media/image80.png"/><Relationship Id="rId25" Type="http://schemas.openxmlformats.org/officeDocument/2006/relationships/image" Target="../media/image101.jpeg"/><Relationship Id="rId33" Type="http://schemas.openxmlformats.org/officeDocument/2006/relationships/image" Target="../media/image136.emf"/><Relationship Id="rId38" Type="http://schemas.openxmlformats.org/officeDocument/2006/relationships/image" Target="../media/image141.emf"/><Relationship Id="rId2" Type="http://schemas.openxmlformats.org/officeDocument/2006/relationships/notesSlide" Target="../notesSlides/notesSlide9.xml"/><Relationship Id="rId16" Type="http://schemas.openxmlformats.org/officeDocument/2006/relationships/image" Target="../media/image79.png"/><Relationship Id="rId20" Type="http://schemas.openxmlformats.org/officeDocument/2006/relationships/image" Target="../media/image83.png"/><Relationship Id="rId29" Type="http://schemas.openxmlformats.org/officeDocument/2006/relationships/image" Target="../media/image86.png"/><Relationship Id="rId1" Type="http://schemas.openxmlformats.org/officeDocument/2006/relationships/slideLayout" Target="../slideLayouts/slideLayout7.xml"/><Relationship Id="rId6" Type="http://schemas.openxmlformats.org/officeDocument/2006/relationships/image" Target="../media/image96.jpeg"/><Relationship Id="rId11" Type="http://schemas.openxmlformats.org/officeDocument/2006/relationships/image" Target="../media/image74.png"/><Relationship Id="rId24" Type="http://schemas.openxmlformats.org/officeDocument/2006/relationships/image" Target="../media/image100.jpeg"/><Relationship Id="rId32" Type="http://schemas.openxmlformats.org/officeDocument/2006/relationships/image" Target="../media/image89.png"/><Relationship Id="rId37" Type="http://schemas.openxmlformats.org/officeDocument/2006/relationships/image" Target="../media/image140.emf"/><Relationship Id="rId5" Type="http://schemas.openxmlformats.org/officeDocument/2006/relationships/image" Target="../media/image95.jpeg"/><Relationship Id="rId15" Type="http://schemas.openxmlformats.org/officeDocument/2006/relationships/image" Target="../media/image78.wmf"/><Relationship Id="rId23" Type="http://schemas.openxmlformats.org/officeDocument/2006/relationships/image" Target="../media/image99.jpeg"/><Relationship Id="rId28" Type="http://schemas.openxmlformats.org/officeDocument/2006/relationships/image" Target="../media/image104.jpeg"/><Relationship Id="rId36" Type="http://schemas.openxmlformats.org/officeDocument/2006/relationships/image" Target="../media/image139.emf"/><Relationship Id="rId10" Type="http://schemas.openxmlformats.org/officeDocument/2006/relationships/image" Target="../media/image48.jpeg"/><Relationship Id="rId19" Type="http://schemas.openxmlformats.org/officeDocument/2006/relationships/image" Target="../media/image82.png"/><Relationship Id="rId31" Type="http://schemas.openxmlformats.org/officeDocument/2006/relationships/image" Target="../media/image88.png"/><Relationship Id="rId4" Type="http://schemas.openxmlformats.org/officeDocument/2006/relationships/image" Target="../media/image94.jpeg"/><Relationship Id="rId9" Type="http://schemas.openxmlformats.org/officeDocument/2006/relationships/image" Target="../media/image98.jpeg"/><Relationship Id="rId14" Type="http://schemas.openxmlformats.org/officeDocument/2006/relationships/image" Target="../media/image77.png"/><Relationship Id="rId22" Type="http://schemas.openxmlformats.org/officeDocument/2006/relationships/image" Target="../media/image85.png"/><Relationship Id="rId27" Type="http://schemas.openxmlformats.org/officeDocument/2006/relationships/image" Target="../media/image103.jpeg"/><Relationship Id="rId30" Type="http://schemas.openxmlformats.org/officeDocument/2006/relationships/image" Target="../media/image87.png"/><Relationship Id="rId35" Type="http://schemas.openxmlformats.org/officeDocument/2006/relationships/image" Target="../media/image138.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14.jpeg"/><Relationship Id="rId13" Type="http://schemas.openxmlformats.org/officeDocument/2006/relationships/image" Target="../media/image147.jpeg"/><Relationship Id="rId18" Type="http://schemas.openxmlformats.org/officeDocument/2006/relationships/image" Target="../media/image79.png"/><Relationship Id="rId3" Type="http://schemas.openxmlformats.org/officeDocument/2006/relationships/image" Target="../media/image73.png"/><Relationship Id="rId7" Type="http://schemas.openxmlformats.org/officeDocument/2006/relationships/image" Target="../media/image113.jpeg"/><Relationship Id="rId12" Type="http://schemas.openxmlformats.org/officeDocument/2006/relationships/image" Target="../media/image146.jpeg"/><Relationship Id="rId17" Type="http://schemas.openxmlformats.org/officeDocument/2006/relationships/image" Target="../media/image151.png"/><Relationship Id="rId2" Type="http://schemas.openxmlformats.org/officeDocument/2006/relationships/notesSlide" Target="../notesSlides/notesSlide10.xml"/><Relationship Id="rId16" Type="http://schemas.openxmlformats.org/officeDocument/2006/relationships/image" Target="../media/image150.jpeg"/><Relationship Id="rId20" Type="http://schemas.openxmlformats.org/officeDocument/2006/relationships/image" Target="../media/image152.jpeg"/><Relationship Id="rId1" Type="http://schemas.openxmlformats.org/officeDocument/2006/relationships/slideLayout" Target="../slideLayouts/slideLayout7.xml"/><Relationship Id="rId6" Type="http://schemas.openxmlformats.org/officeDocument/2006/relationships/image" Target="../media/image112.jpeg"/><Relationship Id="rId11" Type="http://schemas.openxmlformats.org/officeDocument/2006/relationships/image" Target="../media/image145.jpeg"/><Relationship Id="rId5" Type="http://schemas.openxmlformats.org/officeDocument/2006/relationships/image" Target="../media/image117.jpeg"/><Relationship Id="rId15" Type="http://schemas.openxmlformats.org/officeDocument/2006/relationships/image" Target="../media/image149.jpeg"/><Relationship Id="rId10" Type="http://schemas.openxmlformats.org/officeDocument/2006/relationships/image" Target="../media/image144.jpeg"/><Relationship Id="rId19" Type="http://schemas.openxmlformats.org/officeDocument/2006/relationships/image" Target="../media/image115.jpeg"/><Relationship Id="rId4" Type="http://schemas.openxmlformats.org/officeDocument/2006/relationships/image" Target="../media/image116.jpeg"/><Relationship Id="rId9" Type="http://schemas.openxmlformats.org/officeDocument/2006/relationships/image" Target="../media/image143.jpeg"/><Relationship Id="rId14" Type="http://schemas.openxmlformats.org/officeDocument/2006/relationships/image" Target="../media/image148.jpeg"/></Relationships>
</file>

<file path=ppt/slides/_rels/slide1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54.wmf"/><Relationship Id="rId5" Type="http://schemas.openxmlformats.org/officeDocument/2006/relationships/image" Target="../media/image153.wmf"/><Relationship Id="rId4" Type="http://schemas.openxmlformats.org/officeDocument/2006/relationships/image" Target="../media/image73.png"/></Relationships>
</file>

<file path=ppt/slides/_rels/slide17.xml.rels><?xml version="1.0" encoding="UTF-8" standalone="yes"?>
<Relationships xmlns="http://schemas.openxmlformats.org/package/2006/relationships"><Relationship Id="rId13" Type="http://schemas.openxmlformats.org/officeDocument/2006/relationships/image" Target="../media/image113.jpeg"/><Relationship Id="rId18" Type="http://schemas.openxmlformats.org/officeDocument/2006/relationships/image" Target="../media/image118.jpeg"/><Relationship Id="rId26" Type="http://schemas.openxmlformats.org/officeDocument/2006/relationships/image" Target="../media/image83.png"/><Relationship Id="rId39" Type="http://schemas.openxmlformats.org/officeDocument/2006/relationships/image" Target="../media/image127.jpeg"/><Relationship Id="rId21" Type="http://schemas.openxmlformats.org/officeDocument/2006/relationships/image" Target="../media/image76.png"/><Relationship Id="rId34" Type="http://schemas.openxmlformats.org/officeDocument/2006/relationships/image" Target="../media/image122.jpeg"/><Relationship Id="rId42" Type="http://schemas.openxmlformats.org/officeDocument/2006/relationships/image" Target="../media/image129.jpeg"/><Relationship Id="rId47" Type="http://schemas.openxmlformats.org/officeDocument/2006/relationships/image" Target="../media/image159.jpeg"/><Relationship Id="rId50" Type="http://schemas.openxmlformats.org/officeDocument/2006/relationships/image" Target="../media/image162.jpeg"/><Relationship Id="rId55" Type="http://schemas.openxmlformats.org/officeDocument/2006/relationships/image" Target="../media/image167.jpeg"/><Relationship Id="rId7" Type="http://schemas.openxmlformats.org/officeDocument/2006/relationships/image" Target="../media/image155.wmf"/><Relationship Id="rId12" Type="http://schemas.openxmlformats.org/officeDocument/2006/relationships/image" Target="../media/image112.jpeg"/><Relationship Id="rId17" Type="http://schemas.openxmlformats.org/officeDocument/2006/relationships/image" Target="../media/image117.jpeg"/><Relationship Id="rId25" Type="http://schemas.openxmlformats.org/officeDocument/2006/relationships/image" Target="../media/image81.png"/><Relationship Id="rId33" Type="http://schemas.openxmlformats.org/officeDocument/2006/relationships/image" Target="../media/image121.jpeg"/><Relationship Id="rId38" Type="http://schemas.openxmlformats.org/officeDocument/2006/relationships/image" Target="../media/image126.jpeg"/><Relationship Id="rId46" Type="http://schemas.openxmlformats.org/officeDocument/2006/relationships/image" Target="../media/image158.jpeg"/><Relationship Id="rId59" Type="http://schemas.openxmlformats.org/officeDocument/2006/relationships/image" Target="../media/image134.png"/><Relationship Id="rId2" Type="http://schemas.openxmlformats.org/officeDocument/2006/relationships/slideLayout" Target="../slideLayouts/slideLayout7.xml"/><Relationship Id="rId16" Type="http://schemas.openxmlformats.org/officeDocument/2006/relationships/image" Target="../media/image116.jpeg"/><Relationship Id="rId20" Type="http://schemas.openxmlformats.org/officeDocument/2006/relationships/image" Target="../media/image75.png"/><Relationship Id="rId29" Type="http://schemas.openxmlformats.org/officeDocument/2006/relationships/image" Target="../media/image82.png"/><Relationship Id="rId41" Type="http://schemas.openxmlformats.org/officeDocument/2006/relationships/image" Target="../media/image128.jpeg"/><Relationship Id="rId54" Type="http://schemas.openxmlformats.org/officeDocument/2006/relationships/image" Target="../media/image166.jpeg"/><Relationship Id="rId1" Type="http://schemas.openxmlformats.org/officeDocument/2006/relationships/vmlDrawing" Target="../drawings/vmlDrawing2.vml"/><Relationship Id="rId6" Type="http://schemas.openxmlformats.org/officeDocument/2006/relationships/image" Target="../media/image73.png"/><Relationship Id="rId11" Type="http://schemas.openxmlformats.org/officeDocument/2006/relationships/oleObject" Target="../embeddings/oleObject4.bin"/><Relationship Id="rId24" Type="http://schemas.openxmlformats.org/officeDocument/2006/relationships/image" Target="../media/image79.png"/><Relationship Id="rId32" Type="http://schemas.openxmlformats.org/officeDocument/2006/relationships/image" Target="../media/image120.jpeg"/><Relationship Id="rId37" Type="http://schemas.openxmlformats.org/officeDocument/2006/relationships/image" Target="../media/image125.jpeg"/><Relationship Id="rId40" Type="http://schemas.openxmlformats.org/officeDocument/2006/relationships/image" Target="../media/image99.jpeg"/><Relationship Id="rId45" Type="http://schemas.openxmlformats.org/officeDocument/2006/relationships/image" Target="../media/image157.jpeg"/><Relationship Id="rId53" Type="http://schemas.openxmlformats.org/officeDocument/2006/relationships/image" Target="../media/image165.jpeg"/><Relationship Id="rId58" Type="http://schemas.openxmlformats.org/officeDocument/2006/relationships/image" Target="../media/image133.png"/><Relationship Id="rId5" Type="http://schemas.openxmlformats.org/officeDocument/2006/relationships/image" Target="../media/image72.png"/><Relationship Id="rId15" Type="http://schemas.openxmlformats.org/officeDocument/2006/relationships/image" Target="../media/image115.jpeg"/><Relationship Id="rId23" Type="http://schemas.openxmlformats.org/officeDocument/2006/relationships/image" Target="../media/image78.wmf"/><Relationship Id="rId28" Type="http://schemas.openxmlformats.org/officeDocument/2006/relationships/image" Target="../media/image85.png"/><Relationship Id="rId36" Type="http://schemas.openxmlformats.org/officeDocument/2006/relationships/image" Target="../media/image124.jpeg"/><Relationship Id="rId49" Type="http://schemas.openxmlformats.org/officeDocument/2006/relationships/image" Target="../media/image161.jpeg"/><Relationship Id="rId57" Type="http://schemas.openxmlformats.org/officeDocument/2006/relationships/image" Target="../media/image132.png"/><Relationship Id="rId10" Type="http://schemas.openxmlformats.org/officeDocument/2006/relationships/oleObject" Target="../embeddings/oleObject3.bin"/><Relationship Id="rId19" Type="http://schemas.openxmlformats.org/officeDocument/2006/relationships/image" Target="../media/image74.png"/><Relationship Id="rId31" Type="http://schemas.openxmlformats.org/officeDocument/2006/relationships/image" Target="../media/image20.jpeg"/><Relationship Id="rId44" Type="http://schemas.openxmlformats.org/officeDocument/2006/relationships/image" Target="../media/image131.jpeg"/><Relationship Id="rId52" Type="http://schemas.openxmlformats.org/officeDocument/2006/relationships/image" Target="../media/image164.jpeg"/><Relationship Id="rId60" Type="http://schemas.openxmlformats.org/officeDocument/2006/relationships/image" Target="../media/image135.png"/><Relationship Id="rId4" Type="http://schemas.openxmlformats.org/officeDocument/2006/relationships/image" Target="../media/image119.jpeg"/><Relationship Id="rId9" Type="http://schemas.openxmlformats.org/officeDocument/2006/relationships/image" Target="../media/image156.png"/><Relationship Id="rId14" Type="http://schemas.openxmlformats.org/officeDocument/2006/relationships/image" Target="../media/image114.jpeg"/><Relationship Id="rId22" Type="http://schemas.openxmlformats.org/officeDocument/2006/relationships/image" Target="../media/image77.png"/><Relationship Id="rId27" Type="http://schemas.openxmlformats.org/officeDocument/2006/relationships/image" Target="../media/image84.png"/><Relationship Id="rId30" Type="http://schemas.openxmlformats.org/officeDocument/2006/relationships/image" Target="../media/image80.png"/><Relationship Id="rId35" Type="http://schemas.openxmlformats.org/officeDocument/2006/relationships/image" Target="../media/image123.jpeg"/><Relationship Id="rId43" Type="http://schemas.openxmlformats.org/officeDocument/2006/relationships/image" Target="../media/image130.jpeg"/><Relationship Id="rId48" Type="http://schemas.openxmlformats.org/officeDocument/2006/relationships/image" Target="../media/image160.jpeg"/><Relationship Id="rId56" Type="http://schemas.openxmlformats.org/officeDocument/2006/relationships/image" Target="../media/image168.jpeg"/><Relationship Id="rId8" Type="http://schemas.openxmlformats.org/officeDocument/2006/relationships/image" Target="../media/image153.wmf"/><Relationship Id="rId51" Type="http://schemas.openxmlformats.org/officeDocument/2006/relationships/image" Target="../media/image163.jpeg"/><Relationship Id="rId3"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8" Type="http://schemas.openxmlformats.org/officeDocument/2006/relationships/image" Target="../media/image175.emf"/><Relationship Id="rId13" Type="http://schemas.openxmlformats.org/officeDocument/2006/relationships/oleObject" Target="../embeddings/oleObject5.bin"/><Relationship Id="rId3" Type="http://schemas.openxmlformats.org/officeDocument/2006/relationships/notesSlide" Target="../notesSlides/notesSlide13.xml"/><Relationship Id="rId7" Type="http://schemas.openxmlformats.org/officeDocument/2006/relationships/image" Target="../media/image174.jpeg"/><Relationship Id="rId12" Type="http://schemas.openxmlformats.org/officeDocument/2006/relationships/image" Target="../media/image177.png"/><Relationship Id="rId17" Type="http://schemas.openxmlformats.org/officeDocument/2006/relationships/image" Target="../media/image178.jpeg"/><Relationship Id="rId2" Type="http://schemas.openxmlformats.org/officeDocument/2006/relationships/slideLayout" Target="../slideLayouts/slideLayout7.xml"/><Relationship Id="rId16" Type="http://schemas.openxmlformats.org/officeDocument/2006/relationships/image" Target="../media/image114.jpeg"/><Relationship Id="rId1" Type="http://schemas.openxmlformats.org/officeDocument/2006/relationships/vmlDrawing" Target="../drawings/vmlDrawing3.vml"/><Relationship Id="rId6" Type="http://schemas.openxmlformats.org/officeDocument/2006/relationships/image" Target="../media/image173.jpeg"/><Relationship Id="rId11" Type="http://schemas.openxmlformats.org/officeDocument/2006/relationships/image" Target="../media/image176.png"/><Relationship Id="rId5" Type="http://schemas.openxmlformats.org/officeDocument/2006/relationships/image" Target="../media/image172.jpeg"/><Relationship Id="rId15" Type="http://schemas.openxmlformats.org/officeDocument/2006/relationships/image" Target="../media/image112.jpeg"/><Relationship Id="rId10" Type="http://schemas.openxmlformats.org/officeDocument/2006/relationships/image" Target="../media/image89.png"/><Relationship Id="rId4" Type="http://schemas.openxmlformats.org/officeDocument/2006/relationships/image" Target="../media/image171.jpeg"/><Relationship Id="rId9" Type="http://schemas.openxmlformats.org/officeDocument/2006/relationships/image" Target="../media/image88.png"/><Relationship Id="rId14" Type="http://schemas.openxmlformats.org/officeDocument/2006/relationships/oleObject" Target="../embeddings/oleObject6.bin"/></Relationships>
</file>

<file path=ppt/slides/_rels/slide19.xml.rels><?xml version="1.0" encoding="UTF-8" standalone="yes"?>
<Relationships xmlns="http://schemas.openxmlformats.org/package/2006/relationships"><Relationship Id="rId8" Type="http://schemas.openxmlformats.org/officeDocument/2006/relationships/image" Target="../media/image172.jpeg"/><Relationship Id="rId3" Type="http://schemas.openxmlformats.org/officeDocument/2006/relationships/image" Target="../media/image73.png"/><Relationship Id="rId7" Type="http://schemas.openxmlformats.org/officeDocument/2006/relationships/image" Target="../media/image174.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47.jpeg"/><Relationship Id="rId11" Type="http://schemas.openxmlformats.org/officeDocument/2006/relationships/image" Target="../media/image178.jpeg"/><Relationship Id="rId5" Type="http://schemas.openxmlformats.org/officeDocument/2006/relationships/image" Target="../media/image117.jpeg"/><Relationship Id="rId10" Type="http://schemas.openxmlformats.org/officeDocument/2006/relationships/image" Target="../media/image180.jpeg"/><Relationship Id="rId4" Type="http://schemas.openxmlformats.org/officeDocument/2006/relationships/image" Target="../media/image114.jpeg"/><Relationship Id="rId9" Type="http://schemas.openxmlformats.org/officeDocument/2006/relationships/image" Target="../media/image179.jpeg"/></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18" Type="http://schemas.openxmlformats.org/officeDocument/2006/relationships/image" Target="../media/image19.jpeg"/><Relationship Id="rId3" Type="http://schemas.openxmlformats.org/officeDocument/2006/relationships/image" Target="../media/image4.jpeg"/><Relationship Id="rId21" Type="http://schemas.openxmlformats.org/officeDocument/2006/relationships/image" Target="../media/image22.jpeg"/><Relationship Id="rId7" Type="http://schemas.openxmlformats.org/officeDocument/2006/relationships/image" Target="../media/image8.jpeg"/><Relationship Id="rId12" Type="http://schemas.openxmlformats.org/officeDocument/2006/relationships/image" Target="../media/image13.jpeg"/><Relationship Id="rId17" Type="http://schemas.openxmlformats.org/officeDocument/2006/relationships/image" Target="../media/image18.jpeg"/><Relationship Id="rId2" Type="http://schemas.openxmlformats.org/officeDocument/2006/relationships/notesSlide" Target="../notesSlides/notesSlide2.xml"/><Relationship Id="rId16" Type="http://schemas.openxmlformats.org/officeDocument/2006/relationships/image" Target="../media/image17.jpeg"/><Relationship Id="rId20" Type="http://schemas.openxmlformats.org/officeDocument/2006/relationships/image" Target="../media/image21.jpeg"/><Relationship Id="rId1" Type="http://schemas.openxmlformats.org/officeDocument/2006/relationships/slideLayout" Target="../slideLayouts/slideLayout6.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5" Type="http://schemas.openxmlformats.org/officeDocument/2006/relationships/image" Target="../media/image16.jpeg"/><Relationship Id="rId10" Type="http://schemas.openxmlformats.org/officeDocument/2006/relationships/image" Target="../media/image11.jpeg"/><Relationship Id="rId19" Type="http://schemas.openxmlformats.org/officeDocument/2006/relationships/image" Target="../media/image20.jpe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5.jpeg"/></Relationships>
</file>

<file path=ppt/slides/_rels/slide20.xml.rels><?xml version="1.0" encoding="UTF-8" standalone="yes"?>
<Relationships xmlns="http://schemas.openxmlformats.org/package/2006/relationships"><Relationship Id="rId8" Type="http://schemas.openxmlformats.org/officeDocument/2006/relationships/image" Target="../media/image182.jpeg"/><Relationship Id="rId13" Type="http://schemas.openxmlformats.org/officeDocument/2006/relationships/image" Target="../media/image187.jpeg"/><Relationship Id="rId3" Type="http://schemas.openxmlformats.org/officeDocument/2006/relationships/image" Target="../media/image90.jpeg"/><Relationship Id="rId7" Type="http://schemas.openxmlformats.org/officeDocument/2006/relationships/image" Target="../media/image181.jpeg"/><Relationship Id="rId12" Type="http://schemas.openxmlformats.org/officeDocument/2006/relationships/image" Target="../media/image186.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04.jpeg"/><Relationship Id="rId11" Type="http://schemas.openxmlformats.org/officeDocument/2006/relationships/image" Target="../media/image185.jpeg"/><Relationship Id="rId5" Type="http://schemas.openxmlformats.org/officeDocument/2006/relationships/image" Target="../media/image103.jpeg"/><Relationship Id="rId10" Type="http://schemas.openxmlformats.org/officeDocument/2006/relationships/image" Target="../media/image184.jpeg"/><Relationship Id="rId4" Type="http://schemas.openxmlformats.org/officeDocument/2006/relationships/image" Target="../media/image99.jpeg"/><Relationship Id="rId9" Type="http://schemas.openxmlformats.org/officeDocument/2006/relationships/image" Target="../media/image183.jpeg"/><Relationship Id="rId14" Type="http://schemas.openxmlformats.org/officeDocument/2006/relationships/image" Target="../media/image188.jpeg"/></Relationships>
</file>

<file path=ppt/slides/_rels/slide21.xml.rels><?xml version="1.0" encoding="UTF-8" standalone="yes"?>
<Relationships xmlns="http://schemas.openxmlformats.org/package/2006/relationships"><Relationship Id="rId8" Type="http://schemas.openxmlformats.org/officeDocument/2006/relationships/image" Target="../media/image194.jpeg"/><Relationship Id="rId13" Type="http://schemas.openxmlformats.org/officeDocument/2006/relationships/image" Target="../media/image69.jpeg"/><Relationship Id="rId18" Type="http://schemas.openxmlformats.org/officeDocument/2006/relationships/image" Target="../media/image200.jpeg"/><Relationship Id="rId26" Type="http://schemas.openxmlformats.org/officeDocument/2006/relationships/image" Target="../media/image205.jpeg"/><Relationship Id="rId3" Type="http://schemas.openxmlformats.org/officeDocument/2006/relationships/image" Target="../media/image189.jpeg"/><Relationship Id="rId21" Type="http://schemas.openxmlformats.org/officeDocument/2006/relationships/image" Target="../media/image108.jpeg"/><Relationship Id="rId7" Type="http://schemas.openxmlformats.org/officeDocument/2006/relationships/image" Target="../media/image193.jpeg"/><Relationship Id="rId12" Type="http://schemas.openxmlformats.org/officeDocument/2006/relationships/image" Target="../media/image68.jpeg"/><Relationship Id="rId17" Type="http://schemas.openxmlformats.org/officeDocument/2006/relationships/image" Target="../media/image199.jpeg"/><Relationship Id="rId25" Type="http://schemas.openxmlformats.org/officeDocument/2006/relationships/image" Target="../media/image204.jpeg"/><Relationship Id="rId2" Type="http://schemas.openxmlformats.org/officeDocument/2006/relationships/notesSlide" Target="../notesSlides/notesSlide16.xml"/><Relationship Id="rId16" Type="http://schemas.openxmlformats.org/officeDocument/2006/relationships/image" Target="../media/image198.jpeg"/><Relationship Id="rId20" Type="http://schemas.openxmlformats.org/officeDocument/2006/relationships/image" Target="../media/image127.jpeg"/><Relationship Id="rId29" Type="http://schemas.openxmlformats.org/officeDocument/2006/relationships/image" Target="../media/image208.jpeg"/><Relationship Id="rId1" Type="http://schemas.openxmlformats.org/officeDocument/2006/relationships/slideLayout" Target="../slideLayouts/slideLayout7.xml"/><Relationship Id="rId6" Type="http://schemas.openxmlformats.org/officeDocument/2006/relationships/image" Target="../media/image192.jpeg"/><Relationship Id="rId11" Type="http://schemas.openxmlformats.org/officeDocument/2006/relationships/image" Target="../media/image65.jpeg"/><Relationship Id="rId24" Type="http://schemas.openxmlformats.org/officeDocument/2006/relationships/image" Target="../media/image203.jpeg"/><Relationship Id="rId5" Type="http://schemas.openxmlformats.org/officeDocument/2006/relationships/image" Target="../media/image191.jpeg"/><Relationship Id="rId15" Type="http://schemas.openxmlformats.org/officeDocument/2006/relationships/image" Target="../media/image197.jpeg"/><Relationship Id="rId23" Type="http://schemas.openxmlformats.org/officeDocument/2006/relationships/image" Target="../media/image202.jpeg"/><Relationship Id="rId28" Type="http://schemas.openxmlformats.org/officeDocument/2006/relationships/image" Target="../media/image207.jpeg"/><Relationship Id="rId10" Type="http://schemas.openxmlformats.org/officeDocument/2006/relationships/image" Target="../media/image67.jpeg"/><Relationship Id="rId19" Type="http://schemas.openxmlformats.org/officeDocument/2006/relationships/image" Target="../media/image201.jpeg"/><Relationship Id="rId4" Type="http://schemas.openxmlformats.org/officeDocument/2006/relationships/image" Target="../media/image190.jpeg"/><Relationship Id="rId9" Type="http://schemas.openxmlformats.org/officeDocument/2006/relationships/image" Target="../media/image195.jpeg"/><Relationship Id="rId14" Type="http://schemas.openxmlformats.org/officeDocument/2006/relationships/image" Target="../media/image196.jpeg"/><Relationship Id="rId22" Type="http://schemas.openxmlformats.org/officeDocument/2006/relationships/image" Target="../media/image109.jpeg"/><Relationship Id="rId27" Type="http://schemas.openxmlformats.org/officeDocument/2006/relationships/image" Target="../media/image206.jpeg"/><Relationship Id="rId30" Type="http://schemas.openxmlformats.org/officeDocument/2006/relationships/image" Target="../media/image209.jpeg"/></Relationships>
</file>

<file path=ppt/slides/_rels/slide22.xml.rels><?xml version="1.0" encoding="UTF-8" standalone="yes"?>
<Relationships xmlns="http://schemas.openxmlformats.org/package/2006/relationships"><Relationship Id="rId13" Type="http://schemas.openxmlformats.org/officeDocument/2006/relationships/image" Target="../media/image113.jpeg"/><Relationship Id="rId18" Type="http://schemas.openxmlformats.org/officeDocument/2006/relationships/image" Target="../media/image118.jpeg"/><Relationship Id="rId26" Type="http://schemas.openxmlformats.org/officeDocument/2006/relationships/image" Target="../media/image83.png"/><Relationship Id="rId39" Type="http://schemas.openxmlformats.org/officeDocument/2006/relationships/image" Target="../media/image127.jpeg"/><Relationship Id="rId21" Type="http://schemas.openxmlformats.org/officeDocument/2006/relationships/image" Target="../media/image76.png"/><Relationship Id="rId34" Type="http://schemas.openxmlformats.org/officeDocument/2006/relationships/image" Target="../media/image122.jpeg"/><Relationship Id="rId42" Type="http://schemas.openxmlformats.org/officeDocument/2006/relationships/image" Target="../media/image129.jpeg"/><Relationship Id="rId47" Type="http://schemas.openxmlformats.org/officeDocument/2006/relationships/image" Target="../media/image159.jpeg"/><Relationship Id="rId50" Type="http://schemas.openxmlformats.org/officeDocument/2006/relationships/image" Target="../media/image162.jpeg"/><Relationship Id="rId55" Type="http://schemas.openxmlformats.org/officeDocument/2006/relationships/image" Target="../media/image167.jpeg"/><Relationship Id="rId7" Type="http://schemas.openxmlformats.org/officeDocument/2006/relationships/image" Target="../media/image155.wmf"/><Relationship Id="rId12" Type="http://schemas.openxmlformats.org/officeDocument/2006/relationships/image" Target="../media/image112.jpeg"/><Relationship Id="rId17" Type="http://schemas.openxmlformats.org/officeDocument/2006/relationships/image" Target="../media/image117.jpeg"/><Relationship Id="rId25" Type="http://schemas.openxmlformats.org/officeDocument/2006/relationships/image" Target="../media/image81.png"/><Relationship Id="rId33" Type="http://schemas.openxmlformats.org/officeDocument/2006/relationships/image" Target="../media/image121.jpeg"/><Relationship Id="rId38" Type="http://schemas.openxmlformats.org/officeDocument/2006/relationships/image" Target="../media/image126.jpeg"/><Relationship Id="rId46" Type="http://schemas.openxmlformats.org/officeDocument/2006/relationships/image" Target="../media/image158.jpeg"/><Relationship Id="rId59" Type="http://schemas.openxmlformats.org/officeDocument/2006/relationships/image" Target="../media/image134.png"/><Relationship Id="rId2" Type="http://schemas.openxmlformats.org/officeDocument/2006/relationships/slideLayout" Target="../slideLayouts/slideLayout7.xml"/><Relationship Id="rId16" Type="http://schemas.openxmlformats.org/officeDocument/2006/relationships/image" Target="../media/image116.jpeg"/><Relationship Id="rId20" Type="http://schemas.openxmlformats.org/officeDocument/2006/relationships/image" Target="../media/image75.png"/><Relationship Id="rId29" Type="http://schemas.openxmlformats.org/officeDocument/2006/relationships/image" Target="../media/image82.png"/><Relationship Id="rId41" Type="http://schemas.openxmlformats.org/officeDocument/2006/relationships/image" Target="../media/image128.jpeg"/><Relationship Id="rId54" Type="http://schemas.openxmlformats.org/officeDocument/2006/relationships/image" Target="../media/image166.jpeg"/><Relationship Id="rId1" Type="http://schemas.openxmlformats.org/officeDocument/2006/relationships/vmlDrawing" Target="../drawings/vmlDrawing4.vml"/><Relationship Id="rId6" Type="http://schemas.openxmlformats.org/officeDocument/2006/relationships/image" Target="../media/image73.png"/><Relationship Id="rId11" Type="http://schemas.openxmlformats.org/officeDocument/2006/relationships/oleObject" Target="../embeddings/oleObject8.bin"/><Relationship Id="rId24" Type="http://schemas.openxmlformats.org/officeDocument/2006/relationships/image" Target="../media/image79.png"/><Relationship Id="rId32" Type="http://schemas.openxmlformats.org/officeDocument/2006/relationships/image" Target="../media/image120.jpeg"/><Relationship Id="rId37" Type="http://schemas.openxmlformats.org/officeDocument/2006/relationships/image" Target="../media/image125.jpeg"/><Relationship Id="rId40" Type="http://schemas.openxmlformats.org/officeDocument/2006/relationships/image" Target="../media/image99.jpeg"/><Relationship Id="rId45" Type="http://schemas.openxmlformats.org/officeDocument/2006/relationships/image" Target="../media/image157.jpeg"/><Relationship Id="rId53" Type="http://schemas.openxmlformats.org/officeDocument/2006/relationships/image" Target="../media/image165.jpeg"/><Relationship Id="rId58" Type="http://schemas.openxmlformats.org/officeDocument/2006/relationships/image" Target="../media/image133.png"/><Relationship Id="rId5" Type="http://schemas.openxmlformats.org/officeDocument/2006/relationships/image" Target="../media/image72.png"/><Relationship Id="rId15" Type="http://schemas.openxmlformats.org/officeDocument/2006/relationships/image" Target="../media/image115.jpeg"/><Relationship Id="rId23" Type="http://schemas.openxmlformats.org/officeDocument/2006/relationships/image" Target="../media/image78.wmf"/><Relationship Id="rId28" Type="http://schemas.openxmlformats.org/officeDocument/2006/relationships/image" Target="../media/image85.png"/><Relationship Id="rId36" Type="http://schemas.openxmlformats.org/officeDocument/2006/relationships/image" Target="../media/image124.jpeg"/><Relationship Id="rId49" Type="http://schemas.openxmlformats.org/officeDocument/2006/relationships/image" Target="../media/image161.jpeg"/><Relationship Id="rId57" Type="http://schemas.openxmlformats.org/officeDocument/2006/relationships/image" Target="../media/image132.png"/><Relationship Id="rId10" Type="http://schemas.openxmlformats.org/officeDocument/2006/relationships/oleObject" Target="../embeddings/oleObject7.bin"/><Relationship Id="rId19" Type="http://schemas.openxmlformats.org/officeDocument/2006/relationships/image" Target="../media/image74.png"/><Relationship Id="rId31" Type="http://schemas.openxmlformats.org/officeDocument/2006/relationships/image" Target="../media/image20.jpeg"/><Relationship Id="rId44" Type="http://schemas.openxmlformats.org/officeDocument/2006/relationships/image" Target="../media/image131.jpeg"/><Relationship Id="rId52" Type="http://schemas.openxmlformats.org/officeDocument/2006/relationships/image" Target="../media/image164.jpeg"/><Relationship Id="rId60" Type="http://schemas.openxmlformats.org/officeDocument/2006/relationships/image" Target="../media/image135.png"/><Relationship Id="rId4" Type="http://schemas.openxmlformats.org/officeDocument/2006/relationships/image" Target="../media/image119.jpeg"/><Relationship Id="rId9" Type="http://schemas.openxmlformats.org/officeDocument/2006/relationships/image" Target="../media/image156.png"/><Relationship Id="rId14" Type="http://schemas.openxmlformats.org/officeDocument/2006/relationships/image" Target="../media/image114.jpeg"/><Relationship Id="rId22" Type="http://schemas.openxmlformats.org/officeDocument/2006/relationships/image" Target="../media/image77.png"/><Relationship Id="rId27" Type="http://schemas.openxmlformats.org/officeDocument/2006/relationships/image" Target="../media/image84.png"/><Relationship Id="rId30" Type="http://schemas.openxmlformats.org/officeDocument/2006/relationships/image" Target="../media/image80.png"/><Relationship Id="rId35" Type="http://schemas.openxmlformats.org/officeDocument/2006/relationships/image" Target="../media/image123.jpeg"/><Relationship Id="rId43" Type="http://schemas.openxmlformats.org/officeDocument/2006/relationships/image" Target="../media/image130.jpeg"/><Relationship Id="rId48" Type="http://schemas.openxmlformats.org/officeDocument/2006/relationships/image" Target="../media/image160.jpeg"/><Relationship Id="rId56" Type="http://schemas.openxmlformats.org/officeDocument/2006/relationships/image" Target="../media/image168.jpeg"/><Relationship Id="rId8" Type="http://schemas.openxmlformats.org/officeDocument/2006/relationships/image" Target="../media/image153.wmf"/><Relationship Id="rId51" Type="http://schemas.openxmlformats.org/officeDocument/2006/relationships/image" Target="../media/image163.jpeg"/><Relationship Id="rId3"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215.wmf"/><Relationship Id="rId3" Type="http://schemas.openxmlformats.org/officeDocument/2006/relationships/image" Target="../media/image210.wmf"/><Relationship Id="rId7" Type="http://schemas.openxmlformats.org/officeDocument/2006/relationships/image" Target="../media/image214.wmf"/><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13.wmf"/><Relationship Id="rId5" Type="http://schemas.openxmlformats.org/officeDocument/2006/relationships/image" Target="../media/image212.wmf"/><Relationship Id="rId4" Type="http://schemas.openxmlformats.org/officeDocument/2006/relationships/image" Target="../media/image211.wmf"/></Relationships>
</file>

<file path=ppt/slides/_rels/slide25.xml.rels><?xml version="1.0" encoding="UTF-8" standalone="yes"?>
<Relationships xmlns="http://schemas.openxmlformats.org/package/2006/relationships"><Relationship Id="rId8" Type="http://schemas.openxmlformats.org/officeDocument/2006/relationships/image" Target="../media/image221.emf"/><Relationship Id="rId3" Type="http://schemas.openxmlformats.org/officeDocument/2006/relationships/image" Target="../media/image216.emf"/><Relationship Id="rId7" Type="http://schemas.openxmlformats.org/officeDocument/2006/relationships/image" Target="../media/image220.emf"/><Relationship Id="rId12" Type="http://schemas.openxmlformats.org/officeDocument/2006/relationships/image" Target="../media/image225.emf"/><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19.emf"/><Relationship Id="rId11" Type="http://schemas.openxmlformats.org/officeDocument/2006/relationships/image" Target="../media/image224.emf"/><Relationship Id="rId5" Type="http://schemas.openxmlformats.org/officeDocument/2006/relationships/image" Target="../media/image218.emf"/><Relationship Id="rId10" Type="http://schemas.openxmlformats.org/officeDocument/2006/relationships/image" Target="../media/image223.emf"/><Relationship Id="rId4" Type="http://schemas.openxmlformats.org/officeDocument/2006/relationships/image" Target="../media/image217.emf"/><Relationship Id="rId9" Type="http://schemas.openxmlformats.org/officeDocument/2006/relationships/image" Target="../media/image222.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26.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27.jpeg"/></Relationships>
</file>

<file path=ppt/slides/_rels/slide29.xml.rels><?xml version="1.0" encoding="UTF-8" standalone="yes"?>
<Relationships xmlns="http://schemas.openxmlformats.org/package/2006/relationships"><Relationship Id="rId8" Type="http://schemas.openxmlformats.org/officeDocument/2006/relationships/image" Target="../media/image79.png"/><Relationship Id="rId13" Type="http://schemas.openxmlformats.org/officeDocument/2006/relationships/image" Target="../media/image84.png"/><Relationship Id="rId18" Type="http://schemas.openxmlformats.org/officeDocument/2006/relationships/image" Target="../media/image89.png"/><Relationship Id="rId3" Type="http://schemas.openxmlformats.org/officeDocument/2006/relationships/image" Target="../media/image74.png"/><Relationship Id="rId21" Type="http://schemas.openxmlformats.org/officeDocument/2006/relationships/image" Target="../media/image230.emf"/><Relationship Id="rId7" Type="http://schemas.openxmlformats.org/officeDocument/2006/relationships/image" Target="../media/image78.wmf"/><Relationship Id="rId12" Type="http://schemas.openxmlformats.org/officeDocument/2006/relationships/image" Target="../media/image83.png"/><Relationship Id="rId17" Type="http://schemas.openxmlformats.org/officeDocument/2006/relationships/image" Target="../media/image88.png"/><Relationship Id="rId25" Type="http://schemas.openxmlformats.org/officeDocument/2006/relationships/image" Target="../media/image234.emf"/><Relationship Id="rId2" Type="http://schemas.openxmlformats.org/officeDocument/2006/relationships/notesSlide" Target="../notesSlides/notesSlide21.xml"/><Relationship Id="rId16" Type="http://schemas.openxmlformats.org/officeDocument/2006/relationships/image" Target="../media/image87.png"/><Relationship Id="rId20" Type="http://schemas.openxmlformats.org/officeDocument/2006/relationships/image" Target="../media/image229.emf"/><Relationship Id="rId1" Type="http://schemas.openxmlformats.org/officeDocument/2006/relationships/slideLayout" Target="../slideLayouts/slideLayout7.xml"/><Relationship Id="rId6" Type="http://schemas.openxmlformats.org/officeDocument/2006/relationships/image" Target="../media/image77.png"/><Relationship Id="rId11" Type="http://schemas.openxmlformats.org/officeDocument/2006/relationships/image" Target="../media/image82.png"/><Relationship Id="rId24" Type="http://schemas.openxmlformats.org/officeDocument/2006/relationships/image" Target="../media/image233.emf"/><Relationship Id="rId5" Type="http://schemas.openxmlformats.org/officeDocument/2006/relationships/image" Target="../media/image76.png"/><Relationship Id="rId15" Type="http://schemas.openxmlformats.org/officeDocument/2006/relationships/image" Target="../media/image86.png"/><Relationship Id="rId23" Type="http://schemas.openxmlformats.org/officeDocument/2006/relationships/image" Target="../media/image232.emf"/><Relationship Id="rId10" Type="http://schemas.openxmlformats.org/officeDocument/2006/relationships/image" Target="../media/image81.png"/><Relationship Id="rId19" Type="http://schemas.openxmlformats.org/officeDocument/2006/relationships/image" Target="../media/image228.png"/><Relationship Id="rId4" Type="http://schemas.openxmlformats.org/officeDocument/2006/relationships/image" Target="../media/image75.png"/><Relationship Id="rId9" Type="http://schemas.openxmlformats.org/officeDocument/2006/relationships/image" Target="../media/image80.png"/><Relationship Id="rId14" Type="http://schemas.openxmlformats.org/officeDocument/2006/relationships/image" Target="../media/image85.png"/><Relationship Id="rId22" Type="http://schemas.openxmlformats.org/officeDocument/2006/relationships/image" Target="../media/image231.emf"/></Relationships>
</file>

<file path=ppt/slides/_rels/slide3.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image" Target="../media/image31.jpeg"/><Relationship Id="rId18" Type="http://schemas.openxmlformats.org/officeDocument/2006/relationships/image" Target="../media/image35.jpeg"/><Relationship Id="rId26" Type="http://schemas.openxmlformats.org/officeDocument/2006/relationships/image" Target="../media/image9.jpeg"/><Relationship Id="rId3" Type="http://schemas.openxmlformats.org/officeDocument/2006/relationships/image" Target="../media/image23.jpeg"/><Relationship Id="rId21" Type="http://schemas.openxmlformats.org/officeDocument/2006/relationships/image" Target="../media/image20.jpeg"/><Relationship Id="rId34" Type="http://schemas.openxmlformats.org/officeDocument/2006/relationships/image" Target="../media/image45.jpeg"/><Relationship Id="rId7" Type="http://schemas.openxmlformats.org/officeDocument/2006/relationships/image" Target="../media/image26.jpeg"/><Relationship Id="rId12" Type="http://schemas.openxmlformats.org/officeDocument/2006/relationships/image" Target="../media/image30.jpeg"/><Relationship Id="rId17" Type="http://schemas.openxmlformats.org/officeDocument/2006/relationships/image" Target="../media/image34.jpeg"/><Relationship Id="rId25" Type="http://schemas.openxmlformats.org/officeDocument/2006/relationships/image" Target="../media/image12.jpeg"/><Relationship Id="rId33" Type="http://schemas.openxmlformats.org/officeDocument/2006/relationships/image" Target="../media/image44.jpeg"/><Relationship Id="rId2" Type="http://schemas.openxmlformats.org/officeDocument/2006/relationships/notesSlide" Target="../notesSlides/notesSlide3.xml"/><Relationship Id="rId16" Type="http://schemas.openxmlformats.org/officeDocument/2006/relationships/image" Target="../media/image33.jpeg"/><Relationship Id="rId20" Type="http://schemas.openxmlformats.org/officeDocument/2006/relationships/image" Target="../media/image36.jpeg"/><Relationship Id="rId29" Type="http://schemas.openxmlformats.org/officeDocument/2006/relationships/image" Target="../media/image41.jpeg"/><Relationship Id="rId1" Type="http://schemas.openxmlformats.org/officeDocument/2006/relationships/slideLayout" Target="../slideLayouts/slideLayout6.xml"/><Relationship Id="rId6" Type="http://schemas.openxmlformats.org/officeDocument/2006/relationships/image" Target="../media/image16.jpeg"/><Relationship Id="rId11" Type="http://schemas.openxmlformats.org/officeDocument/2006/relationships/image" Target="../media/image8.jpeg"/><Relationship Id="rId24" Type="http://schemas.openxmlformats.org/officeDocument/2006/relationships/image" Target="../media/image38.jpeg"/><Relationship Id="rId32" Type="http://schemas.openxmlformats.org/officeDocument/2006/relationships/image" Target="../media/image43.jpeg"/><Relationship Id="rId5" Type="http://schemas.openxmlformats.org/officeDocument/2006/relationships/image" Target="../media/image25.jpeg"/><Relationship Id="rId15" Type="http://schemas.openxmlformats.org/officeDocument/2006/relationships/image" Target="../media/image10.jpeg"/><Relationship Id="rId23" Type="http://schemas.openxmlformats.org/officeDocument/2006/relationships/image" Target="../media/image21.jpeg"/><Relationship Id="rId28" Type="http://schemas.openxmlformats.org/officeDocument/2006/relationships/image" Target="../media/image40.jpeg"/><Relationship Id="rId36" Type="http://schemas.openxmlformats.org/officeDocument/2006/relationships/image" Target="../media/image47.jpeg"/><Relationship Id="rId10" Type="http://schemas.openxmlformats.org/officeDocument/2006/relationships/image" Target="../media/image29.jpeg"/><Relationship Id="rId19" Type="http://schemas.openxmlformats.org/officeDocument/2006/relationships/image" Target="../media/image13.jpeg"/><Relationship Id="rId31" Type="http://schemas.openxmlformats.org/officeDocument/2006/relationships/image" Target="../media/image42.jpeg"/><Relationship Id="rId4" Type="http://schemas.openxmlformats.org/officeDocument/2006/relationships/image" Target="../media/image24.jpeg"/><Relationship Id="rId9" Type="http://schemas.openxmlformats.org/officeDocument/2006/relationships/image" Target="../media/image28.jpeg"/><Relationship Id="rId14" Type="http://schemas.openxmlformats.org/officeDocument/2006/relationships/image" Target="../media/image32.jpeg"/><Relationship Id="rId22" Type="http://schemas.openxmlformats.org/officeDocument/2006/relationships/image" Target="../media/image37.jpeg"/><Relationship Id="rId27" Type="http://schemas.openxmlformats.org/officeDocument/2006/relationships/image" Target="../media/image39.jpeg"/><Relationship Id="rId30" Type="http://schemas.openxmlformats.org/officeDocument/2006/relationships/image" Target="../media/image18.jpeg"/><Relationship Id="rId35" Type="http://schemas.openxmlformats.org/officeDocument/2006/relationships/image" Target="../media/image46.jpeg"/></Relationships>
</file>

<file path=ppt/slides/_rels/slide30.xml.rels><?xml version="1.0" encoding="UTF-8" standalone="yes"?>
<Relationships xmlns="http://schemas.openxmlformats.org/package/2006/relationships"><Relationship Id="rId8" Type="http://schemas.openxmlformats.org/officeDocument/2006/relationships/image" Target="../media/image228.png"/><Relationship Id="rId13" Type="http://schemas.openxmlformats.org/officeDocument/2006/relationships/image" Target="../media/image240.jpeg"/><Relationship Id="rId3" Type="http://schemas.openxmlformats.org/officeDocument/2006/relationships/image" Target="../media/image235.jpeg"/><Relationship Id="rId7" Type="http://schemas.openxmlformats.org/officeDocument/2006/relationships/image" Target="../media/image48.jpeg"/><Relationship Id="rId12" Type="http://schemas.openxmlformats.org/officeDocument/2006/relationships/image" Target="../media/image239.jpe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238.jpeg"/><Relationship Id="rId11" Type="http://schemas.openxmlformats.org/officeDocument/2006/relationships/image" Target="../media/image233.emf"/><Relationship Id="rId5" Type="http://schemas.openxmlformats.org/officeDocument/2006/relationships/image" Target="../media/image237.jpeg"/><Relationship Id="rId10" Type="http://schemas.openxmlformats.org/officeDocument/2006/relationships/image" Target="../media/image232.emf"/><Relationship Id="rId4" Type="http://schemas.openxmlformats.org/officeDocument/2006/relationships/image" Target="../media/image236.jpeg"/><Relationship Id="rId9" Type="http://schemas.openxmlformats.org/officeDocument/2006/relationships/image" Target="../media/image231.emf"/></Relationships>
</file>

<file path=ppt/slides/_rels/slide31.xml.rels><?xml version="1.0" encoding="UTF-8" standalone="yes"?>
<Relationships xmlns="http://schemas.openxmlformats.org/package/2006/relationships"><Relationship Id="rId8" Type="http://schemas.openxmlformats.org/officeDocument/2006/relationships/image" Target="../media/image247.jpeg"/><Relationship Id="rId3" Type="http://schemas.openxmlformats.org/officeDocument/2006/relationships/image" Target="../media/image242.emf"/><Relationship Id="rId7" Type="http://schemas.openxmlformats.org/officeDocument/2006/relationships/image" Target="../media/image246.jpeg"/><Relationship Id="rId12" Type="http://schemas.openxmlformats.org/officeDocument/2006/relationships/image" Target="../media/image251.jpeg"/><Relationship Id="rId2" Type="http://schemas.openxmlformats.org/officeDocument/2006/relationships/image" Target="../media/image241.emf"/><Relationship Id="rId1" Type="http://schemas.openxmlformats.org/officeDocument/2006/relationships/slideLayout" Target="../slideLayouts/slideLayout2.xml"/><Relationship Id="rId6" Type="http://schemas.openxmlformats.org/officeDocument/2006/relationships/image" Target="../media/image245.jpeg"/><Relationship Id="rId11" Type="http://schemas.openxmlformats.org/officeDocument/2006/relationships/image" Target="../media/image250.jpeg"/><Relationship Id="rId5" Type="http://schemas.openxmlformats.org/officeDocument/2006/relationships/image" Target="../media/image244.jpeg"/><Relationship Id="rId10" Type="http://schemas.openxmlformats.org/officeDocument/2006/relationships/image" Target="../media/image249.jpeg"/><Relationship Id="rId4" Type="http://schemas.openxmlformats.org/officeDocument/2006/relationships/image" Target="../media/image243.emf"/><Relationship Id="rId9" Type="http://schemas.openxmlformats.org/officeDocument/2006/relationships/image" Target="../media/image248.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9.bin"/></Relationships>
</file>

<file path=ppt/slides/_rels/slide34.xml.rels><?xml version="1.0" encoding="UTF-8" standalone="yes"?>
<Relationships xmlns="http://schemas.openxmlformats.org/package/2006/relationships"><Relationship Id="rId8" Type="http://schemas.openxmlformats.org/officeDocument/2006/relationships/image" Target="../media/image257.png"/><Relationship Id="rId13" Type="http://schemas.openxmlformats.org/officeDocument/2006/relationships/oleObject" Target="../embeddings/oleObject10.bin"/><Relationship Id="rId3" Type="http://schemas.openxmlformats.org/officeDocument/2006/relationships/notesSlide" Target="../notesSlides/notesSlide24.xml"/><Relationship Id="rId7" Type="http://schemas.openxmlformats.org/officeDocument/2006/relationships/image" Target="../media/image256.png"/><Relationship Id="rId12" Type="http://schemas.openxmlformats.org/officeDocument/2006/relationships/image" Target="../media/image242.e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55.emf"/><Relationship Id="rId11" Type="http://schemas.openxmlformats.org/officeDocument/2006/relationships/image" Target="../media/image70.png"/><Relationship Id="rId5" Type="http://schemas.openxmlformats.org/officeDocument/2006/relationships/image" Target="../media/image254.png"/><Relationship Id="rId10" Type="http://schemas.openxmlformats.org/officeDocument/2006/relationships/image" Target="../media/image259.emf"/><Relationship Id="rId4" Type="http://schemas.openxmlformats.org/officeDocument/2006/relationships/image" Target="../media/image66.png"/><Relationship Id="rId9" Type="http://schemas.openxmlformats.org/officeDocument/2006/relationships/image" Target="../media/image258.emf"/></Relationships>
</file>

<file path=ppt/slides/_rels/slide35.xml.rels><?xml version="1.0" encoding="UTF-8" standalone="yes"?>
<Relationships xmlns="http://schemas.openxmlformats.org/package/2006/relationships"><Relationship Id="rId3" Type="http://schemas.openxmlformats.org/officeDocument/2006/relationships/image" Target="../media/image260.gi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266.emf"/><Relationship Id="rId13" Type="http://schemas.openxmlformats.org/officeDocument/2006/relationships/image" Target="../media/image271.emf"/><Relationship Id="rId3" Type="http://schemas.openxmlformats.org/officeDocument/2006/relationships/image" Target="../media/image261.emf"/><Relationship Id="rId7" Type="http://schemas.openxmlformats.org/officeDocument/2006/relationships/image" Target="../media/image265.emf"/><Relationship Id="rId12" Type="http://schemas.openxmlformats.org/officeDocument/2006/relationships/image" Target="../media/image270.emf"/><Relationship Id="rId17" Type="http://schemas.openxmlformats.org/officeDocument/2006/relationships/image" Target="../media/image275.jpeg"/><Relationship Id="rId2" Type="http://schemas.openxmlformats.org/officeDocument/2006/relationships/notesSlide" Target="../notesSlides/notesSlide27.xml"/><Relationship Id="rId16" Type="http://schemas.openxmlformats.org/officeDocument/2006/relationships/image" Target="../media/image274.emf"/><Relationship Id="rId1" Type="http://schemas.openxmlformats.org/officeDocument/2006/relationships/slideLayout" Target="../slideLayouts/slideLayout2.xml"/><Relationship Id="rId6" Type="http://schemas.openxmlformats.org/officeDocument/2006/relationships/image" Target="../media/image264.jpeg"/><Relationship Id="rId11" Type="http://schemas.openxmlformats.org/officeDocument/2006/relationships/image" Target="../media/image269.emf"/><Relationship Id="rId5" Type="http://schemas.openxmlformats.org/officeDocument/2006/relationships/image" Target="../media/image263.jpeg"/><Relationship Id="rId15" Type="http://schemas.openxmlformats.org/officeDocument/2006/relationships/image" Target="../media/image273.emf"/><Relationship Id="rId10" Type="http://schemas.openxmlformats.org/officeDocument/2006/relationships/image" Target="../media/image268.emf"/><Relationship Id="rId4" Type="http://schemas.openxmlformats.org/officeDocument/2006/relationships/image" Target="../media/image262.emf"/><Relationship Id="rId9" Type="http://schemas.openxmlformats.org/officeDocument/2006/relationships/image" Target="../media/image267.jpeg"/><Relationship Id="rId14" Type="http://schemas.openxmlformats.org/officeDocument/2006/relationships/image" Target="../media/image272.jpeg"/></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notesSlide" Target="../notesSlides/notesSlide28.xml"/><Relationship Id="rId7"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80.emf"/><Relationship Id="rId5" Type="http://schemas.openxmlformats.org/officeDocument/2006/relationships/image" Target="../media/image279.png"/><Relationship Id="rId4" Type="http://schemas.openxmlformats.org/officeDocument/2006/relationships/image" Target="../media/image278.jpeg"/><Relationship Id="rId9" Type="http://schemas.openxmlformats.org/officeDocument/2006/relationships/image" Target="../media/image281.png"/></Relationships>
</file>

<file path=ppt/slides/_rels/slide39.xml.rels><?xml version="1.0" encoding="UTF-8" standalone="yes"?>
<Relationships xmlns="http://schemas.openxmlformats.org/package/2006/relationships"><Relationship Id="rId3" Type="http://schemas.openxmlformats.org/officeDocument/2006/relationships/image" Target="../media/image282.em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83.emf"/></Relationships>
</file>

<file path=ppt/slides/_rels/slide4.xml.rels><?xml version="1.0" encoding="UTF-8" standalone="yes"?>
<Relationships xmlns="http://schemas.openxmlformats.org/package/2006/relationships"><Relationship Id="rId3" Type="http://schemas.openxmlformats.org/officeDocument/2006/relationships/image" Target="../media/image48.jpeg"/><Relationship Id="rId7" Type="http://schemas.openxmlformats.org/officeDocument/2006/relationships/image" Target="../media/image52.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40.xml.rels><?xml version="1.0" encoding="UTF-8" standalone="yes"?>
<Relationships xmlns="http://schemas.openxmlformats.org/package/2006/relationships"><Relationship Id="rId3" Type="http://schemas.openxmlformats.org/officeDocument/2006/relationships/image" Target="../media/image284.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86.png"/><Relationship Id="rId4" Type="http://schemas.openxmlformats.org/officeDocument/2006/relationships/image" Target="../media/image285.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7.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293.png"/><Relationship Id="rId3" Type="http://schemas.openxmlformats.org/officeDocument/2006/relationships/image" Target="../media/image288.emf"/><Relationship Id="rId7" Type="http://schemas.openxmlformats.org/officeDocument/2006/relationships/image" Target="../media/image292.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291.png"/><Relationship Id="rId5" Type="http://schemas.openxmlformats.org/officeDocument/2006/relationships/image" Target="../media/image290.png"/><Relationship Id="rId10" Type="http://schemas.openxmlformats.org/officeDocument/2006/relationships/image" Target="../media/image295.png"/><Relationship Id="rId4" Type="http://schemas.openxmlformats.org/officeDocument/2006/relationships/image" Target="../media/image289.emf"/><Relationship Id="rId9" Type="http://schemas.openxmlformats.org/officeDocument/2006/relationships/image" Target="../media/image294.emf"/></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9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58.jpeg"/><Relationship Id="rId13" Type="http://schemas.openxmlformats.org/officeDocument/2006/relationships/image" Target="../media/image63.png"/><Relationship Id="rId3" Type="http://schemas.openxmlformats.org/officeDocument/2006/relationships/image" Target="../media/image53.png"/><Relationship Id="rId7" Type="http://schemas.openxmlformats.org/officeDocument/2006/relationships/image" Target="../media/image57.jpeg"/><Relationship Id="rId12" Type="http://schemas.openxmlformats.org/officeDocument/2006/relationships/image" Target="../media/image6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6.jpeg"/><Relationship Id="rId11" Type="http://schemas.openxmlformats.org/officeDocument/2006/relationships/image" Target="../media/image61.jpeg"/><Relationship Id="rId5" Type="http://schemas.openxmlformats.org/officeDocument/2006/relationships/image" Target="../media/image55.jpeg"/><Relationship Id="rId10" Type="http://schemas.openxmlformats.org/officeDocument/2006/relationships/image" Target="../media/image60.jpeg"/><Relationship Id="rId4" Type="http://schemas.openxmlformats.org/officeDocument/2006/relationships/image" Target="../media/image54.jpeg"/><Relationship Id="rId9" Type="http://schemas.openxmlformats.org/officeDocument/2006/relationships/image" Target="../media/image59.jpeg"/><Relationship Id="rId14" Type="http://schemas.openxmlformats.org/officeDocument/2006/relationships/image" Target="../media/image64.png"/></Relationships>
</file>

<file path=ppt/slides/_rels/slide6.xml.rels><?xml version="1.0" encoding="UTF-8" standalone="yes"?>
<Relationships xmlns="http://schemas.openxmlformats.org/package/2006/relationships"><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image" Target="../media/image65.jpeg"/><Relationship Id="rId1" Type="http://schemas.openxmlformats.org/officeDocument/2006/relationships/slideLayout" Target="../slideLayouts/slideLayout7.xml"/><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image" Target="../media/image6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381000" y="2971800"/>
            <a:ext cx="8382000" cy="1676400"/>
          </a:xfrm>
        </p:spPr>
        <p:txBody>
          <a:bodyPr>
            <a:normAutofit/>
          </a:bodyPr>
          <a:lstStyle/>
          <a:p>
            <a:pPr eaLnBrk="1" hangingPunct="1"/>
            <a:r>
              <a:rPr lang="en-US" altLang="zh-TW" dirty="0" smtClean="0">
                <a:solidFill>
                  <a:srgbClr val="0066FF"/>
                </a:solidFill>
                <a:latin typeface="Arial Black" pitchFamily="34" charset="0"/>
              </a:rPr>
              <a:t>Models for Multi-View Object Class Detection</a:t>
            </a:r>
          </a:p>
        </p:txBody>
      </p:sp>
      <p:sp>
        <p:nvSpPr>
          <p:cNvPr id="9219" name="Rectangle 3"/>
          <p:cNvSpPr>
            <a:spLocks noGrp="1" noChangeArrowheads="1"/>
          </p:cNvSpPr>
          <p:nvPr>
            <p:ph type="subTitle" idx="1"/>
          </p:nvPr>
        </p:nvSpPr>
        <p:spPr>
          <a:xfrm>
            <a:off x="533400" y="5410200"/>
            <a:ext cx="8077200" cy="1447800"/>
          </a:xfrm>
        </p:spPr>
        <p:txBody>
          <a:bodyPr/>
          <a:lstStyle/>
          <a:p>
            <a:pPr eaLnBrk="1" hangingPunct="1"/>
            <a:r>
              <a:rPr lang="en-US" altLang="zh-TW" dirty="0" smtClean="0">
                <a:solidFill>
                  <a:srgbClr val="009900"/>
                </a:solidFill>
                <a:latin typeface="Arial" charset="0"/>
              </a:rPr>
              <a:t>Han-Pang Chiu</a:t>
            </a:r>
          </a:p>
        </p:txBody>
      </p:sp>
      <p:sp>
        <p:nvSpPr>
          <p:cNvPr id="9220" name="Slide Number Placeholder 7"/>
          <p:cNvSpPr>
            <a:spLocks noGrp="1"/>
          </p:cNvSpPr>
          <p:nvPr>
            <p:ph type="sldNum" sz="quarter" idx="12"/>
          </p:nvPr>
        </p:nvSpPr>
        <p:spPr bwMode="auto">
          <a:noFill/>
          <a:ln>
            <a:miter lim="800000"/>
            <a:headEnd/>
            <a:tailEnd/>
          </a:ln>
        </p:spPr>
        <p:txBody>
          <a:bodyPr/>
          <a:lstStyle/>
          <a:p>
            <a:fld id="{4BAC05E2-E555-4F6A-880C-E9D8AC52C213}" type="slidenum">
              <a:rPr lang="en-US" altLang="zh-TW" smtClean="0"/>
              <a:pPr/>
              <a:t>1</a:t>
            </a:fld>
            <a:endParaRPr lang="en-US" altLang="zh-TW" smtClean="0"/>
          </a:p>
        </p:txBody>
      </p:sp>
      <p:pic>
        <p:nvPicPr>
          <p:cNvPr id="9221" name="Picture 4" descr="M:\CSAIL\FINAL LOGOS\CMYK non-vector\PC\csail.2C-notext.pc.tif"/>
          <p:cNvPicPr>
            <a:picLocks noChangeAspect="1" noChangeArrowheads="1"/>
          </p:cNvPicPr>
          <p:nvPr/>
        </p:nvPicPr>
        <p:blipFill>
          <a:blip r:embed="rId3"/>
          <a:srcRect/>
          <a:stretch>
            <a:fillRect/>
          </a:stretch>
        </p:blipFill>
        <p:spPr bwMode="auto">
          <a:xfrm>
            <a:off x="152400" y="228600"/>
            <a:ext cx="2590800" cy="1766888"/>
          </a:xfrm>
          <a:prstGeom prst="rect">
            <a:avLst/>
          </a:prstGeom>
          <a:noFill/>
          <a:ln w="9525">
            <a:noFill/>
            <a:miter lim="800000"/>
            <a:headEnd/>
            <a:tailEnd/>
          </a:ln>
        </p:spPr>
      </p:pic>
      <p:pic>
        <p:nvPicPr>
          <p:cNvPr id="9222" name="Picture 4" descr="canonical_robot_space.gif"/>
          <p:cNvPicPr>
            <a:picLocks noChangeAspect="1"/>
          </p:cNvPicPr>
          <p:nvPr/>
        </p:nvPicPr>
        <p:blipFill>
          <a:blip r:embed="rId4"/>
          <a:srcRect/>
          <a:stretch>
            <a:fillRect/>
          </a:stretch>
        </p:blipFill>
        <p:spPr bwMode="auto">
          <a:xfrm>
            <a:off x="5562600" y="457200"/>
            <a:ext cx="1447800" cy="1465263"/>
          </a:xfrm>
          <a:prstGeom prst="rect">
            <a:avLst/>
          </a:prstGeom>
          <a:noFill/>
          <a:ln w="9525">
            <a:noFill/>
            <a:miter lim="800000"/>
            <a:headEnd/>
            <a:tailEnd/>
          </a:ln>
        </p:spPr>
      </p:pic>
      <p:pic>
        <p:nvPicPr>
          <p:cNvPr id="9223" name="Picture 6" descr="lis0.png"/>
          <p:cNvPicPr>
            <a:picLocks noChangeAspect="1"/>
          </p:cNvPicPr>
          <p:nvPr/>
        </p:nvPicPr>
        <p:blipFill>
          <a:blip r:embed="rId5"/>
          <a:srcRect/>
          <a:stretch>
            <a:fillRect/>
          </a:stretch>
        </p:blipFill>
        <p:spPr bwMode="auto">
          <a:xfrm>
            <a:off x="6858000" y="533400"/>
            <a:ext cx="1905000" cy="946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7" name="Picture 11" descr="Fig2c"/>
          <p:cNvPicPr>
            <a:picLocks noChangeAspect="1" noChangeArrowheads="1"/>
          </p:cNvPicPr>
          <p:nvPr/>
        </p:nvPicPr>
        <p:blipFill>
          <a:blip r:embed="rId3"/>
          <a:srcRect/>
          <a:stretch>
            <a:fillRect/>
          </a:stretch>
        </p:blipFill>
        <p:spPr bwMode="auto">
          <a:xfrm>
            <a:off x="3505200" y="3276600"/>
            <a:ext cx="2286000" cy="1714500"/>
          </a:xfrm>
          <a:prstGeom prst="rect">
            <a:avLst/>
          </a:prstGeom>
          <a:noFill/>
          <a:ln w="9525">
            <a:noFill/>
            <a:miter lim="800000"/>
            <a:headEnd/>
            <a:tailEnd/>
          </a:ln>
        </p:spPr>
      </p:pic>
      <p:pic>
        <p:nvPicPr>
          <p:cNvPr id="1030" name="Picture 12"/>
          <p:cNvPicPr>
            <a:picLocks noChangeAspect="1" noChangeArrowheads="1"/>
          </p:cNvPicPr>
          <p:nvPr/>
        </p:nvPicPr>
        <p:blipFill>
          <a:blip r:embed="rId4"/>
          <a:srcRect/>
          <a:stretch>
            <a:fillRect/>
          </a:stretch>
        </p:blipFill>
        <p:spPr bwMode="auto">
          <a:xfrm>
            <a:off x="2971800" y="4114800"/>
            <a:ext cx="787400" cy="298450"/>
          </a:xfrm>
          <a:prstGeom prst="rect">
            <a:avLst/>
          </a:prstGeom>
          <a:noFill/>
          <a:ln w="9525">
            <a:noFill/>
            <a:miter lim="800000"/>
            <a:headEnd/>
            <a:tailEnd/>
          </a:ln>
        </p:spPr>
      </p:pic>
      <p:pic>
        <p:nvPicPr>
          <p:cNvPr id="1031" name="Picture 13"/>
          <p:cNvPicPr>
            <a:picLocks noChangeAspect="1" noChangeArrowheads="1"/>
          </p:cNvPicPr>
          <p:nvPr/>
        </p:nvPicPr>
        <p:blipFill>
          <a:blip r:embed="rId5"/>
          <a:srcRect/>
          <a:stretch>
            <a:fillRect/>
          </a:stretch>
        </p:blipFill>
        <p:spPr bwMode="auto">
          <a:xfrm>
            <a:off x="4038600" y="5181600"/>
            <a:ext cx="309563" cy="398463"/>
          </a:xfrm>
          <a:prstGeom prst="rect">
            <a:avLst/>
          </a:prstGeom>
          <a:noFill/>
          <a:ln w="9525">
            <a:noFill/>
            <a:miter lim="800000"/>
            <a:headEnd/>
            <a:tailEnd/>
          </a:ln>
        </p:spPr>
      </p:pic>
      <p:pic>
        <p:nvPicPr>
          <p:cNvPr id="1032" name="Picture 14"/>
          <p:cNvPicPr>
            <a:picLocks noChangeAspect="1" noChangeArrowheads="1"/>
          </p:cNvPicPr>
          <p:nvPr/>
        </p:nvPicPr>
        <p:blipFill>
          <a:blip r:embed="rId6"/>
          <a:srcRect/>
          <a:stretch>
            <a:fillRect/>
          </a:stretch>
        </p:blipFill>
        <p:spPr bwMode="auto">
          <a:xfrm>
            <a:off x="5029200" y="5105400"/>
            <a:ext cx="309563" cy="398463"/>
          </a:xfrm>
          <a:prstGeom prst="rect">
            <a:avLst/>
          </a:prstGeom>
          <a:noFill/>
          <a:ln w="9525">
            <a:noFill/>
            <a:miter lim="800000"/>
            <a:headEnd/>
            <a:tailEnd/>
          </a:ln>
        </p:spPr>
      </p:pic>
      <p:pic>
        <p:nvPicPr>
          <p:cNvPr id="1033" name="Picture 15"/>
          <p:cNvPicPr>
            <a:picLocks noChangeAspect="1" noChangeArrowheads="1"/>
          </p:cNvPicPr>
          <p:nvPr/>
        </p:nvPicPr>
        <p:blipFill>
          <a:blip r:embed="rId7"/>
          <a:srcRect/>
          <a:stretch>
            <a:fillRect/>
          </a:stretch>
        </p:blipFill>
        <p:spPr bwMode="auto">
          <a:xfrm>
            <a:off x="5562600" y="4648200"/>
            <a:ext cx="741363" cy="222250"/>
          </a:xfrm>
          <a:prstGeom prst="rect">
            <a:avLst/>
          </a:prstGeom>
          <a:noFill/>
          <a:ln w="9525">
            <a:noFill/>
            <a:miter lim="800000"/>
            <a:headEnd/>
            <a:tailEnd/>
          </a:ln>
        </p:spPr>
      </p:pic>
      <p:pic>
        <p:nvPicPr>
          <p:cNvPr id="1034" name="Picture 16"/>
          <p:cNvPicPr>
            <a:picLocks noChangeAspect="1" noChangeArrowheads="1"/>
          </p:cNvPicPr>
          <p:nvPr/>
        </p:nvPicPr>
        <p:blipFill>
          <a:blip r:embed="rId8"/>
          <a:srcRect/>
          <a:stretch>
            <a:fillRect/>
          </a:stretch>
        </p:blipFill>
        <p:spPr bwMode="auto">
          <a:xfrm>
            <a:off x="3048000" y="4648200"/>
            <a:ext cx="719138" cy="225425"/>
          </a:xfrm>
          <a:prstGeom prst="rect">
            <a:avLst/>
          </a:prstGeom>
          <a:noFill/>
          <a:ln w="9525">
            <a:noFill/>
            <a:miter lim="800000"/>
            <a:headEnd/>
            <a:tailEnd/>
          </a:ln>
        </p:spPr>
      </p:pic>
      <p:pic>
        <p:nvPicPr>
          <p:cNvPr id="1035" name="Picture 17"/>
          <p:cNvPicPr>
            <a:picLocks noChangeAspect="1" noChangeArrowheads="1"/>
          </p:cNvPicPr>
          <p:nvPr/>
        </p:nvPicPr>
        <p:blipFill>
          <a:blip r:embed="rId9"/>
          <a:srcRect/>
          <a:stretch>
            <a:fillRect/>
          </a:stretch>
        </p:blipFill>
        <p:spPr bwMode="auto">
          <a:xfrm>
            <a:off x="5638800" y="4038600"/>
            <a:ext cx="790575" cy="301625"/>
          </a:xfrm>
          <a:prstGeom prst="rect">
            <a:avLst/>
          </a:prstGeom>
          <a:noFill/>
          <a:ln w="9525">
            <a:noFill/>
            <a:miter lim="800000"/>
            <a:headEnd/>
            <a:tailEnd/>
          </a:ln>
        </p:spPr>
      </p:pic>
      <p:grpSp>
        <p:nvGrpSpPr>
          <p:cNvPr id="3" name="Group 18"/>
          <p:cNvGrpSpPr>
            <a:grpSpLocks/>
          </p:cNvGrpSpPr>
          <p:nvPr/>
        </p:nvGrpSpPr>
        <p:grpSpPr bwMode="auto">
          <a:xfrm>
            <a:off x="1981200" y="3810000"/>
            <a:ext cx="5486400" cy="2743200"/>
            <a:chOff x="1152" y="768"/>
            <a:chExt cx="3456" cy="1728"/>
          </a:xfrm>
        </p:grpSpPr>
        <p:pic>
          <p:nvPicPr>
            <p:cNvPr id="1072" name="Picture 19" descr="Sample_1"/>
            <p:cNvPicPr>
              <a:picLocks noChangeAspect="1" noChangeArrowheads="1"/>
            </p:cNvPicPr>
            <p:nvPr/>
          </p:nvPicPr>
          <p:blipFill>
            <a:blip r:embed="rId10"/>
            <a:srcRect/>
            <a:stretch>
              <a:fillRect/>
            </a:stretch>
          </p:blipFill>
          <p:spPr bwMode="auto">
            <a:xfrm>
              <a:off x="2112" y="1872"/>
              <a:ext cx="624" cy="624"/>
            </a:xfrm>
            <a:prstGeom prst="rect">
              <a:avLst/>
            </a:prstGeom>
            <a:noFill/>
            <a:ln w="9525">
              <a:solidFill>
                <a:srgbClr val="000000"/>
              </a:solidFill>
              <a:miter lim="800000"/>
              <a:headEnd/>
              <a:tailEnd/>
            </a:ln>
          </p:spPr>
        </p:pic>
        <p:pic>
          <p:nvPicPr>
            <p:cNvPr id="1073" name="Picture 20" descr="Sample_4"/>
            <p:cNvPicPr>
              <a:picLocks noChangeAspect="1" noChangeArrowheads="1"/>
            </p:cNvPicPr>
            <p:nvPr/>
          </p:nvPicPr>
          <p:blipFill>
            <a:blip r:embed="rId11"/>
            <a:srcRect/>
            <a:stretch>
              <a:fillRect/>
            </a:stretch>
          </p:blipFill>
          <p:spPr bwMode="auto">
            <a:xfrm>
              <a:off x="3984" y="768"/>
              <a:ext cx="624" cy="624"/>
            </a:xfrm>
            <a:prstGeom prst="rect">
              <a:avLst/>
            </a:prstGeom>
            <a:noFill/>
            <a:ln w="9525">
              <a:solidFill>
                <a:srgbClr val="000000"/>
              </a:solidFill>
              <a:miter lim="800000"/>
              <a:headEnd/>
              <a:tailEnd/>
            </a:ln>
          </p:spPr>
        </p:pic>
        <p:pic>
          <p:nvPicPr>
            <p:cNvPr id="1074" name="Picture 21" descr="Sample_2"/>
            <p:cNvPicPr>
              <a:picLocks noChangeAspect="1" noChangeArrowheads="1"/>
            </p:cNvPicPr>
            <p:nvPr/>
          </p:nvPicPr>
          <p:blipFill>
            <a:blip r:embed="rId12"/>
            <a:srcRect/>
            <a:stretch>
              <a:fillRect/>
            </a:stretch>
          </p:blipFill>
          <p:spPr bwMode="auto">
            <a:xfrm>
              <a:off x="1392" y="1536"/>
              <a:ext cx="599" cy="599"/>
            </a:xfrm>
            <a:prstGeom prst="rect">
              <a:avLst/>
            </a:prstGeom>
            <a:noFill/>
            <a:ln w="9525">
              <a:solidFill>
                <a:srgbClr val="000000"/>
              </a:solidFill>
              <a:miter lim="800000"/>
              <a:headEnd/>
              <a:tailEnd/>
            </a:ln>
          </p:spPr>
        </p:pic>
        <p:pic>
          <p:nvPicPr>
            <p:cNvPr id="1075" name="Picture 22" descr="Sample_3"/>
            <p:cNvPicPr>
              <a:picLocks noChangeAspect="1" noChangeArrowheads="1"/>
            </p:cNvPicPr>
            <p:nvPr/>
          </p:nvPicPr>
          <p:blipFill>
            <a:blip r:embed="rId13"/>
            <a:srcRect/>
            <a:stretch>
              <a:fillRect/>
            </a:stretch>
          </p:blipFill>
          <p:spPr bwMode="auto">
            <a:xfrm>
              <a:off x="1152" y="816"/>
              <a:ext cx="623" cy="624"/>
            </a:xfrm>
            <a:prstGeom prst="rect">
              <a:avLst/>
            </a:prstGeom>
            <a:noFill/>
            <a:ln w="9525">
              <a:solidFill>
                <a:srgbClr val="000000"/>
              </a:solidFill>
              <a:miter lim="800000"/>
              <a:headEnd/>
              <a:tailEnd/>
            </a:ln>
          </p:spPr>
        </p:pic>
        <p:pic>
          <p:nvPicPr>
            <p:cNvPr id="1076" name="Picture 23" descr="Sample_5"/>
            <p:cNvPicPr>
              <a:picLocks noChangeAspect="1" noChangeArrowheads="1"/>
            </p:cNvPicPr>
            <p:nvPr/>
          </p:nvPicPr>
          <p:blipFill>
            <a:blip r:embed="rId14"/>
            <a:srcRect/>
            <a:stretch>
              <a:fillRect/>
            </a:stretch>
          </p:blipFill>
          <p:spPr bwMode="auto">
            <a:xfrm>
              <a:off x="3696" y="1536"/>
              <a:ext cx="624" cy="624"/>
            </a:xfrm>
            <a:prstGeom prst="rect">
              <a:avLst/>
            </a:prstGeom>
            <a:noFill/>
            <a:ln w="9525">
              <a:solidFill>
                <a:srgbClr val="000000"/>
              </a:solidFill>
              <a:miter lim="800000"/>
              <a:headEnd/>
              <a:tailEnd/>
            </a:ln>
          </p:spPr>
        </p:pic>
        <p:pic>
          <p:nvPicPr>
            <p:cNvPr id="1077" name="Picture 24" descr="Sample_6"/>
            <p:cNvPicPr>
              <a:picLocks noChangeAspect="1" noChangeArrowheads="1"/>
            </p:cNvPicPr>
            <p:nvPr/>
          </p:nvPicPr>
          <p:blipFill>
            <a:blip r:embed="rId15"/>
            <a:srcRect/>
            <a:stretch>
              <a:fillRect/>
            </a:stretch>
          </p:blipFill>
          <p:spPr bwMode="auto">
            <a:xfrm>
              <a:off x="2976" y="1872"/>
              <a:ext cx="624" cy="624"/>
            </a:xfrm>
            <a:prstGeom prst="rect">
              <a:avLst/>
            </a:prstGeom>
            <a:noFill/>
            <a:ln w="9525">
              <a:solidFill>
                <a:srgbClr val="000000"/>
              </a:solidFill>
              <a:miter lim="800000"/>
              <a:headEnd/>
              <a:tailEnd/>
            </a:ln>
          </p:spPr>
        </p:pic>
      </p:grpSp>
      <p:grpSp>
        <p:nvGrpSpPr>
          <p:cNvPr id="5" name="Group 53"/>
          <p:cNvGrpSpPr>
            <a:grpSpLocks/>
          </p:cNvGrpSpPr>
          <p:nvPr/>
        </p:nvGrpSpPr>
        <p:grpSpPr bwMode="auto">
          <a:xfrm>
            <a:off x="3048000" y="4114800"/>
            <a:ext cx="3124200" cy="1447800"/>
            <a:chOff x="1872" y="1728"/>
            <a:chExt cx="1968" cy="912"/>
          </a:xfrm>
        </p:grpSpPr>
        <p:sp>
          <p:nvSpPr>
            <p:cNvPr id="1066" name="AutoShape 54"/>
            <p:cNvSpPr>
              <a:spLocks noChangeArrowheads="1"/>
            </p:cNvSpPr>
            <p:nvPr/>
          </p:nvSpPr>
          <p:spPr bwMode="auto">
            <a:xfrm rot="-1507048">
              <a:off x="3168" y="2352"/>
              <a:ext cx="192" cy="288"/>
            </a:xfrm>
            <a:prstGeom prst="downArrow">
              <a:avLst>
                <a:gd name="adj1" fmla="val 50000"/>
                <a:gd name="adj2" fmla="val 37500"/>
              </a:avLst>
            </a:prstGeom>
            <a:solidFill>
              <a:srgbClr val="0000FF"/>
            </a:solidFill>
            <a:ln w="9525">
              <a:solidFill>
                <a:schemeClr val="tx1"/>
              </a:solidFill>
              <a:miter lim="800000"/>
              <a:headEnd/>
              <a:tailEnd/>
            </a:ln>
          </p:spPr>
          <p:txBody>
            <a:bodyPr wrap="none" anchor="ctr"/>
            <a:lstStyle/>
            <a:p>
              <a:endParaRPr lang="zh-TW" altLang="zh-TW">
                <a:latin typeface="Calibri" pitchFamily="34" charset="0"/>
              </a:endParaRPr>
            </a:p>
          </p:txBody>
        </p:sp>
        <p:sp>
          <p:nvSpPr>
            <p:cNvPr id="1067" name="AutoShape 55"/>
            <p:cNvSpPr>
              <a:spLocks noChangeArrowheads="1"/>
            </p:cNvSpPr>
            <p:nvPr/>
          </p:nvSpPr>
          <p:spPr bwMode="auto">
            <a:xfrm rot="-4058015">
              <a:off x="3600" y="1968"/>
              <a:ext cx="192" cy="288"/>
            </a:xfrm>
            <a:prstGeom prst="downArrow">
              <a:avLst>
                <a:gd name="adj1" fmla="val 50000"/>
                <a:gd name="adj2" fmla="val 37500"/>
              </a:avLst>
            </a:prstGeom>
            <a:solidFill>
              <a:srgbClr val="0000FF"/>
            </a:solidFill>
            <a:ln w="9525">
              <a:solidFill>
                <a:schemeClr val="tx1"/>
              </a:solidFill>
              <a:miter lim="800000"/>
              <a:headEnd/>
              <a:tailEnd/>
            </a:ln>
          </p:spPr>
          <p:txBody>
            <a:bodyPr wrap="none" anchor="ctr"/>
            <a:lstStyle/>
            <a:p>
              <a:endParaRPr lang="zh-TW" altLang="zh-TW">
                <a:latin typeface="Calibri" pitchFamily="34" charset="0"/>
              </a:endParaRPr>
            </a:p>
          </p:txBody>
        </p:sp>
        <p:sp>
          <p:nvSpPr>
            <p:cNvPr id="1068" name="AutoShape 56"/>
            <p:cNvSpPr>
              <a:spLocks noChangeArrowheads="1"/>
            </p:cNvSpPr>
            <p:nvPr/>
          </p:nvSpPr>
          <p:spPr bwMode="auto">
            <a:xfrm rot="5284065">
              <a:off x="1920" y="1680"/>
              <a:ext cx="192" cy="288"/>
            </a:xfrm>
            <a:prstGeom prst="downArrow">
              <a:avLst>
                <a:gd name="adj1" fmla="val 50000"/>
                <a:gd name="adj2" fmla="val 37500"/>
              </a:avLst>
            </a:prstGeom>
            <a:solidFill>
              <a:srgbClr val="0000FF"/>
            </a:solidFill>
            <a:ln w="9525">
              <a:solidFill>
                <a:schemeClr val="tx1"/>
              </a:solidFill>
              <a:miter lim="800000"/>
              <a:headEnd/>
              <a:tailEnd/>
            </a:ln>
          </p:spPr>
          <p:txBody>
            <a:bodyPr wrap="none" anchor="ctr"/>
            <a:lstStyle/>
            <a:p>
              <a:endParaRPr lang="zh-TW" altLang="zh-TW">
                <a:latin typeface="Calibri" pitchFamily="34" charset="0"/>
              </a:endParaRPr>
            </a:p>
          </p:txBody>
        </p:sp>
        <p:sp>
          <p:nvSpPr>
            <p:cNvPr id="1069" name="AutoShape 57"/>
            <p:cNvSpPr>
              <a:spLocks noChangeArrowheads="1"/>
            </p:cNvSpPr>
            <p:nvPr/>
          </p:nvSpPr>
          <p:spPr bwMode="auto">
            <a:xfrm rot="5284065">
              <a:off x="2016" y="1968"/>
              <a:ext cx="192" cy="288"/>
            </a:xfrm>
            <a:prstGeom prst="downArrow">
              <a:avLst>
                <a:gd name="adj1" fmla="val 50000"/>
                <a:gd name="adj2" fmla="val 37500"/>
              </a:avLst>
            </a:prstGeom>
            <a:solidFill>
              <a:srgbClr val="0000FF"/>
            </a:solidFill>
            <a:ln w="9525">
              <a:solidFill>
                <a:schemeClr val="tx1"/>
              </a:solidFill>
              <a:miter lim="800000"/>
              <a:headEnd/>
              <a:tailEnd/>
            </a:ln>
          </p:spPr>
          <p:txBody>
            <a:bodyPr wrap="none" anchor="ctr"/>
            <a:lstStyle/>
            <a:p>
              <a:endParaRPr lang="zh-TW" altLang="zh-TW">
                <a:latin typeface="Calibri" pitchFamily="34" charset="0"/>
              </a:endParaRPr>
            </a:p>
          </p:txBody>
        </p:sp>
      </p:grpSp>
      <p:grpSp>
        <p:nvGrpSpPr>
          <p:cNvPr id="8" name="Group 60"/>
          <p:cNvGrpSpPr>
            <a:grpSpLocks/>
          </p:cNvGrpSpPr>
          <p:nvPr/>
        </p:nvGrpSpPr>
        <p:grpSpPr bwMode="auto">
          <a:xfrm>
            <a:off x="5334000" y="6248400"/>
            <a:ext cx="2317750" cy="400050"/>
            <a:chOff x="5334000" y="6248400"/>
            <a:chExt cx="2318374" cy="400170"/>
          </a:xfrm>
        </p:grpSpPr>
        <p:sp>
          <p:nvSpPr>
            <p:cNvPr id="1045" name="Text Box 21"/>
            <p:cNvSpPr txBox="1">
              <a:spLocks noChangeArrowheads="1"/>
            </p:cNvSpPr>
            <p:nvPr/>
          </p:nvSpPr>
          <p:spPr bwMode="auto">
            <a:xfrm>
              <a:off x="5334000" y="6248400"/>
              <a:ext cx="184774" cy="400170"/>
            </a:xfrm>
            <a:prstGeom prst="rect">
              <a:avLst/>
            </a:prstGeom>
            <a:noFill/>
            <a:ln w="9525">
              <a:noFill/>
              <a:miter lim="800000"/>
              <a:headEnd/>
              <a:tailEnd/>
            </a:ln>
          </p:spPr>
          <p:txBody>
            <a:bodyPr wrap="none">
              <a:spAutoFit/>
            </a:bodyPr>
            <a:lstStyle/>
            <a:p>
              <a:endParaRPr lang="zh-TW" altLang="zh-TW" sz="2000" b="1">
                <a:solidFill>
                  <a:srgbClr val="008000"/>
                </a:solidFill>
              </a:endParaRPr>
            </a:p>
          </p:txBody>
        </p:sp>
        <p:sp>
          <p:nvSpPr>
            <p:cNvPr id="1046" name="Text Box 23"/>
            <p:cNvSpPr txBox="1">
              <a:spLocks noChangeArrowheads="1"/>
            </p:cNvSpPr>
            <p:nvPr/>
          </p:nvSpPr>
          <p:spPr bwMode="auto">
            <a:xfrm>
              <a:off x="7467600" y="6248400"/>
              <a:ext cx="184774" cy="400170"/>
            </a:xfrm>
            <a:prstGeom prst="rect">
              <a:avLst/>
            </a:prstGeom>
            <a:noFill/>
            <a:ln w="9525">
              <a:noFill/>
              <a:miter lim="800000"/>
              <a:headEnd/>
              <a:tailEnd/>
            </a:ln>
          </p:spPr>
          <p:txBody>
            <a:bodyPr wrap="none">
              <a:spAutoFit/>
            </a:bodyPr>
            <a:lstStyle/>
            <a:p>
              <a:endParaRPr lang="zh-TW" altLang="zh-TW" sz="2000" b="1">
                <a:solidFill>
                  <a:srgbClr val="0066FF"/>
                </a:solidFill>
              </a:endParaRPr>
            </a:p>
          </p:txBody>
        </p:sp>
      </p:grpSp>
      <p:sp>
        <p:nvSpPr>
          <p:cNvPr id="1043" name="Slide Number Placeholder 61"/>
          <p:cNvSpPr>
            <a:spLocks noGrp="1"/>
          </p:cNvSpPr>
          <p:nvPr>
            <p:ph type="sldNum" sz="quarter" idx="12"/>
          </p:nvPr>
        </p:nvSpPr>
        <p:spPr bwMode="auto">
          <a:xfrm>
            <a:off x="6705600" y="6248400"/>
            <a:ext cx="1905000" cy="457200"/>
          </a:xfrm>
          <a:noFill/>
          <a:ln>
            <a:miter lim="800000"/>
            <a:headEnd/>
            <a:tailEnd/>
          </a:ln>
        </p:spPr>
        <p:txBody>
          <a:bodyPr/>
          <a:lstStyle/>
          <a:p>
            <a:fld id="{3E182A55-D7A0-4C00-8C20-7C80119E7021}" type="slidenum">
              <a:rPr lang="en-US" altLang="zh-TW" smtClean="0"/>
              <a:pPr/>
              <a:t>10</a:t>
            </a:fld>
            <a:endParaRPr lang="en-US" altLang="zh-TW" smtClean="0"/>
          </a:p>
        </p:txBody>
      </p:sp>
      <p:grpSp>
        <p:nvGrpSpPr>
          <p:cNvPr id="65" name="Group 64"/>
          <p:cNvGrpSpPr/>
          <p:nvPr/>
        </p:nvGrpSpPr>
        <p:grpSpPr>
          <a:xfrm>
            <a:off x="4114800" y="4038600"/>
            <a:ext cx="2133600" cy="1447800"/>
            <a:chOff x="4094163" y="2743200"/>
            <a:chExt cx="2133600" cy="1447800"/>
          </a:xfrm>
        </p:grpSpPr>
        <p:sp>
          <p:nvSpPr>
            <p:cNvPr id="66" name="AutoShape 37"/>
            <p:cNvSpPr>
              <a:spLocks noChangeArrowheads="1"/>
            </p:cNvSpPr>
            <p:nvPr/>
          </p:nvSpPr>
          <p:spPr bwMode="auto">
            <a:xfrm rot="1976263">
              <a:off x="4094163" y="3657600"/>
              <a:ext cx="228600" cy="533400"/>
            </a:xfrm>
            <a:prstGeom prst="upArrow">
              <a:avLst>
                <a:gd name="adj1" fmla="val 50000"/>
                <a:gd name="adj2" fmla="val 58333"/>
              </a:avLst>
            </a:prstGeom>
            <a:solidFill>
              <a:schemeClr val="accent1"/>
            </a:solidFill>
            <a:ln w="9525">
              <a:solidFill>
                <a:schemeClr val="tx1"/>
              </a:solidFill>
              <a:miter lim="800000"/>
              <a:headEnd/>
              <a:tailEnd/>
            </a:ln>
          </p:spPr>
          <p:txBody>
            <a:bodyPr wrap="none" anchor="ctr"/>
            <a:lstStyle/>
            <a:p>
              <a:endParaRPr lang="zh-TW" altLang="zh-TW">
                <a:latin typeface="Calibri" pitchFamily="34" charset="0"/>
              </a:endParaRPr>
            </a:p>
          </p:txBody>
        </p:sp>
        <p:sp>
          <p:nvSpPr>
            <p:cNvPr id="67" name="AutoShape 38"/>
            <p:cNvSpPr>
              <a:spLocks noChangeArrowheads="1"/>
            </p:cNvSpPr>
            <p:nvPr/>
          </p:nvSpPr>
          <p:spPr bwMode="auto">
            <a:xfrm rot="16628724">
              <a:off x="5846763" y="2590800"/>
              <a:ext cx="228600" cy="533400"/>
            </a:xfrm>
            <a:prstGeom prst="upArrow">
              <a:avLst>
                <a:gd name="adj1" fmla="val 50000"/>
                <a:gd name="adj2" fmla="val 58333"/>
              </a:avLst>
            </a:prstGeom>
            <a:solidFill>
              <a:schemeClr val="accent1"/>
            </a:solidFill>
            <a:ln w="9525">
              <a:solidFill>
                <a:schemeClr val="tx1"/>
              </a:solidFill>
              <a:miter lim="800000"/>
              <a:headEnd/>
              <a:tailEnd/>
            </a:ln>
          </p:spPr>
          <p:txBody>
            <a:bodyPr wrap="none" anchor="ctr"/>
            <a:lstStyle/>
            <a:p>
              <a:endParaRPr lang="zh-TW" altLang="zh-TW">
                <a:latin typeface="Calibri" pitchFamily="34" charset="0"/>
              </a:endParaRPr>
            </a:p>
          </p:txBody>
        </p:sp>
      </p:grpSp>
      <p:grpSp>
        <p:nvGrpSpPr>
          <p:cNvPr id="73" name="Group 72"/>
          <p:cNvGrpSpPr/>
          <p:nvPr/>
        </p:nvGrpSpPr>
        <p:grpSpPr>
          <a:xfrm>
            <a:off x="3657600" y="3810000"/>
            <a:ext cx="3790950" cy="2743199"/>
            <a:chOff x="3581400" y="2133601"/>
            <a:chExt cx="3790950" cy="2743199"/>
          </a:xfrm>
        </p:grpSpPr>
        <p:pic>
          <p:nvPicPr>
            <p:cNvPr id="71" name="Picture 41"/>
            <p:cNvPicPr>
              <a:picLocks noChangeAspect="1" noChangeArrowheads="1"/>
            </p:cNvPicPr>
            <p:nvPr/>
          </p:nvPicPr>
          <p:blipFill>
            <a:blip r:embed="rId16"/>
            <a:srcRect/>
            <a:stretch>
              <a:fillRect/>
            </a:stretch>
          </p:blipFill>
          <p:spPr bwMode="auto">
            <a:xfrm>
              <a:off x="3581400" y="3886200"/>
              <a:ext cx="698573" cy="990600"/>
            </a:xfrm>
            <a:prstGeom prst="rect">
              <a:avLst/>
            </a:prstGeom>
            <a:noFill/>
            <a:ln w="9525">
              <a:noFill/>
              <a:miter lim="800000"/>
              <a:headEnd/>
              <a:tailEnd/>
            </a:ln>
            <a:effectLst/>
          </p:spPr>
        </p:pic>
        <p:pic>
          <p:nvPicPr>
            <p:cNvPr id="72" name="Picture 43"/>
            <p:cNvPicPr>
              <a:picLocks noChangeAspect="1" noChangeArrowheads="1"/>
            </p:cNvPicPr>
            <p:nvPr/>
          </p:nvPicPr>
          <p:blipFill>
            <a:blip r:embed="rId17"/>
            <a:srcRect/>
            <a:stretch>
              <a:fillRect/>
            </a:stretch>
          </p:blipFill>
          <p:spPr bwMode="auto">
            <a:xfrm>
              <a:off x="6530043" y="2133601"/>
              <a:ext cx="842307" cy="990600"/>
            </a:xfrm>
            <a:prstGeom prst="rect">
              <a:avLst/>
            </a:prstGeom>
            <a:noFill/>
            <a:ln w="9525">
              <a:noFill/>
              <a:miter lim="800000"/>
              <a:headEnd/>
              <a:tailEnd/>
            </a:ln>
            <a:effectLst/>
          </p:spPr>
        </p:pic>
      </p:grpSp>
      <p:grpSp>
        <p:nvGrpSpPr>
          <p:cNvPr id="68" name="Group 67"/>
          <p:cNvGrpSpPr/>
          <p:nvPr/>
        </p:nvGrpSpPr>
        <p:grpSpPr>
          <a:xfrm>
            <a:off x="3657600" y="3810000"/>
            <a:ext cx="3781425" cy="2743199"/>
            <a:chOff x="3581400" y="2514601"/>
            <a:chExt cx="3781425" cy="2743199"/>
          </a:xfrm>
        </p:grpSpPr>
        <p:pic>
          <p:nvPicPr>
            <p:cNvPr id="69" name="Picture 42"/>
            <p:cNvPicPr>
              <a:picLocks noChangeAspect="1" noChangeArrowheads="1"/>
            </p:cNvPicPr>
            <p:nvPr/>
          </p:nvPicPr>
          <p:blipFill>
            <a:blip r:embed="rId18"/>
            <a:srcRect/>
            <a:stretch>
              <a:fillRect/>
            </a:stretch>
          </p:blipFill>
          <p:spPr bwMode="auto">
            <a:xfrm>
              <a:off x="3581400" y="4267200"/>
              <a:ext cx="683986" cy="990600"/>
            </a:xfrm>
            <a:prstGeom prst="rect">
              <a:avLst/>
            </a:prstGeom>
            <a:noFill/>
            <a:ln w="9525">
              <a:noFill/>
              <a:miter lim="800000"/>
              <a:headEnd/>
              <a:tailEnd/>
            </a:ln>
            <a:effectLst/>
          </p:spPr>
        </p:pic>
        <p:pic>
          <p:nvPicPr>
            <p:cNvPr id="70" name="Picture 44"/>
            <p:cNvPicPr>
              <a:picLocks noChangeAspect="1" noChangeArrowheads="1"/>
            </p:cNvPicPr>
            <p:nvPr/>
          </p:nvPicPr>
          <p:blipFill>
            <a:blip r:embed="rId19"/>
            <a:srcRect/>
            <a:stretch>
              <a:fillRect/>
            </a:stretch>
          </p:blipFill>
          <p:spPr bwMode="auto">
            <a:xfrm>
              <a:off x="6526450" y="2514601"/>
              <a:ext cx="836375" cy="990600"/>
            </a:xfrm>
            <a:prstGeom prst="rect">
              <a:avLst/>
            </a:prstGeom>
            <a:noFill/>
            <a:ln w="9525">
              <a:noFill/>
              <a:miter lim="800000"/>
              <a:headEnd/>
              <a:tailEnd/>
            </a:ln>
            <a:effectLst/>
          </p:spPr>
        </p:pic>
      </p:grpSp>
      <p:sp>
        <p:nvSpPr>
          <p:cNvPr id="53" name="Rectangle 25"/>
          <p:cNvSpPr>
            <a:spLocks noChangeArrowheads="1"/>
          </p:cNvSpPr>
          <p:nvPr/>
        </p:nvSpPr>
        <p:spPr bwMode="auto">
          <a:xfrm>
            <a:off x="0" y="228600"/>
            <a:ext cx="9144000" cy="1143000"/>
          </a:xfrm>
          <a:prstGeom prst="rect">
            <a:avLst/>
          </a:prstGeom>
          <a:noFill/>
          <a:ln w="9525">
            <a:noFill/>
            <a:miter lim="800000"/>
            <a:headEnd/>
            <a:tailEnd/>
          </a:ln>
        </p:spPr>
        <p:txBody>
          <a:bodyPr anchor="ctr"/>
          <a:lstStyle/>
          <a:p>
            <a:pPr algn="ctr"/>
            <a:r>
              <a:rPr lang="en-US" altLang="zh-TW" sz="4000" dirty="0"/>
              <a:t>   </a:t>
            </a:r>
            <a:r>
              <a:rPr lang="en-US" altLang="zh-TW" sz="4000" dirty="0" smtClean="0"/>
              <a:t>Estimating the </a:t>
            </a:r>
            <a:r>
              <a:rPr lang="en-US" altLang="zh-TW" sz="4000" dirty="0"/>
              <a:t>Basic Potemkin </a:t>
            </a:r>
            <a:r>
              <a:rPr lang="en-US" altLang="zh-TW" sz="4000" dirty="0" smtClean="0"/>
              <a:t>Model </a:t>
            </a:r>
          </a:p>
          <a:p>
            <a:pPr algn="ctr"/>
            <a:r>
              <a:rPr lang="en-US" altLang="zh-TW" sz="4000" dirty="0" smtClean="0"/>
              <a:t>Phase 2 </a:t>
            </a:r>
            <a:endParaRPr lang="en-US" altLang="zh-TW" sz="3200" dirty="0">
              <a:solidFill>
                <a:schemeClr val="tx2"/>
              </a:solidFill>
            </a:endParaRPr>
          </a:p>
        </p:txBody>
      </p:sp>
      <p:sp>
        <p:nvSpPr>
          <p:cNvPr id="54" name="TextBox 53"/>
          <p:cNvSpPr txBox="1"/>
          <p:nvPr/>
        </p:nvSpPr>
        <p:spPr>
          <a:xfrm>
            <a:off x="304800" y="1524000"/>
            <a:ext cx="8610600" cy="1938992"/>
          </a:xfrm>
          <a:prstGeom prst="rect">
            <a:avLst/>
          </a:prstGeom>
          <a:noFill/>
        </p:spPr>
        <p:txBody>
          <a:bodyPr wrap="square" rtlCol="0">
            <a:spAutoFit/>
          </a:bodyPr>
          <a:lstStyle/>
          <a:p>
            <a:pPr>
              <a:buFontTx/>
              <a:buChar char="-"/>
            </a:pPr>
            <a:r>
              <a:rPr lang="en-US" sz="2400" dirty="0" smtClean="0"/>
              <a:t> We compute 3D class skeleton for the target object class.</a:t>
            </a:r>
          </a:p>
          <a:p>
            <a:pPr>
              <a:buFontTx/>
              <a:buChar char="-"/>
            </a:pPr>
            <a:r>
              <a:rPr lang="en-US" sz="2400" dirty="0" smtClean="0"/>
              <a:t> Each part needs to be visible in at least two views from the view bins we are interested in. </a:t>
            </a:r>
          </a:p>
          <a:p>
            <a:pPr>
              <a:buFontTx/>
              <a:buChar char="-"/>
            </a:pPr>
            <a:r>
              <a:rPr lang="en-US" sz="2400" dirty="0" smtClean="0"/>
              <a:t> We need to label the view bins and the parts of objects in real training images.</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1946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0C851C2-FAFF-484D-B4F8-9530FEF8950B}" type="slidenum">
              <a:rPr lang="en-US" smtClean="0"/>
              <a:pPr/>
              <a:t>11</a:t>
            </a:fld>
            <a:endParaRPr lang="en-US"/>
          </a:p>
        </p:txBody>
      </p:sp>
      <p:pic>
        <p:nvPicPr>
          <p:cNvPr id="4" name="Picture 3" descr="IMG_5733"/>
          <p:cNvPicPr>
            <a:picLocks noChangeAspect="1" noChangeArrowheads="1"/>
          </p:cNvPicPr>
          <p:nvPr/>
        </p:nvPicPr>
        <p:blipFill>
          <a:blip r:embed="rId2"/>
          <a:srcRect/>
          <a:stretch>
            <a:fillRect/>
          </a:stretch>
        </p:blipFill>
        <p:spPr bwMode="auto">
          <a:xfrm>
            <a:off x="685800" y="5181600"/>
            <a:ext cx="1371600" cy="1028700"/>
          </a:xfrm>
          <a:prstGeom prst="rect">
            <a:avLst/>
          </a:prstGeom>
          <a:noFill/>
          <a:ln w="28575">
            <a:solidFill>
              <a:srgbClr val="0066FF"/>
            </a:solidFill>
            <a:miter lim="800000"/>
            <a:headEnd/>
            <a:tailEnd/>
          </a:ln>
        </p:spPr>
      </p:pic>
      <p:sp>
        <p:nvSpPr>
          <p:cNvPr id="20" name="Rectangle 25"/>
          <p:cNvSpPr>
            <a:spLocks noChangeArrowheads="1"/>
          </p:cNvSpPr>
          <p:nvPr/>
        </p:nvSpPr>
        <p:spPr bwMode="auto">
          <a:xfrm>
            <a:off x="0" y="304800"/>
            <a:ext cx="9144000" cy="1143000"/>
          </a:xfrm>
          <a:prstGeom prst="rect">
            <a:avLst/>
          </a:prstGeom>
          <a:noFill/>
          <a:ln w="9525">
            <a:noFill/>
            <a:miter lim="800000"/>
            <a:headEnd/>
            <a:tailEnd/>
          </a:ln>
        </p:spPr>
        <p:txBody>
          <a:bodyPr anchor="ctr"/>
          <a:lstStyle/>
          <a:p>
            <a:pPr algn="ctr"/>
            <a:r>
              <a:rPr lang="en-US" altLang="zh-TW" sz="4000" dirty="0"/>
              <a:t>   </a:t>
            </a:r>
            <a:r>
              <a:rPr lang="en-US" altLang="zh-TW" sz="4000" dirty="0" smtClean="0"/>
              <a:t>Using the </a:t>
            </a:r>
            <a:r>
              <a:rPr lang="en-US" altLang="zh-TW" sz="4000" dirty="0"/>
              <a:t>Basic Potemkin </a:t>
            </a:r>
            <a:r>
              <a:rPr lang="en-US" altLang="zh-TW" sz="4000" dirty="0" smtClean="0"/>
              <a:t>Model </a:t>
            </a:r>
            <a:endParaRPr lang="en-US" altLang="zh-TW" sz="3200" dirty="0">
              <a:solidFill>
                <a:schemeClr val="tx2"/>
              </a:solidFill>
            </a:endParaRPr>
          </a:p>
        </p:txBody>
      </p:sp>
      <p:pic>
        <p:nvPicPr>
          <p:cNvPr id="21" name="Picture 11" descr="Fig2c"/>
          <p:cNvPicPr>
            <a:picLocks noChangeAspect="1" noChangeArrowheads="1"/>
          </p:cNvPicPr>
          <p:nvPr/>
        </p:nvPicPr>
        <p:blipFill>
          <a:blip r:embed="rId3"/>
          <a:srcRect/>
          <a:stretch>
            <a:fillRect/>
          </a:stretch>
        </p:blipFill>
        <p:spPr bwMode="auto">
          <a:xfrm>
            <a:off x="3505200" y="1600200"/>
            <a:ext cx="2286000" cy="1714500"/>
          </a:xfrm>
          <a:prstGeom prst="rect">
            <a:avLst/>
          </a:prstGeom>
          <a:noFill/>
          <a:ln w="9525">
            <a:noFill/>
            <a:miter lim="800000"/>
            <a:headEnd/>
            <a:tailEnd/>
          </a:ln>
        </p:spPr>
      </p:pic>
      <p:pic>
        <p:nvPicPr>
          <p:cNvPr id="22" name="Picture 12"/>
          <p:cNvPicPr>
            <a:picLocks noChangeAspect="1" noChangeArrowheads="1"/>
          </p:cNvPicPr>
          <p:nvPr/>
        </p:nvPicPr>
        <p:blipFill>
          <a:blip r:embed="rId4"/>
          <a:srcRect/>
          <a:stretch>
            <a:fillRect/>
          </a:stretch>
        </p:blipFill>
        <p:spPr bwMode="auto">
          <a:xfrm>
            <a:off x="2971800" y="2438400"/>
            <a:ext cx="787400" cy="298450"/>
          </a:xfrm>
          <a:prstGeom prst="rect">
            <a:avLst/>
          </a:prstGeom>
          <a:noFill/>
          <a:ln w="9525">
            <a:noFill/>
            <a:miter lim="800000"/>
            <a:headEnd/>
            <a:tailEnd/>
          </a:ln>
        </p:spPr>
      </p:pic>
      <p:pic>
        <p:nvPicPr>
          <p:cNvPr id="23" name="Picture 13"/>
          <p:cNvPicPr>
            <a:picLocks noChangeAspect="1" noChangeArrowheads="1"/>
          </p:cNvPicPr>
          <p:nvPr/>
        </p:nvPicPr>
        <p:blipFill>
          <a:blip r:embed="rId5"/>
          <a:srcRect/>
          <a:stretch>
            <a:fillRect/>
          </a:stretch>
        </p:blipFill>
        <p:spPr bwMode="auto">
          <a:xfrm>
            <a:off x="4038600" y="3505200"/>
            <a:ext cx="309563" cy="398463"/>
          </a:xfrm>
          <a:prstGeom prst="rect">
            <a:avLst/>
          </a:prstGeom>
          <a:noFill/>
          <a:ln w="9525">
            <a:noFill/>
            <a:miter lim="800000"/>
            <a:headEnd/>
            <a:tailEnd/>
          </a:ln>
        </p:spPr>
      </p:pic>
      <p:pic>
        <p:nvPicPr>
          <p:cNvPr id="24" name="Picture 14"/>
          <p:cNvPicPr>
            <a:picLocks noChangeAspect="1" noChangeArrowheads="1"/>
          </p:cNvPicPr>
          <p:nvPr/>
        </p:nvPicPr>
        <p:blipFill>
          <a:blip r:embed="rId6"/>
          <a:srcRect/>
          <a:stretch>
            <a:fillRect/>
          </a:stretch>
        </p:blipFill>
        <p:spPr bwMode="auto">
          <a:xfrm>
            <a:off x="5029200" y="3429000"/>
            <a:ext cx="309563" cy="398463"/>
          </a:xfrm>
          <a:prstGeom prst="rect">
            <a:avLst/>
          </a:prstGeom>
          <a:noFill/>
          <a:ln w="9525">
            <a:noFill/>
            <a:miter lim="800000"/>
            <a:headEnd/>
            <a:tailEnd/>
          </a:ln>
        </p:spPr>
      </p:pic>
      <p:pic>
        <p:nvPicPr>
          <p:cNvPr id="25" name="Picture 15"/>
          <p:cNvPicPr>
            <a:picLocks noChangeAspect="1" noChangeArrowheads="1"/>
          </p:cNvPicPr>
          <p:nvPr/>
        </p:nvPicPr>
        <p:blipFill>
          <a:blip r:embed="rId7"/>
          <a:srcRect/>
          <a:stretch>
            <a:fillRect/>
          </a:stretch>
        </p:blipFill>
        <p:spPr bwMode="auto">
          <a:xfrm>
            <a:off x="5562600" y="2971800"/>
            <a:ext cx="741363" cy="222250"/>
          </a:xfrm>
          <a:prstGeom prst="rect">
            <a:avLst/>
          </a:prstGeom>
          <a:noFill/>
          <a:ln w="9525">
            <a:noFill/>
            <a:miter lim="800000"/>
            <a:headEnd/>
            <a:tailEnd/>
          </a:ln>
        </p:spPr>
      </p:pic>
      <p:pic>
        <p:nvPicPr>
          <p:cNvPr id="26" name="Picture 16"/>
          <p:cNvPicPr>
            <a:picLocks noChangeAspect="1" noChangeArrowheads="1"/>
          </p:cNvPicPr>
          <p:nvPr/>
        </p:nvPicPr>
        <p:blipFill>
          <a:blip r:embed="rId8"/>
          <a:srcRect/>
          <a:stretch>
            <a:fillRect/>
          </a:stretch>
        </p:blipFill>
        <p:spPr bwMode="auto">
          <a:xfrm>
            <a:off x="3048000" y="2971800"/>
            <a:ext cx="719138" cy="225425"/>
          </a:xfrm>
          <a:prstGeom prst="rect">
            <a:avLst/>
          </a:prstGeom>
          <a:noFill/>
          <a:ln w="9525">
            <a:noFill/>
            <a:miter lim="800000"/>
            <a:headEnd/>
            <a:tailEnd/>
          </a:ln>
        </p:spPr>
      </p:pic>
      <p:pic>
        <p:nvPicPr>
          <p:cNvPr id="27" name="Picture 17"/>
          <p:cNvPicPr>
            <a:picLocks noChangeAspect="1" noChangeArrowheads="1"/>
          </p:cNvPicPr>
          <p:nvPr/>
        </p:nvPicPr>
        <p:blipFill>
          <a:blip r:embed="rId9"/>
          <a:srcRect/>
          <a:stretch>
            <a:fillRect/>
          </a:stretch>
        </p:blipFill>
        <p:spPr bwMode="auto">
          <a:xfrm>
            <a:off x="5638800" y="2362200"/>
            <a:ext cx="790575" cy="301625"/>
          </a:xfrm>
          <a:prstGeom prst="rect">
            <a:avLst/>
          </a:prstGeom>
          <a:noFill/>
          <a:ln w="9525">
            <a:noFill/>
            <a:miter lim="800000"/>
            <a:headEnd/>
            <a:tailEnd/>
          </a:ln>
        </p:spPr>
      </p:pic>
      <p:grpSp>
        <p:nvGrpSpPr>
          <p:cNvPr id="28" name="Group 18"/>
          <p:cNvGrpSpPr>
            <a:grpSpLocks/>
          </p:cNvGrpSpPr>
          <p:nvPr/>
        </p:nvGrpSpPr>
        <p:grpSpPr bwMode="auto">
          <a:xfrm>
            <a:off x="1981200" y="2133600"/>
            <a:ext cx="5486400" cy="2743200"/>
            <a:chOff x="1152" y="768"/>
            <a:chExt cx="3456" cy="1728"/>
          </a:xfrm>
        </p:grpSpPr>
        <p:pic>
          <p:nvPicPr>
            <p:cNvPr id="29" name="Picture 19" descr="Sample_1"/>
            <p:cNvPicPr>
              <a:picLocks noChangeAspect="1" noChangeArrowheads="1"/>
            </p:cNvPicPr>
            <p:nvPr/>
          </p:nvPicPr>
          <p:blipFill>
            <a:blip r:embed="rId10"/>
            <a:srcRect/>
            <a:stretch>
              <a:fillRect/>
            </a:stretch>
          </p:blipFill>
          <p:spPr bwMode="auto">
            <a:xfrm>
              <a:off x="2112" y="1872"/>
              <a:ext cx="624" cy="624"/>
            </a:xfrm>
            <a:prstGeom prst="rect">
              <a:avLst/>
            </a:prstGeom>
            <a:noFill/>
            <a:ln w="9525">
              <a:solidFill>
                <a:srgbClr val="000000"/>
              </a:solidFill>
              <a:miter lim="800000"/>
              <a:headEnd/>
              <a:tailEnd/>
            </a:ln>
          </p:spPr>
        </p:pic>
        <p:pic>
          <p:nvPicPr>
            <p:cNvPr id="30" name="Picture 20" descr="Sample_4"/>
            <p:cNvPicPr>
              <a:picLocks noChangeAspect="1" noChangeArrowheads="1"/>
            </p:cNvPicPr>
            <p:nvPr/>
          </p:nvPicPr>
          <p:blipFill>
            <a:blip r:embed="rId11"/>
            <a:srcRect/>
            <a:stretch>
              <a:fillRect/>
            </a:stretch>
          </p:blipFill>
          <p:spPr bwMode="auto">
            <a:xfrm>
              <a:off x="3984" y="768"/>
              <a:ext cx="624" cy="624"/>
            </a:xfrm>
            <a:prstGeom prst="rect">
              <a:avLst/>
            </a:prstGeom>
            <a:noFill/>
            <a:ln w="9525">
              <a:solidFill>
                <a:srgbClr val="000000"/>
              </a:solidFill>
              <a:miter lim="800000"/>
              <a:headEnd/>
              <a:tailEnd/>
            </a:ln>
          </p:spPr>
        </p:pic>
        <p:pic>
          <p:nvPicPr>
            <p:cNvPr id="31" name="Picture 21" descr="Sample_2"/>
            <p:cNvPicPr>
              <a:picLocks noChangeAspect="1" noChangeArrowheads="1"/>
            </p:cNvPicPr>
            <p:nvPr/>
          </p:nvPicPr>
          <p:blipFill>
            <a:blip r:embed="rId12"/>
            <a:srcRect/>
            <a:stretch>
              <a:fillRect/>
            </a:stretch>
          </p:blipFill>
          <p:spPr bwMode="auto">
            <a:xfrm>
              <a:off x="1392" y="1536"/>
              <a:ext cx="599" cy="599"/>
            </a:xfrm>
            <a:prstGeom prst="rect">
              <a:avLst/>
            </a:prstGeom>
            <a:noFill/>
            <a:ln w="9525">
              <a:solidFill>
                <a:srgbClr val="000000"/>
              </a:solidFill>
              <a:miter lim="800000"/>
              <a:headEnd/>
              <a:tailEnd/>
            </a:ln>
          </p:spPr>
        </p:pic>
        <p:pic>
          <p:nvPicPr>
            <p:cNvPr id="32" name="Picture 22" descr="Sample_3"/>
            <p:cNvPicPr>
              <a:picLocks noChangeAspect="1" noChangeArrowheads="1"/>
            </p:cNvPicPr>
            <p:nvPr/>
          </p:nvPicPr>
          <p:blipFill>
            <a:blip r:embed="rId13"/>
            <a:srcRect/>
            <a:stretch>
              <a:fillRect/>
            </a:stretch>
          </p:blipFill>
          <p:spPr bwMode="auto">
            <a:xfrm>
              <a:off x="1152" y="816"/>
              <a:ext cx="623" cy="624"/>
            </a:xfrm>
            <a:prstGeom prst="rect">
              <a:avLst/>
            </a:prstGeom>
            <a:noFill/>
            <a:ln w="9525">
              <a:solidFill>
                <a:srgbClr val="000000"/>
              </a:solidFill>
              <a:miter lim="800000"/>
              <a:headEnd/>
              <a:tailEnd/>
            </a:ln>
          </p:spPr>
        </p:pic>
        <p:pic>
          <p:nvPicPr>
            <p:cNvPr id="33" name="Picture 23" descr="Sample_5"/>
            <p:cNvPicPr>
              <a:picLocks noChangeAspect="1" noChangeArrowheads="1"/>
            </p:cNvPicPr>
            <p:nvPr/>
          </p:nvPicPr>
          <p:blipFill>
            <a:blip r:embed="rId14"/>
            <a:srcRect/>
            <a:stretch>
              <a:fillRect/>
            </a:stretch>
          </p:blipFill>
          <p:spPr bwMode="auto">
            <a:xfrm>
              <a:off x="3696" y="1536"/>
              <a:ext cx="624" cy="624"/>
            </a:xfrm>
            <a:prstGeom prst="rect">
              <a:avLst/>
            </a:prstGeom>
            <a:noFill/>
            <a:ln w="9525">
              <a:solidFill>
                <a:srgbClr val="000000"/>
              </a:solidFill>
              <a:miter lim="800000"/>
              <a:headEnd/>
              <a:tailEnd/>
            </a:ln>
          </p:spPr>
        </p:pic>
        <p:pic>
          <p:nvPicPr>
            <p:cNvPr id="34" name="Picture 24" descr="Sample_6"/>
            <p:cNvPicPr>
              <a:picLocks noChangeAspect="1" noChangeArrowheads="1"/>
            </p:cNvPicPr>
            <p:nvPr/>
          </p:nvPicPr>
          <p:blipFill>
            <a:blip r:embed="rId15"/>
            <a:srcRect/>
            <a:stretch>
              <a:fillRect/>
            </a:stretch>
          </p:blipFill>
          <p:spPr bwMode="auto">
            <a:xfrm>
              <a:off x="2976" y="1872"/>
              <a:ext cx="624" cy="624"/>
            </a:xfrm>
            <a:prstGeom prst="rect">
              <a:avLst/>
            </a:prstGeom>
            <a:noFill/>
            <a:ln w="9525">
              <a:solidFill>
                <a:srgbClr val="000000"/>
              </a:solidFill>
              <a:miter lim="800000"/>
              <a:headEnd/>
              <a:tailEnd/>
            </a:ln>
          </p:spPr>
        </p:pic>
      </p:grpSp>
      <p:grpSp>
        <p:nvGrpSpPr>
          <p:cNvPr id="35" name="Group 53"/>
          <p:cNvGrpSpPr>
            <a:grpSpLocks/>
          </p:cNvGrpSpPr>
          <p:nvPr/>
        </p:nvGrpSpPr>
        <p:grpSpPr bwMode="auto">
          <a:xfrm>
            <a:off x="3048000" y="2438400"/>
            <a:ext cx="3124200" cy="1447800"/>
            <a:chOff x="1872" y="1728"/>
            <a:chExt cx="1968" cy="912"/>
          </a:xfrm>
        </p:grpSpPr>
        <p:sp>
          <p:nvSpPr>
            <p:cNvPr id="36" name="AutoShape 54"/>
            <p:cNvSpPr>
              <a:spLocks noChangeArrowheads="1"/>
            </p:cNvSpPr>
            <p:nvPr/>
          </p:nvSpPr>
          <p:spPr bwMode="auto">
            <a:xfrm rot="-1507048">
              <a:off x="3168" y="2352"/>
              <a:ext cx="192" cy="288"/>
            </a:xfrm>
            <a:prstGeom prst="downArrow">
              <a:avLst>
                <a:gd name="adj1" fmla="val 50000"/>
                <a:gd name="adj2" fmla="val 37500"/>
              </a:avLst>
            </a:prstGeom>
            <a:solidFill>
              <a:srgbClr val="0000FF"/>
            </a:solidFill>
            <a:ln w="9525">
              <a:solidFill>
                <a:schemeClr val="tx1"/>
              </a:solidFill>
              <a:miter lim="800000"/>
              <a:headEnd/>
              <a:tailEnd/>
            </a:ln>
          </p:spPr>
          <p:txBody>
            <a:bodyPr wrap="none" anchor="ctr"/>
            <a:lstStyle/>
            <a:p>
              <a:endParaRPr lang="zh-TW" altLang="zh-TW">
                <a:latin typeface="Calibri" pitchFamily="34" charset="0"/>
              </a:endParaRPr>
            </a:p>
          </p:txBody>
        </p:sp>
        <p:sp>
          <p:nvSpPr>
            <p:cNvPr id="37" name="AutoShape 55"/>
            <p:cNvSpPr>
              <a:spLocks noChangeArrowheads="1"/>
            </p:cNvSpPr>
            <p:nvPr/>
          </p:nvSpPr>
          <p:spPr bwMode="auto">
            <a:xfrm rot="-4058015">
              <a:off x="3600" y="1968"/>
              <a:ext cx="192" cy="288"/>
            </a:xfrm>
            <a:prstGeom prst="downArrow">
              <a:avLst>
                <a:gd name="adj1" fmla="val 50000"/>
                <a:gd name="adj2" fmla="val 37500"/>
              </a:avLst>
            </a:prstGeom>
            <a:solidFill>
              <a:srgbClr val="0000FF"/>
            </a:solidFill>
            <a:ln w="9525">
              <a:solidFill>
                <a:schemeClr val="tx1"/>
              </a:solidFill>
              <a:miter lim="800000"/>
              <a:headEnd/>
              <a:tailEnd/>
            </a:ln>
          </p:spPr>
          <p:txBody>
            <a:bodyPr wrap="none" anchor="ctr"/>
            <a:lstStyle/>
            <a:p>
              <a:endParaRPr lang="zh-TW" altLang="zh-TW">
                <a:latin typeface="Calibri" pitchFamily="34" charset="0"/>
              </a:endParaRPr>
            </a:p>
          </p:txBody>
        </p:sp>
        <p:sp>
          <p:nvSpPr>
            <p:cNvPr id="38" name="AutoShape 56"/>
            <p:cNvSpPr>
              <a:spLocks noChangeArrowheads="1"/>
            </p:cNvSpPr>
            <p:nvPr/>
          </p:nvSpPr>
          <p:spPr bwMode="auto">
            <a:xfrm rot="5284065">
              <a:off x="1920" y="1680"/>
              <a:ext cx="192" cy="288"/>
            </a:xfrm>
            <a:prstGeom prst="downArrow">
              <a:avLst>
                <a:gd name="adj1" fmla="val 50000"/>
                <a:gd name="adj2" fmla="val 37500"/>
              </a:avLst>
            </a:prstGeom>
            <a:solidFill>
              <a:srgbClr val="0000FF"/>
            </a:solidFill>
            <a:ln w="9525">
              <a:solidFill>
                <a:schemeClr val="tx1"/>
              </a:solidFill>
              <a:miter lim="800000"/>
              <a:headEnd/>
              <a:tailEnd/>
            </a:ln>
          </p:spPr>
          <p:txBody>
            <a:bodyPr wrap="none" anchor="ctr"/>
            <a:lstStyle/>
            <a:p>
              <a:endParaRPr lang="zh-TW" altLang="zh-TW">
                <a:latin typeface="Calibri" pitchFamily="34" charset="0"/>
              </a:endParaRPr>
            </a:p>
          </p:txBody>
        </p:sp>
        <p:sp>
          <p:nvSpPr>
            <p:cNvPr id="39" name="AutoShape 57"/>
            <p:cNvSpPr>
              <a:spLocks noChangeArrowheads="1"/>
            </p:cNvSpPr>
            <p:nvPr/>
          </p:nvSpPr>
          <p:spPr bwMode="auto">
            <a:xfrm rot="5284065">
              <a:off x="2016" y="1968"/>
              <a:ext cx="192" cy="288"/>
            </a:xfrm>
            <a:prstGeom prst="downArrow">
              <a:avLst>
                <a:gd name="adj1" fmla="val 50000"/>
                <a:gd name="adj2" fmla="val 37500"/>
              </a:avLst>
            </a:prstGeom>
            <a:solidFill>
              <a:srgbClr val="0000FF"/>
            </a:solidFill>
            <a:ln w="9525">
              <a:solidFill>
                <a:schemeClr val="tx1"/>
              </a:solidFill>
              <a:miter lim="800000"/>
              <a:headEnd/>
              <a:tailEnd/>
            </a:ln>
          </p:spPr>
          <p:txBody>
            <a:bodyPr wrap="none" anchor="ctr"/>
            <a:lstStyle/>
            <a:p>
              <a:endParaRPr lang="zh-TW" altLang="zh-TW">
                <a:latin typeface="Calibri" pitchFamily="34" charset="0"/>
              </a:endParaRPr>
            </a:p>
          </p:txBody>
        </p:sp>
      </p:grpSp>
      <p:grpSp>
        <p:nvGrpSpPr>
          <p:cNvPr id="40" name="Group 39"/>
          <p:cNvGrpSpPr/>
          <p:nvPr/>
        </p:nvGrpSpPr>
        <p:grpSpPr>
          <a:xfrm>
            <a:off x="4114800" y="2362200"/>
            <a:ext cx="2133600" cy="1447800"/>
            <a:chOff x="4094163" y="2743200"/>
            <a:chExt cx="2133600" cy="1447800"/>
          </a:xfrm>
        </p:grpSpPr>
        <p:sp>
          <p:nvSpPr>
            <p:cNvPr id="41" name="AutoShape 37"/>
            <p:cNvSpPr>
              <a:spLocks noChangeArrowheads="1"/>
            </p:cNvSpPr>
            <p:nvPr/>
          </p:nvSpPr>
          <p:spPr bwMode="auto">
            <a:xfrm rot="1976263">
              <a:off x="4094163" y="3657600"/>
              <a:ext cx="228600" cy="533400"/>
            </a:xfrm>
            <a:prstGeom prst="upArrow">
              <a:avLst>
                <a:gd name="adj1" fmla="val 50000"/>
                <a:gd name="adj2" fmla="val 58333"/>
              </a:avLst>
            </a:prstGeom>
            <a:solidFill>
              <a:schemeClr val="accent1"/>
            </a:solidFill>
            <a:ln w="9525">
              <a:solidFill>
                <a:schemeClr val="tx1"/>
              </a:solidFill>
              <a:miter lim="800000"/>
              <a:headEnd/>
              <a:tailEnd/>
            </a:ln>
          </p:spPr>
          <p:txBody>
            <a:bodyPr wrap="none" anchor="ctr"/>
            <a:lstStyle/>
            <a:p>
              <a:endParaRPr lang="zh-TW" altLang="zh-TW">
                <a:latin typeface="Calibri" pitchFamily="34" charset="0"/>
              </a:endParaRPr>
            </a:p>
          </p:txBody>
        </p:sp>
        <p:sp>
          <p:nvSpPr>
            <p:cNvPr id="42" name="AutoShape 38"/>
            <p:cNvSpPr>
              <a:spLocks noChangeArrowheads="1"/>
            </p:cNvSpPr>
            <p:nvPr/>
          </p:nvSpPr>
          <p:spPr bwMode="auto">
            <a:xfrm rot="16628724">
              <a:off x="5846763" y="2590800"/>
              <a:ext cx="228600" cy="533400"/>
            </a:xfrm>
            <a:prstGeom prst="upArrow">
              <a:avLst>
                <a:gd name="adj1" fmla="val 50000"/>
                <a:gd name="adj2" fmla="val 58333"/>
              </a:avLst>
            </a:prstGeom>
            <a:solidFill>
              <a:schemeClr val="accent1"/>
            </a:solidFill>
            <a:ln w="9525">
              <a:solidFill>
                <a:schemeClr val="tx1"/>
              </a:solidFill>
              <a:miter lim="800000"/>
              <a:headEnd/>
              <a:tailEnd/>
            </a:ln>
          </p:spPr>
          <p:txBody>
            <a:bodyPr wrap="none" anchor="ctr"/>
            <a:lstStyle/>
            <a:p>
              <a:endParaRPr lang="zh-TW" altLang="zh-TW">
                <a:latin typeface="Calibri" pitchFamily="34" charset="0"/>
              </a:endParaRPr>
            </a:p>
          </p:txBody>
        </p:sp>
      </p:grpSp>
      <p:grpSp>
        <p:nvGrpSpPr>
          <p:cNvPr id="43" name="Group 42"/>
          <p:cNvGrpSpPr/>
          <p:nvPr/>
        </p:nvGrpSpPr>
        <p:grpSpPr>
          <a:xfrm>
            <a:off x="3657600" y="2133600"/>
            <a:ext cx="3790950" cy="2743199"/>
            <a:chOff x="3581400" y="2133601"/>
            <a:chExt cx="3790950" cy="2743199"/>
          </a:xfrm>
        </p:grpSpPr>
        <p:pic>
          <p:nvPicPr>
            <p:cNvPr id="44" name="Picture 41"/>
            <p:cNvPicPr>
              <a:picLocks noChangeAspect="1" noChangeArrowheads="1"/>
            </p:cNvPicPr>
            <p:nvPr/>
          </p:nvPicPr>
          <p:blipFill>
            <a:blip r:embed="rId16"/>
            <a:srcRect/>
            <a:stretch>
              <a:fillRect/>
            </a:stretch>
          </p:blipFill>
          <p:spPr bwMode="auto">
            <a:xfrm>
              <a:off x="3581400" y="3886200"/>
              <a:ext cx="698573" cy="990600"/>
            </a:xfrm>
            <a:prstGeom prst="rect">
              <a:avLst/>
            </a:prstGeom>
            <a:noFill/>
            <a:ln w="9525">
              <a:noFill/>
              <a:miter lim="800000"/>
              <a:headEnd/>
              <a:tailEnd/>
            </a:ln>
            <a:effectLst/>
          </p:spPr>
        </p:pic>
        <p:pic>
          <p:nvPicPr>
            <p:cNvPr id="45" name="Picture 43"/>
            <p:cNvPicPr>
              <a:picLocks noChangeAspect="1" noChangeArrowheads="1"/>
            </p:cNvPicPr>
            <p:nvPr/>
          </p:nvPicPr>
          <p:blipFill>
            <a:blip r:embed="rId17"/>
            <a:srcRect/>
            <a:stretch>
              <a:fillRect/>
            </a:stretch>
          </p:blipFill>
          <p:spPr bwMode="auto">
            <a:xfrm>
              <a:off x="6530043" y="2133601"/>
              <a:ext cx="842307" cy="990600"/>
            </a:xfrm>
            <a:prstGeom prst="rect">
              <a:avLst/>
            </a:prstGeom>
            <a:noFill/>
            <a:ln w="9525">
              <a:noFill/>
              <a:miter lim="800000"/>
              <a:headEnd/>
              <a:tailEnd/>
            </a:ln>
            <a:effectLst/>
          </p:spPr>
        </p:pic>
      </p:grpSp>
      <p:grpSp>
        <p:nvGrpSpPr>
          <p:cNvPr id="46" name="Group 45"/>
          <p:cNvGrpSpPr/>
          <p:nvPr/>
        </p:nvGrpSpPr>
        <p:grpSpPr>
          <a:xfrm>
            <a:off x="3657600" y="2133600"/>
            <a:ext cx="3781425" cy="2743199"/>
            <a:chOff x="3581400" y="2514601"/>
            <a:chExt cx="3781425" cy="2743199"/>
          </a:xfrm>
        </p:grpSpPr>
        <p:pic>
          <p:nvPicPr>
            <p:cNvPr id="47" name="Picture 42"/>
            <p:cNvPicPr>
              <a:picLocks noChangeAspect="1" noChangeArrowheads="1"/>
            </p:cNvPicPr>
            <p:nvPr/>
          </p:nvPicPr>
          <p:blipFill>
            <a:blip r:embed="rId18"/>
            <a:srcRect/>
            <a:stretch>
              <a:fillRect/>
            </a:stretch>
          </p:blipFill>
          <p:spPr bwMode="auto">
            <a:xfrm>
              <a:off x="3581400" y="4267200"/>
              <a:ext cx="683986" cy="990600"/>
            </a:xfrm>
            <a:prstGeom prst="rect">
              <a:avLst/>
            </a:prstGeom>
            <a:noFill/>
            <a:ln w="9525">
              <a:noFill/>
              <a:miter lim="800000"/>
              <a:headEnd/>
              <a:tailEnd/>
            </a:ln>
            <a:effectLst/>
          </p:spPr>
        </p:pic>
        <p:pic>
          <p:nvPicPr>
            <p:cNvPr id="48" name="Picture 44"/>
            <p:cNvPicPr>
              <a:picLocks noChangeAspect="1" noChangeArrowheads="1"/>
            </p:cNvPicPr>
            <p:nvPr/>
          </p:nvPicPr>
          <p:blipFill>
            <a:blip r:embed="rId19"/>
            <a:srcRect/>
            <a:stretch>
              <a:fillRect/>
            </a:stretch>
          </p:blipFill>
          <p:spPr bwMode="auto">
            <a:xfrm>
              <a:off x="6526450" y="2514601"/>
              <a:ext cx="836375" cy="990600"/>
            </a:xfrm>
            <a:prstGeom prst="rect">
              <a:avLst/>
            </a:prstGeom>
            <a:noFill/>
            <a:ln w="9525">
              <a:noFill/>
              <a:miter lim="800000"/>
              <a:headEnd/>
              <a:tailEnd/>
            </a:ln>
            <a:effectLst/>
          </p:spPr>
        </p:pic>
      </p:grpSp>
      <p:grpSp>
        <p:nvGrpSpPr>
          <p:cNvPr id="128" name="Group 127"/>
          <p:cNvGrpSpPr/>
          <p:nvPr/>
        </p:nvGrpSpPr>
        <p:grpSpPr>
          <a:xfrm>
            <a:off x="2133600" y="5181600"/>
            <a:ext cx="6362700" cy="1028700"/>
            <a:chOff x="2133600" y="5181600"/>
            <a:chExt cx="6362700" cy="1028700"/>
          </a:xfrm>
        </p:grpSpPr>
        <p:pic>
          <p:nvPicPr>
            <p:cNvPr id="92" name="Picture 2"/>
            <p:cNvPicPr>
              <a:picLocks noChangeAspect="1" noChangeArrowheads="1"/>
            </p:cNvPicPr>
            <p:nvPr/>
          </p:nvPicPr>
          <p:blipFill>
            <a:blip r:embed="rId20"/>
            <a:srcRect/>
            <a:stretch>
              <a:fillRect/>
            </a:stretch>
          </p:blipFill>
          <p:spPr bwMode="auto">
            <a:xfrm>
              <a:off x="2133600" y="5181600"/>
              <a:ext cx="6362700" cy="1028700"/>
            </a:xfrm>
            <a:prstGeom prst="rect">
              <a:avLst/>
            </a:prstGeom>
            <a:noFill/>
            <a:ln w="9525">
              <a:noFill/>
              <a:miter lim="800000"/>
              <a:headEnd/>
              <a:tailEnd/>
            </a:ln>
            <a:effectLst/>
          </p:spPr>
        </p:pic>
        <p:pic>
          <p:nvPicPr>
            <p:cNvPr id="159745" name="Picture 1"/>
            <p:cNvPicPr>
              <a:picLocks noChangeAspect="1" noChangeArrowheads="1"/>
            </p:cNvPicPr>
            <p:nvPr/>
          </p:nvPicPr>
          <p:blipFill>
            <a:blip r:embed="rId21"/>
            <a:srcRect/>
            <a:stretch>
              <a:fillRect/>
            </a:stretch>
          </p:blipFill>
          <p:spPr bwMode="auto">
            <a:xfrm>
              <a:off x="4267200" y="5181600"/>
              <a:ext cx="2152650" cy="1028700"/>
            </a:xfrm>
            <a:prstGeom prst="rect">
              <a:avLst/>
            </a:prstGeom>
            <a:noFill/>
            <a:ln w="9525">
              <a:noFill/>
              <a:miter lim="800000"/>
              <a:headEnd/>
              <a:tailEnd/>
            </a:ln>
            <a:effectLst/>
          </p:spPr>
        </p:pic>
        <p:grpSp>
          <p:nvGrpSpPr>
            <p:cNvPr id="89" name="Group 88"/>
            <p:cNvGrpSpPr/>
            <p:nvPr/>
          </p:nvGrpSpPr>
          <p:grpSpPr>
            <a:xfrm>
              <a:off x="2438400" y="5410200"/>
              <a:ext cx="5791200" cy="533400"/>
              <a:chOff x="2438400" y="5410200"/>
              <a:chExt cx="5791200" cy="533400"/>
            </a:xfrm>
          </p:grpSpPr>
          <p:sp>
            <p:nvSpPr>
              <p:cNvPr id="58" name="Oval 57"/>
              <p:cNvSpPr/>
              <p:nvPr/>
            </p:nvSpPr>
            <p:spPr>
              <a:xfrm>
                <a:off x="7848600" y="5410200"/>
                <a:ext cx="76200" cy="7620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6781800" y="5410200"/>
                <a:ext cx="76200" cy="7620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5791200" y="5410200"/>
                <a:ext cx="76200" cy="7620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3733800" y="5410200"/>
                <a:ext cx="76200" cy="7620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2743200" y="5410200"/>
                <a:ext cx="76200" cy="7620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7924800" y="5638800"/>
                <a:ext cx="76200" cy="7620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6858000" y="5638800"/>
                <a:ext cx="76200" cy="7620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5791200" y="5638800"/>
                <a:ext cx="76200" cy="7620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3657600" y="5638800"/>
                <a:ext cx="76200" cy="7620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2590800" y="5638800"/>
                <a:ext cx="76200" cy="7620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7772400" y="57912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7848600" y="5791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001000" y="5791200"/>
                <a:ext cx="76200" cy="762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153400" y="5715000"/>
                <a:ext cx="76200" cy="762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6705600" y="57912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7010400" y="5791200"/>
                <a:ext cx="76200" cy="762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6858000" y="5867400"/>
                <a:ext cx="76200" cy="762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6858000" y="5791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5638800" y="57150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5715000" y="5867400"/>
                <a:ext cx="76200" cy="762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6019800" y="5791200"/>
                <a:ext cx="76200" cy="762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5867400" y="5791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2438400" y="5715000"/>
                <a:ext cx="76200" cy="762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3505200" y="5791200"/>
                <a:ext cx="76200" cy="762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3886200" y="5715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3657600" y="5867400"/>
                <a:ext cx="76200" cy="762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3657600" y="57912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2514600" y="5867400"/>
                <a:ext cx="76200" cy="762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2819400" y="5791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2667000" y="57912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5" name="Group 94"/>
          <p:cNvGrpSpPr/>
          <p:nvPr/>
        </p:nvGrpSpPr>
        <p:grpSpPr>
          <a:xfrm>
            <a:off x="1371600" y="5181600"/>
            <a:ext cx="3886200" cy="990600"/>
            <a:chOff x="1371600" y="5181600"/>
            <a:chExt cx="3886200" cy="990600"/>
          </a:xfrm>
        </p:grpSpPr>
        <p:sp>
          <p:nvSpPr>
            <p:cNvPr id="5" name="Rectangle 4"/>
            <p:cNvSpPr>
              <a:spLocks noChangeArrowheads="1"/>
            </p:cNvSpPr>
            <p:nvPr/>
          </p:nvSpPr>
          <p:spPr bwMode="auto">
            <a:xfrm>
              <a:off x="1371600" y="5486400"/>
              <a:ext cx="304800" cy="304800"/>
            </a:xfrm>
            <a:prstGeom prst="rect">
              <a:avLst/>
            </a:prstGeom>
            <a:noFill/>
            <a:ln w="19050">
              <a:solidFill>
                <a:srgbClr val="FF0000"/>
              </a:solidFill>
              <a:miter lim="800000"/>
              <a:headEnd/>
              <a:tailEnd/>
            </a:ln>
          </p:spPr>
          <p:txBody>
            <a:bodyPr wrap="none" anchor="ctr"/>
            <a:lstStyle/>
            <a:p>
              <a:endParaRPr lang="zh-TW" altLang="zh-TW">
                <a:latin typeface="Calibri" pitchFamily="34" charset="0"/>
              </a:endParaRPr>
            </a:p>
          </p:txBody>
        </p:sp>
        <p:pic>
          <p:nvPicPr>
            <p:cNvPr id="9" name="Picture 8" descr="7_4t"/>
            <p:cNvPicPr>
              <a:picLocks noChangeAspect="1" noChangeArrowheads="1"/>
            </p:cNvPicPr>
            <p:nvPr/>
          </p:nvPicPr>
          <p:blipFill>
            <a:blip r:embed="rId22"/>
            <a:srcRect/>
            <a:stretch>
              <a:fillRect/>
            </a:stretch>
          </p:blipFill>
          <p:spPr bwMode="auto">
            <a:xfrm>
              <a:off x="4267200" y="5181600"/>
              <a:ext cx="990600" cy="990600"/>
            </a:xfrm>
            <a:prstGeom prst="rect">
              <a:avLst/>
            </a:prstGeom>
            <a:noFill/>
            <a:ln w="28575">
              <a:solidFill>
                <a:srgbClr val="0066FF"/>
              </a:solidFill>
              <a:miter lim="800000"/>
              <a:headEnd/>
              <a:tailEnd/>
            </a:ln>
          </p:spPr>
        </p:pic>
      </p:grpSp>
      <p:grpSp>
        <p:nvGrpSpPr>
          <p:cNvPr id="129" name="Group 128"/>
          <p:cNvGrpSpPr/>
          <p:nvPr/>
        </p:nvGrpSpPr>
        <p:grpSpPr>
          <a:xfrm>
            <a:off x="2133600" y="5181600"/>
            <a:ext cx="6324600" cy="990600"/>
            <a:chOff x="2133600" y="5181600"/>
            <a:chExt cx="6324600" cy="990600"/>
          </a:xfrm>
        </p:grpSpPr>
        <p:grpSp>
          <p:nvGrpSpPr>
            <p:cNvPr id="91" name="Group 90"/>
            <p:cNvGrpSpPr/>
            <p:nvPr/>
          </p:nvGrpSpPr>
          <p:grpSpPr>
            <a:xfrm>
              <a:off x="2133600" y="5181600"/>
              <a:ext cx="6324600" cy="990600"/>
              <a:chOff x="2133600" y="5181600"/>
              <a:chExt cx="6324600" cy="990600"/>
            </a:xfrm>
          </p:grpSpPr>
          <p:pic>
            <p:nvPicPr>
              <p:cNvPr id="6" name="Picture 5" descr="7_1t"/>
              <p:cNvPicPr>
                <a:picLocks noChangeAspect="1" noChangeArrowheads="1"/>
              </p:cNvPicPr>
              <p:nvPr/>
            </p:nvPicPr>
            <p:blipFill>
              <a:blip r:embed="rId23"/>
              <a:srcRect/>
              <a:stretch>
                <a:fillRect/>
              </a:stretch>
            </p:blipFill>
            <p:spPr bwMode="auto">
              <a:xfrm>
                <a:off x="7467600" y="5181600"/>
                <a:ext cx="990600" cy="990600"/>
              </a:xfrm>
              <a:prstGeom prst="rect">
                <a:avLst/>
              </a:prstGeom>
              <a:noFill/>
              <a:ln w="9525">
                <a:solidFill>
                  <a:schemeClr val="tx1"/>
                </a:solidFill>
                <a:miter lim="800000"/>
                <a:headEnd/>
                <a:tailEnd/>
              </a:ln>
            </p:spPr>
          </p:pic>
          <p:pic>
            <p:nvPicPr>
              <p:cNvPr id="7" name="Picture 6" descr="7_2t"/>
              <p:cNvPicPr>
                <a:picLocks noChangeAspect="1" noChangeArrowheads="1"/>
              </p:cNvPicPr>
              <p:nvPr/>
            </p:nvPicPr>
            <p:blipFill>
              <a:blip r:embed="rId24"/>
              <a:srcRect/>
              <a:stretch>
                <a:fillRect/>
              </a:stretch>
            </p:blipFill>
            <p:spPr bwMode="auto">
              <a:xfrm>
                <a:off x="6400800" y="5181600"/>
                <a:ext cx="990600" cy="990600"/>
              </a:xfrm>
              <a:prstGeom prst="rect">
                <a:avLst/>
              </a:prstGeom>
              <a:noFill/>
              <a:ln w="9525">
                <a:solidFill>
                  <a:schemeClr val="tx1"/>
                </a:solidFill>
                <a:miter lim="800000"/>
                <a:headEnd/>
                <a:tailEnd/>
              </a:ln>
            </p:spPr>
          </p:pic>
          <p:pic>
            <p:nvPicPr>
              <p:cNvPr id="8" name="Picture 7" descr="7_3t"/>
              <p:cNvPicPr>
                <a:picLocks noChangeAspect="1" noChangeArrowheads="1"/>
              </p:cNvPicPr>
              <p:nvPr/>
            </p:nvPicPr>
            <p:blipFill>
              <a:blip r:embed="rId25"/>
              <a:srcRect/>
              <a:stretch>
                <a:fillRect/>
              </a:stretch>
            </p:blipFill>
            <p:spPr bwMode="auto">
              <a:xfrm>
                <a:off x="5334000" y="5181600"/>
                <a:ext cx="990600" cy="990600"/>
              </a:xfrm>
              <a:prstGeom prst="rect">
                <a:avLst/>
              </a:prstGeom>
              <a:noFill/>
              <a:ln w="9525">
                <a:solidFill>
                  <a:schemeClr val="tx1"/>
                </a:solidFill>
                <a:miter lim="800000"/>
                <a:headEnd/>
                <a:tailEnd/>
              </a:ln>
            </p:spPr>
          </p:pic>
          <p:pic>
            <p:nvPicPr>
              <p:cNvPr id="10" name="Picture 9" descr="7_5t"/>
              <p:cNvPicPr>
                <a:picLocks noChangeAspect="1" noChangeArrowheads="1"/>
              </p:cNvPicPr>
              <p:nvPr/>
            </p:nvPicPr>
            <p:blipFill>
              <a:blip r:embed="rId26"/>
              <a:srcRect/>
              <a:stretch>
                <a:fillRect/>
              </a:stretch>
            </p:blipFill>
            <p:spPr bwMode="auto">
              <a:xfrm>
                <a:off x="3200400" y="5181600"/>
                <a:ext cx="990600" cy="990600"/>
              </a:xfrm>
              <a:prstGeom prst="rect">
                <a:avLst/>
              </a:prstGeom>
              <a:noFill/>
              <a:ln w="9525">
                <a:solidFill>
                  <a:schemeClr val="tx1"/>
                </a:solidFill>
                <a:miter lim="800000"/>
                <a:headEnd/>
                <a:tailEnd/>
              </a:ln>
            </p:spPr>
          </p:pic>
          <p:pic>
            <p:nvPicPr>
              <p:cNvPr id="11" name="Picture 10" descr="7_6t"/>
              <p:cNvPicPr>
                <a:picLocks noChangeAspect="1" noChangeArrowheads="1"/>
              </p:cNvPicPr>
              <p:nvPr/>
            </p:nvPicPr>
            <p:blipFill>
              <a:blip r:embed="rId27"/>
              <a:srcRect/>
              <a:stretch>
                <a:fillRect/>
              </a:stretch>
            </p:blipFill>
            <p:spPr bwMode="auto">
              <a:xfrm>
                <a:off x="2133600" y="5181600"/>
                <a:ext cx="990600" cy="990600"/>
              </a:xfrm>
              <a:prstGeom prst="rect">
                <a:avLst/>
              </a:prstGeom>
              <a:noFill/>
              <a:ln w="9525">
                <a:solidFill>
                  <a:schemeClr val="tx1"/>
                </a:solidFill>
                <a:miter lim="800000"/>
                <a:headEnd/>
                <a:tailEnd/>
              </a:ln>
            </p:spPr>
          </p:pic>
        </p:grpSp>
        <p:grpSp>
          <p:nvGrpSpPr>
            <p:cNvPr id="97" name="Group 96"/>
            <p:cNvGrpSpPr/>
            <p:nvPr/>
          </p:nvGrpSpPr>
          <p:grpSpPr>
            <a:xfrm>
              <a:off x="2438400" y="5410200"/>
              <a:ext cx="5791200" cy="533400"/>
              <a:chOff x="2438400" y="5410200"/>
              <a:chExt cx="5791200" cy="533400"/>
            </a:xfrm>
          </p:grpSpPr>
          <p:sp>
            <p:nvSpPr>
              <p:cNvPr id="98" name="Oval 97"/>
              <p:cNvSpPr/>
              <p:nvPr/>
            </p:nvSpPr>
            <p:spPr>
              <a:xfrm>
                <a:off x="7848600" y="5410200"/>
                <a:ext cx="76200" cy="7620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6781800" y="5410200"/>
                <a:ext cx="76200" cy="7620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5791200" y="5410200"/>
                <a:ext cx="76200" cy="7620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3733800" y="5410200"/>
                <a:ext cx="76200" cy="7620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2743200" y="5410200"/>
                <a:ext cx="76200" cy="7620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7924800" y="5638800"/>
                <a:ext cx="76200" cy="7620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6858000" y="5638800"/>
                <a:ext cx="76200" cy="7620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5791200" y="5638800"/>
                <a:ext cx="76200" cy="7620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3657600" y="5638800"/>
                <a:ext cx="76200" cy="7620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2590800" y="5638800"/>
                <a:ext cx="76200" cy="7620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7772400" y="57912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7848600" y="5791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8001000" y="5791200"/>
                <a:ext cx="76200" cy="762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8153400" y="5715000"/>
                <a:ext cx="76200" cy="762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6705600" y="57912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7010400" y="5791200"/>
                <a:ext cx="76200" cy="762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6858000" y="5867400"/>
                <a:ext cx="76200" cy="762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6858000" y="5791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5638800" y="57150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5715000" y="5867400"/>
                <a:ext cx="76200" cy="762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6019800" y="5791200"/>
                <a:ext cx="76200" cy="762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5867400" y="5791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2438400" y="5715000"/>
                <a:ext cx="76200" cy="762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3505200" y="5791200"/>
                <a:ext cx="76200" cy="762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3886200" y="5715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3657600" y="5867400"/>
                <a:ext cx="76200" cy="762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3657600" y="57912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2514600" y="5867400"/>
                <a:ext cx="76200" cy="762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2819400" y="5791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2667000" y="57912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0" name="Group 89"/>
          <p:cNvGrpSpPr/>
          <p:nvPr/>
        </p:nvGrpSpPr>
        <p:grpSpPr>
          <a:xfrm>
            <a:off x="2133600" y="5181600"/>
            <a:ext cx="6324600" cy="990600"/>
            <a:chOff x="2133600" y="5181600"/>
            <a:chExt cx="6324600" cy="990600"/>
          </a:xfrm>
        </p:grpSpPr>
        <p:pic>
          <p:nvPicPr>
            <p:cNvPr id="14" name="Picture 60" descr="7_1t"/>
            <p:cNvPicPr>
              <a:picLocks noChangeAspect="1" noChangeArrowheads="1"/>
            </p:cNvPicPr>
            <p:nvPr/>
          </p:nvPicPr>
          <p:blipFill>
            <a:blip r:embed="rId28"/>
            <a:srcRect/>
            <a:stretch>
              <a:fillRect/>
            </a:stretch>
          </p:blipFill>
          <p:spPr bwMode="auto">
            <a:xfrm>
              <a:off x="4267200" y="5181600"/>
              <a:ext cx="990600" cy="990600"/>
            </a:xfrm>
            <a:prstGeom prst="rect">
              <a:avLst/>
            </a:prstGeom>
            <a:noFill/>
            <a:ln w="28575">
              <a:solidFill>
                <a:srgbClr val="0066FF"/>
              </a:solidFill>
              <a:miter lim="800000"/>
              <a:headEnd/>
              <a:tailEnd/>
            </a:ln>
          </p:spPr>
        </p:pic>
        <p:pic>
          <p:nvPicPr>
            <p:cNvPr id="15" name="Picture 61" descr="7_1t"/>
            <p:cNvPicPr>
              <a:picLocks noChangeAspect="1" noChangeArrowheads="1"/>
            </p:cNvPicPr>
            <p:nvPr/>
          </p:nvPicPr>
          <p:blipFill>
            <a:blip r:embed="rId29"/>
            <a:srcRect/>
            <a:stretch>
              <a:fillRect/>
            </a:stretch>
          </p:blipFill>
          <p:spPr bwMode="auto">
            <a:xfrm>
              <a:off x="7467600" y="5181600"/>
              <a:ext cx="990600" cy="990600"/>
            </a:xfrm>
            <a:prstGeom prst="rect">
              <a:avLst/>
            </a:prstGeom>
            <a:noFill/>
            <a:ln w="9525">
              <a:solidFill>
                <a:schemeClr val="tx1"/>
              </a:solidFill>
              <a:miter lim="800000"/>
              <a:headEnd/>
              <a:tailEnd/>
            </a:ln>
          </p:spPr>
        </p:pic>
        <p:pic>
          <p:nvPicPr>
            <p:cNvPr id="16" name="Picture 62" descr="7_2t"/>
            <p:cNvPicPr>
              <a:picLocks noChangeAspect="1" noChangeArrowheads="1"/>
            </p:cNvPicPr>
            <p:nvPr/>
          </p:nvPicPr>
          <p:blipFill>
            <a:blip r:embed="rId30"/>
            <a:srcRect/>
            <a:stretch>
              <a:fillRect/>
            </a:stretch>
          </p:blipFill>
          <p:spPr bwMode="auto">
            <a:xfrm>
              <a:off x="6400800" y="5181600"/>
              <a:ext cx="990600" cy="990600"/>
            </a:xfrm>
            <a:prstGeom prst="rect">
              <a:avLst/>
            </a:prstGeom>
            <a:noFill/>
            <a:ln w="9525">
              <a:solidFill>
                <a:schemeClr val="tx1"/>
              </a:solidFill>
              <a:miter lim="800000"/>
              <a:headEnd/>
              <a:tailEnd/>
            </a:ln>
          </p:spPr>
        </p:pic>
        <p:pic>
          <p:nvPicPr>
            <p:cNvPr id="17" name="Picture 63" descr="7_3t"/>
            <p:cNvPicPr>
              <a:picLocks noChangeAspect="1" noChangeArrowheads="1"/>
            </p:cNvPicPr>
            <p:nvPr/>
          </p:nvPicPr>
          <p:blipFill>
            <a:blip r:embed="rId31"/>
            <a:srcRect/>
            <a:stretch>
              <a:fillRect/>
            </a:stretch>
          </p:blipFill>
          <p:spPr bwMode="auto">
            <a:xfrm>
              <a:off x="5334000" y="5181600"/>
              <a:ext cx="990600" cy="990600"/>
            </a:xfrm>
            <a:prstGeom prst="rect">
              <a:avLst/>
            </a:prstGeom>
            <a:noFill/>
            <a:ln w="9525">
              <a:solidFill>
                <a:schemeClr val="tx1"/>
              </a:solidFill>
              <a:miter lim="800000"/>
              <a:headEnd/>
              <a:tailEnd/>
            </a:ln>
          </p:spPr>
        </p:pic>
        <p:pic>
          <p:nvPicPr>
            <p:cNvPr id="18" name="Picture 64" descr="7_5t"/>
            <p:cNvPicPr>
              <a:picLocks noChangeAspect="1" noChangeArrowheads="1"/>
            </p:cNvPicPr>
            <p:nvPr/>
          </p:nvPicPr>
          <p:blipFill>
            <a:blip r:embed="rId32"/>
            <a:srcRect/>
            <a:stretch>
              <a:fillRect/>
            </a:stretch>
          </p:blipFill>
          <p:spPr bwMode="auto">
            <a:xfrm>
              <a:off x="3200400" y="5181600"/>
              <a:ext cx="990600" cy="990600"/>
            </a:xfrm>
            <a:prstGeom prst="rect">
              <a:avLst/>
            </a:prstGeom>
            <a:noFill/>
            <a:ln w="9525">
              <a:solidFill>
                <a:schemeClr val="tx1"/>
              </a:solidFill>
              <a:miter lim="800000"/>
              <a:headEnd/>
              <a:tailEnd/>
            </a:ln>
          </p:spPr>
        </p:pic>
        <p:pic>
          <p:nvPicPr>
            <p:cNvPr id="19" name="Picture 65" descr="7_6t"/>
            <p:cNvPicPr>
              <a:picLocks noChangeAspect="1" noChangeArrowheads="1"/>
            </p:cNvPicPr>
            <p:nvPr/>
          </p:nvPicPr>
          <p:blipFill>
            <a:blip r:embed="rId33"/>
            <a:srcRect/>
            <a:stretch>
              <a:fillRect/>
            </a:stretch>
          </p:blipFill>
          <p:spPr bwMode="auto">
            <a:xfrm>
              <a:off x="2133600" y="5181600"/>
              <a:ext cx="990600" cy="990600"/>
            </a:xfrm>
            <a:prstGeom prst="rect">
              <a:avLst/>
            </a:prstGeom>
            <a:noFill/>
            <a:ln w="9525">
              <a:solidFill>
                <a:schemeClr val="tx1"/>
              </a:solidFill>
              <a:miter lim="800000"/>
              <a:headEnd/>
              <a:tailEnd/>
            </a:ln>
          </p:spPr>
        </p:pic>
      </p:grpSp>
      <p:grpSp>
        <p:nvGrpSpPr>
          <p:cNvPr id="130" name="Group 129"/>
          <p:cNvGrpSpPr/>
          <p:nvPr/>
        </p:nvGrpSpPr>
        <p:grpSpPr>
          <a:xfrm>
            <a:off x="685800" y="5181600"/>
            <a:ext cx="7848600" cy="1028700"/>
            <a:chOff x="685800" y="5181600"/>
            <a:chExt cx="7848600" cy="1028700"/>
          </a:xfrm>
        </p:grpSpPr>
        <p:grpSp>
          <p:nvGrpSpPr>
            <p:cNvPr id="93" name="Group 92"/>
            <p:cNvGrpSpPr/>
            <p:nvPr/>
          </p:nvGrpSpPr>
          <p:grpSpPr>
            <a:xfrm>
              <a:off x="2133600" y="5181600"/>
              <a:ext cx="6400800" cy="1028700"/>
              <a:chOff x="2133600" y="3352800"/>
              <a:chExt cx="6400800" cy="1028700"/>
            </a:xfrm>
          </p:grpSpPr>
          <p:pic>
            <p:nvPicPr>
              <p:cNvPr id="52" name="Picture 29" descr="C:\MATLAB7\work\7_1_synt.jpg"/>
              <p:cNvPicPr>
                <a:picLocks noChangeAspect="1" noChangeArrowheads="1"/>
              </p:cNvPicPr>
              <p:nvPr/>
            </p:nvPicPr>
            <p:blipFill>
              <a:blip r:embed="rId34"/>
              <a:srcRect/>
              <a:stretch>
                <a:fillRect/>
              </a:stretch>
            </p:blipFill>
            <p:spPr bwMode="auto">
              <a:xfrm>
                <a:off x="7162800" y="3352800"/>
                <a:ext cx="1371600" cy="1028700"/>
              </a:xfrm>
              <a:prstGeom prst="rect">
                <a:avLst/>
              </a:prstGeom>
              <a:noFill/>
            </p:spPr>
          </p:pic>
          <p:pic>
            <p:nvPicPr>
              <p:cNvPr id="53" name="Picture 30" descr="C:\MATLAB7\work\7_2_synt.jpg"/>
              <p:cNvPicPr>
                <a:picLocks noChangeAspect="1" noChangeArrowheads="1"/>
              </p:cNvPicPr>
              <p:nvPr/>
            </p:nvPicPr>
            <p:blipFill>
              <a:blip r:embed="rId35"/>
              <a:srcRect/>
              <a:stretch>
                <a:fillRect/>
              </a:stretch>
            </p:blipFill>
            <p:spPr bwMode="auto">
              <a:xfrm>
                <a:off x="6248400" y="3352800"/>
                <a:ext cx="1371600" cy="1028700"/>
              </a:xfrm>
              <a:prstGeom prst="rect">
                <a:avLst/>
              </a:prstGeom>
              <a:noFill/>
            </p:spPr>
          </p:pic>
          <p:pic>
            <p:nvPicPr>
              <p:cNvPr id="54" name="Picture 31" descr="C:\MATLAB7\work\7_3_synt.jpg"/>
              <p:cNvPicPr>
                <a:picLocks noChangeAspect="1" noChangeArrowheads="1"/>
              </p:cNvPicPr>
              <p:nvPr/>
            </p:nvPicPr>
            <p:blipFill>
              <a:blip r:embed="rId36"/>
              <a:srcRect/>
              <a:stretch>
                <a:fillRect/>
              </a:stretch>
            </p:blipFill>
            <p:spPr bwMode="auto">
              <a:xfrm>
                <a:off x="5029200" y="3352800"/>
                <a:ext cx="1371600" cy="1028700"/>
              </a:xfrm>
              <a:prstGeom prst="rect">
                <a:avLst/>
              </a:prstGeom>
              <a:noFill/>
            </p:spPr>
          </p:pic>
          <p:pic>
            <p:nvPicPr>
              <p:cNvPr id="51" name="Picture 27" descr="U:\TestData\chairleg270\IMG_5733.jpg"/>
              <p:cNvPicPr>
                <a:picLocks noChangeAspect="1" noChangeArrowheads="1"/>
              </p:cNvPicPr>
              <p:nvPr/>
            </p:nvPicPr>
            <p:blipFill>
              <a:blip r:embed="rId2" cstate="print"/>
              <a:srcRect/>
              <a:stretch>
                <a:fillRect/>
              </a:stretch>
            </p:blipFill>
            <p:spPr bwMode="auto">
              <a:xfrm>
                <a:off x="3962400" y="3352800"/>
                <a:ext cx="1371600" cy="1028700"/>
              </a:xfrm>
              <a:prstGeom prst="rect">
                <a:avLst/>
              </a:prstGeom>
              <a:noFill/>
              <a:ln w="38100">
                <a:solidFill>
                  <a:srgbClr val="0066FF"/>
                </a:solidFill>
                <a:miter lim="800000"/>
                <a:headEnd/>
                <a:tailEnd/>
              </a:ln>
            </p:spPr>
          </p:pic>
          <p:pic>
            <p:nvPicPr>
              <p:cNvPr id="55" name="Picture 32" descr="C:\MATLAB7\work\7_5_synt.jpg"/>
              <p:cNvPicPr>
                <a:picLocks noChangeAspect="1" noChangeArrowheads="1"/>
              </p:cNvPicPr>
              <p:nvPr/>
            </p:nvPicPr>
            <p:blipFill>
              <a:blip r:embed="rId37"/>
              <a:srcRect/>
              <a:stretch>
                <a:fillRect/>
              </a:stretch>
            </p:blipFill>
            <p:spPr bwMode="auto">
              <a:xfrm>
                <a:off x="2971800" y="3352800"/>
                <a:ext cx="1371600" cy="1028700"/>
              </a:xfrm>
              <a:prstGeom prst="rect">
                <a:avLst/>
              </a:prstGeom>
              <a:noFill/>
            </p:spPr>
          </p:pic>
          <p:pic>
            <p:nvPicPr>
              <p:cNvPr id="56" name="Picture 33" descr="C:\MATLAB7\work\7_6_synt.jpg"/>
              <p:cNvPicPr>
                <a:picLocks noChangeAspect="1" noChangeArrowheads="1"/>
              </p:cNvPicPr>
              <p:nvPr/>
            </p:nvPicPr>
            <p:blipFill>
              <a:blip r:embed="rId38"/>
              <a:srcRect/>
              <a:stretch>
                <a:fillRect/>
              </a:stretch>
            </p:blipFill>
            <p:spPr bwMode="auto">
              <a:xfrm>
                <a:off x="2133600" y="3352800"/>
                <a:ext cx="1371600" cy="1028700"/>
              </a:xfrm>
              <a:prstGeom prst="rect">
                <a:avLst/>
              </a:prstGeom>
              <a:noFill/>
            </p:spPr>
          </p:pic>
        </p:grpSp>
        <p:pic>
          <p:nvPicPr>
            <p:cNvPr id="13" name="Picture 59" descr="IMG_5733"/>
            <p:cNvPicPr>
              <a:picLocks noChangeAspect="1" noChangeArrowheads="1"/>
            </p:cNvPicPr>
            <p:nvPr/>
          </p:nvPicPr>
          <p:blipFill>
            <a:blip r:embed="rId2"/>
            <a:srcRect/>
            <a:stretch>
              <a:fillRect/>
            </a:stretch>
          </p:blipFill>
          <p:spPr bwMode="auto">
            <a:xfrm>
              <a:off x="685800" y="5181600"/>
              <a:ext cx="1371600" cy="1028700"/>
            </a:xfrm>
            <a:prstGeom prst="rect">
              <a:avLst/>
            </a:prstGeom>
            <a:noFill/>
            <a:ln w="28575">
              <a:solidFill>
                <a:srgbClr val="0066FF"/>
              </a:solid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9" name="Rectangle 12"/>
          <p:cNvSpPr>
            <a:spLocks noChangeArrowheads="1"/>
          </p:cNvSpPr>
          <p:nvPr/>
        </p:nvSpPr>
        <p:spPr bwMode="auto">
          <a:xfrm>
            <a:off x="3657600" y="2743200"/>
            <a:ext cx="9144000" cy="0"/>
          </a:xfrm>
          <a:prstGeom prst="rect">
            <a:avLst/>
          </a:prstGeom>
          <a:noFill/>
          <a:ln w="9525">
            <a:noFill/>
            <a:miter lim="800000"/>
            <a:headEnd/>
            <a:tailEnd/>
          </a:ln>
        </p:spPr>
        <p:txBody>
          <a:bodyPr>
            <a:spAutoFit/>
          </a:bodyPr>
          <a:lstStyle/>
          <a:p>
            <a:endParaRPr lang="zh-TW" altLang="zh-TW">
              <a:latin typeface="Calibri" pitchFamily="34" charset="0"/>
            </a:endParaRPr>
          </a:p>
        </p:txBody>
      </p:sp>
      <p:grpSp>
        <p:nvGrpSpPr>
          <p:cNvPr id="100" name="Group 99"/>
          <p:cNvGrpSpPr/>
          <p:nvPr/>
        </p:nvGrpSpPr>
        <p:grpSpPr>
          <a:xfrm>
            <a:off x="304800" y="1295400"/>
            <a:ext cx="3657600" cy="5365750"/>
            <a:chOff x="304800" y="1295400"/>
            <a:chExt cx="3657600" cy="5365750"/>
          </a:xfrm>
        </p:grpSpPr>
        <p:sp>
          <p:nvSpPr>
            <p:cNvPr id="4101" name="Rectangle 4"/>
            <p:cNvSpPr>
              <a:spLocks noChangeArrowheads="1"/>
            </p:cNvSpPr>
            <p:nvPr/>
          </p:nvSpPr>
          <p:spPr bwMode="auto">
            <a:xfrm>
              <a:off x="609600" y="3657600"/>
              <a:ext cx="1752600" cy="533400"/>
            </a:xfrm>
            <a:prstGeom prst="rect">
              <a:avLst/>
            </a:prstGeom>
            <a:noFill/>
            <a:ln w="9525">
              <a:noFill/>
              <a:miter lim="800000"/>
              <a:headEnd/>
              <a:tailEnd/>
            </a:ln>
          </p:spPr>
          <p:txBody>
            <a:bodyPr wrap="none" anchor="ctr"/>
            <a:lstStyle/>
            <a:p>
              <a:endParaRPr lang="zh-TW" altLang="zh-TW">
                <a:latin typeface="Calibri" pitchFamily="34" charset="0"/>
              </a:endParaRPr>
            </a:p>
          </p:txBody>
        </p:sp>
        <p:sp>
          <p:nvSpPr>
            <p:cNvPr id="4102" name="Text Box 5"/>
            <p:cNvSpPr txBox="1">
              <a:spLocks noChangeArrowheads="1"/>
            </p:cNvSpPr>
            <p:nvPr/>
          </p:nvSpPr>
          <p:spPr bwMode="auto">
            <a:xfrm>
              <a:off x="762000" y="1981200"/>
              <a:ext cx="1828800" cy="336550"/>
            </a:xfrm>
            <a:prstGeom prst="rect">
              <a:avLst/>
            </a:prstGeom>
            <a:noFill/>
            <a:ln w="9525">
              <a:noFill/>
              <a:miter lim="800000"/>
              <a:headEnd/>
              <a:tailEnd/>
            </a:ln>
          </p:spPr>
          <p:txBody>
            <a:bodyPr>
              <a:spAutoFit/>
            </a:bodyPr>
            <a:lstStyle/>
            <a:p>
              <a:pPr algn="ctr">
                <a:spcBef>
                  <a:spcPct val="50000"/>
                </a:spcBef>
              </a:pPr>
              <a:r>
                <a:rPr lang="en-US" altLang="zh-TW" sz="1600"/>
                <a:t>3D Model</a:t>
              </a:r>
            </a:p>
          </p:txBody>
        </p:sp>
        <p:sp>
          <p:nvSpPr>
            <p:cNvPr id="4103" name="AutoShape 6"/>
            <p:cNvSpPr>
              <a:spLocks noChangeArrowheads="1"/>
            </p:cNvSpPr>
            <p:nvPr/>
          </p:nvSpPr>
          <p:spPr bwMode="auto">
            <a:xfrm>
              <a:off x="2590800" y="5257800"/>
              <a:ext cx="1371600" cy="381000"/>
            </a:xfrm>
            <a:prstGeom prst="rightArrow">
              <a:avLst>
                <a:gd name="adj1" fmla="val 50000"/>
                <a:gd name="adj2" fmla="val 53567"/>
              </a:avLst>
            </a:prstGeom>
            <a:solidFill>
              <a:srgbClr val="008000"/>
            </a:solidFill>
            <a:ln w="9525">
              <a:solidFill>
                <a:schemeClr val="tx1"/>
              </a:solidFill>
              <a:miter lim="800000"/>
              <a:headEnd/>
              <a:tailEnd/>
            </a:ln>
          </p:spPr>
          <p:txBody>
            <a:bodyPr wrap="none" anchor="ctr"/>
            <a:lstStyle/>
            <a:p>
              <a:endParaRPr lang="zh-TW" altLang="zh-TW">
                <a:latin typeface="Calibri" pitchFamily="34" charset="0"/>
              </a:endParaRPr>
            </a:p>
          </p:txBody>
        </p:sp>
        <p:sp>
          <p:nvSpPr>
            <p:cNvPr id="4104" name="Line 7"/>
            <p:cNvSpPr>
              <a:spLocks noChangeShapeType="1"/>
            </p:cNvSpPr>
            <p:nvPr/>
          </p:nvSpPr>
          <p:spPr bwMode="auto">
            <a:xfrm>
              <a:off x="1600200" y="3810000"/>
              <a:ext cx="0" cy="914400"/>
            </a:xfrm>
            <a:prstGeom prst="line">
              <a:avLst/>
            </a:prstGeom>
            <a:noFill/>
            <a:ln w="38100">
              <a:solidFill>
                <a:srgbClr val="008000"/>
              </a:solidFill>
              <a:round/>
              <a:headEnd/>
              <a:tailEnd type="triangle" w="med" len="med"/>
            </a:ln>
          </p:spPr>
          <p:txBody>
            <a:bodyPr wrap="none" anchor="ctr"/>
            <a:lstStyle/>
            <a:p>
              <a:endParaRPr lang="en-US"/>
            </a:p>
          </p:txBody>
        </p:sp>
        <p:sp>
          <p:nvSpPr>
            <p:cNvPr id="4112" name="Text Box 15"/>
            <p:cNvSpPr txBox="1">
              <a:spLocks noChangeArrowheads="1"/>
            </p:cNvSpPr>
            <p:nvPr/>
          </p:nvSpPr>
          <p:spPr bwMode="auto">
            <a:xfrm>
              <a:off x="304800" y="1295400"/>
              <a:ext cx="2667000" cy="707886"/>
            </a:xfrm>
            <a:prstGeom prst="rect">
              <a:avLst/>
            </a:prstGeom>
            <a:noFill/>
            <a:ln w="9525">
              <a:noFill/>
              <a:miter lim="800000"/>
              <a:headEnd/>
              <a:tailEnd/>
            </a:ln>
          </p:spPr>
          <p:txBody>
            <a:bodyPr wrap="square">
              <a:spAutoFit/>
            </a:bodyPr>
            <a:lstStyle/>
            <a:p>
              <a:pPr algn="ctr"/>
              <a:r>
                <a:rPr lang="en-US" altLang="zh-TW" sz="2000" dirty="0" smtClean="0">
                  <a:solidFill>
                    <a:srgbClr val="008000"/>
                  </a:solidFill>
                </a:rPr>
                <a:t>Synthetic</a:t>
              </a:r>
            </a:p>
            <a:p>
              <a:pPr algn="ctr"/>
              <a:r>
                <a:rPr lang="en-US" altLang="zh-TW" sz="2000" dirty="0" smtClean="0">
                  <a:solidFill>
                    <a:srgbClr val="008000"/>
                  </a:solidFill>
                </a:rPr>
                <a:t>Class-Independent</a:t>
              </a:r>
              <a:endParaRPr lang="en-US" altLang="zh-TW" sz="2000" dirty="0">
                <a:solidFill>
                  <a:srgbClr val="008000"/>
                </a:solidFill>
              </a:endParaRPr>
            </a:p>
          </p:txBody>
        </p:sp>
        <p:pic>
          <p:nvPicPr>
            <p:cNvPr id="4116" name="Picture 19" descr="Fig1"/>
            <p:cNvPicPr>
              <a:picLocks noChangeAspect="1" noChangeArrowheads="1"/>
            </p:cNvPicPr>
            <p:nvPr/>
          </p:nvPicPr>
          <p:blipFill>
            <a:blip r:embed="rId4"/>
            <a:srcRect/>
            <a:stretch>
              <a:fillRect/>
            </a:stretch>
          </p:blipFill>
          <p:spPr bwMode="auto">
            <a:xfrm>
              <a:off x="609600" y="2286000"/>
              <a:ext cx="2133600" cy="1284288"/>
            </a:xfrm>
            <a:prstGeom prst="rect">
              <a:avLst/>
            </a:prstGeom>
            <a:noFill/>
            <a:ln w="9525">
              <a:noFill/>
              <a:miter lim="800000"/>
              <a:headEnd/>
              <a:tailEnd/>
            </a:ln>
          </p:spPr>
        </p:pic>
        <p:sp>
          <p:nvSpPr>
            <p:cNvPr id="4117" name="AutoShape 20"/>
            <p:cNvSpPr>
              <a:spLocks noChangeArrowheads="1"/>
            </p:cNvSpPr>
            <p:nvPr/>
          </p:nvSpPr>
          <p:spPr bwMode="auto">
            <a:xfrm rot="3666973">
              <a:off x="530225" y="3127375"/>
              <a:ext cx="476250" cy="165100"/>
            </a:xfrm>
            <a:prstGeom prst="curvedUpArrow">
              <a:avLst>
                <a:gd name="adj1" fmla="val 57692"/>
                <a:gd name="adj2" fmla="val 115385"/>
                <a:gd name="adj3" fmla="val 33333"/>
              </a:avLst>
            </a:prstGeom>
            <a:solidFill>
              <a:srgbClr val="99CC00"/>
            </a:solidFill>
            <a:ln w="9525">
              <a:solidFill>
                <a:schemeClr val="tx1"/>
              </a:solidFill>
              <a:miter lim="800000"/>
              <a:headEnd/>
              <a:tailEnd/>
            </a:ln>
          </p:spPr>
          <p:txBody>
            <a:bodyPr wrap="none" anchor="ctr"/>
            <a:lstStyle/>
            <a:p>
              <a:endParaRPr lang="zh-TW" altLang="zh-TW">
                <a:latin typeface="Calibri" pitchFamily="34" charset="0"/>
              </a:endParaRPr>
            </a:p>
          </p:txBody>
        </p:sp>
        <p:pic>
          <p:nvPicPr>
            <p:cNvPr id="4118" name="Picture 21"/>
            <p:cNvPicPr>
              <a:picLocks noChangeAspect="1" noChangeArrowheads="1"/>
            </p:cNvPicPr>
            <p:nvPr/>
          </p:nvPicPr>
          <p:blipFill>
            <a:blip r:embed="rId5"/>
            <a:srcRect/>
            <a:stretch>
              <a:fillRect/>
            </a:stretch>
          </p:blipFill>
          <p:spPr bwMode="auto">
            <a:xfrm>
              <a:off x="1447800" y="2438400"/>
              <a:ext cx="457200" cy="466725"/>
            </a:xfrm>
            <a:prstGeom prst="rect">
              <a:avLst/>
            </a:prstGeom>
            <a:noFill/>
            <a:ln w="9525">
              <a:noFill/>
              <a:miter lim="800000"/>
              <a:headEnd/>
              <a:tailEnd/>
            </a:ln>
          </p:spPr>
        </p:pic>
        <p:sp>
          <p:nvSpPr>
            <p:cNvPr id="4121" name="Text Box 27"/>
            <p:cNvSpPr txBox="1">
              <a:spLocks noChangeArrowheads="1"/>
            </p:cNvSpPr>
            <p:nvPr/>
          </p:nvSpPr>
          <p:spPr bwMode="auto">
            <a:xfrm>
              <a:off x="457200" y="3429000"/>
              <a:ext cx="2286000" cy="336550"/>
            </a:xfrm>
            <a:prstGeom prst="rect">
              <a:avLst/>
            </a:prstGeom>
            <a:noFill/>
            <a:ln w="9525">
              <a:noFill/>
              <a:miter lim="800000"/>
              <a:headEnd/>
              <a:tailEnd/>
            </a:ln>
          </p:spPr>
          <p:txBody>
            <a:bodyPr>
              <a:spAutoFit/>
            </a:bodyPr>
            <a:lstStyle/>
            <a:p>
              <a:pPr algn="ctr">
                <a:spcBef>
                  <a:spcPct val="50000"/>
                </a:spcBef>
              </a:pPr>
              <a:r>
                <a:rPr lang="en-US" altLang="zh-TW" sz="1600"/>
                <a:t>2D Synthetic Views</a:t>
              </a:r>
            </a:p>
          </p:txBody>
        </p:sp>
        <p:sp>
          <p:nvSpPr>
            <p:cNvPr id="4123" name="Rectangle 30"/>
            <p:cNvSpPr>
              <a:spLocks noChangeArrowheads="1"/>
            </p:cNvSpPr>
            <p:nvPr/>
          </p:nvSpPr>
          <p:spPr bwMode="auto">
            <a:xfrm>
              <a:off x="533400" y="1981200"/>
              <a:ext cx="2209800" cy="1828800"/>
            </a:xfrm>
            <a:prstGeom prst="rect">
              <a:avLst/>
            </a:prstGeom>
            <a:noFill/>
            <a:ln w="15875">
              <a:solidFill>
                <a:srgbClr val="008000"/>
              </a:solidFill>
              <a:miter lim="800000"/>
              <a:headEnd/>
              <a:tailEnd/>
            </a:ln>
          </p:spPr>
          <p:txBody>
            <a:bodyPr wrap="none" anchor="ctr"/>
            <a:lstStyle/>
            <a:p>
              <a:endParaRPr lang="zh-TW" altLang="zh-TW">
                <a:latin typeface="Calibri" pitchFamily="34" charset="0"/>
              </a:endParaRPr>
            </a:p>
          </p:txBody>
        </p:sp>
        <p:sp>
          <p:nvSpPr>
            <p:cNvPr id="4124" name="Rectangle 31"/>
            <p:cNvSpPr>
              <a:spLocks noChangeArrowheads="1"/>
            </p:cNvSpPr>
            <p:nvPr/>
          </p:nvSpPr>
          <p:spPr bwMode="auto">
            <a:xfrm>
              <a:off x="533400" y="4724400"/>
              <a:ext cx="2209800" cy="1600200"/>
            </a:xfrm>
            <a:prstGeom prst="rect">
              <a:avLst/>
            </a:prstGeom>
            <a:solidFill>
              <a:schemeClr val="bg1"/>
            </a:solidFill>
            <a:ln w="19050">
              <a:solidFill>
                <a:srgbClr val="669900"/>
              </a:solidFill>
              <a:miter lim="800000"/>
              <a:headEnd/>
              <a:tailEnd/>
            </a:ln>
          </p:spPr>
          <p:txBody>
            <a:bodyPr wrap="none" anchor="ctr"/>
            <a:lstStyle/>
            <a:p>
              <a:endParaRPr lang="zh-TW" altLang="zh-TW">
                <a:latin typeface="Calibri" pitchFamily="34" charset="0"/>
              </a:endParaRPr>
            </a:p>
          </p:txBody>
        </p:sp>
        <p:sp>
          <p:nvSpPr>
            <p:cNvPr id="4125" name="Text Box 32"/>
            <p:cNvSpPr txBox="1">
              <a:spLocks noChangeArrowheads="1"/>
            </p:cNvSpPr>
            <p:nvPr/>
          </p:nvSpPr>
          <p:spPr bwMode="auto">
            <a:xfrm>
              <a:off x="685800" y="6324600"/>
              <a:ext cx="1752600" cy="336550"/>
            </a:xfrm>
            <a:prstGeom prst="rect">
              <a:avLst/>
            </a:prstGeom>
            <a:noFill/>
            <a:ln w="9525">
              <a:noFill/>
              <a:miter lim="800000"/>
              <a:headEnd/>
              <a:tailEnd/>
            </a:ln>
          </p:spPr>
          <p:txBody>
            <a:bodyPr>
              <a:spAutoFit/>
            </a:bodyPr>
            <a:lstStyle/>
            <a:p>
              <a:pPr algn="ctr">
                <a:spcBef>
                  <a:spcPct val="50000"/>
                </a:spcBef>
              </a:pPr>
              <a:r>
                <a:rPr lang="en-US" altLang="zh-TW" sz="1600"/>
                <a:t>Shape Primitives</a:t>
              </a:r>
            </a:p>
          </p:txBody>
        </p:sp>
        <p:sp>
          <p:nvSpPr>
            <p:cNvPr id="4126" name="Text Box 34"/>
            <p:cNvSpPr txBox="1">
              <a:spLocks noChangeArrowheads="1"/>
            </p:cNvSpPr>
            <p:nvPr/>
          </p:nvSpPr>
          <p:spPr bwMode="auto">
            <a:xfrm>
              <a:off x="533400" y="4724400"/>
              <a:ext cx="2286000" cy="336550"/>
            </a:xfrm>
            <a:prstGeom prst="rect">
              <a:avLst/>
            </a:prstGeom>
            <a:noFill/>
            <a:ln w="9525">
              <a:noFill/>
              <a:miter lim="800000"/>
              <a:headEnd/>
              <a:tailEnd/>
            </a:ln>
          </p:spPr>
          <p:txBody>
            <a:bodyPr>
              <a:spAutoFit/>
            </a:bodyPr>
            <a:lstStyle/>
            <a:p>
              <a:pPr algn="ctr">
                <a:spcBef>
                  <a:spcPct val="50000"/>
                </a:spcBef>
              </a:pPr>
              <a:r>
                <a:rPr lang="en-US" altLang="zh-TW" sz="1600"/>
                <a:t>Generic Transforms</a:t>
              </a:r>
            </a:p>
          </p:txBody>
        </p:sp>
        <p:pic>
          <p:nvPicPr>
            <p:cNvPr id="4127" name="Picture 35" descr="rect-0deg_1"/>
            <p:cNvPicPr>
              <a:picLocks noChangeAspect="1" noChangeArrowheads="1"/>
            </p:cNvPicPr>
            <p:nvPr/>
          </p:nvPicPr>
          <p:blipFill>
            <a:blip r:embed="rId6"/>
            <a:srcRect/>
            <a:stretch>
              <a:fillRect/>
            </a:stretch>
          </p:blipFill>
          <p:spPr bwMode="auto">
            <a:xfrm>
              <a:off x="685800" y="5105400"/>
              <a:ext cx="101600" cy="422275"/>
            </a:xfrm>
            <a:prstGeom prst="rect">
              <a:avLst/>
            </a:prstGeom>
            <a:noFill/>
            <a:ln w="9525">
              <a:noFill/>
              <a:miter lim="800000"/>
              <a:headEnd/>
              <a:tailEnd/>
            </a:ln>
          </p:spPr>
        </p:pic>
        <p:pic>
          <p:nvPicPr>
            <p:cNvPr id="4128" name="Picture 36" descr="rect-0deg_2"/>
            <p:cNvPicPr>
              <a:picLocks noChangeAspect="1" noChangeArrowheads="1"/>
            </p:cNvPicPr>
            <p:nvPr/>
          </p:nvPicPr>
          <p:blipFill>
            <a:blip r:embed="rId7"/>
            <a:srcRect/>
            <a:stretch>
              <a:fillRect/>
            </a:stretch>
          </p:blipFill>
          <p:spPr bwMode="auto">
            <a:xfrm>
              <a:off x="914400" y="5105400"/>
              <a:ext cx="212725" cy="344488"/>
            </a:xfrm>
            <a:prstGeom prst="rect">
              <a:avLst/>
            </a:prstGeom>
            <a:noFill/>
            <a:ln w="9525">
              <a:noFill/>
              <a:miter lim="800000"/>
              <a:headEnd/>
              <a:tailEnd/>
            </a:ln>
          </p:spPr>
        </p:pic>
        <p:pic>
          <p:nvPicPr>
            <p:cNvPr id="4129" name="Picture 37" descr="rect-0deg_3"/>
            <p:cNvPicPr>
              <a:picLocks noChangeAspect="1" noChangeArrowheads="1"/>
            </p:cNvPicPr>
            <p:nvPr/>
          </p:nvPicPr>
          <p:blipFill>
            <a:blip r:embed="rId8"/>
            <a:srcRect/>
            <a:stretch>
              <a:fillRect/>
            </a:stretch>
          </p:blipFill>
          <p:spPr bwMode="auto">
            <a:xfrm>
              <a:off x="1219200" y="5105400"/>
              <a:ext cx="280988" cy="295275"/>
            </a:xfrm>
            <a:prstGeom prst="rect">
              <a:avLst/>
            </a:prstGeom>
            <a:noFill/>
            <a:ln w="9525">
              <a:noFill/>
              <a:miter lim="800000"/>
              <a:headEnd/>
              <a:tailEnd/>
            </a:ln>
          </p:spPr>
        </p:pic>
        <p:pic>
          <p:nvPicPr>
            <p:cNvPr id="4130" name="Picture 38" descr="rect-0deg_4"/>
            <p:cNvPicPr>
              <a:picLocks noChangeAspect="1" noChangeArrowheads="1"/>
            </p:cNvPicPr>
            <p:nvPr/>
          </p:nvPicPr>
          <p:blipFill>
            <a:blip r:embed="rId9"/>
            <a:srcRect/>
            <a:stretch>
              <a:fillRect/>
            </a:stretch>
          </p:blipFill>
          <p:spPr bwMode="auto">
            <a:xfrm>
              <a:off x="1600200" y="5105400"/>
              <a:ext cx="304800" cy="304800"/>
            </a:xfrm>
            <a:prstGeom prst="rect">
              <a:avLst/>
            </a:prstGeom>
            <a:noFill/>
            <a:ln w="9525">
              <a:noFill/>
              <a:miter lim="800000"/>
              <a:headEnd/>
              <a:tailEnd/>
            </a:ln>
          </p:spPr>
        </p:pic>
        <p:pic>
          <p:nvPicPr>
            <p:cNvPr id="4131" name="Picture 39" descr="rect-0deg_5"/>
            <p:cNvPicPr>
              <a:picLocks noChangeAspect="1" noChangeArrowheads="1"/>
            </p:cNvPicPr>
            <p:nvPr/>
          </p:nvPicPr>
          <p:blipFill>
            <a:blip r:embed="rId10"/>
            <a:srcRect/>
            <a:stretch>
              <a:fillRect/>
            </a:stretch>
          </p:blipFill>
          <p:spPr bwMode="auto">
            <a:xfrm>
              <a:off x="1981200" y="5105400"/>
              <a:ext cx="255588" cy="322263"/>
            </a:xfrm>
            <a:prstGeom prst="rect">
              <a:avLst/>
            </a:prstGeom>
            <a:noFill/>
            <a:ln w="9525">
              <a:noFill/>
              <a:miter lim="800000"/>
              <a:headEnd/>
              <a:tailEnd/>
            </a:ln>
          </p:spPr>
        </p:pic>
        <p:pic>
          <p:nvPicPr>
            <p:cNvPr id="4132" name="Picture 40" descr="rect-0deg_6"/>
            <p:cNvPicPr>
              <a:picLocks noChangeAspect="1" noChangeArrowheads="1"/>
            </p:cNvPicPr>
            <p:nvPr/>
          </p:nvPicPr>
          <p:blipFill>
            <a:blip r:embed="rId11"/>
            <a:srcRect/>
            <a:stretch>
              <a:fillRect/>
            </a:stretch>
          </p:blipFill>
          <p:spPr bwMode="auto">
            <a:xfrm>
              <a:off x="2362200" y="5105400"/>
              <a:ext cx="153988" cy="390525"/>
            </a:xfrm>
            <a:prstGeom prst="rect">
              <a:avLst/>
            </a:prstGeom>
            <a:noFill/>
            <a:ln w="9525">
              <a:noFill/>
              <a:miter lim="800000"/>
              <a:headEnd/>
              <a:tailEnd/>
            </a:ln>
          </p:spPr>
        </p:pic>
      </p:grpSp>
      <p:grpSp>
        <p:nvGrpSpPr>
          <p:cNvPr id="101" name="Group 100"/>
          <p:cNvGrpSpPr/>
          <p:nvPr/>
        </p:nvGrpSpPr>
        <p:grpSpPr>
          <a:xfrm>
            <a:off x="2743200" y="1295400"/>
            <a:ext cx="3810000" cy="5365750"/>
            <a:chOff x="2743200" y="1295400"/>
            <a:chExt cx="3810000" cy="5365750"/>
          </a:xfrm>
        </p:grpSpPr>
        <p:sp>
          <p:nvSpPr>
            <p:cNvPr id="4107" name="Line 10"/>
            <p:cNvSpPr>
              <a:spLocks noChangeShapeType="1"/>
            </p:cNvSpPr>
            <p:nvPr/>
          </p:nvSpPr>
          <p:spPr bwMode="auto">
            <a:xfrm>
              <a:off x="3581400" y="3810000"/>
              <a:ext cx="0" cy="1524000"/>
            </a:xfrm>
            <a:prstGeom prst="line">
              <a:avLst/>
            </a:prstGeom>
            <a:noFill/>
            <a:ln w="38100">
              <a:solidFill>
                <a:srgbClr val="3366FF"/>
              </a:solidFill>
              <a:round/>
              <a:headEnd/>
              <a:tailEnd type="triangle" w="med" len="med"/>
            </a:ln>
          </p:spPr>
          <p:txBody>
            <a:bodyPr wrap="none" anchor="ctr"/>
            <a:lstStyle/>
            <a:p>
              <a:endParaRPr lang="en-US"/>
            </a:p>
          </p:txBody>
        </p:sp>
        <p:sp>
          <p:nvSpPr>
            <p:cNvPr id="4108" name="Text Box 11"/>
            <p:cNvSpPr txBox="1">
              <a:spLocks noChangeArrowheads="1"/>
            </p:cNvSpPr>
            <p:nvPr/>
          </p:nvSpPr>
          <p:spPr bwMode="auto">
            <a:xfrm>
              <a:off x="4038600" y="6324600"/>
              <a:ext cx="2057400" cy="336550"/>
            </a:xfrm>
            <a:prstGeom prst="rect">
              <a:avLst/>
            </a:prstGeom>
            <a:noFill/>
            <a:ln w="9525">
              <a:noFill/>
              <a:miter lim="800000"/>
              <a:headEnd/>
              <a:tailEnd/>
            </a:ln>
          </p:spPr>
          <p:txBody>
            <a:bodyPr>
              <a:spAutoFit/>
            </a:bodyPr>
            <a:lstStyle/>
            <a:p>
              <a:pPr algn="ctr">
                <a:spcBef>
                  <a:spcPct val="50000"/>
                </a:spcBef>
              </a:pPr>
              <a:r>
                <a:rPr lang="en-US" altLang="zh-TW" sz="1600" dirty="0"/>
                <a:t>Target Object Class</a:t>
              </a:r>
            </a:p>
          </p:txBody>
        </p:sp>
        <p:sp>
          <p:nvSpPr>
            <p:cNvPr id="4113" name="Text Box 16"/>
            <p:cNvSpPr txBox="1">
              <a:spLocks noChangeArrowheads="1"/>
            </p:cNvSpPr>
            <p:nvPr/>
          </p:nvSpPr>
          <p:spPr bwMode="auto">
            <a:xfrm>
              <a:off x="3124200" y="1295400"/>
              <a:ext cx="2895600" cy="707886"/>
            </a:xfrm>
            <a:prstGeom prst="rect">
              <a:avLst/>
            </a:prstGeom>
            <a:noFill/>
            <a:ln w="9525">
              <a:noFill/>
              <a:miter lim="800000"/>
              <a:headEnd/>
              <a:tailEnd/>
            </a:ln>
          </p:spPr>
          <p:txBody>
            <a:bodyPr>
              <a:spAutoFit/>
            </a:bodyPr>
            <a:lstStyle/>
            <a:p>
              <a:pPr algn="ctr"/>
              <a:r>
                <a:rPr lang="en-US" altLang="zh-TW" sz="2000" dirty="0" smtClean="0">
                  <a:solidFill>
                    <a:srgbClr val="0066FF"/>
                  </a:solidFill>
                </a:rPr>
                <a:t>Real</a:t>
              </a:r>
            </a:p>
            <a:p>
              <a:pPr algn="ctr"/>
              <a:r>
                <a:rPr lang="en-US" altLang="zh-TW" sz="2000" dirty="0" smtClean="0">
                  <a:solidFill>
                    <a:srgbClr val="0066FF"/>
                  </a:solidFill>
                </a:rPr>
                <a:t>Class-Specific </a:t>
              </a:r>
              <a:endParaRPr lang="en-US" altLang="zh-TW" sz="2000" dirty="0">
                <a:solidFill>
                  <a:srgbClr val="0066FF"/>
                </a:solidFill>
              </a:endParaRPr>
            </a:p>
          </p:txBody>
        </p:sp>
        <p:sp>
          <p:nvSpPr>
            <p:cNvPr id="4114" name="Rectangle 17"/>
            <p:cNvSpPr>
              <a:spLocks noChangeArrowheads="1"/>
            </p:cNvSpPr>
            <p:nvPr/>
          </p:nvSpPr>
          <p:spPr bwMode="auto">
            <a:xfrm>
              <a:off x="2971800" y="1981200"/>
              <a:ext cx="1371600" cy="1828800"/>
            </a:xfrm>
            <a:prstGeom prst="rect">
              <a:avLst/>
            </a:prstGeom>
            <a:noFill/>
            <a:ln w="15875">
              <a:solidFill>
                <a:srgbClr val="3366FF"/>
              </a:solidFill>
              <a:miter lim="800000"/>
              <a:headEnd/>
              <a:tailEnd/>
            </a:ln>
          </p:spPr>
          <p:txBody>
            <a:bodyPr wrap="none" anchor="ctr"/>
            <a:lstStyle/>
            <a:p>
              <a:endParaRPr lang="zh-TW" altLang="zh-TW">
                <a:latin typeface="Calibri" pitchFamily="34" charset="0"/>
              </a:endParaRPr>
            </a:p>
          </p:txBody>
        </p:sp>
        <p:sp>
          <p:nvSpPr>
            <p:cNvPr id="4115" name="Text Box 18"/>
            <p:cNvSpPr txBox="1">
              <a:spLocks noChangeArrowheads="1"/>
            </p:cNvSpPr>
            <p:nvPr/>
          </p:nvSpPr>
          <p:spPr bwMode="auto">
            <a:xfrm>
              <a:off x="2971800" y="1981200"/>
              <a:ext cx="1371600" cy="581025"/>
            </a:xfrm>
            <a:prstGeom prst="rect">
              <a:avLst/>
            </a:prstGeom>
            <a:noFill/>
            <a:ln w="9525">
              <a:noFill/>
              <a:miter lim="800000"/>
              <a:headEnd/>
              <a:tailEnd/>
            </a:ln>
          </p:spPr>
          <p:txBody>
            <a:bodyPr>
              <a:spAutoFit/>
            </a:bodyPr>
            <a:lstStyle/>
            <a:p>
              <a:pPr algn="ctr">
                <a:spcBef>
                  <a:spcPct val="50000"/>
                </a:spcBef>
              </a:pPr>
              <a:r>
                <a:rPr lang="en-US" altLang="zh-TW" sz="1600"/>
                <a:t>Few Labeled Images </a:t>
              </a:r>
            </a:p>
          </p:txBody>
        </p:sp>
        <p:graphicFrame>
          <p:nvGraphicFramePr>
            <p:cNvPr id="4098" name="Object 29"/>
            <p:cNvGraphicFramePr>
              <a:graphicFrameLocks noChangeAspect="1"/>
            </p:cNvGraphicFramePr>
            <p:nvPr/>
          </p:nvGraphicFramePr>
          <p:xfrm>
            <a:off x="3124200" y="2590800"/>
            <a:ext cx="728663" cy="914400"/>
          </p:xfrm>
          <a:graphic>
            <a:graphicData uri="http://schemas.openxmlformats.org/presentationml/2006/ole">
              <p:oleObj spid="_x0000_s91138" name="Bitmap Image" r:id="rId12" imgW="714286" imgH="895238" progId="PBrush">
                <p:embed/>
              </p:oleObj>
            </a:graphicData>
          </a:graphic>
        </p:graphicFrame>
        <p:graphicFrame>
          <p:nvGraphicFramePr>
            <p:cNvPr id="4099" name="Object 33"/>
            <p:cNvGraphicFramePr>
              <a:graphicFrameLocks noChangeAspect="1"/>
            </p:cNvGraphicFramePr>
            <p:nvPr/>
          </p:nvGraphicFramePr>
          <p:xfrm>
            <a:off x="3581400" y="2819400"/>
            <a:ext cx="652463" cy="914400"/>
          </p:xfrm>
          <a:graphic>
            <a:graphicData uri="http://schemas.openxmlformats.org/presentationml/2006/ole">
              <p:oleObj spid="_x0000_s91139" name="Bitmap Image" r:id="rId13" imgW="638264" imgH="895238" progId="PBrush">
                <p:embed/>
              </p:oleObj>
            </a:graphicData>
          </a:graphic>
        </p:graphicFrame>
        <p:pic>
          <p:nvPicPr>
            <p:cNvPr id="4133" name="Picture 41" descr="Fig2c"/>
            <p:cNvPicPr>
              <a:picLocks noChangeAspect="1" noChangeArrowheads="1"/>
            </p:cNvPicPr>
            <p:nvPr/>
          </p:nvPicPr>
          <p:blipFill>
            <a:blip r:embed="rId14"/>
            <a:srcRect/>
            <a:stretch>
              <a:fillRect/>
            </a:stretch>
          </p:blipFill>
          <p:spPr bwMode="auto">
            <a:xfrm>
              <a:off x="4800600" y="5029200"/>
              <a:ext cx="914400" cy="685800"/>
            </a:xfrm>
            <a:prstGeom prst="rect">
              <a:avLst/>
            </a:prstGeom>
            <a:noFill/>
            <a:ln w="9525">
              <a:noFill/>
              <a:miter lim="800000"/>
              <a:headEnd/>
              <a:tailEnd/>
            </a:ln>
          </p:spPr>
        </p:pic>
        <p:pic>
          <p:nvPicPr>
            <p:cNvPr id="4134" name="Picture 42"/>
            <p:cNvPicPr>
              <a:picLocks noChangeAspect="1" noChangeArrowheads="1"/>
            </p:cNvPicPr>
            <p:nvPr/>
          </p:nvPicPr>
          <p:blipFill>
            <a:blip r:embed="rId15"/>
            <a:srcRect/>
            <a:stretch>
              <a:fillRect/>
            </a:stretch>
          </p:blipFill>
          <p:spPr bwMode="auto">
            <a:xfrm>
              <a:off x="4343400" y="5334000"/>
              <a:ext cx="601663" cy="228600"/>
            </a:xfrm>
            <a:prstGeom prst="rect">
              <a:avLst/>
            </a:prstGeom>
            <a:noFill/>
            <a:ln w="9525">
              <a:noFill/>
              <a:miter lim="800000"/>
              <a:headEnd/>
              <a:tailEnd/>
            </a:ln>
          </p:spPr>
        </p:pic>
        <p:pic>
          <p:nvPicPr>
            <p:cNvPr id="4135" name="Picture 43"/>
            <p:cNvPicPr>
              <a:picLocks noChangeAspect="1" noChangeArrowheads="1"/>
            </p:cNvPicPr>
            <p:nvPr/>
          </p:nvPicPr>
          <p:blipFill>
            <a:blip r:embed="rId16"/>
            <a:srcRect/>
            <a:stretch>
              <a:fillRect/>
            </a:stretch>
          </p:blipFill>
          <p:spPr bwMode="auto">
            <a:xfrm>
              <a:off x="4953000" y="5562600"/>
              <a:ext cx="236538" cy="304800"/>
            </a:xfrm>
            <a:prstGeom prst="rect">
              <a:avLst/>
            </a:prstGeom>
            <a:noFill/>
            <a:ln w="9525">
              <a:noFill/>
              <a:miter lim="800000"/>
              <a:headEnd/>
              <a:tailEnd/>
            </a:ln>
          </p:spPr>
        </p:pic>
        <p:pic>
          <p:nvPicPr>
            <p:cNvPr id="4136" name="Picture 44"/>
            <p:cNvPicPr>
              <a:picLocks noChangeAspect="1" noChangeArrowheads="1"/>
            </p:cNvPicPr>
            <p:nvPr/>
          </p:nvPicPr>
          <p:blipFill>
            <a:blip r:embed="rId17"/>
            <a:srcRect/>
            <a:stretch>
              <a:fillRect/>
            </a:stretch>
          </p:blipFill>
          <p:spPr bwMode="auto">
            <a:xfrm>
              <a:off x="5334000" y="5562600"/>
              <a:ext cx="236538" cy="304800"/>
            </a:xfrm>
            <a:prstGeom prst="rect">
              <a:avLst/>
            </a:prstGeom>
            <a:noFill/>
            <a:ln w="9525">
              <a:noFill/>
              <a:miter lim="800000"/>
              <a:headEnd/>
              <a:tailEnd/>
            </a:ln>
          </p:spPr>
        </p:pic>
        <p:pic>
          <p:nvPicPr>
            <p:cNvPr id="4137" name="Picture 45"/>
            <p:cNvPicPr>
              <a:picLocks noChangeAspect="1" noChangeArrowheads="1"/>
            </p:cNvPicPr>
            <p:nvPr/>
          </p:nvPicPr>
          <p:blipFill>
            <a:blip r:embed="rId18"/>
            <a:srcRect/>
            <a:stretch>
              <a:fillRect/>
            </a:stretch>
          </p:blipFill>
          <p:spPr bwMode="auto">
            <a:xfrm>
              <a:off x="5562600" y="5486400"/>
              <a:ext cx="566738" cy="169863"/>
            </a:xfrm>
            <a:prstGeom prst="rect">
              <a:avLst/>
            </a:prstGeom>
            <a:noFill/>
            <a:ln w="9525">
              <a:noFill/>
              <a:miter lim="800000"/>
              <a:headEnd/>
              <a:tailEnd/>
            </a:ln>
          </p:spPr>
        </p:pic>
        <p:pic>
          <p:nvPicPr>
            <p:cNvPr id="4138" name="Picture 46"/>
            <p:cNvPicPr>
              <a:picLocks noChangeAspect="1" noChangeArrowheads="1"/>
            </p:cNvPicPr>
            <p:nvPr/>
          </p:nvPicPr>
          <p:blipFill>
            <a:blip r:embed="rId19"/>
            <a:srcRect/>
            <a:stretch>
              <a:fillRect/>
            </a:stretch>
          </p:blipFill>
          <p:spPr bwMode="auto">
            <a:xfrm>
              <a:off x="4495800" y="5486400"/>
              <a:ext cx="549275" cy="171450"/>
            </a:xfrm>
            <a:prstGeom prst="rect">
              <a:avLst/>
            </a:prstGeom>
            <a:noFill/>
            <a:ln w="9525">
              <a:noFill/>
              <a:miter lim="800000"/>
              <a:headEnd/>
              <a:tailEnd/>
            </a:ln>
          </p:spPr>
        </p:pic>
        <p:pic>
          <p:nvPicPr>
            <p:cNvPr id="4139" name="Picture 47"/>
            <p:cNvPicPr>
              <a:picLocks noChangeAspect="1" noChangeArrowheads="1"/>
            </p:cNvPicPr>
            <p:nvPr/>
          </p:nvPicPr>
          <p:blipFill>
            <a:blip r:embed="rId20"/>
            <a:srcRect/>
            <a:stretch>
              <a:fillRect/>
            </a:stretch>
          </p:blipFill>
          <p:spPr bwMode="auto">
            <a:xfrm>
              <a:off x="5562600" y="5257800"/>
              <a:ext cx="603250" cy="230188"/>
            </a:xfrm>
            <a:prstGeom prst="rect">
              <a:avLst/>
            </a:prstGeom>
            <a:noFill/>
            <a:ln w="9525">
              <a:noFill/>
              <a:miter lim="800000"/>
              <a:headEnd/>
              <a:tailEnd/>
            </a:ln>
          </p:spPr>
        </p:pic>
        <p:pic>
          <p:nvPicPr>
            <p:cNvPr id="4140" name="Picture 48" descr="Sample_4"/>
            <p:cNvPicPr>
              <a:picLocks noChangeAspect="1" noChangeArrowheads="1"/>
            </p:cNvPicPr>
            <p:nvPr/>
          </p:nvPicPr>
          <p:blipFill>
            <a:blip r:embed="rId21"/>
            <a:srcRect/>
            <a:stretch>
              <a:fillRect/>
            </a:stretch>
          </p:blipFill>
          <p:spPr bwMode="auto">
            <a:xfrm>
              <a:off x="5943600" y="5334000"/>
              <a:ext cx="533400" cy="533400"/>
            </a:xfrm>
            <a:prstGeom prst="rect">
              <a:avLst/>
            </a:prstGeom>
            <a:noFill/>
            <a:ln w="9525">
              <a:solidFill>
                <a:srgbClr val="000000"/>
              </a:solidFill>
              <a:miter lim="800000"/>
              <a:headEnd/>
              <a:tailEnd/>
            </a:ln>
          </p:spPr>
        </p:pic>
        <p:pic>
          <p:nvPicPr>
            <p:cNvPr id="4141" name="Picture 49" descr="Sample_3"/>
            <p:cNvPicPr>
              <a:picLocks noChangeAspect="1" noChangeArrowheads="1"/>
            </p:cNvPicPr>
            <p:nvPr/>
          </p:nvPicPr>
          <p:blipFill>
            <a:blip r:embed="rId22"/>
            <a:srcRect/>
            <a:stretch>
              <a:fillRect/>
            </a:stretch>
          </p:blipFill>
          <p:spPr bwMode="auto">
            <a:xfrm>
              <a:off x="4038600" y="5334000"/>
              <a:ext cx="530225" cy="555625"/>
            </a:xfrm>
            <a:prstGeom prst="rect">
              <a:avLst/>
            </a:prstGeom>
            <a:noFill/>
            <a:ln w="9525">
              <a:solidFill>
                <a:srgbClr val="000000"/>
              </a:solidFill>
              <a:miter lim="800000"/>
              <a:headEnd/>
              <a:tailEnd/>
            </a:ln>
          </p:spPr>
        </p:pic>
        <p:pic>
          <p:nvPicPr>
            <p:cNvPr id="4142" name="Picture 50" descr="Sample_5"/>
            <p:cNvPicPr>
              <a:picLocks noChangeAspect="1" noChangeArrowheads="1"/>
            </p:cNvPicPr>
            <p:nvPr/>
          </p:nvPicPr>
          <p:blipFill>
            <a:blip r:embed="rId23"/>
            <a:srcRect/>
            <a:stretch>
              <a:fillRect/>
            </a:stretch>
          </p:blipFill>
          <p:spPr bwMode="auto">
            <a:xfrm>
              <a:off x="5638800" y="5562600"/>
              <a:ext cx="533400" cy="533400"/>
            </a:xfrm>
            <a:prstGeom prst="rect">
              <a:avLst/>
            </a:prstGeom>
            <a:noFill/>
            <a:ln w="9525">
              <a:solidFill>
                <a:srgbClr val="000000"/>
              </a:solidFill>
              <a:miter lim="800000"/>
              <a:headEnd/>
              <a:tailEnd/>
            </a:ln>
          </p:spPr>
        </p:pic>
        <p:pic>
          <p:nvPicPr>
            <p:cNvPr id="4143" name="Picture 51" descr="Sample_6"/>
            <p:cNvPicPr>
              <a:picLocks noChangeAspect="1" noChangeArrowheads="1"/>
            </p:cNvPicPr>
            <p:nvPr/>
          </p:nvPicPr>
          <p:blipFill>
            <a:blip r:embed="rId24"/>
            <a:srcRect/>
            <a:stretch>
              <a:fillRect/>
            </a:stretch>
          </p:blipFill>
          <p:spPr bwMode="auto">
            <a:xfrm>
              <a:off x="5257800" y="5715000"/>
              <a:ext cx="512763" cy="533400"/>
            </a:xfrm>
            <a:prstGeom prst="rect">
              <a:avLst/>
            </a:prstGeom>
            <a:noFill/>
            <a:ln w="9525">
              <a:solidFill>
                <a:srgbClr val="000000"/>
              </a:solidFill>
              <a:miter lim="800000"/>
              <a:headEnd/>
              <a:tailEnd/>
            </a:ln>
          </p:spPr>
        </p:pic>
        <p:pic>
          <p:nvPicPr>
            <p:cNvPr id="4144" name="Picture 52" descr="Sample_2"/>
            <p:cNvPicPr>
              <a:picLocks noChangeAspect="1" noChangeArrowheads="1"/>
            </p:cNvPicPr>
            <p:nvPr/>
          </p:nvPicPr>
          <p:blipFill>
            <a:blip r:embed="rId25"/>
            <a:srcRect/>
            <a:stretch>
              <a:fillRect/>
            </a:stretch>
          </p:blipFill>
          <p:spPr bwMode="auto">
            <a:xfrm>
              <a:off x="4419600" y="5562600"/>
              <a:ext cx="533400" cy="496888"/>
            </a:xfrm>
            <a:prstGeom prst="rect">
              <a:avLst/>
            </a:prstGeom>
            <a:noFill/>
            <a:ln w="9525">
              <a:solidFill>
                <a:srgbClr val="000000"/>
              </a:solidFill>
              <a:miter lim="800000"/>
              <a:headEnd/>
              <a:tailEnd/>
            </a:ln>
          </p:spPr>
        </p:pic>
        <p:pic>
          <p:nvPicPr>
            <p:cNvPr id="4145" name="Picture 53" descr="Sample_1"/>
            <p:cNvPicPr>
              <a:picLocks noChangeAspect="1" noChangeArrowheads="1"/>
            </p:cNvPicPr>
            <p:nvPr/>
          </p:nvPicPr>
          <p:blipFill>
            <a:blip r:embed="rId26"/>
            <a:srcRect/>
            <a:stretch>
              <a:fillRect/>
            </a:stretch>
          </p:blipFill>
          <p:spPr bwMode="auto">
            <a:xfrm>
              <a:off x="4724400" y="5715000"/>
              <a:ext cx="533400" cy="533400"/>
            </a:xfrm>
            <a:prstGeom prst="rect">
              <a:avLst/>
            </a:prstGeom>
            <a:noFill/>
            <a:ln w="9525">
              <a:solidFill>
                <a:srgbClr val="000000"/>
              </a:solidFill>
              <a:miter lim="800000"/>
              <a:headEnd/>
              <a:tailEnd/>
            </a:ln>
          </p:spPr>
        </p:pic>
        <p:sp>
          <p:nvSpPr>
            <p:cNvPr id="4146" name="Rectangle 54"/>
            <p:cNvSpPr>
              <a:spLocks noChangeArrowheads="1"/>
            </p:cNvSpPr>
            <p:nvPr/>
          </p:nvSpPr>
          <p:spPr bwMode="auto">
            <a:xfrm>
              <a:off x="3962400" y="4724400"/>
              <a:ext cx="2590800" cy="1600200"/>
            </a:xfrm>
            <a:prstGeom prst="rect">
              <a:avLst/>
            </a:prstGeom>
            <a:noFill/>
            <a:ln w="19050">
              <a:solidFill>
                <a:srgbClr val="0000FF"/>
              </a:solidFill>
              <a:miter lim="800000"/>
              <a:headEnd/>
              <a:tailEnd/>
            </a:ln>
          </p:spPr>
          <p:txBody>
            <a:bodyPr wrap="none" anchor="ctr"/>
            <a:lstStyle/>
            <a:p>
              <a:endParaRPr lang="zh-TW" altLang="zh-TW">
                <a:latin typeface="Calibri" pitchFamily="34" charset="0"/>
              </a:endParaRPr>
            </a:p>
          </p:txBody>
        </p:sp>
        <p:sp>
          <p:nvSpPr>
            <p:cNvPr id="4147" name="Text Box 55"/>
            <p:cNvSpPr txBox="1">
              <a:spLocks noChangeArrowheads="1"/>
            </p:cNvSpPr>
            <p:nvPr/>
          </p:nvSpPr>
          <p:spPr bwMode="auto">
            <a:xfrm>
              <a:off x="4114800" y="4724400"/>
              <a:ext cx="2286000" cy="336550"/>
            </a:xfrm>
            <a:prstGeom prst="rect">
              <a:avLst/>
            </a:prstGeom>
            <a:noFill/>
            <a:ln w="9525">
              <a:noFill/>
              <a:miter lim="800000"/>
              <a:headEnd/>
              <a:tailEnd/>
            </a:ln>
          </p:spPr>
          <p:txBody>
            <a:bodyPr>
              <a:spAutoFit/>
            </a:bodyPr>
            <a:lstStyle/>
            <a:p>
              <a:pPr algn="ctr">
                <a:spcBef>
                  <a:spcPct val="50000"/>
                </a:spcBef>
              </a:pPr>
              <a:r>
                <a:rPr lang="en-US" altLang="zh-TW" sz="1600"/>
                <a:t>Skeleton</a:t>
              </a:r>
            </a:p>
          </p:txBody>
        </p:sp>
        <p:sp>
          <p:nvSpPr>
            <p:cNvPr id="4148" name="Line 56"/>
            <p:cNvSpPr>
              <a:spLocks noChangeShapeType="1"/>
            </p:cNvSpPr>
            <p:nvPr/>
          </p:nvSpPr>
          <p:spPr bwMode="auto">
            <a:xfrm>
              <a:off x="5257800" y="3810000"/>
              <a:ext cx="0" cy="914400"/>
            </a:xfrm>
            <a:prstGeom prst="line">
              <a:avLst/>
            </a:prstGeom>
            <a:noFill/>
            <a:ln w="38100">
              <a:solidFill>
                <a:srgbClr val="3366FF"/>
              </a:solidFill>
              <a:round/>
              <a:headEnd type="triangle" w="med" len="med"/>
              <a:tailEnd/>
            </a:ln>
          </p:spPr>
          <p:txBody>
            <a:bodyPr wrap="none" anchor="ctr"/>
            <a:lstStyle/>
            <a:p>
              <a:endParaRPr lang="en-US"/>
            </a:p>
          </p:txBody>
        </p:sp>
        <p:sp>
          <p:nvSpPr>
            <p:cNvPr id="4149" name="Rectangle 57"/>
            <p:cNvSpPr>
              <a:spLocks noChangeArrowheads="1"/>
            </p:cNvSpPr>
            <p:nvPr/>
          </p:nvSpPr>
          <p:spPr bwMode="auto">
            <a:xfrm>
              <a:off x="4572000" y="4038600"/>
              <a:ext cx="1676400" cy="381000"/>
            </a:xfrm>
            <a:prstGeom prst="rect">
              <a:avLst/>
            </a:prstGeom>
            <a:solidFill>
              <a:schemeClr val="bg1"/>
            </a:solidFill>
            <a:ln w="19050">
              <a:solidFill>
                <a:srgbClr val="0000FF"/>
              </a:solidFill>
              <a:miter lim="800000"/>
              <a:headEnd/>
              <a:tailEnd/>
            </a:ln>
          </p:spPr>
          <p:txBody>
            <a:bodyPr wrap="none" anchor="ctr"/>
            <a:lstStyle/>
            <a:p>
              <a:pPr algn="ctr"/>
              <a:r>
                <a:rPr lang="en-US" altLang="zh-TW" sz="1600"/>
                <a:t>Part Transforms</a:t>
              </a:r>
            </a:p>
          </p:txBody>
        </p:sp>
        <p:sp>
          <p:nvSpPr>
            <p:cNvPr id="4170" name="Rectangle 90"/>
            <p:cNvSpPr>
              <a:spLocks noChangeArrowheads="1"/>
            </p:cNvSpPr>
            <p:nvPr/>
          </p:nvSpPr>
          <p:spPr bwMode="auto">
            <a:xfrm>
              <a:off x="2743200" y="4038600"/>
              <a:ext cx="1676400" cy="381000"/>
            </a:xfrm>
            <a:prstGeom prst="rect">
              <a:avLst/>
            </a:prstGeom>
            <a:solidFill>
              <a:schemeClr val="bg1"/>
            </a:solidFill>
            <a:ln w="19050">
              <a:solidFill>
                <a:srgbClr val="0000FF"/>
              </a:solidFill>
              <a:miter lim="800000"/>
              <a:headEnd/>
              <a:tailEnd/>
            </a:ln>
          </p:spPr>
          <p:txBody>
            <a:bodyPr wrap="none" anchor="ctr"/>
            <a:lstStyle/>
            <a:p>
              <a:pPr algn="ctr"/>
              <a:r>
                <a:rPr lang="en-US" altLang="zh-TW" sz="1600"/>
                <a:t>Part Transforms</a:t>
              </a:r>
            </a:p>
          </p:txBody>
        </p:sp>
      </p:grpSp>
      <p:sp>
        <p:nvSpPr>
          <p:cNvPr id="91" name="Rectangle 25"/>
          <p:cNvSpPr>
            <a:spLocks noChangeArrowheads="1"/>
          </p:cNvSpPr>
          <p:nvPr/>
        </p:nvSpPr>
        <p:spPr bwMode="auto">
          <a:xfrm>
            <a:off x="0" y="0"/>
            <a:ext cx="9144000" cy="914400"/>
          </a:xfrm>
          <a:prstGeom prst="rect">
            <a:avLst/>
          </a:prstGeom>
          <a:noFill/>
          <a:ln w="9525">
            <a:noFill/>
            <a:miter lim="800000"/>
            <a:headEnd/>
            <a:tailEnd/>
          </a:ln>
        </p:spPr>
        <p:txBody>
          <a:bodyPr anchor="ctr"/>
          <a:lstStyle/>
          <a:p>
            <a:pPr algn="ctr"/>
            <a:r>
              <a:rPr lang="en-US" altLang="zh-TW" sz="4000" dirty="0" smtClean="0"/>
              <a:t>The Basic Potemkin Model</a:t>
            </a:r>
            <a:endParaRPr lang="en-US" altLang="zh-TW" sz="3200" dirty="0">
              <a:solidFill>
                <a:schemeClr val="tx2"/>
              </a:solidFill>
            </a:endParaRPr>
          </a:p>
        </p:txBody>
      </p:sp>
      <p:sp>
        <p:nvSpPr>
          <p:cNvPr id="93" name="TextBox 92"/>
          <p:cNvSpPr txBox="1"/>
          <p:nvPr/>
        </p:nvSpPr>
        <p:spPr>
          <a:xfrm>
            <a:off x="2286000" y="838200"/>
            <a:ext cx="1937966" cy="584775"/>
          </a:xfrm>
          <a:prstGeom prst="rect">
            <a:avLst/>
          </a:prstGeom>
          <a:noFill/>
        </p:spPr>
        <p:txBody>
          <a:bodyPr wrap="none" rtlCol="0">
            <a:spAutoFit/>
          </a:bodyPr>
          <a:lstStyle/>
          <a:p>
            <a:r>
              <a:rPr lang="en-US" sz="3200" dirty="0" smtClean="0"/>
              <a:t>Estimating</a:t>
            </a:r>
            <a:endParaRPr lang="en-US" sz="3200" dirty="0"/>
          </a:p>
        </p:txBody>
      </p:sp>
      <p:sp>
        <p:nvSpPr>
          <p:cNvPr id="94" name="TextBox 93"/>
          <p:cNvSpPr txBox="1"/>
          <p:nvPr/>
        </p:nvSpPr>
        <p:spPr>
          <a:xfrm>
            <a:off x="6781800" y="838200"/>
            <a:ext cx="1112805" cy="584775"/>
          </a:xfrm>
          <a:prstGeom prst="rect">
            <a:avLst/>
          </a:prstGeom>
          <a:noFill/>
        </p:spPr>
        <p:txBody>
          <a:bodyPr wrap="none" rtlCol="0">
            <a:spAutoFit/>
          </a:bodyPr>
          <a:lstStyle/>
          <a:p>
            <a:r>
              <a:rPr lang="en-US" sz="3200" dirty="0" smtClean="0"/>
              <a:t>Using</a:t>
            </a:r>
            <a:endParaRPr lang="en-US" sz="3200" dirty="0"/>
          </a:p>
        </p:txBody>
      </p:sp>
      <p:grpSp>
        <p:nvGrpSpPr>
          <p:cNvPr id="102" name="Group 101"/>
          <p:cNvGrpSpPr/>
          <p:nvPr/>
        </p:nvGrpSpPr>
        <p:grpSpPr>
          <a:xfrm>
            <a:off x="4495800" y="1295400"/>
            <a:ext cx="4495800" cy="5410200"/>
            <a:chOff x="4495800" y="1295400"/>
            <a:chExt cx="4495800" cy="5410200"/>
          </a:xfrm>
        </p:grpSpPr>
        <p:pic>
          <p:nvPicPr>
            <p:cNvPr id="4100" name="Picture 2" descr="IMG_5758"/>
            <p:cNvPicPr>
              <a:picLocks noChangeAspect="1" noChangeArrowheads="1"/>
            </p:cNvPicPr>
            <p:nvPr/>
          </p:nvPicPr>
          <p:blipFill>
            <a:blip r:embed="rId27"/>
            <a:srcRect/>
            <a:stretch>
              <a:fillRect/>
            </a:stretch>
          </p:blipFill>
          <p:spPr bwMode="auto">
            <a:xfrm>
              <a:off x="6781800" y="2667000"/>
              <a:ext cx="762000" cy="571500"/>
            </a:xfrm>
            <a:prstGeom prst="rect">
              <a:avLst/>
            </a:prstGeom>
            <a:noFill/>
            <a:ln w="9525">
              <a:noFill/>
              <a:miter lim="800000"/>
              <a:headEnd/>
              <a:tailEnd/>
            </a:ln>
          </p:spPr>
        </p:pic>
        <p:sp>
          <p:nvSpPr>
            <p:cNvPr id="4105" name="Line 8"/>
            <p:cNvSpPr>
              <a:spLocks noChangeShapeType="1"/>
            </p:cNvSpPr>
            <p:nvPr/>
          </p:nvSpPr>
          <p:spPr bwMode="auto">
            <a:xfrm>
              <a:off x="6934200" y="3810000"/>
              <a:ext cx="0" cy="1524000"/>
            </a:xfrm>
            <a:prstGeom prst="line">
              <a:avLst/>
            </a:prstGeom>
            <a:noFill/>
            <a:ln w="38100">
              <a:solidFill>
                <a:srgbClr val="7030A0"/>
              </a:solidFill>
              <a:round/>
              <a:headEnd/>
              <a:tailEnd type="triangle" w="med" len="med"/>
            </a:ln>
          </p:spPr>
          <p:txBody>
            <a:bodyPr wrap="none" anchor="ctr"/>
            <a:lstStyle/>
            <a:p>
              <a:endParaRPr lang="en-US"/>
            </a:p>
          </p:txBody>
        </p:sp>
        <p:sp>
          <p:nvSpPr>
            <p:cNvPr id="4106" name="AutoShape 9"/>
            <p:cNvSpPr>
              <a:spLocks noChangeArrowheads="1"/>
            </p:cNvSpPr>
            <p:nvPr/>
          </p:nvSpPr>
          <p:spPr bwMode="auto">
            <a:xfrm>
              <a:off x="6553200" y="5257800"/>
              <a:ext cx="762000" cy="457200"/>
            </a:xfrm>
            <a:prstGeom prst="rightArrow">
              <a:avLst>
                <a:gd name="adj1" fmla="val 50000"/>
                <a:gd name="adj2" fmla="val 41667"/>
              </a:avLst>
            </a:prstGeom>
            <a:solidFill>
              <a:srgbClr val="7030A0"/>
            </a:solidFill>
            <a:ln w="9525">
              <a:solidFill>
                <a:schemeClr val="tx1"/>
              </a:solidFill>
              <a:miter lim="800000"/>
              <a:headEnd/>
              <a:tailEnd/>
            </a:ln>
          </p:spPr>
          <p:txBody>
            <a:bodyPr wrap="none" anchor="ctr"/>
            <a:lstStyle/>
            <a:p>
              <a:endParaRPr lang="zh-TW" altLang="zh-TW">
                <a:latin typeface="Calibri" pitchFamily="34" charset="0"/>
              </a:endParaRPr>
            </a:p>
          </p:txBody>
        </p:sp>
        <p:sp>
          <p:nvSpPr>
            <p:cNvPr id="4110" name="Rectangle 13"/>
            <p:cNvSpPr>
              <a:spLocks noChangeArrowheads="1"/>
            </p:cNvSpPr>
            <p:nvPr/>
          </p:nvSpPr>
          <p:spPr bwMode="auto">
            <a:xfrm>
              <a:off x="4572000" y="1981200"/>
              <a:ext cx="4038600" cy="1828800"/>
            </a:xfrm>
            <a:prstGeom prst="rect">
              <a:avLst/>
            </a:prstGeom>
            <a:noFill/>
            <a:ln w="15875">
              <a:solidFill>
                <a:srgbClr val="7030A0"/>
              </a:solidFill>
              <a:miter lim="800000"/>
              <a:headEnd/>
              <a:tailEnd/>
            </a:ln>
          </p:spPr>
          <p:txBody>
            <a:bodyPr wrap="none" anchor="ctr"/>
            <a:lstStyle/>
            <a:p>
              <a:endParaRPr lang="zh-TW" altLang="zh-TW">
                <a:latin typeface="Calibri" pitchFamily="34" charset="0"/>
              </a:endParaRPr>
            </a:p>
          </p:txBody>
        </p:sp>
        <p:sp>
          <p:nvSpPr>
            <p:cNvPr id="4111" name="Text Box 14"/>
            <p:cNvSpPr txBox="1">
              <a:spLocks noChangeArrowheads="1"/>
            </p:cNvSpPr>
            <p:nvPr/>
          </p:nvSpPr>
          <p:spPr bwMode="auto">
            <a:xfrm>
              <a:off x="4495800" y="1981200"/>
              <a:ext cx="3505200" cy="336550"/>
            </a:xfrm>
            <a:prstGeom prst="rect">
              <a:avLst/>
            </a:prstGeom>
            <a:noFill/>
            <a:ln w="9525">
              <a:noFill/>
              <a:miter lim="800000"/>
              <a:headEnd/>
              <a:tailEnd/>
            </a:ln>
          </p:spPr>
          <p:txBody>
            <a:bodyPr>
              <a:spAutoFit/>
            </a:bodyPr>
            <a:lstStyle/>
            <a:p>
              <a:pPr algn="ctr">
                <a:spcBef>
                  <a:spcPct val="50000"/>
                </a:spcBef>
              </a:pPr>
              <a:r>
                <a:rPr lang="en-US" altLang="zh-TW" sz="1600"/>
                <a:t>All Labeled Images</a:t>
              </a:r>
            </a:p>
          </p:txBody>
        </p:sp>
        <p:sp>
          <p:nvSpPr>
            <p:cNvPr id="4119" name="Rectangle 22"/>
            <p:cNvSpPr>
              <a:spLocks noChangeArrowheads="1"/>
            </p:cNvSpPr>
            <p:nvPr/>
          </p:nvSpPr>
          <p:spPr bwMode="auto">
            <a:xfrm>
              <a:off x="5638800" y="3352800"/>
              <a:ext cx="496888" cy="157163"/>
            </a:xfrm>
            <a:prstGeom prst="rect">
              <a:avLst/>
            </a:prstGeom>
            <a:solidFill>
              <a:schemeClr val="bg1"/>
            </a:solidFill>
            <a:ln w="9525">
              <a:noFill/>
              <a:miter lim="800000"/>
              <a:headEnd/>
              <a:tailEnd/>
            </a:ln>
          </p:spPr>
          <p:txBody>
            <a:bodyPr wrap="none" anchor="ctr"/>
            <a:lstStyle/>
            <a:p>
              <a:endParaRPr lang="zh-TW" altLang="zh-TW">
                <a:latin typeface="Calibri" pitchFamily="34" charset="0"/>
              </a:endParaRPr>
            </a:p>
          </p:txBody>
        </p:sp>
        <p:sp>
          <p:nvSpPr>
            <p:cNvPr id="4151" name="Rectangle 59"/>
            <p:cNvSpPr>
              <a:spLocks noChangeArrowheads="1"/>
            </p:cNvSpPr>
            <p:nvPr/>
          </p:nvSpPr>
          <p:spPr bwMode="auto">
            <a:xfrm>
              <a:off x="7315200" y="4724400"/>
              <a:ext cx="1295400" cy="1600200"/>
            </a:xfrm>
            <a:prstGeom prst="rect">
              <a:avLst/>
            </a:prstGeom>
            <a:noFill/>
            <a:ln w="19050">
              <a:solidFill>
                <a:srgbClr val="7030A0"/>
              </a:solidFill>
              <a:miter lim="800000"/>
              <a:headEnd/>
              <a:tailEnd/>
            </a:ln>
          </p:spPr>
          <p:txBody>
            <a:bodyPr wrap="none" anchor="ctr"/>
            <a:lstStyle/>
            <a:p>
              <a:endParaRPr lang="zh-TW" altLang="zh-TW">
                <a:latin typeface="Calibri" pitchFamily="34" charset="0"/>
              </a:endParaRPr>
            </a:p>
          </p:txBody>
        </p:sp>
        <p:sp>
          <p:nvSpPr>
            <p:cNvPr id="4152" name="Text Box 60"/>
            <p:cNvSpPr txBox="1">
              <a:spLocks noChangeArrowheads="1"/>
            </p:cNvSpPr>
            <p:nvPr/>
          </p:nvSpPr>
          <p:spPr bwMode="auto">
            <a:xfrm>
              <a:off x="7391400" y="6324600"/>
              <a:ext cx="1600200" cy="336550"/>
            </a:xfrm>
            <a:prstGeom prst="rect">
              <a:avLst/>
            </a:prstGeom>
            <a:noFill/>
            <a:ln w="9525">
              <a:noFill/>
              <a:miter lim="800000"/>
              <a:headEnd/>
              <a:tailEnd/>
            </a:ln>
          </p:spPr>
          <p:txBody>
            <a:bodyPr>
              <a:spAutoFit/>
            </a:bodyPr>
            <a:lstStyle/>
            <a:p>
              <a:pPr algn="ctr">
                <a:spcBef>
                  <a:spcPct val="50000"/>
                </a:spcBef>
              </a:pPr>
              <a:r>
                <a:rPr lang="en-US" altLang="zh-TW" sz="1600" dirty="0"/>
                <a:t>Virtual </a:t>
              </a:r>
              <a:r>
                <a:rPr lang="en-US" altLang="zh-TW" sz="1600" dirty="0" smtClean="0"/>
                <a:t>Images</a:t>
              </a:r>
              <a:endParaRPr lang="en-US" altLang="zh-TW" sz="1600" dirty="0"/>
            </a:p>
          </p:txBody>
        </p:sp>
        <p:pic>
          <p:nvPicPr>
            <p:cNvPr id="4153" name="Picture 61" descr="144-4445_IMG"/>
            <p:cNvPicPr>
              <a:picLocks noChangeAspect="1" noChangeArrowheads="1"/>
            </p:cNvPicPr>
            <p:nvPr/>
          </p:nvPicPr>
          <p:blipFill>
            <a:blip r:embed="rId28"/>
            <a:srcRect/>
            <a:stretch>
              <a:fillRect/>
            </a:stretch>
          </p:blipFill>
          <p:spPr bwMode="auto">
            <a:xfrm>
              <a:off x="4724400" y="2362200"/>
              <a:ext cx="914400" cy="685800"/>
            </a:xfrm>
            <a:prstGeom prst="rect">
              <a:avLst/>
            </a:prstGeom>
            <a:noFill/>
            <a:ln w="9525">
              <a:noFill/>
              <a:miter lim="800000"/>
              <a:headEnd/>
              <a:tailEnd/>
            </a:ln>
          </p:spPr>
        </p:pic>
        <p:pic>
          <p:nvPicPr>
            <p:cNvPr id="4154" name="Picture 62" descr="P2050116"/>
            <p:cNvPicPr>
              <a:picLocks noChangeAspect="1" noChangeArrowheads="1"/>
            </p:cNvPicPr>
            <p:nvPr/>
          </p:nvPicPr>
          <p:blipFill>
            <a:blip r:embed="rId29"/>
            <a:srcRect/>
            <a:stretch>
              <a:fillRect/>
            </a:stretch>
          </p:blipFill>
          <p:spPr bwMode="auto">
            <a:xfrm>
              <a:off x="6248400" y="2362200"/>
              <a:ext cx="838200" cy="628650"/>
            </a:xfrm>
            <a:prstGeom prst="rect">
              <a:avLst/>
            </a:prstGeom>
            <a:noFill/>
            <a:ln w="9525">
              <a:noFill/>
              <a:miter lim="800000"/>
              <a:headEnd/>
              <a:tailEnd/>
            </a:ln>
          </p:spPr>
        </p:pic>
        <p:pic>
          <p:nvPicPr>
            <p:cNvPr id="4155" name="Picture 63" descr="P2140058"/>
            <p:cNvPicPr>
              <a:picLocks noChangeAspect="1" noChangeArrowheads="1"/>
            </p:cNvPicPr>
            <p:nvPr/>
          </p:nvPicPr>
          <p:blipFill>
            <a:blip r:embed="rId30"/>
            <a:srcRect/>
            <a:stretch>
              <a:fillRect/>
            </a:stretch>
          </p:blipFill>
          <p:spPr bwMode="auto">
            <a:xfrm>
              <a:off x="6019800" y="2743200"/>
              <a:ext cx="838200" cy="628650"/>
            </a:xfrm>
            <a:prstGeom prst="rect">
              <a:avLst/>
            </a:prstGeom>
            <a:noFill/>
            <a:ln w="9525">
              <a:noFill/>
              <a:miter lim="800000"/>
              <a:headEnd/>
              <a:tailEnd/>
            </a:ln>
          </p:spPr>
        </p:pic>
        <p:pic>
          <p:nvPicPr>
            <p:cNvPr id="4156" name="Picture 64" descr="IMG_5787"/>
            <p:cNvPicPr>
              <a:picLocks noChangeAspect="1" noChangeArrowheads="1"/>
            </p:cNvPicPr>
            <p:nvPr/>
          </p:nvPicPr>
          <p:blipFill>
            <a:blip r:embed="rId31"/>
            <a:srcRect/>
            <a:stretch>
              <a:fillRect/>
            </a:stretch>
          </p:blipFill>
          <p:spPr bwMode="auto">
            <a:xfrm>
              <a:off x="6553200" y="3124200"/>
              <a:ext cx="762000" cy="571500"/>
            </a:xfrm>
            <a:prstGeom prst="rect">
              <a:avLst/>
            </a:prstGeom>
            <a:noFill/>
            <a:ln w="9525">
              <a:noFill/>
              <a:miter lim="800000"/>
              <a:headEnd/>
              <a:tailEnd/>
            </a:ln>
          </p:spPr>
        </p:pic>
        <p:pic>
          <p:nvPicPr>
            <p:cNvPr id="4157" name="Picture 65" descr="P2010019"/>
            <p:cNvPicPr>
              <a:picLocks noChangeAspect="1" noChangeArrowheads="1"/>
            </p:cNvPicPr>
            <p:nvPr/>
          </p:nvPicPr>
          <p:blipFill>
            <a:blip r:embed="rId32"/>
            <a:srcRect/>
            <a:stretch>
              <a:fillRect/>
            </a:stretch>
          </p:blipFill>
          <p:spPr bwMode="auto">
            <a:xfrm>
              <a:off x="5638800" y="3048000"/>
              <a:ext cx="838200" cy="628650"/>
            </a:xfrm>
            <a:prstGeom prst="rect">
              <a:avLst/>
            </a:prstGeom>
            <a:noFill/>
            <a:ln w="9525">
              <a:noFill/>
              <a:miter lim="800000"/>
              <a:headEnd/>
              <a:tailEnd/>
            </a:ln>
          </p:spPr>
        </p:pic>
        <p:pic>
          <p:nvPicPr>
            <p:cNvPr id="4158" name="Picture 66" descr="IMG_1100"/>
            <p:cNvPicPr>
              <a:picLocks noChangeAspect="1" noChangeArrowheads="1"/>
            </p:cNvPicPr>
            <p:nvPr/>
          </p:nvPicPr>
          <p:blipFill>
            <a:blip r:embed="rId33"/>
            <a:srcRect/>
            <a:stretch>
              <a:fillRect/>
            </a:stretch>
          </p:blipFill>
          <p:spPr bwMode="auto">
            <a:xfrm>
              <a:off x="5410200" y="2438400"/>
              <a:ext cx="914400" cy="685800"/>
            </a:xfrm>
            <a:prstGeom prst="rect">
              <a:avLst/>
            </a:prstGeom>
            <a:noFill/>
            <a:ln w="9525">
              <a:noFill/>
              <a:miter lim="800000"/>
              <a:headEnd/>
              <a:tailEnd/>
            </a:ln>
          </p:spPr>
        </p:pic>
        <p:pic>
          <p:nvPicPr>
            <p:cNvPr id="4159" name="Picture 67" descr="144-4500_IMG"/>
            <p:cNvPicPr>
              <a:picLocks noChangeAspect="1" noChangeArrowheads="1"/>
            </p:cNvPicPr>
            <p:nvPr/>
          </p:nvPicPr>
          <p:blipFill>
            <a:blip r:embed="rId34"/>
            <a:srcRect/>
            <a:stretch>
              <a:fillRect/>
            </a:stretch>
          </p:blipFill>
          <p:spPr bwMode="auto">
            <a:xfrm>
              <a:off x="4800600" y="2895600"/>
              <a:ext cx="838200" cy="628650"/>
            </a:xfrm>
            <a:prstGeom prst="rect">
              <a:avLst/>
            </a:prstGeom>
            <a:noFill/>
            <a:ln w="9525">
              <a:noFill/>
              <a:miter lim="800000"/>
              <a:headEnd/>
              <a:tailEnd/>
            </a:ln>
          </p:spPr>
        </p:pic>
        <p:pic>
          <p:nvPicPr>
            <p:cNvPr id="4160" name="Picture 68" descr="P1010033"/>
            <p:cNvPicPr>
              <a:picLocks noChangeAspect="1" noChangeArrowheads="1"/>
            </p:cNvPicPr>
            <p:nvPr/>
          </p:nvPicPr>
          <p:blipFill>
            <a:blip r:embed="rId35"/>
            <a:srcRect/>
            <a:stretch>
              <a:fillRect/>
            </a:stretch>
          </p:blipFill>
          <p:spPr bwMode="auto">
            <a:xfrm>
              <a:off x="5334000" y="3124200"/>
              <a:ext cx="762000" cy="571500"/>
            </a:xfrm>
            <a:prstGeom prst="rect">
              <a:avLst/>
            </a:prstGeom>
            <a:noFill/>
            <a:ln w="9525">
              <a:noFill/>
              <a:miter lim="800000"/>
              <a:headEnd/>
              <a:tailEnd/>
            </a:ln>
          </p:spPr>
        </p:pic>
        <p:sp>
          <p:nvSpPr>
            <p:cNvPr id="21573" name="AutoShape 69"/>
            <p:cNvSpPr>
              <a:spLocks noChangeArrowheads="1"/>
            </p:cNvSpPr>
            <p:nvPr/>
          </p:nvSpPr>
          <p:spPr bwMode="auto">
            <a:xfrm>
              <a:off x="6096000" y="5638800"/>
              <a:ext cx="1447800" cy="1066800"/>
            </a:xfrm>
            <a:prstGeom prst="upArrowCallout">
              <a:avLst>
                <a:gd name="adj1" fmla="val 10966"/>
                <a:gd name="adj2" fmla="val 14395"/>
                <a:gd name="adj3" fmla="val 10528"/>
                <a:gd name="adj4" fmla="val 26208"/>
              </a:avLst>
            </a:prstGeom>
            <a:solidFill>
              <a:srgbClr val="FFFFCC"/>
            </a:solidFill>
            <a:ln w="9525">
              <a:solidFill>
                <a:schemeClr val="tx1"/>
              </a:solidFill>
              <a:miter lim="800000"/>
              <a:headEnd/>
              <a:tailEnd/>
            </a:ln>
            <a:effectLst>
              <a:outerShdw dist="107763" dir="8100000" algn="ctr" rotWithShape="0">
                <a:schemeClr val="bg2"/>
              </a:outerShdw>
            </a:effectLst>
          </p:spPr>
          <p:txBody>
            <a:bodyPr anchor="ctr"/>
            <a:lstStyle/>
            <a:p>
              <a:pPr algn="ctr" fontAlgn="auto">
                <a:spcBef>
                  <a:spcPts val="0"/>
                </a:spcBef>
                <a:spcAft>
                  <a:spcPts val="0"/>
                </a:spcAft>
                <a:defRPr/>
              </a:pPr>
              <a:r>
                <a:rPr lang="en-US" sz="1600" dirty="0"/>
                <a:t>Combine Parts</a:t>
              </a:r>
            </a:p>
          </p:txBody>
        </p:sp>
        <p:pic>
          <p:nvPicPr>
            <p:cNvPr id="4162" name="Picture 70" descr="IMG_5733"/>
            <p:cNvPicPr>
              <a:picLocks noChangeAspect="1" noChangeArrowheads="1"/>
            </p:cNvPicPr>
            <p:nvPr/>
          </p:nvPicPr>
          <p:blipFill>
            <a:blip r:embed="rId36"/>
            <a:srcRect/>
            <a:stretch>
              <a:fillRect/>
            </a:stretch>
          </p:blipFill>
          <p:spPr bwMode="auto">
            <a:xfrm>
              <a:off x="7467600" y="2895600"/>
              <a:ext cx="990600" cy="742950"/>
            </a:xfrm>
            <a:prstGeom prst="rect">
              <a:avLst/>
            </a:prstGeom>
            <a:noFill/>
            <a:ln w="28575">
              <a:solidFill>
                <a:srgbClr val="7030A0"/>
              </a:solidFill>
              <a:miter lim="800000"/>
              <a:headEnd/>
              <a:tailEnd/>
            </a:ln>
          </p:spPr>
        </p:pic>
        <p:pic>
          <p:nvPicPr>
            <p:cNvPr id="4163" name="Picture 71" descr="7_1t"/>
            <p:cNvPicPr>
              <a:picLocks noChangeAspect="1" noChangeArrowheads="1"/>
            </p:cNvPicPr>
            <p:nvPr/>
          </p:nvPicPr>
          <p:blipFill>
            <a:blip r:embed="rId37"/>
            <a:srcRect/>
            <a:stretch>
              <a:fillRect/>
            </a:stretch>
          </p:blipFill>
          <p:spPr bwMode="auto">
            <a:xfrm>
              <a:off x="7620000" y="2362200"/>
              <a:ext cx="685800" cy="685800"/>
            </a:xfrm>
            <a:prstGeom prst="rect">
              <a:avLst/>
            </a:prstGeom>
            <a:noFill/>
            <a:ln w="28575">
              <a:solidFill>
                <a:srgbClr val="7030A0"/>
              </a:solidFill>
              <a:miter lim="800000"/>
              <a:headEnd/>
              <a:tailEnd/>
            </a:ln>
          </p:spPr>
        </p:pic>
        <p:pic>
          <p:nvPicPr>
            <p:cNvPr id="4164" name="Picture 72" descr="7_2t"/>
            <p:cNvPicPr>
              <a:picLocks noChangeAspect="1" noChangeArrowheads="1"/>
            </p:cNvPicPr>
            <p:nvPr/>
          </p:nvPicPr>
          <p:blipFill>
            <a:blip r:embed="rId38"/>
            <a:srcRect/>
            <a:stretch>
              <a:fillRect/>
            </a:stretch>
          </p:blipFill>
          <p:spPr bwMode="auto">
            <a:xfrm>
              <a:off x="7391400" y="4800600"/>
              <a:ext cx="609600" cy="609600"/>
            </a:xfrm>
            <a:prstGeom prst="rect">
              <a:avLst/>
            </a:prstGeom>
            <a:noFill/>
            <a:ln w="9525">
              <a:solidFill>
                <a:srgbClr val="7030A0"/>
              </a:solidFill>
              <a:miter lim="800000"/>
              <a:headEnd/>
              <a:tailEnd/>
            </a:ln>
          </p:spPr>
        </p:pic>
        <p:pic>
          <p:nvPicPr>
            <p:cNvPr id="4165" name="Picture 73" descr="7_3t"/>
            <p:cNvPicPr>
              <a:picLocks noChangeAspect="1" noChangeArrowheads="1"/>
            </p:cNvPicPr>
            <p:nvPr/>
          </p:nvPicPr>
          <p:blipFill>
            <a:blip r:embed="rId39"/>
            <a:srcRect/>
            <a:stretch>
              <a:fillRect/>
            </a:stretch>
          </p:blipFill>
          <p:spPr bwMode="auto">
            <a:xfrm>
              <a:off x="7924800" y="5105400"/>
              <a:ext cx="609600" cy="609600"/>
            </a:xfrm>
            <a:prstGeom prst="rect">
              <a:avLst/>
            </a:prstGeom>
            <a:noFill/>
            <a:ln w="9525">
              <a:solidFill>
                <a:srgbClr val="7030A0"/>
              </a:solidFill>
              <a:miter lim="800000"/>
              <a:headEnd/>
              <a:tailEnd/>
            </a:ln>
          </p:spPr>
        </p:pic>
        <p:pic>
          <p:nvPicPr>
            <p:cNvPr id="4166" name="Picture 74" descr="7_5t"/>
            <p:cNvPicPr>
              <a:picLocks noChangeAspect="1" noChangeArrowheads="1"/>
            </p:cNvPicPr>
            <p:nvPr/>
          </p:nvPicPr>
          <p:blipFill>
            <a:blip r:embed="rId40"/>
            <a:srcRect/>
            <a:stretch>
              <a:fillRect/>
            </a:stretch>
          </p:blipFill>
          <p:spPr bwMode="auto">
            <a:xfrm>
              <a:off x="7391400" y="5486400"/>
              <a:ext cx="609600" cy="609600"/>
            </a:xfrm>
            <a:prstGeom prst="rect">
              <a:avLst/>
            </a:prstGeom>
            <a:noFill/>
            <a:ln w="9525">
              <a:solidFill>
                <a:srgbClr val="7030A0"/>
              </a:solidFill>
              <a:miter lim="800000"/>
              <a:headEnd/>
              <a:tailEnd/>
            </a:ln>
          </p:spPr>
        </p:pic>
        <p:pic>
          <p:nvPicPr>
            <p:cNvPr id="4167" name="Picture 75" descr="7_6t"/>
            <p:cNvPicPr>
              <a:picLocks noChangeAspect="1" noChangeArrowheads="1"/>
            </p:cNvPicPr>
            <p:nvPr/>
          </p:nvPicPr>
          <p:blipFill>
            <a:blip r:embed="rId41"/>
            <a:srcRect/>
            <a:stretch>
              <a:fillRect/>
            </a:stretch>
          </p:blipFill>
          <p:spPr bwMode="auto">
            <a:xfrm>
              <a:off x="7848600" y="5638800"/>
              <a:ext cx="609600" cy="609600"/>
            </a:xfrm>
            <a:prstGeom prst="rect">
              <a:avLst/>
            </a:prstGeom>
            <a:noFill/>
            <a:ln w="9525">
              <a:solidFill>
                <a:srgbClr val="7030A0"/>
              </a:solidFill>
              <a:miter lim="800000"/>
              <a:headEnd/>
              <a:tailEnd/>
            </a:ln>
          </p:spPr>
        </p:pic>
        <p:sp>
          <p:nvSpPr>
            <p:cNvPr id="92" name="Text Box 16"/>
            <p:cNvSpPr txBox="1">
              <a:spLocks noChangeArrowheads="1"/>
            </p:cNvSpPr>
            <p:nvPr/>
          </p:nvSpPr>
          <p:spPr bwMode="auto">
            <a:xfrm>
              <a:off x="5791200" y="1295400"/>
              <a:ext cx="2895600" cy="707886"/>
            </a:xfrm>
            <a:prstGeom prst="rect">
              <a:avLst/>
            </a:prstGeom>
            <a:noFill/>
            <a:ln w="9525">
              <a:noFill/>
              <a:miter lim="800000"/>
              <a:headEnd/>
              <a:tailEnd/>
            </a:ln>
          </p:spPr>
          <p:txBody>
            <a:bodyPr>
              <a:spAutoFit/>
            </a:bodyPr>
            <a:lstStyle/>
            <a:p>
              <a:pPr algn="ctr"/>
              <a:r>
                <a:rPr lang="en-US" altLang="zh-TW" sz="2000" dirty="0" smtClean="0">
                  <a:solidFill>
                    <a:srgbClr val="7030A0"/>
                  </a:solidFill>
                </a:rPr>
                <a:t>Virtual</a:t>
              </a:r>
            </a:p>
            <a:p>
              <a:pPr algn="ctr"/>
              <a:r>
                <a:rPr lang="en-US" altLang="zh-TW" sz="2000" dirty="0" smtClean="0">
                  <a:solidFill>
                    <a:srgbClr val="7030A0"/>
                  </a:solidFill>
                </a:rPr>
                <a:t>View-Specific </a:t>
              </a:r>
              <a:endParaRPr lang="en-US" altLang="zh-TW" sz="2000" dirty="0">
                <a:solidFill>
                  <a:srgbClr val="7030A0"/>
                </a:solidFill>
              </a:endParaRPr>
            </a:p>
          </p:txBody>
        </p:sp>
        <p:pic>
          <p:nvPicPr>
            <p:cNvPr id="95" name="Picture 7"/>
            <p:cNvPicPr>
              <a:picLocks noChangeAspect="1" noChangeArrowheads="1"/>
            </p:cNvPicPr>
            <p:nvPr/>
          </p:nvPicPr>
          <p:blipFill>
            <a:blip r:embed="rId42"/>
            <a:srcRect/>
            <a:stretch>
              <a:fillRect/>
            </a:stretch>
          </p:blipFill>
          <p:spPr bwMode="auto">
            <a:xfrm>
              <a:off x="7848600" y="5562600"/>
              <a:ext cx="666750" cy="704850"/>
            </a:xfrm>
            <a:prstGeom prst="rect">
              <a:avLst/>
            </a:prstGeom>
            <a:noFill/>
            <a:ln w="9525">
              <a:solidFill>
                <a:schemeClr val="accent4">
                  <a:lumMod val="75000"/>
                </a:schemeClr>
              </a:solidFill>
              <a:miter lim="800000"/>
              <a:headEnd/>
              <a:tailEnd/>
            </a:ln>
            <a:effectLst/>
          </p:spPr>
        </p:pic>
        <p:pic>
          <p:nvPicPr>
            <p:cNvPr id="96" name="Picture 4"/>
            <p:cNvPicPr>
              <a:picLocks noChangeAspect="1" noChangeArrowheads="1"/>
            </p:cNvPicPr>
            <p:nvPr/>
          </p:nvPicPr>
          <p:blipFill>
            <a:blip r:embed="rId43"/>
            <a:srcRect/>
            <a:stretch>
              <a:fillRect/>
            </a:stretch>
          </p:blipFill>
          <p:spPr bwMode="auto">
            <a:xfrm>
              <a:off x="7820534" y="5105400"/>
              <a:ext cx="723391" cy="609599"/>
            </a:xfrm>
            <a:prstGeom prst="rect">
              <a:avLst/>
            </a:prstGeom>
            <a:noFill/>
            <a:ln w="9525">
              <a:solidFill>
                <a:schemeClr val="accent4">
                  <a:lumMod val="75000"/>
                </a:schemeClr>
              </a:solidFill>
              <a:miter lim="800000"/>
              <a:headEnd/>
              <a:tailEnd/>
            </a:ln>
            <a:effectLst/>
          </p:spPr>
        </p:pic>
        <p:pic>
          <p:nvPicPr>
            <p:cNvPr id="97" name="Picture 6"/>
            <p:cNvPicPr>
              <a:picLocks noChangeAspect="1" noChangeArrowheads="1"/>
            </p:cNvPicPr>
            <p:nvPr/>
          </p:nvPicPr>
          <p:blipFill>
            <a:blip r:embed="rId44"/>
            <a:srcRect/>
            <a:stretch>
              <a:fillRect/>
            </a:stretch>
          </p:blipFill>
          <p:spPr bwMode="auto">
            <a:xfrm>
              <a:off x="7391400" y="5486400"/>
              <a:ext cx="685799" cy="704087"/>
            </a:xfrm>
            <a:prstGeom prst="rect">
              <a:avLst/>
            </a:prstGeom>
            <a:noFill/>
            <a:ln w="9525">
              <a:solidFill>
                <a:schemeClr val="accent4">
                  <a:lumMod val="75000"/>
                </a:schemeClr>
              </a:solidFill>
              <a:miter lim="800000"/>
              <a:headEnd/>
              <a:tailEnd/>
            </a:ln>
            <a:effectLst/>
          </p:spPr>
        </p:pic>
        <p:pic>
          <p:nvPicPr>
            <p:cNvPr id="98" name="Picture 5"/>
            <p:cNvPicPr>
              <a:picLocks noChangeAspect="1" noChangeArrowheads="1"/>
            </p:cNvPicPr>
            <p:nvPr/>
          </p:nvPicPr>
          <p:blipFill>
            <a:blip r:embed="rId45"/>
            <a:srcRect/>
            <a:stretch>
              <a:fillRect/>
            </a:stretch>
          </p:blipFill>
          <p:spPr bwMode="auto">
            <a:xfrm>
              <a:off x="7391400" y="4800601"/>
              <a:ext cx="685800" cy="641838"/>
            </a:xfrm>
            <a:prstGeom prst="rect">
              <a:avLst/>
            </a:prstGeom>
            <a:noFill/>
            <a:ln w="9525">
              <a:solidFill>
                <a:schemeClr val="accent4">
                  <a:lumMod val="75000"/>
                </a:schemeClr>
              </a:solidFill>
              <a:miter lim="800000"/>
              <a:headEnd/>
              <a:tailEnd/>
            </a:ln>
            <a:effectLst/>
          </p:spPr>
        </p:pic>
      </p:grpSp>
      <p:sp>
        <p:nvSpPr>
          <p:cNvPr id="99" name="Slide Number Placeholder 98"/>
          <p:cNvSpPr>
            <a:spLocks noGrp="1"/>
          </p:cNvSpPr>
          <p:nvPr>
            <p:ph type="sldNum" sz="quarter" idx="12"/>
          </p:nvPr>
        </p:nvSpPr>
        <p:spPr/>
        <p:txBody>
          <a:bodyPr/>
          <a:lstStyle/>
          <a:p>
            <a:fld id="{A0C851C2-FAFF-484D-B4F8-9530FEF8950B}" type="slidenum">
              <a:rPr lang="en-US" smtClean="0"/>
              <a:pPr/>
              <a:t>12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685800" y="5181600"/>
            <a:ext cx="7772400" cy="1028700"/>
            <a:chOff x="432" y="2592"/>
            <a:chExt cx="4896" cy="648"/>
          </a:xfrm>
        </p:grpSpPr>
        <p:pic>
          <p:nvPicPr>
            <p:cNvPr id="1078" name="Picture 3" descr="IMG_5733"/>
            <p:cNvPicPr>
              <a:picLocks noChangeAspect="1" noChangeArrowheads="1"/>
            </p:cNvPicPr>
            <p:nvPr/>
          </p:nvPicPr>
          <p:blipFill>
            <a:blip r:embed="rId3"/>
            <a:srcRect/>
            <a:stretch>
              <a:fillRect/>
            </a:stretch>
          </p:blipFill>
          <p:spPr bwMode="auto">
            <a:xfrm>
              <a:off x="432" y="2592"/>
              <a:ext cx="864" cy="648"/>
            </a:xfrm>
            <a:prstGeom prst="rect">
              <a:avLst/>
            </a:prstGeom>
            <a:noFill/>
            <a:ln w="28575">
              <a:solidFill>
                <a:srgbClr val="00FF00"/>
              </a:solidFill>
              <a:miter lim="800000"/>
              <a:headEnd/>
              <a:tailEnd/>
            </a:ln>
          </p:spPr>
        </p:pic>
        <p:sp>
          <p:nvSpPr>
            <p:cNvPr id="1079" name="Rectangle 4"/>
            <p:cNvSpPr>
              <a:spLocks noChangeArrowheads="1"/>
            </p:cNvSpPr>
            <p:nvPr/>
          </p:nvSpPr>
          <p:spPr bwMode="auto">
            <a:xfrm>
              <a:off x="864" y="2784"/>
              <a:ext cx="192" cy="192"/>
            </a:xfrm>
            <a:prstGeom prst="rect">
              <a:avLst/>
            </a:prstGeom>
            <a:noFill/>
            <a:ln w="19050">
              <a:solidFill>
                <a:srgbClr val="FF0000"/>
              </a:solidFill>
              <a:miter lim="800000"/>
              <a:headEnd/>
              <a:tailEnd/>
            </a:ln>
          </p:spPr>
          <p:txBody>
            <a:bodyPr wrap="none" anchor="ctr"/>
            <a:lstStyle/>
            <a:p>
              <a:endParaRPr lang="zh-TW" altLang="zh-TW">
                <a:latin typeface="Calibri" pitchFamily="34" charset="0"/>
              </a:endParaRPr>
            </a:p>
          </p:txBody>
        </p:sp>
        <p:pic>
          <p:nvPicPr>
            <p:cNvPr id="1080" name="Picture 5" descr="7_1t"/>
            <p:cNvPicPr>
              <a:picLocks noChangeAspect="1" noChangeArrowheads="1"/>
            </p:cNvPicPr>
            <p:nvPr/>
          </p:nvPicPr>
          <p:blipFill>
            <a:blip r:embed="rId4"/>
            <a:srcRect/>
            <a:stretch>
              <a:fillRect/>
            </a:stretch>
          </p:blipFill>
          <p:spPr bwMode="auto">
            <a:xfrm>
              <a:off x="1344" y="2592"/>
              <a:ext cx="624" cy="624"/>
            </a:xfrm>
            <a:prstGeom prst="rect">
              <a:avLst/>
            </a:prstGeom>
            <a:noFill/>
            <a:ln w="9525">
              <a:solidFill>
                <a:schemeClr val="tx1"/>
              </a:solidFill>
              <a:miter lim="800000"/>
              <a:headEnd/>
              <a:tailEnd/>
            </a:ln>
          </p:spPr>
        </p:pic>
        <p:pic>
          <p:nvPicPr>
            <p:cNvPr id="1081" name="Picture 6" descr="7_2t"/>
            <p:cNvPicPr>
              <a:picLocks noChangeAspect="1" noChangeArrowheads="1"/>
            </p:cNvPicPr>
            <p:nvPr/>
          </p:nvPicPr>
          <p:blipFill>
            <a:blip r:embed="rId5"/>
            <a:srcRect/>
            <a:stretch>
              <a:fillRect/>
            </a:stretch>
          </p:blipFill>
          <p:spPr bwMode="auto">
            <a:xfrm>
              <a:off x="2016" y="2592"/>
              <a:ext cx="624" cy="624"/>
            </a:xfrm>
            <a:prstGeom prst="rect">
              <a:avLst/>
            </a:prstGeom>
            <a:noFill/>
            <a:ln w="9525">
              <a:solidFill>
                <a:schemeClr val="tx1"/>
              </a:solidFill>
              <a:miter lim="800000"/>
              <a:headEnd/>
              <a:tailEnd/>
            </a:ln>
          </p:spPr>
        </p:pic>
        <p:pic>
          <p:nvPicPr>
            <p:cNvPr id="1082" name="Picture 7" descr="7_3t"/>
            <p:cNvPicPr>
              <a:picLocks noChangeAspect="1" noChangeArrowheads="1"/>
            </p:cNvPicPr>
            <p:nvPr/>
          </p:nvPicPr>
          <p:blipFill>
            <a:blip r:embed="rId6"/>
            <a:srcRect/>
            <a:stretch>
              <a:fillRect/>
            </a:stretch>
          </p:blipFill>
          <p:spPr bwMode="auto">
            <a:xfrm>
              <a:off x="2688" y="2592"/>
              <a:ext cx="624" cy="624"/>
            </a:xfrm>
            <a:prstGeom prst="rect">
              <a:avLst/>
            </a:prstGeom>
            <a:noFill/>
            <a:ln w="9525">
              <a:solidFill>
                <a:schemeClr val="tx1"/>
              </a:solidFill>
              <a:miter lim="800000"/>
              <a:headEnd/>
              <a:tailEnd/>
            </a:ln>
          </p:spPr>
        </p:pic>
        <p:pic>
          <p:nvPicPr>
            <p:cNvPr id="1083" name="Picture 8" descr="7_4t"/>
            <p:cNvPicPr>
              <a:picLocks noChangeAspect="1" noChangeArrowheads="1"/>
            </p:cNvPicPr>
            <p:nvPr/>
          </p:nvPicPr>
          <p:blipFill>
            <a:blip r:embed="rId7"/>
            <a:srcRect/>
            <a:stretch>
              <a:fillRect/>
            </a:stretch>
          </p:blipFill>
          <p:spPr bwMode="auto">
            <a:xfrm>
              <a:off x="3360" y="2592"/>
              <a:ext cx="624" cy="624"/>
            </a:xfrm>
            <a:prstGeom prst="rect">
              <a:avLst/>
            </a:prstGeom>
            <a:noFill/>
            <a:ln w="28575">
              <a:noFill/>
              <a:miter lim="800000"/>
              <a:headEnd/>
              <a:tailEnd/>
            </a:ln>
          </p:spPr>
        </p:pic>
        <p:pic>
          <p:nvPicPr>
            <p:cNvPr id="1084" name="Picture 9" descr="7_5t"/>
            <p:cNvPicPr>
              <a:picLocks noChangeAspect="1" noChangeArrowheads="1"/>
            </p:cNvPicPr>
            <p:nvPr/>
          </p:nvPicPr>
          <p:blipFill>
            <a:blip r:embed="rId8"/>
            <a:srcRect/>
            <a:stretch>
              <a:fillRect/>
            </a:stretch>
          </p:blipFill>
          <p:spPr bwMode="auto">
            <a:xfrm>
              <a:off x="4032" y="2592"/>
              <a:ext cx="624" cy="624"/>
            </a:xfrm>
            <a:prstGeom prst="rect">
              <a:avLst/>
            </a:prstGeom>
            <a:noFill/>
            <a:ln w="9525">
              <a:solidFill>
                <a:schemeClr val="tx1"/>
              </a:solidFill>
              <a:miter lim="800000"/>
              <a:headEnd/>
              <a:tailEnd/>
            </a:ln>
          </p:spPr>
        </p:pic>
        <p:pic>
          <p:nvPicPr>
            <p:cNvPr id="1085" name="Picture 10" descr="7_6t"/>
            <p:cNvPicPr>
              <a:picLocks noChangeAspect="1" noChangeArrowheads="1"/>
            </p:cNvPicPr>
            <p:nvPr/>
          </p:nvPicPr>
          <p:blipFill>
            <a:blip r:embed="rId9"/>
            <a:srcRect/>
            <a:stretch>
              <a:fillRect/>
            </a:stretch>
          </p:blipFill>
          <p:spPr bwMode="auto">
            <a:xfrm>
              <a:off x="4704" y="2592"/>
              <a:ext cx="624" cy="624"/>
            </a:xfrm>
            <a:prstGeom prst="rect">
              <a:avLst/>
            </a:prstGeom>
            <a:noFill/>
            <a:ln w="9525">
              <a:solidFill>
                <a:schemeClr val="tx1"/>
              </a:solidFill>
              <a:miter lim="800000"/>
              <a:headEnd/>
              <a:tailEnd/>
            </a:ln>
          </p:spPr>
        </p:pic>
      </p:grpSp>
      <p:pic>
        <p:nvPicPr>
          <p:cNvPr id="19467" name="Picture 11" descr="Fig2c"/>
          <p:cNvPicPr>
            <a:picLocks noChangeAspect="1" noChangeArrowheads="1"/>
          </p:cNvPicPr>
          <p:nvPr/>
        </p:nvPicPr>
        <p:blipFill>
          <a:blip r:embed="rId10"/>
          <a:srcRect/>
          <a:stretch>
            <a:fillRect/>
          </a:stretch>
        </p:blipFill>
        <p:spPr bwMode="auto">
          <a:xfrm>
            <a:off x="3429000" y="1295400"/>
            <a:ext cx="2286000" cy="1714500"/>
          </a:xfrm>
          <a:prstGeom prst="rect">
            <a:avLst/>
          </a:prstGeom>
          <a:noFill/>
          <a:ln w="9525">
            <a:noFill/>
            <a:miter lim="800000"/>
            <a:headEnd/>
            <a:tailEnd/>
          </a:ln>
        </p:spPr>
      </p:pic>
      <p:pic>
        <p:nvPicPr>
          <p:cNvPr id="1030" name="Picture 12"/>
          <p:cNvPicPr>
            <a:picLocks noChangeAspect="1" noChangeArrowheads="1"/>
          </p:cNvPicPr>
          <p:nvPr/>
        </p:nvPicPr>
        <p:blipFill>
          <a:blip r:embed="rId11"/>
          <a:srcRect/>
          <a:stretch>
            <a:fillRect/>
          </a:stretch>
        </p:blipFill>
        <p:spPr bwMode="auto">
          <a:xfrm>
            <a:off x="2895600" y="2133600"/>
            <a:ext cx="787400" cy="298450"/>
          </a:xfrm>
          <a:prstGeom prst="rect">
            <a:avLst/>
          </a:prstGeom>
          <a:noFill/>
          <a:ln w="9525">
            <a:noFill/>
            <a:miter lim="800000"/>
            <a:headEnd/>
            <a:tailEnd/>
          </a:ln>
        </p:spPr>
      </p:pic>
      <p:pic>
        <p:nvPicPr>
          <p:cNvPr id="1031" name="Picture 13"/>
          <p:cNvPicPr>
            <a:picLocks noChangeAspect="1" noChangeArrowheads="1"/>
          </p:cNvPicPr>
          <p:nvPr/>
        </p:nvPicPr>
        <p:blipFill>
          <a:blip r:embed="rId12"/>
          <a:srcRect/>
          <a:stretch>
            <a:fillRect/>
          </a:stretch>
        </p:blipFill>
        <p:spPr bwMode="auto">
          <a:xfrm>
            <a:off x="3962400" y="3200400"/>
            <a:ext cx="309563" cy="398463"/>
          </a:xfrm>
          <a:prstGeom prst="rect">
            <a:avLst/>
          </a:prstGeom>
          <a:noFill/>
          <a:ln w="9525">
            <a:noFill/>
            <a:miter lim="800000"/>
            <a:headEnd/>
            <a:tailEnd/>
          </a:ln>
        </p:spPr>
      </p:pic>
      <p:pic>
        <p:nvPicPr>
          <p:cNvPr id="1032" name="Picture 14"/>
          <p:cNvPicPr>
            <a:picLocks noChangeAspect="1" noChangeArrowheads="1"/>
          </p:cNvPicPr>
          <p:nvPr/>
        </p:nvPicPr>
        <p:blipFill>
          <a:blip r:embed="rId13"/>
          <a:srcRect/>
          <a:stretch>
            <a:fillRect/>
          </a:stretch>
        </p:blipFill>
        <p:spPr bwMode="auto">
          <a:xfrm>
            <a:off x="4953000" y="3124200"/>
            <a:ext cx="309563" cy="398463"/>
          </a:xfrm>
          <a:prstGeom prst="rect">
            <a:avLst/>
          </a:prstGeom>
          <a:noFill/>
          <a:ln w="9525">
            <a:noFill/>
            <a:miter lim="800000"/>
            <a:headEnd/>
            <a:tailEnd/>
          </a:ln>
        </p:spPr>
      </p:pic>
      <p:pic>
        <p:nvPicPr>
          <p:cNvPr id="1033" name="Picture 15"/>
          <p:cNvPicPr>
            <a:picLocks noChangeAspect="1" noChangeArrowheads="1"/>
          </p:cNvPicPr>
          <p:nvPr/>
        </p:nvPicPr>
        <p:blipFill>
          <a:blip r:embed="rId14"/>
          <a:srcRect/>
          <a:stretch>
            <a:fillRect/>
          </a:stretch>
        </p:blipFill>
        <p:spPr bwMode="auto">
          <a:xfrm>
            <a:off x="5486400" y="2667000"/>
            <a:ext cx="741363" cy="222250"/>
          </a:xfrm>
          <a:prstGeom prst="rect">
            <a:avLst/>
          </a:prstGeom>
          <a:noFill/>
          <a:ln w="9525">
            <a:noFill/>
            <a:miter lim="800000"/>
            <a:headEnd/>
            <a:tailEnd/>
          </a:ln>
        </p:spPr>
      </p:pic>
      <p:pic>
        <p:nvPicPr>
          <p:cNvPr id="1034" name="Picture 16"/>
          <p:cNvPicPr>
            <a:picLocks noChangeAspect="1" noChangeArrowheads="1"/>
          </p:cNvPicPr>
          <p:nvPr/>
        </p:nvPicPr>
        <p:blipFill>
          <a:blip r:embed="rId15"/>
          <a:srcRect/>
          <a:stretch>
            <a:fillRect/>
          </a:stretch>
        </p:blipFill>
        <p:spPr bwMode="auto">
          <a:xfrm>
            <a:off x="2971800" y="2667000"/>
            <a:ext cx="719138" cy="225425"/>
          </a:xfrm>
          <a:prstGeom prst="rect">
            <a:avLst/>
          </a:prstGeom>
          <a:noFill/>
          <a:ln w="9525">
            <a:noFill/>
            <a:miter lim="800000"/>
            <a:headEnd/>
            <a:tailEnd/>
          </a:ln>
        </p:spPr>
      </p:pic>
      <p:pic>
        <p:nvPicPr>
          <p:cNvPr id="1035" name="Picture 17"/>
          <p:cNvPicPr>
            <a:picLocks noChangeAspect="1" noChangeArrowheads="1"/>
          </p:cNvPicPr>
          <p:nvPr/>
        </p:nvPicPr>
        <p:blipFill>
          <a:blip r:embed="rId16"/>
          <a:srcRect/>
          <a:stretch>
            <a:fillRect/>
          </a:stretch>
        </p:blipFill>
        <p:spPr bwMode="auto">
          <a:xfrm>
            <a:off x="5562600" y="2057400"/>
            <a:ext cx="790575" cy="301625"/>
          </a:xfrm>
          <a:prstGeom prst="rect">
            <a:avLst/>
          </a:prstGeom>
          <a:noFill/>
          <a:ln w="9525">
            <a:noFill/>
            <a:miter lim="800000"/>
            <a:headEnd/>
            <a:tailEnd/>
          </a:ln>
        </p:spPr>
      </p:pic>
      <p:pic>
        <p:nvPicPr>
          <p:cNvPr id="1072" name="Picture 19" descr="Sample_1"/>
          <p:cNvPicPr>
            <a:picLocks noChangeAspect="1" noChangeArrowheads="1"/>
          </p:cNvPicPr>
          <p:nvPr/>
        </p:nvPicPr>
        <p:blipFill>
          <a:blip r:embed="rId17"/>
          <a:srcRect/>
          <a:stretch>
            <a:fillRect/>
          </a:stretch>
        </p:blipFill>
        <p:spPr bwMode="auto">
          <a:xfrm>
            <a:off x="3429000" y="3581400"/>
            <a:ext cx="990600" cy="990600"/>
          </a:xfrm>
          <a:prstGeom prst="rect">
            <a:avLst/>
          </a:prstGeom>
          <a:noFill/>
          <a:ln w="9525">
            <a:solidFill>
              <a:srgbClr val="000000"/>
            </a:solidFill>
            <a:miter lim="800000"/>
            <a:headEnd/>
            <a:tailEnd/>
          </a:ln>
        </p:spPr>
      </p:pic>
      <p:pic>
        <p:nvPicPr>
          <p:cNvPr id="1073" name="Picture 20" descr="Sample_4"/>
          <p:cNvPicPr>
            <a:picLocks noChangeAspect="1" noChangeArrowheads="1"/>
          </p:cNvPicPr>
          <p:nvPr/>
        </p:nvPicPr>
        <p:blipFill>
          <a:blip r:embed="rId18"/>
          <a:srcRect/>
          <a:stretch>
            <a:fillRect/>
          </a:stretch>
        </p:blipFill>
        <p:spPr bwMode="auto">
          <a:xfrm>
            <a:off x="6400800" y="1828800"/>
            <a:ext cx="990600" cy="990600"/>
          </a:xfrm>
          <a:prstGeom prst="rect">
            <a:avLst/>
          </a:prstGeom>
          <a:noFill/>
          <a:ln w="9525">
            <a:solidFill>
              <a:srgbClr val="000000"/>
            </a:solidFill>
            <a:miter lim="800000"/>
            <a:headEnd/>
            <a:tailEnd/>
          </a:ln>
        </p:spPr>
      </p:pic>
      <p:pic>
        <p:nvPicPr>
          <p:cNvPr id="1074" name="Picture 21" descr="Sample_2"/>
          <p:cNvPicPr>
            <a:picLocks noChangeAspect="1" noChangeArrowheads="1"/>
          </p:cNvPicPr>
          <p:nvPr/>
        </p:nvPicPr>
        <p:blipFill>
          <a:blip r:embed="rId19"/>
          <a:srcRect/>
          <a:stretch>
            <a:fillRect/>
          </a:stretch>
        </p:blipFill>
        <p:spPr bwMode="auto">
          <a:xfrm>
            <a:off x="2286000" y="3048000"/>
            <a:ext cx="950913" cy="950913"/>
          </a:xfrm>
          <a:prstGeom prst="rect">
            <a:avLst/>
          </a:prstGeom>
          <a:noFill/>
          <a:ln w="9525">
            <a:solidFill>
              <a:srgbClr val="000000"/>
            </a:solidFill>
            <a:miter lim="800000"/>
            <a:headEnd/>
            <a:tailEnd/>
          </a:ln>
        </p:spPr>
      </p:pic>
      <p:pic>
        <p:nvPicPr>
          <p:cNvPr id="1075" name="Picture 22" descr="Sample_3"/>
          <p:cNvPicPr>
            <a:picLocks noChangeAspect="1" noChangeArrowheads="1"/>
          </p:cNvPicPr>
          <p:nvPr/>
        </p:nvPicPr>
        <p:blipFill>
          <a:blip r:embed="rId20"/>
          <a:srcRect/>
          <a:stretch>
            <a:fillRect/>
          </a:stretch>
        </p:blipFill>
        <p:spPr bwMode="auto">
          <a:xfrm>
            <a:off x="1905000" y="1905000"/>
            <a:ext cx="989013" cy="990600"/>
          </a:xfrm>
          <a:prstGeom prst="rect">
            <a:avLst/>
          </a:prstGeom>
          <a:noFill/>
          <a:ln w="9525">
            <a:solidFill>
              <a:srgbClr val="000000"/>
            </a:solidFill>
            <a:miter lim="800000"/>
            <a:headEnd/>
            <a:tailEnd/>
          </a:ln>
        </p:spPr>
      </p:pic>
      <p:pic>
        <p:nvPicPr>
          <p:cNvPr id="1076" name="Picture 23" descr="Sample_5"/>
          <p:cNvPicPr>
            <a:picLocks noChangeAspect="1" noChangeArrowheads="1"/>
          </p:cNvPicPr>
          <p:nvPr/>
        </p:nvPicPr>
        <p:blipFill>
          <a:blip r:embed="rId21"/>
          <a:srcRect/>
          <a:stretch>
            <a:fillRect/>
          </a:stretch>
        </p:blipFill>
        <p:spPr bwMode="auto">
          <a:xfrm>
            <a:off x="5943600" y="3048000"/>
            <a:ext cx="990600" cy="990600"/>
          </a:xfrm>
          <a:prstGeom prst="rect">
            <a:avLst/>
          </a:prstGeom>
          <a:noFill/>
          <a:ln w="9525">
            <a:solidFill>
              <a:srgbClr val="000000"/>
            </a:solidFill>
            <a:miter lim="800000"/>
            <a:headEnd/>
            <a:tailEnd/>
          </a:ln>
        </p:spPr>
      </p:pic>
      <p:pic>
        <p:nvPicPr>
          <p:cNvPr id="1077" name="Picture 24" descr="Sample_6"/>
          <p:cNvPicPr>
            <a:picLocks noChangeAspect="1" noChangeArrowheads="1"/>
          </p:cNvPicPr>
          <p:nvPr/>
        </p:nvPicPr>
        <p:blipFill>
          <a:blip r:embed="rId22"/>
          <a:srcRect/>
          <a:stretch>
            <a:fillRect/>
          </a:stretch>
        </p:blipFill>
        <p:spPr bwMode="auto">
          <a:xfrm>
            <a:off x="4800600" y="3581400"/>
            <a:ext cx="990600" cy="990600"/>
          </a:xfrm>
          <a:prstGeom prst="rect">
            <a:avLst/>
          </a:prstGeom>
          <a:noFill/>
          <a:ln w="9525">
            <a:solidFill>
              <a:srgbClr val="000000"/>
            </a:solidFill>
            <a:miter lim="800000"/>
            <a:headEnd/>
            <a:tailEnd/>
          </a:ln>
        </p:spPr>
      </p:pic>
      <p:grpSp>
        <p:nvGrpSpPr>
          <p:cNvPr id="4" name="Group 53"/>
          <p:cNvGrpSpPr>
            <a:grpSpLocks/>
          </p:cNvGrpSpPr>
          <p:nvPr/>
        </p:nvGrpSpPr>
        <p:grpSpPr bwMode="auto">
          <a:xfrm>
            <a:off x="2971800" y="2133600"/>
            <a:ext cx="3124200" cy="1447800"/>
            <a:chOff x="1872" y="1728"/>
            <a:chExt cx="1968" cy="912"/>
          </a:xfrm>
        </p:grpSpPr>
        <p:sp>
          <p:nvSpPr>
            <p:cNvPr id="1066" name="AutoShape 54"/>
            <p:cNvSpPr>
              <a:spLocks noChangeArrowheads="1"/>
            </p:cNvSpPr>
            <p:nvPr/>
          </p:nvSpPr>
          <p:spPr bwMode="auto">
            <a:xfrm rot="-1507048">
              <a:off x="3168" y="2352"/>
              <a:ext cx="192" cy="288"/>
            </a:xfrm>
            <a:prstGeom prst="downArrow">
              <a:avLst>
                <a:gd name="adj1" fmla="val 50000"/>
                <a:gd name="adj2" fmla="val 37500"/>
              </a:avLst>
            </a:prstGeom>
            <a:solidFill>
              <a:srgbClr val="0000FF"/>
            </a:solidFill>
            <a:ln w="9525">
              <a:solidFill>
                <a:schemeClr val="tx1"/>
              </a:solidFill>
              <a:miter lim="800000"/>
              <a:headEnd/>
              <a:tailEnd/>
            </a:ln>
          </p:spPr>
          <p:txBody>
            <a:bodyPr wrap="none" anchor="ctr"/>
            <a:lstStyle/>
            <a:p>
              <a:endParaRPr lang="zh-TW" altLang="zh-TW">
                <a:latin typeface="Calibri" pitchFamily="34" charset="0"/>
              </a:endParaRPr>
            </a:p>
          </p:txBody>
        </p:sp>
        <p:sp>
          <p:nvSpPr>
            <p:cNvPr id="1067" name="AutoShape 55"/>
            <p:cNvSpPr>
              <a:spLocks noChangeArrowheads="1"/>
            </p:cNvSpPr>
            <p:nvPr/>
          </p:nvSpPr>
          <p:spPr bwMode="auto">
            <a:xfrm rot="-4058015">
              <a:off x="3600" y="1968"/>
              <a:ext cx="192" cy="288"/>
            </a:xfrm>
            <a:prstGeom prst="downArrow">
              <a:avLst>
                <a:gd name="adj1" fmla="val 50000"/>
                <a:gd name="adj2" fmla="val 37500"/>
              </a:avLst>
            </a:prstGeom>
            <a:solidFill>
              <a:srgbClr val="0000FF"/>
            </a:solidFill>
            <a:ln w="9525">
              <a:solidFill>
                <a:schemeClr val="tx1"/>
              </a:solidFill>
              <a:miter lim="800000"/>
              <a:headEnd/>
              <a:tailEnd/>
            </a:ln>
          </p:spPr>
          <p:txBody>
            <a:bodyPr wrap="none" anchor="ctr"/>
            <a:lstStyle/>
            <a:p>
              <a:endParaRPr lang="zh-TW" altLang="zh-TW">
                <a:latin typeface="Calibri" pitchFamily="34" charset="0"/>
              </a:endParaRPr>
            </a:p>
          </p:txBody>
        </p:sp>
        <p:sp>
          <p:nvSpPr>
            <p:cNvPr id="1068" name="AutoShape 56"/>
            <p:cNvSpPr>
              <a:spLocks noChangeArrowheads="1"/>
            </p:cNvSpPr>
            <p:nvPr/>
          </p:nvSpPr>
          <p:spPr bwMode="auto">
            <a:xfrm rot="5284065">
              <a:off x="1920" y="1680"/>
              <a:ext cx="192" cy="288"/>
            </a:xfrm>
            <a:prstGeom prst="downArrow">
              <a:avLst>
                <a:gd name="adj1" fmla="val 50000"/>
                <a:gd name="adj2" fmla="val 37500"/>
              </a:avLst>
            </a:prstGeom>
            <a:solidFill>
              <a:srgbClr val="0000FF"/>
            </a:solidFill>
            <a:ln w="9525">
              <a:solidFill>
                <a:schemeClr val="tx1"/>
              </a:solidFill>
              <a:miter lim="800000"/>
              <a:headEnd/>
              <a:tailEnd/>
            </a:ln>
          </p:spPr>
          <p:txBody>
            <a:bodyPr wrap="none" anchor="ctr"/>
            <a:lstStyle/>
            <a:p>
              <a:endParaRPr lang="zh-TW" altLang="zh-TW">
                <a:latin typeface="Calibri" pitchFamily="34" charset="0"/>
              </a:endParaRPr>
            </a:p>
          </p:txBody>
        </p:sp>
        <p:sp>
          <p:nvSpPr>
            <p:cNvPr id="1069" name="AutoShape 57"/>
            <p:cNvSpPr>
              <a:spLocks noChangeArrowheads="1"/>
            </p:cNvSpPr>
            <p:nvPr/>
          </p:nvSpPr>
          <p:spPr bwMode="auto">
            <a:xfrm rot="5284065">
              <a:off x="2016" y="1968"/>
              <a:ext cx="192" cy="288"/>
            </a:xfrm>
            <a:prstGeom prst="downArrow">
              <a:avLst>
                <a:gd name="adj1" fmla="val 50000"/>
                <a:gd name="adj2" fmla="val 37500"/>
              </a:avLst>
            </a:prstGeom>
            <a:solidFill>
              <a:srgbClr val="0000FF"/>
            </a:solidFill>
            <a:ln w="9525">
              <a:solidFill>
                <a:schemeClr val="tx1"/>
              </a:solidFill>
              <a:miter lim="800000"/>
              <a:headEnd/>
              <a:tailEnd/>
            </a:ln>
          </p:spPr>
          <p:txBody>
            <a:bodyPr wrap="none" anchor="ctr"/>
            <a:lstStyle/>
            <a:p>
              <a:endParaRPr lang="zh-TW" altLang="zh-TW">
                <a:latin typeface="Calibri" pitchFamily="34" charset="0"/>
              </a:endParaRPr>
            </a:p>
          </p:txBody>
        </p:sp>
      </p:grpSp>
      <p:pic>
        <p:nvPicPr>
          <p:cNvPr id="1059" name="Picture 59" descr="IMG_5733"/>
          <p:cNvPicPr>
            <a:picLocks noChangeAspect="1" noChangeArrowheads="1"/>
          </p:cNvPicPr>
          <p:nvPr/>
        </p:nvPicPr>
        <p:blipFill>
          <a:blip r:embed="rId3"/>
          <a:srcRect/>
          <a:stretch>
            <a:fillRect/>
          </a:stretch>
        </p:blipFill>
        <p:spPr bwMode="auto">
          <a:xfrm>
            <a:off x="685800" y="5181600"/>
            <a:ext cx="1371600" cy="1028700"/>
          </a:xfrm>
          <a:prstGeom prst="rect">
            <a:avLst/>
          </a:prstGeom>
          <a:noFill/>
          <a:ln w="28575">
            <a:solidFill>
              <a:srgbClr val="0066FF"/>
            </a:solidFill>
            <a:miter lim="800000"/>
            <a:headEnd/>
            <a:tailEnd/>
          </a:ln>
        </p:spPr>
      </p:pic>
      <p:grpSp>
        <p:nvGrpSpPr>
          <p:cNvPr id="64" name="Group 63"/>
          <p:cNvGrpSpPr/>
          <p:nvPr/>
        </p:nvGrpSpPr>
        <p:grpSpPr>
          <a:xfrm>
            <a:off x="2133600" y="5181600"/>
            <a:ext cx="6324600" cy="990600"/>
            <a:chOff x="2133600" y="5181600"/>
            <a:chExt cx="6324600" cy="990600"/>
          </a:xfrm>
        </p:grpSpPr>
        <p:pic>
          <p:nvPicPr>
            <p:cNvPr id="1060" name="Picture 60" descr="7_1t"/>
            <p:cNvPicPr>
              <a:picLocks noChangeAspect="1" noChangeArrowheads="1"/>
            </p:cNvPicPr>
            <p:nvPr/>
          </p:nvPicPr>
          <p:blipFill>
            <a:blip r:embed="rId23"/>
            <a:srcRect/>
            <a:stretch>
              <a:fillRect/>
            </a:stretch>
          </p:blipFill>
          <p:spPr bwMode="auto">
            <a:xfrm>
              <a:off x="4267200" y="5181600"/>
              <a:ext cx="990600" cy="990600"/>
            </a:xfrm>
            <a:prstGeom prst="rect">
              <a:avLst/>
            </a:prstGeom>
            <a:noFill/>
            <a:ln w="28575">
              <a:solidFill>
                <a:srgbClr val="0066FF"/>
              </a:solidFill>
              <a:miter lim="800000"/>
              <a:headEnd/>
              <a:tailEnd/>
            </a:ln>
          </p:spPr>
        </p:pic>
        <p:pic>
          <p:nvPicPr>
            <p:cNvPr id="1061" name="Picture 61" descr="7_1t"/>
            <p:cNvPicPr>
              <a:picLocks noChangeAspect="1" noChangeArrowheads="1"/>
            </p:cNvPicPr>
            <p:nvPr/>
          </p:nvPicPr>
          <p:blipFill>
            <a:blip r:embed="rId24"/>
            <a:srcRect/>
            <a:stretch>
              <a:fillRect/>
            </a:stretch>
          </p:blipFill>
          <p:spPr bwMode="auto">
            <a:xfrm>
              <a:off x="7467600" y="5181600"/>
              <a:ext cx="990600" cy="990600"/>
            </a:xfrm>
            <a:prstGeom prst="rect">
              <a:avLst/>
            </a:prstGeom>
            <a:noFill/>
            <a:ln w="9525">
              <a:solidFill>
                <a:schemeClr val="tx1"/>
              </a:solidFill>
              <a:miter lim="800000"/>
              <a:headEnd/>
              <a:tailEnd/>
            </a:ln>
          </p:spPr>
        </p:pic>
        <p:pic>
          <p:nvPicPr>
            <p:cNvPr id="1062" name="Picture 62" descr="7_2t"/>
            <p:cNvPicPr>
              <a:picLocks noChangeAspect="1" noChangeArrowheads="1"/>
            </p:cNvPicPr>
            <p:nvPr/>
          </p:nvPicPr>
          <p:blipFill>
            <a:blip r:embed="rId25"/>
            <a:srcRect/>
            <a:stretch>
              <a:fillRect/>
            </a:stretch>
          </p:blipFill>
          <p:spPr bwMode="auto">
            <a:xfrm>
              <a:off x="6400800" y="5181600"/>
              <a:ext cx="990600" cy="990600"/>
            </a:xfrm>
            <a:prstGeom prst="rect">
              <a:avLst/>
            </a:prstGeom>
            <a:noFill/>
            <a:ln w="9525">
              <a:solidFill>
                <a:schemeClr val="tx1"/>
              </a:solidFill>
              <a:miter lim="800000"/>
              <a:headEnd/>
              <a:tailEnd/>
            </a:ln>
          </p:spPr>
        </p:pic>
        <p:pic>
          <p:nvPicPr>
            <p:cNvPr id="1063" name="Picture 63" descr="7_3t"/>
            <p:cNvPicPr>
              <a:picLocks noChangeAspect="1" noChangeArrowheads="1"/>
            </p:cNvPicPr>
            <p:nvPr/>
          </p:nvPicPr>
          <p:blipFill>
            <a:blip r:embed="rId26"/>
            <a:srcRect/>
            <a:stretch>
              <a:fillRect/>
            </a:stretch>
          </p:blipFill>
          <p:spPr bwMode="auto">
            <a:xfrm>
              <a:off x="5334000" y="5181600"/>
              <a:ext cx="990600" cy="990600"/>
            </a:xfrm>
            <a:prstGeom prst="rect">
              <a:avLst/>
            </a:prstGeom>
            <a:noFill/>
            <a:ln w="9525">
              <a:solidFill>
                <a:schemeClr val="tx1"/>
              </a:solidFill>
              <a:miter lim="800000"/>
              <a:headEnd/>
              <a:tailEnd/>
            </a:ln>
          </p:spPr>
        </p:pic>
        <p:pic>
          <p:nvPicPr>
            <p:cNvPr id="1064" name="Picture 64" descr="7_5t"/>
            <p:cNvPicPr>
              <a:picLocks noChangeAspect="1" noChangeArrowheads="1"/>
            </p:cNvPicPr>
            <p:nvPr/>
          </p:nvPicPr>
          <p:blipFill>
            <a:blip r:embed="rId27"/>
            <a:srcRect/>
            <a:stretch>
              <a:fillRect/>
            </a:stretch>
          </p:blipFill>
          <p:spPr bwMode="auto">
            <a:xfrm>
              <a:off x="3200400" y="5181600"/>
              <a:ext cx="990600" cy="990600"/>
            </a:xfrm>
            <a:prstGeom prst="rect">
              <a:avLst/>
            </a:prstGeom>
            <a:noFill/>
            <a:ln w="9525">
              <a:solidFill>
                <a:schemeClr val="tx1"/>
              </a:solidFill>
              <a:miter lim="800000"/>
              <a:headEnd/>
              <a:tailEnd/>
            </a:ln>
          </p:spPr>
        </p:pic>
        <p:pic>
          <p:nvPicPr>
            <p:cNvPr id="1065" name="Picture 65" descr="7_6t"/>
            <p:cNvPicPr>
              <a:picLocks noChangeAspect="1" noChangeArrowheads="1"/>
            </p:cNvPicPr>
            <p:nvPr/>
          </p:nvPicPr>
          <p:blipFill>
            <a:blip r:embed="rId28"/>
            <a:srcRect/>
            <a:stretch>
              <a:fillRect/>
            </a:stretch>
          </p:blipFill>
          <p:spPr bwMode="auto">
            <a:xfrm>
              <a:off x="2133600" y="5181600"/>
              <a:ext cx="990600" cy="990600"/>
            </a:xfrm>
            <a:prstGeom prst="rect">
              <a:avLst/>
            </a:prstGeom>
            <a:noFill/>
            <a:ln w="9525">
              <a:solidFill>
                <a:schemeClr val="tx1"/>
              </a:solidFill>
              <a:miter lim="800000"/>
              <a:headEnd/>
              <a:tailEnd/>
            </a:ln>
          </p:spPr>
        </p:pic>
      </p:grpSp>
      <p:grpSp>
        <p:nvGrpSpPr>
          <p:cNvPr id="6" name="Group 60"/>
          <p:cNvGrpSpPr>
            <a:grpSpLocks/>
          </p:cNvGrpSpPr>
          <p:nvPr/>
        </p:nvGrpSpPr>
        <p:grpSpPr bwMode="auto">
          <a:xfrm>
            <a:off x="5334000" y="6248400"/>
            <a:ext cx="2317750" cy="400050"/>
            <a:chOff x="5334000" y="6248400"/>
            <a:chExt cx="2318374" cy="400170"/>
          </a:xfrm>
        </p:grpSpPr>
        <p:sp>
          <p:nvSpPr>
            <p:cNvPr id="1045" name="Text Box 21"/>
            <p:cNvSpPr txBox="1">
              <a:spLocks noChangeArrowheads="1"/>
            </p:cNvSpPr>
            <p:nvPr/>
          </p:nvSpPr>
          <p:spPr bwMode="auto">
            <a:xfrm>
              <a:off x="5334000" y="6248400"/>
              <a:ext cx="184774" cy="400170"/>
            </a:xfrm>
            <a:prstGeom prst="rect">
              <a:avLst/>
            </a:prstGeom>
            <a:noFill/>
            <a:ln w="9525">
              <a:noFill/>
              <a:miter lim="800000"/>
              <a:headEnd/>
              <a:tailEnd/>
            </a:ln>
          </p:spPr>
          <p:txBody>
            <a:bodyPr wrap="none">
              <a:spAutoFit/>
            </a:bodyPr>
            <a:lstStyle/>
            <a:p>
              <a:endParaRPr lang="zh-TW" altLang="zh-TW" sz="2000" b="1">
                <a:solidFill>
                  <a:srgbClr val="008000"/>
                </a:solidFill>
              </a:endParaRPr>
            </a:p>
          </p:txBody>
        </p:sp>
        <p:sp>
          <p:nvSpPr>
            <p:cNvPr id="1046" name="Text Box 23"/>
            <p:cNvSpPr txBox="1">
              <a:spLocks noChangeArrowheads="1"/>
            </p:cNvSpPr>
            <p:nvPr/>
          </p:nvSpPr>
          <p:spPr bwMode="auto">
            <a:xfrm>
              <a:off x="7467600" y="6248400"/>
              <a:ext cx="184774" cy="400170"/>
            </a:xfrm>
            <a:prstGeom prst="rect">
              <a:avLst/>
            </a:prstGeom>
            <a:noFill/>
            <a:ln w="9525">
              <a:noFill/>
              <a:miter lim="800000"/>
              <a:headEnd/>
              <a:tailEnd/>
            </a:ln>
          </p:spPr>
          <p:txBody>
            <a:bodyPr wrap="none">
              <a:spAutoFit/>
            </a:bodyPr>
            <a:lstStyle/>
            <a:p>
              <a:endParaRPr lang="zh-TW" altLang="zh-TW" sz="2000" b="1">
                <a:solidFill>
                  <a:srgbClr val="0066FF"/>
                </a:solidFill>
              </a:endParaRPr>
            </a:p>
          </p:txBody>
        </p:sp>
      </p:grpSp>
      <p:sp>
        <p:nvSpPr>
          <p:cNvPr id="1043" name="Slide Number Placeholder 61"/>
          <p:cNvSpPr>
            <a:spLocks noGrp="1"/>
          </p:cNvSpPr>
          <p:nvPr>
            <p:ph type="sldNum" sz="quarter" idx="12"/>
          </p:nvPr>
        </p:nvSpPr>
        <p:spPr bwMode="auto">
          <a:xfrm>
            <a:off x="6705600" y="6248400"/>
            <a:ext cx="1905000" cy="457200"/>
          </a:xfrm>
          <a:noFill/>
          <a:ln>
            <a:miter lim="800000"/>
            <a:headEnd/>
            <a:tailEnd/>
          </a:ln>
        </p:spPr>
        <p:txBody>
          <a:bodyPr/>
          <a:lstStyle/>
          <a:p>
            <a:fld id="{3E182A55-D7A0-4C00-8C20-7C80119E7021}" type="slidenum">
              <a:rPr lang="en-US" altLang="zh-TW" smtClean="0"/>
              <a:pPr/>
              <a:t>13</a:t>
            </a:fld>
            <a:endParaRPr lang="en-US" altLang="zh-TW" smtClean="0"/>
          </a:p>
        </p:txBody>
      </p:sp>
      <p:sp>
        <p:nvSpPr>
          <p:cNvPr id="1044" name="Rectangle 25"/>
          <p:cNvSpPr>
            <a:spLocks noChangeArrowheads="1"/>
          </p:cNvSpPr>
          <p:nvPr/>
        </p:nvSpPr>
        <p:spPr bwMode="auto">
          <a:xfrm>
            <a:off x="304800" y="0"/>
            <a:ext cx="8534400" cy="1143000"/>
          </a:xfrm>
          <a:prstGeom prst="rect">
            <a:avLst/>
          </a:prstGeom>
          <a:noFill/>
          <a:ln w="9525">
            <a:noFill/>
            <a:miter lim="800000"/>
            <a:headEnd/>
            <a:tailEnd/>
          </a:ln>
        </p:spPr>
        <p:txBody>
          <a:bodyPr anchor="ctr"/>
          <a:lstStyle/>
          <a:p>
            <a:pPr algn="ctr"/>
            <a:r>
              <a:rPr lang="en-US" altLang="zh-TW" sz="4000" dirty="0"/>
              <a:t>   </a:t>
            </a:r>
            <a:r>
              <a:rPr lang="en-US" altLang="zh-TW" sz="4000" dirty="0" smtClean="0"/>
              <a:t>Problem of the Basic Potemkin Model</a:t>
            </a:r>
            <a:endParaRPr lang="en-US" altLang="zh-TW" sz="3200" dirty="0">
              <a:solidFill>
                <a:schemeClr val="tx2"/>
              </a:solidFill>
            </a:endParaRPr>
          </a:p>
        </p:txBody>
      </p:sp>
      <p:grpSp>
        <p:nvGrpSpPr>
          <p:cNvPr id="7" name="Group 64"/>
          <p:cNvGrpSpPr/>
          <p:nvPr/>
        </p:nvGrpSpPr>
        <p:grpSpPr>
          <a:xfrm>
            <a:off x="4038600" y="2057400"/>
            <a:ext cx="2133600" cy="1447800"/>
            <a:chOff x="4094163" y="2743200"/>
            <a:chExt cx="2133600" cy="1447800"/>
          </a:xfrm>
        </p:grpSpPr>
        <p:sp>
          <p:nvSpPr>
            <p:cNvPr id="66" name="AutoShape 37"/>
            <p:cNvSpPr>
              <a:spLocks noChangeArrowheads="1"/>
            </p:cNvSpPr>
            <p:nvPr/>
          </p:nvSpPr>
          <p:spPr bwMode="auto">
            <a:xfrm rot="1976263">
              <a:off x="4094163" y="3657600"/>
              <a:ext cx="228600" cy="533400"/>
            </a:xfrm>
            <a:prstGeom prst="upArrow">
              <a:avLst>
                <a:gd name="adj1" fmla="val 50000"/>
                <a:gd name="adj2" fmla="val 58333"/>
              </a:avLst>
            </a:prstGeom>
            <a:solidFill>
              <a:schemeClr val="accent1"/>
            </a:solidFill>
            <a:ln w="9525">
              <a:solidFill>
                <a:schemeClr val="tx1"/>
              </a:solidFill>
              <a:miter lim="800000"/>
              <a:headEnd/>
              <a:tailEnd/>
            </a:ln>
          </p:spPr>
          <p:txBody>
            <a:bodyPr wrap="none" anchor="ctr"/>
            <a:lstStyle/>
            <a:p>
              <a:endParaRPr lang="zh-TW" altLang="zh-TW">
                <a:latin typeface="Calibri" pitchFamily="34" charset="0"/>
              </a:endParaRPr>
            </a:p>
          </p:txBody>
        </p:sp>
        <p:sp>
          <p:nvSpPr>
            <p:cNvPr id="67" name="AutoShape 38"/>
            <p:cNvSpPr>
              <a:spLocks noChangeArrowheads="1"/>
            </p:cNvSpPr>
            <p:nvPr/>
          </p:nvSpPr>
          <p:spPr bwMode="auto">
            <a:xfrm rot="16628724">
              <a:off x="5846763" y="2590800"/>
              <a:ext cx="228600" cy="533400"/>
            </a:xfrm>
            <a:prstGeom prst="upArrow">
              <a:avLst>
                <a:gd name="adj1" fmla="val 50000"/>
                <a:gd name="adj2" fmla="val 58333"/>
              </a:avLst>
            </a:prstGeom>
            <a:solidFill>
              <a:schemeClr val="accent1"/>
            </a:solidFill>
            <a:ln w="9525">
              <a:solidFill>
                <a:schemeClr val="tx1"/>
              </a:solidFill>
              <a:miter lim="800000"/>
              <a:headEnd/>
              <a:tailEnd/>
            </a:ln>
          </p:spPr>
          <p:txBody>
            <a:bodyPr wrap="none" anchor="ctr"/>
            <a:lstStyle/>
            <a:p>
              <a:endParaRPr lang="zh-TW" altLang="zh-TW">
                <a:latin typeface="Calibri" pitchFamily="34" charset="0"/>
              </a:endParaRPr>
            </a:p>
          </p:txBody>
        </p:sp>
      </p:grpSp>
      <p:grpSp>
        <p:nvGrpSpPr>
          <p:cNvPr id="8" name="Group 72"/>
          <p:cNvGrpSpPr/>
          <p:nvPr/>
        </p:nvGrpSpPr>
        <p:grpSpPr>
          <a:xfrm>
            <a:off x="3581400" y="1828800"/>
            <a:ext cx="3790950" cy="2743199"/>
            <a:chOff x="3581400" y="2133601"/>
            <a:chExt cx="3790950" cy="2743199"/>
          </a:xfrm>
        </p:grpSpPr>
        <p:pic>
          <p:nvPicPr>
            <p:cNvPr id="71" name="Picture 41"/>
            <p:cNvPicPr>
              <a:picLocks noChangeAspect="1" noChangeArrowheads="1"/>
            </p:cNvPicPr>
            <p:nvPr/>
          </p:nvPicPr>
          <p:blipFill>
            <a:blip r:embed="rId29"/>
            <a:srcRect/>
            <a:stretch>
              <a:fillRect/>
            </a:stretch>
          </p:blipFill>
          <p:spPr bwMode="auto">
            <a:xfrm>
              <a:off x="3581400" y="3886200"/>
              <a:ext cx="698573" cy="990600"/>
            </a:xfrm>
            <a:prstGeom prst="rect">
              <a:avLst/>
            </a:prstGeom>
            <a:noFill/>
            <a:ln w="9525">
              <a:noFill/>
              <a:miter lim="800000"/>
              <a:headEnd/>
              <a:tailEnd/>
            </a:ln>
            <a:effectLst/>
          </p:spPr>
        </p:pic>
        <p:pic>
          <p:nvPicPr>
            <p:cNvPr id="72" name="Picture 43"/>
            <p:cNvPicPr>
              <a:picLocks noChangeAspect="1" noChangeArrowheads="1"/>
            </p:cNvPicPr>
            <p:nvPr/>
          </p:nvPicPr>
          <p:blipFill>
            <a:blip r:embed="rId30"/>
            <a:srcRect/>
            <a:stretch>
              <a:fillRect/>
            </a:stretch>
          </p:blipFill>
          <p:spPr bwMode="auto">
            <a:xfrm>
              <a:off x="6530043" y="2133601"/>
              <a:ext cx="842307" cy="990600"/>
            </a:xfrm>
            <a:prstGeom prst="rect">
              <a:avLst/>
            </a:prstGeom>
            <a:noFill/>
            <a:ln w="9525">
              <a:noFill/>
              <a:miter lim="800000"/>
              <a:headEnd/>
              <a:tailEnd/>
            </a:ln>
            <a:effectLst/>
          </p:spPr>
        </p:pic>
      </p:grpSp>
      <p:grpSp>
        <p:nvGrpSpPr>
          <p:cNvPr id="9" name="Group 67"/>
          <p:cNvGrpSpPr/>
          <p:nvPr/>
        </p:nvGrpSpPr>
        <p:grpSpPr>
          <a:xfrm>
            <a:off x="3581400" y="1828800"/>
            <a:ext cx="3781425" cy="2743199"/>
            <a:chOff x="3581400" y="2514601"/>
            <a:chExt cx="3781425" cy="2743199"/>
          </a:xfrm>
        </p:grpSpPr>
        <p:pic>
          <p:nvPicPr>
            <p:cNvPr id="69" name="Picture 42"/>
            <p:cNvPicPr>
              <a:picLocks noChangeAspect="1" noChangeArrowheads="1"/>
            </p:cNvPicPr>
            <p:nvPr/>
          </p:nvPicPr>
          <p:blipFill>
            <a:blip r:embed="rId31"/>
            <a:srcRect/>
            <a:stretch>
              <a:fillRect/>
            </a:stretch>
          </p:blipFill>
          <p:spPr bwMode="auto">
            <a:xfrm>
              <a:off x="3581400" y="4267200"/>
              <a:ext cx="683986" cy="990600"/>
            </a:xfrm>
            <a:prstGeom prst="rect">
              <a:avLst/>
            </a:prstGeom>
            <a:noFill/>
            <a:ln w="9525">
              <a:noFill/>
              <a:miter lim="800000"/>
              <a:headEnd/>
              <a:tailEnd/>
            </a:ln>
            <a:effectLst/>
          </p:spPr>
        </p:pic>
        <p:pic>
          <p:nvPicPr>
            <p:cNvPr id="70" name="Picture 44"/>
            <p:cNvPicPr>
              <a:picLocks noChangeAspect="1" noChangeArrowheads="1"/>
            </p:cNvPicPr>
            <p:nvPr/>
          </p:nvPicPr>
          <p:blipFill>
            <a:blip r:embed="rId32"/>
            <a:srcRect/>
            <a:stretch>
              <a:fillRect/>
            </a:stretch>
          </p:blipFill>
          <p:spPr bwMode="auto">
            <a:xfrm>
              <a:off x="6526450" y="2514601"/>
              <a:ext cx="836375" cy="990600"/>
            </a:xfrm>
            <a:prstGeom prst="rect">
              <a:avLst/>
            </a:prstGeom>
            <a:noFill/>
            <a:ln w="9525">
              <a:noFill/>
              <a:miter lim="800000"/>
              <a:headEnd/>
              <a:tailEnd/>
            </a:ln>
            <a:effectLst/>
          </p:spPr>
        </p:pic>
      </p:grpSp>
      <p:sp>
        <p:nvSpPr>
          <p:cNvPr id="53" name="Rectangle 68"/>
          <p:cNvSpPr>
            <a:spLocks noChangeArrowheads="1"/>
          </p:cNvSpPr>
          <p:nvPr/>
        </p:nvSpPr>
        <p:spPr bwMode="auto">
          <a:xfrm>
            <a:off x="2362200" y="5562600"/>
            <a:ext cx="533400" cy="304800"/>
          </a:xfrm>
          <a:prstGeom prst="rect">
            <a:avLst/>
          </a:prstGeom>
          <a:noFill/>
          <a:ln w="28575">
            <a:solidFill>
              <a:srgbClr val="FF0000"/>
            </a:solidFill>
            <a:miter lim="800000"/>
            <a:headEnd/>
            <a:tailEnd/>
          </a:ln>
        </p:spPr>
        <p:txBody>
          <a:bodyPr wrap="none" anchor="ctr"/>
          <a:lstStyle/>
          <a:p>
            <a:endParaRPr lang="zh-TW" altLang="zh-TW"/>
          </a:p>
        </p:txBody>
      </p:sp>
      <p:sp>
        <p:nvSpPr>
          <p:cNvPr id="54" name="Rectangle 53"/>
          <p:cNvSpPr/>
          <p:nvPr/>
        </p:nvSpPr>
        <p:spPr>
          <a:xfrm>
            <a:off x="6096000" y="3124200"/>
            <a:ext cx="6858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4876800" y="3657600"/>
            <a:ext cx="6858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2362200" y="3124200"/>
            <a:ext cx="6858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2057400" y="1981200"/>
            <a:ext cx="6858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915" name="Picture 3"/>
          <p:cNvPicPr>
            <a:picLocks noChangeAspect="1" noChangeArrowheads="1"/>
          </p:cNvPicPr>
          <p:nvPr/>
        </p:nvPicPr>
        <p:blipFill>
          <a:blip r:embed="rId33"/>
          <a:srcRect/>
          <a:stretch>
            <a:fillRect/>
          </a:stretch>
        </p:blipFill>
        <p:spPr bwMode="auto">
          <a:xfrm>
            <a:off x="2971800" y="838200"/>
            <a:ext cx="3124200" cy="2389143"/>
          </a:xfrm>
          <a:prstGeom prst="rect">
            <a:avLst/>
          </a:prstGeom>
          <a:noFill/>
          <a:ln w="9525">
            <a:noFill/>
            <a:miter lim="800000"/>
            <a:headEnd/>
            <a:tailEnd/>
          </a:ln>
          <a:effectLst/>
        </p:spPr>
      </p:pic>
      <p:grpSp>
        <p:nvGrpSpPr>
          <p:cNvPr id="68" name="Group 67"/>
          <p:cNvGrpSpPr/>
          <p:nvPr/>
        </p:nvGrpSpPr>
        <p:grpSpPr>
          <a:xfrm>
            <a:off x="1447800" y="1600200"/>
            <a:ext cx="6324600" cy="3128707"/>
            <a:chOff x="1447800" y="1600200"/>
            <a:chExt cx="6324600" cy="3128707"/>
          </a:xfrm>
        </p:grpSpPr>
        <p:pic>
          <p:nvPicPr>
            <p:cNvPr id="38916" name="Picture 4"/>
            <p:cNvPicPr>
              <a:picLocks noChangeAspect="1" noChangeArrowheads="1"/>
            </p:cNvPicPr>
            <p:nvPr/>
          </p:nvPicPr>
          <p:blipFill>
            <a:blip r:embed="rId34"/>
            <a:srcRect/>
            <a:stretch>
              <a:fillRect/>
            </a:stretch>
          </p:blipFill>
          <p:spPr bwMode="auto">
            <a:xfrm>
              <a:off x="5943600" y="1600200"/>
              <a:ext cx="1828800" cy="1398523"/>
            </a:xfrm>
            <a:prstGeom prst="rect">
              <a:avLst/>
            </a:prstGeom>
            <a:noFill/>
            <a:ln w="9525">
              <a:noFill/>
              <a:miter lim="800000"/>
              <a:headEnd/>
              <a:tailEnd/>
            </a:ln>
            <a:effectLst/>
          </p:spPr>
        </p:pic>
        <p:pic>
          <p:nvPicPr>
            <p:cNvPr id="38917" name="Picture 5"/>
            <p:cNvPicPr>
              <a:picLocks noChangeAspect="1" noChangeArrowheads="1"/>
            </p:cNvPicPr>
            <p:nvPr/>
          </p:nvPicPr>
          <p:blipFill>
            <a:blip r:embed="rId35"/>
            <a:srcRect/>
            <a:stretch>
              <a:fillRect/>
            </a:stretch>
          </p:blipFill>
          <p:spPr bwMode="auto">
            <a:xfrm>
              <a:off x="5562600" y="2895601"/>
              <a:ext cx="1693950" cy="1295400"/>
            </a:xfrm>
            <a:prstGeom prst="rect">
              <a:avLst/>
            </a:prstGeom>
            <a:noFill/>
            <a:ln w="9525">
              <a:noFill/>
              <a:miter lim="800000"/>
              <a:headEnd/>
              <a:tailEnd/>
            </a:ln>
            <a:effectLst/>
          </p:spPr>
        </p:pic>
        <p:pic>
          <p:nvPicPr>
            <p:cNvPr id="38918" name="Picture 6"/>
            <p:cNvPicPr>
              <a:picLocks noChangeAspect="1" noChangeArrowheads="1"/>
            </p:cNvPicPr>
            <p:nvPr/>
          </p:nvPicPr>
          <p:blipFill>
            <a:blip r:embed="rId36"/>
            <a:srcRect/>
            <a:stretch>
              <a:fillRect/>
            </a:stretch>
          </p:blipFill>
          <p:spPr bwMode="auto">
            <a:xfrm>
              <a:off x="4495800" y="3505200"/>
              <a:ext cx="1600200" cy="1223707"/>
            </a:xfrm>
            <a:prstGeom prst="rect">
              <a:avLst/>
            </a:prstGeom>
            <a:noFill/>
            <a:ln w="9525">
              <a:noFill/>
              <a:miter lim="800000"/>
              <a:headEnd/>
              <a:tailEnd/>
            </a:ln>
            <a:effectLst/>
          </p:spPr>
        </p:pic>
        <p:pic>
          <p:nvPicPr>
            <p:cNvPr id="38919" name="Picture 7"/>
            <p:cNvPicPr>
              <a:picLocks noChangeAspect="1" noChangeArrowheads="1"/>
            </p:cNvPicPr>
            <p:nvPr/>
          </p:nvPicPr>
          <p:blipFill>
            <a:blip r:embed="rId37"/>
            <a:srcRect/>
            <a:stretch>
              <a:fillRect/>
            </a:stretch>
          </p:blipFill>
          <p:spPr bwMode="auto">
            <a:xfrm>
              <a:off x="3124200" y="3505200"/>
              <a:ext cx="1600200" cy="1223707"/>
            </a:xfrm>
            <a:prstGeom prst="rect">
              <a:avLst/>
            </a:prstGeom>
            <a:noFill/>
            <a:ln w="9525">
              <a:noFill/>
              <a:miter lim="800000"/>
              <a:headEnd/>
              <a:tailEnd/>
            </a:ln>
            <a:effectLst/>
          </p:spPr>
        </p:pic>
        <p:pic>
          <p:nvPicPr>
            <p:cNvPr id="38920" name="Picture 8"/>
            <p:cNvPicPr>
              <a:picLocks noChangeAspect="1" noChangeArrowheads="1"/>
            </p:cNvPicPr>
            <p:nvPr/>
          </p:nvPicPr>
          <p:blipFill>
            <a:blip r:embed="rId38"/>
            <a:srcRect/>
            <a:stretch>
              <a:fillRect/>
            </a:stretch>
          </p:blipFill>
          <p:spPr bwMode="auto">
            <a:xfrm>
              <a:off x="1905000" y="2971800"/>
              <a:ext cx="1594306" cy="1219200"/>
            </a:xfrm>
            <a:prstGeom prst="rect">
              <a:avLst/>
            </a:prstGeom>
            <a:noFill/>
            <a:ln w="9525">
              <a:noFill/>
              <a:miter lim="800000"/>
              <a:headEnd/>
              <a:tailEnd/>
            </a:ln>
            <a:effectLst/>
          </p:spPr>
        </p:pic>
        <p:pic>
          <p:nvPicPr>
            <p:cNvPr id="38921" name="Picture 9"/>
            <p:cNvPicPr>
              <a:picLocks noChangeAspect="1" noChangeArrowheads="1"/>
            </p:cNvPicPr>
            <p:nvPr/>
          </p:nvPicPr>
          <p:blipFill>
            <a:blip r:embed="rId39"/>
            <a:srcRect/>
            <a:stretch>
              <a:fillRect/>
            </a:stretch>
          </p:blipFill>
          <p:spPr bwMode="auto">
            <a:xfrm>
              <a:off x="1447800" y="1676400"/>
              <a:ext cx="1828800" cy="1398523"/>
            </a:xfrm>
            <a:prstGeom prst="rect">
              <a:avLst/>
            </a:prstGeom>
            <a:noFill/>
            <a:ln w="9525">
              <a:noFill/>
              <a:miter lim="800000"/>
              <a:headEnd/>
              <a:tailEnd/>
            </a:ln>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0C851C2-FAFF-484D-B4F8-9530FEF8950B}" type="slidenum">
              <a:rPr lang="en-US" smtClean="0"/>
              <a:pPr/>
              <a:t>14</a:t>
            </a:fld>
            <a:endParaRPr lang="en-US"/>
          </a:p>
        </p:txBody>
      </p:sp>
      <p:sp>
        <p:nvSpPr>
          <p:cNvPr id="3" name="Rectangle 25"/>
          <p:cNvSpPr>
            <a:spLocks noChangeArrowheads="1"/>
          </p:cNvSpPr>
          <p:nvPr/>
        </p:nvSpPr>
        <p:spPr bwMode="auto">
          <a:xfrm>
            <a:off x="685800" y="228600"/>
            <a:ext cx="7772400" cy="838200"/>
          </a:xfrm>
          <a:prstGeom prst="rect">
            <a:avLst/>
          </a:prstGeom>
          <a:noFill/>
          <a:ln w="9525">
            <a:noFill/>
            <a:miter lim="800000"/>
            <a:headEnd/>
            <a:tailEnd/>
          </a:ln>
        </p:spPr>
        <p:txBody>
          <a:bodyPr anchor="ctr"/>
          <a:lstStyle/>
          <a:p>
            <a:pPr algn="ctr"/>
            <a:r>
              <a:rPr lang="en-US" altLang="zh-TW" sz="4000" dirty="0" smtClean="0"/>
              <a:t>Outline</a:t>
            </a:r>
            <a:endParaRPr lang="en-US" altLang="zh-TW" sz="3200" dirty="0">
              <a:solidFill>
                <a:schemeClr val="tx2"/>
              </a:solidFill>
            </a:endParaRPr>
          </a:p>
        </p:txBody>
      </p:sp>
      <p:graphicFrame>
        <p:nvGraphicFramePr>
          <p:cNvPr id="4" name="Table 3"/>
          <p:cNvGraphicFramePr>
            <a:graphicFrameLocks noGrp="1"/>
          </p:cNvGraphicFramePr>
          <p:nvPr/>
        </p:nvGraphicFramePr>
        <p:xfrm>
          <a:off x="685800" y="1219200"/>
          <a:ext cx="7543800" cy="4508500"/>
        </p:xfrm>
        <a:graphic>
          <a:graphicData uri="http://schemas.openxmlformats.org/drawingml/2006/table">
            <a:tbl>
              <a:tblPr firstRow="1" bandRow="1">
                <a:tableStyleId>{5940675A-B579-460E-94D1-54222C63F5DA}</a:tableStyleId>
              </a:tblPr>
              <a:tblGrid>
                <a:gridCol w="1885950"/>
                <a:gridCol w="1847850"/>
                <a:gridCol w="1981200"/>
                <a:gridCol w="1828800"/>
              </a:tblGrid>
              <a:tr h="990600">
                <a:tc>
                  <a:txBody>
                    <a:bodyPr/>
                    <a:lstStyle/>
                    <a:p>
                      <a:pPr algn="ctr"/>
                      <a:r>
                        <a:rPr lang="en-US" sz="2800" b="1" dirty="0" smtClean="0">
                          <a:solidFill>
                            <a:schemeClr val="tx1"/>
                          </a:solidFill>
                        </a:rPr>
                        <a:t>Potemkin Model</a:t>
                      </a:r>
                      <a:endParaRPr lang="en-US" sz="2800" b="1" dirty="0">
                        <a:solidFill>
                          <a:schemeClr val="tx1"/>
                        </a:solidFill>
                      </a:endParaRPr>
                    </a:p>
                  </a:txBody>
                  <a:tcPr anchor="ctr"/>
                </a:tc>
                <a:tc>
                  <a:txBody>
                    <a:bodyPr/>
                    <a:lstStyle/>
                    <a:p>
                      <a:pPr algn="ctr"/>
                      <a:r>
                        <a:rPr lang="en-US" sz="2800" b="1" dirty="0" smtClean="0">
                          <a:solidFill>
                            <a:schemeClr val="tx1"/>
                          </a:solidFill>
                        </a:rPr>
                        <a:t>Basic</a:t>
                      </a:r>
                      <a:endParaRPr lang="en-US" sz="2800" b="1" dirty="0">
                        <a:solidFill>
                          <a:schemeClr val="tx1"/>
                        </a:solidFill>
                      </a:endParaRPr>
                    </a:p>
                  </a:txBody>
                  <a:tcPr anchor="ctr"/>
                </a:tc>
                <a:tc>
                  <a:txBody>
                    <a:bodyPr/>
                    <a:lstStyle/>
                    <a:p>
                      <a:pPr algn="ctr"/>
                      <a:r>
                        <a:rPr lang="en-US" sz="2800" b="1" dirty="0" smtClean="0">
                          <a:solidFill>
                            <a:srgbClr val="0066FF"/>
                          </a:solidFill>
                        </a:rPr>
                        <a:t>Generalized</a:t>
                      </a:r>
                      <a:endParaRPr lang="en-US" sz="2800" b="1" dirty="0">
                        <a:solidFill>
                          <a:srgbClr val="0066FF"/>
                        </a:solidFill>
                      </a:endParaRPr>
                    </a:p>
                  </a:txBody>
                  <a:tcPr anchor="ctr"/>
                </a:tc>
                <a:tc>
                  <a:txBody>
                    <a:bodyPr/>
                    <a:lstStyle/>
                    <a:p>
                      <a:pPr algn="ctr"/>
                      <a:r>
                        <a:rPr lang="en-US" sz="2800" b="1" dirty="0" smtClean="0"/>
                        <a:t>3D</a:t>
                      </a:r>
                      <a:endParaRPr lang="en-US" sz="2800" b="1" dirty="0"/>
                    </a:p>
                  </a:txBody>
                  <a:tcPr anchor="ctr"/>
                </a:tc>
              </a:tr>
              <a:tr h="990600">
                <a:tc>
                  <a:txBody>
                    <a:bodyPr/>
                    <a:lstStyle/>
                    <a:p>
                      <a:pPr algn="ctr"/>
                      <a:r>
                        <a:rPr lang="en-US" sz="2800" b="1" dirty="0" smtClean="0">
                          <a:solidFill>
                            <a:schemeClr val="tx1"/>
                          </a:solidFill>
                        </a:rPr>
                        <a:t>Estimation</a:t>
                      </a:r>
                      <a:endParaRPr lang="en-US" sz="2800" b="1" dirty="0">
                        <a:solidFill>
                          <a:schemeClr val="tx1"/>
                        </a:solidFill>
                      </a:endParaRPr>
                    </a:p>
                  </a:txBody>
                  <a:tcPr anchor="ctr"/>
                </a:tc>
                <a:tc>
                  <a:txBody>
                    <a:bodyPr/>
                    <a:lstStyle/>
                    <a:p>
                      <a:pPr algn="ctr"/>
                      <a:r>
                        <a:rPr lang="en-US" sz="2800" dirty="0" smtClean="0">
                          <a:solidFill>
                            <a:schemeClr val="tx1"/>
                          </a:solidFill>
                        </a:rPr>
                        <a:t>Class Skeleton</a:t>
                      </a:r>
                      <a:endParaRPr lang="en-US" sz="2800" dirty="0">
                        <a:solidFill>
                          <a:schemeClr val="tx1"/>
                        </a:solidFill>
                      </a:endParaRPr>
                    </a:p>
                  </a:txBody>
                  <a:tcPr anchor="ctr"/>
                </a:tc>
                <a:tc>
                  <a:txBody>
                    <a:bodyPr/>
                    <a:lstStyle/>
                    <a:p>
                      <a:pPr algn="ctr"/>
                      <a:r>
                        <a:rPr lang="en-US" sz="2800" dirty="0" smtClean="0">
                          <a:solidFill>
                            <a:srgbClr val="0066FF"/>
                          </a:solidFill>
                        </a:rPr>
                        <a:t>Multiple Primitives</a:t>
                      </a:r>
                      <a:endParaRPr lang="en-US" sz="2800" dirty="0">
                        <a:solidFill>
                          <a:srgbClr val="0066FF"/>
                        </a:solidFill>
                      </a:endParaRPr>
                    </a:p>
                  </a:txBody>
                  <a:tcPr anchor="ctr"/>
                </a:tc>
                <a:tc>
                  <a:txBody>
                    <a:bodyPr/>
                    <a:lstStyle/>
                    <a:p>
                      <a:pPr algn="ctr"/>
                      <a:endParaRPr lang="en-US" sz="2800" dirty="0"/>
                    </a:p>
                  </a:txBody>
                  <a:tcPr anchor="ctr"/>
                </a:tc>
              </a:tr>
              <a:tr h="1155700">
                <a:tc>
                  <a:txBody>
                    <a:bodyPr/>
                    <a:lstStyle/>
                    <a:p>
                      <a:pPr algn="ctr"/>
                      <a:r>
                        <a:rPr lang="en-US" sz="2800" b="1" dirty="0" smtClean="0">
                          <a:solidFill>
                            <a:schemeClr val="tx1"/>
                          </a:solidFill>
                        </a:rPr>
                        <a:t>Real Training Data</a:t>
                      </a:r>
                      <a:endParaRPr lang="en-US" sz="2800" b="1" dirty="0">
                        <a:solidFill>
                          <a:schemeClr val="tx1"/>
                        </a:solidFill>
                      </a:endParaRPr>
                    </a:p>
                  </a:txBody>
                  <a:tcPr anchor="ctr"/>
                </a:tc>
                <a:tc gridSpan="2">
                  <a:txBody>
                    <a:bodyPr/>
                    <a:lstStyle/>
                    <a:p>
                      <a:pPr algn="ctr"/>
                      <a:r>
                        <a:rPr lang="en-US" sz="2800" dirty="0" smtClean="0">
                          <a:solidFill>
                            <a:schemeClr val="tx1"/>
                          </a:solidFill>
                        </a:rPr>
                        <a:t>Supervised</a:t>
                      </a:r>
                      <a:r>
                        <a:rPr lang="en-US" sz="2800" baseline="0" dirty="0" smtClean="0">
                          <a:solidFill>
                            <a:schemeClr val="tx1"/>
                          </a:solidFill>
                        </a:rPr>
                        <a:t> Part Labeling</a:t>
                      </a:r>
                      <a:endParaRPr lang="en-US" sz="2800" dirty="0">
                        <a:solidFill>
                          <a:schemeClr val="tx1"/>
                        </a:solidFill>
                      </a:endParaRPr>
                    </a:p>
                  </a:txBody>
                  <a:tcPr anchor="ctr"/>
                </a:tc>
                <a:tc hMerge="1">
                  <a:txBody>
                    <a:bodyPr/>
                    <a:lstStyle/>
                    <a:p>
                      <a:pPr algn="ctr"/>
                      <a:endParaRPr lang="en-US" sz="2800" dirty="0"/>
                    </a:p>
                  </a:txBody>
                  <a:tcPr anchor="ctr"/>
                </a:tc>
                <a:tc>
                  <a:txBody>
                    <a:bodyPr/>
                    <a:lstStyle/>
                    <a:p>
                      <a:pPr algn="ctr"/>
                      <a:endParaRPr lang="en-US" sz="2800" dirty="0"/>
                    </a:p>
                  </a:txBody>
                  <a:tcPr anchor="ctr"/>
                </a:tc>
              </a:tr>
              <a:tr h="1155700">
                <a:tc>
                  <a:txBody>
                    <a:bodyPr/>
                    <a:lstStyle/>
                    <a:p>
                      <a:pPr algn="ctr"/>
                      <a:r>
                        <a:rPr lang="en-US" sz="2800" b="1" dirty="0" smtClean="0">
                          <a:solidFill>
                            <a:schemeClr val="tx1"/>
                          </a:solidFill>
                        </a:rPr>
                        <a:t>Use</a:t>
                      </a:r>
                      <a:endParaRPr lang="en-US" sz="2800" b="1" dirty="0">
                        <a:solidFill>
                          <a:schemeClr val="tx1"/>
                        </a:solidFill>
                      </a:endParaRPr>
                    </a:p>
                  </a:txBody>
                  <a:tcPr anchor="ctr"/>
                </a:tc>
                <a:tc gridSpan="2">
                  <a:txBody>
                    <a:bodyPr/>
                    <a:lstStyle/>
                    <a:p>
                      <a:pPr algn="ctr"/>
                      <a:r>
                        <a:rPr lang="en-US" sz="2800" dirty="0" smtClean="0">
                          <a:solidFill>
                            <a:srgbClr val="0066FF"/>
                          </a:solidFill>
                        </a:rPr>
                        <a:t>Virtual Training</a:t>
                      </a:r>
                      <a:r>
                        <a:rPr lang="en-US" sz="2800" baseline="0" dirty="0" smtClean="0">
                          <a:solidFill>
                            <a:srgbClr val="0066FF"/>
                          </a:solidFill>
                        </a:rPr>
                        <a:t> </a:t>
                      </a:r>
                      <a:r>
                        <a:rPr lang="en-US" sz="2800" dirty="0" smtClean="0">
                          <a:solidFill>
                            <a:srgbClr val="0066FF"/>
                          </a:solidFill>
                        </a:rPr>
                        <a:t>Data Generation</a:t>
                      </a:r>
                      <a:endParaRPr lang="en-US" sz="2800" dirty="0">
                        <a:solidFill>
                          <a:srgbClr val="0066FF"/>
                        </a:solidFill>
                      </a:endParaRPr>
                    </a:p>
                  </a:txBody>
                  <a:tcPr anchor="ctr"/>
                </a:tc>
                <a:tc hMerge="1">
                  <a:txBody>
                    <a:bodyPr/>
                    <a:lstStyle/>
                    <a:p>
                      <a:pPr algn="ctr"/>
                      <a:endParaRPr lang="en-US" sz="2800" dirty="0"/>
                    </a:p>
                  </a:txBody>
                  <a:tcPr anchor="ctr"/>
                </a:tc>
                <a:tc>
                  <a:txBody>
                    <a:bodyPr/>
                    <a:lstStyle/>
                    <a:p>
                      <a:pPr algn="ctr"/>
                      <a:endParaRPr lang="en-US" sz="2800" dirty="0"/>
                    </a:p>
                  </a:txBody>
                  <a:tcPr anchor="ct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685800" y="0"/>
            <a:ext cx="7772400" cy="1143000"/>
          </a:xfrm>
          <a:prstGeom prst="rect">
            <a:avLst/>
          </a:prstGeom>
          <a:noFill/>
          <a:ln w="9525">
            <a:noFill/>
            <a:miter lim="800000"/>
            <a:headEnd/>
            <a:tailEnd/>
          </a:ln>
        </p:spPr>
        <p:txBody>
          <a:bodyPr anchor="ctr"/>
          <a:lstStyle/>
          <a:p>
            <a:pPr algn="ctr"/>
            <a:r>
              <a:rPr lang="en-US" altLang="zh-TW" sz="4000" dirty="0">
                <a:cs typeface="Arial" charset="0"/>
              </a:rPr>
              <a:t>Multiple </a:t>
            </a:r>
            <a:r>
              <a:rPr lang="en-US" altLang="zh-TW" sz="4000" dirty="0" smtClean="0">
                <a:cs typeface="Arial" charset="0"/>
              </a:rPr>
              <a:t>Oriented Primitives</a:t>
            </a:r>
            <a:endParaRPr lang="en-US" altLang="zh-TW" sz="4000" dirty="0">
              <a:cs typeface="Arial" charset="0"/>
            </a:endParaRPr>
          </a:p>
        </p:txBody>
      </p:sp>
      <p:pic>
        <p:nvPicPr>
          <p:cNvPr id="17411" name="Picture 4"/>
          <p:cNvPicPr>
            <a:picLocks noChangeAspect="1" noChangeArrowheads="1"/>
          </p:cNvPicPr>
          <p:nvPr/>
        </p:nvPicPr>
        <p:blipFill>
          <a:blip r:embed="rId3"/>
          <a:srcRect/>
          <a:stretch>
            <a:fillRect/>
          </a:stretch>
        </p:blipFill>
        <p:spPr bwMode="auto">
          <a:xfrm>
            <a:off x="4724400" y="1676400"/>
            <a:ext cx="679450" cy="762000"/>
          </a:xfrm>
          <a:prstGeom prst="rect">
            <a:avLst/>
          </a:prstGeom>
          <a:noFill/>
          <a:ln w="9525">
            <a:noFill/>
            <a:miter lim="800000"/>
            <a:headEnd/>
            <a:tailEnd/>
          </a:ln>
        </p:spPr>
      </p:pic>
      <p:sp>
        <p:nvSpPr>
          <p:cNvPr id="17412" name="Line 5"/>
          <p:cNvSpPr>
            <a:spLocks noChangeShapeType="1"/>
          </p:cNvSpPr>
          <p:nvPr/>
        </p:nvSpPr>
        <p:spPr bwMode="auto">
          <a:xfrm>
            <a:off x="457200" y="2590800"/>
            <a:ext cx="7620000" cy="0"/>
          </a:xfrm>
          <a:prstGeom prst="line">
            <a:avLst/>
          </a:prstGeom>
          <a:noFill/>
          <a:ln w="38100">
            <a:solidFill>
              <a:srgbClr val="0000FF"/>
            </a:solidFill>
            <a:round/>
            <a:headEnd/>
            <a:tailEnd/>
          </a:ln>
        </p:spPr>
        <p:txBody>
          <a:bodyPr/>
          <a:lstStyle/>
          <a:p>
            <a:endParaRPr lang="en-US"/>
          </a:p>
        </p:txBody>
      </p:sp>
      <p:sp>
        <p:nvSpPr>
          <p:cNvPr id="17414" name="Rectangle 7"/>
          <p:cNvSpPr>
            <a:spLocks noChangeArrowheads="1"/>
          </p:cNvSpPr>
          <p:nvPr/>
        </p:nvSpPr>
        <p:spPr bwMode="auto">
          <a:xfrm>
            <a:off x="4067175" y="3105150"/>
            <a:ext cx="9144000" cy="0"/>
          </a:xfrm>
          <a:prstGeom prst="rect">
            <a:avLst/>
          </a:prstGeom>
          <a:noFill/>
          <a:ln w="9525">
            <a:noFill/>
            <a:miter lim="800000"/>
            <a:headEnd/>
            <a:tailEnd/>
          </a:ln>
        </p:spPr>
        <p:txBody>
          <a:bodyPr>
            <a:spAutoFit/>
          </a:bodyPr>
          <a:lstStyle/>
          <a:p>
            <a:endParaRPr lang="zh-TW" altLang="zh-TW">
              <a:latin typeface="Calibri" pitchFamily="34" charset="0"/>
            </a:endParaRPr>
          </a:p>
        </p:txBody>
      </p:sp>
      <p:sp>
        <p:nvSpPr>
          <p:cNvPr id="17415" name="Rectangle 8"/>
          <p:cNvSpPr>
            <a:spLocks noChangeArrowheads="1"/>
          </p:cNvSpPr>
          <p:nvPr/>
        </p:nvSpPr>
        <p:spPr bwMode="auto">
          <a:xfrm>
            <a:off x="4105275" y="3109913"/>
            <a:ext cx="9144000" cy="0"/>
          </a:xfrm>
          <a:prstGeom prst="rect">
            <a:avLst/>
          </a:prstGeom>
          <a:noFill/>
          <a:ln w="9525">
            <a:noFill/>
            <a:miter lim="800000"/>
            <a:headEnd/>
            <a:tailEnd/>
          </a:ln>
        </p:spPr>
        <p:txBody>
          <a:bodyPr>
            <a:spAutoFit/>
          </a:bodyPr>
          <a:lstStyle/>
          <a:p>
            <a:endParaRPr lang="zh-TW" altLang="zh-TW">
              <a:latin typeface="Calibri" pitchFamily="34" charset="0"/>
            </a:endParaRPr>
          </a:p>
        </p:txBody>
      </p:sp>
      <p:grpSp>
        <p:nvGrpSpPr>
          <p:cNvPr id="64" name="Group 63"/>
          <p:cNvGrpSpPr/>
          <p:nvPr/>
        </p:nvGrpSpPr>
        <p:grpSpPr>
          <a:xfrm>
            <a:off x="3733800" y="3886200"/>
            <a:ext cx="3535363" cy="703263"/>
            <a:chOff x="3733800" y="3886200"/>
            <a:chExt cx="3535363" cy="703263"/>
          </a:xfrm>
        </p:grpSpPr>
        <p:pic>
          <p:nvPicPr>
            <p:cNvPr id="17467" name="Picture 24" descr="rect-0deg_5"/>
            <p:cNvPicPr>
              <a:picLocks noChangeAspect="1" noChangeArrowheads="1"/>
            </p:cNvPicPr>
            <p:nvPr/>
          </p:nvPicPr>
          <p:blipFill>
            <a:blip r:embed="rId4"/>
            <a:srcRect/>
            <a:stretch>
              <a:fillRect/>
            </a:stretch>
          </p:blipFill>
          <p:spPr bwMode="auto">
            <a:xfrm>
              <a:off x="3733800" y="3886200"/>
              <a:ext cx="557213" cy="703263"/>
            </a:xfrm>
            <a:prstGeom prst="rect">
              <a:avLst/>
            </a:prstGeom>
            <a:noFill/>
            <a:ln w="9525">
              <a:noFill/>
              <a:miter lim="800000"/>
              <a:headEnd/>
              <a:tailEnd/>
            </a:ln>
          </p:spPr>
        </p:pic>
        <p:pic>
          <p:nvPicPr>
            <p:cNvPr id="17468" name="Picture 25" descr="rect-0deg_6"/>
            <p:cNvPicPr>
              <a:picLocks noChangeAspect="1" noChangeArrowheads="1"/>
            </p:cNvPicPr>
            <p:nvPr/>
          </p:nvPicPr>
          <p:blipFill>
            <a:blip r:embed="rId5"/>
            <a:srcRect/>
            <a:stretch>
              <a:fillRect/>
            </a:stretch>
          </p:blipFill>
          <p:spPr bwMode="auto">
            <a:xfrm>
              <a:off x="4648200" y="3886200"/>
              <a:ext cx="274638" cy="695325"/>
            </a:xfrm>
            <a:prstGeom prst="rect">
              <a:avLst/>
            </a:prstGeom>
            <a:noFill/>
            <a:ln w="9525">
              <a:noFill/>
              <a:miter lim="800000"/>
              <a:headEnd/>
              <a:tailEnd/>
            </a:ln>
          </p:spPr>
        </p:pic>
        <p:pic>
          <p:nvPicPr>
            <p:cNvPr id="17469" name="Picture 26" descr="rect-0deg_1"/>
            <p:cNvPicPr>
              <a:picLocks noChangeAspect="1" noChangeArrowheads="1"/>
            </p:cNvPicPr>
            <p:nvPr/>
          </p:nvPicPr>
          <p:blipFill>
            <a:blip r:embed="rId6"/>
            <a:srcRect/>
            <a:stretch>
              <a:fillRect/>
            </a:stretch>
          </p:blipFill>
          <p:spPr bwMode="auto">
            <a:xfrm>
              <a:off x="5410200" y="3886200"/>
              <a:ext cx="157163" cy="650875"/>
            </a:xfrm>
            <a:prstGeom prst="rect">
              <a:avLst/>
            </a:prstGeom>
            <a:noFill/>
            <a:ln w="9525">
              <a:noFill/>
              <a:miter lim="800000"/>
              <a:headEnd/>
              <a:tailEnd/>
            </a:ln>
          </p:spPr>
        </p:pic>
        <p:pic>
          <p:nvPicPr>
            <p:cNvPr id="17470" name="Picture 27" descr="rect-0deg_2"/>
            <p:cNvPicPr>
              <a:picLocks noChangeAspect="1" noChangeArrowheads="1"/>
            </p:cNvPicPr>
            <p:nvPr/>
          </p:nvPicPr>
          <p:blipFill>
            <a:blip r:embed="rId7"/>
            <a:srcRect/>
            <a:stretch>
              <a:fillRect/>
            </a:stretch>
          </p:blipFill>
          <p:spPr bwMode="auto">
            <a:xfrm>
              <a:off x="6019800" y="3886200"/>
              <a:ext cx="401638" cy="649288"/>
            </a:xfrm>
            <a:prstGeom prst="rect">
              <a:avLst/>
            </a:prstGeom>
            <a:noFill/>
            <a:ln w="9525">
              <a:noFill/>
              <a:miter lim="800000"/>
              <a:headEnd/>
              <a:tailEnd/>
            </a:ln>
          </p:spPr>
        </p:pic>
        <p:pic>
          <p:nvPicPr>
            <p:cNvPr id="17471" name="Picture 28" descr="rect-0deg_3"/>
            <p:cNvPicPr>
              <a:picLocks noChangeAspect="1" noChangeArrowheads="1"/>
            </p:cNvPicPr>
            <p:nvPr/>
          </p:nvPicPr>
          <p:blipFill>
            <a:blip r:embed="rId8"/>
            <a:srcRect/>
            <a:stretch>
              <a:fillRect/>
            </a:stretch>
          </p:blipFill>
          <p:spPr bwMode="auto">
            <a:xfrm>
              <a:off x="6629400" y="3886200"/>
              <a:ext cx="639763" cy="676275"/>
            </a:xfrm>
            <a:prstGeom prst="rect">
              <a:avLst/>
            </a:prstGeom>
            <a:noFill/>
            <a:ln w="9525">
              <a:noFill/>
              <a:miter lim="800000"/>
              <a:headEnd/>
              <a:tailEnd/>
            </a:ln>
          </p:spPr>
        </p:pic>
      </p:grpSp>
      <p:grpSp>
        <p:nvGrpSpPr>
          <p:cNvPr id="65" name="Group 64"/>
          <p:cNvGrpSpPr/>
          <p:nvPr/>
        </p:nvGrpSpPr>
        <p:grpSpPr>
          <a:xfrm>
            <a:off x="3581400" y="4724400"/>
            <a:ext cx="3725863" cy="658813"/>
            <a:chOff x="3581400" y="4724400"/>
            <a:chExt cx="3725863" cy="658813"/>
          </a:xfrm>
        </p:grpSpPr>
        <p:pic>
          <p:nvPicPr>
            <p:cNvPr id="17456" name="Picture 33" descr="rect-135deg_2"/>
            <p:cNvPicPr>
              <a:picLocks noChangeAspect="1" noChangeArrowheads="1"/>
            </p:cNvPicPr>
            <p:nvPr/>
          </p:nvPicPr>
          <p:blipFill>
            <a:blip r:embed="rId9"/>
            <a:srcRect/>
            <a:stretch>
              <a:fillRect/>
            </a:stretch>
          </p:blipFill>
          <p:spPr bwMode="auto">
            <a:xfrm>
              <a:off x="3581400" y="4800600"/>
              <a:ext cx="668338" cy="582613"/>
            </a:xfrm>
            <a:prstGeom prst="rect">
              <a:avLst/>
            </a:prstGeom>
            <a:noFill/>
            <a:ln w="9525">
              <a:noFill/>
              <a:miter lim="800000"/>
              <a:headEnd/>
              <a:tailEnd/>
            </a:ln>
          </p:spPr>
        </p:pic>
        <p:pic>
          <p:nvPicPr>
            <p:cNvPr id="17459" name="Picture 43" descr="rect-135deg_3"/>
            <p:cNvPicPr>
              <a:picLocks noChangeAspect="1" noChangeArrowheads="1"/>
            </p:cNvPicPr>
            <p:nvPr/>
          </p:nvPicPr>
          <p:blipFill>
            <a:blip r:embed="rId10"/>
            <a:srcRect/>
            <a:stretch>
              <a:fillRect/>
            </a:stretch>
          </p:blipFill>
          <p:spPr bwMode="auto">
            <a:xfrm>
              <a:off x="4343400" y="4800600"/>
              <a:ext cx="685800" cy="569913"/>
            </a:xfrm>
            <a:prstGeom prst="rect">
              <a:avLst/>
            </a:prstGeom>
            <a:noFill/>
            <a:ln w="9525">
              <a:noFill/>
              <a:miter lim="800000"/>
              <a:headEnd/>
              <a:tailEnd/>
            </a:ln>
          </p:spPr>
        </p:pic>
        <p:pic>
          <p:nvPicPr>
            <p:cNvPr id="17460" name="Picture 44" descr="rect-135deg_4"/>
            <p:cNvPicPr>
              <a:picLocks noChangeAspect="1" noChangeArrowheads="1"/>
            </p:cNvPicPr>
            <p:nvPr/>
          </p:nvPicPr>
          <p:blipFill>
            <a:blip r:embed="rId11"/>
            <a:srcRect/>
            <a:stretch>
              <a:fillRect/>
            </a:stretch>
          </p:blipFill>
          <p:spPr bwMode="auto">
            <a:xfrm>
              <a:off x="5181600" y="4800600"/>
              <a:ext cx="685800" cy="571500"/>
            </a:xfrm>
            <a:prstGeom prst="rect">
              <a:avLst/>
            </a:prstGeom>
            <a:noFill/>
            <a:ln w="9525">
              <a:noFill/>
              <a:miter lim="800000"/>
              <a:headEnd/>
              <a:tailEnd/>
            </a:ln>
          </p:spPr>
        </p:pic>
        <p:pic>
          <p:nvPicPr>
            <p:cNvPr id="17461" name="Picture 45" descr="rect-135deg_5"/>
            <p:cNvPicPr>
              <a:picLocks noChangeAspect="1" noChangeArrowheads="1"/>
            </p:cNvPicPr>
            <p:nvPr/>
          </p:nvPicPr>
          <p:blipFill>
            <a:blip r:embed="rId12"/>
            <a:srcRect/>
            <a:stretch>
              <a:fillRect/>
            </a:stretch>
          </p:blipFill>
          <p:spPr bwMode="auto">
            <a:xfrm>
              <a:off x="5943600" y="4724400"/>
              <a:ext cx="685800" cy="622300"/>
            </a:xfrm>
            <a:prstGeom prst="rect">
              <a:avLst/>
            </a:prstGeom>
            <a:noFill/>
            <a:ln w="9525">
              <a:noFill/>
              <a:miter lim="800000"/>
              <a:headEnd/>
              <a:tailEnd/>
            </a:ln>
          </p:spPr>
        </p:pic>
        <p:pic>
          <p:nvPicPr>
            <p:cNvPr id="17462" name="Picture 46" descr="rect-135deg_6"/>
            <p:cNvPicPr>
              <a:picLocks noChangeAspect="1" noChangeArrowheads="1"/>
            </p:cNvPicPr>
            <p:nvPr/>
          </p:nvPicPr>
          <p:blipFill>
            <a:blip r:embed="rId13"/>
            <a:srcRect/>
            <a:stretch>
              <a:fillRect/>
            </a:stretch>
          </p:blipFill>
          <p:spPr bwMode="auto">
            <a:xfrm>
              <a:off x="6705600" y="4724400"/>
              <a:ext cx="601663" cy="609600"/>
            </a:xfrm>
            <a:prstGeom prst="rect">
              <a:avLst/>
            </a:prstGeom>
            <a:noFill/>
            <a:ln w="9525">
              <a:noFill/>
              <a:miter lim="800000"/>
              <a:headEnd/>
              <a:tailEnd/>
            </a:ln>
          </p:spPr>
        </p:pic>
      </p:grpSp>
      <p:grpSp>
        <p:nvGrpSpPr>
          <p:cNvPr id="66" name="Group 65"/>
          <p:cNvGrpSpPr/>
          <p:nvPr/>
        </p:nvGrpSpPr>
        <p:grpSpPr>
          <a:xfrm>
            <a:off x="3581400" y="5638800"/>
            <a:ext cx="3838575" cy="633413"/>
            <a:chOff x="3581400" y="5638800"/>
            <a:chExt cx="3838575" cy="633413"/>
          </a:xfrm>
        </p:grpSpPr>
        <p:pic>
          <p:nvPicPr>
            <p:cNvPr id="17450" name="Picture 38" descr="rect-135deg_5"/>
            <p:cNvPicPr>
              <a:picLocks noChangeAspect="1" noChangeArrowheads="1"/>
            </p:cNvPicPr>
            <p:nvPr/>
          </p:nvPicPr>
          <p:blipFill>
            <a:blip r:embed="rId12"/>
            <a:srcRect/>
            <a:stretch>
              <a:fillRect/>
            </a:stretch>
          </p:blipFill>
          <p:spPr bwMode="auto">
            <a:xfrm>
              <a:off x="3581400" y="5638800"/>
              <a:ext cx="685800" cy="622300"/>
            </a:xfrm>
            <a:prstGeom prst="rect">
              <a:avLst/>
            </a:prstGeom>
            <a:noFill/>
            <a:ln w="9525">
              <a:noFill/>
              <a:miter lim="800000"/>
              <a:headEnd/>
              <a:tailEnd/>
            </a:ln>
          </p:spPr>
        </p:pic>
        <p:pic>
          <p:nvPicPr>
            <p:cNvPr id="17451" name="Picture 39" descr="rect-135deg_6"/>
            <p:cNvPicPr>
              <a:picLocks noChangeAspect="1" noChangeArrowheads="1"/>
            </p:cNvPicPr>
            <p:nvPr/>
          </p:nvPicPr>
          <p:blipFill>
            <a:blip r:embed="rId13"/>
            <a:srcRect/>
            <a:stretch>
              <a:fillRect/>
            </a:stretch>
          </p:blipFill>
          <p:spPr bwMode="auto">
            <a:xfrm>
              <a:off x="4343400" y="5638800"/>
              <a:ext cx="601663" cy="609600"/>
            </a:xfrm>
            <a:prstGeom prst="rect">
              <a:avLst/>
            </a:prstGeom>
            <a:noFill/>
            <a:ln w="9525">
              <a:noFill/>
              <a:miter lim="800000"/>
              <a:headEnd/>
              <a:tailEnd/>
            </a:ln>
          </p:spPr>
        </p:pic>
        <p:pic>
          <p:nvPicPr>
            <p:cNvPr id="17452" name="Picture 40" descr="rect-135deg_7"/>
            <p:cNvPicPr>
              <a:picLocks noChangeAspect="1" noChangeArrowheads="1"/>
            </p:cNvPicPr>
            <p:nvPr/>
          </p:nvPicPr>
          <p:blipFill>
            <a:blip r:embed="rId14"/>
            <a:srcRect/>
            <a:stretch>
              <a:fillRect/>
            </a:stretch>
          </p:blipFill>
          <p:spPr bwMode="auto">
            <a:xfrm>
              <a:off x="5029200" y="5638800"/>
              <a:ext cx="685800" cy="633413"/>
            </a:xfrm>
            <a:prstGeom prst="rect">
              <a:avLst/>
            </a:prstGeom>
            <a:noFill/>
            <a:ln w="9525">
              <a:noFill/>
              <a:miter lim="800000"/>
              <a:headEnd/>
              <a:tailEnd/>
            </a:ln>
          </p:spPr>
        </p:pic>
        <p:pic>
          <p:nvPicPr>
            <p:cNvPr id="17453" name="Picture 41" descr="rect-135deg_8"/>
            <p:cNvPicPr>
              <a:picLocks noChangeAspect="1" noChangeArrowheads="1"/>
            </p:cNvPicPr>
            <p:nvPr/>
          </p:nvPicPr>
          <p:blipFill>
            <a:blip r:embed="rId15"/>
            <a:srcRect/>
            <a:stretch>
              <a:fillRect/>
            </a:stretch>
          </p:blipFill>
          <p:spPr bwMode="auto">
            <a:xfrm>
              <a:off x="5715000" y="5638800"/>
              <a:ext cx="833438" cy="571500"/>
            </a:xfrm>
            <a:prstGeom prst="rect">
              <a:avLst/>
            </a:prstGeom>
            <a:noFill/>
            <a:ln w="9525">
              <a:noFill/>
              <a:miter lim="800000"/>
              <a:headEnd/>
              <a:tailEnd/>
            </a:ln>
          </p:spPr>
        </p:pic>
        <p:pic>
          <p:nvPicPr>
            <p:cNvPr id="17454" name="Picture 42" descr="rect-135deg_9"/>
            <p:cNvPicPr>
              <a:picLocks noChangeAspect="1" noChangeArrowheads="1"/>
            </p:cNvPicPr>
            <p:nvPr/>
          </p:nvPicPr>
          <p:blipFill>
            <a:blip r:embed="rId16"/>
            <a:srcRect/>
            <a:stretch>
              <a:fillRect/>
            </a:stretch>
          </p:blipFill>
          <p:spPr bwMode="auto">
            <a:xfrm>
              <a:off x="6553200" y="5715000"/>
              <a:ext cx="866775" cy="446088"/>
            </a:xfrm>
            <a:prstGeom prst="rect">
              <a:avLst/>
            </a:prstGeom>
            <a:noFill/>
            <a:ln w="9525">
              <a:noFill/>
              <a:miter lim="800000"/>
              <a:headEnd/>
              <a:tailEnd/>
            </a:ln>
          </p:spPr>
        </p:pic>
      </p:grpSp>
      <p:grpSp>
        <p:nvGrpSpPr>
          <p:cNvPr id="7" name="Group 49"/>
          <p:cNvGrpSpPr>
            <a:grpSpLocks/>
          </p:cNvGrpSpPr>
          <p:nvPr/>
        </p:nvGrpSpPr>
        <p:grpSpPr bwMode="auto">
          <a:xfrm>
            <a:off x="685800" y="6172200"/>
            <a:ext cx="5410200" cy="533400"/>
            <a:chOff x="576" y="3840"/>
            <a:chExt cx="3408" cy="336"/>
          </a:xfrm>
        </p:grpSpPr>
        <p:sp>
          <p:nvSpPr>
            <p:cNvPr id="17445" name="AutoShape 50"/>
            <p:cNvSpPr>
              <a:spLocks noChangeArrowheads="1"/>
            </p:cNvSpPr>
            <p:nvPr/>
          </p:nvSpPr>
          <p:spPr bwMode="auto">
            <a:xfrm rot="174487">
              <a:off x="1968" y="3936"/>
              <a:ext cx="768" cy="228"/>
            </a:xfrm>
            <a:prstGeom prst="curvedUpArrow">
              <a:avLst>
                <a:gd name="adj1" fmla="val 67368"/>
                <a:gd name="adj2" fmla="val 134737"/>
                <a:gd name="adj3" fmla="val 33333"/>
              </a:avLst>
            </a:prstGeom>
            <a:solidFill>
              <a:srgbClr val="99CC00"/>
            </a:solidFill>
            <a:ln w="9525">
              <a:solidFill>
                <a:schemeClr val="tx1"/>
              </a:solidFill>
              <a:miter lim="800000"/>
              <a:headEnd/>
              <a:tailEnd/>
            </a:ln>
          </p:spPr>
          <p:txBody>
            <a:bodyPr wrap="none" anchor="ctr"/>
            <a:lstStyle/>
            <a:p>
              <a:endParaRPr lang="zh-TW" altLang="zh-TW">
                <a:latin typeface="Calibri" pitchFamily="34" charset="0"/>
              </a:endParaRPr>
            </a:p>
          </p:txBody>
        </p:sp>
        <p:sp>
          <p:nvSpPr>
            <p:cNvPr id="17446" name="Text Box 51"/>
            <p:cNvSpPr txBox="1">
              <a:spLocks noChangeArrowheads="1"/>
            </p:cNvSpPr>
            <p:nvPr/>
          </p:nvSpPr>
          <p:spPr bwMode="auto">
            <a:xfrm>
              <a:off x="576" y="3840"/>
              <a:ext cx="1284" cy="288"/>
            </a:xfrm>
            <a:prstGeom prst="rect">
              <a:avLst/>
            </a:prstGeom>
            <a:noFill/>
            <a:ln w="9525">
              <a:noFill/>
              <a:miter lim="800000"/>
              <a:headEnd/>
              <a:tailEnd/>
            </a:ln>
          </p:spPr>
          <p:txBody>
            <a:bodyPr wrap="none">
              <a:spAutoFit/>
            </a:bodyPr>
            <a:lstStyle/>
            <a:p>
              <a:pPr algn="ctr"/>
              <a:r>
                <a:rPr lang="en-US" altLang="zh-TW" sz="2400">
                  <a:solidFill>
                    <a:srgbClr val="808000"/>
                  </a:solidFill>
                  <a:latin typeface="Calibri" pitchFamily="34" charset="0"/>
                </a:rPr>
                <a:t>2D Transforms</a:t>
              </a:r>
            </a:p>
          </p:txBody>
        </p:sp>
        <p:sp>
          <p:nvSpPr>
            <p:cNvPr id="17447" name="Text Box 52"/>
            <p:cNvSpPr txBox="1">
              <a:spLocks noChangeArrowheads="1"/>
            </p:cNvSpPr>
            <p:nvPr/>
          </p:nvSpPr>
          <p:spPr bwMode="auto">
            <a:xfrm>
              <a:off x="2832" y="3888"/>
              <a:ext cx="1152" cy="288"/>
            </a:xfrm>
            <a:prstGeom prst="rect">
              <a:avLst/>
            </a:prstGeom>
            <a:noFill/>
            <a:ln w="9525">
              <a:noFill/>
              <a:miter lim="800000"/>
              <a:headEnd/>
              <a:tailEnd/>
            </a:ln>
          </p:spPr>
          <p:txBody>
            <a:bodyPr>
              <a:spAutoFit/>
            </a:bodyPr>
            <a:lstStyle/>
            <a:p>
              <a:pPr algn="ctr"/>
              <a:r>
                <a:rPr lang="en-US" altLang="zh-TW" sz="2400">
                  <a:solidFill>
                    <a:srgbClr val="669900"/>
                  </a:solidFill>
                  <a:latin typeface="Calibri" pitchFamily="34" charset="0"/>
                </a:rPr>
                <a:t>2D views</a:t>
              </a:r>
            </a:p>
          </p:txBody>
        </p:sp>
      </p:grpSp>
      <p:grpSp>
        <p:nvGrpSpPr>
          <p:cNvPr id="9" name="Group 59"/>
          <p:cNvGrpSpPr>
            <a:grpSpLocks/>
          </p:cNvGrpSpPr>
          <p:nvPr/>
        </p:nvGrpSpPr>
        <p:grpSpPr bwMode="auto">
          <a:xfrm>
            <a:off x="533400" y="2743200"/>
            <a:ext cx="2270125" cy="2506663"/>
            <a:chOff x="480" y="1872"/>
            <a:chExt cx="1430" cy="1579"/>
          </a:xfrm>
        </p:grpSpPr>
        <p:sp>
          <p:nvSpPr>
            <p:cNvPr id="17442" name="Text Box 14"/>
            <p:cNvSpPr txBox="1">
              <a:spLocks noChangeArrowheads="1"/>
            </p:cNvSpPr>
            <p:nvPr/>
          </p:nvSpPr>
          <p:spPr bwMode="auto">
            <a:xfrm>
              <a:off x="672" y="2928"/>
              <a:ext cx="912" cy="523"/>
            </a:xfrm>
            <a:prstGeom prst="rect">
              <a:avLst/>
            </a:prstGeom>
            <a:noFill/>
            <a:ln w="9525">
              <a:noFill/>
              <a:miter lim="800000"/>
              <a:headEnd/>
              <a:tailEnd/>
            </a:ln>
          </p:spPr>
          <p:txBody>
            <a:bodyPr wrap="none">
              <a:spAutoFit/>
            </a:bodyPr>
            <a:lstStyle/>
            <a:p>
              <a:pPr algn="ctr"/>
              <a:r>
                <a:rPr lang="en-US" altLang="zh-TW" sz="2400">
                  <a:solidFill>
                    <a:schemeClr val="accent1"/>
                  </a:solidFill>
                  <a:latin typeface="Calibri" pitchFamily="34" charset="0"/>
                </a:rPr>
                <a:t>Multiple</a:t>
              </a:r>
            </a:p>
            <a:p>
              <a:pPr algn="ctr"/>
              <a:r>
                <a:rPr lang="en-US" altLang="zh-TW" sz="2400">
                  <a:solidFill>
                    <a:schemeClr val="accent1"/>
                  </a:solidFill>
                  <a:latin typeface="Calibri" pitchFamily="34" charset="0"/>
                </a:rPr>
                <a:t>Primitives</a:t>
              </a:r>
            </a:p>
          </p:txBody>
        </p:sp>
        <p:pic>
          <p:nvPicPr>
            <p:cNvPr id="17443" name="Picture 56" descr="viewangle"/>
            <p:cNvPicPr>
              <a:picLocks noChangeAspect="1" noChangeArrowheads="1"/>
            </p:cNvPicPr>
            <p:nvPr/>
          </p:nvPicPr>
          <p:blipFill>
            <a:blip r:embed="rId17"/>
            <a:srcRect/>
            <a:stretch>
              <a:fillRect/>
            </a:stretch>
          </p:blipFill>
          <p:spPr bwMode="auto">
            <a:xfrm>
              <a:off x="480" y="1872"/>
              <a:ext cx="1392" cy="1028"/>
            </a:xfrm>
            <a:prstGeom prst="rect">
              <a:avLst/>
            </a:prstGeom>
            <a:noFill/>
            <a:ln w="9525">
              <a:noFill/>
              <a:miter lim="800000"/>
              <a:headEnd/>
              <a:tailEnd/>
            </a:ln>
          </p:spPr>
        </p:pic>
        <p:pic>
          <p:nvPicPr>
            <p:cNvPr id="17444" name="Picture 57"/>
            <p:cNvPicPr>
              <a:picLocks noChangeAspect="1" noChangeArrowheads="1"/>
            </p:cNvPicPr>
            <p:nvPr/>
          </p:nvPicPr>
          <p:blipFill>
            <a:blip r:embed="rId18"/>
            <a:srcRect/>
            <a:stretch>
              <a:fillRect/>
            </a:stretch>
          </p:blipFill>
          <p:spPr bwMode="auto">
            <a:xfrm>
              <a:off x="1536" y="2064"/>
              <a:ext cx="374" cy="142"/>
            </a:xfrm>
            <a:prstGeom prst="rect">
              <a:avLst/>
            </a:prstGeom>
            <a:noFill/>
            <a:ln w="9525">
              <a:noFill/>
              <a:miter lim="800000"/>
              <a:headEnd/>
              <a:tailEnd/>
            </a:ln>
          </p:spPr>
        </p:pic>
      </p:grpSp>
      <p:grpSp>
        <p:nvGrpSpPr>
          <p:cNvPr id="10" name="Group 61"/>
          <p:cNvGrpSpPr>
            <a:grpSpLocks/>
          </p:cNvGrpSpPr>
          <p:nvPr/>
        </p:nvGrpSpPr>
        <p:grpSpPr bwMode="auto">
          <a:xfrm>
            <a:off x="685800" y="1600200"/>
            <a:ext cx="4800600" cy="1981200"/>
            <a:chOff x="576" y="1248"/>
            <a:chExt cx="3024" cy="1248"/>
          </a:xfrm>
        </p:grpSpPr>
        <p:grpSp>
          <p:nvGrpSpPr>
            <p:cNvPr id="11" name="Group 53"/>
            <p:cNvGrpSpPr>
              <a:grpSpLocks/>
            </p:cNvGrpSpPr>
            <p:nvPr/>
          </p:nvGrpSpPr>
          <p:grpSpPr bwMode="auto">
            <a:xfrm>
              <a:off x="3072" y="1248"/>
              <a:ext cx="528" cy="768"/>
              <a:chOff x="3072" y="1248"/>
              <a:chExt cx="528" cy="768"/>
            </a:xfrm>
          </p:grpSpPr>
          <p:sp>
            <p:nvSpPr>
              <p:cNvPr id="17438" name="AutoShape 54"/>
              <p:cNvSpPr>
                <a:spLocks noChangeArrowheads="1"/>
              </p:cNvSpPr>
              <p:nvPr/>
            </p:nvSpPr>
            <p:spPr bwMode="auto">
              <a:xfrm>
                <a:off x="3168" y="1776"/>
                <a:ext cx="336" cy="24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zh-TW" altLang="zh-TW">
                  <a:latin typeface="Calibri" pitchFamily="34" charset="0"/>
                </a:endParaRPr>
              </a:p>
            </p:txBody>
          </p:sp>
          <p:sp>
            <p:nvSpPr>
              <p:cNvPr id="17439" name="Rectangle 55"/>
              <p:cNvSpPr>
                <a:spLocks noChangeArrowheads="1"/>
              </p:cNvSpPr>
              <p:nvPr/>
            </p:nvSpPr>
            <p:spPr bwMode="auto">
              <a:xfrm>
                <a:off x="3072" y="1248"/>
                <a:ext cx="528" cy="528"/>
              </a:xfrm>
              <a:prstGeom prst="rect">
                <a:avLst/>
              </a:prstGeom>
              <a:noFill/>
              <a:ln w="19050">
                <a:solidFill>
                  <a:srgbClr val="FF0000"/>
                </a:solidFill>
                <a:miter lim="800000"/>
                <a:headEnd/>
                <a:tailEnd/>
              </a:ln>
            </p:spPr>
            <p:txBody>
              <a:bodyPr wrap="none" anchor="ctr"/>
              <a:lstStyle/>
              <a:p>
                <a:endParaRPr lang="zh-TW" altLang="zh-TW">
                  <a:latin typeface="Calibri" pitchFamily="34" charset="0"/>
                </a:endParaRPr>
              </a:p>
            </p:txBody>
          </p:sp>
        </p:grpSp>
        <p:pic>
          <p:nvPicPr>
            <p:cNvPr id="17437" name="Picture 60"/>
            <p:cNvPicPr>
              <a:picLocks noChangeAspect="1" noChangeArrowheads="1"/>
            </p:cNvPicPr>
            <p:nvPr/>
          </p:nvPicPr>
          <p:blipFill>
            <a:blip r:embed="rId3"/>
            <a:srcRect/>
            <a:stretch>
              <a:fillRect/>
            </a:stretch>
          </p:blipFill>
          <p:spPr bwMode="auto">
            <a:xfrm>
              <a:off x="576" y="2256"/>
              <a:ext cx="214" cy="240"/>
            </a:xfrm>
            <a:prstGeom prst="rect">
              <a:avLst/>
            </a:prstGeom>
            <a:noFill/>
            <a:ln w="9525">
              <a:noFill/>
              <a:miter lim="800000"/>
              <a:headEnd/>
              <a:tailEnd/>
            </a:ln>
          </p:spPr>
        </p:pic>
      </p:grpSp>
      <p:sp>
        <p:nvSpPr>
          <p:cNvPr id="17426" name="Slide Number Placeholder 64"/>
          <p:cNvSpPr>
            <a:spLocks noGrp="1"/>
          </p:cNvSpPr>
          <p:nvPr>
            <p:ph type="sldNum" sz="quarter" idx="12"/>
          </p:nvPr>
        </p:nvSpPr>
        <p:spPr bwMode="auto">
          <a:noFill/>
          <a:ln>
            <a:miter lim="800000"/>
            <a:headEnd/>
            <a:tailEnd/>
          </a:ln>
        </p:spPr>
        <p:txBody>
          <a:bodyPr/>
          <a:lstStyle/>
          <a:p>
            <a:fld id="{1B3C8045-332C-42E7-8C9F-93DBCC039AE1}" type="slidenum">
              <a:rPr lang="en-US" altLang="zh-TW" smtClean="0"/>
              <a:pPr/>
              <a:t>15</a:t>
            </a:fld>
            <a:endParaRPr lang="en-US" altLang="zh-TW" smtClean="0"/>
          </a:p>
        </p:txBody>
      </p:sp>
      <p:sp>
        <p:nvSpPr>
          <p:cNvPr id="59" name="TextBox 58"/>
          <p:cNvSpPr txBox="1"/>
          <p:nvPr/>
        </p:nvSpPr>
        <p:spPr>
          <a:xfrm>
            <a:off x="609600" y="1143000"/>
            <a:ext cx="7620000" cy="830997"/>
          </a:xfrm>
          <a:prstGeom prst="rect">
            <a:avLst/>
          </a:prstGeom>
          <a:noFill/>
        </p:spPr>
        <p:txBody>
          <a:bodyPr wrap="square" rtlCol="0">
            <a:spAutoFit/>
          </a:bodyPr>
          <a:lstStyle/>
          <a:p>
            <a:pPr>
              <a:buFont typeface="Arial" pitchFamily="34" charset="0"/>
              <a:buChar char="•"/>
            </a:pPr>
            <a:r>
              <a:rPr lang="en-US" sz="2400" dirty="0" smtClean="0"/>
              <a:t>  An oriented primitive is decided by the 3D shape and the starting view bin.</a:t>
            </a:r>
            <a:endParaRPr lang="en-US" sz="2400" dirty="0"/>
          </a:p>
        </p:txBody>
      </p:sp>
      <p:grpSp>
        <p:nvGrpSpPr>
          <p:cNvPr id="61" name="Group 60"/>
          <p:cNvGrpSpPr/>
          <p:nvPr/>
        </p:nvGrpSpPr>
        <p:grpSpPr>
          <a:xfrm>
            <a:off x="2743200" y="2743200"/>
            <a:ext cx="5943600" cy="1084263"/>
            <a:chOff x="2743200" y="2743200"/>
            <a:chExt cx="5943600" cy="1084263"/>
          </a:xfrm>
        </p:grpSpPr>
        <p:grpSp>
          <p:nvGrpSpPr>
            <p:cNvPr id="12" name="Group 66"/>
            <p:cNvGrpSpPr>
              <a:grpSpLocks/>
            </p:cNvGrpSpPr>
            <p:nvPr/>
          </p:nvGrpSpPr>
          <p:grpSpPr bwMode="auto">
            <a:xfrm>
              <a:off x="2971800" y="3048000"/>
              <a:ext cx="5715000" cy="779463"/>
              <a:chOff x="2016" y="1776"/>
              <a:chExt cx="3600" cy="491"/>
            </a:xfrm>
          </p:grpSpPr>
          <p:grpSp>
            <p:nvGrpSpPr>
              <p:cNvPr id="13" name="Group 15"/>
              <p:cNvGrpSpPr>
                <a:grpSpLocks/>
              </p:cNvGrpSpPr>
              <p:nvPr/>
            </p:nvGrpSpPr>
            <p:grpSpPr bwMode="auto">
              <a:xfrm>
                <a:off x="2112" y="1776"/>
                <a:ext cx="2477" cy="491"/>
                <a:chOff x="2112" y="1776"/>
                <a:chExt cx="2477" cy="491"/>
              </a:xfrm>
            </p:grpSpPr>
            <p:pic>
              <p:nvPicPr>
                <p:cNvPr id="17430" name="Picture 16" descr="rect-0deg_1"/>
                <p:cNvPicPr>
                  <a:picLocks noChangeAspect="1" noChangeArrowheads="1"/>
                </p:cNvPicPr>
                <p:nvPr/>
              </p:nvPicPr>
              <p:blipFill>
                <a:blip r:embed="rId6"/>
                <a:srcRect/>
                <a:stretch>
                  <a:fillRect/>
                </a:stretch>
              </p:blipFill>
              <p:spPr bwMode="auto">
                <a:xfrm>
                  <a:off x="2112" y="1776"/>
                  <a:ext cx="99" cy="410"/>
                </a:xfrm>
                <a:prstGeom prst="rect">
                  <a:avLst/>
                </a:prstGeom>
                <a:noFill/>
                <a:ln w="9525">
                  <a:noFill/>
                  <a:miter lim="800000"/>
                  <a:headEnd/>
                  <a:tailEnd/>
                </a:ln>
              </p:spPr>
            </p:pic>
            <p:pic>
              <p:nvPicPr>
                <p:cNvPr id="17431" name="Picture 17" descr="rect-0deg_2"/>
                <p:cNvPicPr>
                  <a:picLocks noChangeAspect="1" noChangeArrowheads="1"/>
                </p:cNvPicPr>
                <p:nvPr/>
              </p:nvPicPr>
              <p:blipFill>
                <a:blip r:embed="rId7"/>
                <a:srcRect/>
                <a:stretch>
                  <a:fillRect/>
                </a:stretch>
              </p:blipFill>
              <p:spPr bwMode="auto">
                <a:xfrm>
                  <a:off x="2448" y="1824"/>
                  <a:ext cx="253" cy="409"/>
                </a:xfrm>
                <a:prstGeom prst="rect">
                  <a:avLst/>
                </a:prstGeom>
                <a:noFill/>
                <a:ln w="9525">
                  <a:noFill/>
                  <a:miter lim="800000"/>
                  <a:headEnd/>
                  <a:tailEnd/>
                </a:ln>
              </p:spPr>
            </p:pic>
            <p:pic>
              <p:nvPicPr>
                <p:cNvPr id="17432" name="Picture 18" descr="rect-0deg_3"/>
                <p:cNvPicPr>
                  <a:picLocks noChangeAspect="1" noChangeArrowheads="1"/>
                </p:cNvPicPr>
                <p:nvPr/>
              </p:nvPicPr>
              <p:blipFill>
                <a:blip r:embed="rId8"/>
                <a:srcRect/>
                <a:stretch>
                  <a:fillRect/>
                </a:stretch>
              </p:blipFill>
              <p:spPr bwMode="auto">
                <a:xfrm>
                  <a:off x="2880" y="1824"/>
                  <a:ext cx="403" cy="426"/>
                </a:xfrm>
                <a:prstGeom prst="rect">
                  <a:avLst/>
                </a:prstGeom>
                <a:noFill/>
                <a:ln w="9525">
                  <a:noFill/>
                  <a:miter lim="800000"/>
                  <a:headEnd/>
                  <a:tailEnd/>
                </a:ln>
              </p:spPr>
            </p:pic>
            <p:pic>
              <p:nvPicPr>
                <p:cNvPr id="17433" name="Picture 19" descr="rect-0deg_4"/>
                <p:cNvPicPr>
                  <a:picLocks noChangeAspect="1" noChangeArrowheads="1"/>
                </p:cNvPicPr>
                <p:nvPr/>
              </p:nvPicPr>
              <p:blipFill>
                <a:blip r:embed="rId19"/>
                <a:srcRect/>
                <a:stretch>
                  <a:fillRect/>
                </a:stretch>
              </p:blipFill>
              <p:spPr bwMode="auto">
                <a:xfrm>
                  <a:off x="3408" y="1872"/>
                  <a:ext cx="384" cy="384"/>
                </a:xfrm>
                <a:prstGeom prst="rect">
                  <a:avLst/>
                </a:prstGeom>
                <a:noFill/>
                <a:ln w="9525">
                  <a:noFill/>
                  <a:miter lim="800000"/>
                  <a:headEnd/>
                  <a:tailEnd/>
                </a:ln>
              </p:spPr>
            </p:pic>
            <p:pic>
              <p:nvPicPr>
                <p:cNvPr id="17434" name="Picture 20" descr="rect-0deg_5"/>
                <p:cNvPicPr>
                  <a:picLocks noChangeAspect="1" noChangeArrowheads="1"/>
                </p:cNvPicPr>
                <p:nvPr/>
              </p:nvPicPr>
              <p:blipFill>
                <a:blip r:embed="rId4"/>
                <a:srcRect/>
                <a:stretch>
                  <a:fillRect/>
                </a:stretch>
              </p:blipFill>
              <p:spPr bwMode="auto">
                <a:xfrm>
                  <a:off x="3936" y="1824"/>
                  <a:ext cx="351" cy="443"/>
                </a:xfrm>
                <a:prstGeom prst="rect">
                  <a:avLst/>
                </a:prstGeom>
                <a:noFill/>
                <a:ln w="9525">
                  <a:noFill/>
                  <a:miter lim="800000"/>
                  <a:headEnd/>
                  <a:tailEnd/>
                </a:ln>
              </p:spPr>
            </p:pic>
            <p:pic>
              <p:nvPicPr>
                <p:cNvPr id="17435" name="Picture 21" descr="rect-0deg_6"/>
                <p:cNvPicPr>
                  <a:picLocks noChangeAspect="1" noChangeArrowheads="1"/>
                </p:cNvPicPr>
                <p:nvPr/>
              </p:nvPicPr>
              <p:blipFill>
                <a:blip r:embed="rId5"/>
                <a:srcRect/>
                <a:stretch>
                  <a:fillRect/>
                </a:stretch>
              </p:blipFill>
              <p:spPr bwMode="auto">
                <a:xfrm>
                  <a:off x="4416" y="1824"/>
                  <a:ext cx="173" cy="438"/>
                </a:xfrm>
                <a:prstGeom prst="rect">
                  <a:avLst/>
                </a:prstGeom>
                <a:noFill/>
                <a:ln w="9525">
                  <a:noFill/>
                  <a:miter lim="800000"/>
                  <a:headEnd/>
                  <a:tailEnd/>
                </a:ln>
              </p:spPr>
            </p:pic>
          </p:grpSp>
          <p:sp>
            <p:nvSpPr>
              <p:cNvPr id="17428" name="Line 63"/>
              <p:cNvSpPr>
                <a:spLocks noChangeShapeType="1"/>
              </p:cNvSpPr>
              <p:nvPr/>
            </p:nvSpPr>
            <p:spPr bwMode="auto">
              <a:xfrm>
                <a:off x="2016" y="2016"/>
                <a:ext cx="2688" cy="0"/>
              </a:xfrm>
              <a:prstGeom prst="line">
                <a:avLst/>
              </a:prstGeom>
              <a:noFill/>
              <a:ln w="38100">
                <a:solidFill>
                  <a:schemeClr val="accent2"/>
                </a:solidFill>
                <a:round/>
                <a:headEnd/>
                <a:tailEnd type="arrow" w="med" len="med"/>
              </a:ln>
            </p:spPr>
            <p:txBody>
              <a:bodyPr/>
              <a:lstStyle/>
              <a:p>
                <a:endParaRPr lang="en-US"/>
              </a:p>
            </p:txBody>
          </p:sp>
          <p:sp>
            <p:nvSpPr>
              <p:cNvPr id="17429" name="Text Box 64"/>
              <p:cNvSpPr txBox="1">
                <a:spLocks noChangeArrowheads="1"/>
              </p:cNvSpPr>
              <p:nvPr/>
            </p:nvSpPr>
            <p:spPr bwMode="auto">
              <a:xfrm>
                <a:off x="4704" y="1872"/>
                <a:ext cx="912" cy="288"/>
              </a:xfrm>
              <a:prstGeom prst="rect">
                <a:avLst/>
              </a:prstGeom>
              <a:noFill/>
              <a:ln w="9525">
                <a:noFill/>
                <a:miter lim="800000"/>
                <a:headEnd/>
                <a:tailEnd/>
              </a:ln>
            </p:spPr>
            <p:txBody>
              <a:bodyPr>
                <a:spAutoFit/>
              </a:bodyPr>
              <a:lstStyle/>
              <a:p>
                <a:pPr>
                  <a:spcBef>
                    <a:spcPct val="50000"/>
                  </a:spcBef>
                </a:pPr>
                <a:r>
                  <a:rPr lang="en-US" altLang="zh-TW" sz="2400" dirty="0">
                    <a:solidFill>
                      <a:schemeClr val="accent2"/>
                    </a:solidFill>
                    <a:latin typeface="Calibri" pitchFamily="34" charset="0"/>
                  </a:rPr>
                  <a:t>K views</a:t>
                </a:r>
              </a:p>
            </p:txBody>
          </p:sp>
        </p:grpSp>
        <p:sp>
          <p:nvSpPr>
            <p:cNvPr id="60" name="TextBox 59"/>
            <p:cNvSpPr txBox="1"/>
            <p:nvPr/>
          </p:nvSpPr>
          <p:spPr>
            <a:xfrm>
              <a:off x="2743200" y="2743200"/>
              <a:ext cx="4994059" cy="461665"/>
            </a:xfrm>
            <a:prstGeom prst="rect">
              <a:avLst/>
            </a:prstGeom>
            <a:noFill/>
          </p:spPr>
          <p:txBody>
            <a:bodyPr wrap="none" rtlCol="0">
              <a:spAutoFit/>
            </a:bodyPr>
            <a:lstStyle/>
            <a:p>
              <a:r>
                <a:rPr lang="en-US" sz="2400" dirty="0" smtClean="0">
                  <a:solidFill>
                    <a:schemeClr val="accent2">
                      <a:lumMod val="75000"/>
                    </a:schemeClr>
                  </a:solidFill>
                </a:rPr>
                <a:t>View1  View2 ……………………….. View K </a:t>
              </a:r>
              <a:endParaRPr lang="en-US" sz="2400" dirty="0">
                <a:solidFill>
                  <a:schemeClr val="accent2">
                    <a:lumMod val="75000"/>
                  </a:schemeClr>
                </a:solidFill>
              </a:endParaRPr>
            </a:p>
          </p:txBody>
        </p:sp>
      </p:grpSp>
      <p:grpSp>
        <p:nvGrpSpPr>
          <p:cNvPr id="63" name="Group 62"/>
          <p:cNvGrpSpPr/>
          <p:nvPr/>
        </p:nvGrpSpPr>
        <p:grpSpPr>
          <a:xfrm>
            <a:off x="2743200" y="2743200"/>
            <a:ext cx="5973763" cy="3505200"/>
            <a:chOff x="2743200" y="2743200"/>
            <a:chExt cx="5973763" cy="3505200"/>
          </a:xfrm>
        </p:grpSpPr>
        <p:pic>
          <p:nvPicPr>
            <p:cNvPr id="17466" name="Picture 23" descr="rect-0deg_4"/>
            <p:cNvPicPr>
              <a:picLocks noChangeAspect="1" noChangeArrowheads="1"/>
            </p:cNvPicPr>
            <p:nvPr/>
          </p:nvPicPr>
          <p:blipFill>
            <a:blip r:embed="rId19"/>
            <a:srcRect/>
            <a:stretch>
              <a:fillRect/>
            </a:stretch>
          </p:blipFill>
          <p:spPr bwMode="auto">
            <a:xfrm>
              <a:off x="2895600" y="3962400"/>
              <a:ext cx="609600" cy="609600"/>
            </a:xfrm>
            <a:prstGeom prst="rect">
              <a:avLst/>
            </a:prstGeom>
            <a:noFill/>
            <a:ln w="9525">
              <a:noFill/>
              <a:miter lim="800000"/>
              <a:headEnd/>
              <a:tailEnd/>
            </a:ln>
          </p:spPr>
        </p:pic>
        <p:grpSp>
          <p:nvGrpSpPr>
            <p:cNvPr id="4" name="Group 29"/>
            <p:cNvGrpSpPr>
              <a:grpSpLocks/>
            </p:cNvGrpSpPr>
            <p:nvPr/>
          </p:nvGrpSpPr>
          <p:grpSpPr bwMode="auto">
            <a:xfrm>
              <a:off x="2895600" y="3657600"/>
              <a:ext cx="5659438" cy="461963"/>
              <a:chOff x="1968" y="2208"/>
              <a:chExt cx="3565" cy="291"/>
            </a:xfrm>
          </p:grpSpPr>
          <p:sp>
            <p:nvSpPr>
              <p:cNvPr id="17464" name="Line 30"/>
              <p:cNvSpPr>
                <a:spLocks noChangeShapeType="1"/>
              </p:cNvSpPr>
              <p:nvPr/>
            </p:nvSpPr>
            <p:spPr bwMode="auto">
              <a:xfrm>
                <a:off x="1968" y="2352"/>
                <a:ext cx="2736" cy="0"/>
              </a:xfrm>
              <a:prstGeom prst="line">
                <a:avLst/>
              </a:prstGeom>
              <a:noFill/>
              <a:ln w="38100">
                <a:solidFill>
                  <a:schemeClr val="accent1"/>
                </a:solidFill>
                <a:prstDash val="dash"/>
                <a:round/>
                <a:headEnd/>
                <a:tailEnd/>
              </a:ln>
            </p:spPr>
            <p:txBody>
              <a:bodyPr/>
              <a:lstStyle/>
              <a:p>
                <a:endParaRPr lang="en-US"/>
              </a:p>
            </p:txBody>
          </p:sp>
          <p:sp>
            <p:nvSpPr>
              <p:cNvPr id="17465" name="Text Box 31"/>
              <p:cNvSpPr txBox="1">
                <a:spLocks noChangeArrowheads="1"/>
              </p:cNvSpPr>
              <p:nvPr/>
            </p:nvSpPr>
            <p:spPr bwMode="auto">
              <a:xfrm>
                <a:off x="4780" y="2208"/>
                <a:ext cx="753" cy="291"/>
              </a:xfrm>
              <a:prstGeom prst="rect">
                <a:avLst/>
              </a:prstGeom>
              <a:noFill/>
              <a:ln w="9525">
                <a:noFill/>
                <a:miter lim="800000"/>
                <a:headEnd/>
                <a:tailEnd/>
              </a:ln>
            </p:spPr>
            <p:txBody>
              <a:bodyPr wrap="none">
                <a:spAutoFit/>
              </a:bodyPr>
              <a:lstStyle/>
              <a:p>
                <a:pPr algn="ctr"/>
                <a:r>
                  <a:rPr lang="en-US" altLang="zh-TW" sz="2400" dirty="0">
                    <a:solidFill>
                      <a:schemeClr val="accent1"/>
                    </a:solidFill>
                    <a:latin typeface="Calibri" pitchFamily="34" charset="0"/>
                  </a:rPr>
                  <a:t>azimuth</a:t>
                </a:r>
              </a:p>
            </p:txBody>
          </p:sp>
        </p:grpSp>
        <p:pic>
          <p:nvPicPr>
            <p:cNvPr id="17457" name="Picture 34" descr="rect-135deg_1"/>
            <p:cNvPicPr>
              <a:picLocks noChangeAspect="1" noChangeArrowheads="1"/>
            </p:cNvPicPr>
            <p:nvPr/>
          </p:nvPicPr>
          <p:blipFill>
            <a:blip r:embed="rId20"/>
            <a:srcRect/>
            <a:stretch>
              <a:fillRect/>
            </a:stretch>
          </p:blipFill>
          <p:spPr bwMode="auto">
            <a:xfrm>
              <a:off x="2819400" y="4724400"/>
              <a:ext cx="657225" cy="685800"/>
            </a:xfrm>
            <a:prstGeom prst="rect">
              <a:avLst/>
            </a:prstGeom>
            <a:noFill/>
            <a:ln w="9525">
              <a:noFill/>
              <a:miter lim="800000"/>
              <a:headEnd/>
              <a:tailEnd/>
            </a:ln>
          </p:spPr>
        </p:pic>
        <p:sp>
          <p:nvSpPr>
            <p:cNvPr id="17458" name="Line 35"/>
            <p:cNvSpPr>
              <a:spLocks noChangeShapeType="1"/>
            </p:cNvSpPr>
            <p:nvPr/>
          </p:nvSpPr>
          <p:spPr bwMode="auto">
            <a:xfrm>
              <a:off x="2895600" y="4648200"/>
              <a:ext cx="4343400" cy="0"/>
            </a:xfrm>
            <a:prstGeom prst="line">
              <a:avLst/>
            </a:prstGeom>
            <a:noFill/>
            <a:ln w="38100">
              <a:solidFill>
                <a:schemeClr val="accent1"/>
              </a:solidFill>
              <a:round/>
              <a:headEnd/>
              <a:tailEnd/>
            </a:ln>
          </p:spPr>
          <p:txBody>
            <a:bodyPr/>
            <a:lstStyle/>
            <a:p>
              <a:endParaRPr lang="en-US"/>
            </a:p>
          </p:txBody>
        </p:sp>
        <p:sp>
          <p:nvSpPr>
            <p:cNvPr id="17463" name="Text Box 47"/>
            <p:cNvSpPr txBox="1">
              <a:spLocks noChangeArrowheads="1"/>
            </p:cNvSpPr>
            <p:nvPr/>
          </p:nvSpPr>
          <p:spPr bwMode="auto">
            <a:xfrm>
              <a:off x="7378700" y="4419600"/>
              <a:ext cx="1338263" cy="461963"/>
            </a:xfrm>
            <a:prstGeom prst="rect">
              <a:avLst/>
            </a:prstGeom>
            <a:noFill/>
            <a:ln w="9525">
              <a:noFill/>
              <a:miter lim="800000"/>
              <a:headEnd/>
              <a:tailEnd/>
            </a:ln>
          </p:spPr>
          <p:txBody>
            <a:bodyPr wrap="none">
              <a:spAutoFit/>
            </a:bodyPr>
            <a:lstStyle/>
            <a:p>
              <a:pPr algn="ctr"/>
              <a:r>
                <a:rPr lang="en-US" altLang="zh-TW" sz="2400">
                  <a:solidFill>
                    <a:schemeClr val="accent1"/>
                  </a:solidFill>
                  <a:latin typeface="Calibri" pitchFamily="34" charset="0"/>
                </a:rPr>
                <a:t>elevation</a:t>
              </a:r>
            </a:p>
          </p:txBody>
        </p:sp>
        <p:sp>
          <p:nvSpPr>
            <p:cNvPr id="17448" name="Line 36"/>
            <p:cNvSpPr>
              <a:spLocks noChangeShapeType="1"/>
            </p:cNvSpPr>
            <p:nvPr/>
          </p:nvSpPr>
          <p:spPr bwMode="auto">
            <a:xfrm>
              <a:off x="2895600" y="5562600"/>
              <a:ext cx="4343400" cy="0"/>
            </a:xfrm>
            <a:prstGeom prst="line">
              <a:avLst/>
            </a:prstGeom>
            <a:noFill/>
            <a:ln w="38100">
              <a:solidFill>
                <a:schemeClr val="accent1"/>
              </a:solidFill>
              <a:prstDash val="dash"/>
              <a:round/>
              <a:headEnd/>
              <a:tailEnd/>
            </a:ln>
          </p:spPr>
          <p:txBody>
            <a:bodyPr/>
            <a:lstStyle/>
            <a:p>
              <a:endParaRPr lang="en-US"/>
            </a:p>
          </p:txBody>
        </p:sp>
        <p:pic>
          <p:nvPicPr>
            <p:cNvPr id="17449" name="Picture 37" descr="rect-135deg_4"/>
            <p:cNvPicPr>
              <a:picLocks noChangeAspect="1" noChangeArrowheads="1"/>
            </p:cNvPicPr>
            <p:nvPr/>
          </p:nvPicPr>
          <p:blipFill>
            <a:blip r:embed="rId11"/>
            <a:srcRect/>
            <a:stretch>
              <a:fillRect/>
            </a:stretch>
          </p:blipFill>
          <p:spPr bwMode="auto">
            <a:xfrm>
              <a:off x="2819400" y="5715000"/>
              <a:ext cx="609600" cy="508000"/>
            </a:xfrm>
            <a:prstGeom prst="rect">
              <a:avLst/>
            </a:prstGeom>
            <a:noFill/>
            <a:ln w="9525">
              <a:noFill/>
              <a:miter lim="800000"/>
              <a:headEnd/>
              <a:tailEnd/>
            </a:ln>
          </p:spPr>
        </p:pic>
        <p:sp>
          <p:nvSpPr>
            <p:cNvPr id="17455" name="Text Box 48"/>
            <p:cNvSpPr txBox="1">
              <a:spLocks noChangeArrowheads="1"/>
            </p:cNvSpPr>
            <p:nvPr/>
          </p:nvSpPr>
          <p:spPr bwMode="auto">
            <a:xfrm>
              <a:off x="7445375" y="5257800"/>
              <a:ext cx="1195388" cy="461963"/>
            </a:xfrm>
            <a:prstGeom prst="rect">
              <a:avLst/>
            </a:prstGeom>
            <a:noFill/>
            <a:ln w="9525">
              <a:noFill/>
              <a:miter lim="800000"/>
              <a:headEnd/>
              <a:tailEnd/>
            </a:ln>
          </p:spPr>
          <p:txBody>
            <a:bodyPr wrap="none">
              <a:spAutoFit/>
            </a:bodyPr>
            <a:lstStyle/>
            <a:p>
              <a:pPr algn="ctr"/>
              <a:r>
                <a:rPr lang="en-US" altLang="zh-TW" sz="2400">
                  <a:solidFill>
                    <a:schemeClr val="accent1"/>
                  </a:solidFill>
                  <a:latin typeface="Calibri" pitchFamily="34" charset="0"/>
                </a:rPr>
                <a:t>azimuth</a:t>
              </a:r>
            </a:p>
          </p:txBody>
        </p:sp>
        <p:sp>
          <p:nvSpPr>
            <p:cNvPr id="62" name="Rectangle 61"/>
            <p:cNvSpPr/>
            <p:nvPr/>
          </p:nvSpPr>
          <p:spPr>
            <a:xfrm>
              <a:off x="2743200" y="2743200"/>
              <a:ext cx="838200" cy="3505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685800" y="0"/>
            <a:ext cx="7772400" cy="1143000"/>
          </a:xfrm>
          <a:prstGeom prst="rect">
            <a:avLst/>
          </a:prstGeom>
          <a:noFill/>
          <a:ln w="9525">
            <a:noFill/>
            <a:miter lim="800000"/>
            <a:headEnd/>
            <a:tailEnd/>
          </a:ln>
        </p:spPr>
        <p:txBody>
          <a:bodyPr anchor="ctr"/>
          <a:lstStyle/>
          <a:p>
            <a:pPr algn="ctr"/>
            <a:r>
              <a:rPr lang="en-US" altLang="zh-TW" sz="4000" dirty="0" smtClean="0">
                <a:cs typeface="Arial" charset="0"/>
              </a:rPr>
              <a:t>3D Shapes</a:t>
            </a:r>
            <a:endParaRPr lang="en-US" altLang="zh-TW" sz="4000" dirty="0">
              <a:cs typeface="Arial" charset="0"/>
            </a:endParaRPr>
          </a:p>
        </p:txBody>
      </p:sp>
      <p:sp>
        <p:nvSpPr>
          <p:cNvPr id="17414" name="Rectangle 7"/>
          <p:cNvSpPr>
            <a:spLocks noChangeArrowheads="1"/>
          </p:cNvSpPr>
          <p:nvPr/>
        </p:nvSpPr>
        <p:spPr bwMode="auto">
          <a:xfrm>
            <a:off x="4067175" y="3105150"/>
            <a:ext cx="9144000" cy="0"/>
          </a:xfrm>
          <a:prstGeom prst="rect">
            <a:avLst/>
          </a:prstGeom>
          <a:noFill/>
          <a:ln w="9525">
            <a:noFill/>
            <a:miter lim="800000"/>
            <a:headEnd/>
            <a:tailEnd/>
          </a:ln>
        </p:spPr>
        <p:txBody>
          <a:bodyPr>
            <a:spAutoFit/>
          </a:bodyPr>
          <a:lstStyle/>
          <a:p>
            <a:endParaRPr lang="zh-TW" altLang="zh-TW">
              <a:latin typeface="Calibri" pitchFamily="34" charset="0"/>
            </a:endParaRPr>
          </a:p>
        </p:txBody>
      </p:sp>
      <p:sp>
        <p:nvSpPr>
          <p:cNvPr id="17415" name="Rectangle 8"/>
          <p:cNvSpPr>
            <a:spLocks noChangeArrowheads="1"/>
          </p:cNvSpPr>
          <p:nvPr/>
        </p:nvSpPr>
        <p:spPr bwMode="auto">
          <a:xfrm>
            <a:off x="4105275" y="3109913"/>
            <a:ext cx="9144000" cy="0"/>
          </a:xfrm>
          <a:prstGeom prst="rect">
            <a:avLst/>
          </a:prstGeom>
          <a:noFill/>
          <a:ln w="9525">
            <a:noFill/>
            <a:miter lim="800000"/>
            <a:headEnd/>
            <a:tailEnd/>
          </a:ln>
        </p:spPr>
        <p:txBody>
          <a:bodyPr>
            <a:spAutoFit/>
          </a:bodyPr>
          <a:lstStyle/>
          <a:p>
            <a:endParaRPr lang="zh-TW" altLang="zh-TW">
              <a:latin typeface="Calibri" pitchFamily="34" charset="0"/>
            </a:endParaRPr>
          </a:p>
        </p:txBody>
      </p:sp>
      <p:sp>
        <p:nvSpPr>
          <p:cNvPr id="17426" name="Slide Number Placeholder 64"/>
          <p:cNvSpPr>
            <a:spLocks noGrp="1"/>
          </p:cNvSpPr>
          <p:nvPr>
            <p:ph type="sldNum" sz="quarter" idx="12"/>
          </p:nvPr>
        </p:nvSpPr>
        <p:spPr bwMode="auto">
          <a:noFill/>
          <a:ln>
            <a:miter lim="800000"/>
            <a:headEnd/>
            <a:tailEnd/>
          </a:ln>
        </p:spPr>
        <p:txBody>
          <a:bodyPr/>
          <a:lstStyle/>
          <a:p>
            <a:fld id="{1B3C8045-332C-42E7-8C9F-93DBCC039AE1}" type="slidenum">
              <a:rPr lang="en-US" altLang="zh-TW" smtClean="0"/>
              <a:pPr/>
              <a:t>16</a:t>
            </a:fld>
            <a:endParaRPr lang="en-US" altLang="zh-TW" smtClean="0"/>
          </a:p>
        </p:txBody>
      </p:sp>
      <p:pic>
        <p:nvPicPr>
          <p:cNvPr id="63" name="Picture 4" descr="Fig1"/>
          <p:cNvPicPr>
            <a:picLocks noChangeAspect="1" noChangeArrowheads="1"/>
          </p:cNvPicPr>
          <p:nvPr/>
        </p:nvPicPr>
        <p:blipFill>
          <a:blip r:embed="rId3"/>
          <a:srcRect/>
          <a:stretch>
            <a:fillRect/>
          </a:stretch>
        </p:blipFill>
        <p:spPr bwMode="auto">
          <a:xfrm>
            <a:off x="1905000" y="2209800"/>
            <a:ext cx="5867400" cy="3532188"/>
          </a:xfrm>
          <a:prstGeom prst="rect">
            <a:avLst/>
          </a:prstGeom>
          <a:noFill/>
          <a:ln w="9525">
            <a:noFill/>
            <a:miter lim="800000"/>
            <a:headEnd/>
            <a:tailEnd/>
          </a:ln>
        </p:spPr>
      </p:pic>
      <p:sp>
        <p:nvSpPr>
          <p:cNvPr id="64" name="AutoShape 5"/>
          <p:cNvSpPr>
            <a:spLocks noChangeArrowheads="1"/>
          </p:cNvSpPr>
          <p:nvPr/>
        </p:nvSpPr>
        <p:spPr bwMode="auto">
          <a:xfrm rot="3666973">
            <a:off x="1538916" y="4272858"/>
            <a:ext cx="1447800" cy="366713"/>
          </a:xfrm>
          <a:prstGeom prst="curvedUpArrow">
            <a:avLst>
              <a:gd name="adj1" fmla="val 78961"/>
              <a:gd name="adj2" fmla="val 157922"/>
              <a:gd name="adj3" fmla="val 33333"/>
            </a:avLst>
          </a:prstGeom>
          <a:solidFill>
            <a:srgbClr val="99CC00"/>
          </a:solidFill>
          <a:ln w="9525">
            <a:solidFill>
              <a:schemeClr val="tx1"/>
            </a:solidFill>
            <a:miter lim="800000"/>
            <a:headEnd/>
            <a:tailEnd/>
          </a:ln>
        </p:spPr>
        <p:txBody>
          <a:bodyPr wrap="none" anchor="ctr"/>
          <a:lstStyle/>
          <a:p>
            <a:endParaRPr lang="zh-TW" altLang="zh-TW">
              <a:latin typeface="Calibri" pitchFamily="34" charset="0"/>
            </a:endParaRPr>
          </a:p>
        </p:txBody>
      </p:sp>
      <p:pic>
        <p:nvPicPr>
          <p:cNvPr id="65" name="Picture 8"/>
          <p:cNvPicPr>
            <a:picLocks noChangeAspect="1" noChangeArrowheads="1"/>
          </p:cNvPicPr>
          <p:nvPr/>
        </p:nvPicPr>
        <p:blipFill>
          <a:blip r:embed="rId4"/>
          <a:srcRect/>
          <a:stretch>
            <a:fillRect/>
          </a:stretch>
        </p:blipFill>
        <p:spPr bwMode="auto">
          <a:xfrm>
            <a:off x="4495800" y="3352800"/>
            <a:ext cx="679450" cy="762000"/>
          </a:xfrm>
          <a:prstGeom prst="rect">
            <a:avLst/>
          </a:prstGeom>
          <a:noFill/>
          <a:ln w="9525">
            <a:noFill/>
            <a:miter lim="800000"/>
            <a:headEnd/>
            <a:tailEnd/>
          </a:ln>
        </p:spPr>
      </p:pic>
      <p:sp>
        <p:nvSpPr>
          <p:cNvPr id="66" name="Rectangle 9"/>
          <p:cNvSpPr>
            <a:spLocks noChangeArrowheads="1"/>
          </p:cNvSpPr>
          <p:nvPr/>
        </p:nvSpPr>
        <p:spPr bwMode="auto">
          <a:xfrm>
            <a:off x="5410200" y="2819400"/>
            <a:ext cx="609600" cy="381000"/>
          </a:xfrm>
          <a:prstGeom prst="rect">
            <a:avLst/>
          </a:prstGeom>
          <a:solidFill>
            <a:schemeClr val="bg1"/>
          </a:solidFill>
          <a:ln w="9525">
            <a:noFill/>
            <a:miter lim="800000"/>
            <a:headEnd/>
            <a:tailEnd/>
          </a:ln>
        </p:spPr>
        <p:txBody>
          <a:bodyPr wrap="none" anchor="ctr"/>
          <a:lstStyle/>
          <a:p>
            <a:endParaRPr lang="zh-TW" altLang="zh-TW">
              <a:latin typeface="Calibri" pitchFamily="34" charset="0"/>
            </a:endParaRPr>
          </a:p>
        </p:txBody>
      </p:sp>
      <p:sp>
        <p:nvSpPr>
          <p:cNvPr id="67" name="Rectangle 10"/>
          <p:cNvSpPr>
            <a:spLocks noChangeArrowheads="1"/>
          </p:cNvSpPr>
          <p:nvPr/>
        </p:nvSpPr>
        <p:spPr bwMode="auto">
          <a:xfrm>
            <a:off x="4267200" y="2590800"/>
            <a:ext cx="1066800" cy="381000"/>
          </a:xfrm>
          <a:prstGeom prst="rect">
            <a:avLst/>
          </a:prstGeom>
          <a:solidFill>
            <a:schemeClr val="bg1"/>
          </a:solidFill>
          <a:ln w="9525">
            <a:noFill/>
            <a:miter lim="800000"/>
            <a:headEnd/>
            <a:tailEnd/>
          </a:ln>
        </p:spPr>
        <p:txBody>
          <a:bodyPr wrap="none" anchor="ctr"/>
          <a:lstStyle/>
          <a:p>
            <a:endParaRPr lang="zh-TW" altLang="zh-TW">
              <a:latin typeface="Calibri" pitchFamily="34" charset="0"/>
            </a:endParaRPr>
          </a:p>
        </p:txBody>
      </p:sp>
      <p:sp>
        <p:nvSpPr>
          <p:cNvPr id="68" name="Rectangle 11"/>
          <p:cNvSpPr>
            <a:spLocks noChangeArrowheads="1"/>
          </p:cNvSpPr>
          <p:nvPr/>
        </p:nvSpPr>
        <p:spPr bwMode="auto">
          <a:xfrm>
            <a:off x="3733800" y="2743200"/>
            <a:ext cx="381000" cy="533400"/>
          </a:xfrm>
          <a:prstGeom prst="rect">
            <a:avLst/>
          </a:prstGeom>
          <a:solidFill>
            <a:schemeClr val="bg1"/>
          </a:solidFill>
          <a:ln w="9525">
            <a:noFill/>
            <a:miter lim="800000"/>
            <a:headEnd/>
            <a:tailEnd/>
          </a:ln>
        </p:spPr>
        <p:txBody>
          <a:bodyPr wrap="none" anchor="ctr"/>
          <a:lstStyle/>
          <a:p>
            <a:endParaRPr lang="zh-TW" altLang="zh-TW">
              <a:latin typeface="Calibri" pitchFamily="34" charset="0"/>
            </a:endParaRPr>
          </a:p>
        </p:txBody>
      </p:sp>
      <p:sp>
        <p:nvSpPr>
          <p:cNvPr id="69" name="Rectangle 12"/>
          <p:cNvSpPr>
            <a:spLocks noChangeArrowheads="1"/>
          </p:cNvSpPr>
          <p:nvPr/>
        </p:nvSpPr>
        <p:spPr bwMode="auto">
          <a:xfrm>
            <a:off x="3352800" y="2895600"/>
            <a:ext cx="381000" cy="533400"/>
          </a:xfrm>
          <a:prstGeom prst="rect">
            <a:avLst/>
          </a:prstGeom>
          <a:solidFill>
            <a:schemeClr val="bg1"/>
          </a:solidFill>
          <a:ln w="9525">
            <a:noFill/>
            <a:miter lim="800000"/>
            <a:headEnd/>
            <a:tailEnd/>
          </a:ln>
        </p:spPr>
        <p:txBody>
          <a:bodyPr wrap="none" anchor="ctr"/>
          <a:lstStyle/>
          <a:p>
            <a:endParaRPr lang="zh-TW" altLang="zh-TW">
              <a:latin typeface="Calibri" pitchFamily="34" charset="0"/>
            </a:endParaRPr>
          </a:p>
        </p:txBody>
      </p:sp>
      <p:sp>
        <p:nvSpPr>
          <p:cNvPr id="70" name="Rectangle 13"/>
          <p:cNvSpPr>
            <a:spLocks noChangeArrowheads="1"/>
          </p:cNvSpPr>
          <p:nvPr/>
        </p:nvSpPr>
        <p:spPr bwMode="auto">
          <a:xfrm>
            <a:off x="228600" y="4648200"/>
            <a:ext cx="2141484" cy="954107"/>
          </a:xfrm>
          <a:prstGeom prst="rect">
            <a:avLst/>
          </a:prstGeom>
          <a:noFill/>
          <a:ln w="9525">
            <a:noFill/>
            <a:miter lim="800000"/>
            <a:headEnd/>
            <a:tailEnd/>
          </a:ln>
        </p:spPr>
        <p:txBody>
          <a:bodyPr wrap="none">
            <a:spAutoFit/>
          </a:bodyPr>
          <a:lstStyle/>
          <a:p>
            <a:pPr algn="ctr"/>
            <a:r>
              <a:rPr lang="en-US" altLang="zh-TW" sz="2800" dirty="0" smtClean="0">
                <a:solidFill>
                  <a:srgbClr val="808000"/>
                </a:solidFill>
                <a:latin typeface="Calibri" pitchFamily="34" charset="0"/>
              </a:rPr>
              <a:t>2D Transform</a:t>
            </a:r>
          </a:p>
          <a:p>
            <a:pPr algn="ctr"/>
            <a:r>
              <a:rPr lang="en-US" altLang="zh-TW" sz="2800" dirty="0" smtClean="0">
                <a:solidFill>
                  <a:srgbClr val="808000"/>
                </a:solidFill>
                <a:latin typeface="Calibri" pitchFamily="34" charset="0"/>
              </a:rPr>
              <a:t>T</a:t>
            </a:r>
            <a:r>
              <a:rPr lang="en-US" altLang="zh-TW" sz="2800" baseline="-25000" dirty="0" smtClean="0">
                <a:solidFill>
                  <a:srgbClr val="808000"/>
                </a:solidFill>
                <a:latin typeface="Calibri" pitchFamily="34" charset="0"/>
                <a:sym typeface="Symbol"/>
              </a:rPr>
              <a:t>,</a:t>
            </a:r>
            <a:endParaRPr lang="en-US" altLang="zh-TW" sz="2800" baseline="-25000" dirty="0">
              <a:solidFill>
                <a:srgbClr val="808000"/>
              </a:solidFill>
              <a:latin typeface="Calibri" pitchFamily="34" charset="0"/>
            </a:endParaRPr>
          </a:p>
        </p:txBody>
      </p:sp>
      <p:sp>
        <p:nvSpPr>
          <p:cNvPr id="71" name="Rectangle 13"/>
          <p:cNvSpPr>
            <a:spLocks noChangeArrowheads="1"/>
          </p:cNvSpPr>
          <p:nvPr/>
        </p:nvSpPr>
        <p:spPr bwMode="auto">
          <a:xfrm>
            <a:off x="1219200" y="3200400"/>
            <a:ext cx="1168781" cy="523220"/>
          </a:xfrm>
          <a:prstGeom prst="rect">
            <a:avLst/>
          </a:prstGeom>
          <a:noFill/>
          <a:ln w="9525">
            <a:noFill/>
            <a:miter lim="800000"/>
            <a:headEnd/>
            <a:tailEnd/>
          </a:ln>
        </p:spPr>
        <p:txBody>
          <a:bodyPr wrap="none">
            <a:spAutoFit/>
          </a:bodyPr>
          <a:lstStyle/>
          <a:p>
            <a:pPr algn="ctr"/>
            <a:r>
              <a:rPr lang="en-US" altLang="zh-TW" sz="2800" dirty="0" smtClean="0">
                <a:solidFill>
                  <a:srgbClr val="808000"/>
                </a:solidFill>
                <a:latin typeface="Calibri" pitchFamily="34" charset="0"/>
                <a:sym typeface="Symbol"/>
              </a:rPr>
              <a:t>view </a:t>
            </a:r>
            <a:endParaRPr lang="en-US" altLang="zh-TW" sz="2800" dirty="0">
              <a:solidFill>
                <a:srgbClr val="808000"/>
              </a:solidFill>
              <a:latin typeface="Calibri" pitchFamily="34" charset="0"/>
            </a:endParaRPr>
          </a:p>
        </p:txBody>
      </p:sp>
      <p:sp>
        <p:nvSpPr>
          <p:cNvPr id="72" name="Rectangle 13"/>
          <p:cNvSpPr>
            <a:spLocks noChangeArrowheads="1"/>
          </p:cNvSpPr>
          <p:nvPr/>
        </p:nvSpPr>
        <p:spPr bwMode="auto">
          <a:xfrm>
            <a:off x="2514600" y="4876800"/>
            <a:ext cx="1139927" cy="523220"/>
          </a:xfrm>
          <a:prstGeom prst="rect">
            <a:avLst/>
          </a:prstGeom>
          <a:noFill/>
          <a:ln w="9525">
            <a:noFill/>
            <a:miter lim="800000"/>
            <a:headEnd/>
            <a:tailEnd/>
          </a:ln>
        </p:spPr>
        <p:txBody>
          <a:bodyPr wrap="none">
            <a:spAutoFit/>
          </a:bodyPr>
          <a:lstStyle/>
          <a:p>
            <a:pPr algn="ctr"/>
            <a:r>
              <a:rPr lang="en-US" altLang="zh-TW" sz="2800" dirty="0" smtClean="0">
                <a:solidFill>
                  <a:srgbClr val="808000"/>
                </a:solidFill>
                <a:latin typeface="Calibri" pitchFamily="34" charset="0"/>
                <a:sym typeface="Symbol"/>
              </a:rPr>
              <a:t>view </a:t>
            </a:r>
            <a:endParaRPr lang="en-US" altLang="zh-TW" sz="2800" dirty="0">
              <a:solidFill>
                <a:srgbClr val="808000"/>
              </a:solidFill>
              <a:latin typeface="Calibri" pitchFamily="34" charset="0"/>
            </a:endParaRPr>
          </a:p>
        </p:txBody>
      </p:sp>
      <p:sp>
        <p:nvSpPr>
          <p:cNvPr id="73" name="Arc 6"/>
          <p:cNvSpPr>
            <a:spLocks/>
          </p:cNvSpPr>
          <p:nvPr/>
        </p:nvSpPr>
        <p:spPr bwMode="auto">
          <a:xfrm flipV="1">
            <a:off x="3657600" y="4419600"/>
            <a:ext cx="3810000" cy="13716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a:solidFill>
              <a:schemeClr val="accent2"/>
            </a:solidFill>
            <a:round/>
            <a:headEnd/>
            <a:tailEnd type="triangle" w="lg" len="lg"/>
          </a:ln>
        </p:spPr>
        <p:txBody>
          <a:bodyPr wrap="none" anchor="ctr"/>
          <a:lstStyle/>
          <a:p>
            <a:endParaRPr lang="zh-TW" altLang="zh-TW">
              <a:latin typeface="Calibri" pitchFamily="34" charset="0"/>
            </a:endParaRPr>
          </a:p>
        </p:txBody>
      </p:sp>
      <p:sp>
        <p:nvSpPr>
          <p:cNvPr id="74" name="Text Box 7"/>
          <p:cNvSpPr txBox="1">
            <a:spLocks noChangeArrowheads="1"/>
          </p:cNvSpPr>
          <p:nvPr/>
        </p:nvSpPr>
        <p:spPr bwMode="auto">
          <a:xfrm>
            <a:off x="5867400" y="5486400"/>
            <a:ext cx="2057400" cy="519113"/>
          </a:xfrm>
          <a:prstGeom prst="rect">
            <a:avLst/>
          </a:prstGeom>
          <a:noFill/>
          <a:ln w="9525">
            <a:noFill/>
            <a:miter lim="800000"/>
            <a:headEnd/>
            <a:tailEnd/>
          </a:ln>
        </p:spPr>
        <p:txBody>
          <a:bodyPr>
            <a:spAutoFit/>
          </a:bodyPr>
          <a:lstStyle/>
          <a:p>
            <a:pPr>
              <a:spcBef>
                <a:spcPct val="50000"/>
              </a:spcBef>
            </a:pPr>
            <a:r>
              <a:rPr lang="en-US" altLang="zh-TW" sz="2800" dirty="0">
                <a:solidFill>
                  <a:schemeClr val="accent2"/>
                </a:solidFill>
              </a:rPr>
              <a:t>K view bins</a:t>
            </a:r>
          </a:p>
        </p:txBody>
      </p:sp>
      <p:grpSp>
        <p:nvGrpSpPr>
          <p:cNvPr id="80" name="Group 79"/>
          <p:cNvGrpSpPr/>
          <p:nvPr/>
        </p:nvGrpSpPr>
        <p:grpSpPr>
          <a:xfrm>
            <a:off x="2971800" y="1524000"/>
            <a:ext cx="3352800" cy="990600"/>
            <a:chOff x="2971800" y="1524000"/>
            <a:chExt cx="3352800" cy="990600"/>
          </a:xfrm>
        </p:grpSpPr>
        <p:pic>
          <p:nvPicPr>
            <p:cNvPr id="75" name="Picture 9"/>
            <p:cNvPicPr>
              <a:picLocks noChangeAspect="1" noChangeArrowheads="1"/>
            </p:cNvPicPr>
            <p:nvPr/>
          </p:nvPicPr>
          <p:blipFill>
            <a:blip r:embed="rId5"/>
            <a:srcRect/>
            <a:stretch>
              <a:fillRect/>
            </a:stretch>
          </p:blipFill>
          <p:spPr bwMode="auto">
            <a:xfrm>
              <a:off x="2971800" y="1600200"/>
              <a:ext cx="838200" cy="838200"/>
            </a:xfrm>
            <a:prstGeom prst="rect">
              <a:avLst/>
            </a:prstGeom>
            <a:noFill/>
            <a:ln w="9525">
              <a:noFill/>
              <a:miter lim="800000"/>
              <a:headEnd/>
              <a:tailEnd/>
            </a:ln>
          </p:spPr>
        </p:pic>
        <p:grpSp>
          <p:nvGrpSpPr>
            <p:cNvPr id="76" name="Group 10"/>
            <p:cNvGrpSpPr>
              <a:grpSpLocks/>
            </p:cNvGrpSpPr>
            <p:nvPr/>
          </p:nvGrpSpPr>
          <p:grpSpPr bwMode="auto">
            <a:xfrm>
              <a:off x="5867400" y="1524000"/>
              <a:ext cx="457200" cy="990600"/>
              <a:chOff x="4272" y="1008"/>
              <a:chExt cx="288" cy="624"/>
            </a:xfrm>
          </p:grpSpPr>
          <p:pic>
            <p:nvPicPr>
              <p:cNvPr id="77" name="Picture 11"/>
              <p:cNvPicPr>
                <a:picLocks noChangeAspect="1" noChangeArrowheads="1"/>
              </p:cNvPicPr>
              <p:nvPr/>
            </p:nvPicPr>
            <p:blipFill>
              <a:blip r:embed="rId6"/>
              <a:srcRect/>
              <a:stretch>
                <a:fillRect/>
              </a:stretch>
            </p:blipFill>
            <p:spPr bwMode="auto">
              <a:xfrm>
                <a:off x="4272" y="1056"/>
                <a:ext cx="237" cy="528"/>
              </a:xfrm>
              <a:prstGeom prst="rect">
                <a:avLst/>
              </a:prstGeom>
              <a:noFill/>
              <a:ln w="9525">
                <a:noFill/>
                <a:miter lim="800000"/>
                <a:headEnd/>
                <a:tailEnd/>
              </a:ln>
            </p:spPr>
          </p:pic>
          <p:sp>
            <p:nvSpPr>
              <p:cNvPr id="78" name="Rectangle 12"/>
              <p:cNvSpPr>
                <a:spLocks noChangeArrowheads="1"/>
              </p:cNvSpPr>
              <p:nvPr/>
            </p:nvSpPr>
            <p:spPr bwMode="auto">
              <a:xfrm>
                <a:off x="4464" y="1008"/>
                <a:ext cx="96" cy="624"/>
              </a:xfrm>
              <a:prstGeom prst="rect">
                <a:avLst/>
              </a:prstGeom>
              <a:solidFill>
                <a:schemeClr val="bg1"/>
              </a:solidFill>
              <a:ln w="9525">
                <a:noFill/>
                <a:miter lim="800000"/>
                <a:headEnd/>
                <a:tailEnd/>
              </a:ln>
            </p:spPr>
            <p:txBody>
              <a:bodyPr wrap="none" anchor="ctr"/>
              <a:lstStyle/>
              <a:p>
                <a:endParaRPr lang="zh-TW" altLang="zh-TW">
                  <a:latin typeface="Calibri" pitchFamily="34" charset="0"/>
                </a:endParaRPr>
              </a:p>
            </p:txBody>
          </p:sp>
        </p:grpSp>
        <p:pic>
          <p:nvPicPr>
            <p:cNvPr id="79" name="Picture 8"/>
            <p:cNvPicPr>
              <a:picLocks noChangeAspect="1" noChangeArrowheads="1"/>
            </p:cNvPicPr>
            <p:nvPr/>
          </p:nvPicPr>
          <p:blipFill>
            <a:blip r:embed="rId4"/>
            <a:srcRect/>
            <a:stretch>
              <a:fillRect/>
            </a:stretch>
          </p:blipFill>
          <p:spPr bwMode="auto">
            <a:xfrm>
              <a:off x="4419600" y="1600200"/>
              <a:ext cx="679450" cy="762000"/>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2" descr="IMG_5758"/>
          <p:cNvPicPr>
            <a:picLocks noChangeAspect="1" noChangeArrowheads="1"/>
          </p:cNvPicPr>
          <p:nvPr/>
        </p:nvPicPr>
        <p:blipFill>
          <a:blip r:embed="rId4"/>
          <a:srcRect/>
          <a:stretch>
            <a:fillRect/>
          </a:stretch>
        </p:blipFill>
        <p:spPr bwMode="auto">
          <a:xfrm>
            <a:off x="6781800" y="2667000"/>
            <a:ext cx="762000" cy="571500"/>
          </a:xfrm>
          <a:prstGeom prst="rect">
            <a:avLst/>
          </a:prstGeom>
          <a:noFill/>
          <a:ln w="9525">
            <a:noFill/>
            <a:miter lim="800000"/>
            <a:headEnd/>
            <a:tailEnd/>
          </a:ln>
        </p:spPr>
      </p:pic>
      <p:sp>
        <p:nvSpPr>
          <p:cNvPr id="4101" name="Rectangle 4"/>
          <p:cNvSpPr>
            <a:spLocks noChangeArrowheads="1"/>
          </p:cNvSpPr>
          <p:nvPr/>
        </p:nvSpPr>
        <p:spPr bwMode="auto">
          <a:xfrm>
            <a:off x="609600" y="3657600"/>
            <a:ext cx="1752600" cy="533400"/>
          </a:xfrm>
          <a:prstGeom prst="rect">
            <a:avLst/>
          </a:prstGeom>
          <a:noFill/>
          <a:ln w="9525">
            <a:noFill/>
            <a:miter lim="800000"/>
            <a:headEnd/>
            <a:tailEnd/>
          </a:ln>
        </p:spPr>
        <p:txBody>
          <a:bodyPr wrap="none" anchor="ctr"/>
          <a:lstStyle/>
          <a:p>
            <a:endParaRPr lang="zh-TW" altLang="zh-TW">
              <a:latin typeface="Calibri" pitchFamily="34" charset="0"/>
            </a:endParaRPr>
          </a:p>
        </p:txBody>
      </p:sp>
      <p:sp>
        <p:nvSpPr>
          <p:cNvPr id="4102" name="Text Box 5"/>
          <p:cNvSpPr txBox="1">
            <a:spLocks noChangeArrowheads="1"/>
          </p:cNvSpPr>
          <p:nvPr/>
        </p:nvSpPr>
        <p:spPr bwMode="auto">
          <a:xfrm>
            <a:off x="762000" y="1981200"/>
            <a:ext cx="1828800" cy="336550"/>
          </a:xfrm>
          <a:prstGeom prst="rect">
            <a:avLst/>
          </a:prstGeom>
          <a:noFill/>
          <a:ln w="9525">
            <a:noFill/>
            <a:miter lim="800000"/>
            <a:headEnd/>
            <a:tailEnd/>
          </a:ln>
        </p:spPr>
        <p:txBody>
          <a:bodyPr>
            <a:spAutoFit/>
          </a:bodyPr>
          <a:lstStyle/>
          <a:p>
            <a:pPr algn="ctr">
              <a:spcBef>
                <a:spcPct val="50000"/>
              </a:spcBef>
            </a:pPr>
            <a:r>
              <a:rPr lang="en-US" altLang="zh-TW" sz="1600"/>
              <a:t>3D Model</a:t>
            </a:r>
          </a:p>
        </p:txBody>
      </p:sp>
      <p:sp>
        <p:nvSpPr>
          <p:cNvPr id="4103" name="AutoShape 6"/>
          <p:cNvSpPr>
            <a:spLocks noChangeArrowheads="1"/>
          </p:cNvSpPr>
          <p:nvPr/>
        </p:nvSpPr>
        <p:spPr bwMode="auto">
          <a:xfrm>
            <a:off x="2590800" y="5257800"/>
            <a:ext cx="1371600" cy="381000"/>
          </a:xfrm>
          <a:prstGeom prst="rightArrow">
            <a:avLst>
              <a:gd name="adj1" fmla="val 50000"/>
              <a:gd name="adj2" fmla="val 53567"/>
            </a:avLst>
          </a:prstGeom>
          <a:solidFill>
            <a:srgbClr val="008000"/>
          </a:solidFill>
          <a:ln w="9525">
            <a:solidFill>
              <a:schemeClr val="tx1"/>
            </a:solidFill>
            <a:miter lim="800000"/>
            <a:headEnd/>
            <a:tailEnd/>
          </a:ln>
        </p:spPr>
        <p:txBody>
          <a:bodyPr wrap="none" anchor="ctr"/>
          <a:lstStyle/>
          <a:p>
            <a:endParaRPr lang="zh-TW" altLang="zh-TW">
              <a:latin typeface="Calibri" pitchFamily="34" charset="0"/>
            </a:endParaRPr>
          </a:p>
        </p:txBody>
      </p:sp>
      <p:sp>
        <p:nvSpPr>
          <p:cNvPr id="4104" name="Line 7"/>
          <p:cNvSpPr>
            <a:spLocks noChangeShapeType="1"/>
          </p:cNvSpPr>
          <p:nvPr/>
        </p:nvSpPr>
        <p:spPr bwMode="auto">
          <a:xfrm>
            <a:off x="1600200" y="3810000"/>
            <a:ext cx="0" cy="914400"/>
          </a:xfrm>
          <a:prstGeom prst="line">
            <a:avLst/>
          </a:prstGeom>
          <a:noFill/>
          <a:ln w="38100">
            <a:solidFill>
              <a:srgbClr val="008000"/>
            </a:solidFill>
            <a:round/>
            <a:headEnd/>
            <a:tailEnd type="triangle" w="med" len="med"/>
          </a:ln>
        </p:spPr>
        <p:txBody>
          <a:bodyPr wrap="none" anchor="ctr"/>
          <a:lstStyle/>
          <a:p>
            <a:endParaRPr lang="en-US"/>
          </a:p>
        </p:txBody>
      </p:sp>
      <p:sp>
        <p:nvSpPr>
          <p:cNvPr id="4105" name="Line 8"/>
          <p:cNvSpPr>
            <a:spLocks noChangeShapeType="1"/>
          </p:cNvSpPr>
          <p:nvPr/>
        </p:nvSpPr>
        <p:spPr bwMode="auto">
          <a:xfrm>
            <a:off x="6934200" y="3810000"/>
            <a:ext cx="0" cy="1524000"/>
          </a:xfrm>
          <a:prstGeom prst="line">
            <a:avLst/>
          </a:prstGeom>
          <a:noFill/>
          <a:ln w="38100">
            <a:solidFill>
              <a:srgbClr val="7030A0"/>
            </a:solidFill>
            <a:round/>
            <a:headEnd/>
            <a:tailEnd type="triangle" w="med" len="med"/>
          </a:ln>
        </p:spPr>
        <p:txBody>
          <a:bodyPr wrap="none" anchor="ctr"/>
          <a:lstStyle/>
          <a:p>
            <a:endParaRPr lang="en-US"/>
          </a:p>
        </p:txBody>
      </p:sp>
      <p:sp>
        <p:nvSpPr>
          <p:cNvPr id="4106" name="AutoShape 9"/>
          <p:cNvSpPr>
            <a:spLocks noChangeArrowheads="1"/>
          </p:cNvSpPr>
          <p:nvPr/>
        </p:nvSpPr>
        <p:spPr bwMode="auto">
          <a:xfrm>
            <a:off x="6553200" y="5257800"/>
            <a:ext cx="762000" cy="457200"/>
          </a:xfrm>
          <a:prstGeom prst="rightArrow">
            <a:avLst>
              <a:gd name="adj1" fmla="val 50000"/>
              <a:gd name="adj2" fmla="val 41667"/>
            </a:avLst>
          </a:prstGeom>
          <a:solidFill>
            <a:srgbClr val="7030A0"/>
          </a:solidFill>
          <a:ln w="9525">
            <a:solidFill>
              <a:schemeClr val="tx1"/>
            </a:solidFill>
            <a:miter lim="800000"/>
            <a:headEnd/>
            <a:tailEnd/>
          </a:ln>
        </p:spPr>
        <p:txBody>
          <a:bodyPr wrap="none" anchor="ctr"/>
          <a:lstStyle/>
          <a:p>
            <a:endParaRPr lang="zh-TW" altLang="zh-TW">
              <a:latin typeface="Calibri" pitchFamily="34" charset="0"/>
            </a:endParaRPr>
          </a:p>
        </p:txBody>
      </p:sp>
      <p:sp>
        <p:nvSpPr>
          <p:cNvPr id="4107" name="Line 10"/>
          <p:cNvSpPr>
            <a:spLocks noChangeShapeType="1"/>
          </p:cNvSpPr>
          <p:nvPr/>
        </p:nvSpPr>
        <p:spPr bwMode="auto">
          <a:xfrm>
            <a:off x="3581400" y="3810000"/>
            <a:ext cx="0" cy="1524000"/>
          </a:xfrm>
          <a:prstGeom prst="line">
            <a:avLst/>
          </a:prstGeom>
          <a:noFill/>
          <a:ln w="38100">
            <a:solidFill>
              <a:srgbClr val="3366FF"/>
            </a:solidFill>
            <a:round/>
            <a:headEnd/>
            <a:tailEnd type="triangle" w="med" len="med"/>
          </a:ln>
        </p:spPr>
        <p:txBody>
          <a:bodyPr wrap="none" anchor="ctr"/>
          <a:lstStyle/>
          <a:p>
            <a:endParaRPr lang="en-US"/>
          </a:p>
        </p:txBody>
      </p:sp>
      <p:sp>
        <p:nvSpPr>
          <p:cNvPr id="4108" name="Text Box 11"/>
          <p:cNvSpPr txBox="1">
            <a:spLocks noChangeArrowheads="1"/>
          </p:cNvSpPr>
          <p:nvPr/>
        </p:nvSpPr>
        <p:spPr bwMode="auto">
          <a:xfrm>
            <a:off x="4191000" y="6324600"/>
            <a:ext cx="2057400" cy="336550"/>
          </a:xfrm>
          <a:prstGeom prst="rect">
            <a:avLst/>
          </a:prstGeom>
          <a:noFill/>
          <a:ln w="9525">
            <a:noFill/>
            <a:miter lim="800000"/>
            <a:headEnd/>
            <a:tailEnd/>
          </a:ln>
        </p:spPr>
        <p:txBody>
          <a:bodyPr>
            <a:spAutoFit/>
          </a:bodyPr>
          <a:lstStyle/>
          <a:p>
            <a:pPr algn="ctr">
              <a:spcBef>
                <a:spcPct val="50000"/>
              </a:spcBef>
            </a:pPr>
            <a:r>
              <a:rPr lang="en-US" altLang="zh-TW" sz="1600" dirty="0"/>
              <a:t>Target Object Class</a:t>
            </a:r>
          </a:p>
        </p:txBody>
      </p:sp>
      <p:sp>
        <p:nvSpPr>
          <p:cNvPr id="4109" name="Rectangle 12"/>
          <p:cNvSpPr>
            <a:spLocks noChangeArrowheads="1"/>
          </p:cNvSpPr>
          <p:nvPr/>
        </p:nvSpPr>
        <p:spPr bwMode="auto">
          <a:xfrm>
            <a:off x="3657600" y="2743200"/>
            <a:ext cx="9144000" cy="0"/>
          </a:xfrm>
          <a:prstGeom prst="rect">
            <a:avLst/>
          </a:prstGeom>
          <a:noFill/>
          <a:ln w="9525">
            <a:noFill/>
            <a:miter lim="800000"/>
            <a:headEnd/>
            <a:tailEnd/>
          </a:ln>
        </p:spPr>
        <p:txBody>
          <a:bodyPr>
            <a:spAutoFit/>
          </a:bodyPr>
          <a:lstStyle/>
          <a:p>
            <a:endParaRPr lang="zh-TW" altLang="zh-TW">
              <a:latin typeface="Calibri" pitchFamily="34" charset="0"/>
            </a:endParaRPr>
          </a:p>
        </p:txBody>
      </p:sp>
      <p:sp>
        <p:nvSpPr>
          <p:cNvPr id="4110" name="Rectangle 13"/>
          <p:cNvSpPr>
            <a:spLocks noChangeArrowheads="1"/>
          </p:cNvSpPr>
          <p:nvPr/>
        </p:nvSpPr>
        <p:spPr bwMode="auto">
          <a:xfrm>
            <a:off x="4572000" y="1981200"/>
            <a:ext cx="4038600" cy="1828800"/>
          </a:xfrm>
          <a:prstGeom prst="rect">
            <a:avLst/>
          </a:prstGeom>
          <a:noFill/>
          <a:ln w="15875">
            <a:solidFill>
              <a:srgbClr val="7030A0"/>
            </a:solidFill>
            <a:miter lim="800000"/>
            <a:headEnd/>
            <a:tailEnd/>
          </a:ln>
        </p:spPr>
        <p:txBody>
          <a:bodyPr wrap="none" anchor="ctr"/>
          <a:lstStyle/>
          <a:p>
            <a:endParaRPr lang="zh-TW" altLang="zh-TW">
              <a:latin typeface="Calibri" pitchFamily="34" charset="0"/>
            </a:endParaRPr>
          </a:p>
        </p:txBody>
      </p:sp>
      <p:sp>
        <p:nvSpPr>
          <p:cNvPr id="4111" name="Text Box 14"/>
          <p:cNvSpPr txBox="1">
            <a:spLocks noChangeArrowheads="1"/>
          </p:cNvSpPr>
          <p:nvPr/>
        </p:nvSpPr>
        <p:spPr bwMode="auto">
          <a:xfrm>
            <a:off x="4495800" y="1981200"/>
            <a:ext cx="3505200" cy="336550"/>
          </a:xfrm>
          <a:prstGeom prst="rect">
            <a:avLst/>
          </a:prstGeom>
          <a:noFill/>
          <a:ln w="9525">
            <a:noFill/>
            <a:miter lim="800000"/>
            <a:headEnd/>
            <a:tailEnd/>
          </a:ln>
        </p:spPr>
        <p:txBody>
          <a:bodyPr>
            <a:spAutoFit/>
          </a:bodyPr>
          <a:lstStyle/>
          <a:p>
            <a:pPr algn="ctr">
              <a:spcBef>
                <a:spcPct val="50000"/>
              </a:spcBef>
            </a:pPr>
            <a:r>
              <a:rPr lang="en-US" altLang="zh-TW" sz="1600"/>
              <a:t>All Labeled Images</a:t>
            </a:r>
          </a:p>
        </p:txBody>
      </p:sp>
      <p:sp>
        <p:nvSpPr>
          <p:cNvPr id="4112" name="Text Box 15"/>
          <p:cNvSpPr txBox="1">
            <a:spLocks noChangeArrowheads="1"/>
          </p:cNvSpPr>
          <p:nvPr/>
        </p:nvSpPr>
        <p:spPr bwMode="auto">
          <a:xfrm>
            <a:off x="304800" y="1295400"/>
            <a:ext cx="2667000" cy="707886"/>
          </a:xfrm>
          <a:prstGeom prst="rect">
            <a:avLst/>
          </a:prstGeom>
          <a:noFill/>
          <a:ln w="9525">
            <a:noFill/>
            <a:miter lim="800000"/>
            <a:headEnd/>
            <a:tailEnd/>
          </a:ln>
        </p:spPr>
        <p:txBody>
          <a:bodyPr wrap="square">
            <a:spAutoFit/>
          </a:bodyPr>
          <a:lstStyle/>
          <a:p>
            <a:pPr algn="ctr"/>
            <a:r>
              <a:rPr lang="en-US" altLang="zh-TW" sz="2000" dirty="0" smtClean="0">
                <a:solidFill>
                  <a:srgbClr val="008000"/>
                </a:solidFill>
              </a:rPr>
              <a:t>Synthetic</a:t>
            </a:r>
          </a:p>
          <a:p>
            <a:pPr algn="ctr"/>
            <a:r>
              <a:rPr lang="en-US" altLang="zh-TW" sz="2000" dirty="0" smtClean="0">
                <a:solidFill>
                  <a:srgbClr val="008000"/>
                </a:solidFill>
              </a:rPr>
              <a:t>Class-Independent</a:t>
            </a:r>
            <a:endParaRPr lang="en-US" altLang="zh-TW" sz="2000" dirty="0">
              <a:solidFill>
                <a:srgbClr val="008000"/>
              </a:solidFill>
            </a:endParaRPr>
          </a:p>
        </p:txBody>
      </p:sp>
      <p:sp>
        <p:nvSpPr>
          <p:cNvPr id="4113" name="Text Box 16"/>
          <p:cNvSpPr txBox="1">
            <a:spLocks noChangeArrowheads="1"/>
          </p:cNvSpPr>
          <p:nvPr/>
        </p:nvSpPr>
        <p:spPr bwMode="auto">
          <a:xfrm>
            <a:off x="3124200" y="1295400"/>
            <a:ext cx="2895600" cy="707886"/>
          </a:xfrm>
          <a:prstGeom prst="rect">
            <a:avLst/>
          </a:prstGeom>
          <a:noFill/>
          <a:ln w="9525">
            <a:noFill/>
            <a:miter lim="800000"/>
            <a:headEnd/>
            <a:tailEnd/>
          </a:ln>
        </p:spPr>
        <p:txBody>
          <a:bodyPr>
            <a:spAutoFit/>
          </a:bodyPr>
          <a:lstStyle/>
          <a:p>
            <a:pPr algn="ctr"/>
            <a:r>
              <a:rPr lang="en-US" altLang="zh-TW" sz="2000" dirty="0" smtClean="0">
                <a:solidFill>
                  <a:srgbClr val="0066FF"/>
                </a:solidFill>
              </a:rPr>
              <a:t>Real</a:t>
            </a:r>
          </a:p>
          <a:p>
            <a:pPr algn="ctr"/>
            <a:r>
              <a:rPr lang="en-US" altLang="zh-TW" sz="2000" dirty="0" smtClean="0">
                <a:solidFill>
                  <a:srgbClr val="0066FF"/>
                </a:solidFill>
              </a:rPr>
              <a:t>Class-Specific </a:t>
            </a:r>
            <a:endParaRPr lang="en-US" altLang="zh-TW" sz="2000" dirty="0">
              <a:solidFill>
                <a:srgbClr val="0066FF"/>
              </a:solidFill>
            </a:endParaRPr>
          </a:p>
        </p:txBody>
      </p:sp>
      <p:sp>
        <p:nvSpPr>
          <p:cNvPr id="4114" name="Rectangle 17"/>
          <p:cNvSpPr>
            <a:spLocks noChangeArrowheads="1"/>
          </p:cNvSpPr>
          <p:nvPr/>
        </p:nvSpPr>
        <p:spPr bwMode="auto">
          <a:xfrm>
            <a:off x="2971800" y="1981200"/>
            <a:ext cx="1371600" cy="1828800"/>
          </a:xfrm>
          <a:prstGeom prst="rect">
            <a:avLst/>
          </a:prstGeom>
          <a:noFill/>
          <a:ln w="15875">
            <a:solidFill>
              <a:srgbClr val="3366FF"/>
            </a:solidFill>
            <a:miter lim="800000"/>
            <a:headEnd/>
            <a:tailEnd/>
          </a:ln>
        </p:spPr>
        <p:txBody>
          <a:bodyPr wrap="none" anchor="ctr"/>
          <a:lstStyle/>
          <a:p>
            <a:endParaRPr lang="zh-TW" altLang="zh-TW">
              <a:latin typeface="Calibri" pitchFamily="34" charset="0"/>
            </a:endParaRPr>
          </a:p>
        </p:txBody>
      </p:sp>
      <p:sp>
        <p:nvSpPr>
          <p:cNvPr id="4115" name="Text Box 18"/>
          <p:cNvSpPr txBox="1">
            <a:spLocks noChangeArrowheads="1"/>
          </p:cNvSpPr>
          <p:nvPr/>
        </p:nvSpPr>
        <p:spPr bwMode="auto">
          <a:xfrm>
            <a:off x="2971800" y="1981200"/>
            <a:ext cx="1371600" cy="581025"/>
          </a:xfrm>
          <a:prstGeom prst="rect">
            <a:avLst/>
          </a:prstGeom>
          <a:noFill/>
          <a:ln w="9525">
            <a:noFill/>
            <a:miter lim="800000"/>
            <a:headEnd/>
            <a:tailEnd/>
          </a:ln>
        </p:spPr>
        <p:txBody>
          <a:bodyPr>
            <a:spAutoFit/>
          </a:bodyPr>
          <a:lstStyle/>
          <a:p>
            <a:pPr algn="ctr">
              <a:spcBef>
                <a:spcPct val="50000"/>
              </a:spcBef>
            </a:pPr>
            <a:r>
              <a:rPr lang="en-US" altLang="zh-TW" sz="1600"/>
              <a:t>Few Labeled Images </a:t>
            </a:r>
          </a:p>
        </p:txBody>
      </p:sp>
      <p:pic>
        <p:nvPicPr>
          <p:cNvPr id="4116" name="Picture 19" descr="Fig1"/>
          <p:cNvPicPr>
            <a:picLocks noChangeAspect="1" noChangeArrowheads="1"/>
          </p:cNvPicPr>
          <p:nvPr/>
        </p:nvPicPr>
        <p:blipFill>
          <a:blip r:embed="rId5"/>
          <a:srcRect/>
          <a:stretch>
            <a:fillRect/>
          </a:stretch>
        </p:blipFill>
        <p:spPr bwMode="auto">
          <a:xfrm>
            <a:off x="609600" y="2286000"/>
            <a:ext cx="2133600" cy="1284288"/>
          </a:xfrm>
          <a:prstGeom prst="rect">
            <a:avLst/>
          </a:prstGeom>
          <a:noFill/>
          <a:ln w="9525">
            <a:noFill/>
            <a:miter lim="800000"/>
            <a:headEnd/>
            <a:tailEnd/>
          </a:ln>
        </p:spPr>
      </p:pic>
      <p:sp>
        <p:nvSpPr>
          <p:cNvPr id="4117" name="AutoShape 20"/>
          <p:cNvSpPr>
            <a:spLocks noChangeArrowheads="1"/>
          </p:cNvSpPr>
          <p:nvPr/>
        </p:nvSpPr>
        <p:spPr bwMode="auto">
          <a:xfrm rot="3666973">
            <a:off x="530225" y="3127375"/>
            <a:ext cx="476250" cy="165100"/>
          </a:xfrm>
          <a:prstGeom prst="curvedUpArrow">
            <a:avLst>
              <a:gd name="adj1" fmla="val 57692"/>
              <a:gd name="adj2" fmla="val 115385"/>
              <a:gd name="adj3" fmla="val 33333"/>
            </a:avLst>
          </a:prstGeom>
          <a:solidFill>
            <a:srgbClr val="99CC00"/>
          </a:solidFill>
          <a:ln w="9525">
            <a:solidFill>
              <a:schemeClr val="tx1"/>
            </a:solidFill>
            <a:miter lim="800000"/>
            <a:headEnd/>
            <a:tailEnd/>
          </a:ln>
        </p:spPr>
        <p:txBody>
          <a:bodyPr wrap="none" anchor="ctr"/>
          <a:lstStyle/>
          <a:p>
            <a:endParaRPr lang="zh-TW" altLang="zh-TW">
              <a:latin typeface="Calibri" pitchFamily="34" charset="0"/>
            </a:endParaRPr>
          </a:p>
        </p:txBody>
      </p:sp>
      <p:pic>
        <p:nvPicPr>
          <p:cNvPr id="4118" name="Picture 21"/>
          <p:cNvPicPr>
            <a:picLocks noChangeAspect="1" noChangeArrowheads="1"/>
          </p:cNvPicPr>
          <p:nvPr/>
        </p:nvPicPr>
        <p:blipFill>
          <a:blip r:embed="rId6"/>
          <a:srcRect/>
          <a:stretch>
            <a:fillRect/>
          </a:stretch>
        </p:blipFill>
        <p:spPr bwMode="auto">
          <a:xfrm>
            <a:off x="1447800" y="2438400"/>
            <a:ext cx="457200" cy="466725"/>
          </a:xfrm>
          <a:prstGeom prst="rect">
            <a:avLst/>
          </a:prstGeom>
          <a:noFill/>
          <a:ln w="9525">
            <a:noFill/>
            <a:miter lim="800000"/>
            <a:headEnd/>
            <a:tailEnd/>
          </a:ln>
        </p:spPr>
      </p:pic>
      <p:sp>
        <p:nvSpPr>
          <p:cNvPr id="4119" name="Rectangle 22"/>
          <p:cNvSpPr>
            <a:spLocks noChangeArrowheads="1"/>
          </p:cNvSpPr>
          <p:nvPr/>
        </p:nvSpPr>
        <p:spPr bwMode="auto">
          <a:xfrm>
            <a:off x="5638800" y="3352800"/>
            <a:ext cx="496888" cy="157163"/>
          </a:xfrm>
          <a:prstGeom prst="rect">
            <a:avLst/>
          </a:prstGeom>
          <a:solidFill>
            <a:schemeClr val="bg1"/>
          </a:solidFill>
          <a:ln w="9525">
            <a:noFill/>
            <a:miter lim="800000"/>
            <a:headEnd/>
            <a:tailEnd/>
          </a:ln>
        </p:spPr>
        <p:txBody>
          <a:bodyPr wrap="none" anchor="ctr"/>
          <a:lstStyle/>
          <a:p>
            <a:endParaRPr lang="zh-TW" altLang="zh-TW">
              <a:latin typeface="Calibri" pitchFamily="34" charset="0"/>
            </a:endParaRPr>
          </a:p>
        </p:txBody>
      </p:sp>
      <p:grpSp>
        <p:nvGrpSpPr>
          <p:cNvPr id="2" name="Group 23"/>
          <p:cNvGrpSpPr>
            <a:grpSpLocks/>
          </p:cNvGrpSpPr>
          <p:nvPr/>
        </p:nvGrpSpPr>
        <p:grpSpPr bwMode="auto">
          <a:xfrm>
            <a:off x="533400" y="2362200"/>
            <a:ext cx="2133600" cy="525463"/>
            <a:chOff x="336" y="1152"/>
            <a:chExt cx="1344" cy="331"/>
          </a:xfrm>
        </p:grpSpPr>
        <p:pic>
          <p:nvPicPr>
            <p:cNvPr id="4185" name="Picture 24"/>
            <p:cNvPicPr>
              <a:picLocks noChangeAspect="1" noChangeArrowheads="1"/>
            </p:cNvPicPr>
            <p:nvPr/>
          </p:nvPicPr>
          <p:blipFill>
            <a:blip r:embed="rId7"/>
            <a:srcRect/>
            <a:stretch>
              <a:fillRect/>
            </a:stretch>
          </p:blipFill>
          <p:spPr bwMode="auto">
            <a:xfrm>
              <a:off x="336" y="1200"/>
              <a:ext cx="528" cy="156"/>
            </a:xfrm>
            <a:prstGeom prst="rect">
              <a:avLst/>
            </a:prstGeom>
            <a:noFill/>
            <a:ln w="9525">
              <a:noFill/>
              <a:miter lim="800000"/>
              <a:headEnd/>
              <a:tailEnd/>
            </a:ln>
          </p:spPr>
        </p:pic>
        <p:pic>
          <p:nvPicPr>
            <p:cNvPr id="4186" name="Picture 25"/>
            <p:cNvPicPr>
              <a:picLocks noChangeAspect="1" noChangeArrowheads="1"/>
            </p:cNvPicPr>
            <p:nvPr/>
          </p:nvPicPr>
          <p:blipFill>
            <a:blip r:embed="rId8"/>
            <a:srcRect/>
            <a:stretch>
              <a:fillRect/>
            </a:stretch>
          </p:blipFill>
          <p:spPr bwMode="auto">
            <a:xfrm>
              <a:off x="864" y="1152"/>
              <a:ext cx="384" cy="331"/>
            </a:xfrm>
            <a:prstGeom prst="rect">
              <a:avLst/>
            </a:prstGeom>
            <a:noFill/>
            <a:ln w="9525">
              <a:noFill/>
              <a:miter lim="800000"/>
              <a:headEnd/>
              <a:tailEnd/>
            </a:ln>
          </p:spPr>
        </p:pic>
        <p:pic>
          <p:nvPicPr>
            <p:cNvPr id="4187" name="Picture 26"/>
            <p:cNvPicPr>
              <a:picLocks noChangeAspect="1" noChangeArrowheads="1"/>
            </p:cNvPicPr>
            <p:nvPr/>
          </p:nvPicPr>
          <p:blipFill>
            <a:blip r:embed="rId9"/>
            <a:srcRect/>
            <a:stretch>
              <a:fillRect/>
            </a:stretch>
          </p:blipFill>
          <p:spPr bwMode="auto">
            <a:xfrm>
              <a:off x="1248" y="1200"/>
              <a:ext cx="432" cy="173"/>
            </a:xfrm>
            <a:prstGeom prst="rect">
              <a:avLst/>
            </a:prstGeom>
            <a:noFill/>
            <a:ln w="9525">
              <a:noFill/>
              <a:miter lim="800000"/>
              <a:headEnd/>
              <a:tailEnd/>
            </a:ln>
          </p:spPr>
        </p:pic>
      </p:grpSp>
      <p:sp>
        <p:nvSpPr>
          <p:cNvPr id="4121" name="Text Box 27"/>
          <p:cNvSpPr txBox="1">
            <a:spLocks noChangeArrowheads="1"/>
          </p:cNvSpPr>
          <p:nvPr/>
        </p:nvSpPr>
        <p:spPr bwMode="auto">
          <a:xfrm>
            <a:off x="457200" y="3429000"/>
            <a:ext cx="2286000" cy="336550"/>
          </a:xfrm>
          <a:prstGeom prst="rect">
            <a:avLst/>
          </a:prstGeom>
          <a:noFill/>
          <a:ln w="9525">
            <a:noFill/>
            <a:miter lim="800000"/>
            <a:headEnd/>
            <a:tailEnd/>
          </a:ln>
        </p:spPr>
        <p:txBody>
          <a:bodyPr>
            <a:spAutoFit/>
          </a:bodyPr>
          <a:lstStyle/>
          <a:p>
            <a:pPr algn="ctr">
              <a:spcBef>
                <a:spcPct val="50000"/>
              </a:spcBef>
            </a:pPr>
            <a:r>
              <a:rPr lang="en-US" altLang="zh-TW" sz="1600"/>
              <a:t>2D Synthetic Views</a:t>
            </a:r>
          </a:p>
        </p:txBody>
      </p:sp>
      <p:sp>
        <p:nvSpPr>
          <p:cNvPr id="21532" name="Rectangle 28"/>
          <p:cNvSpPr>
            <a:spLocks noChangeArrowheads="1"/>
          </p:cNvSpPr>
          <p:nvPr/>
        </p:nvSpPr>
        <p:spPr bwMode="auto">
          <a:xfrm>
            <a:off x="685800" y="4038600"/>
            <a:ext cx="1905000" cy="381000"/>
          </a:xfrm>
          <a:prstGeom prst="rect">
            <a:avLst/>
          </a:prstGeom>
          <a:solidFill>
            <a:schemeClr val="bg1"/>
          </a:solidFill>
          <a:ln w="19050">
            <a:solidFill>
              <a:srgbClr val="669900"/>
            </a:solidFill>
            <a:miter lim="800000"/>
            <a:headEnd/>
            <a:tailEnd/>
          </a:ln>
        </p:spPr>
        <p:txBody>
          <a:bodyPr wrap="none" anchor="ctr"/>
          <a:lstStyle/>
          <a:p>
            <a:pPr algn="ctr"/>
            <a:r>
              <a:rPr lang="en-US" altLang="zh-TW" sz="1600"/>
              <a:t>Primitive Selection</a:t>
            </a:r>
          </a:p>
        </p:txBody>
      </p:sp>
      <p:graphicFrame>
        <p:nvGraphicFramePr>
          <p:cNvPr id="4098" name="Object 29"/>
          <p:cNvGraphicFramePr>
            <a:graphicFrameLocks noChangeAspect="1"/>
          </p:cNvGraphicFramePr>
          <p:nvPr/>
        </p:nvGraphicFramePr>
        <p:xfrm>
          <a:off x="3124200" y="2590800"/>
          <a:ext cx="728663" cy="914400"/>
        </p:xfrm>
        <a:graphic>
          <a:graphicData uri="http://schemas.openxmlformats.org/presentationml/2006/ole">
            <p:oleObj spid="_x0000_s90114" name="Bitmap Image" r:id="rId10" imgW="714286" imgH="895238" progId="PBrush">
              <p:embed/>
            </p:oleObj>
          </a:graphicData>
        </a:graphic>
      </p:graphicFrame>
      <p:sp>
        <p:nvSpPr>
          <p:cNvPr id="4123" name="Rectangle 30"/>
          <p:cNvSpPr>
            <a:spLocks noChangeArrowheads="1"/>
          </p:cNvSpPr>
          <p:nvPr/>
        </p:nvSpPr>
        <p:spPr bwMode="auto">
          <a:xfrm>
            <a:off x="533400" y="1981200"/>
            <a:ext cx="2209800" cy="1828800"/>
          </a:xfrm>
          <a:prstGeom prst="rect">
            <a:avLst/>
          </a:prstGeom>
          <a:noFill/>
          <a:ln w="15875">
            <a:solidFill>
              <a:srgbClr val="008000"/>
            </a:solidFill>
            <a:miter lim="800000"/>
            <a:headEnd/>
            <a:tailEnd/>
          </a:ln>
        </p:spPr>
        <p:txBody>
          <a:bodyPr wrap="none" anchor="ctr"/>
          <a:lstStyle/>
          <a:p>
            <a:endParaRPr lang="zh-TW" altLang="zh-TW">
              <a:latin typeface="Calibri" pitchFamily="34" charset="0"/>
            </a:endParaRPr>
          </a:p>
        </p:txBody>
      </p:sp>
      <p:sp>
        <p:nvSpPr>
          <p:cNvPr id="4124" name="Rectangle 31"/>
          <p:cNvSpPr>
            <a:spLocks noChangeArrowheads="1"/>
          </p:cNvSpPr>
          <p:nvPr/>
        </p:nvSpPr>
        <p:spPr bwMode="auto">
          <a:xfrm>
            <a:off x="533400" y="4724400"/>
            <a:ext cx="2209800" cy="1600200"/>
          </a:xfrm>
          <a:prstGeom prst="rect">
            <a:avLst/>
          </a:prstGeom>
          <a:solidFill>
            <a:schemeClr val="bg1"/>
          </a:solidFill>
          <a:ln w="19050">
            <a:solidFill>
              <a:srgbClr val="669900"/>
            </a:solidFill>
            <a:miter lim="800000"/>
            <a:headEnd/>
            <a:tailEnd/>
          </a:ln>
        </p:spPr>
        <p:txBody>
          <a:bodyPr wrap="none" anchor="ctr"/>
          <a:lstStyle/>
          <a:p>
            <a:endParaRPr lang="zh-TW" altLang="zh-TW">
              <a:latin typeface="Calibri" pitchFamily="34" charset="0"/>
            </a:endParaRPr>
          </a:p>
        </p:txBody>
      </p:sp>
      <p:sp>
        <p:nvSpPr>
          <p:cNvPr id="4125" name="Text Box 32"/>
          <p:cNvSpPr txBox="1">
            <a:spLocks noChangeArrowheads="1"/>
          </p:cNvSpPr>
          <p:nvPr/>
        </p:nvSpPr>
        <p:spPr bwMode="auto">
          <a:xfrm>
            <a:off x="685800" y="6324600"/>
            <a:ext cx="1752600" cy="336550"/>
          </a:xfrm>
          <a:prstGeom prst="rect">
            <a:avLst/>
          </a:prstGeom>
          <a:noFill/>
          <a:ln w="9525">
            <a:noFill/>
            <a:miter lim="800000"/>
            <a:headEnd/>
            <a:tailEnd/>
          </a:ln>
        </p:spPr>
        <p:txBody>
          <a:bodyPr>
            <a:spAutoFit/>
          </a:bodyPr>
          <a:lstStyle/>
          <a:p>
            <a:pPr algn="ctr">
              <a:spcBef>
                <a:spcPct val="50000"/>
              </a:spcBef>
            </a:pPr>
            <a:r>
              <a:rPr lang="en-US" altLang="zh-TW" sz="1600"/>
              <a:t>Shape Primitives</a:t>
            </a:r>
          </a:p>
        </p:txBody>
      </p:sp>
      <p:graphicFrame>
        <p:nvGraphicFramePr>
          <p:cNvPr id="4099" name="Object 33"/>
          <p:cNvGraphicFramePr>
            <a:graphicFrameLocks noChangeAspect="1"/>
          </p:cNvGraphicFramePr>
          <p:nvPr/>
        </p:nvGraphicFramePr>
        <p:xfrm>
          <a:off x="3581400" y="2819400"/>
          <a:ext cx="652463" cy="914400"/>
        </p:xfrm>
        <a:graphic>
          <a:graphicData uri="http://schemas.openxmlformats.org/presentationml/2006/ole">
            <p:oleObj spid="_x0000_s90115" name="Bitmap Image" r:id="rId11" imgW="638264" imgH="895238" progId="PBrush">
              <p:embed/>
            </p:oleObj>
          </a:graphicData>
        </a:graphic>
      </p:graphicFrame>
      <p:sp>
        <p:nvSpPr>
          <p:cNvPr id="4126" name="Text Box 34"/>
          <p:cNvSpPr txBox="1">
            <a:spLocks noChangeArrowheads="1"/>
          </p:cNvSpPr>
          <p:nvPr/>
        </p:nvSpPr>
        <p:spPr bwMode="auto">
          <a:xfrm>
            <a:off x="533400" y="4724400"/>
            <a:ext cx="2286000" cy="336550"/>
          </a:xfrm>
          <a:prstGeom prst="rect">
            <a:avLst/>
          </a:prstGeom>
          <a:noFill/>
          <a:ln w="9525">
            <a:noFill/>
            <a:miter lim="800000"/>
            <a:headEnd/>
            <a:tailEnd/>
          </a:ln>
        </p:spPr>
        <p:txBody>
          <a:bodyPr>
            <a:spAutoFit/>
          </a:bodyPr>
          <a:lstStyle/>
          <a:p>
            <a:pPr algn="ctr">
              <a:spcBef>
                <a:spcPct val="50000"/>
              </a:spcBef>
            </a:pPr>
            <a:r>
              <a:rPr lang="en-US" altLang="zh-TW" sz="1600"/>
              <a:t>Generic Transforms</a:t>
            </a:r>
          </a:p>
        </p:txBody>
      </p:sp>
      <p:pic>
        <p:nvPicPr>
          <p:cNvPr id="4127" name="Picture 35" descr="rect-0deg_1"/>
          <p:cNvPicPr>
            <a:picLocks noChangeAspect="1" noChangeArrowheads="1"/>
          </p:cNvPicPr>
          <p:nvPr/>
        </p:nvPicPr>
        <p:blipFill>
          <a:blip r:embed="rId12"/>
          <a:srcRect/>
          <a:stretch>
            <a:fillRect/>
          </a:stretch>
        </p:blipFill>
        <p:spPr bwMode="auto">
          <a:xfrm>
            <a:off x="685800" y="5105400"/>
            <a:ext cx="101600" cy="422275"/>
          </a:xfrm>
          <a:prstGeom prst="rect">
            <a:avLst/>
          </a:prstGeom>
          <a:noFill/>
          <a:ln w="9525">
            <a:noFill/>
            <a:miter lim="800000"/>
            <a:headEnd/>
            <a:tailEnd/>
          </a:ln>
        </p:spPr>
      </p:pic>
      <p:pic>
        <p:nvPicPr>
          <p:cNvPr id="4128" name="Picture 36" descr="rect-0deg_2"/>
          <p:cNvPicPr>
            <a:picLocks noChangeAspect="1" noChangeArrowheads="1"/>
          </p:cNvPicPr>
          <p:nvPr/>
        </p:nvPicPr>
        <p:blipFill>
          <a:blip r:embed="rId13"/>
          <a:srcRect/>
          <a:stretch>
            <a:fillRect/>
          </a:stretch>
        </p:blipFill>
        <p:spPr bwMode="auto">
          <a:xfrm>
            <a:off x="914400" y="5105400"/>
            <a:ext cx="212725" cy="344488"/>
          </a:xfrm>
          <a:prstGeom prst="rect">
            <a:avLst/>
          </a:prstGeom>
          <a:noFill/>
          <a:ln w="9525">
            <a:noFill/>
            <a:miter lim="800000"/>
            <a:headEnd/>
            <a:tailEnd/>
          </a:ln>
        </p:spPr>
      </p:pic>
      <p:pic>
        <p:nvPicPr>
          <p:cNvPr id="4129" name="Picture 37" descr="rect-0deg_3"/>
          <p:cNvPicPr>
            <a:picLocks noChangeAspect="1" noChangeArrowheads="1"/>
          </p:cNvPicPr>
          <p:nvPr/>
        </p:nvPicPr>
        <p:blipFill>
          <a:blip r:embed="rId14"/>
          <a:srcRect/>
          <a:stretch>
            <a:fillRect/>
          </a:stretch>
        </p:blipFill>
        <p:spPr bwMode="auto">
          <a:xfrm>
            <a:off x="1219200" y="5105400"/>
            <a:ext cx="280988" cy="295275"/>
          </a:xfrm>
          <a:prstGeom prst="rect">
            <a:avLst/>
          </a:prstGeom>
          <a:noFill/>
          <a:ln w="9525">
            <a:noFill/>
            <a:miter lim="800000"/>
            <a:headEnd/>
            <a:tailEnd/>
          </a:ln>
        </p:spPr>
      </p:pic>
      <p:pic>
        <p:nvPicPr>
          <p:cNvPr id="4130" name="Picture 38" descr="rect-0deg_4"/>
          <p:cNvPicPr>
            <a:picLocks noChangeAspect="1" noChangeArrowheads="1"/>
          </p:cNvPicPr>
          <p:nvPr/>
        </p:nvPicPr>
        <p:blipFill>
          <a:blip r:embed="rId15"/>
          <a:srcRect/>
          <a:stretch>
            <a:fillRect/>
          </a:stretch>
        </p:blipFill>
        <p:spPr bwMode="auto">
          <a:xfrm>
            <a:off x="1600200" y="5105400"/>
            <a:ext cx="304800" cy="304800"/>
          </a:xfrm>
          <a:prstGeom prst="rect">
            <a:avLst/>
          </a:prstGeom>
          <a:noFill/>
          <a:ln w="9525">
            <a:noFill/>
            <a:miter lim="800000"/>
            <a:headEnd/>
            <a:tailEnd/>
          </a:ln>
        </p:spPr>
      </p:pic>
      <p:pic>
        <p:nvPicPr>
          <p:cNvPr id="4131" name="Picture 39" descr="rect-0deg_5"/>
          <p:cNvPicPr>
            <a:picLocks noChangeAspect="1" noChangeArrowheads="1"/>
          </p:cNvPicPr>
          <p:nvPr/>
        </p:nvPicPr>
        <p:blipFill>
          <a:blip r:embed="rId16"/>
          <a:srcRect/>
          <a:stretch>
            <a:fillRect/>
          </a:stretch>
        </p:blipFill>
        <p:spPr bwMode="auto">
          <a:xfrm>
            <a:off x="1981200" y="5105400"/>
            <a:ext cx="255588" cy="322263"/>
          </a:xfrm>
          <a:prstGeom prst="rect">
            <a:avLst/>
          </a:prstGeom>
          <a:noFill/>
          <a:ln w="9525">
            <a:noFill/>
            <a:miter lim="800000"/>
            <a:headEnd/>
            <a:tailEnd/>
          </a:ln>
        </p:spPr>
      </p:pic>
      <p:pic>
        <p:nvPicPr>
          <p:cNvPr id="4132" name="Picture 40" descr="rect-0deg_6"/>
          <p:cNvPicPr>
            <a:picLocks noChangeAspect="1" noChangeArrowheads="1"/>
          </p:cNvPicPr>
          <p:nvPr/>
        </p:nvPicPr>
        <p:blipFill>
          <a:blip r:embed="rId17"/>
          <a:srcRect/>
          <a:stretch>
            <a:fillRect/>
          </a:stretch>
        </p:blipFill>
        <p:spPr bwMode="auto">
          <a:xfrm>
            <a:off x="2362200" y="5105400"/>
            <a:ext cx="153988" cy="390525"/>
          </a:xfrm>
          <a:prstGeom prst="rect">
            <a:avLst/>
          </a:prstGeom>
          <a:noFill/>
          <a:ln w="9525">
            <a:noFill/>
            <a:miter lim="800000"/>
            <a:headEnd/>
            <a:tailEnd/>
          </a:ln>
        </p:spPr>
      </p:pic>
      <p:pic>
        <p:nvPicPr>
          <p:cNvPr id="4133" name="Picture 41" descr="Fig2c"/>
          <p:cNvPicPr>
            <a:picLocks noChangeAspect="1" noChangeArrowheads="1"/>
          </p:cNvPicPr>
          <p:nvPr/>
        </p:nvPicPr>
        <p:blipFill>
          <a:blip r:embed="rId18"/>
          <a:srcRect/>
          <a:stretch>
            <a:fillRect/>
          </a:stretch>
        </p:blipFill>
        <p:spPr bwMode="auto">
          <a:xfrm>
            <a:off x="4800600" y="5029200"/>
            <a:ext cx="914400" cy="685800"/>
          </a:xfrm>
          <a:prstGeom prst="rect">
            <a:avLst/>
          </a:prstGeom>
          <a:noFill/>
          <a:ln w="9525">
            <a:noFill/>
            <a:miter lim="800000"/>
            <a:headEnd/>
            <a:tailEnd/>
          </a:ln>
        </p:spPr>
      </p:pic>
      <p:pic>
        <p:nvPicPr>
          <p:cNvPr id="4134" name="Picture 42"/>
          <p:cNvPicPr>
            <a:picLocks noChangeAspect="1" noChangeArrowheads="1"/>
          </p:cNvPicPr>
          <p:nvPr/>
        </p:nvPicPr>
        <p:blipFill>
          <a:blip r:embed="rId19"/>
          <a:srcRect/>
          <a:stretch>
            <a:fillRect/>
          </a:stretch>
        </p:blipFill>
        <p:spPr bwMode="auto">
          <a:xfrm>
            <a:off x="4343400" y="5334000"/>
            <a:ext cx="601663" cy="228600"/>
          </a:xfrm>
          <a:prstGeom prst="rect">
            <a:avLst/>
          </a:prstGeom>
          <a:noFill/>
          <a:ln w="9525">
            <a:noFill/>
            <a:miter lim="800000"/>
            <a:headEnd/>
            <a:tailEnd/>
          </a:ln>
        </p:spPr>
      </p:pic>
      <p:pic>
        <p:nvPicPr>
          <p:cNvPr id="4135" name="Picture 43"/>
          <p:cNvPicPr>
            <a:picLocks noChangeAspect="1" noChangeArrowheads="1"/>
          </p:cNvPicPr>
          <p:nvPr/>
        </p:nvPicPr>
        <p:blipFill>
          <a:blip r:embed="rId20"/>
          <a:srcRect/>
          <a:stretch>
            <a:fillRect/>
          </a:stretch>
        </p:blipFill>
        <p:spPr bwMode="auto">
          <a:xfrm>
            <a:off x="4953000" y="5562600"/>
            <a:ext cx="236538" cy="304800"/>
          </a:xfrm>
          <a:prstGeom prst="rect">
            <a:avLst/>
          </a:prstGeom>
          <a:noFill/>
          <a:ln w="9525">
            <a:noFill/>
            <a:miter lim="800000"/>
            <a:headEnd/>
            <a:tailEnd/>
          </a:ln>
        </p:spPr>
      </p:pic>
      <p:pic>
        <p:nvPicPr>
          <p:cNvPr id="4136" name="Picture 44"/>
          <p:cNvPicPr>
            <a:picLocks noChangeAspect="1" noChangeArrowheads="1"/>
          </p:cNvPicPr>
          <p:nvPr/>
        </p:nvPicPr>
        <p:blipFill>
          <a:blip r:embed="rId21"/>
          <a:srcRect/>
          <a:stretch>
            <a:fillRect/>
          </a:stretch>
        </p:blipFill>
        <p:spPr bwMode="auto">
          <a:xfrm>
            <a:off x="5334000" y="5562600"/>
            <a:ext cx="236538" cy="304800"/>
          </a:xfrm>
          <a:prstGeom prst="rect">
            <a:avLst/>
          </a:prstGeom>
          <a:noFill/>
          <a:ln w="9525">
            <a:noFill/>
            <a:miter lim="800000"/>
            <a:headEnd/>
            <a:tailEnd/>
          </a:ln>
        </p:spPr>
      </p:pic>
      <p:pic>
        <p:nvPicPr>
          <p:cNvPr id="4137" name="Picture 45"/>
          <p:cNvPicPr>
            <a:picLocks noChangeAspect="1" noChangeArrowheads="1"/>
          </p:cNvPicPr>
          <p:nvPr/>
        </p:nvPicPr>
        <p:blipFill>
          <a:blip r:embed="rId22"/>
          <a:srcRect/>
          <a:stretch>
            <a:fillRect/>
          </a:stretch>
        </p:blipFill>
        <p:spPr bwMode="auto">
          <a:xfrm>
            <a:off x="5562600" y="5486400"/>
            <a:ext cx="566738" cy="169863"/>
          </a:xfrm>
          <a:prstGeom prst="rect">
            <a:avLst/>
          </a:prstGeom>
          <a:noFill/>
          <a:ln w="9525">
            <a:noFill/>
            <a:miter lim="800000"/>
            <a:headEnd/>
            <a:tailEnd/>
          </a:ln>
        </p:spPr>
      </p:pic>
      <p:pic>
        <p:nvPicPr>
          <p:cNvPr id="4138" name="Picture 46"/>
          <p:cNvPicPr>
            <a:picLocks noChangeAspect="1" noChangeArrowheads="1"/>
          </p:cNvPicPr>
          <p:nvPr/>
        </p:nvPicPr>
        <p:blipFill>
          <a:blip r:embed="rId23"/>
          <a:srcRect/>
          <a:stretch>
            <a:fillRect/>
          </a:stretch>
        </p:blipFill>
        <p:spPr bwMode="auto">
          <a:xfrm>
            <a:off x="4495800" y="5486400"/>
            <a:ext cx="549275" cy="171450"/>
          </a:xfrm>
          <a:prstGeom prst="rect">
            <a:avLst/>
          </a:prstGeom>
          <a:noFill/>
          <a:ln w="9525">
            <a:noFill/>
            <a:miter lim="800000"/>
            <a:headEnd/>
            <a:tailEnd/>
          </a:ln>
        </p:spPr>
      </p:pic>
      <p:pic>
        <p:nvPicPr>
          <p:cNvPr id="4139" name="Picture 47"/>
          <p:cNvPicPr>
            <a:picLocks noChangeAspect="1" noChangeArrowheads="1"/>
          </p:cNvPicPr>
          <p:nvPr/>
        </p:nvPicPr>
        <p:blipFill>
          <a:blip r:embed="rId24"/>
          <a:srcRect/>
          <a:stretch>
            <a:fillRect/>
          </a:stretch>
        </p:blipFill>
        <p:spPr bwMode="auto">
          <a:xfrm>
            <a:off x="5562600" y="5257800"/>
            <a:ext cx="603250" cy="230188"/>
          </a:xfrm>
          <a:prstGeom prst="rect">
            <a:avLst/>
          </a:prstGeom>
          <a:noFill/>
          <a:ln w="9525">
            <a:noFill/>
            <a:miter lim="800000"/>
            <a:headEnd/>
            <a:tailEnd/>
          </a:ln>
        </p:spPr>
      </p:pic>
      <p:pic>
        <p:nvPicPr>
          <p:cNvPr id="4140" name="Picture 48" descr="Sample_4"/>
          <p:cNvPicPr>
            <a:picLocks noChangeAspect="1" noChangeArrowheads="1"/>
          </p:cNvPicPr>
          <p:nvPr/>
        </p:nvPicPr>
        <p:blipFill>
          <a:blip r:embed="rId25"/>
          <a:srcRect/>
          <a:stretch>
            <a:fillRect/>
          </a:stretch>
        </p:blipFill>
        <p:spPr bwMode="auto">
          <a:xfrm>
            <a:off x="5943600" y="5334000"/>
            <a:ext cx="533400" cy="533400"/>
          </a:xfrm>
          <a:prstGeom prst="rect">
            <a:avLst/>
          </a:prstGeom>
          <a:noFill/>
          <a:ln w="9525">
            <a:solidFill>
              <a:srgbClr val="000000"/>
            </a:solidFill>
            <a:miter lim="800000"/>
            <a:headEnd/>
            <a:tailEnd/>
          </a:ln>
        </p:spPr>
      </p:pic>
      <p:pic>
        <p:nvPicPr>
          <p:cNvPr id="4141" name="Picture 49" descr="Sample_3"/>
          <p:cNvPicPr>
            <a:picLocks noChangeAspect="1" noChangeArrowheads="1"/>
          </p:cNvPicPr>
          <p:nvPr/>
        </p:nvPicPr>
        <p:blipFill>
          <a:blip r:embed="rId26"/>
          <a:srcRect/>
          <a:stretch>
            <a:fillRect/>
          </a:stretch>
        </p:blipFill>
        <p:spPr bwMode="auto">
          <a:xfrm>
            <a:off x="4038600" y="5334000"/>
            <a:ext cx="530225" cy="555625"/>
          </a:xfrm>
          <a:prstGeom prst="rect">
            <a:avLst/>
          </a:prstGeom>
          <a:noFill/>
          <a:ln w="9525">
            <a:solidFill>
              <a:srgbClr val="000000"/>
            </a:solidFill>
            <a:miter lim="800000"/>
            <a:headEnd/>
            <a:tailEnd/>
          </a:ln>
        </p:spPr>
      </p:pic>
      <p:pic>
        <p:nvPicPr>
          <p:cNvPr id="4142" name="Picture 50" descr="Sample_5"/>
          <p:cNvPicPr>
            <a:picLocks noChangeAspect="1" noChangeArrowheads="1"/>
          </p:cNvPicPr>
          <p:nvPr/>
        </p:nvPicPr>
        <p:blipFill>
          <a:blip r:embed="rId27"/>
          <a:srcRect/>
          <a:stretch>
            <a:fillRect/>
          </a:stretch>
        </p:blipFill>
        <p:spPr bwMode="auto">
          <a:xfrm>
            <a:off x="5638800" y="5562600"/>
            <a:ext cx="533400" cy="533400"/>
          </a:xfrm>
          <a:prstGeom prst="rect">
            <a:avLst/>
          </a:prstGeom>
          <a:noFill/>
          <a:ln w="9525">
            <a:solidFill>
              <a:srgbClr val="000000"/>
            </a:solidFill>
            <a:miter lim="800000"/>
            <a:headEnd/>
            <a:tailEnd/>
          </a:ln>
        </p:spPr>
      </p:pic>
      <p:pic>
        <p:nvPicPr>
          <p:cNvPr id="4143" name="Picture 51" descr="Sample_6"/>
          <p:cNvPicPr>
            <a:picLocks noChangeAspect="1" noChangeArrowheads="1"/>
          </p:cNvPicPr>
          <p:nvPr/>
        </p:nvPicPr>
        <p:blipFill>
          <a:blip r:embed="rId28"/>
          <a:srcRect/>
          <a:stretch>
            <a:fillRect/>
          </a:stretch>
        </p:blipFill>
        <p:spPr bwMode="auto">
          <a:xfrm>
            <a:off x="5257800" y="5715000"/>
            <a:ext cx="512763" cy="533400"/>
          </a:xfrm>
          <a:prstGeom prst="rect">
            <a:avLst/>
          </a:prstGeom>
          <a:noFill/>
          <a:ln w="9525">
            <a:solidFill>
              <a:srgbClr val="000000"/>
            </a:solidFill>
            <a:miter lim="800000"/>
            <a:headEnd/>
            <a:tailEnd/>
          </a:ln>
        </p:spPr>
      </p:pic>
      <p:pic>
        <p:nvPicPr>
          <p:cNvPr id="4144" name="Picture 52" descr="Sample_2"/>
          <p:cNvPicPr>
            <a:picLocks noChangeAspect="1" noChangeArrowheads="1"/>
          </p:cNvPicPr>
          <p:nvPr/>
        </p:nvPicPr>
        <p:blipFill>
          <a:blip r:embed="rId29"/>
          <a:srcRect/>
          <a:stretch>
            <a:fillRect/>
          </a:stretch>
        </p:blipFill>
        <p:spPr bwMode="auto">
          <a:xfrm>
            <a:off x="4419600" y="5562600"/>
            <a:ext cx="533400" cy="496888"/>
          </a:xfrm>
          <a:prstGeom prst="rect">
            <a:avLst/>
          </a:prstGeom>
          <a:noFill/>
          <a:ln w="9525">
            <a:solidFill>
              <a:srgbClr val="000000"/>
            </a:solidFill>
            <a:miter lim="800000"/>
            <a:headEnd/>
            <a:tailEnd/>
          </a:ln>
        </p:spPr>
      </p:pic>
      <p:pic>
        <p:nvPicPr>
          <p:cNvPr id="4145" name="Picture 53" descr="Sample_1"/>
          <p:cNvPicPr>
            <a:picLocks noChangeAspect="1" noChangeArrowheads="1"/>
          </p:cNvPicPr>
          <p:nvPr/>
        </p:nvPicPr>
        <p:blipFill>
          <a:blip r:embed="rId30"/>
          <a:srcRect/>
          <a:stretch>
            <a:fillRect/>
          </a:stretch>
        </p:blipFill>
        <p:spPr bwMode="auto">
          <a:xfrm>
            <a:off x="4724400" y="5715000"/>
            <a:ext cx="533400" cy="533400"/>
          </a:xfrm>
          <a:prstGeom prst="rect">
            <a:avLst/>
          </a:prstGeom>
          <a:noFill/>
          <a:ln w="9525">
            <a:solidFill>
              <a:srgbClr val="000000"/>
            </a:solidFill>
            <a:miter lim="800000"/>
            <a:headEnd/>
            <a:tailEnd/>
          </a:ln>
        </p:spPr>
      </p:pic>
      <p:sp>
        <p:nvSpPr>
          <p:cNvPr id="4146" name="Rectangle 54"/>
          <p:cNvSpPr>
            <a:spLocks noChangeArrowheads="1"/>
          </p:cNvSpPr>
          <p:nvPr/>
        </p:nvSpPr>
        <p:spPr bwMode="auto">
          <a:xfrm>
            <a:off x="3962400" y="4724400"/>
            <a:ext cx="2590800" cy="1600200"/>
          </a:xfrm>
          <a:prstGeom prst="rect">
            <a:avLst/>
          </a:prstGeom>
          <a:noFill/>
          <a:ln w="19050">
            <a:solidFill>
              <a:srgbClr val="0000FF"/>
            </a:solidFill>
            <a:miter lim="800000"/>
            <a:headEnd/>
            <a:tailEnd/>
          </a:ln>
        </p:spPr>
        <p:txBody>
          <a:bodyPr wrap="none" anchor="ctr"/>
          <a:lstStyle/>
          <a:p>
            <a:endParaRPr lang="zh-TW" altLang="zh-TW">
              <a:latin typeface="Calibri" pitchFamily="34" charset="0"/>
            </a:endParaRPr>
          </a:p>
        </p:txBody>
      </p:sp>
      <p:sp>
        <p:nvSpPr>
          <p:cNvPr id="4147" name="Text Box 55"/>
          <p:cNvSpPr txBox="1">
            <a:spLocks noChangeArrowheads="1"/>
          </p:cNvSpPr>
          <p:nvPr/>
        </p:nvSpPr>
        <p:spPr bwMode="auto">
          <a:xfrm>
            <a:off x="4114800" y="4724400"/>
            <a:ext cx="2286000" cy="336550"/>
          </a:xfrm>
          <a:prstGeom prst="rect">
            <a:avLst/>
          </a:prstGeom>
          <a:noFill/>
          <a:ln w="9525">
            <a:noFill/>
            <a:miter lim="800000"/>
            <a:headEnd/>
            <a:tailEnd/>
          </a:ln>
        </p:spPr>
        <p:txBody>
          <a:bodyPr>
            <a:spAutoFit/>
          </a:bodyPr>
          <a:lstStyle/>
          <a:p>
            <a:pPr algn="ctr">
              <a:spcBef>
                <a:spcPct val="50000"/>
              </a:spcBef>
            </a:pPr>
            <a:r>
              <a:rPr lang="en-US" altLang="zh-TW" sz="1600"/>
              <a:t>Skeleton</a:t>
            </a:r>
          </a:p>
        </p:txBody>
      </p:sp>
      <p:sp>
        <p:nvSpPr>
          <p:cNvPr id="4148" name="Line 56"/>
          <p:cNvSpPr>
            <a:spLocks noChangeShapeType="1"/>
          </p:cNvSpPr>
          <p:nvPr/>
        </p:nvSpPr>
        <p:spPr bwMode="auto">
          <a:xfrm>
            <a:off x="5257800" y="3810000"/>
            <a:ext cx="0" cy="914400"/>
          </a:xfrm>
          <a:prstGeom prst="line">
            <a:avLst/>
          </a:prstGeom>
          <a:noFill/>
          <a:ln w="38100">
            <a:solidFill>
              <a:srgbClr val="3366FF"/>
            </a:solidFill>
            <a:round/>
            <a:headEnd type="triangle" w="med" len="med"/>
            <a:tailEnd/>
          </a:ln>
        </p:spPr>
        <p:txBody>
          <a:bodyPr wrap="none" anchor="ctr"/>
          <a:lstStyle/>
          <a:p>
            <a:endParaRPr lang="en-US"/>
          </a:p>
        </p:txBody>
      </p:sp>
      <p:sp>
        <p:nvSpPr>
          <p:cNvPr id="4149" name="Rectangle 57"/>
          <p:cNvSpPr>
            <a:spLocks noChangeArrowheads="1"/>
          </p:cNvSpPr>
          <p:nvPr/>
        </p:nvSpPr>
        <p:spPr bwMode="auto">
          <a:xfrm>
            <a:off x="4572000" y="4038600"/>
            <a:ext cx="1676400" cy="381000"/>
          </a:xfrm>
          <a:prstGeom prst="rect">
            <a:avLst/>
          </a:prstGeom>
          <a:solidFill>
            <a:schemeClr val="bg1"/>
          </a:solidFill>
          <a:ln w="19050">
            <a:solidFill>
              <a:srgbClr val="0000FF"/>
            </a:solidFill>
            <a:miter lim="800000"/>
            <a:headEnd/>
            <a:tailEnd/>
          </a:ln>
        </p:spPr>
        <p:txBody>
          <a:bodyPr wrap="none" anchor="ctr"/>
          <a:lstStyle/>
          <a:p>
            <a:pPr algn="ctr"/>
            <a:r>
              <a:rPr lang="en-US" altLang="zh-TW" sz="1600"/>
              <a:t>Part Transforms</a:t>
            </a:r>
          </a:p>
        </p:txBody>
      </p:sp>
      <p:sp>
        <p:nvSpPr>
          <p:cNvPr id="21562" name="AutoShape 58"/>
          <p:cNvSpPr>
            <a:spLocks noChangeArrowheads="1"/>
          </p:cNvSpPr>
          <p:nvPr/>
        </p:nvSpPr>
        <p:spPr bwMode="auto">
          <a:xfrm>
            <a:off x="2286000" y="5562600"/>
            <a:ext cx="1981200" cy="1143000"/>
          </a:xfrm>
          <a:prstGeom prst="upArrowCallout">
            <a:avLst>
              <a:gd name="adj1" fmla="val 12278"/>
              <a:gd name="adj2" fmla="val 16117"/>
              <a:gd name="adj3" fmla="val 10528"/>
              <a:gd name="adj4" fmla="val 25727"/>
            </a:avLst>
          </a:prstGeom>
          <a:solidFill>
            <a:srgbClr val="FFFFCC"/>
          </a:solidFill>
          <a:ln w="9525">
            <a:solidFill>
              <a:schemeClr val="tx1"/>
            </a:solidFill>
            <a:miter lim="800000"/>
            <a:headEnd/>
            <a:tailEnd/>
          </a:ln>
          <a:effectLst>
            <a:outerShdw dist="107763" dir="8100000" algn="ctr" rotWithShape="0">
              <a:schemeClr val="bg2"/>
            </a:outerShdw>
          </a:effectLst>
        </p:spPr>
        <p:txBody>
          <a:bodyPr anchor="ctr"/>
          <a:lstStyle/>
          <a:p>
            <a:pPr algn="ctr" fontAlgn="auto">
              <a:spcBef>
                <a:spcPts val="0"/>
              </a:spcBef>
              <a:spcAft>
                <a:spcPts val="0"/>
              </a:spcAft>
              <a:defRPr/>
            </a:pPr>
            <a:r>
              <a:rPr lang="en-US" sz="1600"/>
              <a:t>Infer Part Indicator</a:t>
            </a:r>
          </a:p>
        </p:txBody>
      </p:sp>
      <p:sp>
        <p:nvSpPr>
          <p:cNvPr id="4151" name="Rectangle 59"/>
          <p:cNvSpPr>
            <a:spLocks noChangeArrowheads="1"/>
          </p:cNvSpPr>
          <p:nvPr/>
        </p:nvSpPr>
        <p:spPr bwMode="auto">
          <a:xfrm>
            <a:off x="7315200" y="4724400"/>
            <a:ext cx="1295400" cy="1600200"/>
          </a:xfrm>
          <a:prstGeom prst="rect">
            <a:avLst/>
          </a:prstGeom>
          <a:noFill/>
          <a:ln w="19050">
            <a:solidFill>
              <a:srgbClr val="7030A0"/>
            </a:solidFill>
            <a:miter lim="800000"/>
            <a:headEnd/>
            <a:tailEnd/>
          </a:ln>
        </p:spPr>
        <p:txBody>
          <a:bodyPr wrap="none" anchor="ctr"/>
          <a:lstStyle/>
          <a:p>
            <a:endParaRPr lang="zh-TW" altLang="zh-TW">
              <a:latin typeface="Calibri" pitchFamily="34" charset="0"/>
            </a:endParaRPr>
          </a:p>
        </p:txBody>
      </p:sp>
      <p:sp>
        <p:nvSpPr>
          <p:cNvPr id="4152" name="Text Box 60"/>
          <p:cNvSpPr txBox="1">
            <a:spLocks noChangeArrowheads="1"/>
          </p:cNvSpPr>
          <p:nvPr/>
        </p:nvSpPr>
        <p:spPr bwMode="auto">
          <a:xfrm>
            <a:off x="7391400" y="6324600"/>
            <a:ext cx="1600200" cy="336550"/>
          </a:xfrm>
          <a:prstGeom prst="rect">
            <a:avLst/>
          </a:prstGeom>
          <a:noFill/>
          <a:ln w="9525">
            <a:noFill/>
            <a:miter lim="800000"/>
            <a:headEnd/>
            <a:tailEnd/>
          </a:ln>
        </p:spPr>
        <p:txBody>
          <a:bodyPr>
            <a:spAutoFit/>
          </a:bodyPr>
          <a:lstStyle/>
          <a:p>
            <a:pPr algn="ctr">
              <a:spcBef>
                <a:spcPct val="50000"/>
              </a:spcBef>
            </a:pPr>
            <a:r>
              <a:rPr lang="en-US" altLang="zh-TW" sz="1600" dirty="0"/>
              <a:t>Virtual </a:t>
            </a:r>
            <a:r>
              <a:rPr lang="en-US" altLang="zh-TW" sz="1600" dirty="0" smtClean="0"/>
              <a:t>Images</a:t>
            </a:r>
            <a:endParaRPr lang="en-US" altLang="zh-TW" sz="1600" dirty="0"/>
          </a:p>
        </p:txBody>
      </p:sp>
      <p:pic>
        <p:nvPicPr>
          <p:cNvPr id="4153" name="Picture 61" descr="144-4445_IMG"/>
          <p:cNvPicPr>
            <a:picLocks noChangeAspect="1" noChangeArrowheads="1"/>
          </p:cNvPicPr>
          <p:nvPr/>
        </p:nvPicPr>
        <p:blipFill>
          <a:blip r:embed="rId31"/>
          <a:srcRect/>
          <a:stretch>
            <a:fillRect/>
          </a:stretch>
        </p:blipFill>
        <p:spPr bwMode="auto">
          <a:xfrm>
            <a:off x="4724400" y="2362200"/>
            <a:ext cx="914400" cy="685800"/>
          </a:xfrm>
          <a:prstGeom prst="rect">
            <a:avLst/>
          </a:prstGeom>
          <a:noFill/>
          <a:ln w="9525">
            <a:noFill/>
            <a:miter lim="800000"/>
            <a:headEnd/>
            <a:tailEnd/>
          </a:ln>
        </p:spPr>
      </p:pic>
      <p:pic>
        <p:nvPicPr>
          <p:cNvPr id="4154" name="Picture 62" descr="P2050116"/>
          <p:cNvPicPr>
            <a:picLocks noChangeAspect="1" noChangeArrowheads="1"/>
          </p:cNvPicPr>
          <p:nvPr/>
        </p:nvPicPr>
        <p:blipFill>
          <a:blip r:embed="rId32"/>
          <a:srcRect/>
          <a:stretch>
            <a:fillRect/>
          </a:stretch>
        </p:blipFill>
        <p:spPr bwMode="auto">
          <a:xfrm>
            <a:off x="6248400" y="2362200"/>
            <a:ext cx="838200" cy="628650"/>
          </a:xfrm>
          <a:prstGeom prst="rect">
            <a:avLst/>
          </a:prstGeom>
          <a:noFill/>
          <a:ln w="9525">
            <a:noFill/>
            <a:miter lim="800000"/>
            <a:headEnd/>
            <a:tailEnd/>
          </a:ln>
        </p:spPr>
      </p:pic>
      <p:pic>
        <p:nvPicPr>
          <p:cNvPr id="4155" name="Picture 63" descr="P2140058"/>
          <p:cNvPicPr>
            <a:picLocks noChangeAspect="1" noChangeArrowheads="1"/>
          </p:cNvPicPr>
          <p:nvPr/>
        </p:nvPicPr>
        <p:blipFill>
          <a:blip r:embed="rId33"/>
          <a:srcRect/>
          <a:stretch>
            <a:fillRect/>
          </a:stretch>
        </p:blipFill>
        <p:spPr bwMode="auto">
          <a:xfrm>
            <a:off x="6019800" y="2743200"/>
            <a:ext cx="838200" cy="628650"/>
          </a:xfrm>
          <a:prstGeom prst="rect">
            <a:avLst/>
          </a:prstGeom>
          <a:noFill/>
          <a:ln w="9525">
            <a:noFill/>
            <a:miter lim="800000"/>
            <a:headEnd/>
            <a:tailEnd/>
          </a:ln>
        </p:spPr>
      </p:pic>
      <p:pic>
        <p:nvPicPr>
          <p:cNvPr id="4156" name="Picture 64" descr="IMG_5787"/>
          <p:cNvPicPr>
            <a:picLocks noChangeAspect="1" noChangeArrowheads="1"/>
          </p:cNvPicPr>
          <p:nvPr/>
        </p:nvPicPr>
        <p:blipFill>
          <a:blip r:embed="rId34"/>
          <a:srcRect/>
          <a:stretch>
            <a:fillRect/>
          </a:stretch>
        </p:blipFill>
        <p:spPr bwMode="auto">
          <a:xfrm>
            <a:off x="6553200" y="3124200"/>
            <a:ext cx="762000" cy="571500"/>
          </a:xfrm>
          <a:prstGeom prst="rect">
            <a:avLst/>
          </a:prstGeom>
          <a:noFill/>
          <a:ln w="9525">
            <a:noFill/>
            <a:miter lim="800000"/>
            <a:headEnd/>
            <a:tailEnd/>
          </a:ln>
        </p:spPr>
      </p:pic>
      <p:pic>
        <p:nvPicPr>
          <p:cNvPr id="4157" name="Picture 65" descr="P2010019"/>
          <p:cNvPicPr>
            <a:picLocks noChangeAspect="1" noChangeArrowheads="1"/>
          </p:cNvPicPr>
          <p:nvPr/>
        </p:nvPicPr>
        <p:blipFill>
          <a:blip r:embed="rId35"/>
          <a:srcRect/>
          <a:stretch>
            <a:fillRect/>
          </a:stretch>
        </p:blipFill>
        <p:spPr bwMode="auto">
          <a:xfrm>
            <a:off x="5638800" y="3048000"/>
            <a:ext cx="838200" cy="628650"/>
          </a:xfrm>
          <a:prstGeom prst="rect">
            <a:avLst/>
          </a:prstGeom>
          <a:noFill/>
          <a:ln w="9525">
            <a:noFill/>
            <a:miter lim="800000"/>
            <a:headEnd/>
            <a:tailEnd/>
          </a:ln>
        </p:spPr>
      </p:pic>
      <p:pic>
        <p:nvPicPr>
          <p:cNvPr id="4158" name="Picture 66" descr="IMG_1100"/>
          <p:cNvPicPr>
            <a:picLocks noChangeAspect="1" noChangeArrowheads="1"/>
          </p:cNvPicPr>
          <p:nvPr/>
        </p:nvPicPr>
        <p:blipFill>
          <a:blip r:embed="rId36"/>
          <a:srcRect/>
          <a:stretch>
            <a:fillRect/>
          </a:stretch>
        </p:blipFill>
        <p:spPr bwMode="auto">
          <a:xfrm>
            <a:off x="5410200" y="2438400"/>
            <a:ext cx="914400" cy="685800"/>
          </a:xfrm>
          <a:prstGeom prst="rect">
            <a:avLst/>
          </a:prstGeom>
          <a:noFill/>
          <a:ln w="9525">
            <a:noFill/>
            <a:miter lim="800000"/>
            <a:headEnd/>
            <a:tailEnd/>
          </a:ln>
        </p:spPr>
      </p:pic>
      <p:pic>
        <p:nvPicPr>
          <p:cNvPr id="4159" name="Picture 67" descr="144-4500_IMG"/>
          <p:cNvPicPr>
            <a:picLocks noChangeAspect="1" noChangeArrowheads="1"/>
          </p:cNvPicPr>
          <p:nvPr/>
        </p:nvPicPr>
        <p:blipFill>
          <a:blip r:embed="rId37"/>
          <a:srcRect/>
          <a:stretch>
            <a:fillRect/>
          </a:stretch>
        </p:blipFill>
        <p:spPr bwMode="auto">
          <a:xfrm>
            <a:off x="4800600" y="2895600"/>
            <a:ext cx="838200" cy="628650"/>
          </a:xfrm>
          <a:prstGeom prst="rect">
            <a:avLst/>
          </a:prstGeom>
          <a:noFill/>
          <a:ln w="9525">
            <a:noFill/>
            <a:miter lim="800000"/>
            <a:headEnd/>
            <a:tailEnd/>
          </a:ln>
        </p:spPr>
      </p:pic>
      <p:pic>
        <p:nvPicPr>
          <p:cNvPr id="4160" name="Picture 68" descr="P1010033"/>
          <p:cNvPicPr>
            <a:picLocks noChangeAspect="1" noChangeArrowheads="1"/>
          </p:cNvPicPr>
          <p:nvPr/>
        </p:nvPicPr>
        <p:blipFill>
          <a:blip r:embed="rId38"/>
          <a:srcRect/>
          <a:stretch>
            <a:fillRect/>
          </a:stretch>
        </p:blipFill>
        <p:spPr bwMode="auto">
          <a:xfrm>
            <a:off x="5334000" y="3124200"/>
            <a:ext cx="762000" cy="571500"/>
          </a:xfrm>
          <a:prstGeom prst="rect">
            <a:avLst/>
          </a:prstGeom>
          <a:noFill/>
          <a:ln w="9525">
            <a:noFill/>
            <a:miter lim="800000"/>
            <a:headEnd/>
            <a:tailEnd/>
          </a:ln>
        </p:spPr>
      </p:pic>
      <p:sp>
        <p:nvSpPr>
          <p:cNvPr id="21573" name="AutoShape 69"/>
          <p:cNvSpPr>
            <a:spLocks noChangeArrowheads="1"/>
          </p:cNvSpPr>
          <p:nvPr/>
        </p:nvSpPr>
        <p:spPr bwMode="auto">
          <a:xfrm>
            <a:off x="6096000" y="5638800"/>
            <a:ext cx="1447800" cy="1066800"/>
          </a:xfrm>
          <a:prstGeom prst="upArrowCallout">
            <a:avLst>
              <a:gd name="adj1" fmla="val 10966"/>
              <a:gd name="adj2" fmla="val 14395"/>
              <a:gd name="adj3" fmla="val 10528"/>
              <a:gd name="adj4" fmla="val 26208"/>
            </a:avLst>
          </a:prstGeom>
          <a:solidFill>
            <a:srgbClr val="FFFFCC"/>
          </a:solidFill>
          <a:ln w="9525">
            <a:solidFill>
              <a:schemeClr val="tx1"/>
            </a:solidFill>
            <a:miter lim="800000"/>
            <a:headEnd/>
            <a:tailEnd/>
          </a:ln>
          <a:effectLst>
            <a:outerShdw dist="107763" dir="8100000" algn="ctr" rotWithShape="0">
              <a:schemeClr val="bg2"/>
            </a:outerShdw>
          </a:effectLst>
        </p:spPr>
        <p:txBody>
          <a:bodyPr anchor="ctr"/>
          <a:lstStyle/>
          <a:p>
            <a:pPr algn="ctr" fontAlgn="auto">
              <a:spcBef>
                <a:spcPts val="0"/>
              </a:spcBef>
              <a:spcAft>
                <a:spcPts val="0"/>
              </a:spcAft>
              <a:defRPr/>
            </a:pPr>
            <a:r>
              <a:rPr lang="en-US" sz="1600" dirty="0"/>
              <a:t>Combine Parts</a:t>
            </a:r>
          </a:p>
        </p:txBody>
      </p:sp>
      <p:pic>
        <p:nvPicPr>
          <p:cNvPr id="4162" name="Picture 70" descr="IMG_5733"/>
          <p:cNvPicPr>
            <a:picLocks noChangeAspect="1" noChangeArrowheads="1"/>
          </p:cNvPicPr>
          <p:nvPr/>
        </p:nvPicPr>
        <p:blipFill>
          <a:blip r:embed="rId39"/>
          <a:srcRect/>
          <a:stretch>
            <a:fillRect/>
          </a:stretch>
        </p:blipFill>
        <p:spPr bwMode="auto">
          <a:xfrm>
            <a:off x="7467600" y="2895600"/>
            <a:ext cx="990600" cy="742950"/>
          </a:xfrm>
          <a:prstGeom prst="rect">
            <a:avLst/>
          </a:prstGeom>
          <a:noFill/>
          <a:ln w="28575">
            <a:solidFill>
              <a:srgbClr val="7030A0"/>
            </a:solidFill>
            <a:miter lim="800000"/>
            <a:headEnd/>
            <a:tailEnd/>
          </a:ln>
        </p:spPr>
      </p:pic>
      <p:pic>
        <p:nvPicPr>
          <p:cNvPr id="4163" name="Picture 71" descr="7_1t"/>
          <p:cNvPicPr>
            <a:picLocks noChangeAspect="1" noChangeArrowheads="1"/>
          </p:cNvPicPr>
          <p:nvPr/>
        </p:nvPicPr>
        <p:blipFill>
          <a:blip r:embed="rId40"/>
          <a:srcRect/>
          <a:stretch>
            <a:fillRect/>
          </a:stretch>
        </p:blipFill>
        <p:spPr bwMode="auto">
          <a:xfrm>
            <a:off x="7620000" y="2362200"/>
            <a:ext cx="685800" cy="685800"/>
          </a:xfrm>
          <a:prstGeom prst="rect">
            <a:avLst/>
          </a:prstGeom>
          <a:noFill/>
          <a:ln w="28575">
            <a:solidFill>
              <a:srgbClr val="7030A0"/>
            </a:solidFill>
            <a:miter lim="800000"/>
            <a:headEnd/>
            <a:tailEnd/>
          </a:ln>
        </p:spPr>
      </p:pic>
      <p:pic>
        <p:nvPicPr>
          <p:cNvPr id="4164" name="Picture 72" descr="7_2t"/>
          <p:cNvPicPr>
            <a:picLocks noChangeAspect="1" noChangeArrowheads="1"/>
          </p:cNvPicPr>
          <p:nvPr/>
        </p:nvPicPr>
        <p:blipFill>
          <a:blip r:embed="rId41"/>
          <a:srcRect/>
          <a:stretch>
            <a:fillRect/>
          </a:stretch>
        </p:blipFill>
        <p:spPr bwMode="auto">
          <a:xfrm>
            <a:off x="7391400" y="4800600"/>
            <a:ext cx="609600" cy="609600"/>
          </a:xfrm>
          <a:prstGeom prst="rect">
            <a:avLst/>
          </a:prstGeom>
          <a:noFill/>
          <a:ln w="9525">
            <a:solidFill>
              <a:srgbClr val="7030A0"/>
            </a:solidFill>
            <a:miter lim="800000"/>
            <a:headEnd/>
            <a:tailEnd/>
          </a:ln>
        </p:spPr>
      </p:pic>
      <p:pic>
        <p:nvPicPr>
          <p:cNvPr id="4165" name="Picture 73" descr="7_3t"/>
          <p:cNvPicPr>
            <a:picLocks noChangeAspect="1" noChangeArrowheads="1"/>
          </p:cNvPicPr>
          <p:nvPr/>
        </p:nvPicPr>
        <p:blipFill>
          <a:blip r:embed="rId42"/>
          <a:srcRect/>
          <a:stretch>
            <a:fillRect/>
          </a:stretch>
        </p:blipFill>
        <p:spPr bwMode="auto">
          <a:xfrm>
            <a:off x="7924800" y="5105400"/>
            <a:ext cx="609600" cy="609600"/>
          </a:xfrm>
          <a:prstGeom prst="rect">
            <a:avLst/>
          </a:prstGeom>
          <a:noFill/>
          <a:ln w="9525">
            <a:solidFill>
              <a:srgbClr val="7030A0"/>
            </a:solidFill>
            <a:miter lim="800000"/>
            <a:headEnd/>
            <a:tailEnd/>
          </a:ln>
        </p:spPr>
      </p:pic>
      <p:pic>
        <p:nvPicPr>
          <p:cNvPr id="4166" name="Picture 74" descr="7_5t"/>
          <p:cNvPicPr>
            <a:picLocks noChangeAspect="1" noChangeArrowheads="1"/>
          </p:cNvPicPr>
          <p:nvPr/>
        </p:nvPicPr>
        <p:blipFill>
          <a:blip r:embed="rId43"/>
          <a:srcRect/>
          <a:stretch>
            <a:fillRect/>
          </a:stretch>
        </p:blipFill>
        <p:spPr bwMode="auto">
          <a:xfrm>
            <a:off x="7391400" y="5486400"/>
            <a:ext cx="609600" cy="609600"/>
          </a:xfrm>
          <a:prstGeom prst="rect">
            <a:avLst/>
          </a:prstGeom>
          <a:noFill/>
          <a:ln w="9525">
            <a:solidFill>
              <a:srgbClr val="7030A0"/>
            </a:solidFill>
            <a:miter lim="800000"/>
            <a:headEnd/>
            <a:tailEnd/>
          </a:ln>
        </p:spPr>
      </p:pic>
      <p:pic>
        <p:nvPicPr>
          <p:cNvPr id="4167" name="Picture 75" descr="7_6t"/>
          <p:cNvPicPr>
            <a:picLocks noChangeAspect="1" noChangeArrowheads="1"/>
          </p:cNvPicPr>
          <p:nvPr/>
        </p:nvPicPr>
        <p:blipFill>
          <a:blip r:embed="rId44"/>
          <a:srcRect/>
          <a:stretch>
            <a:fillRect/>
          </a:stretch>
        </p:blipFill>
        <p:spPr bwMode="auto">
          <a:xfrm>
            <a:off x="7848600" y="5638800"/>
            <a:ext cx="609600" cy="609600"/>
          </a:xfrm>
          <a:prstGeom prst="rect">
            <a:avLst/>
          </a:prstGeom>
          <a:noFill/>
          <a:ln w="9525">
            <a:solidFill>
              <a:srgbClr val="7030A0"/>
            </a:solidFill>
            <a:miter lim="800000"/>
            <a:headEnd/>
            <a:tailEnd/>
          </a:ln>
        </p:spPr>
      </p:pic>
      <p:grpSp>
        <p:nvGrpSpPr>
          <p:cNvPr id="3" name="Group 76"/>
          <p:cNvGrpSpPr>
            <a:grpSpLocks/>
          </p:cNvGrpSpPr>
          <p:nvPr/>
        </p:nvGrpSpPr>
        <p:grpSpPr bwMode="auto">
          <a:xfrm>
            <a:off x="685800" y="5486400"/>
            <a:ext cx="1939925" cy="304800"/>
            <a:chOff x="432" y="3120"/>
            <a:chExt cx="1222" cy="192"/>
          </a:xfrm>
        </p:grpSpPr>
        <p:pic>
          <p:nvPicPr>
            <p:cNvPr id="4179" name="Picture 77" descr="block_1"/>
            <p:cNvPicPr>
              <a:picLocks noChangeAspect="1" noChangeArrowheads="1"/>
            </p:cNvPicPr>
            <p:nvPr/>
          </p:nvPicPr>
          <p:blipFill>
            <a:blip r:embed="rId45"/>
            <a:srcRect/>
            <a:stretch>
              <a:fillRect/>
            </a:stretch>
          </p:blipFill>
          <p:spPr bwMode="auto">
            <a:xfrm>
              <a:off x="432" y="3120"/>
              <a:ext cx="171" cy="188"/>
            </a:xfrm>
            <a:prstGeom prst="rect">
              <a:avLst/>
            </a:prstGeom>
            <a:noFill/>
            <a:ln w="9525">
              <a:noFill/>
              <a:miter lim="800000"/>
              <a:headEnd/>
              <a:tailEnd/>
            </a:ln>
          </p:spPr>
        </p:pic>
        <p:pic>
          <p:nvPicPr>
            <p:cNvPr id="4180" name="Picture 78" descr="block_2"/>
            <p:cNvPicPr>
              <a:picLocks noChangeAspect="1" noChangeArrowheads="1"/>
            </p:cNvPicPr>
            <p:nvPr/>
          </p:nvPicPr>
          <p:blipFill>
            <a:blip r:embed="rId46"/>
            <a:srcRect/>
            <a:stretch>
              <a:fillRect/>
            </a:stretch>
          </p:blipFill>
          <p:spPr bwMode="auto">
            <a:xfrm>
              <a:off x="624" y="3120"/>
              <a:ext cx="163" cy="176"/>
            </a:xfrm>
            <a:prstGeom prst="rect">
              <a:avLst/>
            </a:prstGeom>
            <a:noFill/>
            <a:ln w="9525">
              <a:noFill/>
              <a:miter lim="800000"/>
              <a:headEnd/>
              <a:tailEnd/>
            </a:ln>
          </p:spPr>
        </p:pic>
        <p:pic>
          <p:nvPicPr>
            <p:cNvPr id="4181" name="Picture 79" descr="block_3"/>
            <p:cNvPicPr>
              <a:picLocks noChangeAspect="1" noChangeArrowheads="1"/>
            </p:cNvPicPr>
            <p:nvPr/>
          </p:nvPicPr>
          <p:blipFill>
            <a:blip r:embed="rId47"/>
            <a:srcRect/>
            <a:stretch>
              <a:fillRect/>
            </a:stretch>
          </p:blipFill>
          <p:spPr bwMode="auto">
            <a:xfrm>
              <a:off x="816" y="3120"/>
              <a:ext cx="174" cy="179"/>
            </a:xfrm>
            <a:prstGeom prst="rect">
              <a:avLst/>
            </a:prstGeom>
            <a:noFill/>
            <a:ln w="9525">
              <a:noFill/>
              <a:miter lim="800000"/>
              <a:headEnd/>
              <a:tailEnd/>
            </a:ln>
          </p:spPr>
        </p:pic>
        <p:pic>
          <p:nvPicPr>
            <p:cNvPr id="4182" name="Picture 80" descr="block_4"/>
            <p:cNvPicPr>
              <a:picLocks noChangeAspect="1" noChangeArrowheads="1"/>
            </p:cNvPicPr>
            <p:nvPr/>
          </p:nvPicPr>
          <p:blipFill>
            <a:blip r:embed="rId48"/>
            <a:srcRect/>
            <a:stretch>
              <a:fillRect/>
            </a:stretch>
          </p:blipFill>
          <p:spPr bwMode="auto">
            <a:xfrm>
              <a:off x="1056" y="3120"/>
              <a:ext cx="159" cy="164"/>
            </a:xfrm>
            <a:prstGeom prst="rect">
              <a:avLst/>
            </a:prstGeom>
            <a:noFill/>
            <a:ln w="9525">
              <a:noFill/>
              <a:miter lim="800000"/>
              <a:headEnd/>
              <a:tailEnd/>
            </a:ln>
          </p:spPr>
        </p:pic>
        <p:pic>
          <p:nvPicPr>
            <p:cNvPr id="4183" name="Picture 81" descr="block_5"/>
            <p:cNvPicPr>
              <a:picLocks noChangeAspect="1" noChangeArrowheads="1"/>
            </p:cNvPicPr>
            <p:nvPr/>
          </p:nvPicPr>
          <p:blipFill>
            <a:blip r:embed="rId49"/>
            <a:srcRect/>
            <a:stretch>
              <a:fillRect/>
            </a:stretch>
          </p:blipFill>
          <p:spPr bwMode="auto">
            <a:xfrm>
              <a:off x="1248" y="3120"/>
              <a:ext cx="192" cy="192"/>
            </a:xfrm>
            <a:prstGeom prst="rect">
              <a:avLst/>
            </a:prstGeom>
            <a:noFill/>
            <a:ln w="9525">
              <a:noFill/>
              <a:miter lim="800000"/>
              <a:headEnd/>
              <a:tailEnd/>
            </a:ln>
          </p:spPr>
        </p:pic>
        <p:pic>
          <p:nvPicPr>
            <p:cNvPr id="4184" name="Picture 82" descr="block_6"/>
            <p:cNvPicPr>
              <a:picLocks noChangeAspect="1" noChangeArrowheads="1"/>
            </p:cNvPicPr>
            <p:nvPr/>
          </p:nvPicPr>
          <p:blipFill>
            <a:blip r:embed="rId50"/>
            <a:srcRect/>
            <a:stretch>
              <a:fillRect/>
            </a:stretch>
          </p:blipFill>
          <p:spPr bwMode="auto">
            <a:xfrm>
              <a:off x="1488" y="3120"/>
              <a:ext cx="166" cy="171"/>
            </a:xfrm>
            <a:prstGeom prst="rect">
              <a:avLst/>
            </a:prstGeom>
            <a:noFill/>
            <a:ln w="9525">
              <a:noFill/>
              <a:miter lim="800000"/>
              <a:headEnd/>
              <a:tailEnd/>
            </a:ln>
          </p:spPr>
        </p:pic>
      </p:grpSp>
      <p:grpSp>
        <p:nvGrpSpPr>
          <p:cNvPr id="4" name="Group 83"/>
          <p:cNvGrpSpPr>
            <a:grpSpLocks/>
          </p:cNvGrpSpPr>
          <p:nvPr/>
        </p:nvGrpSpPr>
        <p:grpSpPr bwMode="auto">
          <a:xfrm>
            <a:off x="685800" y="5867400"/>
            <a:ext cx="1958975" cy="381000"/>
            <a:chOff x="432" y="3360"/>
            <a:chExt cx="1234" cy="240"/>
          </a:xfrm>
        </p:grpSpPr>
        <p:pic>
          <p:nvPicPr>
            <p:cNvPr id="4173" name="Picture 84" descr="stick-135deg_2"/>
            <p:cNvPicPr>
              <a:picLocks noChangeAspect="1" noChangeArrowheads="1"/>
            </p:cNvPicPr>
            <p:nvPr/>
          </p:nvPicPr>
          <p:blipFill>
            <a:blip r:embed="rId51"/>
            <a:srcRect/>
            <a:stretch>
              <a:fillRect/>
            </a:stretch>
          </p:blipFill>
          <p:spPr bwMode="auto">
            <a:xfrm>
              <a:off x="432" y="3360"/>
              <a:ext cx="183" cy="233"/>
            </a:xfrm>
            <a:prstGeom prst="rect">
              <a:avLst/>
            </a:prstGeom>
            <a:noFill/>
            <a:ln w="9525">
              <a:noFill/>
              <a:miter lim="800000"/>
              <a:headEnd/>
              <a:tailEnd/>
            </a:ln>
          </p:spPr>
        </p:pic>
        <p:pic>
          <p:nvPicPr>
            <p:cNvPr id="4174" name="Picture 85" descr="stick-135deg_3"/>
            <p:cNvPicPr>
              <a:picLocks noChangeAspect="1" noChangeArrowheads="1"/>
            </p:cNvPicPr>
            <p:nvPr/>
          </p:nvPicPr>
          <p:blipFill>
            <a:blip r:embed="rId52"/>
            <a:srcRect/>
            <a:stretch>
              <a:fillRect/>
            </a:stretch>
          </p:blipFill>
          <p:spPr bwMode="auto">
            <a:xfrm>
              <a:off x="655" y="3360"/>
              <a:ext cx="85" cy="240"/>
            </a:xfrm>
            <a:prstGeom prst="rect">
              <a:avLst/>
            </a:prstGeom>
            <a:noFill/>
            <a:ln w="9525">
              <a:noFill/>
              <a:miter lim="800000"/>
              <a:headEnd/>
              <a:tailEnd/>
            </a:ln>
          </p:spPr>
        </p:pic>
        <p:pic>
          <p:nvPicPr>
            <p:cNvPr id="4175" name="Picture 86" descr="stick-135deg_4"/>
            <p:cNvPicPr>
              <a:picLocks noChangeAspect="1" noChangeArrowheads="1"/>
            </p:cNvPicPr>
            <p:nvPr/>
          </p:nvPicPr>
          <p:blipFill>
            <a:blip r:embed="rId53"/>
            <a:srcRect/>
            <a:stretch>
              <a:fillRect/>
            </a:stretch>
          </p:blipFill>
          <p:spPr bwMode="auto">
            <a:xfrm>
              <a:off x="816" y="3360"/>
              <a:ext cx="88" cy="240"/>
            </a:xfrm>
            <a:prstGeom prst="rect">
              <a:avLst/>
            </a:prstGeom>
            <a:noFill/>
            <a:ln w="9525">
              <a:noFill/>
              <a:miter lim="800000"/>
              <a:headEnd/>
              <a:tailEnd/>
            </a:ln>
          </p:spPr>
        </p:pic>
        <p:pic>
          <p:nvPicPr>
            <p:cNvPr id="4176" name="Picture 87" descr="stick-135deg_5"/>
            <p:cNvPicPr>
              <a:picLocks noChangeAspect="1" noChangeArrowheads="1"/>
            </p:cNvPicPr>
            <p:nvPr/>
          </p:nvPicPr>
          <p:blipFill>
            <a:blip r:embed="rId54"/>
            <a:srcRect/>
            <a:stretch>
              <a:fillRect/>
            </a:stretch>
          </p:blipFill>
          <p:spPr bwMode="auto">
            <a:xfrm>
              <a:off x="1008" y="3360"/>
              <a:ext cx="154" cy="240"/>
            </a:xfrm>
            <a:prstGeom prst="rect">
              <a:avLst/>
            </a:prstGeom>
            <a:noFill/>
            <a:ln w="9525">
              <a:noFill/>
              <a:miter lim="800000"/>
              <a:headEnd/>
              <a:tailEnd/>
            </a:ln>
          </p:spPr>
        </p:pic>
        <p:pic>
          <p:nvPicPr>
            <p:cNvPr id="4177" name="Picture 88" descr="stick-135deg_7"/>
            <p:cNvPicPr>
              <a:picLocks noChangeAspect="1" noChangeArrowheads="1"/>
            </p:cNvPicPr>
            <p:nvPr/>
          </p:nvPicPr>
          <p:blipFill>
            <a:blip r:embed="rId55"/>
            <a:srcRect/>
            <a:stretch>
              <a:fillRect/>
            </a:stretch>
          </p:blipFill>
          <p:spPr bwMode="auto">
            <a:xfrm>
              <a:off x="1200" y="3360"/>
              <a:ext cx="240" cy="222"/>
            </a:xfrm>
            <a:prstGeom prst="rect">
              <a:avLst/>
            </a:prstGeom>
            <a:noFill/>
            <a:ln w="9525">
              <a:noFill/>
              <a:miter lim="800000"/>
              <a:headEnd/>
              <a:tailEnd/>
            </a:ln>
          </p:spPr>
        </p:pic>
        <p:pic>
          <p:nvPicPr>
            <p:cNvPr id="4178" name="Picture 89" descr="stick-135deg_8"/>
            <p:cNvPicPr>
              <a:picLocks noChangeAspect="1" noChangeArrowheads="1"/>
            </p:cNvPicPr>
            <p:nvPr/>
          </p:nvPicPr>
          <p:blipFill>
            <a:blip r:embed="rId56"/>
            <a:srcRect/>
            <a:stretch>
              <a:fillRect/>
            </a:stretch>
          </p:blipFill>
          <p:spPr bwMode="auto">
            <a:xfrm>
              <a:off x="1440" y="3360"/>
              <a:ext cx="226" cy="240"/>
            </a:xfrm>
            <a:prstGeom prst="rect">
              <a:avLst/>
            </a:prstGeom>
            <a:noFill/>
            <a:ln w="9525">
              <a:noFill/>
              <a:miter lim="800000"/>
              <a:headEnd/>
              <a:tailEnd/>
            </a:ln>
          </p:spPr>
        </p:pic>
      </p:grpSp>
      <p:sp>
        <p:nvSpPr>
          <p:cNvPr id="4170" name="Rectangle 90"/>
          <p:cNvSpPr>
            <a:spLocks noChangeArrowheads="1"/>
          </p:cNvSpPr>
          <p:nvPr/>
        </p:nvSpPr>
        <p:spPr bwMode="auto">
          <a:xfrm>
            <a:off x="2743200" y="4038600"/>
            <a:ext cx="1676400" cy="381000"/>
          </a:xfrm>
          <a:prstGeom prst="rect">
            <a:avLst/>
          </a:prstGeom>
          <a:solidFill>
            <a:schemeClr val="bg1"/>
          </a:solidFill>
          <a:ln w="19050">
            <a:solidFill>
              <a:srgbClr val="0000FF"/>
            </a:solidFill>
            <a:miter lim="800000"/>
            <a:headEnd/>
            <a:tailEnd/>
          </a:ln>
        </p:spPr>
        <p:txBody>
          <a:bodyPr wrap="none" anchor="ctr"/>
          <a:lstStyle/>
          <a:p>
            <a:pPr algn="ctr"/>
            <a:r>
              <a:rPr lang="en-US" altLang="zh-TW" sz="1600"/>
              <a:t>Part Transforms</a:t>
            </a:r>
          </a:p>
        </p:txBody>
      </p:sp>
      <p:sp>
        <p:nvSpPr>
          <p:cNvPr id="92" name="Text Box 16"/>
          <p:cNvSpPr txBox="1">
            <a:spLocks noChangeArrowheads="1"/>
          </p:cNvSpPr>
          <p:nvPr/>
        </p:nvSpPr>
        <p:spPr bwMode="auto">
          <a:xfrm>
            <a:off x="5791200" y="1295400"/>
            <a:ext cx="2895600" cy="707886"/>
          </a:xfrm>
          <a:prstGeom prst="rect">
            <a:avLst/>
          </a:prstGeom>
          <a:noFill/>
          <a:ln w="9525">
            <a:noFill/>
            <a:miter lim="800000"/>
            <a:headEnd/>
            <a:tailEnd/>
          </a:ln>
        </p:spPr>
        <p:txBody>
          <a:bodyPr>
            <a:spAutoFit/>
          </a:bodyPr>
          <a:lstStyle/>
          <a:p>
            <a:pPr algn="ctr"/>
            <a:r>
              <a:rPr lang="en-US" altLang="zh-TW" sz="2000" dirty="0" smtClean="0">
                <a:solidFill>
                  <a:srgbClr val="7030A0"/>
                </a:solidFill>
              </a:rPr>
              <a:t>Virtual</a:t>
            </a:r>
          </a:p>
          <a:p>
            <a:pPr algn="ctr"/>
            <a:r>
              <a:rPr lang="en-US" altLang="zh-TW" sz="2000" dirty="0" smtClean="0">
                <a:solidFill>
                  <a:srgbClr val="7030A0"/>
                </a:solidFill>
              </a:rPr>
              <a:t>View-Specific </a:t>
            </a:r>
            <a:endParaRPr lang="en-US" altLang="zh-TW" sz="2000" dirty="0">
              <a:solidFill>
                <a:srgbClr val="7030A0"/>
              </a:solidFill>
            </a:endParaRPr>
          </a:p>
        </p:txBody>
      </p:sp>
      <p:sp>
        <p:nvSpPr>
          <p:cNvPr id="91" name="Rectangle 25"/>
          <p:cNvSpPr>
            <a:spLocks noChangeArrowheads="1"/>
          </p:cNvSpPr>
          <p:nvPr/>
        </p:nvSpPr>
        <p:spPr bwMode="auto">
          <a:xfrm>
            <a:off x="0" y="0"/>
            <a:ext cx="9144000" cy="914400"/>
          </a:xfrm>
          <a:prstGeom prst="rect">
            <a:avLst/>
          </a:prstGeom>
          <a:noFill/>
          <a:ln w="9525">
            <a:noFill/>
            <a:miter lim="800000"/>
            <a:headEnd/>
            <a:tailEnd/>
          </a:ln>
        </p:spPr>
        <p:txBody>
          <a:bodyPr anchor="ctr"/>
          <a:lstStyle/>
          <a:p>
            <a:pPr algn="ctr"/>
            <a:r>
              <a:rPr lang="en-US" altLang="zh-TW" sz="4000" dirty="0" smtClean="0"/>
              <a:t>The </a:t>
            </a:r>
            <a:r>
              <a:rPr lang="en-US" altLang="zh-TW" sz="4000" dirty="0"/>
              <a:t>Potemkin </a:t>
            </a:r>
            <a:r>
              <a:rPr lang="en-US" altLang="zh-TW" sz="4000" dirty="0" smtClean="0"/>
              <a:t>Model</a:t>
            </a:r>
            <a:endParaRPr lang="en-US" altLang="zh-TW" sz="3200" dirty="0">
              <a:solidFill>
                <a:schemeClr val="tx2"/>
              </a:solidFill>
            </a:endParaRPr>
          </a:p>
        </p:txBody>
      </p:sp>
      <p:sp>
        <p:nvSpPr>
          <p:cNvPr id="93" name="TextBox 92"/>
          <p:cNvSpPr txBox="1"/>
          <p:nvPr/>
        </p:nvSpPr>
        <p:spPr>
          <a:xfrm>
            <a:off x="2286000" y="838200"/>
            <a:ext cx="1937966" cy="584775"/>
          </a:xfrm>
          <a:prstGeom prst="rect">
            <a:avLst/>
          </a:prstGeom>
          <a:noFill/>
        </p:spPr>
        <p:txBody>
          <a:bodyPr wrap="none" rtlCol="0">
            <a:spAutoFit/>
          </a:bodyPr>
          <a:lstStyle/>
          <a:p>
            <a:r>
              <a:rPr lang="en-US" sz="3200" dirty="0" smtClean="0"/>
              <a:t>Estimating</a:t>
            </a:r>
            <a:endParaRPr lang="en-US" sz="3200" dirty="0"/>
          </a:p>
        </p:txBody>
      </p:sp>
      <p:sp>
        <p:nvSpPr>
          <p:cNvPr id="94" name="TextBox 93"/>
          <p:cNvSpPr txBox="1"/>
          <p:nvPr/>
        </p:nvSpPr>
        <p:spPr>
          <a:xfrm>
            <a:off x="6781800" y="838200"/>
            <a:ext cx="1112805" cy="584775"/>
          </a:xfrm>
          <a:prstGeom prst="rect">
            <a:avLst/>
          </a:prstGeom>
          <a:noFill/>
        </p:spPr>
        <p:txBody>
          <a:bodyPr wrap="none" rtlCol="0">
            <a:spAutoFit/>
          </a:bodyPr>
          <a:lstStyle/>
          <a:p>
            <a:r>
              <a:rPr lang="en-US" sz="3200" dirty="0" smtClean="0"/>
              <a:t>Using</a:t>
            </a:r>
            <a:endParaRPr lang="en-US" sz="3200" dirty="0"/>
          </a:p>
        </p:txBody>
      </p:sp>
      <p:pic>
        <p:nvPicPr>
          <p:cNvPr id="95" name="Picture 7"/>
          <p:cNvPicPr>
            <a:picLocks noChangeAspect="1" noChangeArrowheads="1"/>
          </p:cNvPicPr>
          <p:nvPr/>
        </p:nvPicPr>
        <p:blipFill>
          <a:blip r:embed="rId57"/>
          <a:srcRect/>
          <a:stretch>
            <a:fillRect/>
          </a:stretch>
        </p:blipFill>
        <p:spPr bwMode="auto">
          <a:xfrm>
            <a:off x="7848600" y="5562600"/>
            <a:ext cx="666750" cy="704850"/>
          </a:xfrm>
          <a:prstGeom prst="rect">
            <a:avLst/>
          </a:prstGeom>
          <a:noFill/>
          <a:ln w="9525">
            <a:solidFill>
              <a:schemeClr val="accent4">
                <a:lumMod val="75000"/>
              </a:schemeClr>
            </a:solidFill>
            <a:miter lim="800000"/>
            <a:headEnd/>
            <a:tailEnd/>
          </a:ln>
          <a:effectLst/>
        </p:spPr>
      </p:pic>
      <p:pic>
        <p:nvPicPr>
          <p:cNvPr id="96" name="Picture 4"/>
          <p:cNvPicPr>
            <a:picLocks noChangeAspect="1" noChangeArrowheads="1"/>
          </p:cNvPicPr>
          <p:nvPr/>
        </p:nvPicPr>
        <p:blipFill>
          <a:blip r:embed="rId58"/>
          <a:srcRect/>
          <a:stretch>
            <a:fillRect/>
          </a:stretch>
        </p:blipFill>
        <p:spPr bwMode="auto">
          <a:xfrm>
            <a:off x="7820534" y="5105400"/>
            <a:ext cx="723391" cy="609599"/>
          </a:xfrm>
          <a:prstGeom prst="rect">
            <a:avLst/>
          </a:prstGeom>
          <a:noFill/>
          <a:ln w="9525">
            <a:solidFill>
              <a:schemeClr val="accent4">
                <a:lumMod val="75000"/>
              </a:schemeClr>
            </a:solidFill>
            <a:miter lim="800000"/>
            <a:headEnd/>
            <a:tailEnd/>
          </a:ln>
          <a:effectLst/>
        </p:spPr>
      </p:pic>
      <p:pic>
        <p:nvPicPr>
          <p:cNvPr id="97" name="Picture 6"/>
          <p:cNvPicPr>
            <a:picLocks noChangeAspect="1" noChangeArrowheads="1"/>
          </p:cNvPicPr>
          <p:nvPr/>
        </p:nvPicPr>
        <p:blipFill>
          <a:blip r:embed="rId59"/>
          <a:srcRect/>
          <a:stretch>
            <a:fillRect/>
          </a:stretch>
        </p:blipFill>
        <p:spPr bwMode="auto">
          <a:xfrm>
            <a:off x="7391400" y="5486400"/>
            <a:ext cx="685799" cy="704087"/>
          </a:xfrm>
          <a:prstGeom prst="rect">
            <a:avLst/>
          </a:prstGeom>
          <a:noFill/>
          <a:ln w="9525">
            <a:solidFill>
              <a:schemeClr val="accent4">
                <a:lumMod val="75000"/>
              </a:schemeClr>
            </a:solidFill>
            <a:miter lim="800000"/>
            <a:headEnd/>
            <a:tailEnd/>
          </a:ln>
          <a:effectLst/>
        </p:spPr>
      </p:pic>
      <p:pic>
        <p:nvPicPr>
          <p:cNvPr id="98" name="Picture 5"/>
          <p:cNvPicPr>
            <a:picLocks noChangeAspect="1" noChangeArrowheads="1"/>
          </p:cNvPicPr>
          <p:nvPr/>
        </p:nvPicPr>
        <p:blipFill>
          <a:blip r:embed="rId60"/>
          <a:srcRect/>
          <a:stretch>
            <a:fillRect/>
          </a:stretch>
        </p:blipFill>
        <p:spPr bwMode="auto">
          <a:xfrm>
            <a:off x="7391400" y="4800601"/>
            <a:ext cx="685800" cy="641838"/>
          </a:xfrm>
          <a:prstGeom prst="rect">
            <a:avLst/>
          </a:prstGeom>
          <a:noFill/>
          <a:ln w="9525">
            <a:solidFill>
              <a:schemeClr val="accent4">
                <a:lumMod val="75000"/>
              </a:schemeClr>
            </a:solidFill>
            <a:miter lim="800000"/>
            <a:headEnd/>
            <a:tailEnd/>
          </a:ln>
          <a:effectLst/>
        </p:spPr>
      </p:pic>
      <p:sp>
        <p:nvSpPr>
          <p:cNvPr id="99" name="Slide Number Placeholder 98"/>
          <p:cNvSpPr>
            <a:spLocks noGrp="1"/>
          </p:cNvSpPr>
          <p:nvPr>
            <p:ph type="sldNum" sz="quarter" idx="12"/>
          </p:nvPr>
        </p:nvSpPr>
        <p:spPr/>
        <p:txBody>
          <a:bodyPr/>
          <a:lstStyle/>
          <a:p>
            <a:fld id="{A0C851C2-FAFF-484D-B4F8-9530FEF8950B}" type="slidenum">
              <a:rPr lang="en-US" smtClean="0"/>
              <a:pPr/>
              <a:t>17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15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1"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1562"/>
                                        </p:tgtEl>
                                        <p:attrNameLst>
                                          <p:attrName>style.visibility</p:attrName>
                                        </p:attrNameLst>
                                      </p:cBhvr>
                                      <p:to>
                                        <p:strVal val="visible"/>
                                      </p:to>
                                    </p:set>
                                    <p:anim calcmode="lin" valueType="num">
                                      <p:cBhvr additive="base">
                                        <p:cTn id="27" dur="500" fill="hold"/>
                                        <p:tgtEl>
                                          <p:spTgt spid="21562"/>
                                        </p:tgtEl>
                                        <p:attrNameLst>
                                          <p:attrName>ppt_x</p:attrName>
                                        </p:attrNameLst>
                                      </p:cBhvr>
                                      <p:tavLst>
                                        <p:tav tm="0">
                                          <p:val>
                                            <p:strVal val="#ppt_x"/>
                                          </p:val>
                                        </p:tav>
                                        <p:tav tm="100000">
                                          <p:val>
                                            <p:strVal val="#ppt_x"/>
                                          </p:val>
                                        </p:tav>
                                      </p:tavLst>
                                    </p:anim>
                                    <p:anim calcmode="lin" valueType="num">
                                      <p:cBhvr additive="base">
                                        <p:cTn id="28" dur="500" fill="hold"/>
                                        <p:tgtEl>
                                          <p:spTgt spid="215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32" grpId="0" animBg="1" autoUpdateAnimBg="0"/>
      <p:bldP spid="21562"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Text Box 5"/>
          <p:cNvSpPr txBox="1">
            <a:spLocks noChangeArrowheads="1"/>
          </p:cNvSpPr>
          <p:nvPr/>
        </p:nvSpPr>
        <p:spPr bwMode="auto">
          <a:xfrm>
            <a:off x="533400" y="990600"/>
            <a:ext cx="8077200" cy="1477963"/>
          </a:xfrm>
          <a:prstGeom prst="rect">
            <a:avLst/>
          </a:prstGeom>
          <a:noFill/>
          <a:ln w="9525">
            <a:noFill/>
            <a:miter lim="800000"/>
            <a:headEnd/>
            <a:tailEnd/>
          </a:ln>
        </p:spPr>
        <p:txBody>
          <a:bodyPr>
            <a:spAutoFit/>
          </a:bodyPr>
          <a:lstStyle/>
          <a:p>
            <a:pPr>
              <a:buFontTx/>
              <a:buChar char="-"/>
            </a:pPr>
            <a:r>
              <a:rPr lang="en-US" altLang="zh-TW" sz="2400" b="1" dirty="0">
                <a:latin typeface="Calibri" pitchFamily="34" charset="0"/>
              </a:rPr>
              <a:t> </a:t>
            </a:r>
            <a:r>
              <a:rPr lang="en-US" altLang="zh-TW" sz="2400" dirty="0">
                <a:latin typeface="Calibri" pitchFamily="34" charset="0"/>
              </a:rPr>
              <a:t>Find </a:t>
            </a:r>
            <a:r>
              <a:rPr lang="en-US" altLang="zh-TW" sz="2400" dirty="0" smtClean="0">
                <a:latin typeface="Calibri" pitchFamily="34" charset="0"/>
              </a:rPr>
              <a:t>a best </a:t>
            </a:r>
            <a:r>
              <a:rPr lang="en-US" altLang="zh-TW" sz="2400" dirty="0">
                <a:latin typeface="Calibri" pitchFamily="34" charset="0"/>
              </a:rPr>
              <a:t>set of primitives to model all parts</a:t>
            </a:r>
          </a:p>
          <a:p>
            <a:pPr>
              <a:buFontTx/>
              <a:buChar char="-"/>
            </a:pPr>
            <a:endParaRPr lang="en-US" altLang="zh-TW" dirty="0">
              <a:latin typeface="Calibri" pitchFamily="34" charset="0"/>
            </a:endParaRPr>
          </a:p>
          <a:p>
            <a:pPr>
              <a:buFontTx/>
              <a:buChar char="-"/>
            </a:pPr>
            <a:endParaRPr lang="en-US" altLang="zh-TW" dirty="0">
              <a:latin typeface="Calibri" pitchFamily="34" charset="0"/>
            </a:endParaRPr>
          </a:p>
          <a:p>
            <a:pPr>
              <a:buFontTx/>
              <a:buChar char="-"/>
            </a:pPr>
            <a:endParaRPr lang="en-US" altLang="zh-TW" dirty="0">
              <a:latin typeface="Calibri" pitchFamily="34" charset="0"/>
            </a:endParaRPr>
          </a:p>
          <a:p>
            <a:pPr>
              <a:buFontTx/>
              <a:buChar char="-"/>
            </a:pPr>
            <a:endParaRPr lang="en-US" altLang="zh-TW" sz="1200" dirty="0">
              <a:latin typeface="Calibri" pitchFamily="34" charset="0"/>
            </a:endParaRPr>
          </a:p>
        </p:txBody>
      </p:sp>
      <p:sp>
        <p:nvSpPr>
          <p:cNvPr id="5127" name="Text Box 35"/>
          <p:cNvSpPr txBox="1">
            <a:spLocks noChangeArrowheads="1"/>
          </p:cNvSpPr>
          <p:nvPr/>
        </p:nvSpPr>
        <p:spPr bwMode="auto">
          <a:xfrm>
            <a:off x="5638800" y="1828800"/>
            <a:ext cx="455613" cy="457200"/>
          </a:xfrm>
          <a:prstGeom prst="rect">
            <a:avLst/>
          </a:prstGeom>
          <a:noFill/>
          <a:ln w="9525">
            <a:noFill/>
            <a:miter lim="800000"/>
            <a:headEnd/>
            <a:tailEnd/>
          </a:ln>
        </p:spPr>
        <p:txBody>
          <a:bodyPr>
            <a:spAutoFit/>
          </a:bodyPr>
          <a:lstStyle/>
          <a:p>
            <a:r>
              <a:rPr lang="en-US" altLang="zh-TW">
                <a:latin typeface="Calibri" pitchFamily="34" charset="0"/>
              </a:rPr>
              <a:t>M</a:t>
            </a:r>
          </a:p>
        </p:txBody>
      </p:sp>
      <p:pic>
        <p:nvPicPr>
          <p:cNvPr id="5128" name="Picture 17" descr="P2250001"/>
          <p:cNvPicPr>
            <a:picLocks noChangeAspect="1" noChangeArrowheads="1"/>
          </p:cNvPicPr>
          <p:nvPr/>
        </p:nvPicPr>
        <p:blipFill>
          <a:blip r:embed="rId4"/>
          <a:srcRect/>
          <a:stretch>
            <a:fillRect/>
          </a:stretch>
        </p:blipFill>
        <p:spPr bwMode="auto">
          <a:xfrm>
            <a:off x="1600200" y="1524000"/>
            <a:ext cx="1295400" cy="971550"/>
          </a:xfrm>
          <a:prstGeom prst="rect">
            <a:avLst/>
          </a:prstGeom>
          <a:noFill/>
          <a:ln w="9525">
            <a:noFill/>
            <a:miter lim="800000"/>
            <a:headEnd/>
            <a:tailEnd/>
          </a:ln>
        </p:spPr>
      </p:pic>
      <p:pic>
        <p:nvPicPr>
          <p:cNvPr id="5129" name="Picture 18" descr="carsgraz_232"/>
          <p:cNvPicPr>
            <a:picLocks noChangeAspect="1" noChangeArrowheads="1"/>
          </p:cNvPicPr>
          <p:nvPr/>
        </p:nvPicPr>
        <p:blipFill>
          <a:blip r:embed="rId5"/>
          <a:srcRect/>
          <a:stretch>
            <a:fillRect/>
          </a:stretch>
        </p:blipFill>
        <p:spPr bwMode="auto">
          <a:xfrm>
            <a:off x="3048000" y="1524000"/>
            <a:ext cx="1371600" cy="990600"/>
          </a:xfrm>
          <a:prstGeom prst="rect">
            <a:avLst/>
          </a:prstGeom>
          <a:noFill/>
          <a:ln w="9525">
            <a:noFill/>
            <a:miter lim="800000"/>
            <a:headEnd/>
            <a:tailEnd/>
          </a:ln>
        </p:spPr>
      </p:pic>
      <p:pic>
        <p:nvPicPr>
          <p:cNvPr id="5130" name="Picture 19" descr="1bb2"/>
          <p:cNvPicPr>
            <a:picLocks noChangeAspect="1" noChangeArrowheads="1"/>
          </p:cNvPicPr>
          <p:nvPr/>
        </p:nvPicPr>
        <p:blipFill>
          <a:blip r:embed="rId6"/>
          <a:srcRect/>
          <a:stretch>
            <a:fillRect/>
          </a:stretch>
        </p:blipFill>
        <p:spPr bwMode="auto">
          <a:xfrm>
            <a:off x="4572000" y="1524000"/>
            <a:ext cx="1447800" cy="1085850"/>
          </a:xfrm>
          <a:prstGeom prst="rect">
            <a:avLst/>
          </a:prstGeom>
          <a:noFill/>
          <a:ln w="9525">
            <a:noFill/>
            <a:miter lim="800000"/>
            <a:headEnd/>
            <a:tailEnd/>
          </a:ln>
        </p:spPr>
      </p:pic>
      <p:pic>
        <p:nvPicPr>
          <p:cNvPr id="5131" name="Picture 20" descr="bike_167"/>
          <p:cNvPicPr>
            <a:picLocks noChangeAspect="1" noChangeArrowheads="1"/>
          </p:cNvPicPr>
          <p:nvPr/>
        </p:nvPicPr>
        <p:blipFill>
          <a:blip r:embed="rId7"/>
          <a:srcRect/>
          <a:stretch>
            <a:fillRect/>
          </a:stretch>
        </p:blipFill>
        <p:spPr bwMode="auto">
          <a:xfrm>
            <a:off x="6248400" y="1524000"/>
            <a:ext cx="1295400" cy="971550"/>
          </a:xfrm>
          <a:prstGeom prst="rect">
            <a:avLst/>
          </a:prstGeom>
          <a:noFill/>
          <a:ln w="9525">
            <a:noFill/>
            <a:miter lim="800000"/>
            <a:headEnd/>
            <a:tailEnd/>
          </a:ln>
        </p:spPr>
      </p:pic>
      <p:grpSp>
        <p:nvGrpSpPr>
          <p:cNvPr id="2" name="Group 21"/>
          <p:cNvGrpSpPr>
            <a:grpSpLocks/>
          </p:cNvGrpSpPr>
          <p:nvPr/>
        </p:nvGrpSpPr>
        <p:grpSpPr bwMode="auto">
          <a:xfrm>
            <a:off x="2057400" y="1676400"/>
            <a:ext cx="457200" cy="685800"/>
            <a:chOff x="3696" y="2352"/>
            <a:chExt cx="288" cy="432"/>
          </a:xfrm>
        </p:grpSpPr>
        <p:sp>
          <p:nvSpPr>
            <p:cNvPr id="5166" name="Freeform 22"/>
            <p:cNvSpPr>
              <a:spLocks/>
            </p:cNvSpPr>
            <p:nvPr/>
          </p:nvSpPr>
          <p:spPr bwMode="auto">
            <a:xfrm>
              <a:off x="3792" y="2352"/>
              <a:ext cx="144" cy="144"/>
            </a:xfrm>
            <a:custGeom>
              <a:avLst/>
              <a:gdLst>
                <a:gd name="T0" fmla="*/ 48 w 144"/>
                <a:gd name="T1" fmla="*/ 0 h 144"/>
                <a:gd name="T2" fmla="*/ 0 w 144"/>
                <a:gd name="T3" fmla="*/ 48 h 144"/>
                <a:gd name="T4" fmla="*/ 0 w 144"/>
                <a:gd name="T5" fmla="*/ 96 h 144"/>
                <a:gd name="T6" fmla="*/ 0 w 144"/>
                <a:gd name="T7" fmla="*/ 144 h 144"/>
                <a:gd name="T8" fmla="*/ 144 w 144"/>
                <a:gd name="T9" fmla="*/ 144 h 144"/>
                <a:gd name="T10" fmla="*/ 144 w 144"/>
                <a:gd name="T11" fmla="*/ 0 h 144"/>
                <a:gd name="T12" fmla="*/ 48 w 144"/>
                <a:gd name="T13" fmla="*/ 0 h 144"/>
                <a:gd name="T14" fmla="*/ 0 60000 65536"/>
                <a:gd name="T15" fmla="*/ 0 60000 65536"/>
                <a:gd name="T16" fmla="*/ 0 60000 65536"/>
                <a:gd name="T17" fmla="*/ 0 60000 65536"/>
                <a:gd name="T18" fmla="*/ 0 60000 65536"/>
                <a:gd name="T19" fmla="*/ 0 60000 65536"/>
                <a:gd name="T20" fmla="*/ 0 60000 65536"/>
                <a:gd name="T21" fmla="*/ 0 w 144"/>
                <a:gd name="T22" fmla="*/ 0 h 144"/>
                <a:gd name="T23" fmla="*/ 144 w 144"/>
                <a:gd name="T24" fmla="*/ 144 h 1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 h="144">
                  <a:moveTo>
                    <a:pt x="48" y="0"/>
                  </a:moveTo>
                  <a:lnTo>
                    <a:pt x="0" y="48"/>
                  </a:lnTo>
                  <a:lnTo>
                    <a:pt x="0" y="96"/>
                  </a:lnTo>
                  <a:lnTo>
                    <a:pt x="0" y="144"/>
                  </a:lnTo>
                  <a:lnTo>
                    <a:pt x="144" y="144"/>
                  </a:lnTo>
                  <a:lnTo>
                    <a:pt x="144" y="0"/>
                  </a:lnTo>
                  <a:lnTo>
                    <a:pt x="48" y="0"/>
                  </a:lnTo>
                  <a:close/>
                </a:path>
              </a:pathLst>
            </a:custGeom>
            <a:solidFill>
              <a:schemeClr val="accent1"/>
            </a:solidFill>
            <a:ln w="9525">
              <a:solidFill>
                <a:schemeClr val="tx1"/>
              </a:solidFill>
              <a:round/>
              <a:headEnd/>
              <a:tailEnd/>
            </a:ln>
          </p:spPr>
          <p:txBody>
            <a:bodyPr/>
            <a:lstStyle/>
            <a:p>
              <a:endParaRPr lang="zh-TW" altLang="zh-TW">
                <a:latin typeface="Calibri" pitchFamily="34" charset="0"/>
              </a:endParaRPr>
            </a:p>
          </p:txBody>
        </p:sp>
        <p:sp>
          <p:nvSpPr>
            <p:cNvPr id="5167" name="Freeform 23"/>
            <p:cNvSpPr>
              <a:spLocks/>
            </p:cNvSpPr>
            <p:nvPr/>
          </p:nvSpPr>
          <p:spPr bwMode="auto">
            <a:xfrm>
              <a:off x="3744" y="2496"/>
              <a:ext cx="192" cy="96"/>
            </a:xfrm>
            <a:custGeom>
              <a:avLst/>
              <a:gdLst>
                <a:gd name="T0" fmla="*/ 48 w 192"/>
                <a:gd name="T1" fmla="*/ 0 h 96"/>
                <a:gd name="T2" fmla="*/ 0 w 192"/>
                <a:gd name="T3" fmla="*/ 48 h 96"/>
                <a:gd name="T4" fmla="*/ 96 w 192"/>
                <a:gd name="T5" fmla="*/ 96 h 96"/>
                <a:gd name="T6" fmla="*/ 192 w 192"/>
                <a:gd name="T7" fmla="*/ 96 h 96"/>
                <a:gd name="T8" fmla="*/ 192 w 192"/>
                <a:gd name="T9" fmla="*/ 48 h 96"/>
                <a:gd name="T10" fmla="*/ 192 w 192"/>
                <a:gd name="T11" fmla="*/ 0 h 96"/>
                <a:gd name="T12" fmla="*/ 48 w 192"/>
                <a:gd name="T13" fmla="*/ 0 h 96"/>
                <a:gd name="T14" fmla="*/ 0 60000 65536"/>
                <a:gd name="T15" fmla="*/ 0 60000 65536"/>
                <a:gd name="T16" fmla="*/ 0 60000 65536"/>
                <a:gd name="T17" fmla="*/ 0 60000 65536"/>
                <a:gd name="T18" fmla="*/ 0 60000 65536"/>
                <a:gd name="T19" fmla="*/ 0 60000 65536"/>
                <a:gd name="T20" fmla="*/ 0 60000 65536"/>
                <a:gd name="T21" fmla="*/ 0 w 192"/>
                <a:gd name="T22" fmla="*/ 0 h 96"/>
                <a:gd name="T23" fmla="*/ 192 w 192"/>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2" h="96">
                  <a:moveTo>
                    <a:pt x="48" y="0"/>
                  </a:moveTo>
                  <a:lnTo>
                    <a:pt x="0" y="48"/>
                  </a:lnTo>
                  <a:lnTo>
                    <a:pt x="96" y="96"/>
                  </a:lnTo>
                  <a:lnTo>
                    <a:pt x="192" y="96"/>
                  </a:lnTo>
                  <a:lnTo>
                    <a:pt x="192" y="48"/>
                  </a:lnTo>
                  <a:lnTo>
                    <a:pt x="192" y="0"/>
                  </a:lnTo>
                  <a:lnTo>
                    <a:pt x="48" y="0"/>
                  </a:lnTo>
                  <a:close/>
                </a:path>
              </a:pathLst>
            </a:custGeom>
            <a:solidFill>
              <a:srgbClr val="00CCFF"/>
            </a:solidFill>
            <a:ln w="9525">
              <a:solidFill>
                <a:schemeClr val="tx1"/>
              </a:solidFill>
              <a:round/>
              <a:headEnd/>
              <a:tailEnd/>
            </a:ln>
          </p:spPr>
          <p:txBody>
            <a:bodyPr/>
            <a:lstStyle/>
            <a:p>
              <a:endParaRPr lang="zh-TW" altLang="zh-TW">
                <a:latin typeface="Calibri" pitchFamily="34" charset="0"/>
              </a:endParaRPr>
            </a:p>
          </p:txBody>
        </p:sp>
        <p:sp>
          <p:nvSpPr>
            <p:cNvPr id="5168" name="Rectangle 24"/>
            <p:cNvSpPr>
              <a:spLocks noChangeArrowheads="1"/>
            </p:cNvSpPr>
            <p:nvPr/>
          </p:nvSpPr>
          <p:spPr bwMode="auto">
            <a:xfrm>
              <a:off x="3696" y="2544"/>
              <a:ext cx="48" cy="192"/>
            </a:xfrm>
            <a:prstGeom prst="rect">
              <a:avLst/>
            </a:prstGeom>
            <a:solidFill>
              <a:srgbClr val="CC99FF"/>
            </a:solidFill>
            <a:ln w="9525">
              <a:solidFill>
                <a:schemeClr val="tx1"/>
              </a:solidFill>
              <a:miter lim="800000"/>
              <a:headEnd/>
              <a:tailEnd/>
            </a:ln>
          </p:spPr>
          <p:txBody>
            <a:bodyPr wrap="none" anchor="ctr"/>
            <a:lstStyle/>
            <a:p>
              <a:endParaRPr lang="zh-TW" altLang="zh-TW">
                <a:latin typeface="Calibri" pitchFamily="34" charset="0"/>
              </a:endParaRPr>
            </a:p>
          </p:txBody>
        </p:sp>
        <p:sp>
          <p:nvSpPr>
            <p:cNvPr id="5169" name="Rectangle 25"/>
            <p:cNvSpPr>
              <a:spLocks noChangeArrowheads="1"/>
            </p:cNvSpPr>
            <p:nvPr/>
          </p:nvSpPr>
          <p:spPr bwMode="auto">
            <a:xfrm>
              <a:off x="3888" y="2592"/>
              <a:ext cx="48" cy="192"/>
            </a:xfrm>
            <a:prstGeom prst="rect">
              <a:avLst/>
            </a:prstGeom>
            <a:solidFill>
              <a:srgbClr val="FFFF00"/>
            </a:solidFill>
            <a:ln w="9525">
              <a:solidFill>
                <a:schemeClr val="tx1"/>
              </a:solidFill>
              <a:miter lim="800000"/>
              <a:headEnd/>
              <a:tailEnd/>
            </a:ln>
          </p:spPr>
          <p:txBody>
            <a:bodyPr wrap="none" anchor="ctr"/>
            <a:lstStyle/>
            <a:p>
              <a:endParaRPr lang="zh-TW" altLang="zh-TW">
                <a:latin typeface="Calibri" pitchFamily="34" charset="0"/>
              </a:endParaRPr>
            </a:p>
          </p:txBody>
        </p:sp>
        <p:sp>
          <p:nvSpPr>
            <p:cNvPr id="5170" name="Rectangle 26"/>
            <p:cNvSpPr>
              <a:spLocks noChangeArrowheads="1"/>
            </p:cNvSpPr>
            <p:nvPr/>
          </p:nvSpPr>
          <p:spPr bwMode="auto">
            <a:xfrm flipH="1">
              <a:off x="3936" y="2496"/>
              <a:ext cx="48" cy="192"/>
            </a:xfrm>
            <a:prstGeom prst="rect">
              <a:avLst/>
            </a:prstGeom>
            <a:solidFill>
              <a:srgbClr val="FF9900"/>
            </a:solidFill>
            <a:ln w="9525">
              <a:solidFill>
                <a:schemeClr val="tx1"/>
              </a:solidFill>
              <a:miter lim="800000"/>
              <a:headEnd/>
              <a:tailEnd/>
            </a:ln>
          </p:spPr>
          <p:txBody>
            <a:bodyPr wrap="none" anchor="ctr"/>
            <a:lstStyle/>
            <a:p>
              <a:endParaRPr lang="zh-TW" altLang="zh-TW">
                <a:latin typeface="Calibri" pitchFamily="34" charset="0"/>
              </a:endParaRPr>
            </a:p>
          </p:txBody>
        </p:sp>
        <p:sp>
          <p:nvSpPr>
            <p:cNvPr id="5171" name="Rectangle 27"/>
            <p:cNvSpPr>
              <a:spLocks noChangeArrowheads="1"/>
            </p:cNvSpPr>
            <p:nvPr/>
          </p:nvSpPr>
          <p:spPr bwMode="auto">
            <a:xfrm>
              <a:off x="3792" y="2592"/>
              <a:ext cx="48" cy="48"/>
            </a:xfrm>
            <a:prstGeom prst="rect">
              <a:avLst/>
            </a:prstGeom>
            <a:solidFill>
              <a:srgbClr val="FF0000"/>
            </a:solidFill>
            <a:ln w="9525">
              <a:solidFill>
                <a:schemeClr val="tx1"/>
              </a:solidFill>
              <a:miter lim="800000"/>
              <a:headEnd/>
              <a:tailEnd/>
            </a:ln>
          </p:spPr>
          <p:txBody>
            <a:bodyPr wrap="none" anchor="ctr"/>
            <a:lstStyle/>
            <a:p>
              <a:endParaRPr lang="zh-TW" altLang="zh-TW">
                <a:latin typeface="Calibri" pitchFamily="34" charset="0"/>
              </a:endParaRPr>
            </a:p>
          </p:txBody>
        </p:sp>
      </p:grpSp>
      <p:grpSp>
        <p:nvGrpSpPr>
          <p:cNvPr id="3" name="Group 28"/>
          <p:cNvGrpSpPr>
            <a:grpSpLocks/>
          </p:cNvGrpSpPr>
          <p:nvPr/>
        </p:nvGrpSpPr>
        <p:grpSpPr bwMode="auto">
          <a:xfrm>
            <a:off x="4876800" y="1600200"/>
            <a:ext cx="1066800" cy="533400"/>
            <a:chOff x="3552" y="3024"/>
            <a:chExt cx="672" cy="336"/>
          </a:xfrm>
        </p:grpSpPr>
        <p:sp>
          <p:nvSpPr>
            <p:cNvPr id="5161" name="Freeform 29"/>
            <p:cNvSpPr>
              <a:spLocks/>
            </p:cNvSpPr>
            <p:nvPr/>
          </p:nvSpPr>
          <p:spPr bwMode="auto">
            <a:xfrm>
              <a:off x="3552" y="3120"/>
              <a:ext cx="144" cy="144"/>
            </a:xfrm>
            <a:custGeom>
              <a:avLst/>
              <a:gdLst>
                <a:gd name="T0" fmla="*/ 0 w 144"/>
                <a:gd name="T1" fmla="*/ 0 h 144"/>
                <a:gd name="T2" fmla="*/ 96 w 144"/>
                <a:gd name="T3" fmla="*/ 144 h 144"/>
                <a:gd name="T4" fmla="*/ 144 w 144"/>
                <a:gd name="T5" fmla="*/ 96 h 144"/>
                <a:gd name="T6" fmla="*/ 48 w 144"/>
                <a:gd name="T7" fmla="*/ 0 h 144"/>
                <a:gd name="T8" fmla="*/ 0 w 144"/>
                <a:gd name="T9" fmla="*/ 48 h 144"/>
                <a:gd name="T10" fmla="*/ 0 w 144"/>
                <a:gd name="T11" fmla="*/ 0 h 144"/>
                <a:gd name="T12" fmla="*/ 0 60000 65536"/>
                <a:gd name="T13" fmla="*/ 0 60000 65536"/>
                <a:gd name="T14" fmla="*/ 0 60000 65536"/>
                <a:gd name="T15" fmla="*/ 0 60000 65536"/>
                <a:gd name="T16" fmla="*/ 0 60000 65536"/>
                <a:gd name="T17" fmla="*/ 0 60000 65536"/>
                <a:gd name="T18" fmla="*/ 0 w 144"/>
                <a:gd name="T19" fmla="*/ 0 h 144"/>
                <a:gd name="T20" fmla="*/ 144 w 14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44" h="144">
                  <a:moveTo>
                    <a:pt x="0" y="0"/>
                  </a:moveTo>
                  <a:lnTo>
                    <a:pt x="96" y="144"/>
                  </a:lnTo>
                  <a:lnTo>
                    <a:pt x="144" y="96"/>
                  </a:lnTo>
                  <a:lnTo>
                    <a:pt x="48" y="0"/>
                  </a:lnTo>
                  <a:lnTo>
                    <a:pt x="0" y="48"/>
                  </a:lnTo>
                  <a:lnTo>
                    <a:pt x="0" y="0"/>
                  </a:lnTo>
                  <a:close/>
                </a:path>
              </a:pathLst>
            </a:custGeom>
            <a:solidFill>
              <a:schemeClr val="accent1"/>
            </a:solidFill>
            <a:ln w="9525">
              <a:solidFill>
                <a:schemeClr val="tx1"/>
              </a:solidFill>
              <a:round/>
              <a:headEnd/>
              <a:tailEnd/>
            </a:ln>
          </p:spPr>
          <p:txBody>
            <a:bodyPr/>
            <a:lstStyle/>
            <a:p>
              <a:endParaRPr lang="zh-TW" altLang="zh-TW">
                <a:latin typeface="Calibri" pitchFamily="34" charset="0"/>
              </a:endParaRPr>
            </a:p>
          </p:txBody>
        </p:sp>
        <p:sp>
          <p:nvSpPr>
            <p:cNvPr id="5162" name="Freeform 30"/>
            <p:cNvSpPr>
              <a:spLocks/>
            </p:cNvSpPr>
            <p:nvPr/>
          </p:nvSpPr>
          <p:spPr bwMode="auto">
            <a:xfrm>
              <a:off x="3744" y="3264"/>
              <a:ext cx="480" cy="48"/>
            </a:xfrm>
            <a:custGeom>
              <a:avLst/>
              <a:gdLst>
                <a:gd name="T0" fmla="*/ 96 w 480"/>
                <a:gd name="T1" fmla="*/ 0 h 48"/>
                <a:gd name="T2" fmla="*/ 0 w 480"/>
                <a:gd name="T3" fmla="*/ 48 h 48"/>
                <a:gd name="T4" fmla="*/ 480 w 480"/>
                <a:gd name="T5" fmla="*/ 48 h 48"/>
                <a:gd name="T6" fmla="*/ 96 w 480"/>
                <a:gd name="T7" fmla="*/ 0 h 48"/>
                <a:gd name="T8" fmla="*/ 0 60000 65536"/>
                <a:gd name="T9" fmla="*/ 0 60000 65536"/>
                <a:gd name="T10" fmla="*/ 0 60000 65536"/>
                <a:gd name="T11" fmla="*/ 0 60000 65536"/>
                <a:gd name="T12" fmla="*/ 0 w 480"/>
                <a:gd name="T13" fmla="*/ 0 h 48"/>
                <a:gd name="T14" fmla="*/ 480 w 480"/>
                <a:gd name="T15" fmla="*/ 48 h 48"/>
              </a:gdLst>
              <a:ahLst/>
              <a:cxnLst>
                <a:cxn ang="T8">
                  <a:pos x="T0" y="T1"/>
                </a:cxn>
                <a:cxn ang="T9">
                  <a:pos x="T2" y="T3"/>
                </a:cxn>
                <a:cxn ang="T10">
                  <a:pos x="T4" y="T5"/>
                </a:cxn>
                <a:cxn ang="T11">
                  <a:pos x="T6" y="T7"/>
                </a:cxn>
              </a:cxnLst>
              <a:rect l="T12" t="T13" r="T14" b="T15"/>
              <a:pathLst>
                <a:path w="480" h="48">
                  <a:moveTo>
                    <a:pt x="96" y="0"/>
                  </a:moveTo>
                  <a:lnTo>
                    <a:pt x="0" y="48"/>
                  </a:lnTo>
                  <a:lnTo>
                    <a:pt x="480" y="48"/>
                  </a:lnTo>
                  <a:lnTo>
                    <a:pt x="96" y="0"/>
                  </a:lnTo>
                  <a:close/>
                </a:path>
              </a:pathLst>
            </a:custGeom>
            <a:solidFill>
              <a:srgbClr val="00CCFF"/>
            </a:solidFill>
            <a:ln w="9525">
              <a:solidFill>
                <a:schemeClr val="tx1"/>
              </a:solidFill>
              <a:round/>
              <a:headEnd/>
              <a:tailEnd/>
            </a:ln>
          </p:spPr>
          <p:txBody>
            <a:bodyPr/>
            <a:lstStyle/>
            <a:p>
              <a:endParaRPr lang="zh-TW" altLang="zh-TW">
                <a:latin typeface="Calibri" pitchFamily="34" charset="0"/>
              </a:endParaRPr>
            </a:p>
          </p:txBody>
        </p:sp>
        <p:sp>
          <p:nvSpPr>
            <p:cNvPr id="5163" name="Freeform 31"/>
            <p:cNvSpPr>
              <a:spLocks/>
            </p:cNvSpPr>
            <p:nvPr/>
          </p:nvSpPr>
          <p:spPr bwMode="auto">
            <a:xfrm>
              <a:off x="3600" y="3024"/>
              <a:ext cx="384" cy="336"/>
            </a:xfrm>
            <a:custGeom>
              <a:avLst/>
              <a:gdLst>
                <a:gd name="T0" fmla="*/ 384 w 384"/>
                <a:gd name="T1" fmla="*/ 48 h 336"/>
                <a:gd name="T2" fmla="*/ 336 w 384"/>
                <a:gd name="T3" fmla="*/ 0 h 336"/>
                <a:gd name="T4" fmla="*/ 336 w 384"/>
                <a:gd name="T5" fmla="*/ 48 h 336"/>
                <a:gd name="T6" fmla="*/ 288 w 384"/>
                <a:gd name="T7" fmla="*/ 144 h 336"/>
                <a:gd name="T8" fmla="*/ 48 w 384"/>
                <a:gd name="T9" fmla="*/ 192 h 336"/>
                <a:gd name="T10" fmla="*/ 0 w 384"/>
                <a:gd name="T11" fmla="*/ 288 h 336"/>
                <a:gd name="T12" fmla="*/ 0 w 384"/>
                <a:gd name="T13" fmla="*/ 336 h 336"/>
                <a:gd name="T14" fmla="*/ 48 w 384"/>
                <a:gd name="T15" fmla="*/ 336 h 336"/>
                <a:gd name="T16" fmla="*/ 192 w 384"/>
                <a:gd name="T17" fmla="*/ 288 h 336"/>
                <a:gd name="T18" fmla="*/ 336 w 384"/>
                <a:gd name="T19" fmla="*/ 192 h 336"/>
                <a:gd name="T20" fmla="*/ 336 w 384"/>
                <a:gd name="T21" fmla="*/ 96 h 336"/>
                <a:gd name="T22" fmla="*/ 384 w 384"/>
                <a:gd name="T23" fmla="*/ 48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84"/>
                <a:gd name="T37" fmla="*/ 0 h 336"/>
                <a:gd name="T38" fmla="*/ 384 w 384"/>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84" h="336">
                  <a:moveTo>
                    <a:pt x="384" y="48"/>
                  </a:moveTo>
                  <a:lnTo>
                    <a:pt x="336" y="0"/>
                  </a:lnTo>
                  <a:lnTo>
                    <a:pt x="336" y="48"/>
                  </a:lnTo>
                  <a:lnTo>
                    <a:pt x="288" y="144"/>
                  </a:lnTo>
                  <a:lnTo>
                    <a:pt x="48" y="192"/>
                  </a:lnTo>
                  <a:lnTo>
                    <a:pt x="0" y="288"/>
                  </a:lnTo>
                  <a:lnTo>
                    <a:pt x="0" y="336"/>
                  </a:lnTo>
                  <a:lnTo>
                    <a:pt x="48" y="336"/>
                  </a:lnTo>
                  <a:lnTo>
                    <a:pt x="192" y="288"/>
                  </a:lnTo>
                  <a:lnTo>
                    <a:pt x="336" y="192"/>
                  </a:lnTo>
                  <a:lnTo>
                    <a:pt x="336" y="96"/>
                  </a:lnTo>
                  <a:lnTo>
                    <a:pt x="384" y="48"/>
                  </a:lnTo>
                  <a:close/>
                </a:path>
              </a:pathLst>
            </a:custGeom>
            <a:solidFill>
              <a:srgbClr val="CC99FF"/>
            </a:solidFill>
            <a:ln w="9525">
              <a:solidFill>
                <a:schemeClr val="tx1"/>
              </a:solidFill>
              <a:round/>
              <a:headEnd/>
              <a:tailEnd/>
            </a:ln>
          </p:spPr>
          <p:txBody>
            <a:bodyPr/>
            <a:lstStyle/>
            <a:p>
              <a:endParaRPr lang="zh-TW" altLang="zh-TW">
                <a:latin typeface="Calibri" pitchFamily="34" charset="0"/>
              </a:endParaRPr>
            </a:p>
          </p:txBody>
        </p:sp>
        <p:sp>
          <p:nvSpPr>
            <p:cNvPr id="5164" name="Freeform 32"/>
            <p:cNvSpPr>
              <a:spLocks/>
            </p:cNvSpPr>
            <p:nvPr/>
          </p:nvSpPr>
          <p:spPr bwMode="auto">
            <a:xfrm>
              <a:off x="3792" y="3120"/>
              <a:ext cx="96" cy="48"/>
            </a:xfrm>
            <a:custGeom>
              <a:avLst/>
              <a:gdLst>
                <a:gd name="T0" fmla="*/ 96 w 96"/>
                <a:gd name="T1" fmla="*/ 0 h 48"/>
                <a:gd name="T2" fmla="*/ 0 w 96"/>
                <a:gd name="T3" fmla="*/ 0 h 48"/>
                <a:gd name="T4" fmla="*/ 48 w 96"/>
                <a:gd name="T5" fmla="*/ 48 h 48"/>
                <a:gd name="T6" fmla="*/ 96 w 96"/>
                <a:gd name="T7" fmla="*/ 48 h 48"/>
                <a:gd name="T8" fmla="*/ 96 w 96"/>
                <a:gd name="T9" fmla="*/ 0 h 48"/>
                <a:gd name="T10" fmla="*/ 0 60000 65536"/>
                <a:gd name="T11" fmla="*/ 0 60000 65536"/>
                <a:gd name="T12" fmla="*/ 0 60000 65536"/>
                <a:gd name="T13" fmla="*/ 0 60000 65536"/>
                <a:gd name="T14" fmla="*/ 0 60000 65536"/>
                <a:gd name="T15" fmla="*/ 0 w 96"/>
                <a:gd name="T16" fmla="*/ 0 h 48"/>
                <a:gd name="T17" fmla="*/ 96 w 96"/>
                <a:gd name="T18" fmla="*/ 48 h 48"/>
              </a:gdLst>
              <a:ahLst/>
              <a:cxnLst>
                <a:cxn ang="T10">
                  <a:pos x="T0" y="T1"/>
                </a:cxn>
                <a:cxn ang="T11">
                  <a:pos x="T2" y="T3"/>
                </a:cxn>
                <a:cxn ang="T12">
                  <a:pos x="T4" y="T5"/>
                </a:cxn>
                <a:cxn ang="T13">
                  <a:pos x="T6" y="T7"/>
                </a:cxn>
                <a:cxn ang="T14">
                  <a:pos x="T8" y="T9"/>
                </a:cxn>
              </a:cxnLst>
              <a:rect l="T15" t="T16" r="T17" b="T18"/>
              <a:pathLst>
                <a:path w="96" h="48">
                  <a:moveTo>
                    <a:pt x="96" y="0"/>
                  </a:moveTo>
                  <a:lnTo>
                    <a:pt x="0" y="0"/>
                  </a:lnTo>
                  <a:lnTo>
                    <a:pt x="48" y="48"/>
                  </a:lnTo>
                  <a:lnTo>
                    <a:pt x="96" y="48"/>
                  </a:lnTo>
                  <a:lnTo>
                    <a:pt x="96" y="0"/>
                  </a:lnTo>
                  <a:close/>
                </a:path>
              </a:pathLst>
            </a:custGeom>
            <a:solidFill>
              <a:srgbClr val="FFFF00"/>
            </a:solidFill>
            <a:ln w="9525">
              <a:solidFill>
                <a:schemeClr val="tx1"/>
              </a:solidFill>
              <a:round/>
              <a:headEnd/>
              <a:tailEnd/>
            </a:ln>
          </p:spPr>
          <p:txBody>
            <a:bodyPr/>
            <a:lstStyle/>
            <a:p>
              <a:endParaRPr lang="zh-TW" altLang="zh-TW">
                <a:latin typeface="Calibri" pitchFamily="34" charset="0"/>
              </a:endParaRPr>
            </a:p>
          </p:txBody>
        </p:sp>
        <p:sp>
          <p:nvSpPr>
            <p:cNvPr id="5165" name="Freeform 33"/>
            <p:cNvSpPr>
              <a:spLocks/>
            </p:cNvSpPr>
            <p:nvPr/>
          </p:nvSpPr>
          <p:spPr bwMode="auto">
            <a:xfrm>
              <a:off x="3936" y="3168"/>
              <a:ext cx="144" cy="48"/>
            </a:xfrm>
            <a:custGeom>
              <a:avLst/>
              <a:gdLst>
                <a:gd name="T0" fmla="*/ 0 w 144"/>
                <a:gd name="T1" fmla="*/ 48 h 48"/>
                <a:gd name="T2" fmla="*/ 144 w 144"/>
                <a:gd name="T3" fmla="*/ 0 h 48"/>
                <a:gd name="T4" fmla="*/ 0 w 144"/>
                <a:gd name="T5" fmla="*/ 0 h 48"/>
                <a:gd name="T6" fmla="*/ 0 w 144"/>
                <a:gd name="T7" fmla="*/ 48 h 48"/>
                <a:gd name="T8" fmla="*/ 0 60000 65536"/>
                <a:gd name="T9" fmla="*/ 0 60000 65536"/>
                <a:gd name="T10" fmla="*/ 0 60000 65536"/>
                <a:gd name="T11" fmla="*/ 0 60000 65536"/>
                <a:gd name="T12" fmla="*/ 0 w 144"/>
                <a:gd name="T13" fmla="*/ 0 h 48"/>
                <a:gd name="T14" fmla="*/ 144 w 144"/>
                <a:gd name="T15" fmla="*/ 48 h 48"/>
              </a:gdLst>
              <a:ahLst/>
              <a:cxnLst>
                <a:cxn ang="T8">
                  <a:pos x="T0" y="T1"/>
                </a:cxn>
                <a:cxn ang="T9">
                  <a:pos x="T2" y="T3"/>
                </a:cxn>
                <a:cxn ang="T10">
                  <a:pos x="T4" y="T5"/>
                </a:cxn>
                <a:cxn ang="T11">
                  <a:pos x="T6" y="T7"/>
                </a:cxn>
              </a:cxnLst>
              <a:rect l="T12" t="T13" r="T14" b="T15"/>
              <a:pathLst>
                <a:path w="144" h="48">
                  <a:moveTo>
                    <a:pt x="0" y="48"/>
                  </a:moveTo>
                  <a:lnTo>
                    <a:pt x="144" y="0"/>
                  </a:lnTo>
                  <a:lnTo>
                    <a:pt x="0" y="0"/>
                  </a:lnTo>
                  <a:lnTo>
                    <a:pt x="0" y="48"/>
                  </a:lnTo>
                  <a:close/>
                </a:path>
              </a:pathLst>
            </a:custGeom>
            <a:solidFill>
              <a:srgbClr val="FF9900"/>
            </a:solidFill>
            <a:ln w="9525">
              <a:solidFill>
                <a:schemeClr val="tx1"/>
              </a:solidFill>
              <a:round/>
              <a:headEnd/>
              <a:tailEnd/>
            </a:ln>
          </p:spPr>
          <p:txBody>
            <a:bodyPr/>
            <a:lstStyle/>
            <a:p>
              <a:endParaRPr lang="zh-TW" altLang="zh-TW">
                <a:latin typeface="Calibri" pitchFamily="34" charset="0"/>
              </a:endParaRPr>
            </a:p>
          </p:txBody>
        </p:sp>
      </p:grpSp>
      <p:grpSp>
        <p:nvGrpSpPr>
          <p:cNvPr id="4" name="Group 34"/>
          <p:cNvGrpSpPr>
            <a:grpSpLocks/>
          </p:cNvGrpSpPr>
          <p:nvPr/>
        </p:nvGrpSpPr>
        <p:grpSpPr bwMode="auto">
          <a:xfrm>
            <a:off x="6324600" y="1524000"/>
            <a:ext cx="1143000" cy="914400"/>
            <a:chOff x="4464" y="2976"/>
            <a:chExt cx="720" cy="576"/>
          </a:xfrm>
        </p:grpSpPr>
        <p:sp>
          <p:nvSpPr>
            <p:cNvPr id="5156" name="Oval 35"/>
            <p:cNvSpPr>
              <a:spLocks noChangeArrowheads="1"/>
            </p:cNvSpPr>
            <p:nvPr/>
          </p:nvSpPr>
          <p:spPr bwMode="auto">
            <a:xfrm>
              <a:off x="4464" y="3264"/>
              <a:ext cx="336" cy="288"/>
            </a:xfrm>
            <a:prstGeom prst="ellipse">
              <a:avLst/>
            </a:prstGeom>
            <a:solidFill>
              <a:schemeClr val="accent1"/>
            </a:solidFill>
            <a:ln w="9525">
              <a:solidFill>
                <a:schemeClr val="tx1"/>
              </a:solidFill>
              <a:round/>
              <a:headEnd/>
              <a:tailEnd/>
            </a:ln>
          </p:spPr>
          <p:txBody>
            <a:bodyPr wrap="none" anchor="ctr"/>
            <a:lstStyle/>
            <a:p>
              <a:endParaRPr lang="zh-TW" altLang="zh-TW">
                <a:latin typeface="Calibri" pitchFamily="34" charset="0"/>
              </a:endParaRPr>
            </a:p>
          </p:txBody>
        </p:sp>
        <p:sp>
          <p:nvSpPr>
            <p:cNvPr id="5157" name="Oval 36"/>
            <p:cNvSpPr>
              <a:spLocks noChangeArrowheads="1"/>
            </p:cNvSpPr>
            <p:nvPr/>
          </p:nvSpPr>
          <p:spPr bwMode="auto">
            <a:xfrm rot="1245658">
              <a:off x="4992" y="3216"/>
              <a:ext cx="192" cy="240"/>
            </a:xfrm>
            <a:prstGeom prst="ellipse">
              <a:avLst/>
            </a:prstGeom>
            <a:solidFill>
              <a:srgbClr val="00CCFF"/>
            </a:solidFill>
            <a:ln w="9525">
              <a:solidFill>
                <a:schemeClr val="tx1"/>
              </a:solidFill>
              <a:round/>
              <a:headEnd/>
              <a:tailEnd/>
            </a:ln>
          </p:spPr>
          <p:txBody>
            <a:bodyPr wrap="none" anchor="ctr"/>
            <a:lstStyle/>
            <a:p>
              <a:endParaRPr lang="zh-TW" altLang="zh-TW">
                <a:latin typeface="Calibri" pitchFamily="34" charset="0"/>
              </a:endParaRPr>
            </a:p>
          </p:txBody>
        </p:sp>
        <p:sp>
          <p:nvSpPr>
            <p:cNvPr id="5158" name="Freeform 37"/>
            <p:cNvSpPr>
              <a:spLocks/>
            </p:cNvSpPr>
            <p:nvPr/>
          </p:nvSpPr>
          <p:spPr bwMode="auto">
            <a:xfrm>
              <a:off x="4696" y="3176"/>
              <a:ext cx="336" cy="280"/>
            </a:xfrm>
            <a:custGeom>
              <a:avLst/>
              <a:gdLst>
                <a:gd name="T0" fmla="*/ 8 w 336"/>
                <a:gd name="T1" fmla="*/ 40 h 280"/>
                <a:gd name="T2" fmla="*/ 248 w 336"/>
                <a:gd name="T3" fmla="*/ 280 h 280"/>
                <a:gd name="T4" fmla="*/ 296 w 336"/>
                <a:gd name="T5" fmla="*/ 40 h 280"/>
                <a:gd name="T6" fmla="*/ 8 w 336"/>
                <a:gd name="T7" fmla="*/ 40 h 280"/>
                <a:gd name="T8" fmla="*/ 0 60000 65536"/>
                <a:gd name="T9" fmla="*/ 0 60000 65536"/>
                <a:gd name="T10" fmla="*/ 0 60000 65536"/>
                <a:gd name="T11" fmla="*/ 0 60000 65536"/>
                <a:gd name="T12" fmla="*/ 0 w 336"/>
                <a:gd name="T13" fmla="*/ 0 h 280"/>
                <a:gd name="T14" fmla="*/ 336 w 336"/>
                <a:gd name="T15" fmla="*/ 280 h 280"/>
              </a:gdLst>
              <a:ahLst/>
              <a:cxnLst>
                <a:cxn ang="T8">
                  <a:pos x="T0" y="T1"/>
                </a:cxn>
                <a:cxn ang="T9">
                  <a:pos x="T2" y="T3"/>
                </a:cxn>
                <a:cxn ang="T10">
                  <a:pos x="T4" y="T5"/>
                </a:cxn>
                <a:cxn ang="T11">
                  <a:pos x="T6" y="T7"/>
                </a:cxn>
              </a:cxnLst>
              <a:rect l="T12" t="T13" r="T14" b="T15"/>
              <a:pathLst>
                <a:path w="336" h="280">
                  <a:moveTo>
                    <a:pt x="8" y="40"/>
                  </a:moveTo>
                  <a:cubicBezTo>
                    <a:pt x="0" y="80"/>
                    <a:pt x="200" y="280"/>
                    <a:pt x="248" y="280"/>
                  </a:cubicBezTo>
                  <a:cubicBezTo>
                    <a:pt x="296" y="280"/>
                    <a:pt x="336" y="80"/>
                    <a:pt x="296" y="40"/>
                  </a:cubicBezTo>
                  <a:cubicBezTo>
                    <a:pt x="256" y="0"/>
                    <a:pt x="16" y="0"/>
                    <a:pt x="8" y="40"/>
                  </a:cubicBezTo>
                  <a:close/>
                </a:path>
              </a:pathLst>
            </a:custGeom>
            <a:solidFill>
              <a:srgbClr val="CC99FF"/>
            </a:solidFill>
            <a:ln w="9525">
              <a:solidFill>
                <a:schemeClr val="tx1"/>
              </a:solidFill>
              <a:round/>
              <a:headEnd/>
              <a:tailEnd/>
            </a:ln>
          </p:spPr>
          <p:txBody>
            <a:bodyPr/>
            <a:lstStyle/>
            <a:p>
              <a:endParaRPr lang="zh-TW" altLang="zh-TW">
                <a:latin typeface="Calibri" pitchFamily="34" charset="0"/>
              </a:endParaRPr>
            </a:p>
          </p:txBody>
        </p:sp>
        <p:sp>
          <p:nvSpPr>
            <p:cNvPr id="5159" name="Freeform 38"/>
            <p:cNvSpPr>
              <a:spLocks/>
            </p:cNvSpPr>
            <p:nvPr/>
          </p:nvSpPr>
          <p:spPr bwMode="auto">
            <a:xfrm>
              <a:off x="4944" y="3072"/>
              <a:ext cx="144" cy="144"/>
            </a:xfrm>
            <a:custGeom>
              <a:avLst/>
              <a:gdLst>
                <a:gd name="T0" fmla="*/ 48 w 144"/>
                <a:gd name="T1" fmla="*/ 144 h 144"/>
                <a:gd name="T2" fmla="*/ 144 w 144"/>
                <a:gd name="T3" fmla="*/ 96 h 144"/>
                <a:gd name="T4" fmla="*/ 144 w 144"/>
                <a:gd name="T5" fmla="*/ 48 h 144"/>
                <a:gd name="T6" fmla="*/ 48 w 144"/>
                <a:gd name="T7" fmla="*/ 0 h 144"/>
                <a:gd name="T8" fmla="*/ 0 w 144"/>
                <a:gd name="T9" fmla="*/ 0 h 144"/>
                <a:gd name="T10" fmla="*/ 0 w 144"/>
                <a:gd name="T11" fmla="*/ 96 h 144"/>
                <a:gd name="T12" fmla="*/ 0 w 144"/>
                <a:gd name="T13" fmla="*/ 144 h 144"/>
                <a:gd name="T14" fmla="*/ 48 w 144"/>
                <a:gd name="T15" fmla="*/ 144 h 144"/>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144"/>
                <a:gd name="T26" fmla="*/ 144 w 144"/>
                <a:gd name="T27" fmla="*/ 144 h 1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144">
                  <a:moveTo>
                    <a:pt x="48" y="144"/>
                  </a:moveTo>
                  <a:lnTo>
                    <a:pt x="144" y="96"/>
                  </a:lnTo>
                  <a:lnTo>
                    <a:pt x="144" y="48"/>
                  </a:lnTo>
                  <a:lnTo>
                    <a:pt x="48" y="0"/>
                  </a:lnTo>
                  <a:lnTo>
                    <a:pt x="0" y="0"/>
                  </a:lnTo>
                  <a:lnTo>
                    <a:pt x="0" y="96"/>
                  </a:lnTo>
                  <a:lnTo>
                    <a:pt x="0" y="144"/>
                  </a:lnTo>
                  <a:lnTo>
                    <a:pt x="48" y="144"/>
                  </a:lnTo>
                  <a:close/>
                </a:path>
              </a:pathLst>
            </a:custGeom>
            <a:solidFill>
              <a:srgbClr val="FFFF00"/>
            </a:solidFill>
            <a:ln w="9525">
              <a:solidFill>
                <a:schemeClr val="tx1"/>
              </a:solidFill>
              <a:round/>
              <a:headEnd/>
              <a:tailEnd/>
            </a:ln>
          </p:spPr>
          <p:txBody>
            <a:bodyPr/>
            <a:lstStyle/>
            <a:p>
              <a:endParaRPr lang="zh-TW" altLang="zh-TW">
                <a:latin typeface="Calibri" pitchFamily="34" charset="0"/>
              </a:endParaRPr>
            </a:p>
          </p:txBody>
        </p:sp>
        <p:sp>
          <p:nvSpPr>
            <p:cNvPr id="5160" name="Freeform 39"/>
            <p:cNvSpPr>
              <a:spLocks/>
            </p:cNvSpPr>
            <p:nvPr/>
          </p:nvSpPr>
          <p:spPr bwMode="auto">
            <a:xfrm>
              <a:off x="4656" y="2976"/>
              <a:ext cx="192" cy="240"/>
            </a:xfrm>
            <a:custGeom>
              <a:avLst/>
              <a:gdLst>
                <a:gd name="T0" fmla="*/ 192 w 192"/>
                <a:gd name="T1" fmla="*/ 96 h 240"/>
                <a:gd name="T2" fmla="*/ 48 w 192"/>
                <a:gd name="T3" fmla="*/ 0 h 240"/>
                <a:gd name="T4" fmla="*/ 0 w 192"/>
                <a:gd name="T5" fmla="*/ 48 h 240"/>
                <a:gd name="T6" fmla="*/ 48 w 192"/>
                <a:gd name="T7" fmla="*/ 96 h 240"/>
                <a:gd name="T8" fmla="*/ 48 w 192"/>
                <a:gd name="T9" fmla="*/ 192 h 240"/>
                <a:gd name="T10" fmla="*/ 48 w 192"/>
                <a:gd name="T11" fmla="*/ 240 h 240"/>
                <a:gd name="T12" fmla="*/ 96 w 192"/>
                <a:gd name="T13" fmla="*/ 192 h 240"/>
                <a:gd name="T14" fmla="*/ 96 w 192"/>
                <a:gd name="T15" fmla="*/ 144 h 240"/>
                <a:gd name="T16" fmla="*/ 192 w 192"/>
                <a:gd name="T17" fmla="*/ 144 h 240"/>
                <a:gd name="T18" fmla="*/ 192 w 192"/>
                <a:gd name="T19" fmla="*/ 96 h 2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2"/>
                <a:gd name="T31" fmla="*/ 0 h 240"/>
                <a:gd name="T32" fmla="*/ 192 w 192"/>
                <a:gd name="T33" fmla="*/ 240 h 2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2" h="240">
                  <a:moveTo>
                    <a:pt x="192" y="96"/>
                  </a:moveTo>
                  <a:lnTo>
                    <a:pt x="48" y="0"/>
                  </a:lnTo>
                  <a:lnTo>
                    <a:pt x="0" y="48"/>
                  </a:lnTo>
                  <a:lnTo>
                    <a:pt x="48" y="96"/>
                  </a:lnTo>
                  <a:lnTo>
                    <a:pt x="48" y="192"/>
                  </a:lnTo>
                  <a:lnTo>
                    <a:pt x="48" y="240"/>
                  </a:lnTo>
                  <a:lnTo>
                    <a:pt x="96" y="192"/>
                  </a:lnTo>
                  <a:lnTo>
                    <a:pt x="96" y="144"/>
                  </a:lnTo>
                  <a:lnTo>
                    <a:pt x="192" y="144"/>
                  </a:lnTo>
                  <a:lnTo>
                    <a:pt x="192" y="96"/>
                  </a:lnTo>
                  <a:close/>
                </a:path>
              </a:pathLst>
            </a:custGeom>
            <a:solidFill>
              <a:srgbClr val="FF9900"/>
            </a:solidFill>
            <a:ln w="9525">
              <a:solidFill>
                <a:schemeClr val="tx1"/>
              </a:solidFill>
              <a:round/>
              <a:headEnd/>
              <a:tailEnd/>
            </a:ln>
          </p:spPr>
          <p:txBody>
            <a:bodyPr/>
            <a:lstStyle/>
            <a:p>
              <a:endParaRPr lang="zh-TW" altLang="zh-TW">
                <a:latin typeface="Calibri" pitchFamily="34" charset="0"/>
              </a:endParaRPr>
            </a:p>
          </p:txBody>
        </p:sp>
      </p:grpSp>
      <p:grpSp>
        <p:nvGrpSpPr>
          <p:cNvPr id="5" name="Group 40"/>
          <p:cNvGrpSpPr>
            <a:grpSpLocks/>
          </p:cNvGrpSpPr>
          <p:nvPr/>
        </p:nvGrpSpPr>
        <p:grpSpPr bwMode="auto">
          <a:xfrm>
            <a:off x="3505200" y="1752600"/>
            <a:ext cx="914400" cy="304800"/>
            <a:chOff x="4656" y="2352"/>
            <a:chExt cx="576" cy="192"/>
          </a:xfrm>
        </p:grpSpPr>
        <p:sp>
          <p:nvSpPr>
            <p:cNvPr id="5151" name="Freeform 41"/>
            <p:cNvSpPr>
              <a:spLocks/>
            </p:cNvSpPr>
            <p:nvPr/>
          </p:nvSpPr>
          <p:spPr bwMode="auto">
            <a:xfrm>
              <a:off x="4674" y="2436"/>
              <a:ext cx="126" cy="60"/>
            </a:xfrm>
            <a:custGeom>
              <a:avLst/>
              <a:gdLst>
                <a:gd name="T0" fmla="*/ 18 w 126"/>
                <a:gd name="T1" fmla="*/ 0 h 60"/>
                <a:gd name="T2" fmla="*/ 0 w 126"/>
                <a:gd name="T3" fmla="*/ 60 h 60"/>
                <a:gd name="T4" fmla="*/ 78 w 126"/>
                <a:gd name="T5" fmla="*/ 60 h 60"/>
                <a:gd name="T6" fmla="*/ 126 w 126"/>
                <a:gd name="T7" fmla="*/ 12 h 60"/>
                <a:gd name="T8" fmla="*/ 18 w 126"/>
                <a:gd name="T9" fmla="*/ 0 h 60"/>
                <a:gd name="T10" fmla="*/ 0 60000 65536"/>
                <a:gd name="T11" fmla="*/ 0 60000 65536"/>
                <a:gd name="T12" fmla="*/ 0 60000 65536"/>
                <a:gd name="T13" fmla="*/ 0 60000 65536"/>
                <a:gd name="T14" fmla="*/ 0 60000 65536"/>
                <a:gd name="T15" fmla="*/ 0 w 126"/>
                <a:gd name="T16" fmla="*/ 0 h 60"/>
                <a:gd name="T17" fmla="*/ 126 w 126"/>
                <a:gd name="T18" fmla="*/ 60 h 60"/>
              </a:gdLst>
              <a:ahLst/>
              <a:cxnLst>
                <a:cxn ang="T10">
                  <a:pos x="T0" y="T1"/>
                </a:cxn>
                <a:cxn ang="T11">
                  <a:pos x="T2" y="T3"/>
                </a:cxn>
                <a:cxn ang="T12">
                  <a:pos x="T4" y="T5"/>
                </a:cxn>
                <a:cxn ang="T13">
                  <a:pos x="T6" y="T7"/>
                </a:cxn>
                <a:cxn ang="T14">
                  <a:pos x="T8" y="T9"/>
                </a:cxn>
              </a:cxnLst>
              <a:rect l="T15" t="T16" r="T17" b="T18"/>
              <a:pathLst>
                <a:path w="126" h="60">
                  <a:moveTo>
                    <a:pt x="18" y="0"/>
                  </a:moveTo>
                  <a:cubicBezTo>
                    <a:pt x="15" y="19"/>
                    <a:pt x="15" y="45"/>
                    <a:pt x="0" y="60"/>
                  </a:cubicBezTo>
                  <a:lnTo>
                    <a:pt x="78" y="60"/>
                  </a:lnTo>
                  <a:lnTo>
                    <a:pt x="126" y="12"/>
                  </a:lnTo>
                  <a:lnTo>
                    <a:pt x="18" y="0"/>
                  </a:lnTo>
                  <a:close/>
                </a:path>
              </a:pathLst>
            </a:custGeom>
            <a:solidFill>
              <a:schemeClr val="accent1"/>
            </a:solidFill>
            <a:ln w="9525">
              <a:solidFill>
                <a:schemeClr val="tx1"/>
              </a:solidFill>
              <a:round/>
              <a:headEnd/>
              <a:tailEnd/>
            </a:ln>
          </p:spPr>
          <p:txBody>
            <a:bodyPr/>
            <a:lstStyle/>
            <a:p>
              <a:endParaRPr lang="zh-TW" altLang="zh-TW">
                <a:latin typeface="Calibri" pitchFamily="34" charset="0"/>
              </a:endParaRPr>
            </a:p>
          </p:txBody>
        </p:sp>
        <p:sp>
          <p:nvSpPr>
            <p:cNvPr id="5152" name="Freeform 42"/>
            <p:cNvSpPr>
              <a:spLocks/>
            </p:cNvSpPr>
            <p:nvPr/>
          </p:nvSpPr>
          <p:spPr bwMode="auto">
            <a:xfrm>
              <a:off x="4656" y="2400"/>
              <a:ext cx="288" cy="48"/>
            </a:xfrm>
            <a:custGeom>
              <a:avLst/>
              <a:gdLst>
                <a:gd name="T0" fmla="*/ 192 w 288"/>
                <a:gd name="T1" fmla="*/ 0 h 48"/>
                <a:gd name="T2" fmla="*/ 0 w 288"/>
                <a:gd name="T3" fmla="*/ 48 h 48"/>
                <a:gd name="T4" fmla="*/ 144 w 288"/>
                <a:gd name="T5" fmla="*/ 48 h 48"/>
                <a:gd name="T6" fmla="*/ 288 w 288"/>
                <a:gd name="T7" fmla="*/ 0 h 48"/>
                <a:gd name="T8" fmla="*/ 192 w 288"/>
                <a:gd name="T9" fmla="*/ 0 h 48"/>
                <a:gd name="T10" fmla="*/ 0 60000 65536"/>
                <a:gd name="T11" fmla="*/ 0 60000 65536"/>
                <a:gd name="T12" fmla="*/ 0 60000 65536"/>
                <a:gd name="T13" fmla="*/ 0 60000 65536"/>
                <a:gd name="T14" fmla="*/ 0 60000 65536"/>
                <a:gd name="T15" fmla="*/ 0 w 288"/>
                <a:gd name="T16" fmla="*/ 0 h 48"/>
                <a:gd name="T17" fmla="*/ 288 w 288"/>
                <a:gd name="T18" fmla="*/ 48 h 48"/>
              </a:gdLst>
              <a:ahLst/>
              <a:cxnLst>
                <a:cxn ang="T10">
                  <a:pos x="T0" y="T1"/>
                </a:cxn>
                <a:cxn ang="T11">
                  <a:pos x="T2" y="T3"/>
                </a:cxn>
                <a:cxn ang="T12">
                  <a:pos x="T4" y="T5"/>
                </a:cxn>
                <a:cxn ang="T13">
                  <a:pos x="T6" y="T7"/>
                </a:cxn>
                <a:cxn ang="T14">
                  <a:pos x="T8" y="T9"/>
                </a:cxn>
              </a:cxnLst>
              <a:rect l="T15" t="T16" r="T17" b="T18"/>
              <a:pathLst>
                <a:path w="288" h="48">
                  <a:moveTo>
                    <a:pt x="192" y="0"/>
                  </a:moveTo>
                  <a:lnTo>
                    <a:pt x="0" y="48"/>
                  </a:lnTo>
                  <a:lnTo>
                    <a:pt x="144" y="48"/>
                  </a:lnTo>
                  <a:lnTo>
                    <a:pt x="288" y="0"/>
                  </a:lnTo>
                  <a:lnTo>
                    <a:pt x="192" y="0"/>
                  </a:lnTo>
                  <a:close/>
                </a:path>
              </a:pathLst>
            </a:custGeom>
            <a:solidFill>
              <a:srgbClr val="FF0000"/>
            </a:solidFill>
            <a:ln w="9525">
              <a:solidFill>
                <a:schemeClr val="tx1"/>
              </a:solidFill>
              <a:round/>
              <a:headEnd/>
              <a:tailEnd/>
            </a:ln>
          </p:spPr>
          <p:txBody>
            <a:bodyPr/>
            <a:lstStyle/>
            <a:p>
              <a:endParaRPr lang="zh-TW" altLang="zh-TW">
                <a:latin typeface="Calibri" pitchFamily="34" charset="0"/>
              </a:endParaRPr>
            </a:p>
          </p:txBody>
        </p:sp>
        <p:sp>
          <p:nvSpPr>
            <p:cNvPr id="5153" name="Freeform 43"/>
            <p:cNvSpPr>
              <a:spLocks/>
            </p:cNvSpPr>
            <p:nvPr/>
          </p:nvSpPr>
          <p:spPr bwMode="auto">
            <a:xfrm rot="5938358">
              <a:off x="4871" y="2331"/>
              <a:ext cx="96" cy="144"/>
            </a:xfrm>
            <a:custGeom>
              <a:avLst/>
              <a:gdLst>
                <a:gd name="T0" fmla="*/ 48 w 96"/>
                <a:gd name="T1" fmla="*/ 0 h 96"/>
                <a:gd name="T2" fmla="*/ 0 w 96"/>
                <a:gd name="T3" fmla="*/ 20676563 h 96"/>
                <a:gd name="T4" fmla="*/ 96 w 96"/>
                <a:gd name="T5" fmla="*/ 41435231 h 96"/>
                <a:gd name="T6" fmla="*/ 96 w 96"/>
                <a:gd name="T7" fmla="*/ 20676563 h 96"/>
                <a:gd name="T8" fmla="*/ 48 w 96"/>
                <a:gd name="T9" fmla="*/ 0 h 96"/>
                <a:gd name="T10" fmla="*/ 0 60000 65536"/>
                <a:gd name="T11" fmla="*/ 0 60000 65536"/>
                <a:gd name="T12" fmla="*/ 0 60000 65536"/>
                <a:gd name="T13" fmla="*/ 0 60000 65536"/>
                <a:gd name="T14" fmla="*/ 0 60000 65536"/>
                <a:gd name="T15" fmla="*/ 0 w 96"/>
                <a:gd name="T16" fmla="*/ 0 h 96"/>
                <a:gd name="T17" fmla="*/ 96 w 96"/>
                <a:gd name="T18" fmla="*/ 96 h 96"/>
              </a:gdLst>
              <a:ahLst/>
              <a:cxnLst>
                <a:cxn ang="T10">
                  <a:pos x="T0" y="T1"/>
                </a:cxn>
                <a:cxn ang="T11">
                  <a:pos x="T2" y="T3"/>
                </a:cxn>
                <a:cxn ang="T12">
                  <a:pos x="T4" y="T5"/>
                </a:cxn>
                <a:cxn ang="T13">
                  <a:pos x="T6" y="T7"/>
                </a:cxn>
                <a:cxn ang="T14">
                  <a:pos x="T8" y="T9"/>
                </a:cxn>
              </a:cxnLst>
              <a:rect l="T15" t="T16" r="T17" b="T18"/>
              <a:pathLst>
                <a:path w="96" h="96">
                  <a:moveTo>
                    <a:pt x="48" y="0"/>
                  </a:moveTo>
                  <a:lnTo>
                    <a:pt x="0" y="48"/>
                  </a:lnTo>
                  <a:lnTo>
                    <a:pt x="96" y="96"/>
                  </a:lnTo>
                  <a:lnTo>
                    <a:pt x="96" y="48"/>
                  </a:lnTo>
                  <a:lnTo>
                    <a:pt x="48" y="0"/>
                  </a:lnTo>
                  <a:close/>
                </a:path>
              </a:pathLst>
            </a:custGeom>
            <a:solidFill>
              <a:srgbClr val="FFFF00"/>
            </a:solidFill>
            <a:ln w="9525">
              <a:solidFill>
                <a:schemeClr val="tx1"/>
              </a:solidFill>
              <a:round/>
              <a:headEnd/>
              <a:tailEnd/>
            </a:ln>
          </p:spPr>
          <p:txBody>
            <a:bodyPr/>
            <a:lstStyle/>
            <a:p>
              <a:endParaRPr lang="zh-TW" altLang="zh-TW">
                <a:latin typeface="Calibri" pitchFamily="34" charset="0"/>
              </a:endParaRPr>
            </a:p>
          </p:txBody>
        </p:sp>
        <p:sp>
          <p:nvSpPr>
            <p:cNvPr id="5154" name="Freeform 44"/>
            <p:cNvSpPr>
              <a:spLocks/>
            </p:cNvSpPr>
            <p:nvPr/>
          </p:nvSpPr>
          <p:spPr bwMode="auto">
            <a:xfrm>
              <a:off x="4896" y="2352"/>
              <a:ext cx="240" cy="48"/>
            </a:xfrm>
            <a:custGeom>
              <a:avLst/>
              <a:gdLst>
                <a:gd name="T0" fmla="*/ 48 w 240"/>
                <a:gd name="T1" fmla="*/ 0 h 48"/>
                <a:gd name="T2" fmla="*/ 96 w 240"/>
                <a:gd name="T3" fmla="*/ 48 h 48"/>
                <a:gd name="T4" fmla="*/ 240 w 240"/>
                <a:gd name="T5" fmla="*/ 48 h 48"/>
                <a:gd name="T6" fmla="*/ 192 w 240"/>
                <a:gd name="T7" fmla="*/ 0 h 48"/>
                <a:gd name="T8" fmla="*/ 0 w 240"/>
                <a:gd name="T9" fmla="*/ 0 h 48"/>
                <a:gd name="T10" fmla="*/ 48 w 240"/>
                <a:gd name="T11" fmla="*/ 0 h 48"/>
                <a:gd name="T12" fmla="*/ 0 60000 65536"/>
                <a:gd name="T13" fmla="*/ 0 60000 65536"/>
                <a:gd name="T14" fmla="*/ 0 60000 65536"/>
                <a:gd name="T15" fmla="*/ 0 60000 65536"/>
                <a:gd name="T16" fmla="*/ 0 60000 65536"/>
                <a:gd name="T17" fmla="*/ 0 60000 65536"/>
                <a:gd name="T18" fmla="*/ 0 w 240"/>
                <a:gd name="T19" fmla="*/ 0 h 48"/>
                <a:gd name="T20" fmla="*/ 240 w 240"/>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240" h="48">
                  <a:moveTo>
                    <a:pt x="48" y="0"/>
                  </a:moveTo>
                  <a:lnTo>
                    <a:pt x="96" y="48"/>
                  </a:lnTo>
                  <a:lnTo>
                    <a:pt x="240" y="48"/>
                  </a:lnTo>
                  <a:lnTo>
                    <a:pt x="192" y="0"/>
                  </a:lnTo>
                  <a:lnTo>
                    <a:pt x="0" y="0"/>
                  </a:lnTo>
                  <a:lnTo>
                    <a:pt x="48" y="0"/>
                  </a:lnTo>
                  <a:close/>
                </a:path>
              </a:pathLst>
            </a:custGeom>
            <a:solidFill>
              <a:srgbClr val="FF9900"/>
            </a:solidFill>
            <a:ln w="9525">
              <a:solidFill>
                <a:schemeClr val="tx1"/>
              </a:solidFill>
              <a:round/>
              <a:headEnd/>
              <a:tailEnd/>
            </a:ln>
          </p:spPr>
          <p:txBody>
            <a:bodyPr/>
            <a:lstStyle/>
            <a:p>
              <a:endParaRPr lang="zh-TW" altLang="zh-TW">
                <a:latin typeface="Calibri" pitchFamily="34" charset="0"/>
              </a:endParaRPr>
            </a:p>
          </p:txBody>
        </p:sp>
        <p:sp>
          <p:nvSpPr>
            <p:cNvPr id="5155" name="Freeform 45"/>
            <p:cNvSpPr>
              <a:spLocks/>
            </p:cNvSpPr>
            <p:nvPr/>
          </p:nvSpPr>
          <p:spPr bwMode="auto">
            <a:xfrm>
              <a:off x="4752" y="2400"/>
              <a:ext cx="480" cy="144"/>
            </a:xfrm>
            <a:custGeom>
              <a:avLst/>
              <a:gdLst>
                <a:gd name="T0" fmla="*/ 11178 w 432"/>
                <a:gd name="T1" fmla="*/ 0 h 144"/>
                <a:gd name="T2" fmla="*/ 5569 w 432"/>
                <a:gd name="T3" fmla="*/ 0 h 144"/>
                <a:gd name="T4" fmla="*/ 2807 w 432"/>
                <a:gd name="T5" fmla="*/ 48 h 144"/>
                <a:gd name="T6" fmla="*/ 1393 w 432"/>
                <a:gd name="T7" fmla="*/ 48 h 144"/>
                <a:gd name="T8" fmla="*/ 0 w 432"/>
                <a:gd name="T9" fmla="*/ 96 h 144"/>
                <a:gd name="T10" fmla="*/ 0 w 432"/>
                <a:gd name="T11" fmla="*/ 144 h 144"/>
                <a:gd name="T12" fmla="*/ 4189 w 432"/>
                <a:gd name="T13" fmla="*/ 144 h 144"/>
                <a:gd name="T14" fmla="*/ 5569 w 432"/>
                <a:gd name="T15" fmla="*/ 96 h 144"/>
                <a:gd name="T16" fmla="*/ 9777 w 432"/>
                <a:gd name="T17" fmla="*/ 96 h 144"/>
                <a:gd name="T18" fmla="*/ 11178 w 432"/>
                <a:gd name="T19" fmla="*/ 144 h 144"/>
                <a:gd name="T20" fmla="*/ 12570 w 432"/>
                <a:gd name="T21" fmla="*/ 96 h 144"/>
                <a:gd name="T22" fmla="*/ 12570 w 432"/>
                <a:gd name="T23" fmla="*/ 48 h 144"/>
                <a:gd name="T24" fmla="*/ 11178 w 432"/>
                <a:gd name="T25" fmla="*/ 0 h 1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2"/>
                <a:gd name="T40" fmla="*/ 0 h 144"/>
                <a:gd name="T41" fmla="*/ 432 w 432"/>
                <a:gd name="T42" fmla="*/ 144 h 1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2" h="144">
                  <a:moveTo>
                    <a:pt x="384" y="0"/>
                  </a:moveTo>
                  <a:lnTo>
                    <a:pt x="192" y="0"/>
                  </a:lnTo>
                  <a:lnTo>
                    <a:pt x="96" y="48"/>
                  </a:lnTo>
                  <a:lnTo>
                    <a:pt x="48" y="48"/>
                  </a:lnTo>
                  <a:lnTo>
                    <a:pt x="0" y="96"/>
                  </a:lnTo>
                  <a:lnTo>
                    <a:pt x="0" y="144"/>
                  </a:lnTo>
                  <a:lnTo>
                    <a:pt x="144" y="144"/>
                  </a:lnTo>
                  <a:lnTo>
                    <a:pt x="192" y="96"/>
                  </a:lnTo>
                  <a:lnTo>
                    <a:pt x="336" y="96"/>
                  </a:lnTo>
                  <a:lnTo>
                    <a:pt x="384" y="144"/>
                  </a:lnTo>
                  <a:lnTo>
                    <a:pt x="432" y="96"/>
                  </a:lnTo>
                  <a:lnTo>
                    <a:pt x="432" y="48"/>
                  </a:lnTo>
                  <a:lnTo>
                    <a:pt x="384" y="0"/>
                  </a:lnTo>
                  <a:close/>
                </a:path>
              </a:pathLst>
            </a:custGeom>
            <a:solidFill>
              <a:srgbClr val="CC99FF"/>
            </a:solidFill>
            <a:ln w="9525">
              <a:solidFill>
                <a:schemeClr val="tx1"/>
              </a:solidFill>
              <a:round/>
              <a:headEnd/>
              <a:tailEnd/>
            </a:ln>
          </p:spPr>
          <p:txBody>
            <a:bodyPr/>
            <a:lstStyle/>
            <a:p>
              <a:endParaRPr lang="zh-TW" altLang="zh-TW">
                <a:latin typeface="Calibri" pitchFamily="34" charset="0"/>
              </a:endParaRPr>
            </a:p>
          </p:txBody>
        </p:sp>
      </p:grpSp>
      <p:sp>
        <p:nvSpPr>
          <p:cNvPr id="5137" name="Slide Number Placeholder 50"/>
          <p:cNvSpPr>
            <a:spLocks noGrp="1"/>
          </p:cNvSpPr>
          <p:nvPr>
            <p:ph type="sldNum" sz="quarter" idx="12"/>
          </p:nvPr>
        </p:nvSpPr>
        <p:spPr bwMode="auto">
          <a:noFill/>
          <a:ln>
            <a:miter lim="800000"/>
            <a:headEnd/>
            <a:tailEnd/>
          </a:ln>
        </p:spPr>
        <p:txBody>
          <a:bodyPr/>
          <a:lstStyle/>
          <a:p>
            <a:fld id="{8B126E16-E760-4D9D-A713-0BF52E657496}" type="slidenum">
              <a:rPr lang="en-US" altLang="zh-TW" smtClean="0"/>
              <a:pPr/>
              <a:t>18</a:t>
            </a:fld>
            <a:endParaRPr lang="en-US" altLang="zh-TW" smtClean="0"/>
          </a:p>
        </p:txBody>
      </p:sp>
      <p:sp>
        <p:nvSpPr>
          <p:cNvPr id="5138" name="Rectangle 25"/>
          <p:cNvSpPr>
            <a:spLocks noChangeArrowheads="1"/>
          </p:cNvSpPr>
          <p:nvPr/>
        </p:nvSpPr>
        <p:spPr bwMode="auto">
          <a:xfrm>
            <a:off x="0" y="0"/>
            <a:ext cx="9144000" cy="1143000"/>
          </a:xfrm>
          <a:prstGeom prst="rect">
            <a:avLst/>
          </a:prstGeom>
          <a:noFill/>
          <a:ln w="9525">
            <a:noFill/>
            <a:miter lim="800000"/>
            <a:headEnd/>
            <a:tailEnd/>
          </a:ln>
        </p:spPr>
        <p:txBody>
          <a:bodyPr anchor="ctr"/>
          <a:lstStyle/>
          <a:p>
            <a:pPr algn="ctr"/>
            <a:r>
              <a:rPr lang="en-US" altLang="zh-TW" sz="4000"/>
              <a:t>  Greedy Primitive Selection</a:t>
            </a:r>
            <a:endParaRPr lang="en-US" altLang="zh-TW" sz="3200">
              <a:solidFill>
                <a:schemeClr val="tx2"/>
              </a:solidFill>
            </a:endParaRPr>
          </a:p>
        </p:txBody>
      </p:sp>
      <p:sp>
        <p:nvSpPr>
          <p:cNvPr id="5150" name="TextBox 78"/>
          <p:cNvSpPr txBox="1">
            <a:spLocks noChangeArrowheads="1"/>
          </p:cNvSpPr>
          <p:nvPr/>
        </p:nvSpPr>
        <p:spPr bwMode="auto">
          <a:xfrm>
            <a:off x="609600" y="2590800"/>
            <a:ext cx="8001000" cy="830866"/>
          </a:xfrm>
          <a:prstGeom prst="rect">
            <a:avLst/>
          </a:prstGeom>
          <a:noFill/>
          <a:ln w="9525">
            <a:noFill/>
            <a:miter lim="800000"/>
            <a:headEnd/>
            <a:tailEnd/>
          </a:ln>
        </p:spPr>
        <p:txBody>
          <a:bodyPr>
            <a:spAutoFit/>
          </a:bodyPr>
          <a:lstStyle/>
          <a:p>
            <a:r>
              <a:rPr lang="en-US" altLang="zh-TW" b="1" dirty="0">
                <a:latin typeface="Calibri" pitchFamily="34" charset="0"/>
              </a:rPr>
              <a:t>- </a:t>
            </a:r>
            <a:r>
              <a:rPr lang="en-US" altLang="zh-TW" sz="2400" dirty="0">
                <a:latin typeface="Calibri" pitchFamily="34" charset="0"/>
              </a:rPr>
              <a:t>Four primitives are enough for modeling four object classes (21 object parts).</a:t>
            </a:r>
          </a:p>
        </p:txBody>
      </p:sp>
      <p:grpSp>
        <p:nvGrpSpPr>
          <p:cNvPr id="60" name="Group 59"/>
          <p:cNvGrpSpPr/>
          <p:nvPr/>
        </p:nvGrpSpPr>
        <p:grpSpPr>
          <a:xfrm>
            <a:off x="4114800" y="2857500"/>
            <a:ext cx="5334000" cy="4000500"/>
            <a:chOff x="3429000" y="2857500"/>
            <a:chExt cx="5334000" cy="4000500"/>
          </a:xfrm>
        </p:grpSpPr>
        <p:pic>
          <p:nvPicPr>
            <p:cNvPr id="6151" name="Picture 7"/>
            <p:cNvPicPr>
              <a:picLocks noChangeAspect="1" noChangeArrowheads="1"/>
            </p:cNvPicPr>
            <p:nvPr/>
          </p:nvPicPr>
          <p:blipFill>
            <a:blip r:embed="rId8"/>
            <a:srcRect/>
            <a:stretch>
              <a:fillRect/>
            </a:stretch>
          </p:blipFill>
          <p:spPr bwMode="auto">
            <a:xfrm>
              <a:off x="3429000" y="2857500"/>
              <a:ext cx="5334000" cy="4000500"/>
            </a:xfrm>
            <a:prstGeom prst="rect">
              <a:avLst/>
            </a:prstGeom>
            <a:noFill/>
            <a:ln w="9525">
              <a:noFill/>
              <a:miter lim="800000"/>
              <a:headEnd/>
              <a:tailEnd/>
            </a:ln>
            <a:effectLst/>
          </p:spPr>
        </p:pic>
        <p:sp>
          <p:nvSpPr>
            <p:cNvPr id="5140" name="Text Box 6"/>
            <p:cNvSpPr txBox="1">
              <a:spLocks noChangeArrowheads="1"/>
            </p:cNvSpPr>
            <p:nvPr/>
          </p:nvSpPr>
          <p:spPr bwMode="auto">
            <a:xfrm>
              <a:off x="4343400" y="3048000"/>
              <a:ext cx="2289175" cy="457128"/>
            </a:xfrm>
            <a:prstGeom prst="rect">
              <a:avLst/>
            </a:prstGeom>
            <a:noFill/>
            <a:ln w="9525">
              <a:noFill/>
              <a:miter lim="800000"/>
              <a:headEnd/>
              <a:tailEnd/>
            </a:ln>
          </p:spPr>
          <p:txBody>
            <a:bodyPr wrap="none">
              <a:spAutoFit/>
            </a:bodyPr>
            <a:lstStyle/>
            <a:p>
              <a:pPr algn="ctr"/>
              <a:r>
                <a:rPr lang="en-US" altLang="zh-TW" dirty="0">
                  <a:latin typeface="Calibri" pitchFamily="34" charset="0"/>
                </a:rPr>
                <a:t>Greedy Selection</a:t>
              </a:r>
            </a:p>
          </p:txBody>
        </p:sp>
      </p:grpSp>
      <p:grpSp>
        <p:nvGrpSpPr>
          <p:cNvPr id="55" name="Group 54"/>
          <p:cNvGrpSpPr/>
          <p:nvPr/>
        </p:nvGrpSpPr>
        <p:grpSpPr>
          <a:xfrm>
            <a:off x="457200" y="3352800"/>
            <a:ext cx="2451729" cy="1447800"/>
            <a:chOff x="533400" y="3733800"/>
            <a:chExt cx="2451729" cy="1447800"/>
          </a:xfrm>
        </p:grpSpPr>
        <p:pic>
          <p:nvPicPr>
            <p:cNvPr id="41" name="Picture 42"/>
            <p:cNvPicPr>
              <a:picLocks noChangeAspect="1" noChangeArrowheads="1"/>
            </p:cNvPicPr>
            <p:nvPr/>
          </p:nvPicPr>
          <p:blipFill>
            <a:blip r:embed="rId9"/>
            <a:srcRect/>
            <a:stretch>
              <a:fillRect/>
            </a:stretch>
          </p:blipFill>
          <p:spPr bwMode="auto">
            <a:xfrm>
              <a:off x="685800" y="4191000"/>
              <a:ext cx="683986" cy="990600"/>
            </a:xfrm>
            <a:prstGeom prst="rect">
              <a:avLst/>
            </a:prstGeom>
            <a:noFill/>
            <a:ln w="9525">
              <a:noFill/>
              <a:miter lim="800000"/>
              <a:headEnd/>
              <a:tailEnd/>
            </a:ln>
            <a:effectLst/>
          </p:spPr>
        </p:pic>
        <p:pic>
          <p:nvPicPr>
            <p:cNvPr id="42" name="Picture 44"/>
            <p:cNvPicPr>
              <a:picLocks noChangeAspect="1" noChangeArrowheads="1"/>
            </p:cNvPicPr>
            <p:nvPr/>
          </p:nvPicPr>
          <p:blipFill>
            <a:blip r:embed="rId10"/>
            <a:srcRect/>
            <a:stretch>
              <a:fillRect/>
            </a:stretch>
          </p:blipFill>
          <p:spPr bwMode="auto">
            <a:xfrm>
              <a:off x="2133600" y="4191000"/>
              <a:ext cx="836375" cy="990600"/>
            </a:xfrm>
            <a:prstGeom prst="rect">
              <a:avLst/>
            </a:prstGeom>
            <a:noFill/>
            <a:ln w="9525">
              <a:noFill/>
              <a:miter lim="800000"/>
              <a:headEnd/>
              <a:tailEnd/>
            </a:ln>
            <a:effectLst/>
          </p:spPr>
        </p:pic>
        <p:sp>
          <p:nvSpPr>
            <p:cNvPr id="52" name="TextBox 51"/>
            <p:cNvSpPr txBox="1"/>
            <p:nvPr/>
          </p:nvSpPr>
          <p:spPr>
            <a:xfrm>
              <a:off x="533400" y="3733800"/>
              <a:ext cx="1029577" cy="461665"/>
            </a:xfrm>
            <a:prstGeom prst="rect">
              <a:avLst/>
            </a:prstGeom>
            <a:noFill/>
          </p:spPr>
          <p:txBody>
            <a:bodyPr wrap="none" rtlCol="0">
              <a:spAutoFit/>
            </a:bodyPr>
            <a:lstStyle/>
            <a:p>
              <a:r>
                <a:rPr lang="en-US" sz="2400" dirty="0" smtClean="0"/>
                <a:t>view </a:t>
              </a:r>
              <a:r>
                <a:rPr lang="en-US" sz="2400" dirty="0" smtClean="0">
                  <a:sym typeface="Symbol"/>
                </a:rPr>
                <a:t></a:t>
              </a:r>
              <a:endParaRPr lang="en-US" sz="2400" dirty="0"/>
            </a:p>
          </p:txBody>
        </p:sp>
        <p:sp>
          <p:nvSpPr>
            <p:cNvPr id="53" name="TextBox 52"/>
            <p:cNvSpPr txBox="1"/>
            <p:nvPr/>
          </p:nvSpPr>
          <p:spPr>
            <a:xfrm>
              <a:off x="1981200" y="3733800"/>
              <a:ext cx="1003929" cy="461665"/>
            </a:xfrm>
            <a:prstGeom prst="rect">
              <a:avLst/>
            </a:prstGeom>
            <a:noFill/>
          </p:spPr>
          <p:txBody>
            <a:bodyPr wrap="none" rtlCol="0">
              <a:spAutoFit/>
            </a:bodyPr>
            <a:lstStyle/>
            <a:p>
              <a:r>
                <a:rPr lang="en-US" sz="2400" dirty="0" smtClean="0"/>
                <a:t>view </a:t>
              </a:r>
              <a:r>
                <a:rPr lang="en-US" sz="2400" dirty="0" smtClean="0">
                  <a:sym typeface="Symbol"/>
                </a:rPr>
                <a:t></a:t>
              </a:r>
              <a:endParaRPr lang="en-US" sz="2400" dirty="0"/>
            </a:p>
          </p:txBody>
        </p:sp>
      </p:grpSp>
      <p:grpSp>
        <p:nvGrpSpPr>
          <p:cNvPr id="58" name="Group 57"/>
          <p:cNvGrpSpPr/>
          <p:nvPr/>
        </p:nvGrpSpPr>
        <p:grpSpPr>
          <a:xfrm>
            <a:off x="381000" y="3810000"/>
            <a:ext cx="2574608" cy="1943100"/>
            <a:chOff x="457200" y="4191000"/>
            <a:chExt cx="2574608" cy="1943100"/>
          </a:xfrm>
        </p:grpSpPr>
        <p:grpSp>
          <p:nvGrpSpPr>
            <p:cNvPr id="51" name="Group 50"/>
            <p:cNvGrpSpPr/>
            <p:nvPr/>
          </p:nvGrpSpPr>
          <p:grpSpPr>
            <a:xfrm>
              <a:off x="457200" y="5257800"/>
              <a:ext cx="2574608" cy="876300"/>
              <a:chOff x="533400" y="4800600"/>
              <a:chExt cx="2574608" cy="876300"/>
            </a:xfrm>
          </p:grpSpPr>
          <p:pic>
            <p:nvPicPr>
              <p:cNvPr id="39" name="Picture 1"/>
              <p:cNvPicPr>
                <a:picLocks noChangeAspect="1" noChangeArrowheads="1"/>
              </p:cNvPicPr>
              <p:nvPr/>
            </p:nvPicPr>
            <p:blipFill>
              <a:blip r:embed="rId11"/>
              <a:srcRect/>
              <a:stretch>
                <a:fillRect/>
              </a:stretch>
            </p:blipFill>
            <p:spPr bwMode="auto">
              <a:xfrm>
                <a:off x="533400" y="4876800"/>
                <a:ext cx="1096537" cy="762000"/>
              </a:xfrm>
              <a:prstGeom prst="rect">
                <a:avLst/>
              </a:prstGeom>
              <a:noFill/>
              <a:ln w="9525">
                <a:noFill/>
                <a:miter lim="800000"/>
                <a:headEnd/>
                <a:tailEnd/>
              </a:ln>
              <a:effectLst/>
            </p:spPr>
          </p:pic>
          <p:pic>
            <p:nvPicPr>
              <p:cNvPr id="40" name="Picture 3"/>
              <p:cNvPicPr>
                <a:picLocks noChangeAspect="1" noChangeArrowheads="1"/>
              </p:cNvPicPr>
              <p:nvPr/>
            </p:nvPicPr>
            <p:blipFill>
              <a:blip r:embed="rId12"/>
              <a:srcRect/>
              <a:stretch>
                <a:fillRect/>
              </a:stretch>
            </p:blipFill>
            <p:spPr bwMode="auto">
              <a:xfrm>
                <a:off x="2209800" y="4800600"/>
                <a:ext cx="898208" cy="876300"/>
              </a:xfrm>
              <a:prstGeom prst="rect">
                <a:avLst/>
              </a:prstGeom>
              <a:noFill/>
              <a:ln w="9525">
                <a:noFill/>
                <a:miter lim="800000"/>
                <a:headEnd/>
                <a:tailEnd/>
              </a:ln>
              <a:effectLst/>
            </p:spPr>
          </p:pic>
          <p:sp>
            <p:nvSpPr>
              <p:cNvPr id="46" name="TextBox 45"/>
              <p:cNvSpPr txBox="1"/>
              <p:nvPr/>
            </p:nvSpPr>
            <p:spPr>
              <a:xfrm>
                <a:off x="2286000" y="4876800"/>
                <a:ext cx="362600" cy="461665"/>
              </a:xfrm>
              <a:prstGeom prst="rect">
                <a:avLst/>
              </a:prstGeom>
              <a:noFill/>
            </p:spPr>
            <p:txBody>
              <a:bodyPr wrap="none" rtlCol="0">
                <a:spAutoFit/>
              </a:bodyPr>
              <a:lstStyle/>
              <a:p>
                <a:r>
                  <a:rPr lang="en-US" sz="2400" dirty="0" smtClean="0">
                    <a:solidFill>
                      <a:srgbClr val="FF0000"/>
                    </a:solidFill>
                  </a:rPr>
                  <a:t>A</a:t>
                </a:r>
                <a:endParaRPr lang="en-US" sz="2400" dirty="0">
                  <a:solidFill>
                    <a:srgbClr val="FF0000"/>
                  </a:solidFill>
                </a:endParaRPr>
              </a:p>
            </p:txBody>
          </p:sp>
        </p:grpSp>
        <p:sp>
          <p:nvSpPr>
            <p:cNvPr id="56" name="Rectangle 68"/>
            <p:cNvSpPr>
              <a:spLocks noChangeArrowheads="1"/>
            </p:cNvSpPr>
            <p:nvPr/>
          </p:nvSpPr>
          <p:spPr bwMode="auto">
            <a:xfrm>
              <a:off x="762000" y="4191000"/>
              <a:ext cx="533400" cy="381000"/>
            </a:xfrm>
            <a:prstGeom prst="rect">
              <a:avLst/>
            </a:prstGeom>
            <a:noFill/>
            <a:ln w="28575">
              <a:solidFill>
                <a:srgbClr val="FF0000"/>
              </a:solidFill>
              <a:miter lim="800000"/>
              <a:headEnd/>
              <a:tailEnd/>
            </a:ln>
          </p:spPr>
          <p:txBody>
            <a:bodyPr wrap="none" anchor="ctr"/>
            <a:lstStyle/>
            <a:p>
              <a:endParaRPr lang="zh-TW" altLang="zh-TW"/>
            </a:p>
          </p:txBody>
        </p:sp>
        <p:sp>
          <p:nvSpPr>
            <p:cNvPr id="57" name="Rectangle 68"/>
            <p:cNvSpPr>
              <a:spLocks noChangeArrowheads="1"/>
            </p:cNvSpPr>
            <p:nvPr/>
          </p:nvSpPr>
          <p:spPr bwMode="auto">
            <a:xfrm>
              <a:off x="2057400" y="4191000"/>
              <a:ext cx="533400" cy="381000"/>
            </a:xfrm>
            <a:prstGeom prst="rect">
              <a:avLst/>
            </a:prstGeom>
            <a:noFill/>
            <a:ln w="28575">
              <a:solidFill>
                <a:srgbClr val="FF0000"/>
              </a:solidFill>
              <a:miter lim="800000"/>
              <a:headEnd/>
              <a:tailEnd/>
            </a:ln>
          </p:spPr>
          <p:txBody>
            <a:bodyPr wrap="none" anchor="ctr"/>
            <a:lstStyle/>
            <a:p>
              <a:endParaRPr lang="zh-TW" altLang="zh-TW"/>
            </a:p>
          </p:txBody>
        </p:sp>
      </p:grpSp>
      <p:grpSp>
        <p:nvGrpSpPr>
          <p:cNvPr id="50" name="Group 49"/>
          <p:cNvGrpSpPr/>
          <p:nvPr/>
        </p:nvGrpSpPr>
        <p:grpSpPr>
          <a:xfrm>
            <a:off x="990600" y="4953000"/>
            <a:ext cx="1492250" cy="1266825"/>
            <a:chOff x="1238250" y="5257800"/>
            <a:chExt cx="1492250" cy="1266825"/>
          </a:xfrm>
        </p:grpSpPr>
        <p:sp>
          <p:nvSpPr>
            <p:cNvPr id="44" name="Right Arrow 43"/>
            <p:cNvSpPr/>
            <p:nvPr/>
          </p:nvSpPr>
          <p:spPr>
            <a:xfrm>
              <a:off x="1390650" y="5257800"/>
              <a:ext cx="10668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9" name="Object 48"/>
            <p:cNvGraphicFramePr>
              <a:graphicFrameLocks noChangeAspect="1"/>
            </p:cNvGraphicFramePr>
            <p:nvPr/>
          </p:nvGraphicFramePr>
          <p:xfrm>
            <a:off x="1238250" y="5476875"/>
            <a:ext cx="1492250" cy="1047750"/>
          </p:xfrm>
          <a:graphic>
            <a:graphicData uri="http://schemas.openxmlformats.org/presentationml/2006/ole">
              <p:oleObj spid="_x0000_s131073" name="Equation" r:id="rId13" imgW="596880" imgH="419040" progId="Equation.3">
                <p:embed/>
              </p:oleObj>
            </a:graphicData>
          </a:graphic>
        </p:graphicFrame>
      </p:grpSp>
      <p:graphicFrame>
        <p:nvGraphicFramePr>
          <p:cNvPr id="59" name="Object 58"/>
          <p:cNvGraphicFramePr>
            <a:graphicFrameLocks noChangeAspect="1"/>
          </p:cNvGraphicFramePr>
          <p:nvPr/>
        </p:nvGraphicFramePr>
        <p:xfrm>
          <a:off x="1066800" y="6172200"/>
          <a:ext cx="1333501" cy="518584"/>
        </p:xfrm>
        <a:graphic>
          <a:graphicData uri="http://schemas.openxmlformats.org/presentationml/2006/ole">
            <p:oleObj spid="_x0000_s131074" name="Equation" r:id="rId14" imgW="685800" imgH="266400" progId="Equation.3">
              <p:embed/>
            </p:oleObj>
          </a:graphicData>
        </a:graphic>
      </p:graphicFrame>
      <p:grpSp>
        <p:nvGrpSpPr>
          <p:cNvPr id="48" name="Group 47"/>
          <p:cNvGrpSpPr/>
          <p:nvPr/>
        </p:nvGrpSpPr>
        <p:grpSpPr>
          <a:xfrm>
            <a:off x="2362200" y="4800600"/>
            <a:ext cx="351378" cy="940882"/>
            <a:chOff x="2895600" y="4724400"/>
            <a:chExt cx="351378" cy="940882"/>
          </a:xfrm>
        </p:grpSpPr>
        <p:pic>
          <p:nvPicPr>
            <p:cNvPr id="43" name="Picture 16" descr="rect-0deg_1"/>
            <p:cNvPicPr>
              <a:picLocks noChangeAspect="1" noChangeArrowheads="1"/>
            </p:cNvPicPr>
            <p:nvPr/>
          </p:nvPicPr>
          <p:blipFill>
            <a:blip r:embed="rId15"/>
            <a:srcRect/>
            <a:stretch>
              <a:fillRect/>
            </a:stretch>
          </p:blipFill>
          <p:spPr bwMode="auto">
            <a:xfrm>
              <a:off x="2971800" y="4724400"/>
              <a:ext cx="222580" cy="940882"/>
            </a:xfrm>
            <a:prstGeom prst="rect">
              <a:avLst/>
            </a:prstGeom>
            <a:noFill/>
            <a:ln w="9525">
              <a:noFill/>
              <a:miter lim="800000"/>
              <a:headEnd/>
              <a:tailEnd/>
            </a:ln>
          </p:spPr>
        </p:pic>
        <p:sp>
          <p:nvSpPr>
            <p:cNvPr id="47" name="TextBox 46"/>
            <p:cNvSpPr txBox="1"/>
            <p:nvPr/>
          </p:nvSpPr>
          <p:spPr>
            <a:xfrm>
              <a:off x="2895600" y="4953000"/>
              <a:ext cx="351378" cy="461665"/>
            </a:xfrm>
            <a:prstGeom prst="rect">
              <a:avLst/>
            </a:prstGeom>
            <a:noFill/>
          </p:spPr>
          <p:txBody>
            <a:bodyPr wrap="none" rtlCol="0">
              <a:spAutoFit/>
            </a:bodyPr>
            <a:lstStyle/>
            <a:p>
              <a:r>
                <a:rPr lang="en-US" sz="2400" dirty="0" smtClean="0">
                  <a:solidFill>
                    <a:srgbClr val="FF0000"/>
                  </a:solidFill>
                </a:rPr>
                <a:t>B</a:t>
              </a:r>
              <a:endParaRPr lang="en-US" sz="2400" dirty="0">
                <a:solidFill>
                  <a:srgbClr val="FF0000"/>
                </a:solidFill>
              </a:endParaRPr>
            </a:p>
          </p:txBody>
        </p:sp>
      </p:grpSp>
      <p:grpSp>
        <p:nvGrpSpPr>
          <p:cNvPr id="64" name="Group 63"/>
          <p:cNvGrpSpPr/>
          <p:nvPr/>
        </p:nvGrpSpPr>
        <p:grpSpPr>
          <a:xfrm>
            <a:off x="3276600" y="3276600"/>
            <a:ext cx="762000" cy="731520"/>
            <a:chOff x="1600200" y="6096000"/>
            <a:chExt cx="762000" cy="731520"/>
          </a:xfrm>
        </p:grpSpPr>
        <p:pic>
          <p:nvPicPr>
            <p:cNvPr id="61" name="Picture 4" descr="rect-0deg_3"/>
            <p:cNvPicPr>
              <a:picLocks noChangeAspect="1" noChangeArrowheads="1"/>
            </p:cNvPicPr>
            <p:nvPr/>
          </p:nvPicPr>
          <p:blipFill>
            <a:blip r:embed="rId16"/>
            <a:srcRect/>
            <a:stretch>
              <a:fillRect/>
            </a:stretch>
          </p:blipFill>
          <p:spPr bwMode="auto">
            <a:xfrm>
              <a:off x="1676400" y="6126480"/>
              <a:ext cx="639763" cy="676275"/>
            </a:xfrm>
            <a:prstGeom prst="rect">
              <a:avLst/>
            </a:prstGeom>
            <a:noFill/>
            <a:ln w="9525">
              <a:noFill/>
              <a:miter lim="800000"/>
              <a:headEnd/>
              <a:tailEnd/>
            </a:ln>
          </p:spPr>
        </p:pic>
        <p:sp>
          <p:nvSpPr>
            <p:cNvPr id="63" name="Rectangle 62"/>
            <p:cNvSpPr/>
            <p:nvPr/>
          </p:nvSpPr>
          <p:spPr>
            <a:xfrm>
              <a:off x="1600200" y="6096000"/>
              <a:ext cx="762000" cy="73152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3276600" y="4038600"/>
            <a:ext cx="762000" cy="731520"/>
            <a:chOff x="3276600" y="4038600"/>
            <a:chExt cx="762000" cy="731520"/>
          </a:xfrm>
        </p:grpSpPr>
        <p:sp>
          <p:nvSpPr>
            <p:cNvPr id="65" name="Rectangle 64"/>
            <p:cNvSpPr/>
            <p:nvPr/>
          </p:nvSpPr>
          <p:spPr>
            <a:xfrm>
              <a:off x="3276600" y="4038600"/>
              <a:ext cx="762000" cy="73152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3505200" y="4114800"/>
              <a:ext cx="375424" cy="584775"/>
            </a:xfrm>
            <a:prstGeom prst="rect">
              <a:avLst/>
            </a:prstGeom>
            <a:noFill/>
          </p:spPr>
          <p:txBody>
            <a:bodyPr wrap="none" rtlCol="0">
              <a:spAutoFit/>
            </a:bodyPr>
            <a:lstStyle/>
            <a:p>
              <a:r>
                <a:rPr lang="en-US" sz="3200" dirty="0" smtClean="0">
                  <a:solidFill>
                    <a:srgbClr val="FF0000"/>
                  </a:solidFill>
                </a:rPr>
                <a:t>?</a:t>
              </a:r>
              <a:endParaRPr lang="en-US" sz="3200" dirty="0">
                <a:solidFill>
                  <a:srgbClr val="FF0000"/>
                </a:solidFill>
              </a:endParaRPr>
            </a:p>
          </p:txBody>
        </p:sp>
      </p:grpSp>
      <p:pic>
        <p:nvPicPr>
          <p:cNvPr id="62" name="Picture 11" descr="rect-90deg_3"/>
          <p:cNvPicPr>
            <a:picLocks noChangeAspect="1" noChangeArrowheads="1"/>
          </p:cNvPicPr>
          <p:nvPr/>
        </p:nvPicPr>
        <p:blipFill>
          <a:blip r:embed="rId17"/>
          <a:srcRect/>
          <a:stretch>
            <a:fillRect/>
          </a:stretch>
        </p:blipFill>
        <p:spPr bwMode="auto">
          <a:xfrm>
            <a:off x="3324206" y="4267200"/>
            <a:ext cx="685530" cy="304799"/>
          </a:xfrm>
          <a:prstGeom prst="rect">
            <a:avLst/>
          </a:prstGeom>
          <a:noFill/>
          <a:ln w="9525">
            <a:noFill/>
            <a:miter lim="800000"/>
            <a:headEnd/>
            <a:tailEnd/>
          </a:ln>
        </p:spPr>
      </p:pic>
      <p:cxnSp>
        <p:nvCxnSpPr>
          <p:cNvPr id="71" name="Straight Connector 70"/>
          <p:cNvCxnSpPr/>
          <p:nvPr/>
        </p:nvCxnSpPr>
        <p:spPr>
          <a:xfrm rot="5400000">
            <a:off x="2858294" y="5753100"/>
            <a:ext cx="1599406" cy="794"/>
          </a:xfrm>
          <a:prstGeom prst="line">
            <a:avLst/>
          </a:prstGeom>
          <a:ln w="63500">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5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p:cNvPicPr>
            <a:picLocks noChangeAspect="1" noChangeArrowheads="1"/>
          </p:cNvPicPr>
          <p:nvPr/>
        </p:nvPicPr>
        <p:blipFill>
          <a:blip r:embed="rId3"/>
          <a:srcRect/>
          <a:stretch>
            <a:fillRect/>
          </a:stretch>
        </p:blipFill>
        <p:spPr bwMode="auto">
          <a:xfrm>
            <a:off x="4038600" y="1066800"/>
            <a:ext cx="679450" cy="762000"/>
          </a:xfrm>
          <a:prstGeom prst="rect">
            <a:avLst/>
          </a:prstGeom>
          <a:noFill/>
          <a:ln w="9525">
            <a:noFill/>
            <a:miter lim="800000"/>
            <a:headEnd/>
            <a:tailEnd/>
          </a:ln>
        </p:spPr>
      </p:pic>
      <p:pic>
        <p:nvPicPr>
          <p:cNvPr id="18435" name="Picture 4" descr="rect-0deg_3"/>
          <p:cNvPicPr>
            <a:picLocks noChangeAspect="1" noChangeArrowheads="1"/>
          </p:cNvPicPr>
          <p:nvPr/>
        </p:nvPicPr>
        <p:blipFill>
          <a:blip r:embed="rId4"/>
          <a:srcRect/>
          <a:stretch>
            <a:fillRect/>
          </a:stretch>
        </p:blipFill>
        <p:spPr bwMode="auto">
          <a:xfrm>
            <a:off x="1828800" y="2133600"/>
            <a:ext cx="639763" cy="676275"/>
          </a:xfrm>
          <a:prstGeom prst="rect">
            <a:avLst/>
          </a:prstGeom>
          <a:noFill/>
          <a:ln w="9525">
            <a:noFill/>
            <a:miter lim="800000"/>
            <a:headEnd/>
            <a:tailEnd/>
          </a:ln>
        </p:spPr>
      </p:pic>
      <p:pic>
        <p:nvPicPr>
          <p:cNvPr id="18436" name="Picture 5" descr="rect-0deg_6"/>
          <p:cNvPicPr>
            <a:picLocks noChangeAspect="1" noChangeArrowheads="1"/>
          </p:cNvPicPr>
          <p:nvPr/>
        </p:nvPicPr>
        <p:blipFill>
          <a:blip r:embed="rId5"/>
          <a:srcRect/>
          <a:stretch>
            <a:fillRect/>
          </a:stretch>
        </p:blipFill>
        <p:spPr bwMode="auto">
          <a:xfrm>
            <a:off x="3505200" y="2133600"/>
            <a:ext cx="274638" cy="695325"/>
          </a:xfrm>
          <a:prstGeom prst="rect">
            <a:avLst/>
          </a:prstGeom>
          <a:noFill/>
          <a:ln w="9525">
            <a:noFill/>
            <a:miter lim="800000"/>
            <a:headEnd/>
            <a:tailEnd/>
          </a:ln>
        </p:spPr>
      </p:pic>
      <p:pic>
        <p:nvPicPr>
          <p:cNvPr id="18437" name="Picture 6" descr="rect-135deg_6"/>
          <p:cNvPicPr>
            <a:picLocks noChangeAspect="1" noChangeArrowheads="1"/>
          </p:cNvPicPr>
          <p:nvPr/>
        </p:nvPicPr>
        <p:blipFill>
          <a:blip r:embed="rId6"/>
          <a:srcRect/>
          <a:stretch>
            <a:fillRect/>
          </a:stretch>
        </p:blipFill>
        <p:spPr bwMode="auto">
          <a:xfrm>
            <a:off x="4953000" y="2209800"/>
            <a:ext cx="601663" cy="609600"/>
          </a:xfrm>
          <a:prstGeom prst="rect">
            <a:avLst/>
          </a:prstGeom>
          <a:noFill/>
          <a:ln w="9525">
            <a:noFill/>
            <a:miter lim="800000"/>
            <a:headEnd/>
            <a:tailEnd/>
          </a:ln>
        </p:spPr>
      </p:pic>
      <p:pic>
        <p:nvPicPr>
          <p:cNvPr id="18438" name="Picture 7" descr="bike_167"/>
          <p:cNvPicPr>
            <a:picLocks noChangeAspect="1" noChangeArrowheads="1"/>
          </p:cNvPicPr>
          <p:nvPr/>
        </p:nvPicPr>
        <p:blipFill>
          <a:blip r:embed="rId7"/>
          <a:srcRect/>
          <a:stretch>
            <a:fillRect/>
          </a:stretch>
        </p:blipFill>
        <p:spPr bwMode="auto">
          <a:xfrm>
            <a:off x="2971800" y="5105400"/>
            <a:ext cx="1295400" cy="971550"/>
          </a:xfrm>
          <a:prstGeom prst="rect">
            <a:avLst/>
          </a:prstGeom>
          <a:noFill/>
          <a:ln w="9525">
            <a:noFill/>
            <a:miter lim="800000"/>
            <a:headEnd/>
            <a:tailEnd/>
          </a:ln>
        </p:spPr>
      </p:pic>
      <p:pic>
        <p:nvPicPr>
          <p:cNvPr id="18439" name="Picture 8" descr="carsgraz_232"/>
          <p:cNvPicPr>
            <a:picLocks noChangeAspect="1" noChangeArrowheads="1"/>
          </p:cNvPicPr>
          <p:nvPr/>
        </p:nvPicPr>
        <p:blipFill>
          <a:blip r:embed="rId8"/>
          <a:srcRect/>
          <a:stretch>
            <a:fillRect/>
          </a:stretch>
        </p:blipFill>
        <p:spPr bwMode="auto">
          <a:xfrm>
            <a:off x="4648200" y="5029200"/>
            <a:ext cx="1371600" cy="1028700"/>
          </a:xfrm>
          <a:prstGeom prst="rect">
            <a:avLst/>
          </a:prstGeom>
          <a:noFill/>
          <a:ln w="9525">
            <a:noFill/>
            <a:miter lim="800000"/>
            <a:headEnd/>
            <a:tailEnd/>
          </a:ln>
        </p:spPr>
      </p:pic>
      <p:pic>
        <p:nvPicPr>
          <p:cNvPr id="18440" name="Picture 9" descr="8cf0scd"/>
          <p:cNvPicPr>
            <a:picLocks noChangeAspect="1" noChangeArrowheads="1"/>
          </p:cNvPicPr>
          <p:nvPr/>
        </p:nvPicPr>
        <p:blipFill>
          <a:blip r:embed="rId9"/>
          <a:srcRect/>
          <a:stretch>
            <a:fillRect/>
          </a:stretch>
        </p:blipFill>
        <p:spPr bwMode="auto">
          <a:xfrm>
            <a:off x="6477000" y="5029200"/>
            <a:ext cx="1371600" cy="1028700"/>
          </a:xfrm>
          <a:prstGeom prst="rect">
            <a:avLst/>
          </a:prstGeom>
          <a:noFill/>
          <a:ln w="9525">
            <a:noFill/>
            <a:miter lim="800000"/>
            <a:headEnd/>
            <a:tailEnd/>
          </a:ln>
        </p:spPr>
      </p:pic>
      <p:pic>
        <p:nvPicPr>
          <p:cNvPr id="18441" name="Picture 10" descr="P1010024"/>
          <p:cNvPicPr>
            <a:picLocks noChangeAspect="1" noChangeArrowheads="1"/>
          </p:cNvPicPr>
          <p:nvPr/>
        </p:nvPicPr>
        <p:blipFill>
          <a:blip r:embed="rId10"/>
          <a:srcRect/>
          <a:stretch>
            <a:fillRect/>
          </a:stretch>
        </p:blipFill>
        <p:spPr bwMode="auto">
          <a:xfrm>
            <a:off x="1371600" y="5105400"/>
            <a:ext cx="1295400" cy="971550"/>
          </a:xfrm>
          <a:prstGeom prst="rect">
            <a:avLst/>
          </a:prstGeom>
          <a:noFill/>
          <a:ln w="9525">
            <a:noFill/>
            <a:miter lim="800000"/>
            <a:headEnd/>
            <a:tailEnd/>
          </a:ln>
        </p:spPr>
      </p:pic>
      <p:pic>
        <p:nvPicPr>
          <p:cNvPr id="18442" name="Picture 11" descr="rect-90deg_3"/>
          <p:cNvPicPr>
            <a:picLocks noChangeAspect="1" noChangeArrowheads="1"/>
          </p:cNvPicPr>
          <p:nvPr/>
        </p:nvPicPr>
        <p:blipFill>
          <a:blip r:embed="rId11"/>
          <a:srcRect/>
          <a:stretch>
            <a:fillRect/>
          </a:stretch>
        </p:blipFill>
        <p:spPr bwMode="auto">
          <a:xfrm>
            <a:off x="6781800" y="2438400"/>
            <a:ext cx="806450" cy="244475"/>
          </a:xfrm>
          <a:prstGeom prst="rect">
            <a:avLst/>
          </a:prstGeom>
          <a:noFill/>
          <a:ln w="9525">
            <a:noFill/>
            <a:miter lim="800000"/>
            <a:headEnd/>
            <a:tailEnd/>
          </a:ln>
        </p:spPr>
      </p:pic>
      <p:sp>
        <p:nvSpPr>
          <p:cNvPr id="18443" name="Rectangle 12"/>
          <p:cNvSpPr>
            <a:spLocks noChangeArrowheads="1"/>
          </p:cNvSpPr>
          <p:nvPr/>
        </p:nvSpPr>
        <p:spPr bwMode="auto">
          <a:xfrm>
            <a:off x="1447800" y="1981200"/>
            <a:ext cx="1219200" cy="990600"/>
          </a:xfrm>
          <a:prstGeom prst="rect">
            <a:avLst/>
          </a:prstGeom>
          <a:noFill/>
          <a:ln w="28575">
            <a:solidFill>
              <a:schemeClr val="accent1"/>
            </a:solidFill>
            <a:miter lim="800000"/>
            <a:headEnd/>
            <a:tailEnd/>
          </a:ln>
        </p:spPr>
        <p:txBody>
          <a:bodyPr wrap="none" anchor="ctr"/>
          <a:lstStyle/>
          <a:p>
            <a:endParaRPr lang="zh-TW" altLang="zh-TW">
              <a:latin typeface="Calibri" pitchFamily="34" charset="0"/>
            </a:endParaRPr>
          </a:p>
        </p:txBody>
      </p:sp>
      <p:sp>
        <p:nvSpPr>
          <p:cNvPr id="18444" name="Rectangle 13"/>
          <p:cNvSpPr>
            <a:spLocks noChangeArrowheads="1"/>
          </p:cNvSpPr>
          <p:nvPr/>
        </p:nvSpPr>
        <p:spPr bwMode="auto">
          <a:xfrm>
            <a:off x="2971800" y="1981200"/>
            <a:ext cx="1219200" cy="990600"/>
          </a:xfrm>
          <a:prstGeom prst="rect">
            <a:avLst/>
          </a:prstGeom>
          <a:noFill/>
          <a:ln w="28575">
            <a:solidFill>
              <a:srgbClr val="FFFF00"/>
            </a:solidFill>
            <a:miter lim="800000"/>
            <a:headEnd/>
            <a:tailEnd/>
          </a:ln>
        </p:spPr>
        <p:txBody>
          <a:bodyPr wrap="none" anchor="ctr"/>
          <a:lstStyle/>
          <a:p>
            <a:endParaRPr lang="zh-TW" altLang="zh-TW">
              <a:latin typeface="Calibri" pitchFamily="34" charset="0"/>
            </a:endParaRPr>
          </a:p>
        </p:txBody>
      </p:sp>
      <p:sp>
        <p:nvSpPr>
          <p:cNvPr id="18445" name="Rectangle 14"/>
          <p:cNvSpPr>
            <a:spLocks noChangeArrowheads="1"/>
          </p:cNvSpPr>
          <p:nvPr/>
        </p:nvSpPr>
        <p:spPr bwMode="auto">
          <a:xfrm>
            <a:off x="4648200" y="1981200"/>
            <a:ext cx="1219200" cy="990600"/>
          </a:xfrm>
          <a:prstGeom prst="rect">
            <a:avLst/>
          </a:prstGeom>
          <a:noFill/>
          <a:ln w="28575">
            <a:solidFill>
              <a:srgbClr val="FF9900"/>
            </a:solidFill>
            <a:miter lim="800000"/>
            <a:headEnd/>
            <a:tailEnd/>
          </a:ln>
        </p:spPr>
        <p:txBody>
          <a:bodyPr wrap="none" anchor="ctr"/>
          <a:lstStyle/>
          <a:p>
            <a:endParaRPr lang="zh-TW" altLang="zh-TW">
              <a:latin typeface="Calibri" pitchFamily="34" charset="0"/>
            </a:endParaRPr>
          </a:p>
        </p:txBody>
      </p:sp>
      <p:sp>
        <p:nvSpPr>
          <p:cNvPr id="18446" name="Rectangle 15"/>
          <p:cNvSpPr>
            <a:spLocks noChangeArrowheads="1"/>
          </p:cNvSpPr>
          <p:nvPr/>
        </p:nvSpPr>
        <p:spPr bwMode="auto">
          <a:xfrm>
            <a:off x="6477000" y="1981200"/>
            <a:ext cx="1219200" cy="990600"/>
          </a:xfrm>
          <a:prstGeom prst="rect">
            <a:avLst/>
          </a:prstGeom>
          <a:noFill/>
          <a:ln w="28575">
            <a:solidFill>
              <a:srgbClr val="CC99FF"/>
            </a:solidFill>
            <a:miter lim="800000"/>
            <a:headEnd/>
            <a:tailEnd/>
          </a:ln>
        </p:spPr>
        <p:txBody>
          <a:bodyPr wrap="none" anchor="ctr"/>
          <a:lstStyle/>
          <a:p>
            <a:endParaRPr lang="zh-TW" altLang="zh-TW">
              <a:latin typeface="Calibri" pitchFamily="34" charset="0"/>
            </a:endParaRPr>
          </a:p>
        </p:txBody>
      </p:sp>
      <p:grpSp>
        <p:nvGrpSpPr>
          <p:cNvPr id="2" name="Group 16"/>
          <p:cNvGrpSpPr>
            <a:grpSpLocks/>
          </p:cNvGrpSpPr>
          <p:nvPr/>
        </p:nvGrpSpPr>
        <p:grpSpPr bwMode="auto">
          <a:xfrm>
            <a:off x="1828800" y="2971800"/>
            <a:ext cx="5943600" cy="2819400"/>
            <a:chOff x="1152" y="1872"/>
            <a:chExt cx="3744" cy="1776"/>
          </a:xfrm>
        </p:grpSpPr>
        <p:sp>
          <p:nvSpPr>
            <p:cNvPr id="18483" name="Freeform 17"/>
            <p:cNvSpPr>
              <a:spLocks/>
            </p:cNvSpPr>
            <p:nvPr/>
          </p:nvSpPr>
          <p:spPr bwMode="auto">
            <a:xfrm>
              <a:off x="3456" y="3312"/>
              <a:ext cx="240" cy="48"/>
            </a:xfrm>
            <a:custGeom>
              <a:avLst/>
              <a:gdLst>
                <a:gd name="T0" fmla="*/ 48 w 240"/>
                <a:gd name="T1" fmla="*/ 0 h 48"/>
                <a:gd name="T2" fmla="*/ 96 w 240"/>
                <a:gd name="T3" fmla="*/ 48 h 48"/>
                <a:gd name="T4" fmla="*/ 240 w 240"/>
                <a:gd name="T5" fmla="*/ 48 h 48"/>
                <a:gd name="T6" fmla="*/ 192 w 240"/>
                <a:gd name="T7" fmla="*/ 0 h 48"/>
                <a:gd name="T8" fmla="*/ 0 w 240"/>
                <a:gd name="T9" fmla="*/ 0 h 48"/>
                <a:gd name="T10" fmla="*/ 48 w 240"/>
                <a:gd name="T11" fmla="*/ 0 h 48"/>
                <a:gd name="T12" fmla="*/ 0 60000 65536"/>
                <a:gd name="T13" fmla="*/ 0 60000 65536"/>
                <a:gd name="T14" fmla="*/ 0 60000 65536"/>
                <a:gd name="T15" fmla="*/ 0 60000 65536"/>
                <a:gd name="T16" fmla="*/ 0 60000 65536"/>
                <a:gd name="T17" fmla="*/ 0 60000 65536"/>
                <a:gd name="T18" fmla="*/ 0 w 240"/>
                <a:gd name="T19" fmla="*/ 0 h 48"/>
                <a:gd name="T20" fmla="*/ 240 w 240"/>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240" h="48">
                  <a:moveTo>
                    <a:pt x="48" y="0"/>
                  </a:moveTo>
                  <a:lnTo>
                    <a:pt x="96" y="48"/>
                  </a:lnTo>
                  <a:lnTo>
                    <a:pt x="240" y="48"/>
                  </a:lnTo>
                  <a:lnTo>
                    <a:pt x="192" y="0"/>
                  </a:lnTo>
                  <a:lnTo>
                    <a:pt x="0" y="0"/>
                  </a:lnTo>
                  <a:lnTo>
                    <a:pt x="48" y="0"/>
                  </a:lnTo>
                  <a:close/>
                </a:path>
              </a:pathLst>
            </a:custGeom>
            <a:solidFill>
              <a:srgbClr val="CC99FF"/>
            </a:solidFill>
            <a:ln w="9525">
              <a:solidFill>
                <a:schemeClr val="tx1"/>
              </a:solidFill>
              <a:round/>
              <a:headEnd/>
              <a:tailEnd/>
            </a:ln>
          </p:spPr>
          <p:txBody>
            <a:bodyPr/>
            <a:lstStyle/>
            <a:p>
              <a:endParaRPr lang="zh-TW" altLang="zh-TW">
                <a:latin typeface="Calibri" pitchFamily="34" charset="0"/>
              </a:endParaRPr>
            </a:p>
          </p:txBody>
        </p:sp>
        <p:sp>
          <p:nvSpPr>
            <p:cNvPr id="18484" name="Freeform 18"/>
            <p:cNvSpPr>
              <a:spLocks/>
            </p:cNvSpPr>
            <p:nvPr/>
          </p:nvSpPr>
          <p:spPr bwMode="auto">
            <a:xfrm>
              <a:off x="1152" y="3408"/>
              <a:ext cx="240" cy="144"/>
            </a:xfrm>
            <a:custGeom>
              <a:avLst/>
              <a:gdLst>
                <a:gd name="T0" fmla="*/ 144 w 240"/>
                <a:gd name="T1" fmla="*/ 0 h 144"/>
                <a:gd name="T2" fmla="*/ 96 w 240"/>
                <a:gd name="T3" fmla="*/ 48 h 144"/>
                <a:gd name="T4" fmla="*/ 0 w 240"/>
                <a:gd name="T5" fmla="*/ 48 h 144"/>
                <a:gd name="T6" fmla="*/ 48 w 240"/>
                <a:gd name="T7" fmla="*/ 96 h 144"/>
                <a:gd name="T8" fmla="*/ 144 w 240"/>
                <a:gd name="T9" fmla="*/ 144 h 144"/>
                <a:gd name="T10" fmla="*/ 240 w 240"/>
                <a:gd name="T11" fmla="*/ 96 h 144"/>
                <a:gd name="T12" fmla="*/ 144 w 240"/>
                <a:gd name="T13" fmla="*/ 0 h 144"/>
                <a:gd name="T14" fmla="*/ 0 60000 65536"/>
                <a:gd name="T15" fmla="*/ 0 60000 65536"/>
                <a:gd name="T16" fmla="*/ 0 60000 65536"/>
                <a:gd name="T17" fmla="*/ 0 60000 65536"/>
                <a:gd name="T18" fmla="*/ 0 60000 65536"/>
                <a:gd name="T19" fmla="*/ 0 60000 65536"/>
                <a:gd name="T20" fmla="*/ 0 60000 65536"/>
                <a:gd name="T21" fmla="*/ 0 w 240"/>
                <a:gd name="T22" fmla="*/ 0 h 144"/>
                <a:gd name="T23" fmla="*/ 240 w 240"/>
                <a:gd name="T24" fmla="*/ 144 h 1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0" h="144">
                  <a:moveTo>
                    <a:pt x="144" y="0"/>
                  </a:moveTo>
                  <a:lnTo>
                    <a:pt x="96" y="48"/>
                  </a:lnTo>
                  <a:lnTo>
                    <a:pt x="0" y="48"/>
                  </a:lnTo>
                  <a:lnTo>
                    <a:pt x="48" y="96"/>
                  </a:lnTo>
                  <a:lnTo>
                    <a:pt x="144" y="144"/>
                  </a:lnTo>
                  <a:lnTo>
                    <a:pt x="240" y="96"/>
                  </a:lnTo>
                  <a:lnTo>
                    <a:pt x="144" y="0"/>
                  </a:lnTo>
                  <a:close/>
                </a:path>
              </a:pathLst>
            </a:custGeom>
            <a:solidFill>
              <a:srgbClr val="CC99FF"/>
            </a:solidFill>
            <a:ln w="9525">
              <a:solidFill>
                <a:schemeClr val="tx1"/>
              </a:solidFill>
              <a:round/>
              <a:headEnd/>
              <a:tailEnd/>
            </a:ln>
          </p:spPr>
          <p:txBody>
            <a:bodyPr/>
            <a:lstStyle/>
            <a:p>
              <a:endParaRPr lang="zh-TW" altLang="zh-TW">
                <a:latin typeface="Calibri" pitchFamily="34" charset="0"/>
              </a:endParaRPr>
            </a:p>
          </p:txBody>
        </p:sp>
        <p:sp>
          <p:nvSpPr>
            <p:cNvPr id="18485" name="Freeform 19"/>
            <p:cNvSpPr>
              <a:spLocks/>
            </p:cNvSpPr>
            <p:nvPr/>
          </p:nvSpPr>
          <p:spPr bwMode="auto">
            <a:xfrm>
              <a:off x="4512" y="3360"/>
              <a:ext cx="48" cy="96"/>
            </a:xfrm>
            <a:custGeom>
              <a:avLst/>
              <a:gdLst>
                <a:gd name="T0" fmla="*/ 48 w 48"/>
                <a:gd name="T1" fmla="*/ 96 h 96"/>
                <a:gd name="T2" fmla="*/ 48 w 48"/>
                <a:gd name="T3" fmla="*/ 0 h 96"/>
                <a:gd name="T4" fmla="*/ 0 w 48"/>
                <a:gd name="T5" fmla="*/ 0 h 96"/>
                <a:gd name="T6" fmla="*/ 0 w 48"/>
                <a:gd name="T7" fmla="*/ 96 h 96"/>
                <a:gd name="T8" fmla="*/ 48 w 48"/>
                <a:gd name="T9" fmla="*/ 96 h 96"/>
                <a:gd name="T10" fmla="*/ 0 60000 65536"/>
                <a:gd name="T11" fmla="*/ 0 60000 65536"/>
                <a:gd name="T12" fmla="*/ 0 60000 65536"/>
                <a:gd name="T13" fmla="*/ 0 60000 65536"/>
                <a:gd name="T14" fmla="*/ 0 60000 65536"/>
                <a:gd name="T15" fmla="*/ 0 w 48"/>
                <a:gd name="T16" fmla="*/ 0 h 96"/>
                <a:gd name="T17" fmla="*/ 48 w 48"/>
                <a:gd name="T18" fmla="*/ 96 h 96"/>
              </a:gdLst>
              <a:ahLst/>
              <a:cxnLst>
                <a:cxn ang="T10">
                  <a:pos x="T0" y="T1"/>
                </a:cxn>
                <a:cxn ang="T11">
                  <a:pos x="T2" y="T3"/>
                </a:cxn>
                <a:cxn ang="T12">
                  <a:pos x="T4" y="T5"/>
                </a:cxn>
                <a:cxn ang="T13">
                  <a:pos x="T6" y="T7"/>
                </a:cxn>
                <a:cxn ang="T14">
                  <a:pos x="T8" y="T9"/>
                </a:cxn>
              </a:cxnLst>
              <a:rect l="T15" t="T16" r="T17" b="T18"/>
              <a:pathLst>
                <a:path w="48" h="96">
                  <a:moveTo>
                    <a:pt x="48" y="96"/>
                  </a:moveTo>
                  <a:lnTo>
                    <a:pt x="48" y="0"/>
                  </a:lnTo>
                  <a:lnTo>
                    <a:pt x="0" y="0"/>
                  </a:lnTo>
                  <a:lnTo>
                    <a:pt x="0" y="96"/>
                  </a:lnTo>
                  <a:lnTo>
                    <a:pt x="48" y="96"/>
                  </a:lnTo>
                  <a:close/>
                </a:path>
              </a:pathLst>
            </a:custGeom>
            <a:solidFill>
              <a:srgbClr val="CC99FF"/>
            </a:solidFill>
            <a:ln w="9525">
              <a:solidFill>
                <a:schemeClr val="tx1"/>
              </a:solidFill>
              <a:round/>
              <a:headEnd/>
              <a:tailEnd/>
            </a:ln>
          </p:spPr>
          <p:txBody>
            <a:bodyPr/>
            <a:lstStyle/>
            <a:p>
              <a:endParaRPr lang="zh-TW" altLang="zh-TW">
                <a:latin typeface="Calibri" pitchFamily="34" charset="0"/>
              </a:endParaRPr>
            </a:p>
          </p:txBody>
        </p:sp>
        <p:sp>
          <p:nvSpPr>
            <p:cNvPr id="18486" name="Freeform 20"/>
            <p:cNvSpPr>
              <a:spLocks/>
            </p:cNvSpPr>
            <p:nvPr/>
          </p:nvSpPr>
          <p:spPr bwMode="auto">
            <a:xfrm>
              <a:off x="4512" y="3504"/>
              <a:ext cx="288" cy="144"/>
            </a:xfrm>
            <a:custGeom>
              <a:avLst/>
              <a:gdLst>
                <a:gd name="T0" fmla="*/ 0 w 288"/>
                <a:gd name="T1" fmla="*/ 0 h 144"/>
                <a:gd name="T2" fmla="*/ 48 w 288"/>
                <a:gd name="T3" fmla="*/ 48 h 144"/>
                <a:gd name="T4" fmla="*/ 0 w 288"/>
                <a:gd name="T5" fmla="*/ 48 h 144"/>
                <a:gd name="T6" fmla="*/ 0 w 288"/>
                <a:gd name="T7" fmla="*/ 96 h 144"/>
                <a:gd name="T8" fmla="*/ 96 w 288"/>
                <a:gd name="T9" fmla="*/ 48 h 144"/>
                <a:gd name="T10" fmla="*/ 288 w 288"/>
                <a:gd name="T11" fmla="*/ 144 h 144"/>
                <a:gd name="T12" fmla="*/ 288 w 288"/>
                <a:gd name="T13" fmla="*/ 96 h 144"/>
                <a:gd name="T14" fmla="*/ 96 w 288"/>
                <a:gd name="T15" fmla="*/ 0 h 144"/>
                <a:gd name="T16" fmla="*/ 0 w 288"/>
                <a:gd name="T17" fmla="*/ 0 h 1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8"/>
                <a:gd name="T28" fmla="*/ 0 h 144"/>
                <a:gd name="T29" fmla="*/ 288 w 288"/>
                <a:gd name="T30" fmla="*/ 144 h 1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8" h="144">
                  <a:moveTo>
                    <a:pt x="0" y="0"/>
                  </a:moveTo>
                  <a:lnTo>
                    <a:pt x="48" y="48"/>
                  </a:lnTo>
                  <a:lnTo>
                    <a:pt x="0" y="48"/>
                  </a:lnTo>
                  <a:lnTo>
                    <a:pt x="0" y="96"/>
                  </a:lnTo>
                  <a:lnTo>
                    <a:pt x="96" y="48"/>
                  </a:lnTo>
                  <a:lnTo>
                    <a:pt x="288" y="144"/>
                  </a:lnTo>
                  <a:lnTo>
                    <a:pt x="288" y="96"/>
                  </a:lnTo>
                  <a:lnTo>
                    <a:pt x="96" y="0"/>
                  </a:lnTo>
                  <a:lnTo>
                    <a:pt x="0" y="0"/>
                  </a:lnTo>
                  <a:close/>
                </a:path>
              </a:pathLst>
            </a:custGeom>
            <a:solidFill>
              <a:srgbClr val="CC99FF"/>
            </a:solidFill>
            <a:ln w="9525">
              <a:solidFill>
                <a:schemeClr val="tx1"/>
              </a:solidFill>
              <a:round/>
              <a:headEnd/>
              <a:tailEnd/>
            </a:ln>
          </p:spPr>
          <p:txBody>
            <a:bodyPr/>
            <a:lstStyle/>
            <a:p>
              <a:endParaRPr lang="zh-TW" altLang="zh-TW">
                <a:latin typeface="Calibri" pitchFamily="34" charset="0"/>
              </a:endParaRPr>
            </a:p>
          </p:txBody>
        </p:sp>
        <p:sp>
          <p:nvSpPr>
            <p:cNvPr id="18487" name="Freeform 21"/>
            <p:cNvSpPr>
              <a:spLocks/>
            </p:cNvSpPr>
            <p:nvPr/>
          </p:nvSpPr>
          <p:spPr bwMode="auto">
            <a:xfrm>
              <a:off x="4704" y="3360"/>
              <a:ext cx="48" cy="48"/>
            </a:xfrm>
            <a:custGeom>
              <a:avLst/>
              <a:gdLst>
                <a:gd name="T0" fmla="*/ 48 w 48"/>
                <a:gd name="T1" fmla="*/ 0 h 48"/>
                <a:gd name="T2" fmla="*/ 0 w 48"/>
                <a:gd name="T3" fmla="*/ 0 h 48"/>
                <a:gd name="T4" fmla="*/ 48 w 48"/>
                <a:gd name="T5" fmla="*/ 48 h 48"/>
                <a:gd name="T6" fmla="*/ 48 w 48"/>
                <a:gd name="T7" fmla="*/ 0 h 48"/>
                <a:gd name="T8" fmla="*/ 0 60000 65536"/>
                <a:gd name="T9" fmla="*/ 0 60000 65536"/>
                <a:gd name="T10" fmla="*/ 0 60000 65536"/>
                <a:gd name="T11" fmla="*/ 0 60000 65536"/>
                <a:gd name="T12" fmla="*/ 0 w 48"/>
                <a:gd name="T13" fmla="*/ 0 h 48"/>
                <a:gd name="T14" fmla="*/ 48 w 48"/>
                <a:gd name="T15" fmla="*/ 48 h 48"/>
              </a:gdLst>
              <a:ahLst/>
              <a:cxnLst>
                <a:cxn ang="T8">
                  <a:pos x="T0" y="T1"/>
                </a:cxn>
                <a:cxn ang="T9">
                  <a:pos x="T2" y="T3"/>
                </a:cxn>
                <a:cxn ang="T10">
                  <a:pos x="T4" y="T5"/>
                </a:cxn>
                <a:cxn ang="T11">
                  <a:pos x="T6" y="T7"/>
                </a:cxn>
              </a:cxnLst>
              <a:rect l="T12" t="T13" r="T14" b="T15"/>
              <a:pathLst>
                <a:path w="48" h="48">
                  <a:moveTo>
                    <a:pt x="48" y="0"/>
                  </a:moveTo>
                  <a:lnTo>
                    <a:pt x="0" y="0"/>
                  </a:lnTo>
                  <a:lnTo>
                    <a:pt x="48" y="48"/>
                  </a:lnTo>
                  <a:lnTo>
                    <a:pt x="48" y="0"/>
                  </a:lnTo>
                  <a:close/>
                </a:path>
              </a:pathLst>
            </a:custGeom>
            <a:solidFill>
              <a:srgbClr val="CC99FF"/>
            </a:solidFill>
            <a:ln w="9525">
              <a:solidFill>
                <a:schemeClr val="tx1"/>
              </a:solidFill>
              <a:round/>
              <a:headEnd/>
              <a:tailEnd/>
            </a:ln>
          </p:spPr>
          <p:txBody>
            <a:bodyPr/>
            <a:lstStyle/>
            <a:p>
              <a:endParaRPr lang="zh-TW" altLang="zh-TW">
                <a:latin typeface="Calibri" pitchFamily="34" charset="0"/>
              </a:endParaRPr>
            </a:p>
          </p:txBody>
        </p:sp>
        <p:sp>
          <p:nvSpPr>
            <p:cNvPr id="18488" name="Freeform 22"/>
            <p:cNvSpPr>
              <a:spLocks/>
            </p:cNvSpPr>
            <p:nvPr/>
          </p:nvSpPr>
          <p:spPr bwMode="auto">
            <a:xfrm>
              <a:off x="4752" y="3408"/>
              <a:ext cx="144" cy="96"/>
            </a:xfrm>
            <a:custGeom>
              <a:avLst/>
              <a:gdLst>
                <a:gd name="T0" fmla="*/ 0 w 144"/>
                <a:gd name="T1" fmla="*/ 48 h 96"/>
                <a:gd name="T2" fmla="*/ 144 w 144"/>
                <a:gd name="T3" fmla="*/ 96 h 96"/>
                <a:gd name="T4" fmla="*/ 144 w 144"/>
                <a:gd name="T5" fmla="*/ 48 h 96"/>
                <a:gd name="T6" fmla="*/ 48 w 144"/>
                <a:gd name="T7" fmla="*/ 0 h 96"/>
                <a:gd name="T8" fmla="*/ 0 w 144"/>
                <a:gd name="T9" fmla="*/ 48 h 96"/>
                <a:gd name="T10" fmla="*/ 0 60000 65536"/>
                <a:gd name="T11" fmla="*/ 0 60000 65536"/>
                <a:gd name="T12" fmla="*/ 0 60000 65536"/>
                <a:gd name="T13" fmla="*/ 0 60000 65536"/>
                <a:gd name="T14" fmla="*/ 0 60000 65536"/>
                <a:gd name="T15" fmla="*/ 0 w 144"/>
                <a:gd name="T16" fmla="*/ 0 h 96"/>
                <a:gd name="T17" fmla="*/ 144 w 144"/>
                <a:gd name="T18" fmla="*/ 96 h 96"/>
              </a:gdLst>
              <a:ahLst/>
              <a:cxnLst>
                <a:cxn ang="T10">
                  <a:pos x="T0" y="T1"/>
                </a:cxn>
                <a:cxn ang="T11">
                  <a:pos x="T2" y="T3"/>
                </a:cxn>
                <a:cxn ang="T12">
                  <a:pos x="T4" y="T5"/>
                </a:cxn>
                <a:cxn ang="T13">
                  <a:pos x="T6" y="T7"/>
                </a:cxn>
                <a:cxn ang="T14">
                  <a:pos x="T8" y="T9"/>
                </a:cxn>
              </a:cxnLst>
              <a:rect l="T15" t="T16" r="T17" b="T18"/>
              <a:pathLst>
                <a:path w="144" h="96">
                  <a:moveTo>
                    <a:pt x="0" y="48"/>
                  </a:moveTo>
                  <a:lnTo>
                    <a:pt x="144" y="96"/>
                  </a:lnTo>
                  <a:lnTo>
                    <a:pt x="144" y="48"/>
                  </a:lnTo>
                  <a:lnTo>
                    <a:pt x="48" y="0"/>
                  </a:lnTo>
                  <a:lnTo>
                    <a:pt x="0" y="48"/>
                  </a:lnTo>
                  <a:close/>
                </a:path>
              </a:pathLst>
            </a:custGeom>
            <a:solidFill>
              <a:srgbClr val="CC99FF"/>
            </a:solidFill>
            <a:ln w="9525">
              <a:solidFill>
                <a:schemeClr val="tx1"/>
              </a:solidFill>
              <a:round/>
              <a:headEnd/>
              <a:tailEnd/>
            </a:ln>
          </p:spPr>
          <p:txBody>
            <a:bodyPr/>
            <a:lstStyle/>
            <a:p>
              <a:endParaRPr lang="zh-TW" altLang="zh-TW">
                <a:latin typeface="Calibri" pitchFamily="34" charset="0"/>
              </a:endParaRPr>
            </a:p>
          </p:txBody>
        </p:sp>
        <p:sp>
          <p:nvSpPr>
            <p:cNvPr id="18489" name="Line 23"/>
            <p:cNvSpPr>
              <a:spLocks noChangeShapeType="1"/>
            </p:cNvSpPr>
            <p:nvPr/>
          </p:nvSpPr>
          <p:spPr bwMode="auto">
            <a:xfrm flipH="1">
              <a:off x="1248" y="1872"/>
              <a:ext cx="3216" cy="1632"/>
            </a:xfrm>
            <a:prstGeom prst="line">
              <a:avLst/>
            </a:prstGeom>
            <a:noFill/>
            <a:ln w="28575">
              <a:solidFill>
                <a:srgbClr val="CC99FF"/>
              </a:solidFill>
              <a:round/>
              <a:headEnd/>
              <a:tailEnd/>
            </a:ln>
          </p:spPr>
          <p:txBody>
            <a:bodyPr/>
            <a:lstStyle/>
            <a:p>
              <a:endParaRPr lang="en-US"/>
            </a:p>
          </p:txBody>
        </p:sp>
        <p:sp>
          <p:nvSpPr>
            <p:cNvPr id="18490" name="Line 24"/>
            <p:cNvSpPr>
              <a:spLocks noChangeShapeType="1"/>
            </p:cNvSpPr>
            <p:nvPr/>
          </p:nvSpPr>
          <p:spPr bwMode="auto">
            <a:xfrm flipH="1">
              <a:off x="3600" y="1872"/>
              <a:ext cx="864" cy="1440"/>
            </a:xfrm>
            <a:prstGeom prst="line">
              <a:avLst/>
            </a:prstGeom>
            <a:noFill/>
            <a:ln w="28575">
              <a:solidFill>
                <a:srgbClr val="CC99FF"/>
              </a:solidFill>
              <a:round/>
              <a:headEnd/>
              <a:tailEnd/>
            </a:ln>
          </p:spPr>
          <p:txBody>
            <a:bodyPr/>
            <a:lstStyle/>
            <a:p>
              <a:endParaRPr lang="en-US"/>
            </a:p>
          </p:txBody>
        </p:sp>
        <p:sp>
          <p:nvSpPr>
            <p:cNvPr id="18491" name="Line 25"/>
            <p:cNvSpPr>
              <a:spLocks noChangeShapeType="1"/>
            </p:cNvSpPr>
            <p:nvPr/>
          </p:nvSpPr>
          <p:spPr bwMode="auto">
            <a:xfrm>
              <a:off x="4464" y="1872"/>
              <a:ext cx="48" cy="1536"/>
            </a:xfrm>
            <a:prstGeom prst="line">
              <a:avLst/>
            </a:prstGeom>
            <a:noFill/>
            <a:ln w="28575">
              <a:solidFill>
                <a:srgbClr val="CC99FF"/>
              </a:solidFill>
              <a:round/>
              <a:headEnd/>
              <a:tailEnd/>
            </a:ln>
          </p:spPr>
          <p:txBody>
            <a:bodyPr/>
            <a:lstStyle/>
            <a:p>
              <a:endParaRPr lang="en-US"/>
            </a:p>
          </p:txBody>
        </p:sp>
        <p:sp>
          <p:nvSpPr>
            <p:cNvPr id="18492" name="Line 26"/>
            <p:cNvSpPr>
              <a:spLocks noChangeShapeType="1"/>
            </p:cNvSpPr>
            <p:nvPr/>
          </p:nvSpPr>
          <p:spPr bwMode="auto">
            <a:xfrm>
              <a:off x="4464" y="1872"/>
              <a:ext cx="192" cy="1680"/>
            </a:xfrm>
            <a:prstGeom prst="line">
              <a:avLst/>
            </a:prstGeom>
            <a:noFill/>
            <a:ln w="28575">
              <a:solidFill>
                <a:srgbClr val="CC99FF"/>
              </a:solidFill>
              <a:round/>
              <a:headEnd/>
              <a:tailEnd/>
            </a:ln>
          </p:spPr>
          <p:txBody>
            <a:bodyPr/>
            <a:lstStyle/>
            <a:p>
              <a:endParaRPr lang="en-US"/>
            </a:p>
          </p:txBody>
        </p:sp>
        <p:sp>
          <p:nvSpPr>
            <p:cNvPr id="18493" name="Line 27"/>
            <p:cNvSpPr>
              <a:spLocks noChangeShapeType="1"/>
            </p:cNvSpPr>
            <p:nvPr/>
          </p:nvSpPr>
          <p:spPr bwMode="auto">
            <a:xfrm>
              <a:off x="4464" y="1872"/>
              <a:ext cx="288" cy="1488"/>
            </a:xfrm>
            <a:prstGeom prst="line">
              <a:avLst/>
            </a:prstGeom>
            <a:noFill/>
            <a:ln w="28575">
              <a:solidFill>
                <a:srgbClr val="CC99FF"/>
              </a:solidFill>
              <a:round/>
              <a:headEnd/>
              <a:tailEnd/>
            </a:ln>
          </p:spPr>
          <p:txBody>
            <a:bodyPr/>
            <a:lstStyle/>
            <a:p>
              <a:endParaRPr lang="en-US"/>
            </a:p>
          </p:txBody>
        </p:sp>
        <p:sp>
          <p:nvSpPr>
            <p:cNvPr id="18494" name="Line 28"/>
            <p:cNvSpPr>
              <a:spLocks noChangeShapeType="1"/>
            </p:cNvSpPr>
            <p:nvPr/>
          </p:nvSpPr>
          <p:spPr bwMode="auto">
            <a:xfrm>
              <a:off x="4464" y="1872"/>
              <a:ext cx="384" cy="1584"/>
            </a:xfrm>
            <a:prstGeom prst="line">
              <a:avLst/>
            </a:prstGeom>
            <a:noFill/>
            <a:ln w="28575">
              <a:solidFill>
                <a:srgbClr val="CC99FF"/>
              </a:solidFill>
              <a:round/>
              <a:headEnd/>
              <a:tailEnd/>
            </a:ln>
          </p:spPr>
          <p:txBody>
            <a:bodyPr/>
            <a:lstStyle/>
            <a:p>
              <a:endParaRPr lang="en-US"/>
            </a:p>
          </p:txBody>
        </p:sp>
      </p:grpSp>
      <p:grpSp>
        <p:nvGrpSpPr>
          <p:cNvPr id="3" name="Group 29"/>
          <p:cNvGrpSpPr>
            <a:grpSpLocks/>
          </p:cNvGrpSpPr>
          <p:nvPr/>
        </p:nvGrpSpPr>
        <p:grpSpPr bwMode="auto">
          <a:xfrm>
            <a:off x="3352800" y="2971800"/>
            <a:ext cx="2284413" cy="2514600"/>
            <a:chOff x="2112" y="1872"/>
            <a:chExt cx="1439" cy="1584"/>
          </a:xfrm>
        </p:grpSpPr>
        <p:sp>
          <p:nvSpPr>
            <p:cNvPr id="18477" name="Freeform 30"/>
            <p:cNvSpPr>
              <a:spLocks/>
            </p:cNvSpPr>
            <p:nvPr/>
          </p:nvSpPr>
          <p:spPr bwMode="auto">
            <a:xfrm>
              <a:off x="2112" y="3216"/>
              <a:ext cx="192" cy="240"/>
            </a:xfrm>
            <a:custGeom>
              <a:avLst/>
              <a:gdLst>
                <a:gd name="T0" fmla="*/ 192 w 192"/>
                <a:gd name="T1" fmla="*/ 96 h 240"/>
                <a:gd name="T2" fmla="*/ 48 w 192"/>
                <a:gd name="T3" fmla="*/ 0 h 240"/>
                <a:gd name="T4" fmla="*/ 0 w 192"/>
                <a:gd name="T5" fmla="*/ 48 h 240"/>
                <a:gd name="T6" fmla="*/ 48 w 192"/>
                <a:gd name="T7" fmla="*/ 96 h 240"/>
                <a:gd name="T8" fmla="*/ 48 w 192"/>
                <a:gd name="T9" fmla="*/ 192 h 240"/>
                <a:gd name="T10" fmla="*/ 48 w 192"/>
                <a:gd name="T11" fmla="*/ 240 h 240"/>
                <a:gd name="T12" fmla="*/ 96 w 192"/>
                <a:gd name="T13" fmla="*/ 192 h 240"/>
                <a:gd name="T14" fmla="*/ 96 w 192"/>
                <a:gd name="T15" fmla="*/ 144 h 240"/>
                <a:gd name="T16" fmla="*/ 192 w 192"/>
                <a:gd name="T17" fmla="*/ 144 h 240"/>
                <a:gd name="T18" fmla="*/ 192 w 192"/>
                <a:gd name="T19" fmla="*/ 96 h 2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2"/>
                <a:gd name="T31" fmla="*/ 0 h 240"/>
                <a:gd name="T32" fmla="*/ 192 w 192"/>
                <a:gd name="T33" fmla="*/ 240 h 2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2" h="240">
                  <a:moveTo>
                    <a:pt x="192" y="96"/>
                  </a:moveTo>
                  <a:lnTo>
                    <a:pt x="48" y="0"/>
                  </a:lnTo>
                  <a:lnTo>
                    <a:pt x="0" y="48"/>
                  </a:lnTo>
                  <a:lnTo>
                    <a:pt x="48" y="96"/>
                  </a:lnTo>
                  <a:lnTo>
                    <a:pt x="48" y="192"/>
                  </a:lnTo>
                  <a:lnTo>
                    <a:pt x="48" y="240"/>
                  </a:lnTo>
                  <a:lnTo>
                    <a:pt x="96" y="192"/>
                  </a:lnTo>
                  <a:lnTo>
                    <a:pt x="96" y="144"/>
                  </a:lnTo>
                  <a:lnTo>
                    <a:pt x="192" y="144"/>
                  </a:lnTo>
                  <a:lnTo>
                    <a:pt x="192" y="96"/>
                  </a:lnTo>
                  <a:close/>
                </a:path>
              </a:pathLst>
            </a:custGeom>
            <a:solidFill>
              <a:srgbClr val="FF9900"/>
            </a:solidFill>
            <a:ln w="9525">
              <a:solidFill>
                <a:schemeClr val="tx1"/>
              </a:solidFill>
              <a:round/>
              <a:headEnd/>
              <a:tailEnd/>
            </a:ln>
          </p:spPr>
          <p:txBody>
            <a:bodyPr/>
            <a:lstStyle/>
            <a:p>
              <a:endParaRPr lang="zh-TW" altLang="zh-TW">
                <a:latin typeface="Calibri" pitchFamily="34" charset="0"/>
              </a:endParaRPr>
            </a:p>
          </p:txBody>
        </p:sp>
        <p:sp>
          <p:nvSpPr>
            <p:cNvPr id="18478" name="Freeform 31"/>
            <p:cNvSpPr>
              <a:spLocks/>
            </p:cNvSpPr>
            <p:nvPr/>
          </p:nvSpPr>
          <p:spPr bwMode="auto">
            <a:xfrm>
              <a:off x="3216" y="3360"/>
              <a:ext cx="288" cy="48"/>
            </a:xfrm>
            <a:custGeom>
              <a:avLst/>
              <a:gdLst>
                <a:gd name="T0" fmla="*/ 192 w 288"/>
                <a:gd name="T1" fmla="*/ 0 h 48"/>
                <a:gd name="T2" fmla="*/ 0 w 288"/>
                <a:gd name="T3" fmla="*/ 48 h 48"/>
                <a:gd name="T4" fmla="*/ 144 w 288"/>
                <a:gd name="T5" fmla="*/ 48 h 48"/>
                <a:gd name="T6" fmla="*/ 288 w 288"/>
                <a:gd name="T7" fmla="*/ 0 h 48"/>
                <a:gd name="T8" fmla="*/ 192 w 288"/>
                <a:gd name="T9" fmla="*/ 0 h 48"/>
                <a:gd name="T10" fmla="*/ 0 60000 65536"/>
                <a:gd name="T11" fmla="*/ 0 60000 65536"/>
                <a:gd name="T12" fmla="*/ 0 60000 65536"/>
                <a:gd name="T13" fmla="*/ 0 60000 65536"/>
                <a:gd name="T14" fmla="*/ 0 60000 65536"/>
                <a:gd name="T15" fmla="*/ 0 w 288"/>
                <a:gd name="T16" fmla="*/ 0 h 48"/>
                <a:gd name="T17" fmla="*/ 288 w 288"/>
                <a:gd name="T18" fmla="*/ 48 h 48"/>
              </a:gdLst>
              <a:ahLst/>
              <a:cxnLst>
                <a:cxn ang="T10">
                  <a:pos x="T0" y="T1"/>
                </a:cxn>
                <a:cxn ang="T11">
                  <a:pos x="T2" y="T3"/>
                </a:cxn>
                <a:cxn ang="T12">
                  <a:pos x="T4" y="T5"/>
                </a:cxn>
                <a:cxn ang="T13">
                  <a:pos x="T6" y="T7"/>
                </a:cxn>
                <a:cxn ang="T14">
                  <a:pos x="T8" y="T9"/>
                </a:cxn>
              </a:cxnLst>
              <a:rect l="T15" t="T16" r="T17" b="T18"/>
              <a:pathLst>
                <a:path w="288" h="48">
                  <a:moveTo>
                    <a:pt x="192" y="0"/>
                  </a:moveTo>
                  <a:lnTo>
                    <a:pt x="0" y="48"/>
                  </a:lnTo>
                  <a:lnTo>
                    <a:pt x="144" y="48"/>
                  </a:lnTo>
                  <a:lnTo>
                    <a:pt x="288" y="0"/>
                  </a:lnTo>
                  <a:lnTo>
                    <a:pt x="192" y="0"/>
                  </a:lnTo>
                  <a:close/>
                </a:path>
              </a:pathLst>
            </a:custGeom>
            <a:solidFill>
              <a:srgbClr val="FF9900"/>
            </a:solidFill>
            <a:ln w="9525">
              <a:solidFill>
                <a:schemeClr val="tx1"/>
              </a:solidFill>
              <a:round/>
              <a:headEnd/>
              <a:tailEnd/>
            </a:ln>
          </p:spPr>
          <p:txBody>
            <a:bodyPr/>
            <a:lstStyle/>
            <a:p>
              <a:endParaRPr lang="zh-TW" altLang="zh-TW">
                <a:latin typeface="Calibri" pitchFamily="34" charset="0"/>
              </a:endParaRPr>
            </a:p>
          </p:txBody>
        </p:sp>
        <p:sp>
          <p:nvSpPr>
            <p:cNvPr id="18479" name="Freeform 32"/>
            <p:cNvSpPr>
              <a:spLocks/>
            </p:cNvSpPr>
            <p:nvPr/>
          </p:nvSpPr>
          <p:spPr bwMode="auto">
            <a:xfrm rot="5938358">
              <a:off x="3431" y="3291"/>
              <a:ext cx="96" cy="144"/>
            </a:xfrm>
            <a:custGeom>
              <a:avLst/>
              <a:gdLst>
                <a:gd name="T0" fmla="*/ 48 w 96"/>
                <a:gd name="T1" fmla="*/ 0 h 96"/>
                <a:gd name="T2" fmla="*/ 0 w 96"/>
                <a:gd name="T3" fmla="*/ 20676563 h 96"/>
                <a:gd name="T4" fmla="*/ 96 w 96"/>
                <a:gd name="T5" fmla="*/ 41435231 h 96"/>
                <a:gd name="T6" fmla="*/ 96 w 96"/>
                <a:gd name="T7" fmla="*/ 20676563 h 96"/>
                <a:gd name="T8" fmla="*/ 48 w 96"/>
                <a:gd name="T9" fmla="*/ 0 h 96"/>
                <a:gd name="T10" fmla="*/ 0 60000 65536"/>
                <a:gd name="T11" fmla="*/ 0 60000 65536"/>
                <a:gd name="T12" fmla="*/ 0 60000 65536"/>
                <a:gd name="T13" fmla="*/ 0 60000 65536"/>
                <a:gd name="T14" fmla="*/ 0 60000 65536"/>
                <a:gd name="T15" fmla="*/ 0 w 96"/>
                <a:gd name="T16" fmla="*/ 0 h 96"/>
                <a:gd name="T17" fmla="*/ 96 w 96"/>
                <a:gd name="T18" fmla="*/ 96 h 96"/>
              </a:gdLst>
              <a:ahLst/>
              <a:cxnLst>
                <a:cxn ang="T10">
                  <a:pos x="T0" y="T1"/>
                </a:cxn>
                <a:cxn ang="T11">
                  <a:pos x="T2" y="T3"/>
                </a:cxn>
                <a:cxn ang="T12">
                  <a:pos x="T4" y="T5"/>
                </a:cxn>
                <a:cxn ang="T13">
                  <a:pos x="T6" y="T7"/>
                </a:cxn>
                <a:cxn ang="T14">
                  <a:pos x="T8" y="T9"/>
                </a:cxn>
              </a:cxnLst>
              <a:rect l="T15" t="T16" r="T17" b="T18"/>
              <a:pathLst>
                <a:path w="96" h="96">
                  <a:moveTo>
                    <a:pt x="48" y="0"/>
                  </a:moveTo>
                  <a:lnTo>
                    <a:pt x="0" y="48"/>
                  </a:lnTo>
                  <a:lnTo>
                    <a:pt x="96" y="96"/>
                  </a:lnTo>
                  <a:lnTo>
                    <a:pt x="96" y="48"/>
                  </a:lnTo>
                  <a:lnTo>
                    <a:pt x="48" y="0"/>
                  </a:lnTo>
                  <a:close/>
                </a:path>
              </a:pathLst>
            </a:custGeom>
            <a:solidFill>
              <a:srgbClr val="FF9900"/>
            </a:solidFill>
            <a:ln w="9525">
              <a:solidFill>
                <a:schemeClr val="tx1"/>
              </a:solidFill>
              <a:round/>
              <a:headEnd/>
              <a:tailEnd/>
            </a:ln>
          </p:spPr>
          <p:txBody>
            <a:bodyPr/>
            <a:lstStyle/>
            <a:p>
              <a:endParaRPr lang="zh-TW" altLang="zh-TW">
                <a:latin typeface="Calibri" pitchFamily="34" charset="0"/>
              </a:endParaRPr>
            </a:p>
          </p:txBody>
        </p:sp>
        <p:sp>
          <p:nvSpPr>
            <p:cNvPr id="18480" name="Line 33"/>
            <p:cNvSpPr>
              <a:spLocks noChangeShapeType="1"/>
            </p:cNvSpPr>
            <p:nvPr/>
          </p:nvSpPr>
          <p:spPr bwMode="auto">
            <a:xfrm>
              <a:off x="3312" y="1872"/>
              <a:ext cx="144" cy="1488"/>
            </a:xfrm>
            <a:prstGeom prst="line">
              <a:avLst/>
            </a:prstGeom>
            <a:noFill/>
            <a:ln w="28575">
              <a:solidFill>
                <a:srgbClr val="FF9900"/>
              </a:solidFill>
              <a:round/>
              <a:headEnd/>
              <a:tailEnd/>
            </a:ln>
          </p:spPr>
          <p:txBody>
            <a:bodyPr/>
            <a:lstStyle/>
            <a:p>
              <a:endParaRPr lang="en-US"/>
            </a:p>
          </p:txBody>
        </p:sp>
        <p:sp>
          <p:nvSpPr>
            <p:cNvPr id="18481" name="Line 34"/>
            <p:cNvSpPr>
              <a:spLocks noChangeShapeType="1"/>
            </p:cNvSpPr>
            <p:nvPr/>
          </p:nvSpPr>
          <p:spPr bwMode="auto">
            <a:xfrm>
              <a:off x="3312" y="1872"/>
              <a:ext cx="48" cy="1488"/>
            </a:xfrm>
            <a:prstGeom prst="line">
              <a:avLst/>
            </a:prstGeom>
            <a:noFill/>
            <a:ln w="28575">
              <a:solidFill>
                <a:srgbClr val="FF9900"/>
              </a:solidFill>
              <a:round/>
              <a:headEnd/>
              <a:tailEnd/>
            </a:ln>
          </p:spPr>
          <p:txBody>
            <a:bodyPr/>
            <a:lstStyle/>
            <a:p>
              <a:endParaRPr lang="en-US"/>
            </a:p>
          </p:txBody>
        </p:sp>
        <p:sp>
          <p:nvSpPr>
            <p:cNvPr id="18482" name="Line 35"/>
            <p:cNvSpPr>
              <a:spLocks noChangeShapeType="1"/>
            </p:cNvSpPr>
            <p:nvPr/>
          </p:nvSpPr>
          <p:spPr bwMode="auto">
            <a:xfrm flipH="1">
              <a:off x="2208" y="1872"/>
              <a:ext cx="1104" cy="1440"/>
            </a:xfrm>
            <a:prstGeom prst="line">
              <a:avLst/>
            </a:prstGeom>
            <a:noFill/>
            <a:ln w="28575">
              <a:solidFill>
                <a:srgbClr val="FF9900"/>
              </a:solidFill>
              <a:round/>
              <a:headEnd/>
              <a:tailEnd/>
            </a:ln>
          </p:spPr>
          <p:txBody>
            <a:bodyPr/>
            <a:lstStyle/>
            <a:p>
              <a:endParaRPr lang="en-US"/>
            </a:p>
          </p:txBody>
        </p:sp>
      </p:grpSp>
      <p:grpSp>
        <p:nvGrpSpPr>
          <p:cNvPr id="4" name="Group 36"/>
          <p:cNvGrpSpPr>
            <a:grpSpLocks/>
          </p:cNvGrpSpPr>
          <p:nvPr/>
        </p:nvGrpSpPr>
        <p:grpSpPr bwMode="auto">
          <a:xfrm>
            <a:off x="1981200" y="2971800"/>
            <a:ext cx="3352800" cy="2743200"/>
            <a:chOff x="1248" y="1872"/>
            <a:chExt cx="2112" cy="1728"/>
          </a:xfrm>
        </p:grpSpPr>
        <p:sp>
          <p:nvSpPr>
            <p:cNvPr id="18473" name="Rectangle 37"/>
            <p:cNvSpPr>
              <a:spLocks noChangeArrowheads="1"/>
            </p:cNvSpPr>
            <p:nvPr/>
          </p:nvSpPr>
          <p:spPr bwMode="auto">
            <a:xfrm>
              <a:off x="1248" y="3552"/>
              <a:ext cx="48" cy="48"/>
            </a:xfrm>
            <a:prstGeom prst="rect">
              <a:avLst/>
            </a:prstGeom>
            <a:solidFill>
              <a:srgbClr val="FFFF00"/>
            </a:solidFill>
            <a:ln w="9525">
              <a:solidFill>
                <a:schemeClr val="tx1"/>
              </a:solidFill>
              <a:miter lim="800000"/>
              <a:headEnd/>
              <a:tailEnd/>
            </a:ln>
          </p:spPr>
          <p:txBody>
            <a:bodyPr wrap="none" anchor="ctr"/>
            <a:lstStyle/>
            <a:p>
              <a:endParaRPr lang="zh-TW" altLang="zh-TW">
                <a:latin typeface="Calibri" pitchFamily="34" charset="0"/>
              </a:endParaRPr>
            </a:p>
          </p:txBody>
        </p:sp>
        <p:sp>
          <p:nvSpPr>
            <p:cNvPr id="18474" name="Line 38"/>
            <p:cNvSpPr>
              <a:spLocks noChangeShapeType="1"/>
            </p:cNvSpPr>
            <p:nvPr/>
          </p:nvSpPr>
          <p:spPr bwMode="auto">
            <a:xfrm flipH="1">
              <a:off x="1296" y="1872"/>
              <a:ext cx="960" cy="1680"/>
            </a:xfrm>
            <a:prstGeom prst="line">
              <a:avLst/>
            </a:prstGeom>
            <a:noFill/>
            <a:ln w="28575">
              <a:solidFill>
                <a:srgbClr val="FFFF00"/>
              </a:solidFill>
              <a:round/>
              <a:headEnd/>
              <a:tailEnd/>
            </a:ln>
          </p:spPr>
          <p:txBody>
            <a:bodyPr/>
            <a:lstStyle/>
            <a:p>
              <a:endParaRPr lang="en-US"/>
            </a:p>
          </p:txBody>
        </p:sp>
        <p:sp>
          <p:nvSpPr>
            <p:cNvPr id="18475" name="Freeform 39"/>
            <p:cNvSpPr>
              <a:spLocks/>
            </p:cNvSpPr>
            <p:nvPr/>
          </p:nvSpPr>
          <p:spPr bwMode="auto">
            <a:xfrm>
              <a:off x="3234" y="3396"/>
              <a:ext cx="126" cy="60"/>
            </a:xfrm>
            <a:custGeom>
              <a:avLst/>
              <a:gdLst>
                <a:gd name="T0" fmla="*/ 18 w 126"/>
                <a:gd name="T1" fmla="*/ 0 h 60"/>
                <a:gd name="T2" fmla="*/ 0 w 126"/>
                <a:gd name="T3" fmla="*/ 60 h 60"/>
                <a:gd name="T4" fmla="*/ 78 w 126"/>
                <a:gd name="T5" fmla="*/ 60 h 60"/>
                <a:gd name="T6" fmla="*/ 126 w 126"/>
                <a:gd name="T7" fmla="*/ 12 h 60"/>
                <a:gd name="T8" fmla="*/ 18 w 126"/>
                <a:gd name="T9" fmla="*/ 0 h 60"/>
                <a:gd name="T10" fmla="*/ 0 60000 65536"/>
                <a:gd name="T11" fmla="*/ 0 60000 65536"/>
                <a:gd name="T12" fmla="*/ 0 60000 65536"/>
                <a:gd name="T13" fmla="*/ 0 60000 65536"/>
                <a:gd name="T14" fmla="*/ 0 60000 65536"/>
                <a:gd name="T15" fmla="*/ 0 w 126"/>
                <a:gd name="T16" fmla="*/ 0 h 60"/>
                <a:gd name="T17" fmla="*/ 126 w 126"/>
                <a:gd name="T18" fmla="*/ 60 h 60"/>
              </a:gdLst>
              <a:ahLst/>
              <a:cxnLst>
                <a:cxn ang="T10">
                  <a:pos x="T0" y="T1"/>
                </a:cxn>
                <a:cxn ang="T11">
                  <a:pos x="T2" y="T3"/>
                </a:cxn>
                <a:cxn ang="T12">
                  <a:pos x="T4" y="T5"/>
                </a:cxn>
                <a:cxn ang="T13">
                  <a:pos x="T6" y="T7"/>
                </a:cxn>
                <a:cxn ang="T14">
                  <a:pos x="T8" y="T9"/>
                </a:cxn>
              </a:cxnLst>
              <a:rect l="T15" t="T16" r="T17" b="T18"/>
              <a:pathLst>
                <a:path w="126" h="60">
                  <a:moveTo>
                    <a:pt x="18" y="0"/>
                  </a:moveTo>
                  <a:cubicBezTo>
                    <a:pt x="15" y="19"/>
                    <a:pt x="15" y="45"/>
                    <a:pt x="0" y="60"/>
                  </a:cubicBezTo>
                  <a:lnTo>
                    <a:pt x="78" y="60"/>
                  </a:lnTo>
                  <a:lnTo>
                    <a:pt x="126" y="12"/>
                  </a:lnTo>
                  <a:lnTo>
                    <a:pt x="18" y="0"/>
                  </a:lnTo>
                  <a:close/>
                </a:path>
              </a:pathLst>
            </a:custGeom>
            <a:solidFill>
              <a:srgbClr val="FFFF00"/>
            </a:solidFill>
            <a:ln w="9525">
              <a:solidFill>
                <a:schemeClr val="tx1"/>
              </a:solidFill>
              <a:round/>
              <a:headEnd/>
              <a:tailEnd/>
            </a:ln>
          </p:spPr>
          <p:txBody>
            <a:bodyPr/>
            <a:lstStyle/>
            <a:p>
              <a:endParaRPr lang="zh-TW" altLang="zh-TW">
                <a:latin typeface="Calibri" pitchFamily="34" charset="0"/>
              </a:endParaRPr>
            </a:p>
          </p:txBody>
        </p:sp>
        <p:sp>
          <p:nvSpPr>
            <p:cNvPr id="18476" name="Line 40"/>
            <p:cNvSpPr>
              <a:spLocks noChangeShapeType="1"/>
            </p:cNvSpPr>
            <p:nvPr/>
          </p:nvSpPr>
          <p:spPr bwMode="auto">
            <a:xfrm>
              <a:off x="2256" y="1872"/>
              <a:ext cx="1008" cy="1584"/>
            </a:xfrm>
            <a:prstGeom prst="line">
              <a:avLst/>
            </a:prstGeom>
            <a:noFill/>
            <a:ln w="28575">
              <a:solidFill>
                <a:srgbClr val="FFFF00"/>
              </a:solidFill>
              <a:round/>
              <a:headEnd/>
              <a:tailEnd/>
            </a:ln>
          </p:spPr>
          <p:txBody>
            <a:bodyPr/>
            <a:lstStyle/>
            <a:p>
              <a:endParaRPr lang="en-US"/>
            </a:p>
          </p:txBody>
        </p:sp>
      </p:grpSp>
      <p:grpSp>
        <p:nvGrpSpPr>
          <p:cNvPr id="5" name="Group 41"/>
          <p:cNvGrpSpPr>
            <a:grpSpLocks/>
          </p:cNvGrpSpPr>
          <p:nvPr/>
        </p:nvGrpSpPr>
        <p:grpSpPr bwMode="auto">
          <a:xfrm>
            <a:off x="1752600" y="2971800"/>
            <a:ext cx="5943600" cy="3048000"/>
            <a:chOff x="1104" y="1872"/>
            <a:chExt cx="3744" cy="1920"/>
          </a:xfrm>
        </p:grpSpPr>
        <p:sp>
          <p:nvSpPr>
            <p:cNvPr id="18453" name="Oval 42"/>
            <p:cNvSpPr>
              <a:spLocks noChangeArrowheads="1"/>
            </p:cNvSpPr>
            <p:nvPr/>
          </p:nvSpPr>
          <p:spPr bwMode="auto">
            <a:xfrm>
              <a:off x="1920" y="3504"/>
              <a:ext cx="336" cy="288"/>
            </a:xfrm>
            <a:prstGeom prst="ellipse">
              <a:avLst/>
            </a:prstGeom>
            <a:solidFill>
              <a:schemeClr val="accent1"/>
            </a:solidFill>
            <a:ln w="9525">
              <a:solidFill>
                <a:schemeClr val="tx1"/>
              </a:solidFill>
              <a:round/>
              <a:headEnd/>
              <a:tailEnd/>
            </a:ln>
          </p:spPr>
          <p:txBody>
            <a:bodyPr wrap="none" anchor="ctr"/>
            <a:lstStyle/>
            <a:p>
              <a:endParaRPr lang="zh-TW" altLang="zh-TW">
                <a:latin typeface="Calibri" pitchFamily="34" charset="0"/>
              </a:endParaRPr>
            </a:p>
          </p:txBody>
        </p:sp>
        <p:sp>
          <p:nvSpPr>
            <p:cNvPr id="18454" name="Oval 43"/>
            <p:cNvSpPr>
              <a:spLocks noChangeArrowheads="1"/>
            </p:cNvSpPr>
            <p:nvPr/>
          </p:nvSpPr>
          <p:spPr bwMode="auto">
            <a:xfrm rot="1245658">
              <a:off x="2448" y="3456"/>
              <a:ext cx="192" cy="240"/>
            </a:xfrm>
            <a:prstGeom prst="ellipse">
              <a:avLst/>
            </a:prstGeom>
            <a:solidFill>
              <a:schemeClr val="accent1"/>
            </a:solidFill>
            <a:ln w="9525">
              <a:solidFill>
                <a:schemeClr val="tx1"/>
              </a:solidFill>
              <a:round/>
              <a:headEnd/>
              <a:tailEnd/>
            </a:ln>
          </p:spPr>
          <p:txBody>
            <a:bodyPr wrap="none" anchor="ctr"/>
            <a:lstStyle/>
            <a:p>
              <a:endParaRPr lang="zh-TW" altLang="zh-TW">
                <a:latin typeface="Calibri" pitchFamily="34" charset="0"/>
              </a:endParaRPr>
            </a:p>
          </p:txBody>
        </p:sp>
        <p:sp>
          <p:nvSpPr>
            <p:cNvPr id="18455" name="Freeform 44"/>
            <p:cNvSpPr>
              <a:spLocks/>
            </p:cNvSpPr>
            <p:nvPr/>
          </p:nvSpPr>
          <p:spPr bwMode="auto">
            <a:xfrm>
              <a:off x="2152" y="3416"/>
              <a:ext cx="336" cy="280"/>
            </a:xfrm>
            <a:custGeom>
              <a:avLst/>
              <a:gdLst>
                <a:gd name="T0" fmla="*/ 8 w 336"/>
                <a:gd name="T1" fmla="*/ 40 h 280"/>
                <a:gd name="T2" fmla="*/ 248 w 336"/>
                <a:gd name="T3" fmla="*/ 280 h 280"/>
                <a:gd name="T4" fmla="*/ 296 w 336"/>
                <a:gd name="T5" fmla="*/ 40 h 280"/>
                <a:gd name="T6" fmla="*/ 8 w 336"/>
                <a:gd name="T7" fmla="*/ 40 h 280"/>
                <a:gd name="T8" fmla="*/ 0 60000 65536"/>
                <a:gd name="T9" fmla="*/ 0 60000 65536"/>
                <a:gd name="T10" fmla="*/ 0 60000 65536"/>
                <a:gd name="T11" fmla="*/ 0 60000 65536"/>
                <a:gd name="T12" fmla="*/ 0 w 336"/>
                <a:gd name="T13" fmla="*/ 0 h 280"/>
                <a:gd name="T14" fmla="*/ 336 w 336"/>
                <a:gd name="T15" fmla="*/ 280 h 280"/>
              </a:gdLst>
              <a:ahLst/>
              <a:cxnLst>
                <a:cxn ang="T8">
                  <a:pos x="T0" y="T1"/>
                </a:cxn>
                <a:cxn ang="T9">
                  <a:pos x="T2" y="T3"/>
                </a:cxn>
                <a:cxn ang="T10">
                  <a:pos x="T4" y="T5"/>
                </a:cxn>
                <a:cxn ang="T11">
                  <a:pos x="T6" y="T7"/>
                </a:cxn>
              </a:cxnLst>
              <a:rect l="T12" t="T13" r="T14" b="T15"/>
              <a:pathLst>
                <a:path w="336" h="280">
                  <a:moveTo>
                    <a:pt x="8" y="40"/>
                  </a:moveTo>
                  <a:cubicBezTo>
                    <a:pt x="0" y="80"/>
                    <a:pt x="200" y="280"/>
                    <a:pt x="248" y="280"/>
                  </a:cubicBezTo>
                  <a:cubicBezTo>
                    <a:pt x="296" y="280"/>
                    <a:pt x="336" y="80"/>
                    <a:pt x="296" y="40"/>
                  </a:cubicBezTo>
                  <a:cubicBezTo>
                    <a:pt x="256" y="0"/>
                    <a:pt x="16" y="0"/>
                    <a:pt x="8" y="40"/>
                  </a:cubicBezTo>
                  <a:close/>
                </a:path>
              </a:pathLst>
            </a:custGeom>
            <a:solidFill>
              <a:schemeClr val="accent1"/>
            </a:solidFill>
            <a:ln w="9525">
              <a:solidFill>
                <a:schemeClr val="tx1"/>
              </a:solidFill>
              <a:round/>
              <a:headEnd/>
              <a:tailEnd/>
            </a:ln>
          </p:spPr>
          <p:txBody>
            <a:bodyPr/>
            <a:lstStyle/>
            <a:p>
              <a:endParaRPr lang="zh-TW" altLang="zh-TW">
                <a:latin typeface="Calibri" pitchFamily="34" charset="0"/>
              </a:endParaRPr>
            </a:p>
          </p:txBody>
        </p:sp>
        <p:sp>
          <p:nvSpPr>
            <p:cNvPr id="18456" name="Freeform 45"/>
            <p:cNvSpPr>
              <a:spLocks/>
            </p:cNvSpPr>
            <p:nvPr/>
          </p:nvSpPr>
          <p:spPr bwMode="auto">
            <a:xfrm>
              <a:off x="2400" y="3312"/>
              <a:ext cx="144" cy="144"/>
            </a:xfrm>
            <a:custGeom>
              <a:avLst/>
              <a:gdLst>
                <a:gd name="T0" fmla="*/ 48 w 144"/>
                <a:gd name="T1" fmla="*/ 144 h 144"/>
                <a:gd name="T2" fmla="*/ 144 w 144"/>
                <a:gd name="T3" fmla="*/ 96 h 144"/>
                <a:gd name="T4" fmla="*/ 144 w 144"/>
                <a:gd name="T5" fmla="*/ 48 h 144"/>
                <a:gd name="T6" fmla="*/ 48 w 144"/>
                <a:gd name="T7" fmla="*/ 0 h 144"/>
                <a:gd name="T8" fmla="*/ 0 w 144"/>
                <a:gd name="T9" fmla="*/ 0 h 144"/>
                <a:gd name="T10" fmla="*/ 0 w 144"/>
                <a:gd name="T11" fmla="*/ 96 h 144"/>
                <a:gd name="T12" fmla="*/ 0 w 144"/>
                <a:gd name="T13" fmla="*/ 144 h 144"/>
                <a:gd name="T14" fmla="*/ 48 w 144"/>
                <a:gd name="T15" fmla="*/ 144 h 144"/>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144"/>
                <a:gd name="T26" fmla="*/ 144 w 144"/>
                <a:gd name="T27" fmla="*/ 144 h 1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144">
                  <a:moveTo>
                    <a:pt x="48" y="144"/>
                  </a:moveTo>
                  <a:lnTo>
                    <a:pt x="144" y="96"/>
                  </a:lnTo>
                  <a:lnTo>
                    <a:pt x="144" y="48"/>
                  </a:lnTo>
                  <a:lnTo>
                    <a:pt x="48" y="0"/>
                  </a:lnTo>
                  <a:lnTo>
                    <a:pt x="0" y="0"/>
                  </a:lnTo>
                  <a:lnTo>
                    <a:pt x="0" y="96"/>
                  </a:lnTo>
                  <a:lnTo>
                    <a:pt x="0" y="144"/>
                  </a:lnTo>
                  <a:lnTo>
                    <a:pt x="48" y="144"/>
                  </a:lnTo>
                  <a:close/>
                </a:path>
              </a:pathLst>
            </a:custGeom>
            <a:solidFill>
              <a:schemeClr val="accent1"/>
            </a:solidFill>
            <a:ln w="9525">
              <a:solidFill>
                <a:schemeClr val="tx1"/>
              </a:solidFill>
              <a:round/>
              <a:headEnd/>
              <a:tailEnd/>
            </a:ln>
          </p:spPr>
          <p:txBody>
            <a:bodyPr/>
            <a:lstStyle/>
            <a:p>
              <a:endParaRPr lang="zh-TW" altLang="zh-TW">
                <a:latin typeface="Calibri" pitchFamily="34" charset="0"/>
              </a:endParaRPr>
            </a:p>
          </p:txBody>
        </p:sp>
        <p:sp>
          <p:nvSpPr>
            <p:cNvPr id="18457" name="Freeform 46"/>
            <p:cNvSpPr>
              <a:spLocks/>
            </p:cNvSpPr>
            <p:nvPr/>
          </p:nvSpPr>
          <p:spPr bwMode="auto">
            <a:xfrm>
              <a:off x="3312" y="3360"/>
              <a:ext cx="480" cy="144"/>
            </a:xfrm>
            <a:custGeom>
              <a:avLst/>
              <a:gdLst>
                <a:gd name="T0" fmla="*/ 11178 w 432"/>
                <a:gd name="T1" fmla="*/ 0 h 144"/>
                <a:gd name="T2" fmla="*/ 5569 w 432"/>
                <a:gd name="T3" fmla="*/ 0 h 144"/>
                <a:gd name="T4" fmla="*/ 2807 w 432"/>
                <a:gd name="T5" fmla="*/ 48 h 144"/>
                <a:gd name="T6" fmla="*/ 1393 w 432"/>
                <a:gd name="T7" fmla="*/ 48 h 144"/>
                <a:gd name="T8" fmla="*/ 0 w 432"/>
                <a:gd name="T9" fmla="*/ 96 h 144"/>
                <a:gd name="T10" fmla="*/ 0 w 432"/>
                <a:gd name="T11" fmla="*/ 144 h 144"/>
                <a:gd name="T12" fmla="*/ 4189 w 432"/>
                <a:gd name="T13" fmla="*/ 144 h 144"/>
                <a:gd name="T14" fmla="*/ 5569 w 432"/>
                <a:gd name="T15" fmla="*/ 96 h 144"/>
                <a:gd name="T16" fmla="*/ 9777 w 432"/>
                <a:gd name="T17" fmla="*/ 96 h 144"/>
                <a:gd name="T18" fmla="*/ 11178 w 432"/>
                <a:gd name="T19" fmla="*/ 144 h 144"/>
                <a:gd name="T20" fmla="*/ 12570 w 432"/>
                <a:gd name="T21" fmla="*/ 96 h 144"/>
                <a:gd name="T22" fmla="*/ 12570 w 432"/>
                <a:gd name="T23" fmla="*/ 48 h 144"/>
                <a:gd name="T24" fmla="*/ 11178 w 432"/>
                <a:gd name="T25" fmla="*/ 0 h 1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2"/>
                <a:gd name="T40" fmla="*/ 0 h 144"/>
                <a:gd name="T41" fmla="*/ 432 w 432"/>
                <a:gd name="T42" fmla="*/ 144 h 1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2" h="144">
                  <a:moveTo>
                    <a:pt x="384" y="0"/>
                  </a:moveTo>
                  <a:lnTo>
                    <a:pt x="192" y="0"/>
                  </a:lnTo>
                  <a:lnTo>
                    <a:pt x="96" y="48"/>
                  </a:lnTo>
                  <a:lnTo>
                    <a:pt x="48" y="48"/>
                  </a:lnTo>
                  <a:lnTo>
                    <a:pt x="0" y="96"/>
                  </a:lnTo>
                  <a:lnTo>
                    <a:pt x="0" y="144"/>
                  </a:lnTo>
                  <a:lnTo>
                    <a:pt x="144" y="144"/>
                  </a:lnTo>
                  <a:lnTo>
                    <a:pt x="192" y="96"/>
                  </a:lnTo>
                  <a:lnTo>
                    <a:pt x="336" y="96"/>
                  </a:lnTo>
                  <a:lnTo>
                    <a:pt x="384" y="144"/>
                  </a:lnTo>
                  <a:lnTo>
                    <a:pt x="432" y="96"/>
                  </a:lnTo>
                  <a:lnTo>
                    <a:pt x="432" y="48"/>
                  </a:lnTo>
                  <a:lnTo>
                    <a:pt x="384" y="0"/>
                  </a:lnTo>
                  <a:close/>
                </a:path>
              </a:pathLst>
            </a:custGeom>
            <a:solidFill>
              <a:schemeClr val="accent1"/>
            </a:solidFill>
            <a:ln w="9525">
              <a:solidFill>
                <a:schemeClr val="tx1"/>
              </a:solidFill>
              <a:round/>
              <a:headEnd/>
              <a:tailEnd/>
            </a:ln>
          </p:spPr>
          <p:txBody>
            <a:bodyPr/>
            <a:lstStyle/>
            <a:p>
              <a:endParaRPr lang="zh-TW" altLang="zh-TW">
                <a:latin typeface="Calibri" pitchFamily="34" charset="0"/>
              </a:endParaRPr>
            </a:p>
          </p:txBody>
        </p:sp>
        <p:sp>
          <p:nvSpPr>
            <p:cNvPr id="18458" name="Freeform 47"/>
            <p:cNvSpPr>
              <a:spLocks/>
            </p:cNvSpPr>
            <p:nvPr/>
          </p:nvSpPr>
          <p:spPr bwMode="auto">
            <a:xfrm>
              <a:off x="1152" y="3312"/>
              <a:ext cx="144" cy="144"/>
            </a:xfrm>
            <a:custGeom>
              <a:avLst/>
              <a:gdLst>
                <a:gd name="T0" fmla="*/ 0 w 144"/>
                <a:gd name="T1" fmla="*/ 144 h 144"/>
                <a:gd name="T2" fmla="*/ 0 w 144"/>
                <a:gd name="T3" fmla="*/ 96 h 144"/>
                <a:gd name="T4" fmla="*/ 48 w 144"/>
                <a:gd name="T5" fmla="*/ 48 h 144"/>
                <a:gd name="T6" fmla="*/ 48 w 144"/>
                <a:gd name="T7" fmla="*/ 0 h 144"/>
                <a:gd name="T8" fmla="*/ 96 w 144"/>
                <a:gd name="T9" fmla="*/ 0 h 144"/>
                <a:gd name="T10" fmla="*/ 144 w 144"/>
                <a:gd name="T11" fmla="*/ 48 h 144"/>
                <a:gd name="T12" fmla="*/ 144 w 144"/>
                <a:gd name="T13" fmla="*/ 96 h 144"/>
                <a:gd name="T14" fmla="*/ 0 w 144"/>
                <a:gd name="T15" fmla="*/ 144 h 144"/>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144"/>
                <a:gd name="T26" fmla="*/ 144 w 144"/>
                <a:gd name="T27" fmla="*/ 144 h 1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144">
                  <a:moveTo>
                    <a:pt x="0" y="144"/>
                  </a:moveTo>
                  <a:lnTo>
                    <a:pt x="0" y="96"/>
                  </a:lnTo>
                  <a:lnTo>
                    <a:pt x="48" y="48"/>
                  </a:lnTo>
                  <a:lnTo>
                    <a:pt x="48" y="0"/>
                  </a:lnTo>
                  <a:lnTo>
                    <a:pt x="96" y="0"/>
                  </a:lnTo>
                  <a:lnTo>
                    <a:pt x="144" y="48"/>
                  </a:lnTo>
                  <a:lnTo>
                    <a:pt x="144" y="96"/>
                  </a:lnTo>
                  <a:lnTo>
                    <a:pt x="0" y="144"/>
                  </a:lnTo>
                  <a:close/>
                </a:path>
              </a:pathLst>
            </a:custGeom>
            <a:solidFill>
              <a:schemeClr val="accent1"/>
            </a:solidFill>
            <a:ln w="9525">
              <a:solidFill>
                <a:schemeClr val="tx1"/>
              </a:solidFill>
              <a:round/>
              <a:headEnd/>
              <a:tailEnd/>
            </a:ln>
          </p:spPr>
          <p:txBody>
            <a:bodyPr/>
            <a:lstStyle/>
            <a:p>
              <a:endParaRPr lang="zh-TW" altLang="zh-TW">
                <a:latin typeface="Calibri" pitchFamily="34" charset="0"/>
              </a:endParaRPr>
            </a:p>
          </p:txBody>
        </p:sp>
        <p:sp>
          <p:nvSpPr>
            <p:cNvPr id="18459" name="Freeform 48"/>
            <p:cNvSpPr>
              <a:spLocks/>
            </p:cNvSpPr>
            <p:nvPr/>
          </p:nvSpPr>
          <p:spPr bwMode="auto">
            <a:xfrm>
              <a:off x="4224" y="3312"/>
              <a:ext cx="624" cy="240"/>
            </a:xfrm>
            <a:custGeom>
              <a:avLst/>
              <a:gdLst>
                <a:gd name="T0" fmla="*/ 576 w 624"/>
                <a:gd name="T1" fmla="*/ 96 h 240"/>
                <a:gd name="T2" fmla="*/ 624 w 624"/>
                <a:gd name="T3" fmla="*/ 0 h 240"/>
                <a:gd name="T4" fmla="*/ 576 w 624"/>
                <a:gd name="T5" fmla="*/ 0 h 240"/>
                <a:gd name="T6" fmla="*/ 528 w 624"/>
                <a:gd name="T7" fmla="*/ 96 h 240"/>
                <a:gd name="T8" fmla="*/ 288 w 624"/>
                <a:gd name="T9" fmla="*/ 144 h 240"/>
                <a:gd name="T10" fmla="*/ 48 w 624"/>
                <a:gd name="T11" fmla="*/ 192 h 240"/>
                <a:gd name="T12" fmla="*/ 0 w 624"/>
                <a:gd name="T13" fmla="*/ 240 h 240"/>
                <a:gd name="T14" fmla="*/ 96 w 624"/>
                <a:gd name="T15" fmla="*/ 240 h 240"/>
                <a:gd name="T16" fmla="*/ 528 w 624"/>
                <a:gd name="T17" fmla="*/ 144 h 240"/>
                <a:gd name="T18" fmla="*/ 576 w 624"/>
                <a:gd name="T19" fmla="*/ 96 h 2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4"/>
                <a:gd name="T31" fmla="*/ 0 h 240"/>
                <a:gd name="T32" fmla="*/ 624 w 624"/>
                <a:gd name="T33" fmla="*/ 240 h 2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4" h="240">
                  <a:moveTo>
                    <a:pt x="576" y="96"/>
                  </a:moveTo>
                  <a:lnTo>
                    <a:pt x="624" y="0"/>
                  </a:lnTo>
                  <a:lnTo>
                    <a:pt x="576" y="0"/>
                  </a:lnTo>
                  <a:lnTo>
                    <a:pt x="528" y="96"/>
                  </a:lnTo>
                  <a:lnTo>
                    <a:pt x="288" y="144"/>
                  </a:lnTo>
                  <a:lnTo>
                    <a:pt x="48" y="192"/>
                  </a:lnTo>
                  <a:lnTo>
                    <a:pt x="0" y="240"/>
                  </a:lnTo>
                  <a:lnTo>
                    <a:pt x="96" y="240"/>
                  </a:lnTo>
                  <a:lnTo>
                    <a:pt x="528" y="144"/>
                  </a:lnTo>
                  <a:lnTo>
                    <a:pt x="576" y="96"/>
                  </a:lnTo>
                  <a:close/>
                </a:path>
              </a:pathLst>
            </a:custGeom>
            <a:solidFill>
              <a:schemeClr val="accent1"/>
            </a:solidFill>
            <a:ln w="9525">
              <a:solidFill>
                <a:schemeClr val="tx1"/>
              </a:solidFill>
              <a:round/>
              <a:headEnd/>
              <a:tailEnd/>
            </a:ln>
          </p:spPr>
          <p:txBody>
            <a:bodyPr/>
            <a:lstStyle/>
            <a:p>
              <a:endParaRPr lang="zh-TW" altLang="zh-TW">
                <a:latin typeface="Calibri" pitchFamily="34" charset="0"/>
              </a:endParaRPr>
            </a:p>
          </p:txBody>
        </p:sp>
        <p:sp>
          <p:nvSpPr>
            <p:cNvPr id="18460" name="Rectangle 49"/>
            <p:cNvSpPr>
              <a:spLocks noChangeArrowheads="1"/>
            </p:cNvSpPr>
            <p:nvPr/>
          </p:nvSpPr>
          <p:spPr bwMode="auto">
            <a:xfrm>
              <a:off x="1104" y="3456"/>
              <a:ext cx="48" cy="192"/>
            </a:xfrm>
            <a:prstGeom prst="rect">
              <a:avLst/>
            </a:prstGeom>
            <a:solidFill>
              <a:schemeClr val="accent1"/>
            </a:solidFill>
            <a:ln w="9525">
              <a:solidFill>
                <a:schemeClr val="tx1"/>
              </a:solidFill>
              <a:miter lim="800000"/>
              <a:headEnd/>
              <a:tailEnd/>
            </a:ln>
          </p:spPr>
          <p:txBody>
            <a:bodyPr wrap="none" anchor="ctr"/>
            <a:lstStyle/>
            <a:p>
              <a:endParaRPr lang="zh-TW" altLang="zh-TW">
                <a:latin typeface="Calibri" pitchFamily="34" charset="0"/>
              </a:endParaRPr>
            </a:p>
          </p:txBody>
        </p:sp>
        <p:sp>
          <p:nvSpPr>
            <p:cNvPr id="18461" name="Line 50"/>
            <p:cNvSpPr>
              <a:spLocks noChangeShapeType="1"/>
            </p:cNvSpPr>
            <p:nvPr/>
          </p:nvSpPr>
          <p:spPr bwMode="auto">
            <a:xfrm flipH="1">
              <a:off x="1248" y="1872"/>
              <a:ext cx="0" cy="1440"/>
            </a:xfrm>
            <a:prstGeom prst="line">
              <a:avLst/>
            </a:prstGeom>
            <a:noFill/>
            <a:ln w="28575">
              <a:solidFill>
                <a:schemeClr val="accent1"/>
              </a:solidFill>
              <a:round/>
              <a:headEnd/>
              <a:tailEnd/>
            </a:ln>
          </p:spPr>
          <p:txBody>
            <a:bodyPr/>
            <a:lstStyle/>
            <a:p>
              <a:endParaRPr lang="en-US"/>
            </a:p>
          </p:txBody>
        </p:sp>
        <p:sp>
          <p:nvSpPr>
            <p:cNvPr id="18462" name="Line 51"/>
            <p:cNvSpPr>
              <a:spLocks noChangeShapeType="1"/>
            </p:cNvSpPr>
            <p:nvPr/>
          </p:nvSpPr>
          <p:spPr bwMode="auto">
            <a:xfrm flipH="1">
              <a:off x="1104" y="1872"/>
              <a:ext cx="144" cy="1632"/>
            </a:xfrm>
            <a:prstGeom prst="line">
              <a:avLst/>
            </a:prstGeom>
            <a:noFill/>
            <a:ln w="28575">
              <a:solidFill>
                <a:schemeClr val="accent1"/>
              </a:solidFill>
              <a:round/>
              <a:headEnd/>
              <a:tailEnd/>
            </a:ln>
          </p:spPr>
          <p:txBody>
            <a:bodyPr/>
            <a:lstStyle/>
            <a:p>
              <a:endParaRPr lang="en-US"/>
            </a:p>
          </p:txBody>
        </p:sp>
        <p:sp>
          <p:nvSpPr>
            <p:cNvPr id="18463" name="Line 52"/>
            <p:cNvSpPr>
              <a:spLocks noChangeShapeType="1"/>
            </p:cNvSpPr>
            <p:nvPr/>
          </p:nvSpPr>
          <p:spPr bwMode="auto">
            <a:xfrm>
              <a:off x="1248" y="1872"/>
              <a:ext cx="816" cy="1776"/>
            </a:xfrm>
            <a:prstGeom prst="line">
              <a:avLst/>
            </a:prstGeom>
            <a:noFill/>
            <a:ln w="28575">
              <a:solidFill>
                <a:schemeClr val="accent1"/>
              </a:solidFill>
              <a:round/>
              <a:headEnd/>
              <a:tailEnd/>
            </a:ln>
          </p:spPr>
          <p:txBody>
            <a:bodyPr/>
            <a:lstStyle/>
            <a:p>
              <a:endParaRPr lang="en-US"/>
            </a:p>
          </p:txBody>
        </p:sp>
        <p:sp>
          <p:nvSpPr>
            <p:cNvPr id="18464" name="Line 53"/>
            <p:cNvSpPr>
              <a:spLocks noChangeShapeType="1"/>
            </p:cNvSpPr>
            <p:nvPr/>
          </p:nvSpPr>
          <p:spPr bwMode="auto">
            <a:xfrm>
              <a:off x="1248" y="1872"/>
              <a:ext cx="1056" cy="1632"/>
            </a:xfrm>
            <a:prstGeom prst="line">
              <a:avLst/>
            </a:prstGeom>
            <a:noFill/>
            <a:ln w="28575">
              <a:solidFill>
                <a:schemeClr val="accent1"/>
              </a:solidFill>
              <a:round/>
              <a:headEnd/>
              <a:tailEnd/>
            </a:ln>
          </p:spPr>
          <p:txBody>
            <a:bodyPr/>
            <a:lstStyle/>
            <a:p>
              <a:endParaRPr lang="en-US"/>
            </a:p>
          </p:txBody>
        </p:sp>
        <p:sp>
          <p:nvSpPr>
            <p:cNvPr id="18465" name="Line 54"/>
            <p:cNvSpPr>
              <a:spLocks noChangeShapeType="1"/>
            </p:cNvSpPr>
            <p:nvPr/>
          </p:nvSpPr>
          <p:spPr bwMode="auto">
            <a:xfrm>
              <a:off x="1248" y="1872"/>
              <a:ext cx="1200" cy="1488"/>
            </a:xfrm>
            <a:prstGeom prst="line">
              <a:avLst/>
            </a:prstGeom>
            <a:noFill/>
            <a:ln w="28575">
              <a:solidFill>
                <a:schemeClr val="accent1"/>
              </a:solidFill>
              <a:round/>
              <a:headEnd/>
              <a:tailEnd/>
            </a:ln>
          </p:spPr>
          <p:txBody>
            <a:bodyPr/>
            <a:lstStyle/>
            <a:p>
              <a:endParaRPr lang="en-US"/>
            </a:p>
          </p:txBody>
        </p:sp>
        <p:sp>
          <p:nvSpPr>
            <p:cNvPr id="18466" name="Line 55"/>
            <p:cNvSpPr>
              <a:spLocks noChangeShapeType="1"/>
            </p:cNvSpPr>
            <p:nvPr/>
          </p:nvSpPr>
          <p:spPr bwMode="auto">
            <a:xfrm>
              <a:off x="1248" y="1872"/>
              <a:ext cx="1296" cy="1728"/>
            </a:xfrm>
            <a:prstGeom prst="line">
              <a:avLst/>
            </a:prstGeom>
            <a:noFill/>
            <a:ln w="28575">
              <a:solidFill>
                <a:schemeClr val="accent1"/>
              </a:solidFill>
              <a:round/>
              <a:headEnd/>
              <a:tailEnd/>
            </a:ln>
          </p:spPr>
          <p:txBody>
            <a:bodyPr/>
            <a:lstStyle/>
            <a:p>
              <a:endParaRPr lang="en-US"/>
            </a:p>
          </p:txBody>
        </p:sp>
        <p:sp>
          <p:nvSpPr>
            <p:cNvPr id="18467" name="Line 56"/>
            <p:cNvSpPr>
              <a:spLocks noChangeShapeType="1"/>
            </p:cNvSpPr>
            <p:nvPr/>
          </p:nvSpPr>
          <p:spPr bwMode="auto">
            <a:xfrm>
              <a:off x="1248" y="1872"/>
              <a:ext cx="2304" cy="1536"/>
            </a:xfrm>
            <a:prstGeom prst="line">
              <a:avLst/>
            </a:prstGeom>
            <a:noFill/>
            <a:ln w="28575">
              <a:solidFill>
                <a:schemeClr val="accent1"/>
              </a:solidFill>
              <a:round/>
              <a:headEnd/>
              <a:tailEnd/>
            </a:ln>
          </p:spPr>
          <p:txBody>
            <a:bodyPr/>
            <a:lstStyle/>
            <a:p>
              <a:endParaRPr lang="en-US"/>
            </a:p>
          </p:txBody>
        </p:sp>
        <p:sp>
          <p:nvSpPr>
            <p:cNvPr id="18468" name="Line 57"/>
            <p:cNvSpPr>
              <a:spLocks noChangeShapeType="1"/>
            </p:cNvSpPr>
            <p:nvPr/>
          </p:nvSpPr>
          <p:spPr bwMode="auto">
            <a:xfrm>
              <a:off x="1248" y="1872"/>
              <a:ext cx="3216" cy="1632"/>
            </a:xfrm>
            <a:prstGeom prst="line">
              <a:avLst/>
            </a:prstGeom>
            <a:noFill/>
            <a:ln w="28575">
              <a:solidFill>
                <a:schemeClr val="accent1"/>
              </a:solidFill>
              <a:round/>
              <a:headEnd/>
              <a:tailEnd/>
            </a:ln>
          </p:spPr>
          <p:txBody>
            <a:bodyPr/>
            <a:lstStyle/>
            <a:p>
              <a:endParaRPr lang="en-US"/>
            </a:p>
          </p:txBody>
        </p:sp>
        <p:sp>
          <p:nvSpPr>
            <p:cNvPr id="18469" name="Rectangle 58"/>
            <p:cNvSpPr>
              <a:spLocks noChangeArrowheads="1"/>
            </p:cNvSpPr>
            <p:nvPr/>
          </p:nvSpPr>
          <p:spPr bwMode="auto">
            <a:xfrm>
              <a:off x="1200" y="3504"/>
              <a:ext cx="48" cy="192"/>
            </a:xfrm>
            <a:prstGeom prst="rect">
              <a:avLst/>
            </a:prstGeom>
            <a:solidFill>
              <a:schemeClr val="accent1"/>
            </a:solidFill>
            <a:ln w="9525">
              <a:solidFill>
                <a:schemeClr val="tx1"/>
              </a:solidFill>
              <a:miter lim="800000"/>
              <a:headEnd/>
              <a:tailEnd/>
            </a:ln>
          </p:spPr>
          <p:txBody>
            <a:bodyPr wrap="none" anchor="ctr"/>
            <a:lstStyle/>
            <a:p>
              <a:endParaRPr lang="zh-TW" altLang="zh-TW">
                <a:latin typeface="Calibri" pitchFamily="34" charset="0"/>
              </a:endParaRPr>
            </a:p>
          </p:txBody>
        </p:sp>
        <p:sp>
          <p:nvSpPr>
            <p:cNvPr id="18470" name="Rectangle 59"/>
            <p:cNvSpPr>
              <a:spLocks noChangeArrowheads="1"/>
            </p:cNvSpPr>
            <p:nvPr/>
          </p:nvSpPr>
          <p:spPr bwMode="auto">
            <a:xfrm>
              <a:off x="1344" y="3504"/>
              <a:ext cx="48" cy="192"/>
            </a:xfrm>
            <a:prstGeom prst="rect">
              <a:avLst/>
            </a:prstGeom>
            <a:solidFill>
              <a:schemeClr val="accent1"/>
            </a:solidFill>
            <a:ln w="9525">
              <a:solidFill>
                <a:schemeClr val="tx1"/>
              </a:solidFill>
              <a:miter lim="800000"/>
              <a:headEnd/>
              <a:tailEnd/>
            </a:ln>
          </p:spPr>
          <p:txBody>
            <a:bodyPr wrap="none" anchor="ctr"/>
            <a:lstStyle/>
            <a:p>
              <a:endParaRPr lang="zh-TW" altLang="zh-TW">
                <a:latin typeface="Calibri" pitchFamily="34" charset="0"/>
              </a:endParaRPr>
            </a:p>
          </p:txBody>
        </p:sp>
        <p:sp>
          <p:nvSpPr>
            <p:cNvPr id="18471" name="Line 60"/>
            <p:cNvSpPr>
              <a:spLocks noChangeShapeType="1"/>
            </p:cNvSpPr>
            <p:nvPr/>
          </p:nvSpPr>
          <p:spPr bwMode="auto">
            <a:xfrm flipH="1">
              <a:off x="1200" y="1872"/>
              <a:ext cx="48" cy="1728"/>
            </a:xfrm>
            <a:prstGeom prst="line">
              <a:avLst/>
            </a:prstGeom>
            <a:noFill/>
            <a:ln w="28575">
              <a:solidFill>
                <a:schemeClr val="accent1"/>
              </a:solidFill>
              <a:round/>
              <a:headEnd/>
              <a:tailEnd/>
            </a:ln>
          </p:spPr>
          <p:txBody>
            <a:bodyPr/>
            <a:lstStyle/>
            <a:p>
              <a:endParaRPr lang="en-US"/>
            </a:p>
          </p:txBody>
        </p:sp>
        <p:sp>
          <p:nvSpPr>
            <p:cNvPr id="18472" name="Line 61"/>
            <p:cNvSpPr>
              <a:spLocks noChangeShapeType="1"/>
            </p:cNvSpPr>
            <p:nvPr/>
          </p:nvSpPr>
          <p:spPr bwMode="auto">
            <a:xfrm>
              <a:off x="1248" y="1872"/>
              <a:ext cx="96" cy="1728"/>
            </a:xfrm>
            <a:prstGeom prst="line">
              <a:avLst/>
            </a:prstGeom>
            <a:noFill/>
            <a:ln w="28575">
              <a:solidFill>
                <a:schemeClr val="accent1"/>
              </a:solidFill>
              <a:round/>
              <a:headEnd/>
              <a:tailEnd/>
            </a:ln>
          </p:spPr>
          <p:txBody>
            <a:bodyPr/>
            <a:lstStyle/>
            <a:p>
              <a:endParaRPr lang="en-US"/>
            </a:p>
          </p:txBody>
        </p:sp>
      </p:grpSp>
      <p:sp>
        <p:nvSpPr>
          <p:cNvPr id="18451" name="Slide Number Placeholder 61"/>
          <p:cNvSpPr>
            <a:spLocks noGrp="1"/>
          </p:cNvSpPr>
          <p:nvPr>
            <p:ph type="sldNum" sz="quarter" idx="12"/>
          </p:nvPr>
        </p:nvSpPr>
        <p:spPr bwMode="auto">
          <a:noFill/>
          <a:ln>
            <a:miter lim="800000"/>
            <a:headEnd/>
            <a:tailEnd/>
          </a:ln>
        </p:spPr>
        <p:txBody>
          <a:bodyPr/>
          <a:lstStyle/>
          <a:p>
            <a:fld id="{7E3F6D0F-9675-4B05-B186-AD50B1F5AD03}" type="slidenum">
              <a:rPr lang="en-US" altLang="zh-TW" smtClean="0"/>
              <a:pPr/>
              <a:t>19</a:t>
            </a:fld>
            <a:endParaRPr lang="en-US" altLang="zh-TW" smtClean="0"/>
          </a:p>
        </p:txBody>
      </p:sp>
      <p:sp>
        <p:nvSpPr>
          <p:cNvPr id="18452" name="Rectangle 25"/>
          <p:cNvSpPr>
            <a:spLocks noChangeArrowheads="1"/>
          </p:cNvSpPr>
          <p:nvPr/>
        </p:nvSpPr>
        <p:spPr bwMode="auto">
          <a:xfrm>
            <a:off x="0" y="0"/>
            <a:ext cx="9144000" cy="1143000"/>
          </a:xfrm>
          <a:prstGeom prst="rect">
            <a:avLst/>
          </a:prstGeom>
          <a:noFill/>
          <a:ln w="9525">
            <a:noFill/>
            <a:miter lim="800000"/>
            <a:headEnd/>
            <a:tailEnd/>
          </a:ln>
        </p:spPr>
        <p:txBody>
          <a:bodyPr anchor="ctr"/>
          <a:lstStyle/>
          <a:p>
            <a:pPr algn="ctr"/>
            <a:r>
              <a:rPr lang="en-US" altLang="zh-TW" sz="4000"/>
              <a:t>  Primitive-Based Representation</a:t>
            </a:r>
            <a:endParaRPr lang="en-US" altLang="zh-TW" sz="320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rtlCol="0">
            <a:normAutofit/>
          </a:bodyPr>
          <a:lstStyle/>
          <a:p>
            <a:pPr eaLnBrk="1" fontAlgn="auto" hangingPunct="1">
              <a:spcAft>
                <a:spcPts val="0"/>
              </a:spcAft>
              <a:defRPr/>
            </a:pPr>
            <a:r>
              <a:rPr lang="en-US" dirty="0" smtClean="0"/>
              <a:t>Multi-View Object Class Detection</a:t>
            </a:r>
          </a:p>
        </p:txBody>
      </p:sp>
      <p:sp>
        <p:nvSpPr>
          <p:cNvPr id="10243" name="Slide Number Placeholder 31"/>
          <p:cNvSpPr>
            <a:spLocks noGrp="1"/>
          </p:cNvSpPr>
          <p:nvPr>
            <p:ph type="sldNum" sz="quarter" idx="12"/>
          </p:nvPr>
        </p:nvSpPr>
        <p:spPr bwMode="auto">
          <a:noFill/>
          <a:ln>
            <a:miter lim="800000"/>
            <a:headEnd/>
            <a:tailEnd/>
          </a:ln>
        </p:spPr>
        <p:txBody>
          <a:bodyPr/>
          <a:lstStyle/>
          <a:p>
            <a:fld id="{CEA97233-0450-40CB-B319-5FE557AB5306}" type="slidenum">
              <a:rPr lang="en-US" altLang="zh-TW" smtClean="0"/>
              <a:pPr/>
              <a:t>2</a:t>
            </a:fld>
            <a:endParaRPr lang="en-US" altLang="zh-TW" smtClean="0"/>
          </a:p>
        </p:txBody>
      </p:sp>
      <p:grpSp>
        <p:nvGrpSpPr>
          <p:cNvPr id="56" name="Group 55"/>
          <p:cNvGrpSpPr/>
          <p:nvPr/>
        </p:nvGrpSpPr>
        <p:grpSpPr>
          <a:xfrm>
            <a:off x="609600" y="1143000"/>
            <a:ext cx="4648200" cy="5181600"/>
            <a:chOff x="609600" y="1143000"/>
            <a:chExt cx="4648200" cy="5181600"/>
          </a:xfrm>
        </p:grpSpPr>
        <p:sp>
          <p:nvSpPr>
            <p:cNvPr id="10263" name="Text Box 64"/>
            <p:cNvSpPr txBox="1">
              <a:spLocks noChangeArrowheads="1"/>
            </p:cNvSpPr>
            <p:nvPr/>
          </p:nvSpPr>
          <p:spPr bwMode="auto">
            <a:xfrm>
              <a:off x="4038600" y="3352800"/>
              <a:ext cx="1219200" cy="830263"/>
            </a:xfrm>
            <a:prstGeom prst="rect">
              <a:avLst/>
            </a:prstGeom>
            <a:noFill/>
            <a:ln w="28575">
              <a:noFill/>
              <a:miter lim="800000"/>
              <a:headEnd/>
              <a:tailEnd/>
            </a:ln>
          </p:spPr>
          <p:txBody>
            <a:bodyPr>
              <a:spAutoFit/>
            </a:bodyPr>
            <a:lstStyle/>
            <a:p>
              <a:pPr algn="ctr" eaLnBrk="0" hangingPunct="0">
                <a:spcBef>
                  <a:spcPct val="50000"/>
                </a:spcBef>
              </a:pPr>
              <a:r>
                <a:rPr lang="en-US" altLang="zh-TW" sz="2400" b="1" dirty="0">
                  <a:latin typeface="Calibri" pitchFamily="34" charset="0"/>
                  <a:ea typeface="MS PGothic" pitchFamily="34" charset="-128"/>
                </a:rPr>
                <a:t>Training  Set</a:t>
              </a:r>
            </a:p>
          </p:txBody>
        </p:sp>
        <p:sp>
          <p:nvSpPr>
            <p:cNvPr id="10264" name="Text Box 66"/>
            <p:cNvSpPr txBox="1">
              <a:spLocks noChangeArrowheads="1"/>
            </p:cNvSpPr>
            <p:nvPr/>
          </p:nvSpPr>
          <p:spPr bwMode="auto">
            <a:xfrm>
              <a:off x="4038600" y="5334000"/>
              <a:ext cx="1219200" cy="830263"/>
            </a:xfrm>
            <a:prstGeom prst="rect">
              <a:avLst/>
            </a:prstGeom>
            <a:noFill/>
            <a:ln w="28575">
              <a:noFill/>
              <a:miter lim="800000"/>
              <a:headEnd/>
              <a:tailEnd/>
            </a:ln>
          </p:spPr>
          <p:txBody>
            <a:bodyPr>
              <a:spAutoFit/>
            </a:bodyPr>
            <a:lstStyle/>
            <a:p>
              <a:pPr algn="ctr" eaLnBrk="0" hangingPunct="0">
                <a:spcBef>
                  <a:spcPct val="50000"/>
                </a:spcBef>
              </a:pPr>
              <a:r>
                <a:rPr lang="en-US" altLang="zh-TW" sz="2400" b="1" dirty="0">
                  <a:latin typeface="Calibri" pitchFamily="34" charset="0"/>
                  <a:ea typeface="MS PGothic" pitchFamily="34" charset="-128"/>
                </a:rPr>
                <a:t>Test  Set</a:t>
              </a:r>
            </a:p>
          </p:txBody>
        </p:sp>
        <p:grpSp>
          <p:nvGrpSpPr>
            <p:cNvPr id="54" name="Group 53"/>
            <p:cNvGrpSpPr/>
            <p:nvPr/>
          </p:nvGrpSpPr>
          <p:grpSpPr>
            <a:xfrm>
              <a:off x="609600" y="1143000"/>
              <a:ext cx="2095574" cy="5181600"/>
              <a:chOff x="609600" y="1143000"/>
              <a:chExt cx="2095574" cy="5181600"/>
            </a:xfrm>
          </p:grpSpPr>
          <p:sp>
            <p:nvSpPr>
              <p:cNvPr id="10250" name="AutoShape 46"/>
              <p:cNvSpPr>
                <a:spLocks noChangeArrowheads="1"/>
              </p:cNvSpPr>
              <p:nvPr/>
            </p:nvSpPr>
            <p:spPr bwMode="auto">
              <a:xfrm>
                <a:off x="1295400" y="4648200"/>
                <a:ext cx="457200" cy="685800"/>
              </a:xfrm>
              <a:prstGeom prst="downArrow">
                <a:avLst>
                  <a:gd name="adj1" fmla="val 50000"/>
                  <a:gd name="adj2" fmla="val 37500"/>
                </a:avLst>
              </a:prstGeom>
              <a:solidFill>
                <a:schemeClr val="accent1"/>
              </a:solidFill>
              <a:ln w="9525">
                <a:solidFill>
                  <a:schemeClr val="tx1"/>
                </a:solidFill>
                <a:miter lim="800000"/>
                <a:headEnd/>
                <a:tailEnd/>
              </a:ln>
            </p:spPr>
            <p:txBody>
              <a:bodyPr wrap="none" anchor="ctr"/>
              <a:lstStyle/>
              <a:p>
                <a:endParaRPr lang="zh-TW" altLang="zh-TW">
                  <a:latin typeface="Calibri" pitchFamily="34" charset="0"/>
                </a:endParaRPr>
              </a:p>
            </p:txBody>
          </p:sp>
          <p:sp>
            <p:nvSpPr>
              <p:cNvPr id="10252" name="Rectangle 48"/>
              <p:cNvSpPr>
                <a:spLocks noChangeArrowheads="1"/>
              </p:cNvSpPr>
              <p:nvPr/>
            </p:nvSpPr>
            <p:spPr bwMode="auto">
              <a:xfrm>
                <a:off x="762000" y="1981200"/>
                <a:ext cx="1600200" cy="4343400"/>
              </a:xfrm>
              <a:prstGeom prst="rect">
                <a:avLst/>
              </a:prstGeom>
              <a:noFill/>
              <a:ln w="28575">
                <a:solidFill>
                  <a:schemeClr val="accent2"/>
                </a:solidFill>
                <a:miter lim="800000"/>
                <a:headEnd/>
                <a:tailEnd/>
              </a:ln>
            </p:spPr>
            <p:txBody>
              <a:bodyPr wrap="none" anchor="ctr"/>
              <a:lstStyle/>
              <a:p>
                <a:endParaRPr lang="zh-TW" altLang="zh-TW">
                  <a:latin typeface="Calibri" pitchFamily="34" charset="0"/>
                </a:endParaRPr>
              </a:p>
            </p:txBody>
          </p:sp>
          <p:sp>
            <p:nvSpPr>
              <p:cNvPr id="10270" name="Rectangle 72"/>
              <p:cNvSpPr>
                <a:spLocks noChangeArrowheads="1"/>
              </p:cNvSpPr>
              <p:nvPr/>
            </p:nvSpPr>
            <p:spPr bwMode="auto">
              <a:xfrm>
                <a:off x="609600" y="1143000"/>
                <a:ext cx="2095574" cy="830997"/>
              </a:xfrm>
              <a:prstGeom prst="rect">
                <a:avLst/>
              </a:prstGeom>
              <a:noFill/>
              <a:ln w="9525">
                <a:noFill/>
                <a:miter lim="800000"/>
                <a:headEnd/>
                <a:tailEnd/>
              </a:ln>
            </p:spPr>
            <p:txBody>
              <a:bodyPr wrap="none">
                <a:spAutoFit/>
              </a:bodyPr>
              <a:lstStyle/>
              <a:p>
                <a:pPr eaLnBrk="0" hangingPunct="0"/>
                <a:r>
                  <a:rPr lang="en-US" altLang="zh-TW" sz="2400" b="1" dirty="0" smtClean="0">
                    <a:solidFill>
                      <a:schemeClr val="accent2"/>
                    </a:solidFill>
                    <a:latin typeface="Calibri" pitchFamily="34" charset="0"/>
                    <a:ea typeface="MS PGothic" pitchFamily="34" charset="-128"/>
                  </a:rPr>
                  <a:t>  Multi-View     </a:t>
                </a:r>
                <a:endParaRPr lang="en-US" altLang="zh-TW" sz="2400" b="1" dirty="0">
                  <a:solidFill>
                    <a:schemeClr val="accent2"/>
                  </a:solidFill>
                  <a:latin typeface="Calibri" pitchFamily="34" charset="0"/>
                  <a:ea typeface="MS PGothic" pitchFamily="34" charset="-128"/>
                </a:endParaRPr>
              </a:p>
              <a:p>
                <a:pPr eaLnBrk="0" hangingPunct="0"/>
                <a:r>
                  <a:rPr lang="en-US" altLang="zh-TW" sz="2400" b="1" dirty="0">
                    <a:solidFill>
                      <a:schemeClr val="accent2"/>
                    </a:solidFill>
                    <a:latin typeface="Calibri" pitchFamily="34" charset="0"/>
                    <a:ea typeface="MS PGothic" pitchFamily="34" charset="-128"/>
                  </a:rPr>
                  <a:t>Same Object</a:t>
                </a:r>
              </a:p>
            </p:txBody>
          </p:sp>
          <p:pic>
            <p:nvPicPr>
              <p:cNvPr id="32" name="Picture 2" descr="R:\csail.mit.edu\group\lis\objrec\labelme_backup\Images\2006-06-05_bonbon3\P2050125.jpg"/>
              <p:cNvPicPr>
                <a:picLocks noChangeAspect="1" noChangeArrowheads="1"/>
              </p:cNvPicPr>
              <p:nvPr/>
            </p:nvPicPr>
            <p:blipFill>
              <a:blip r:embed="rId3"/>
              <a:srcRect/>
              <a:stretch>
                <a:fillRect/>
              </a:stretch>
            </p:blipFill>
            <p:spPr bwMode="auto">
              <a:xfrm>
                <a:off x="990600" y="3733800"/>
                <a:ext cx="1066800" cy="800100"/>
              </a:xfrm>
              <a:prstGeom prst="rect">
                <a:avLst/>
              </a:prstGeom>
              <a:noFill/>
            </p:spPr>
          </p:pic>
          <p:pic>
            <p:nvPicPr>
              <p:cNvPr id="33" name="Picture 3" descr="R:\csail.mit.edu\group\lis\objrec\labelme_backup\Images\2006-06-05_bonbon3\P2050114.jpg"/>
              <p:cNvPicPr>
                <a:picLocks noChangeAspect="1" noChangeArrowheads="1"/>
              </p:cNvPicPr>
              <p:nvPr/>
            </p:nvPicPr>
            <p:blipFill>
              <a:blip r:embed="rId4"/>
              <a:srcRect/>
              <a:stretch>
                <a:fillRect/>
              </a:stretch>
            </p:blipFill>
            <p:spPr bwMode="auto">
              <a:xfrm>
                <a:off x="990600" y="2895600"/>
                <a:ext cx="1066800" cy="800100"/>
              </a:xfrm>
              <a:prstGeom prst="rect">
                <a:avLst/>
              </a:prstGeom>
              <a:noFill/>
            </p:spPr>
          </p:pic>
          <p:pic>
            <p:nvPicPr>
              <p:cNvPr id="34" name="Picture 4" descr="R:\csail.mit.edu\group\lis\objrec\labelme_backup\Images\2006-06-05_bonbon3\P2050115.jpg"/>
              <p:cNvPicPr>
                <a:picLocks noChangeAspect="1" noChangeArrowheads="1"/>
              </p:cNvPicPr>
              <p:nvPr/>
            </p:nvPicPr>
            <p:blipFill>
              <a:blip r:embed="rId5"/>
              <a:srcRect/>
              <a:stretch>
                <a:fillRect/>
              </a:stretch>
            </p:blipFill>
            <p:spPr bwMode="auto">
              <a:xfrm>
                <a:off x="990600" y="2057400"/>
                <a:ext cx="1066800" cy="800100"/>
              </a:xfrm>
              <a:prstGeom prst="rect">
                <a:avLst/>
              </a:prstGeom>
              <a:noFill/>
            </p:spPr>
          </p:pic>
          <p:pic>
            <p:nvPicPr>
              <p:cNvPr id="35" name="Picture 5" descr="R:\csail.mit.edu\group\lis\objrec\labelme_backup\Images\2006-06-05_bonbon3\P2050123.jpg"/>
              <p:cNvPicPr>
                <a:picLocks noChangeAspect="1" noChangeArrowheads="1"/>
              </p:cNvPicPr>
              <p:nvPr/>
            </p:nvPicPr>
            <p:blipFill>
              <a:blip r:embed="rId6"/>
              <a:srcRect/>
              <a:stretch>
                <a:fillRect/>
              </a:stretch>
            </p:blipFill>
            <p:spPr bwMode="auto">
              <a:xfrm>
                <a:off x="990600" y="5410200"/>
                <a:ext cx="1066800" cy="800100"/>
              </a:xfrm>
              <a:prstGeom prst="rect">
                <a:avLst/>
              </a:prstGeom>
              <a:noFill/>
            </p:spPr>
          </p:pic>
        </p:grpSp>
      </p:grpSp>
      <p:grpSp>
        <p:nvGrpSpPr>
          <p:cNvPr id="57" name="Group 56"/>
          <p:cNvGrpSpPr/>
          <p:nvPr/>
        </p:nvGrpSpPr>
        <p:grpSpPr>
          <a:xfrm>
            <a:off x="4953000" y="1143000"/>
            <a:ext cx="3810000" cy="5181600"/>
            <a:chOff x="4953000" y="1143000"/>
            <a:chExt cx="3810000" cy="5181600"/>
          </a:xfrm>
        </p:grpSpPr>
        <p:pic>
          <p:nvPicPr>
            <p:cNvPr id="51" name="Picture 15" descr="P2220500.jpg"/>
            <p:cNvPicPr>
              <a:picLocks noChangeAspect="1"/>
            </p:cNvPicPr>
            <p:nvPr/>
          </p:nvPicPr>
          <p:blipFill>
            <a:blip r:embed="rId7"/>
            <a:srcRect/>
            <a:stretch>
              <a:fillRect/>
            </a:stretch>
          </p:blipFill>
          <p:spPr bwMode="auto">
            <a:xfrm>
              <a:off x="7162800" y="3048000"/>
              <a:ext cx="1092200" cy="819150"/>
            </a:xfrm>
            <a:prstGeom prst="rect">
              <a:avLst/>
            </a:prstGeom>
            <a:noFill/>
            <a:ln w="9525">
              <a:noFill/>
              <a:miter lim="800000"/>
              <a:headEnd/>
              <a:tailEnd/>
            </a:ln>
          </p:spPr>
        </p:pic>
        <p:sp>
          <p:nvSpPr>
            <p:cNvPr id="10245" name="Text Box 40"/>
            <p:cNvSpPr txBox="1">
              <a:spLocks noChangeArrowheads="1"/>
            </p:cNvSpPr>
            <p:nvPr/>
          </p:nvSpPr>
          <p:spPr bwMode="auto">
            <a:xfrm>
              <a:off x="4953000" y="1143000"/>
              <a:ext cx="3810000" cy="830263"/>
            </a:xfrm>
            <a:prstGeom prst="rect">
              <a:avLst/>
            </a:prstGeom>
            <a:noFill/>
            <a:ln w="28575">
              <a:noFill/>
              <a:miter lim="800000"/>
              <a:headEnd/>
              <a:tailEnd/>
            </a:ln>
          </p:spPr>
          <p:txBody>
            <a:bodyPr>
              <a:spAutoFit/>
            </a:bodyPr>
            <a:lstStyle/>
            <a:p>
              <a:pPr algn="ctr" eaLnBrk="0" hangingPunct="0"/>
              <a:r>
                <a:rPr lang="en-US" altLang="zh-TW" sz="2400" b="1" dirty="0">
                  <a:solidFill>
                    <a:srgbClr val="006600"/>
                  </a:solidFill>
                  <a:latin typeface="Calibri" pitchFamily="34" charset="0"/>
                  <a:ea typeface="MS PGothic" pitchFamily="34" charset="-128"/>
                </a:rPr>
                <a:t>Multi-View                                    Object Class</a:t>
              </a:r>
            </a:p>
          </p:txBody>
        </p:sp>
        <p:sp>
          <p:nvSpPr>
            <p:cNvPr id="10251" name="AutoShape 47"/>
            <p:cNvSpPr>
              <a:spLocks noChangeArrowheads="1"/>
            </p:cNvSpPr>
            <p:nvPr/>
          </p:nvSpPr>
          <p:spPr bwMode="auto">
            <a:xfrm>
              <a:off x="6705600" y="4572000"/>
              <a:ext cx="457200" cy="685800"/>
            </a:xfrm>
            <a:prstGeom prst="downArrow">
              <a:avLst>
                <a:gd name="adj1" fmla="val 50000"/>
                <a:gd name="adj2" fmla="val 37500"/>
              </a:avLst>
            </a:prstGeom>
            <a:solidFill>
              <a:schemeClr val="accent1"/>
            </a:solidFill>
            <a:ln w="9525">
              <a:solidFill>
                <a:schemeClr val="tx1"/>
              </a:solidFill>
              <a:miter lim="800000"/>
              <a:headEnd/>
              <a:tailEnd/>
            </a:ln>
          </p:spPr>
          <p:txBody>
            <a:bodyPr wrap="none" anchor="ctr"/>
            <a:lstStyle/>
            <a:p>
              <a:endParaRPr lang="zh-TW" altLang="zh-TW">
                <a:latin typeface="Calibri" pitchFamily="34" charset="0"/>
              </a:endParaRPr>
            </a:p>
          </p:txBody>
        </p:sp>
        <p:sp>
          <p:nvSpPr>
            <p:cNvPr id="10253" name="Rectangle 49"/>
            <p:cNvSpPr>
              <a:spLocks noChangeArrowheads="1"/>
            </p:cNvSpPr>
            <p:nvPr/>
          </p:nvSpPr>
          <p:spPr bwMode="auto">
            <a:xfrm>
              <a:off x="5410200" y="1981200"/>
              <a:ext cx="3048000" cy="4343400"/>
            </a:xfrm>
            <a:prstGeom prst="rect">
              <a:avLst/>
            </a:prstGeom>
            <a:noFill/>
            <a:ln w="28575">
              <a:solidFill>
                <a:srgbClr val="339966"/>
              </a:solidFill>
              <a:miter lim="800000"/>
              <a:headEnd/>
              <a:tailEnd/>
            </a:ln>
          </p:spPr>
          <p:txBody>
            <a:bodyPr wrap="none" anchor="ctr"/>
            <a:lstStyle/>
            <a:p>
              <a:endParaRPr lang="zh-TW" altLang="zh-TW">
                <a:latin typeface="Calibri" pitchFamily="34" charset="0"/>
              </a:endParaRPr>
            </a:p>
          </p:txBody>
        </p:sp>
        <p:pic>
          <p:nvPicPr>
            <p:cNvPr id="40" name="Picture 56" descr="100023.jpg"/>
            <p:cNvPicPr>
              <a:picLocks noChangeAspect="1"/>
            </p:cNvPicPr>
            <p:nvPr/>
          </p:nvPicPr>
          <p:blipFill>
            <a:blip r:embed="rId8"/>
            <a:srcRect/>
            <a:stretch>
              <a:fillRect/>
            </a:stretch>
          </p:blipFill>
          <p:spPr bwMode="auto">
            <a:xfrm>
              <a:off x="5562600" y="3657600"/>
              <a:ext cx="1066800" cy="800100"/>
            </a:xfrm>
            <a:prstGeom prst="rect">
              <a:avLst/>
            </a:prstGeom>
            <a:noFill/>
            <a:ln w="9525">
              <a:noFill/>
              <a:miter lim="800000"/>
              <a:headEnd/>
              <a:tailEnd/>
            </a:ln>
          </p:spPr>
        </p:pic>
        <p:pic>
          <p:nvPicPr>
            <p:cNvPr id="41" name="Picture 58" descr="100005.jpg"/>
            <p:cNvPicPr>
              <a:picLocks noChangeAspect="1"/>
            </p:cNvPicPr>
            <p:nvPr/>
          </p:nvPicPr>
          <p:blipFill>
            <a:blip r:embed="rId9"/>
            <a:srcRect/>
            <a:stretch>
              <a:fillRect/>
            </a:stretch>
          </p:blipFill>
          <p:spPr bwMode="auto">
            <a:xfrm>
              <a:off x="7239000" y="2133600"/>
              <a:ext cx="1066800" cy="801688"/>
            </a:xfrm>
            <a:prstGeom prst="rect">
              <a:avLst/>
            </a:prstGeom>
            <a:noFill/>
            <a:ln w="9525">
              <a:noFill/>
              <a:miter lim="800000"/>
              <a:headEnd/>
              <a:tailEnd/>
            </a:ln>
          </p:spPr>
        </p:pic>
        <p:pic>
          <p:nvPicPr>
            <p:cNvPr id="42" name="Picture 41" descr="IMG_5721.jpg"/>
            <p:cNvPicPr>
              <a:picLocks noChangeAspect="1"/>
            </p:cNvPicPr>
            <p:nvPr/>
          </p:nvPicPr>
          <p:blipFill>
            <a:blip r:embed="rId10"/>
            <a:stretch>
              <a:fillRect/>
            </a:stretch>
          </p:blipFill>
          <p:spPr>
            <a:xfrm>
              <a:off x="5638800" y="2209800"/>
              <a:ext cx="1066800" cy="800100"/>
            </a:xfrm>
            <a:prstGeom prst="rect">
              <a:avLst/>
            </a:prstGeom>
          </p:spPr>
        </p:pic>
        <p:pic>
          <p:nvPicPr>
            <p:cNvPr id="43" name="Picture 11" descr="C:\WideBaselineRecognition\photo\chair_leg_left-hand_small\IMG_0304.JPG"/>
            <p:cNvPicPr>
              <a:picLocks noChangeAspect="1" noChangeArrowheads="1"/>
            </p:cNvPicPr>
            <p:nvPr/>
          </p:nvPicPr>
          <p:blipFill>
            <a:blip r:embed="rId11"/>
            <a:srcRect/>
            <a:stretch>
              <a:fillRect/>
            </a:stretch>
          </p:blipFill>
          <p:spPr bwMode="auto">
            <a:xfrm>
              <a:off x="7239000" y="3733800"/>
              <a:ext cx="1066800" cy="800100"/>
            </a:xfrm>
            <a:prstGeom prst="rect">
              <a:avLst/>
            </a:prstGeom>
            <a:noFill/>
            <a:ln w="9525">
              <a:noFill/>
              <a:miter lim="800000"/>
              <a:headEnd/>
              <a:tailEnd/>
            </a:ln>
          </p:spPr>
        </p:pic>
        <p:pic>
          <p:nvPicPr>
            <p:cNvPr id="44" name="Picture 59" descr="100009.jpg"/>
            <p:cNvPicPr>
              <a:picLocks noChangeAspect="1"/>
            </p:cNvPicPr>
            <p:nvPr/>
          </p:nvPicPr>
          <p:blipFill>
            <a:blip r:embed="rId12"/>
            <a:srcRect/>
            <a:stretch>
              <a:fillRect/>
            </a:stretch>
          </p:blipFill>
          <p:spPr bwMode="auto">
            <a:xfrm>
              <a:off x="5943600" y="2895600"/>
              <a:ext cx="1066800" cy="800100"/>
            </a:xfrm>
            <a:prstGeom prst="rect">
              <a:avLst/>
            </a:prstGeom>
            <a:noFill/>
            <a:ln w="9525">
              <a:noFill/>
              <a:miter lim="800000"/>
              <a:headEnd/>
              <a:tailEnd/>
            </a:ln>
          </p:spPr>
        </p:pic>
        <p:pic>
          <p:nvPicPr>
            <p:cNvPr id="45" name="Picture 44" descr="IMG_5687.jpg"/>
            <p:cNvPicPr>
              <a:picLocks noChangeAspect="1"/>
            </p:cNvPicPr>
            <p:nvPr/>
          </p:nvPicPr>
          <p:blipFill>
            <a:blip r:embed="rId13"/>
            <a:stretch>
              <a:fillRect/>
            </a:stretch>
          </p:blipFill>
          <p:spPr>
            <a:xfrm>
              <a:off x="6629400" y="2514600"/>
              <a:ext cx="1066800" cy="800100"/>
            </a:xfrm>
            <a:prstGeom prst="rect">
              <a:avLst/>
            </a:prstGeom>
          </p:spPr>
        </p:pic>
        <p:pic>
          <p:nvPicPr>
            <p:cNvPr id="46" name="Picture 26" descr="P1010033.jpg"/>
            <p:cNvPicPr>
              <a:picLocks noChangeAspect="1"/>
            </p:cNvPicPr>
            <p:nvPr/>
          </p:nvPicPr>
          <p:blipFill>
            <a:blip r:embed="rId14" cstate="print"/>
            <a:srcRect/>
            <a:stretch>
              <a:fillRect/>
            </a:stretch>
          </p:blipFill>
          <p:spPr bwMode="auto">
            <a:xfrm>
              <a:off x="5562600" y="5410200"/>
              <a:ext cx="1066800" cy="800100"/>
            </a:xfrm>
            <a:prstGeom prst="rect">
              <a:avLst/>
            </a:prstGeom>
            <a:noFill/>
            <a:ln w="9525">
              <a:noFill/>
              <a:miter lim="800000"/>
              <a:headEnd/>
              <a:tailEnd/>
            </a:ln>
          </p:spPr>
        </p:pic>
        <p:pic>
          <p:nvPicPr>
            <p:cNvPr id="47" name="Picture 9" descr="P2190128.jpg"/>
            <p:cNvPicPr>
              <a:picLocks noChangeAspect="1"/>
            </p:cNvPicPr>
            <p:nvPr/>
          </p:nvPicPr>
          <p:blipFill>
            <a:blip r:embed="rId15"/>
            <a:srcRect/>
            <a:stretch>
              <a:fillRect/>
            </a:stretch>
          </p:blipFill>
          <p:spPr bwMode="auto">
            <a:xfrm>
              <a:off x="7239000" y="5410200"/>
              <a:ext cx="1066800" cy="800100"/>
            </a:xfrm>
            <a:prstGeom prst="rect">
              <a:avLst/>
            </a:prstGeom>
            <a:noFill/>
            <a:ln w="9525">
              <a:noFill/>
              <a:miter lim="800000"/>
              <a:headEnd/>
              <a:tailEnd/>
            </a:ln>
          </p:spPr>
        </p:pic>
        <p:pic>
          <p:nvPicPr>
            <p:cNvPr id="48" name="Picture 3" descr="P2220342.jpg"/>
            <p:cNvPicPr>
              <a:picLocks noChangeAspect="1"/>
            </p:cNvPicPr>
            <p:nvPr/>
          </p:nvPicPr>
          <p:blipFill>
            <a:blip r:embed="rId16" cstate="print"/>
            <a:srcRect/>
            <a:stretch>
              <a:fillRect/>
            </a:stretch>
          </p:blipFill>
          <p:spPr bwMode="auto">
            <a:xfrm>
              <a:off x="6477000" y="5410200"/>
              <a:ext cx="1066800" cy="800100"/>
            </a:xfrm>
            <a:prstGeom prst="rect">
              <a:avLst/>
            </a:prstGeom>
            <a:noFill/>
            <a:ln w="9525">
              <a:noFill/>
              <a:miter lim="800000"/>
              <a:headEnd/>
              <a:tailEnd/>
            </a:ln>
          </p:spPr>
        </p:pic>
        <p:pic>
          <p:nvPicPr>
            <p:cNvPr id="50" name="Picture 19" descr="IMG_5679.jpg"/>
            <p:cNvPicPr>
              <a:picLocks noChangeAspect="1"/>
            </p:cNvPicPr>
            <p:nvPr/>
          </p:nvPicPr>
          <p:blipFill>
            <a:blip r:embed="rId17" cstate="print"/>
            <a:srcRect/>
            <a:stretch>
              <a:fillRect/>
            </a:stretch>
          </p:blipFill>
          <p:spPr bwMode="auto">
            <a:xfrm>
              <a:off x="6248400" y="3581400"/>
              <a:ext cx="1117600" cy="838200"/>
            </a:xfrm>
            <a:prstGeom prst="rect">
              <a:avLst/>
            </a:prstGeom>
            <a:noFill/>
            <a:ln w="9525">
              <a:noFill/>
              <a:miter lim="800000"/>
              <a:headEnd/>
              <a:tailEnd/>
            </a:ln>
          </p:spPr>
        </p:pic>
      </p:grpSp>
      <p:grpSp>
        <p:nvGrpSpPr>
          <p:cNvPr id="55" name="Group 54"/>
          <p:cNvGrpSpPr/>
          <p:nvPr/>
        </p:nvGrpSpPr>
        <p:grpSpPr>
          <a:xfrm>
            <a:off x="2362200" y="1143000"/>
            <a:ext cx="2028825" cy="5181600"/>
            <a:chOff x="2362200" y="1143000"/>
            <a:chExt cx="2028825" cy="5181600"/>
          </a:xfrm>
        </p:grpSpPr>
        <p:sp>
          <p:nvSpPr>
            <p:cNvPr id="10248" name="AutoShape 44"/>
            <p:cNvSpPr>
              <a:spLocks noChangeArrowheads="1"/>
            </p:cNvSpPr>
            <p:nvPr/>
          </p:nvSpPr>
          <p:spPr bwMode="auto">
            <a:xfrm>
              <a:off x="2895600" y="4648200"/>
              <a:ext cx="457200" cy="685800"/>
            </a:xfrm>
            <a:prstGeom prst="downArrow">
              <a:avLst>
                <a:gd name="adj1" fmla="val 50000"/>
                <a:gd name="adj2" fmla="val 37500"/>
              </a:avLst>
            </a:prstGeom>
            <a:solidFill>
              <a:schemeClr val="accent1"/>
            </a:solidFill>
            <a:ln w="9525">
              <a:solidFill>
                <a:schemeClr val="tx1"/>
              </a:solidFill>
              <a:miter lim="800000"/>
              <a:headEnd/>
              <a:tailEnd/>
            </a:ln>
          </p:spPr>
          <p:txBody>
            <a:bodyPr wrap="none" anchor="ctr"/>
            <a:lstStyle/>
            <a:p>
              <a:endParaRPr lang="zh-TW" altLang="zh-TW">
                <a:latin typeface="Calibri" pitchFamily="34" charset="0"/>
              </a:endParaRPr>
            </a:p>
          </p:txBody>
        </p:sp>
        <p:sp>
          <p:nvSpPr>
            <p:cNvPr id="10271" name="Rectangle 73"/>
            <p:cNvSpPr>
              <a:spLocks noChangeArrowheads="1"/>
            </p:cNvSpPr>
            <p:nvPr/>
          </p:nvSpPr>
          <p:spPr bwMode="auto">
            <a:xfrm>
              <a:off x="2362200" y="1143000"/>
              <a:ext cx="2028825" cy="830263"/>
            </a:xfrm>
            <a:prstGeom prst="rect">
              <a:avLst/>
            </a:prstGeom>
            <a:noFill/>
            <a:ln w="9525">
              <a:noFill/>
              <a:miter lim="800000"/>
              <a:headEnd/>
              <a:tailEnd/>
            </a:ln>
          </p:spPr>
          <p:txBody>
            <a:bodyPr wrap="none">
              <a:spAutoFit/>
            </a:bodyPr>
            <a:lstStyle/>
            <a:p>
              <a:pPr eaLnBrk="0" hangingPunct="0"/>
              <a:r>
                <a:rPr lang="en-US" altLang="zh-TW" sz="2400" b="1" dirty="0">
                  <a:solidFill>
                    <a:schemeClr val="accent2"/>
                  </a:solidFill>
                  <a:latin typeface="Calibri" pitchFamily="34" charset="0"/>
                  <a:ea typeface="MS PGothic" pitchFamily="34" charset="-128"/>
                </a:rPr>
                <a:t>Single-View     </a:t>
              </a:r>
            </a:p>
            <a:p>
              <a:pPr eaLnBrk="0" hangingPunct="0"/>
              <a:r>
                <a:rPr lang="en-US" altLang="zh-TW" sz="2400" b="1" dirty="0">
                  <a:solidFill>
                    <a:schemeClr val="accent2"/>
                  </a:solidFill>
                  <a:latin typeface="Calibri" pitchFamily="34" charset="0"/>
                  <a:ea typeface="MS PGothic" pitchFamily="34" charset="-128"/>
                </a:rPr>
                <a:t>Object Class</a:t>
              </a:r>
            </a:p>
          </p:txBody>
        </p:sp>
        <p:pic>
          <p:nvPicPr>
            <p:cNvPr id="36" name="Picture 6" descr="C:\WideBaselineRecognition\photo\chair_leg_left-hand_small\144-4441_IMG.JPG"/>
            <p:cNvPicPr>
              <a:picLocks noChangeAspect="1" noChangeArrowheads="1"/>
            </p:cNvPicPr>
            <p:nvPr/>
          </p:nvPicPr>
          <p:blipFill>
            <a:blip r:embed="rId18"/>
            <a:srcRect/>
            <a:stretch>
              <a:fillRect/>
            </a:stretch>
          </p:blipFill>
          <p:spPr bwMode="auto">
            <a:xfrm>
              <a:off x="2667000" y="2057400"/>
              <a:ext cx="1066800" cy="800100"/>
            </a:xfrm>
            <a:prstGeom prst="rect">
              <a:avLst/>
            </a:prstGeom>
            <a:noFill/>
            <a:ln w="9525">
              <a:noFill/>
              <a:miter lim="800000"/>
              <a:headEnd/>
              <a:tailEnd/>
            </a:ln>
          </p:spPr>
        </p:pic>
        <p:pic>
          <p:nvPicPr>
            <p:cNvPr id="37" name="Picture 7" descr="C:\WideBaselineRecognition\photo\chair_leg_left-hand_small\144-4445_IMG.JPG"/>
            <p:cNvPicPr>
              <a:picLocks noChangeAspect="1" noChangeArrowheads="1"/>
            </p:cNvPicPr>
            <p:nvPr/>
          </p:nvPicPr>
          <p:blipFill>
            <a:blip r:embed="rId19"/>
            <a:srcRect/>
            <a:stretch>
              <a:fillRect/>
            </a:stretch>
          </p:blipFill>
          <p:spPr bwMode="auto">
            <a:xfrm>
              <a:off x="2667000" y="3733800"/>
              <a:ext cx="1066800" cy="800100"/>
            </a:xfrm>
            <a:prstGeom prst="rect">
              <a:avLst/>
            </a:prstGeom>
            <a:noFill/>
            <a:ln w="9525">
              <a:noFill/>
              <a:miter lim="800000"/>
              <a:headEnd/>
              <a:tailEnd/>
            </a:ln>
          </p:spPr>
        </p:pic>
        <p:pic>
          <p:nvPicPr>
            <p:cNvPr id="38" name="Picture 9" descr="C:\WideBaselineRecognition\photo\chair_leg_left-hand_small\144-4500_IMG.JPG"/>
            <p:cNvPicPr>
              <a:picLocks noChangeAspect="1" noChangeArrowheads="1"/>
            </p:cNvPicPr>
            <p:nvPr/>
          </p:nvPicPr>
          <p:blipFill>
            <a:blip r:embed="rId20"/>
            <a:srcRect/>
            <a:stretch>
              <a:fillRect/>
            </a:stretch>
          </p:blipFill>
          <p:spPr bwMode="auto">
            <a:xfrm>
              <a:off x="2667000" y="2895600"/>
              <a:ext cx="1066800" cy="800100"/>
            </a:xfrm>
            <a:prstGeom prst="rect">
              <a:avLst/>
            </a:prstGeom>
            <a:noFill/>
            <a:ln w="9525">
              <a:noFill/>
              <a:miter lim="800000"/>
              <a:headEnd/>
              <a:tailEnd/>
            </a:ln>
          </p:spPr>
        </p:pic>
        <p:pic>
          <p:nvPicPr>
            <p:cNvPr id="39" name="Picture 38" descr="P2020042.jpg"/>
            <p:cNvPicPr>
              <a:picLocks noChangeAspect="1"/>
            </p:cNvPicPr>
            <p:nvPr/>
          </p:nvPicPr>
          <p:blipFill>
            <a:blip r:embed="rId21"/>
            <a:stretch>
              <a:fillRect/>
            </a:stretch>
          </p:blipFill>
          <p:spPr>
            <a:xfrm>
              <a:off x="2667000" y="5410200"/>
              <a:ext cx="1066800" cy="800100"/>
            </a:xfrm>
            <a:prstGeom prst="rect">
              <a:avLst/>
            </a:prstGeom>
          </p:spPr>
        </p:pic>
        <p:sp>
          <p:nvSpPr>
            <p:cNvPr id="49" name="Rectangle 48"/>
            <p:cNvSpPr>
              <a:spLocks noChangeArrowheads="1"/>
            </p:cNvSpPr>
            <p:nvPr/>
          </p:nvSpPr>
          <p:spPr bwMode="auto">
            <a:xfrm>
              <a:off x="2362200" y="1981200"/>
              <a:ext cx="1600200" cy="4343400"/>
            </a:xfrm>
            <a:prstGeom prst="rect">
              <a:avLst/>
            </a:prstGeom>
            <a:noFill/>
            <a:ln w="28575">
              <a:solidFill>
                <a:schemeClr val="accent2"/>
              </a:solidFill>
              <a:miter lim="800000"/>
              <a:headEnd/>
              <a:tailEnd/>
            </a:ln>
          </p:spPr>
          <p:txBody>
            <a:bodyPr wrap="none" anchor="ctr"/>
            <a:lstStyle/>
            <a:p>
              <a:endParaRPr lang="zh-TW" altLang="zh-TW">
                <a:latin typeface="Calibri"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Box 3"/>
          <p:cNvSpPr txBox="1">
            <a:spLocks noChangeArrowheads="1"/>
          </p:cNvSpPr>
          <p:nvPr/>
        </p:nvSpPr>
        <p:spPr bwMode="auto">
          <a:xfrm>
            <a:off x="457200" y="1066800"/>
            <a:ext cx="8077200" cy="461963"/>
          </a:xfrm>
          <a:prstGeom prst="rect">
            <a:avLst/>
          </a:prstGeom>
          <a:noFill/>
          <a:ln w="9525">
            <a:noFill/>
            <a:miter lim="800000"/>
            <a:headEnd/>
            <a:tailEnd/>
          </a:ln>
        </p:spPr>
        <p:txBody>
          <a:bodyPr>
            <a:spAutoFit/>
          </a:bodyPr>
          <a:lstStyle/>
          <a:p>
            <a:pPr>
              <a:buFontTx/>
              <a:buChar char="•"/>
              <a:defRPr/>
            </a:pPr>
            <a:r>
              <a:rPr lang="zh-TW" altLang="en-US" sz="2400" dirty="0">
                <a:latin typeface="+mn-lt"/>
              </a:rPr>
              <a:t> </a:t>
            </a:r>
            <a:r>
              <a:rPr lang="en-US" altLang="zh-TW" sz="2400" dirty="0">
                <a:latin typeface="+mn-lt"/>
              </a:rPr>
              <a:t>Better predict what objects look like in novel views</a:t>
            </a:r>
          </a:p>
        </p:txBody>
      </p:sp>
      <p:pic>
        <p:nvPicPr>
          <p:cNvPr id="21507" name="Picture 4" descr="IMG_5733"/>
          <p:cNvPicPr>
            <a:picLocks noChangeAspect="1" noChangeArrowheads="1"/>
          </p:cNvPicPr>
          <p:nvPr/>
        </p:nvPicPr>
        <p:blipFill>
          <a:blip r:embed="rId3"/>
          <a:srcRect/>
          <a:stretch>
            <a:fillRect/>
          </a:stretch>
        </p:blipFill>
        <p:spPr bwMode="auto">
          <a:xfrm>
            <a:off x="457200" y="1676400"/>
            <a:ext cx="1371600" cy="1028700"/>
          </a:xfrm>
          <a:prstGeom prst="rect">
            <a:avLst/>
          </a:prstGeom>
          <a:noFill/>
          <a:ln w="28575">
            <a:solidFill>
              <a:srgbClr val="0066FF"/>
            </a:solidFill>
            <a:miter lim="800000"/>
            <a:headEnd/>
            <a:tailEnd/>
          </a:ln>
        </p:spPr>
      </p:pic>
      <p:pic>
        <p:nvPicPr>
          <p:cNvPr id="21508" name="Picture 5" descr="7_1t"/>
          <p:cNvPicPr>
            <a:picLocks noChangeAspect="1" noChangeArrowheads="1"/>
          </p:cNvPicPr>
          <p:nvPr/>
        </p:nvPicPr>
        <p:blipFill>
          <a:blip r:embed="rId4"/>
          <a:srcRect/>
          <a:stretch>
            <a:fillRect/>
          </a:stretch>
        </p:blipFill>
        <p:spPr bwMode="auto">
          <a:xfrm>
            <a:off x="457200" y="2895600"/>
            <a:ext cx="1295400" cy="1295400"/>
          </a:xfrm>
          <a:prstGeom prst="rect">
            <a:avLst/>
          </a:prstGeom>
          <a:noFill/>
          <a:ln w="28575">
            <a:solidFill>
              <a:srgbClr val="0066FF"/>
            </a:solidFill>
            <a:miter lim="800000"/>
            <a:headEnd/>
            <a:tailEnd/>
          </a:ln>
        </p:spPr>
      </p:pic>
      <p:pic>
        <p:nvPicPr>
          <p:cNvPr id="21509" name="Picture 15" descr="7_1t"/>
          <p:cNvPicPr>
            <a:picLocks noChangeAspect="1" noChangeArrowheads="1"/>
          </p:cNvPicPr>
          <p:nvPr/>
        </p:nvPicPr>
        <p:blipFill>
          <a:blip r:embed="rId4"/>
          <a:srcRect/>
          <a:stretch>
            <a:fillRect/>
          </a:stretch>
        </p:blipFill>
        <p:spPr bwMode="auto">
          <a:xfrm>
            <a:off x="457200" y="4724400"/>
            <a:ext cx="1295400" cy="1295400"/>
          </a:xfrm>
          <a:prstGeom prst="rect">
            <a:avLst/>
          </a:prstGeom>
          <a:noFill/>
          <a:ln w="28575">
            <a:solidFill>
              <a:srgbClr val="0066FF"/>
            </a:solidFill>
            <a:miter lim="800000"/>
            <a:headEnd/>
            <a:tailEnd/>
          </a:ln>
        </p:spPr>
      </p:pic>
      <p:grpSp>
        <p:nvGrpSpPr>
          <p:cNvPr id="2" name="Group 52"/>
          <p:cNvGrpSpPr>
            <a:grpSpLocks/>
          </p:cNvGrpSpPr>
          <p:nvPr/>
        </p:nvGrpSpPr>
        <p:grpSpPr bwMode="auto">
          <a:xfrm>
            <a:off x="1828800" y="2895600"/>
            <a:ext cx="5562600" cy="1757363"/>
            <a:chOff x="1152" y="3072"/>
            <a:chExt cx="3504" cy="1107"/>
          </a:xfrm>
        </p:grpSpPr>
        <p:pic>
          <p:nvPicPr>
            <p:cNvPr id="21524" name="Picture 17" descr="7_5t"/>
            <p:cNvPicPr>
              <a:picLocks noChangeAspect="1" noChangeArrowheads="1"/>
            </p:cNvPicPr>
            <p:nvPr/>
          </p:nvPicPr>
          <p:blipFill>
            <a:blip r:embed="rId5"/>
            <a:srcRect/>
            <a:stretch>
              <a:fillRect/>
            </a:stretch>
          </p:blipFill>
          <p:spPr bwMode="auto">
            <a:xfrm>
              <a:off x="1152" y="3072"/>
              <a:ext cx="816" cy="816"/>
            </a:xfrm>
            <a:prstGeom prst="rect">
              <a:avLst/>
            </a:prstGeom>
            <a:noFill/>
            <a:ln w="9525">
              <a:solidFill>
                <a:schemeClr val="tx1"/>
              </a:solidFill>
              <a:miter lim="800000"/>
              <a:headEnd/>
              <a:tailEnd/>
            </a:ln>
          </p:spPr>
        </p:pic>
        <p:pic>
          <p:nvPicPr>
            <p:cNvPr id="21525" name="Picture 18" descr="7_6t"/>
            <p:cNvPicPr>
              <a:picLocks noChangeAspect="1" noChangeArrowheads="1"/>
            </p:cNvPicPr>
            <p:nvPr/>
          </p:nvPicPr>
          <p:blipFill>
            <a:blip r:embed="rId6"/>
            <a:srcRect/>
            <a:stretch>
              <a:fillRect/>
            </a:stretch>
          </p:blipFill>
          <p:spPr bwMode="auto">
            <a:xfrm>
              <a:off x="2016" y="3072"/>
              <a:ext cx="816" cy="816"/>
            </a:xfrm>
            <a:prstGeom prst="rect">
              <a:avLst/>
            </a:prstGeom>
            <a:noFill/>
            <a:ln w="9525">
              <a:solidFill>
                <a:schemeClr val="tx1"/>
              </a:solidFill>
              <a:miter lim="800000"/>
              <a:headEnd/>
              <a:tailEnd/>
            </a:ln>
          </p:spPr>
        </p:pic>
        <p:sp>
          <p:nvSpPr>
            <p:cNvPr id="21526" name="Text Box 20"/>
            <p:cNvSpPr txBox="1">
              <a:spLocks noChangeArrowheads="1"/>
            </p:cNvSpPr>
            <p:nvPr/>
          </p:nvSpPr>
          <p:spPr bwMode="auto">
            <a:xfrm>
              <a:off x="1920" y="3888"/>
              <a:ext cx="1731" cy="291"/>
            </a:xfrm>
            <a:prstGeom prst="rect">
              <a:avLst/>
            </a:prstGeom>
            <a:noFill/>
            <a:ln w="9525">
              <a:noFill/>
              <a:miter lim="800000"/>
              <a:headEnd/>
              <a:tailEnd/>
            </a:ln>
          </p:spPr>
          <p:txBody>
            <a:bodyPr wrap="none">
              <a:spAutoFit/>
            </a:bodyPr>
            <a:lstStyle/>
            <a:p>
              <a:pPr algn="ctr"/>
              <a:r>
                <a:rPr lang="en-US" altLang="zh-TW" sz="2000" b="1">
                  <a:latin typeface="Calibri" pitchFamily="34" charset="0"/>
                </a:rPr>
                <a:t>          </a:t>
              </a:r>
              <a:r>
                <a:rPr lang="en-US" altLang="zh-TW" sz="2400" b="1">
                  <a:latin typeface="Calibri" pitchFamily="34" charset="0"/>
                </a:rPr>
                <a:t>Single Primitive</a:t>
              </a:r>
            </a:p>
          </p:txBody>
        </p:sp>
        <p:pic>
          <p:nvPicPr>
            <p:cNvPr id="21527" name="Picture 44" descr="test1"/>
            <p:cNvPicPr>
              <a:picLocks noChangeAspect="1" noChangeArrowheads="1"/>
            </p:cNvPicPr>
            <p:nvPr/>
          </p:nvPicPr>
          <p:blipFill>
            <a:blip r:embed="rId7"/>
            <a:srcRect/>
            <a:stretch>
              <a:fillRect/>
            </a:stretch>
          </p:blipFill>
          <p:spPr bwMode="auto">
            <a:xfrm>
              <a:off x="2976" y="3072"/>
              <a:ext cx="816" cy="816"/>
            </a:xfrm>
            <a:prstGeom prst="rect">
              <a:avLst/>
            </a:prstGeom>
            <a:noFill/>
            <a:ln w="9525">
              <a:solidFill>
                <a:schemeClr val="tx1"/>
              </a:solidFill>
              <a:miter lim="800000"/>
              <a:headEnd/>
              <a:tailEnd/>
            </a:ln>
          </p:spPr>
        </p:pic>
        <p:pic>
          <p:nvPicPr>
            <p:cNvPr id="21528" name="Picture 45" descr="test2"/>
            <p:cNvPicPr>
              <a:picLocks noChangeAspect="1" noChangeArrowheads="1"/>
            </p:cNvPicPr>
            <p:nvPr/>
          </p:nvPicPr>
          <p:blipFill>
            <a:blip r:embed="rId8"/>
            <a:srcRect/>
            <a:stretch>
              <a:fillRect/>
            </a:stretch>
          </p:blipFill>
          <p:spPr bwMode="auto">
            <a:xfrm>
              <a:off x="3840" y="3072"/>
              <a:ext cx="816" cy="816"/>
            </a:xfrm>
            <a:prstGeom prst="rect">
              <a:avLst/>
            </a:prstGeom>
            <a:noFill/>
            <a:ln w="9525">
              <a:solidFill>
                <a:schemeClr val="tx1"/>
              </a:solidFill>
              <a:miter lim="800000"/>
              <a:headEnd/>
              <a:tailEnd/>
            </a:ln>
          </p:spPr>
        </p:pic>
      </p:grpSp>
      <p:pic>
        <p:nvPicPr>
          <p:cNvPr id="21511" name="Picture 46" descr="test3"/>
          <p:cNvPicPr>
            <a:picLocks noChangeAspect="1" noChangeArrowheads="1"/>
          </p:cNvPicPr>
          <p:nvPr/>
        </p:nvPicPr>
        <p:blipFill>
          <a:blip r:embed="rId9"/>
          <a:srcRect/>
          <a:stretch>
            <a:fillRect/>
          </a:stretch>
        </p:blipFill>
        <p:spPr bwMode="auto">
          <a:xfrm>
            <a:off x="7467600" y="4724400"/>
            <a:ext cx="1295400" cy="1295400"/>
          </a:xfrm>
          <a:prstGeom prst="rect">
            <a:avLst/>
          </a:prstGeom>
          <a:noFill/>
          <a:ln w="28575">
            <a:solidFill>
              <a:srgbClr val="0066FF"/>
            </a:solidFill>
            <a:miter lim="800000"/>
            <a:headEnd/>
            <a:tailEnd/>
          </a:ln>
        </p:spPr>
      </p:pic>
      <p:grpSp>
        <p:nvGrpSpPr>
          <p:cNvPr id="3" name="Group 24"/>
          <p:cNvGrpSpPr>
            <a:grpSpLocks/>
          </p:cNvGrpSpPr>
          <p:nvPr/>
        </p:nvGrpSpPr>
        <p:grpSpPr bwMode="auto">
          <a:xfrm>
            <a:off x="1828800" y="4724400"/>
            <a:ext cx="5557838" cy="1833563"/>
            <a:chOff x="1828800" y="4876800"/>
            <a:chExt cx="5557841" cy="1833265"/>
          </a:xfrm>
        </p:grpSpPr>
        <p:sp>
          <p:nvSpPr>
            <p:cNvPr id="21518" name="Text Box 19"/>
            <p:cNvSpPr txBox="1">
              <a:spLocks noChangeArrowheads="1"/>
            </p:cNvSpPr>
            <p:nvPr/>
          </p:nvSpPr>
          <p:spPr bwMode="auto">
            <a:xfrm>
              <a:off x="3352801" y="6248400"/>
              <a:ext cx="2619950" cy="461665"/>
            </a:xfrm>
            <a:prstGeom prst="rect">
              <a:avLst/>
            </a:prstGeom>
            <a:noFill/>
            <a:ln w="9525">
              <a:noFill/>
              <a:miter lim="800000"/>
              <a:headEnd/>
              <a:tailEnd/>
            </a:ln>
          </p:spPr>
          <p:txBody>
            <a:bodyPr wrap="none">
              <a:spAutoFit/>
            </a:bodyPr>
            <a:lstStyle/>
            <a:p>
              <a:pPr algn="ctr"/>
              <a:r>
                <a:rPr lang="en-US" altLang="zh-TW" sz="2400" b="1">
                  <a:latin typeface="Calibri" pitchFamily="34" charset="0"/>
                </a:rPr>
                <a:t>Multiple Primitives</a:t>
              </a:r>
            </a:p>
          </p:txBody>
        </p:sp>
        <p:grpSp>
          <p:nvGrpSpPr>
            <p:cNvPr id="4" name="Group 53"/>
            <p:cNvGrpSpPr>
              <a:grpSpLocks/>
            </p:cNvGrpSpPr>
            <p:nvPr/>
          </p:nvGrpSpPr>
          <p:grpSpPr bwMode="auto">
            <a:xfrm>
              <a:off x="1828800" y="4876800"/>
              <a:ext cx="5557841" cy="1295401"/>
              <a:chOff x="1152" y="1920"/>
              <a:chExt cx="3501" cy="816"/>
            </a:xfrm>
          </p:grpSpPr>
          <p:pic>
            <p:nvPicPr>
              <p:cNvPr id="21520" name="Picture 7" descr="9_5t"/>
              <p:cNvPicPr>
                <a:picLocks noChangeAspect="1" noChangeArrowheads="1"/>
              </p:cNvPicPr>
              <p:nvPr/>
            </p:nvPicPr>
            <p:blipFill>
              <a:blip r:embed="rId10"/>
              <a:srcRect/>
              <a:stretch>
                <a:fillRect/>
              </a:stretch>
            </p:blipFill>
            <p:spPr bwMode="auto">
              <a:xfrm>
                <a:off x="1152" y="1920"/>
                <a:ext cx="816" cy="816"/>
              </a:xfrm>
              <a:prstGeom prst="rect">
                <a:avLst/>
              </a:prstGeom>
              <a:noFill/>
              <a:ln w="9525">
                <a:solidFill>
                  <a:schemeClr val="tx1"/>
                </a:solidFill>
                <a:miter lim="800000"/>
                <a:headEnd/>
                <a:tailEnd/>
              </a:ln>
            </p:spPr>
          </p:pic>
          <p:pic>
            <p:nvPicPr>
              <p:cNvPr id="21521" name="Picture 8" descr="9_6t"/>
              <p:cNvPicPr>
                <a:picLocks noChangeAspect="1" noChangeArrowheads="1"/>
              </p:cNvPicPr>
              <p:nvPr/>
            </p:nvPicPr>
            <p:blipFill>
              <a:blip r:embed="rId11"/>
              <a:srcRect/>
              <a:stretch>
                <a:fillRect/>
              </a:stretch>
            </p:blipFill>
            <p:spPr bwMode="auto">
              <a:xfrm>
                <a:off x="2016" y="1920"/>
                <a:ext cx="816" cy="816"/>
              </a:xfrm>
              <a:prstGeom prst="rect">
                <a:avLst/>
              </a:prstGeom>
              <a:noFill/>
              <a:ln w="9525">
                <a:solidFill>
                  <a:schemeClr val="tx1"/>
                </a:solidFill>
                <a:miter lim="800000"/>
                <a:headEnd/>
                <a:tailEnd/>
              </a:ln>
            </p:spPr>
          </p:pic>
          <p:pic>
            <p:nvPicPr>
              <p:cNvPr id="21522" name="Picture 47" descr="test1"/>
              <p:cNvPicPr>
                <a:picLocks noChangeAspect="1" noChangeArrowheads="1"/>
              </p:cNvPicPr>
              <p:nvPr/>
            </p:nvPicPr>
            <p:blipFill>
              <a:blip r:embed="rId12"/>
              <a:srcRect/>
              <a:stretch>
                <a:fillRect/>
              </a:stretch>
            </p:blipFill>
            <p:spPr bwMode="auto">
              <a:xfrm>
                <a:off x="2976" y="1920"/>
                <a:ext cx="813" cy="813"/>
              </a:xfrm>
              <a:prstGeom prst="rect">
                <a:avLst/>
              </a:prstGeom>
              <a:noFill/>
              <a:ln w="9525">
                <a:solidFill>
                  <a:schemeClr val="tx1"/>
                </a:solidFill>
                <a:miter lim="800000"/>
                <a:headEnd/>
                <a:tailEnd/>
              </a:ln>
            </p:spPr>
          </p:pic>
          <p:pic>
            <p:nvPicPr>
              <p:cNvPr id="21523" name="Picture 48" descr="test2"/>
              <p:cNvPicPr>
                <a:picLocks noChangeAspect="1" noChangeArrowheads="1"/>
              </p:cNvPicPr>
              <p:nvPr/>
            </p:nvPicPr>
            <p:blipFill>
              <a:blip r:embed="rId13"/>
              <a:srcRect/>
              <a:stretch>
                <a:fillRect/>
              </a:stretch>
            </p:blipFill>
            <p:spPr bwMode="auto">
              <a:xfrm>
                <a:off x="3840" y="1920"/>
                <a:ext cx="813" cy="813"/>
              </a:xfrm>
              <a:prstGeom prst="rect">
                <a:avLst/>
              </a:prstGeom>
              <a:noFill/>
              <a:ln w="9525">
                <a:solidFill>
                  <a:schemeClr val="tx1"/>
                </a:solidFill>
                <a:miter lim="800000"/>
                <a:headEnd/>
                <a:tailEnd/>
              </a:ln>
            </p:spPr>
          </p:pic>
        </p:grpSp>
      </p:grpSp>
      <p:pic>
        <p:nvPicPr>
          <p:cNvPr id="21513" name="Picture 49" descr="test3"/>
          <p:cNvPicPr>
            <a:picLocks noChangeAspect="1" noChangeArrowheads="1"/>
          </p:cNvPicPr>
          <p:nvPr/>
        </p:nvPicPr>
        <p:blipFill>
          <a:blip r:embed="rId9"/>
          <a:srcRect/>
          <a:stretch>
            <a:fillRect/>
          </a:stretch>
        </p:blipFill>
        <p:spPr bwMode="auto">
          <a:xfrm>
            <a:off x="7467600" y="2895600"/>
            <a:ext cx="1295400" cy="1295400"/>
          </a:xfrm>
          <a:prstGeom prst="rect">
            <a:avLst/>
          </a:prstGeom>
          <a:noFill/>
          <a:ln w="28575">
            <a:solidFill>
              <a:srgbClr val="0066FF"/>
            </a:solidFill>
            <a:miter lim="800000"/>
            <a:headEnd/>
            <a:tailEnd/>
          </a:ln>
        </p:spPr>
      </p:pic>
      <p:pic>
        <p:nvPicPr>
          <p:cNvPr id="21514" name="Picture 50" descr="wwwmetricmindcomachondaimagescar"/>
          <p:cNvPicPr>
            <a:picLocks noChangeAspect="1" noChangeArrowheads="1"/>
          </p:cNvPicPr>
          <p:nvPr/>
        </p:nvPicPr>
        <p:blipFill>
          <a:blip r:embed="rId14"/>
          <a:srcRect/>
          <a:stretch>
            <a:fillRect/>
          </a:stretch>
        </p:blipFill>
        <p:spPr bwMode="auto">
          <a:xfrm>
            <a:off x="7467600" y="1676400"/>
            <a:ext cx="1295400" cy="1036638"/>
          </a:xfrm>
          <a:prstGeom prst="rect">
            <a:avLst/>
          </a:prstGeom>
          <a:noFill/>
          <a:ln w="28575">
            <a:solidFill>
              <a:srgbClr val="0066FF"/>
            </a:solidFill>
            <a:miter lim="800000"/>
            <a:headEnd/>
            <a:tailEnd/>
          </a:ln>
        </p:spPr>
      </p:pic>
      <p:sp>
        <p:nvSpPr>
          <p:cNvPr id="16435" name="Rectangle 51"/>
          <p:cNvSpPr>
            <a:spLocks noChangeArrowheads="1"/>
          </p:cNvSpPr>
          <p:nvPr/>
        </p:nvSpPr>
        <p:spPr bwMode="auto">
          <a:xfrm>
            <a:off x="3124200" y="2819400"/>
            <a:ext cx="2971800" cy="3276600"/>
          </a:xfrm>
          <a:prstGeom prst="rect">
            <a:avLst/>
          </a:prstGeom>
          <a:noFill/>
          <a:ln w="38100">
            <a:solidFill>
              <a:srgbClr val="FF0000"/>
            </a:solidFill>
            <a:miter lim="800000"/>
            <a:headEnd/>
            <a:tailEnd/>
          </a:ln>
        </p:spPr>
        <p:txBody>
          <a:bodyPr wrap="none" anchor="ctr"/>
          <a:lstStyle/>
          <a:p>
            <a:endParaRPr lang="zh-TW" altLang="zh-TW">
              <a:latin typeface="Calibri" pitchFamily="34" charset="0"/>
            </a:endParaRPr>
          </a:p>
        </p:txBody>
      </p:sp>
      <p:sp>
        <p:nvSpPr>
          <p:cNvPr id="21516" name="Slide Number Placeholder 23"/>
          <p:cNvSpPr>
            <a:spLocks noGrp="1"/>
          </p:cNvSpPr>
          <p:nvPr>
            <p:ph type="sldNum" sz="quarter" idx="12"/>
          </p:nvPr>
        </p:nvSpPr>
        <p:spPr bwMode="auto">
          <a:xfrm>
            <a:off x="6553200" y="6203950"/>
            <a:ext cx="2133600" cy="365125"/>
          </a:xfrm>
          <a:noFill/>
          <a:ln>
            <a:miter lim="800000"/>
            <a:headEnd/>
            <a:tailEnd/>
          </a:ln>
        </p:spPr>
        <p:txBody>
          <a:bodyPr/>
          <a:lstStyle/>
          <a:p>
            <a:fld id="{2463D0BE-D6F8-4B8A-99E5-0C56020D6825}" type="slidenum">
              <a:rPr lang="en-US" altLang="zh-TW" smtClean="0"/>
              <a:pPr/>
              <a:t>20</a:t>
            </a:fld>
            <a:endParaRPr lang="en-US" altLang="zh-TW" smtClean="0"/>
          </a:p>
        </p:txBody>
      </p:sp>
      <p:sp>
        <p:nvSpPr>
          <p:cNvPr id="21517" name="Rectangle 25"/>
          <p:cNvSpPr>
            <a:spLocks noChangeArrowheads="1"/>
          </p:cNvSpPr>
          <p:nvPr/>
        </p:nvSpPr>
        <p:spPr bwMode="auto">
          <a:xfrm>
            <a:off x="0" y="0"/>
            <a:ext cx="9144000" cy="1143000"/>
          </a:xfrm>
          <a:prstGeom prst="rect">
            <a:avLst/>
          </a:prstGeom>
          <a:noFill/>
          <a:ln w="9525">
            <a:noFill/>
            <a:miter lim="800000"/>
            <a:headEnd/>
            <a:tailEnd/>
          </a:ln>
        </p:spPr>
        <p:txBody>
          <a:bodyPr anchor="ctr"/>
          <a:lstStyle/>
          <a:p>
            <a:pPr algn="ctr"/>
            <a:r>
              <a:rPr lang="en-US" altLang="zh-TW" sz="4000" dirty="0"/>
              <a:t>  The </a:t>
            </a:r>
            <a:r>
              <a:rPr lang="en-US" altLang="zh-TW" sz="4000" dirty="0" smtClean="0"/>
              <a:t>Influence of Multiple Primitives</a:t>
            </a:r>
            <a:endParaRPr lang="en-US" altLang="zh-TW" sz="32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4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3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23"/>
          <p:cNvSpPr>
            <a:spLocks noGrp="1"/>
          </p:cNvSpPr>
          <p:nvPr>
            <p:ph type="sldNum" sz="quarter" idx="12"/>
          </p:nvPr>
        </p:nvSpPr>
        <p:spPr bwMode="auto">
          <a:xfrm>
            <a:off x="6553200" y="6203950"/>
            <a:ext cx="2133600" cy="365125"/>
          </a:xfrm>
          <a:noFill/>
          <a:ln>
            <a:miter lim="800000"/>
            <a:headEnd/>
            <a:tailEnd/>
          </a:ln>
        </p:spPr>
        <p:txBody>
          <a:bodyPr/>
          <a:lstStyle/>
          <a:p>
            <a:fld id="{7052DD8E-2610-4828-81D7-24476D16C0EB}" type="slidenum">
              <a:rPr lang="en-US" altLang="zh-TW" smtClean="0"/>
              <a:pPr/>
              <a:t>21</a:t>
            </a:fld>
            <a:endParaRPr lang="en-US" altLang="zh-TW" smtClean="0"/>
          </a:p>
        </p:txBody>
      </p:sp>
      <p:sp>
        <p:nvSpPr>
          <p:cNvPr id="22531" name="Rectangle 25"/>
          <p:cNvSpPr>
            <a:spLocks noChangeArrowheads="1"/>
          </p:cNvSpPr>
          <p:nvPr/>
        </p:nvSpPr>
        <p:spPr bwMode="auto">
          <a:xfrm>
            <a:off x="0" y="0"/>
            <a:ext cx="9144000" cy="1143000"/>
          </a:xfrm>
          <a:prstGeom prst="rect">
            <a:avLst/>
          </a:prstGeom>
          <a:noFill/>
          <a:ln w="9525">
            <a:noFill/>
            <a:miter lim="800000"/>
            <a:headEnd/>
            <a:tailEnd/>
          </a:ln>
        </p:spPr>
        <p:txBody>
          <a:bodyPr anchor="ctr"/>
          <a:lstStyle/>
          <a:p>
            <a:pPr algn="ctr"/>
            <a:r>
              <a:rPr lang="en-US" altLang="zh-TW" sz="4000" dirty="0"/>
              <a:t>  </a:t>
            </a:r>
            <a:r>
              <a:rPr lang="en-US" altLang="zh-TW" sz="4000" dirty="0" smtClean="0"/>
              <a:t>Virtual Training Images</a:t>
            </a:r>
            <a:endParaRPr lang="en-US" altLang="zh-TW" sz="3200" dirty="0">
              <a:solidFill>
                <a:schemeClr val="tx2"/>
              </a:solidFill>
            </a:endParaRPr>
          </a:p>
        </p:txBody>
      </p:sp>
      <p:pic>
        <p:nvPicPr>
          <p:cNvPr id="22532" name="Picture 1041" descr="C:\MATLAB7\work\2_4_synt.jpg"/>
          <p:cNvPicPr>
            <a:picLocks noChangeAspect="1" noChangeArrowheads="1"/>
          </p:cNvPicPr>
          <p:nvPr/>
        </p:nvPicPr>
        <p:blipFill>
          <a:blip r:embed="rId3"/>
          <a:srcRect/>
          <a:stretch>
            <a:fillRect/>
          </a:stretch>
        </p:blipFill>
        <p:spPr bwMode="auto">
          <a:xfrm>
            <a:off x="7543800" y="4876800"/>
            <a:ext cx="1371600" cy="1371600"/>
          </a:xfrm>
          <a:prstGeom prst="rect">
            <a:avLst/>
          </a:prstGeom>
          <a:noFill/>
          <a:ln w="9525">
            <a:noFill/>
            <a:miter lim="800000"/>
            <a:headEnd/>
            <a:tailEnd/>
          </a:ln>
        </p:spPr>
      </p:pic>
      <p:pic>
        <p:nvPicPr>
          <p:cNvPr id="22533" name="Picture 1039" descr="C:\MATLAB7\work\2_1_synt.jpg"/>
          <p:cNvPicPr>
            <a:picLocks noChangeAspect="1" noChangeArrowheads="1"/>
          </p:cNvPicPr>
          <p:nvPr/>
        </p:nvPicPr>
        <p:blipFill>
          <a:blip r:embed="rId4"/>
          <a:srcRect/>
          <a:stretch>
            <a:fillRect/>
          </a:stretch>
        </p:blipFill>
        <p:spPr bwMode="auto">
          <a:xfrm>
            <a:off x="6096000" y="3352800"/>
            <a:ext cx="1371600" cy="1371600"/>
          </a:xfrm>
          <a:prstGeom prst="rect">
            <a:avLst/>
          </a:prstGeom>
          <a:noFill/>
          <a:ln w="9525">
            <a:noFill/>
            <a:miter lim="800000"/>
            <a:headEnd/>
            <a:tailEnd/>
          </a:ln>
        </p:spPr>
      </p:pic>
      <p:pic>
        <p:nvPicPr>
          <p:cNvPr id="22534" name="Picture 1040" descr="C:\MATLAB7\work\2_2_synt.jpg"/>
          <p:cNvPicPr>
            <a:picLocks noChangeAspect="1" noChangeArrowheads="1"/>
          </p:cNvPicPr>
          <p:nvPr/>
        </p:nvPicPr>
        <p:blipFill>
          <a:blip r:embed="rId5"/>
          <a:srcRect/>
          <a:stretch>
            <a:fillRect/>
          </a:stretch>
        </p:blipFill>
        <p:spPr bwMode="auto">
          <a:xfrm>
            <a:off x="7543800" y="3352800"/>
            <a:ext cx="1371600" cy="1371600"/>
          </a:xfrm>
          <a:prstGeom prst="rect">
            <a:avLst/>
          </a:prstGeom>
          <a:noFill/>
          <a:ln w="28575">
            <a:noFill/>
            <a:miter lim="800000"/>
            <a:headEnd/>
            <a:tailEnd/>
          </a:ln>
        </p:spPr>
      </p:pic>
      <p:pic>
        <p:nvPicPr>
          <p:cNvPr id="22535" name="Picture 1042" descr="C:\ImageLibrary\aircraft\aircraft270\airplane001.JPG"/>
          <p:cNvPicPr>
            <a:picLocks noChangeAspect="1" noChangeArrowheads="1"/>
          </p:cNvPicPr>
          <p:nvPr/>
        </p:nvPicPr>
        <p:blipFill>
          <a:blip r:embed="rId6"/>
          <a:srcRect/>
          <a:stretch>
            <a:fillRect/>
          </a:stretch>
        </p:blipFill>
        <p:spPr bwMode="auto">
          <a:xfrm>
            <a:off x="6096000" y="4876800"/>
            <a:ext cx="1371600" cy="1371600"/>
          </a:xfrm>
          <a:prstGeom prst="rect">
            <a:avLst/>
          </a:prstGeom>
          <a:noFill/>
          <a:ln w="38100">
            <a:solidFill>
              <a:srgbClr val="0E2BFE"/>
            </a:solidFill>
            <a:miter lim="800000"/>
            <a:headEnd/>
            <a:tailEnd/>
          </a:ln>
        </p:spPr>
      </p:pic>
      <p:pic>
        <p:nvPicPr>
          <p:cNvPr id="22536" name="Picture 3" descr="wwwcoloradocograllycom200220eventcar20456.jpg"/>
          <p:cNvPicPr>
            <a:picLocks noChangeAspect="1"/>
          </p:cNvPicPr>
          <p:nvPr/>
        </p:nvPicPr>
        <p:blipFill>
          <a:blip r:embed="rId7"/>
          <a:srcRect/>
          <a:stretch>
            <a:fillRect/>
          </a:stretch>
        </p:blipFill>
        <p:spPr bwMode="auto">
          <a:xfrm>
            <a:off x="1752600" y="3352800"/>
            <a:ext cx="1371600" cy="966788"/>
          </a:xfrm>
          <a:prstGeom prst="rect">
            <a:avLst/>
          </a:prstGeom>
          <a:noFill/>
          <a:ln w="38100">
            <a:solidFill>
              <a:srgbClr val="0E2BFE"/>
            </a:solidFill>
            <a:miter lim="800000"/>
            <a:headEnd/>
            <a:tailEnd/>
          </a:ln>
        </p:spPr>
      </p:pic>
      <p:pic>
        <p:nvPicPr>
          <p:cNvPr id="22537" name="Picture 4" descr="wwwcoloradocograllycom200220eventcar20456_1.jpg"/>
          <p:cNvPicPr>
            <a:picLocks noChangeAspect="1"/>
          </p:cNvPicPr>
          <p:nvPr/>
        </p:nvPicPr>
        <p:blipFill>
          <a:blip r:embed="rId8"/>
          <a:srcRect/>
          <a:stretch>
            <a:fillRect/>
          </a:stretch>
        </p:blipFill>
        <p:spPr bwMode="auto">
          <a:xfrm>
            <a:off x="304800" y="3352800"/>
            <a:ext cx="1371600" cy="966788"/>
          </a:xfrm>
          <a:prstGeom prst="rect">
            <a:avLst/>
          </a:prstGeom>
          <a:noFill/>
          <a:ln w="9525">
            <a:noFill/>
            <a:miter lim="800000"/>
            <a:headEnd/>
            <a:tailEnd/>
          </a:ln>
        </p:spPr>
      </p:pic>
      <p:pic>
        <p:nvPicPr>
          <p:cNvPr id="22538" name="Picture 5" descr="wwwcoloradocograllycom200220eventcar20456_3.jpg"/>
          <p:cNvPicPr>
            <a:picLocks noChangeAspect="1"/>
          </p:cNvPicPr>
          <p:nvPr/>
        </p:nvPicPr>
        <p:blipFill>
          <a:blip r:embed="rId9"/>
          <a:srcRect/>
          <a:stretch>
            <a:fillRect/>
          </a:stretch>
        </p:blipFill>
        <p:spPr bwMode="auto">
          <a:xfrm>
            <a:off x="3200400" y="3352800"/>
            <a:ext cx="1371600" cy="966788"/>
          </a:xfrm>
          <a:prstGeom prst="rect">
            <a:avLst/>
          </a:prstGeom>
          <a:noFill/>
          <a:ln w="9525">
            <a:noFill/>
            <a:miter lim="800000"/>
            <a:headEnd/>
            <a:tailEnd/>
          </a:ln>
        </p:spPr>
      </p:pic>
      <p:pic>
        <p:nvPicPr>
          <p:cNvPr id="22539" name="Picture 8" descr="wwwmetricmindcomachondaimagescar_4.jpg"/>
          <p:cNvPicPr>
            <a:picLocks noChangeAspect="1"/>
          </p:cNvPicPr>
          <p:nvPr/>
        </p:nvPicPr>
        <p:blipFill>
          <a:blip r:embed="rId10"/>
          <a:srcRect/>
          <a:stretch>
            <a:fillRect/>
          </a:stretch>
        </p:blipFill>
        <p:spPr bwMode="auto">
          <a:xfrm>
            <a:off x="4648200" y="4419600"/>
            <a:ext cx="1371600" cy="1098550"/>
          </a:xfrm>
          <a:prstGeom prst="rect">
            <a:avLst/>
          </a:prstGeom>
          <a:noFill/>
          <a:ln w="9525">
            <a:noFill/>
            <a:miter lim="800000"/>
            <a:headEnd/>
            <a:tailEnd/>
          </a:ln>
        </p:spPr>
      </p:pic>
      <p:pic>
        <p:nvPicPr>
          <p:cNvPr id="22540" name="Picture 9" descr="wwwmetricmindcomachondaimagescar.jpg"/>
          <p:cNvPicPr>
            <a:picLocks noChangeAspect="1"/>
          </p:cNvPicPr>
          <p:nvPr/>
        </p:nvPicPr>
        <p:blipFill>
          <a:blip r:embed="rId11"/>
          <a:srcRect/>
          <a:stretch>
            <a:fillRect/>
          </a:stretch>
        </p:blipFill>
        <p:spPr bwMode="auto">
          <a:xfrm>
            <a:off x="3200400" y="4419600"/>
            <a:ext cx="1371600" cy="1100138"/>
          </a:xfrm>
          <a:prstGeom prst="rect">
            <a:avLst/>
          </a:prstGeom>
          <a:noFill/>
          <a:ln w="38100">
            <a:solidFill>
              <a:srgbClr val="0E2BFE"/>
            </a:solidFill>
            <a:miter lim="800000"/>
            <a:headEnd/>
            <a:tailEnd/>
          </a:ln>
        </p:spPr>
      </p:pic>
      <p:pic>
        <p:nvPicPr>
          <p:cNvPr id="22541" name="Picture 10" descr="wwwmetricmindcomachondaimagescar_1.jpg"/>
          <p:cNvPicPr>
            <a:picLocks noChangeAspect="1"/>
          </p:cNvPicPr>
          <p:nvPr/>
        </p:nvPicPr>
        <p:blipFill>
          <a:blip r:embed="rId12"/>
          <a:srcRect/>
          <a:stretch>
            <a:fillRect/>
          </a:stretch>
        </p:blipFill>
        <p:spPr bwMode="auto">
          <a:xfrm>
            <a:off x="304800" y="4419600"/>
            <a:ext cx="1371600" cy="1100138"/>
          </a:xfrm>
          <a:prstGeom prst="rect">
            <a:avLst/>
          </a:prstGeom>
          <a:noFill/>
          <a:ln w="9525">
            <a:noFill/>
            <a:miter lim="800000"/>
            <a:headEnd/>
            <a:tailEnd/>
          </a:ln>
        </p:spPr>
      </p:pic>
      <p:pic>
        <p:nvPicPr>
          <p:cNvPr id="22542" name="Picture 11" descr="wwwmetricmindcomachondaimagescar_2.jpg"/>
          <p:cNvPicPr>
            <a:picLocks noChangeAspect="1"/>
          </p:cNvPicPr>
          <p:nvPr/>
        </p:nvPicPr>
        <p:blipFill>
          <a:blip r:embed="rId13"/>
          <a:srcRect/>
          <a:stretch>
            <a:fillRect/>
          </a:stretch>
        </p:blipFill>
        <p:spPr bwMode="auto">
          <a:xfrm>
            <a:off x="1752600" y="4419600"/>
            <a:ext cx="1371600" cy="1100138"/>
          </a:xfrm>
          <a:prstGeom prst="rect">
            <a:avLst/>
          </a:prstGeom>
          <a:noFill/>
          <a:ln w="38100">
            <a:noFill/>
            <a:miter lim="800000"/>
            <a:headEnd/>
            <a:tailEnd/>
          </a:ln>
        </p:spPr>
      </p:pic>
      <p:pic>
        <p:nvPicPr>
          <p:cNvPr id="22543" name="Picture 17" descr="C:\MATLAB7\work\7_4_synt.jpg"/>
          <p:cNvPicPr>
            <a:picLocks noChangeAspect="1" noChangeArrowheads="1"/>
          </p:cNvPicPr>
          <p:nvPr/>
        </p:nvPicPr>
        <p:blipFill>
          <a:blip r:embed="rId14"/>
          <a:srcRect/>
          <a:stretch>
            <a:fillRect/>
          </a:stretch>
        </p:blipFill>
        <p:spPr bwMode="auto">
          <a:xfrm>
            <a:off x="4648200" y="3352800"/>
            <a:ext cx="1371600" cy="965200"/>
          </a:xfrm>
          <a:prstGeom prst="rect">
            <a:avLst/>
          </a:prstGeom>
          <a:noFill/>
          <a:ln w="9525">
            <a:noFill/>
            <a:miter lim="800000"/>
            <a:headEnd/>
            <a:tailEnd/>
          </a:ln>
        </p:spPr>
      </p:pic>
      <p:pic>
        <p:nvPicPr>
          <p:cNvPr id="22544" name="Picture 13" descr="284008753_4.jpg"/>
          <p:cNvPicPr>
            <a:picLocks noChangeAspect="1"/>
          </p:cNvPicPr>
          <p:nvPr/>
        </p:nvPicPr>
        <p:blipFill>
          <a:blip r:embed="rId15"/>
          <a:srcRect/>
          <a:stretch>
            <a:fillRect/>
          </a:stretch>
        </p:blipFill>
        <p:spPr bwMode="auto">
          <a:xfrm>
            <a:off x="4648200" y="5638800"/>
            <a:ext cx="1371600" cy="979488"/>
          </a:xfrm>
          <a:prstGeom prst="rect">
            <a:avLst/>
          </a:prstGeom>
          <a:noFill/>
          <a:ln w="9525">
            <a:noFill/>
            <a:miter lim="800000"/>
            <a:headEnd/>
            <a:tailEnd/>
          </a:ln>
        </p:spPr>
      </p:pic>
      <p:pic>
        <p:nvPicPr>
          <p:cNvPr id="22545" name="Picture 14" descr="284008753.jpg"/>
          <p:cNvPicPr>
            <a:picLocks noChangeAspect="1"/>
          </p:cNvPicPr>
          <p:nvPr/>
        </p:nvPicPr>
        <p:blipFill>
          <a:blip r:embed="rId16"/>
          <a:srcRect/>
          <a:stretch>
            <a:fillRect/>
          </a:stretch>
        </p:blipFill>
        <p:spPr bwMode="auto">
          <a:xfrm>
            <a:off x="3200400" y="5638800"/>
            <a:ext cx="1385888" cy="990600"/>
          </a:xfrm>
          <a:prstGeom prst="rect">
            <a:avLst/>
          </a:prstGeom>
          <a:noFill/>
          <a:ln w="38100">
            <a:solidFill>
              <a:srgbClr val="0E2BFE"/>
            </a:solidFill>
            <a:miter lim="800000"/>
            <a:headEnd/>
            <a:tailEnd/>
          </a:ln>
        </p:spPr>
      </p:pic>
      <p:pic>
        <p:nvPicPr>
          <p:cNvPr id="22546" name="Picture 15" descr="284008753_1.jpg"/>
          <p:cNvPicPr>
            <a:picLocks noChangeAspect="1"/>
          </p:cNvPicPr>
          <p:nvPr/>
        </p:nvPicPr>
        <p:blipFill>
          <a:blip r:embed="rId17"/>
          <a:srcRect/>
          <a:stretch>
            <a:fillRect/>
          </a:stretch>
        </p:blipFill>
        <p:spPr bwMode="auto">
          <a:xfrm>
            <a:off x="304800" y="5638800"/>
            <a:ext cx="1371600" cy="979488"/>
          </a:xfrm>
          <a:prstGeom prst="rect">
            <a:avLst/>
          </a:prstGeom>
          <a:noFill/>
          <a:ln w="9525">
            <a:noFill/>
            <a:miter lim="800000"/>
            <a:headEnd/>
            <a:tailEnd/>
          </a:ln>
        </p:spPr>
      </p:pic>
      <p:pic>
        <p:nvPicPr>
          <p:cNvPr id="22547" name="Picture 16" descr="284008753_2.jpg"/>
          <p:cNvPicPr>
            <a:picLocks noChangeAspect="1"/>
          </p:cNvPicPr>
          <p:nvPr/>
        </p:nvPicPr>
        <p:blipFill>
          <a:blip r:embed="rId18"/>
          <a:srcRect/>
          <a:stretch>
            <a:fillRect/>
          </a:stretch>
        </p:blipFill>
        <p:spPr bwMode="auto">
          <a:xfrm>
            <a:off x="1676400" y="5638800"/>
            <a:ext cx="1384300" cy="990600"/>
          </a:xfrm>
          <a:prstGeom prst="rect">
            <a:avLst/>
          </a:prstGeom>
          <a:noFill/>
          <a:ln w="9525">
            <a:noFill/>
            <a:miter lim="800000"/>
            <a:headEnd/>
            <a:tailEnd/>
          </a:ln>
        </p:spPr>
      </p:pic>
      <p:pic>
        <p:nvPicPr>
          <p:cNvPr id="22548" name="Picture 8" descr="C:\MATLAB7\work\P2030062.jpg"/>
          <p:cNvPicPr>
            <a:picLocks noChangeAspect="1" noChangeArrowheads="1"/>
          </p:cNvPicPr>
          <p:nvPr/>
        </p:nvPicPr>
        <p:blipFill>
          <a:blip r:embed="rId19"/>
          <a:srcRect/>
          <a:stretch>
            <a:fillRect/>
          </a:stretch>
        </p:blipFill>
        <p:spPr bwMode="auto">
          <a:xfrm>
            <a:off x="6096000" y="2209800"/>
            <a:ext cx="1371600" cy="1028700"/>
          </a:xfrm>
          <a:prstGeom prst="rect">
            <a:avLst/>
          </a:prstGeom>
          <a:noFill/>
          <a:ln w="38100">
            <a:solidFill>
              <a:srgbClr val="0E2BFE"/>
            </a:solidFill>
            <a:miter lim="800000"/>
            <a:headEnd/>
            <a:tailEnd/>
          </a:ln>
        </p:spPr>
      </p:pic>
      <p:pic>
        <p:nvPicPr>
          <p:cNvPr id="22549" name="Picture 15" descr="U:\TestData\chairleg270\IMG_5733.jpg"/>
          <p:cNvPicPr>
            <a:picLocks noChangeAspect="1" noChangeArrowheads="1"/>
          </p:cNvPicPr>
          <p:nvPr/>
        </p:nvPicPr>
        <p:blipFill>
          <a:blip r:embed="rId20"/>
          <a:srcRect/>
          <a:stretch>
            <a:fillRect/>
          </a:stretch>
        </p:blipFill>
        <p:spPr bwMode="auto">
          <a:xfrm>
            <a:off x="3200400" y="1143000"/>
            <a:ext cx="1371600" cy="1028700"/>
          </a:xfrm>
          <a:prstGeom prst="rect">
            <a:avLst/>
          </a:prstGeom>
          <a:noFill/>
          <a:ln w="38100">
            <a:solidFill>
              <a:srgbClr val="0E2BFE"/>
            </a:solidFill>
            <a:miter lim="800000"/>
            <a:headEnd/>
            <a:tailEnd/>
          </a:ln>
        </p:spPr>
      </p:pic>
      <p:pic>
        <p:nvPicPr>
          <p:cNvPr id="22550" name="Picture 20" descr="C:\MATLAB7\work\7_5_synt.jpg"/>
          <p:cNvPicPr>
            <a:picLocks noChangeAspect="1" noChangeArrowheads="1"/>
          </p:cNvPicPr>
          <p:nvPr/>
        </p:nvPicPr>
        <p:blipFill>
          <a:blip r:embed="rId21"/>
          <a:srcRect/>
          <a:stretch>
            <a:fillRect/>
          </a:stretch>
        </p:blipFill>
        <p:spPr bwMode="auto">
          <a:xfrm>
            <a:off x="1752600" y="1143000"/>
            <a:ext cx="1371600" cy="1028700"/>
          </a:xfrm>
          <a:prstGeom prst="rect">
            <a:avLst/>
          </a:prstGeom>
          <a:noFill/>
          <a:ln w="9525">
            <a:noFill/>
            <a:miter lim="800000"/>
            <a:headEnd/>
            <a:tailEnd/>
          </a:ln>
        </p:spPr>
      </p:pic>
      <p:pic>
        <p:nvPicPr>
          <p:cNvPr id="22551" name="Picture 21" descr="C:\MATLAB7\work\7_6_synt.jpg"/>
          <p:cNvPicPr>
            <a:picLocks noChangeAspect="1" noChangeArrowheads="1"/>
          </p:cNvPicPr>
          <p:nvPr/>
        </p:nvPicPr>
        <p:blipFill>
          <a:blip r:embed="rId22"/>
          <a:srcRect/>
          <a:stretch>
            <a:fillRect/>
          </a:stretch>
        </p:blipFill>
        <p:spPr bwMode="auto">
          <a:xfrm>
            <a:off x="304800" y="1143000"/>
            <a:ext cx="1371600" cy="1028700"/>
          </a:xfrm>
          <a:prstGeom prst="rect">
            <a:avLst/>
          </a:prstGeom>
          <a:noFill/>
          <a:ln w="9525">
            <a:noFill/>
            <a:miter lim="800000"/>
            <a:headEnd/>
            <a:tailEnd/>
          </a:ln>
        </p:spPr>
      </p:pic>
      <p:pic>
        <p:nvPicPr>
          <p:cNvPr id="22552" name="Picture 27" descr="C:\MATLAB7\work\9_1_synt.jpg"/>
          <p:cNvPicPr>
            <a:picLocks noChangeAspect="1" noChangeArrowheads="1"/>
          </p:cNvPicPr>
          <p:nvPr/>
        </p:nvPicPr>
        <p:blipFill>
          <a:blip r:embed="rId23"/>
          <a:srcRect/>
          <a:stretch>
            <a:fillRect/>
          </a:stretch>
        </p:blipFill>
        <p:spPr bwMode="auto">
          <a:xfrm>
            <a:off x="7543800" y="1143000"/>
            <a:ext cx="1371600" cy="1028700"/>
          </a:xfrm>
          <a:prstGeom prst="rect">
            <a:avLst/>
          </a:prstGeom>
          <a:noFill/>
          <a:ln w="9525">
            <a:noFill/>
            <a:miter lim="800000"/>
            <a:headEnd/>
            <a:tailEnd/>
          </a:ln>
        </p:spPr>
      </p:pic>
      <p:pic>
        <p:nvPicPr>
          <p:cNvPr id="22553" name="Picture 28" descr="C:\MATLAB7\work\9_2_synt.jpg"/>
          <p:cNvPicPr>
            <a:picLocks noChangeAspect="1" noChangeArrowheads="1"/>
          </p:cNvPicPr>
          <p:nvPr/>
        </p:nvPicPr>
        <p:blipFill>
          <a:blip r:embed="rId24"/>
          <a:srcRect/>
          <a:stretch>
            <a:fillRect/>
          </a:stretch>
        </p:blipFill>
        <p:spPr bwMode="auto">
          <a:xfrm>
            <a:off x="6096000" y="1143000"/>
            <a:ext cx="1336675" cy="1001713"/>
          </a:xfrm>
          <a:prstGeom prst="rect">
            <a:avLst/>
          </a:prstGeom>
          <a:noFill/>
          <a:ln w="9525">
            <a:noFill/>
            <a:miter lim="800000"/>
            <a:headEnd/>
            <a:tailEnd/>
          </a:ln>
        </p:spPr>
      </p:pic>
      <p:pic>
        <p:nvPicPr>
          <p:cNvPr id="22554" name="Picture 29" descr="C:\MATLAB7\work\9_3_synt.jpg"/>
          <p:cNvPicPr>
            <a:picLocks noChangeAspect="1" noChangeArrowheads="1"/>
          </p:cNvPicPr>
          <p:nvPr/>
        </p:nvPicPr>
        <p:blipFill>
          <a:blip r:embed="rId25"/>
          <a:srcRect/>
          <a:stretch>
            <a:fillRect/>
          </a:stretch>
        </p:blipFill>
        <p:spPr bwMode="auto">
          <a:xfrm>
            <a:off x="4648200" y="1143000"/>
            <a:ext cx="1336675" cy="1001713"/>
          </a:xfrm>
          <a:prstGeom prst="rect">
            <a:avLst/>
          </a:prstGeom>
          <a:noFill/>
          <a:ln w="9525">
            <a:noFill/>
            <a:miter lim="800000"/>
            <a:headEnd/>
            <a:tailEnd/>
          </a:ln>
        </p:spPr>
      </p:pic>
      <p:pic>
        <p:nvPicPr>
          <p:cNvPr id="22555" name="Picture 35" descr="C:\MATLAB7\work\15_1_synt.jpg"/>
          <p:cNvPicPr>
            <a:picLocks noChangeAspect="1" noChangeArrowheads="1"/>
          </p:cNvPicPr>
          <p:nvPr/>
        </p:nvPicPr>
        <p:blipFill>
          <a:blip r:embed="rId26"/>
          <a:srcRect/>
          <a:stretch>
            <a:fillRect/>
          </a:stretch>
        </p:blipFill>
        <p:spPr bwMode="auto">
          <a:xfrm>
            <a:off x="7543800" y="2209800"/>
            <a:ext cx="1371600" cy="1028700"/>
          </a:xfrm>
          <a:prstGeom prst="rect">
            <a:avLst/>
          </a:prstGeom>
          <a:noFill/>
          <a:ln w="9525">
            <a:noFill/>
            <a:miter lim="800000"/>
            <a:headEnd/>
            <a:tailEnd/>
          </a:ln>
        </p:spPr>
      </p:pic>
      <p:pic>
        <p:nvPicPr>
          <p:cNvPr id="22556" name="Picture 36" descr="C:\MATLAB7\work\15_3_synt.jpg"/>
          <p:cNvPicPr>
            <a:picLocks noChangeAspect="1" noChangeArrowheads="1"/>
          </p:cNvPicPr>
          <p:nvPr/>
        </p:nvPicPr>
        <p:blipFill>
          <a:blip r:embed="rId27"/>
          <a:srcRect/>
          <a:stretch>
            <a:fillRect/>
          </a:stretch>
        </p:blipFill>
        <p:spPr bwMode="auto">
          <a:xfrm>
            <a:off x="4648200" y="2209800"/>
            <a:ext cx="1371600" cy="1028700"/>
          </a:xfrm>
          <a:prstGeom prst="rect">
            <a:avLst/>
          </a:prstGeom>
          <a:noFill/>
          <a:ln w="9525">
            <a:noFill/>
            <a:miter lim="800000"/>
            <a:headEnd/>
            <a:tailEnd/>
          </a:ln>
        </p:spPr>
      </p:pic>
      <p:pic>
        <p:nvPicPr>
          <p:cNvPr id="22557" name="Picture 37" descr="C:\MATLAB7\work\15_4_synt.jpg"/>
          <p:cNvPicPr>
            <a:picLocks noChangeAspect="1" noChangeArrowheads="1"/>
          </p:cNvPicPr>
          <p:nvPr/>
        </p:nvPicPr>
        <p:blipFill>
          <a:blip r:embed="rId28"/>
          <a:srcRect/>
          <a:stretch>
            <a:fillRect/>
          </a:stretch>
        </p:blipFill>
        <p:spPr bwMode="auto">
          <a:xfrm>
            <a:off x="3200400" y="2209800"/>
            <a:ext cx="1371600" cy="1028700"/>
          </a:xfrm>
          <a:prstGeom prst="rect">
            <a:avLst/>
          </a:prstGeom>
          <a:noFill/>
          <a:ln w="9525">
            <a:noFill/>
            <a:miter lim="800000"/>
            <a:headEnd/>
            <a:tailEnd/>
          </a:ln>
        </p:spPr>
      </p:pic>
      <p:pic>
        <p:nvPicPr>
          <p:cNvPr id="22558" name="Picture 38" descr="C:\MATLAB7\work\15_5_synt.jpg"/>
          <p:cNvPicPr>
            <a:picLocks noChangeAspect="1" noChangeArrowheads="1"/>
          </p:cNvPicPr>
          <p:nvPr/>
        </p:nvPicPr>
        <p:blipFill>
          <a:blip r:embed="rId29"/>
          <a:srcRect/>
          <a:stretch>
            <a:fillRect/>
          </a:stretch>
        </p:blipFill>
        <p:spPr bwMode="auto">
          <a:xfrm>
            <a:off x="1752600" y="2209800"/>
            <a:ext cx="1371600" cy="1028700"/>
          </a:xfrm>
          <a:prstGeom prst="rect">
            <a:avLst/>
          </a:prstGeom>
          <a:noFill/>
          <a:ln w="9525">
            <a:noFill/>
            <a:miter lim="800000"/>
            <a:headEnd/>
            <a:tailEnd/>
          </a:ln>
        </p:spPr>
      </p:pic>
      <p:pic>
        <p:nvPicPr>
          <p:cNvPr id="22559" name="Picture 39" descr="C:\MATLAB7\work\15_6_synt.jpg"/>
          <p:cNvPicPr>
            <a:picLocks noChangeAspect="1" noChangeArrowheads="1"/>
          </p:cNvPicPr>
          <p:nvPr/>
        </p:nvPicPr>
        <p:blipFill>
          <a:blip r:embed="rId30"/>
          <a:srcRect/>
          <a:stretch>
            <a:fillRect/>
          </a:stretch>
        </p:blipFill>
        <p:spPr bwMode="auto">
          <a:xfrm>
            <a:off x="304800" y="2209800"/>
            <a:ext cx="1371600" cy="1028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2" descr="IMG_5758"/>
          <p:cNvPicPr>
            <a:picLocks noChangeAspect="1" noChangeArrowheads="1"/>
          </p:cNvPicPr>
          <p:nvPr/>
        </p:nvPicPr>
        <p:blipFill>
          <a:blip r:embed="rId4"/>
          <a:srcRect/>
          <a:stretch>
            <a:fillRect/>
          </a:stretch>
        </p:blipFill>
        <p:spPr bwMode="auto">
          <a:xfrm>
            <a:off x="6781800" y="2667000"/>
            <a:ext cx="762000" cy="571500"/>
          </a:xfrm>
          <a:prstGeom prst="rect">
            <a:avLst/>
          </a:prstGeom>
          <a:noFill/>
          <a:ln w="9525">
            <a:noFill/>
            <a:miter lim="800000"/>
            <a:headEnd/>
            <a:tailEnd/>
          </a:ln>
        </p:spPr>
      </p:pic>
      <p:sp>
        <p:nvSpPr>
          <p:cNvPr id="4101" name="Rectangle 4"/>
          <p:cNvSpPr>
            <a:spLocks noChangeArrowheads="1"/>
          </p:cNvSpPr>
          <p:nvPr/>
        </p:nvSpPr>
        <p:spPr bwMode="auto">
          <a:xfrm>
            <a:off x="609600" y="3657600"/>
            <a:ext cx="1752600" cy="533400"/>
          </a:xfrm>
          <a:prstGeom prst="rect">
            <a:avLst/>
          </a:prstGeom>
          <a:noFill/>
          <a:ln w="9525">
            <a:noFill/>
            <a:miter lim="800000"/>
            <a:headEnd/>
            <a:tailEnd/>
          </a:ln>
        </p:spPr>
        <p:txBody>
          <a:bodyPr wrap="none" anchor="ctr"/>
          <a:lstStyle/>
          <a:p>
            <a:endParaRPr lang="zh-TW" altLang="zh-TW">
              <a:latin typeface="Calibri" pitchFamily="34" charset="0"/>
            </a:endParaRPr>
          </a:p>
        </p:txBody>
      </p:sp>
      <p:sp>
        <p:nvSpPr>
          <p:cNvPr id="4102" name="Text Box 5"/>
          <p:cNvSpPr txBox="1">
            <a:spLocks noChangeArrowheads="1"/>
          </p:cNvSpPr>
          <p:nvPr/>
        </p:nvSpPr>
        <p:spPr bwMode="auto">
          <a:xfrm>
            <a:off x="762000" y="1981200"/>
            <a:ext cx="1828800" cy="336550"/>
          </a:xfrm>
          <a:prstGeom prst="rect">
            <a:avLst/>
          </a:prstGeom>
          <a:noFill/>
          <a:ln w="9525">
            <a:noFill/>
            <a:miter lim="800000"/>
            <a:headEnd/>
            <a:tailEnd/>
          </a:ln>
        </p:spPr>
        <p:txBody>
          <a:bodyPr>
            <a:spAutoFit/>
          </a:bodyPr>
          <a:lstStyle/>
          <a:p>
            <a:pPr algn="ctr">
              <a:spcBef>
                <a:spcPct val="50000"/>
              </a:spcBef>
            </a:pPr>
            <a:r>
              <a:rPr lang="en-US" altLang="zh-TW" sz="1600"/>
              <a:t>3D Model</a:t>
            </a:r>
          </a:p>
        </p:txBody>
      </p:sp>
      <p:sp>
        <p:nvSpPr>
          <p:cNvPr id="4103" name="AutoShape 6"/>
          <p:cNvSpPr>
            <a:spLocks noChangeArrowheads="1"/>
          </p:cNvSpPr>
          <p:nvPr/>
        </p:nvSpPr>
        <p:spPr bwMode="auto">
          <a:xfrm>
            <a:off x="2590800" y="5257800"/>
            <a:ext cx="1371600" cy="381000"/>
          </a:xfrm>
          <a:prstGeom prst="rightArrow">
            <a:avLst>
              <a:gd name="adj1" fmla="val 50000"/>
              <a:gd name="adj2" fmla="val 53567"/>
            </a:avLst>
          </a:prstGeom>
          <a:solidFill>
            <a:srgbClr val="008000"/>
          </a:solidFill>
          <a:ln w="9525">
            <a:solidFill>
              <a:schemeClr val="tx1"/>
            </a:solidFill>
            <a:miter lim="800000"/>
            <a:headEnd/>
            <a:tailEnd/>
          </a:ln>
        </p:spPr>
        <p:txBody>
          <a:bodyPr wrap="none" anchor="ctr"/>
          <a:lstStyle/>
          <a:p>
            <a:endParaRPr lang="zh-TW" altLang="zh-TW">
              <a:latin typeface="Calibri" pitchFamily="34" charset="0"/>
            </a:endParaRPr>
          </a:p>
        </p:txBody>
      </p:sp>
      <p:sp>
        <p:nvSpPr>
          <p:cNvPr id="4104" name="Line 7"/>
          <p:cNvSpPr>
            <a:spLocks noChangeShapeType="1"/>
          </p:cNvSpPr>
          <p:nvPr/>
        </p:nvSpPr>
        <p:spPr bwMode="auto">
          <a:xfrm>
            <a:off x="1600200" y="3810000"/>
            <a:ext cx="0" cy="914400"/>
          </a:xfrm>
          <a:prstGeom prst="line">
            <a:avLst/>
          </a:prstGeom>
          <a:noFill/>
          <a:ln w="38100">
            <a:solidFill>
              <a:srgbClr val="008000"/>
            </a:solidFill>
            <a:round/>
            <a:headEnd/>
            <a:tailEnd type="triangle" w="med" len="med"/>
          </a:ln>
        </p:spPr>
        <p:txBody>
          <a:bodyPr wrap="none" anchor="ctr"/>
          <a:lstStyle/>
          <a:p>
            <a:endParaRPr lang="en-US"/>
          </a:p>
        </p:txBody>
      </p:sp>
      <p:sp>
        <p:nvSpPr>
          <p:cNvPr id="4105" name="Line 8"/>
          <p:cNvSpPr>
            <a:spLocks noChangeShapeType="1"/>
          </p:cNvSpPr>
          <p:nvPr/>
        </p:nvSpPr>
        <p:spPr bwMode="auto">
          <a:xfrm>
            <a:off x="6934200" y="3810000"/>
            <a:ext cx="0" cy="1524000"/>
          </a:xfrm>
          <a:prstGeom prst="line">
            <a:avLst/>
          </a:prstGeom>
          <a:noFill/>
          <a:ln w="38100">
            <a:solidFill>
              <a:srgbClr val="7030A0"/>
            </a:solidFill>
            <a:round/>
            <a:headEnd/>
            <a:tailEnd type="triangle" w="med" len="med"/>
          </a:ln>
        </p:spPr>
        <p:txBody>
          <a:bodyPr wrap="none" anchor="ctr"/>
          <a:lstStyle/>
          <a:p>
            <a:endParaRPr lang="en-US"/>
          </a:p>
        </p:txBody>
      </p:sp>
      <p:sp>
        <p:nvSpPr>
          <p:cNvPr id="4106" name="AutoShape 9"/>
          <p:cNvSpPr>
            <a:spLocks noChangeArrowheads="1"/>
          </p:cNvSpPr>
          <p:nvPr/>
        </p:nvSpPr>
        <p:spPr bwMode="auto">
          <a:xfrm>
            <a:off x="6553200" y="5257800"/>
            <a:ext cx="762000" cy="457200"/>
          </a:xfrm>
          <a:prstGeom prst="rightArrow">
            <a:avLst>
              <a:gd name="adj1" fmla="val 50000"/>
              <a:gd name="adj2" fmla="val 41667"/>
            </a:avLst>
          </a:prstGeom>
          <a:solidFill>
            <a:srgbClr val="7030A0"/>
          </a:solidFill>
          <a:ln w="9525">
            <a:solidFill>
              <a:schemeClr val="tx1"/>
            </a:solidFill>
            <a:miter lim="800000"/>
            <a:headEnd/>
            <a:tailEnd/>
          </a:ln>
        </p:spPr>
        <p:txBody>
          <a:bodyPr wrap="none" anchor="ctr"/>
          <a:lstStyle/>
          <a:p>
            <a:endParaRPr lang="zh-TW" altLang="zh-TW">
              <a:latin typeface="Calibri" pitchFamily="34" charset="0"/>
            </a:endParaRPr>
          </a:p>
        </p:txBody>
      </p:sp>
      <p:sp>
        <p:nvSpPr>
          <p:cNvPr id="4107" name="Line 10"/>
          <p:cNvSpPr>
            <a:spLocks noChangeShapeType="1"/>
          </p:cNvSpPr>
          <p:nvPr/>
        </p:nvSpPr>
        <p:spPr bwMode="auto">
          <a:xfrm>
            <a:off x="3581400" y="3810000"/>
            <a:ext cx="0" cy="1524000"/>
          </a:xfrm>
          <a:prstGeom prst="line">
            <a:avLst/>
          </a:prstGeom>
          <a:noFill/>
          <a:ln w="38100">
            <a:solidFill>
              <a:srgbClr val="3366FF"/>
            </a:solidFill>
            <a:round/>
            <a:headEnd/>
            <a:tailEnd type="triangle" w="med" len="med"/>
          </a:ln>
        </p:spPr>
        <p:txBody>
          <a:bodyPr wrap="none" anchor="ctr"/>
          <a:lstStyle/>
          <a:p>
            <a:endParaRPr lang="en-US"/>
          </a:p>
        </p:txBody>
      </p:sp>
      <p:sp>
        <p:nvSpPr>
          <p:cNvPr id="4108" name="Text Box 11"/>
          <p:cNvSpPr txBox="1">
            <a:spLocks noChangeArrowheads="1"/>
          </p:cNvSpPr>
          <p:nvPr/>
        </p:nvSpPr>
        <p:spPr bwMode="auto">
          <a:xfrm>
            <a:off x="4191000" y="6324600"/>
            <a:ext cx="2057400" cy="336550"/>
          </a:xfrm>
          <a:prstGeom prst="rect">
            <a:avLst/>
          </a:prstGeom>
          <a:noFill/>
          <a:ln w="9525">
            <a:noFill/>
            <a:miter lim="800000"/>
            <a:headEnd/>
            <a:tailEnd/>
          </a:ln>
        </p:spPr>
        <p:txBody>
          <a:bodyPr>
            <a:spAutoFit/>
          </a:bodyPr>
          <a:lstStyle/>
          <a:p>
            <a:pPr algn="ctr">
              <a:spcBef>
                <a:spcPct val="50000"/>
              </a:spcBef>
            </a:pPr>
            <a:r>
              <a:rPr lang="en-US" altLang="zh-TW" sz="1600" dirty="0"/>
              <a:t>Target Object Class</a:t>
            </a:r>
          </a:p>
        </p:txBody>
      </p:sp>
      <p:sp>
        <p:nvSpPr>
          <p:cNvPr id="4109" name="Rectangle 12"/>
          <p:cNvSpPr>
            <a:spLocks noChangeArrowheads="1"/>
          </p:cNvSpPr>
          <p:nvPr/>
        </p:nvSpPr>
        <p:spPr bwMode="auto">
          <a:xfrm>
            <a:off x="3657600" y="2743200"/>
            <a:ext cx="9144000" cy="0"/>
          </a:xfrm>
          <a:prstGeom prst="rect">
            <a:avLst/>
          </a:prstGeom>
          <a:noFill/>
          <a:ln w="9525">
            <a:noFill/>
            <a:miter lim="800000"/>
            <a:headEnd/>
            <a:tailEnd/>
          </a:ln>
        </p:spPr>
        <p:txBody>
          <a:bodyPr>
            <a:spAutoFit/>
          </a:bodyPr>
          <a:lstStyle/>
          <a:p>
            <a:endParaRPr lang="zh-TW" altLang="zh-TW">
              <a:latin typeface="Calibri" pitchFamily="34" charset="0"/>
            </a:endParaRPr>
          </a:p>
        </p:txBody>
      </p:sp>
      <p:sp>
        <p:nvSpPr>
          <p:cNvPr id="4110" name="Rectangle 13"/>
          <p:cNvSpPr>
            <a:spLocks noChangeArrowheads="1"/>
          </p:cNvSpPr>
          <p:nvPr/>
        </p:nvSpPr>
        <p:spPr bwMode="auto">
          <a:xfrm>
            <a:off x="4572000" y="1981200"/>
            <a:ext cx="4038600" cy="1828800"/>
          </a:xfrm>
          <a:prstGeom prst="rect">
            <a:avLst/>
          </a:prstGeom>
          <a:noFill/>
          <a:ln w="15875">
            <a:solidFill>
              <a:srgbClr val="7030A0"/>
            </a:solidFill>
            <a:miter lim="800000"/>
            <a:headEnd/>
            <a:tailEnd/>
          </a:ln>
        </p:spPr>
        <p:txBody>
          <a:bodyPr wrap="none" anchor="ctr"/>
          <a:lstStyle/>
          <a:p>
            <a:endParaRPr lang="zh-TW" altLang="zh-TW">
              <a:latin typeface="Calibri" pitchFamily="34" charset="0"/>
            </a:endParaRPr>
          </a:p>
        </p:txBody>
      </p:sp>
      <p:sp>
        <p:nvSpPr>
          <p:cNvPr id="4111" name="Text Box 14"/>
          <p:cNvSpPr txBox="1">
            <a:spLocks noChangeArrowheads="1"/>
          </p:cNvSpPr>
          <p:nvPr/>
        </p:nvSpPr>
        <p:spPr bwMode="auto">
          <a:xfrm>
            <a:off x="4495800" y="1981200"/>
            <a:ext cx="3505200" cy="336550"/>
          </a:xfrm>
          <a:prstGeom prst="rect">
            <a:avLst/>
          </a:prstGeom>
          <a:noFill/>
          <a:ln w="9525">
            <a:noFill/>
            <a:miter lim="800000"/>
            <a:headEnd/>
            <a:tailEnd/>
          </a:ln>
        </p:spPr>
        <p:txBody>
          <a:bodyPr>
            <a:spAutoFit/>
          </a:bodyPr>
          <a:lstStyle/>
          <a:p>
            <a:pPr algn="ctr">
              <a:spcBef>
                <a:spcPct val="50000"/>
              </a:spcBef>
            </a:pPr>
            <a:r>
              <a:rPr lang="en-US" altLang="zh-TW" sz="1600"/>
              <a:t>All Labeled Images</a:t>
            </a:r>
          </a:p>
        </p:txBody>
      </p:sp>
      <p:sp>
        <p:nvSpPr>
          <p:cNvPr id="4112" name="Text Box 15"/>
          <p:cNvSpPr txBox="1">
            <a:spLocks noChangeArrowheads="1"/>
          </p:cNvSpPr>
          <p:nvPr/>
        </p:nvSpPr>
        <p:spPr bwMode="auto">
          <a:xfrm>
            <a:off x="304800" y="1295400"/>
            <a:ext cx="2667000" cy="707886"/>
          </a:xfrm>
          <a:prstGeom prst="rect">
            <a:avLst/>
          </a:prstGeom>
          <a:noFill/>
          <a:ln w="9525">
            <a:noFill/>
            <a:miter lim="800000"/>
            <a:headEnd/>
            <a:tailEnd/>
          </a:ln>
        </p:spPr>
        <p:txBody>
          <a:bodyPr wrap="square">
            <a:spAutoFit/>
          </a:bodyPr>
          <a:lstStyle/>
          <a:p>
            <a:pPr algn="ctr"/>
            <a:r>
              <a:rPr lang="en-US" altLang="zh-TW" sz="2000" dirty="0" smtClean="0">
                <a:solidFill>
                  <a:srgbClr val="008000"/>
                </a:solidFill>
              </a:rPr>
              <a:t>Synthetic</a:t>
            </a:r>
          </a:p>
          <a:p>
            <a:pPr algn="ctr"/>
            <a:r>
              <a:rPr lang="en-US" altLang="zh-TW" sz="2000" dirty="0" smtClean="0">
                <a:solidFill>
                  <a:srgbClr val="008000"/>
                </a:solidFill>
              </a:rPr>
              <a:t>Class-Independent</a:t>
            </a:r>
            <a:endParaRPr lang="en-US" altLang="zh-TW" sz="2000" dirty="0">
              <a:solidFill>
                <a:srgbClr val="008000"/>
              </a:solidFill>
            </a:endParaRPr>
          </a:p>
        </p:txBody>
      </p:sp>
      <p:sp>
        <p:nvSpPr>
          <p:cNvPr id="4113" name="Text Box 16"/>
          <p:cNvSpPr txBox="1">
            <a:spLocks noChangeArrowheads="1"/>
          </p:cNvSpPr>
          <p:nvPr/>
        </p:nvSpPr>
        <p:spPr bwMode="auto">
          <a:xfrm>
            <a:off x="3124200" y="1295400"/>
            <a:ext cx="2895600" cy="707886"/>
          </a:xfrm>
          <a:prstGeom prst="rect">
            <a:avLst/>
          </a:prstGeom>
          <a:noFill/>
          <a:ln w="9525">
            <a:noFill/>
            <a:miter lim="800000"/>
            <a:headEnd/>
            <a:tailEnd/>
          </a:ln>
        </p:spPr>
        <p:txBody>
          <a:bodyPr>
            <a:spAutoFit/>
          </a:bodyPr>
          <a:lstStyle/>
          <a:p>
            <a:pPr algn="ctr"/>
            <a:r>
              <a:rPr lang="en-US" altLang="zh-TW" sz="2000" dirty="0" smtClean="0">
                <a:solidFill>
                  <a:srgbClr val="0066FF"/>
                </a:solidFill>
              </a:rPr>
              <a:t>Real</a:t>
            </a:r>
          </a:p>
          <a:p>
            <a:pPr algn="ctr"/>
            <a:r>
              <a:rPr lang="en-US" altLang="zh-TW" sz="2000" dirty="0" smtClean="0">
                <a:solidFill>
                  <a:srgbClr val="0066FF"/>
                </a:solidFill>
              </a:rPr>
              <a:t>Class-Specific </a:t>
            </a:r>
            <a:endParaRPr lang="en-US" altLang="zh-TW" sz="2000" dirty="0">
              <a:solidFill>
                <a:srgbClr val="0066FF"/>
              </a:solidFill>
            </a:endParaRPr>
          </a:p>
        </p:txBody>
      </p:sp>
      <p:sp>
        <p:nvSpPr>
          <p:cNvPr id="4114" name="Rectangle 17"/>
          <p:cNvSpPr>
            <a:spLocks noChangeArrowheads="1"/>
          </p:cNvSpPr>
          <p:nvPr/>
        </p:nvSpPr>
        <p:spPr bwMode="auto">
          <a:xfrm>
            <a:off x="2971800" y="1981200"/>
            <a:ext cx="1371600" cy="1828800"/>
          </a:xfrm>
          <a:prstGeom prst="rect">
            <a:avLst/>
          </a:prstGeom>
          <a:noFill/>
          <a:ln w="15875">
            <a:solidFill>
              <a:srgbClr val="3366FF"/>
            </a:solidFill>
            <a:miter lim="800000"/>
            <a:headEnd/>
            <a:tailEnd/>
          </a:ln>
        </p:spPr>
        <p:txBody>
          <a:bodyPr wrap="none" anchor="ctr"/>
          <a:lstStyle/>
          <a:p>
            <a:endParaRPr lang="zh-TW" altLang="zh-TW">
              <a:latin typeface="Calibri" pitchFamily="34" charset="0"/>
            </a:endParaRPr>
          </a:p>
        </p:txBody>
      </p:sp>
      <p:sp>
        <p:nvSpPr>
          <p:cNvPr id="4115" name="Text Box 18"/>
          <p:cNvSpPr txBox="1">
            <a:spLocks noChangeArrowheads="1"/>
          </p:cNvSpPr>
          <p:nvPr/>
        </p:nvSpPr>
        <p:spPr bwMode="auto">
          <a:xfrm>
            <a:off x="2971800" y="1981200"/>
            <a:ext cx="1371600" cy="581025"/>
          </a:xfrm>
          <a:prstGeom prst="rect">
            <a:avLst/>
          </a:prstGeom>
          <a:noFill/>
          <a:ln w="9525">
            <a:noFill/>
            <a:miter lim="800000"/>
            <a:headEnd/>
            <a:tailEnd/>
          </a:ln>
        </p:spPr>
        <p:txBody>
          <a:bodyPr>
            <a:spAutoFit/>
          </a:bodyPr>
          <a:lstStyle/>
          <a:p>
            <a:pPr algn="ctr">
              <a:spcBef>
                <a:spcPct val="50000"/>
              </a:spcBef>
            </a:pPr>
            <a:r>
              <a:rPr lang="en-US" altLang="zh-TW" sz="1600"/>
              <a:t>Few Labeled Images </a:t>
            </a:r>
          </a:p>
        </p:txBody>
      </p:sp>
      <p:pic>
        <p:nvPicPr>
          <p:cNvPr id="4116" name="Picture 19" descr="Fig1"/>
          <p:cNvPicPr>
            <a:picLocks noChangeAspect="1" noChangeArrowheads="1"/>
          </p:cNvPicPr>
          <p:nvPr/>
        </p:nvPicPr>
        <p:blipFill>
          <a:blip r:embed="rId5"/>
          <a:srcRect/>
          <a:stretch>
            <a:fillRect/>
          </a:stretch>
        </p:blipFill>
        <p:spPr bwMode="auto">
          <a:xfrm>
            <a:off x="609600" y="2286000"/>
            <a:ext cx="2133600" cy="1284288"/>
          </a:xfrm>
          <a:prstGeom prst="rect">
            <a:avLst/>
          </a:prstGeom>
          <a:noFill/>
          <a:ln w="9525">
            <a:noFill/>
            <a:miter lim="800000"/>
            <a:headEnd/>
            <a:tailEnd/>
          </a:ln>
        </p:spPr>
      </p:pic>
      <p:sp>
        <p:nvSpPr>
          <p:cNvPr id="4117" name="AutoShape 20"/>
          <p:cNvSpPr>
            <a:spLocks noChangeArrowheads="1"/>
          </p:cNvSpPr>
          <p:nvPr/>
        </p:nvSpPr>
        <p:spPr bwMode="auto">
          <a:xfrm rot="3666973">
            <a:off x="530225" y="3127375"/>
            <a:ext cx="476250" cy="165100"/>
          </a:xfrm>
          <a:prstGeom prst="curvedUpArrow">
            <a:avLst>
              <a:gd name="adj1" fmla="val 57692"/>
              <a:gd name="adj2" fmla="val 115385"/>
              <a:gd name="adj3" fmla="val 33333"/>
            </a:avLst>
          </a:prstGeom>
          <a:solidFill>
            <a:srgbClr val="99CC00"/>
          </a:solidFill>
          <a:ln w="9525">
            <a:solidFill>
              <a:schemeClr val="tx1"/>
            </a:solidFill>
            <a:miter lim="800000"/>
            <a:headEnd/>
            <a:tailEnd/>
          </a:ln>
        </p:spPr>
        <p:txBody>
          <a:bodyPr wrap="none" anchor="ctr"/>
          <a:lstStyle/>
          <a:p>
            <a:endParaRPr lang="zh-TW" altLang="zh-TW">
              <a:latin typeface="Calibri" pitchFamily="34" charset="0"/>
            </a:endParaRPr>
          </a:p>
        </p:txBody>
      </p:sp>
      <p:pic>
        <p:nvPicPr>
          <p:cNvPr id="4118" name="Picture 21"/>
          <p:cNvPicPr>
            <a:picLocks noChangeAspect="1" noChangeArrowheads="1"/>
          </p:cNvPicPr>
          <p:nvPr/>
        </p:nvPicPr>
        <p:blipFill>
          <a:blip r:embed="rId6"/>
          <a:srcRect/>
          <a:stretch>
            <a:fillRect/>
          </a:stretch>
        </p:blipFill>
        <p:spPr bwMode="auto">
          <a:xfrm>
            <a:off x="1447800" y="2438400"/>
            <a:ext cx="457200" cy="466725"/>
          </a:xfrm>
          <a:prstGeom prst="rect">
            <a:avLst/>
          </a:prstGeom>
          <a:noFill/>
          <a:ln w="9525">
            <a:noFill/>
            <a:miter lim="800000"/>
            <a:headEnd/>
            <a:tailEnd/>
          </a:ln>
        </p:spPr>
      </p:pic>
      <p:sp>
        <p:nvSpPr>
          <p:cNvPr id="4119" name="Rectangle 22"/>
          <p:cNvSpPr>
            <a:spLocks noChangeArrowheads="1"/>
          </p:cNvSpPr>
          <p:nvPr/>
        </p:nvSpPr>
        <p:spPr bwMode="auto">
          <a:xfrm>
            <a:off x="5638800" y="3352800"/>
            <a:ext cx="496888" cy="157163"/>
          </a:xfrm>
          <a:prstGeom prst="rect">
            <a:avLst/>
          </a:prstGeom>
          <a:solidFill>
            <a:schemeClr val="bg1"/>
          </a:solidFill>
          <a:ln w="9525">
            <a:noFill/>
            <a:miter lim="800000"/>
            <a:headEnd/>
            <a:tailEnd/>
          </a:ln>
        </p:spPr>
        <p:txBody>
          <a:bodyPr wrap="none" anchor="ctr"/>
          <a:lstStyle/>
          <a:p>
            <a:endParaRPr lang="zh-TW" altLang="zh-TW">
              <a:latin typeface="Calibri" pitchFamily="34" charset="0"/>
            </a:endParaRPr>
          </a:p>
        </p:txBody>
      </p:sp>
      <p:grpSp>
        <p:nvGrpSpPr>
          <p:cNvPr id="2" name="Group 23"/>
          <p:cNvGrpSpPr>
            <a:grpSpLocks/>
          </p:cNvGrpSpPr>
          <p:nvPr/>
        </p:nvGrpSpPr>
        <p:grpSpPr bwMode="auto">
          <a:xfrm>
            <a:off x="533400" y="2362200"/>
            <a:ext cx="2133600" cy="525463"/>
            <a:chOff x="336" y="1152"/>
            <a:chExt cx="1344" cy="331"/>
          </a:xfrm>
        </p:grpSpPr>
        <p:pic>
          <p:nvPicPr>
            <p:cNvPr id="4185" name="Picture 24"/>
            <p:cNvPicPr>
              <a:picLocks noChangeAspect="1" noChangeArrowheads="1"/>
            </p:cNvPicPr>
            <p:nvPr/>
          </p:nvPicPr>
          <p:blipFill>
            <a:blip r:embed="rId7"/>
            <a:srcRect/>
            <a:stretch>
              <a:fillRect/>
            </a:stretch>
          </p:blipFill>
          <p:spPr bwMode="auto">
            <a:xfrm>
              <a:off x="336" y="1200"/>
              <a:ext cx="528" cy="156"/>
            </a:xfrm>
            <a:prstGeom prst="rect">
              <a:avLst/>
            </a:prstGeom>
            <a:noFill/>
            <a:ln w="9525">
              <a:noFill/>
              <a:miter lim="800000"/>
              <a:headEnd/>
              <a:tailEnd/>
            </a:ln>
          </p:spPr>
        </p:pic>
        <p:pic>
          <p:nvPicPr>
            <p:cNvPr id="4186" name="Picture 25"/>
            <p:cNvPicPr>
              <a:picLocks noChangeAspect="1" noChangeArrowheads="1"/>
            </p:cNvPicPr>
            <p:nvPr/>
          </p:nvPicPr>
          <p:blipFill>
            <a:blip r:embed="rId8"/>
            <a:srcRect/>
            <a:stretch>
              <a:fillRect/>
            </a:stretch>
          </p:blipFill>
          <p:spPr bwMode="auto">
            <a:xfrm>
              <a:off x="864" y="1152"/>
              <a:ext cx="384" cy="331"/>
            </a:xfrm>
            <a:prstGeom prst="rect">
              <a:avLst/>
            </a:prstGeom>
            <a:noFill/>
            <a:ln w="9525">
              <a:noFill/>
              <a:miter lim="800000"/>
              <a:headEnd/>
              <a:tailEnd/>
            </a:ln>
          </p:spPr>
        </p:pic>
        <p:pic>
          <p:nvPicPr>
            <p:cNvPr id="4187" name="Picture 26"/>
            <p:cNvPicPr>
              <a:picLocks noChangeAspect="1" noChangeArrowheads="1"/>
            </p:cNvPicPr>
            <p:nvPr/>
          </p:nvPicPr>
          <p:blipFill>
            <a:blip r:embed="rId9"/>
            <a:srcRect/>
            <a:stretch>
              <a:fillRect/>
            </a:stretch>
          </p:blipFill>
          <p:spPr bwMode="auto">
            <a:xfrm>
              <a:off x="1248" y="1200"/>
              <a:ext cx="432" cy="173"/>
            </a:xfrm>
            <a:prstGeom prst="rect">
              <a:avLst/>
            </a:prstGeom>
            <a:noFill/>
            <a:ln w="9525">
              <a:noFill/>
              <a:miter lim="800000"/>
              <a:headEnd/>
              <a:tailEnd/>
            </a:ln>
          </p:spPr>
        </p:pic>
      </p:grpSp>
      <p:sp>
        <p:nvSpPr>
          <p:cNvPr id="4121" name="Text Box 27"/>
          <p:cNvSpPr txBox="1">
            <a:spLocks noChangeArrowheads="1"/>
          </p:cNvSpPr>
          <p:nvPr/>
        </p:nvSpPr>
        <p:spPr bwMode="auto">
          <a:xfrm>
            <a:off x="457200" y="3429000"/>
            <a:ext cx="2286000" cy="336550"/>
          </a:xfrm>
          <a:prstGeom prst="rect">
            <a:avLst/>
          </a:prstGeom>
          <a:noFill/>
          <a:ln w="9525">
            <a:noFill/>
            <a:miter lim="800000"/>
            <a:headEnd/>
            <a:tailEnd/>
          </a:ln>
        </p:spPr>
        <p:txBody>
          <a:bodyPr>
            <a:spAutoFit/>
          </a:bodyPr>
          <a:lstStyle/>
          <a:p>
            <a:pPr algn="ctr">
              <a:spcBef>
                <a:spcPct val="50000"/>
              </a:spcBef>
            </a:pPr>
            <a:r>
              <a:rPr lang="en-US" altLang="zh-TW" sz="1600"/>
              <a:t>2D Synthetic Views</a:t>
            </a:r>
          </a:p>
        </p:txBody>
      </p:sp>
      <p:sp>
        <p:nvSpPr>
          <p:cNvPr id="21532" name="Rectangle 28"/>
          <p:cNvSpPr>
            <a:spLocks noChangeArrowheads="1"/>
          </p:cNvSpPr>
          <p:nvPr/>
        </p:nvSpPr>
        <p:spPr bwMode="auto">
          <a:xfrm>
            <a:off x="685800" y="4038600"/>
            <a:ext cx="1905000" cy="381000"/>
          </a:xfrm>
          <a:prstGeom prst="rect">
            <a:avLst/>
          </a:prstGeom>
          <a:solidFill>
            <a:schemeClr val="bg1"/>
          </a:solidFill>
          <a:ln w="19050">
            <a:solidFill>
              <a:srgbClr val="669900"/>
            </a:solidFill>
            <a:miter lim="800000"/>
            <a:headEnd/>
            <a:tailEnd/>
          </a:ln>
        </p:spPr>
        <p:txBody>
          <a:bodyPr wrap="none" anchor="ctr"/>
          <a:lstStyle/>
          <a:p>
            <a:pPr algn="ctr"/>
            <a:r>
              <a:rPr lang="en-US" altLang="zh-TW" sz="1600"/>
              <a:t>Primitive Selection</a:t>
            </a:r>
          </a:p>
        </p:txBody>
      </p:sp>
      <p:graphicFrame>
        <p:nvGraphicFramePr>
          <p:cNvPr id="4098" name="Object 29"/>
          <p:cNvGraphicFramePr>
            <a:graphicFrameLocks noChangeAspect="1"/>
          </p:cNvGraphicFramePr>
          <p:nvPr/>
        </p:nvGraphicFramePr>
        <p:xfrm>
          <a:off x="3124200" y="2590800"/>
          <a:ext cx="728663" cy="914400"/>
        </p:xfrm>
        <a:graphic>
          <a:graphicData uri="http://schemas.openxmlformats.org/presentationml/2006/ole">
            <p:oleObj spid="_x0000_s193538" name="Bitmap Image" r:id="rId10" imgW="714286" imgH="895238" progId="PBrush">
              <p:embed/>
            </p:oleObj>
          </a:graphicData>
        </a:graphic>
      </p:graphicFrame>
      <p:sp>
        <p:nvSpPr>
          <p:cNvPr id="4123" name="Rectangle 30"/>
          <p:cNvSpPr>
            <a:spLocks noChangeArrowheads="1"/>
          </p:cNvSpPr>
          <p:nvPr/>
        </p:nvSpPr>
        <p:spPr bwMode="auto">
          <a:xfrm>
            <a:off x="533400" y="1981200"/>
            <a:ext cx="2209800" cy="1828800"/>
          </a:xfrm>
          <a:prstGeom prst="rect">
            <a:avLst/>
          </a:prstGeom>
          <a:noFill/>
          <a:ln w="15875">
            <a:solidFill>
              <a:srgbClr val="008000"/>
            </a:solidFill>
            <a:miter lim="800000"/>
            <a:headEnd/>
            <a:tailEnd/>
          </a:ln>
        </p:spPr>
        <p:txBody>
          <a:bodyPr wrap="none" anchor="ctr"/>
          <a:lstStyle/>
          <a:p>
            <a:endParaRPr lang="zh-TW" altLang="zh-TW">
              <a:latin typeface="Calibri" pitchFamily="34" charset="0"/>
            </a:endParaRPr>
          </a:p>
        </p:txBody>
      </p:sp>
      <p:sp>
        <p:nvSpPr>
          <p:cNvPr id="4124" name="Rectangle 31"/>
          <p:cNvSpPr>
            <a:spLocks noChangeArrowheads="1"/>
          </p:cNvSpPr>
          <p:nvPr/>
        </p:nvSpPr>
        <p:spPr bwMode="auto">
          <a:xfrm>
            <a:off x="533400" y="4724400"/>
            <a:ext cx="2209800" cy="1600200"/>
          </a:xfrm>
          <a:prstGeom prst="rect">
            <a:avLst/>
          </a:prstGeom>
          <a:solidFill>
            <a:schemeClr val="bg1"/>
          </a:solidFill>
          <a:ln w="19050">
            <a:solidFill>
              <a:srgbClr val="669900"/>
            </a:solidFill>
            <a:miter lim="800000"/>
            <a:headEnd/>
            <a:tailEnd/>
          </a:ln>
        </p:spPr>
        <p:txBody>
          <a:bodyPr wrap="none" anchor="ctr"/>
          <a:lstStyle/>
          <a:p>
            <a:endParaRPr lang="zh-TW" altLang="zh-TW">
              <a:latin typeface="Calibri" pitchFamily="34" charset="0"/>
            </a:endParaRPr>
          </a:p>
        </p:txBody>
      </p:sp>
      <p:sp>
        <p:nvSpPr>
          <p:cNvPr id="4125" name="Text Box 32"/>
          <p:cNvSpPr txBox="1">
            <a:spLocks noChangeArrowheads="1"/>
          </p:cNvSpPr>
          <p:nvPr/>
        </p:nvSpPr>
        <p:spPr bwMode="auto">
          <a:xfrm>
            <a:off x="685800" y="6324600"/>
            <a:ext cx="1752600" cy="336550"/>
          </a:xfrm>
          <a:prstGeom prst="rect">
            <a:avLst/>
          </a:prstGeom>
          <a:noFill/>
          <a:ln w="9525">
            <a:noFill/>
            <a:miter lim="800000"/>
            <a:headEnd/>
            <a:tailEnd/>
          </a:ln>
        </p:spPr>
        <p:txBody>
          <a:bodyPr>
            <a:spAutoFit/>
          </a:bodyPr>
          <a:lstStyle/>
          <a:p>
            <a:pPr algn="ctr">
              <a:spcBef>
                <a:spcPct val="50000"/>
              </a:spcBef>
            </a:pPr>
            <a:r>
              <a:rPr lang="en-US" altLang="zh-TW" sz="1600"/>
              <a:t>Shape Primitives</a:t>
            </a:r>
          </a:p>
        </p:txBody>
      </p:sp>
      <p:graphicFrame>
        <p:nvGraphicFramePr>
          <p:cNvPr id="4099" name="Object 33"/>
          <p:cNvGraphicFramePr>
            <a:graphicFrameLocks noChangeAspect="1"/>
          </p:cNvGraphicFramePr>
          <p:nvPr/>
        </p:nvGraphicFramePr>
        <p:xfrm>
          <a:off x="3581400" y="2819400"/>
          <a:ext cx="652463" cy="914400"/>
        </p:xfrm>
        <a:graphic>
          <a:graphicData uri="http://schemas.openxmlformats.org/presentationml/2006/ole">
            <p:oleObj spid="_x0000_s193539" name="Bitmap Image" r:id="rId11" imgW="638264" imgH="895238" progId="PBrush">
              <p:embed/>
            </p:oleObj>
          </a:graphicData>
        </a:graphic>
      </p:graphicFrame>
      <p:sp>
        <p:nvSpPr>
          <p:cNvPr id="4126" name="Text Box 34"/>
          <p:cNvSpPr txBox="1">
            <a:spLocks noChangeArrowheads="1"/>
          </p:cNvSpPr>
          <p:nvPr/>
        </p:nvSpPr>
        <p:spPr bwMode="auto">
          <a:xfrm>
            <a:off x="533400" y="4724400"/>
            <a:ext cx="2286000" cy="336550"/>
          </a:xfrm>
          <a:prstGeom prst="rect">
            <a:avLst/>
          </a:prstGeom>
          <a:noFill/>
          <a:ln w="9525">
            <a:noFill/>
            <a:miter lim="800000"/>
            <a:headEnd/>
            <a:tailEnd/>
          </a:ln>
        </p:spPr>
        <p:txBody>
          <a:bodyPr>
            <a:spAutoFit/>
          </a:bodyPr>
          <a:lstStyle/>
          <a:p>
            <a:pPr algn="ctr">
              <a:spcBef>
                <a:spcPct val="50000"/>
              </a:spcBef>
            </a:pPr>
            <a:r>
              <a:rPr lang="en-US" altLang="zh-TW" sz="1600"/>
              <a:t>Generic Transforms</a:t>
            </a:r>
          </a:p>
        </p:txBody>
      </p:sp>
      <p:pic>
        <p:nvPicPr>
          <p:cNvPr id="4127" name="Picture 35" descr="rect-0deg_1"/>
          <p:cNvPicPr>
            <a:picLocks noChangeAspect="1" noChangeArrowheads="1"/>
          </p:cNvPicPr>
          <p:nvPr/>
        </p:nvPicPr>
        <p:blipFill>
          <a:blip r:embed="rId12"/>
          <a:srcRect/>
          <a:stretch>
            <a:fillRect/>
          </a:stretch>
        </p:blipFill>
        <p:spPr bwMode="auto">
          <a:xfrm>
            <a:off x="685800" y="5105400"/>
            <a:ext cx="101600" cy="422275"/>
          </a:xfrm>
          <a:prstGeom prst="rect">
            <a:avLst/>
          </a:prstGeom>
          <a:noFill/>
          <a:ln w="9525">
            <a:noFill/>
            <a:miter lim="800000"/>
            <a:headEnd/>
            <a:tailEnd/>
          </a:ln>
        </p:spPr>
      </p:pic>
      <p:pic>
        <p:nvPicPr>
          <p:cNvPr id="4128" name="Picture 36" descr="rect-0deg_2"/>
          <p:cNvPicPr>
            <a:picLocks noChangeAspect="1" noChangeArrowheads="1"/>
          </p:cNvPicPr>
          <p:nvPr/>
        </p:nvPicPr>
        <p:blipFill>
          <a:blip r:embed="rId13"/>
          <a:srcRect/>
          <a:stretch>
            <a:fillRect/>
          </a:stretch>
        </p:blipFill>
        <p:spPr bwMode="auto">
          <a:xfrm>
            <a:off x="914400" y="5105400"/>
            <a:ext cx="212725" cy="344488"/>
          </a:xfrm>
          <a:prstGeom prst="rect">
            <a:avLst/>
          </a:prstGeom>
          <a:noFill/>
          <a:ln w="9525">
            <a:noFill/>
            <a:miter lim="800000"/>
            <a:headEnd/>
            <a:tailEnd/>
          </a:ln>
        </p:spPr>
      </p:pic>
      <p:pic>
        <p:nvPicPr>
          <p:cNvPr id="4129" name="Picture 37" descr="rect-0deg_3"/>
          <p:cNvPicPr>
            <a:picLocks noChangeAspect="1" noChangeArrowheads="1"/>
          </p:cNvPicPr>
          <p:nvPr/>
        </p:nvPicPr>
        <p:blipFill>
          <a:blip r:embed="rId14"/>
          <a:srcRect/>
          <a:stretch>
            <a:fillRect/>
          </a:stretch>
        </p:blipFill>
        <p:spPr bwMode="auto">
          <a:xfrm>
            <a:off x="1219200" y="5105400"/>
            <a:ext cx="280988" cy="295275"/>
          </a:xfrm>
          <a:prstGeom prst="rect">
            <a:avLst/>
          </a:prstGeom>
          <a:noFill/>
          <a:ln w="9525">
            <a:noFill/>
            <a:miter lim="800000"/>
            <a:headEnd/>
            <a:tailEnd/>
          </a:ln>
        </p:spPr>
      </p:pic>
      <p:pic>
        <p:nvPicPr>
          <p:cNvPr id="4130" name="Picture 38" descr="rect-0deg_4"/>
          <p:cNvPicPr>
            <a:picLocks noChangeAspect="1" noChangeArrowheads="1"/>
          </p:cNvPicPr>
          <p:nvPr/>
        </p:nvPicPr>
        <p:blipFill>
          <a:blip r:embed="rId15"/>
          <a:srcRect/>
          <a:stretch>
            <a:fillRect/>
          </a:stretch>
        </p:blipFill>
        <p:spPr bwMode="auto">
          <a:xfrm>
            <a:off x="1600200" y="5105400"/>
            <a:ext cx="304800" cy="304800"/>
          </a:xfrm>
          <a:prstGeom prst="rect">
            <a:avLst/>
          </a:prstGeom>
          <a:noFill/>
          <a:ln w="9525">
            <a:noFill/>
            <a:miter lim="800000"/>
            <a:headEnd/>
            <a:tailEnd/>
          </a:ln>
        </p:spPr>
      </p:pic>
      <p:pic>
        <p:nvPicPr>
          <p:cNvPr id="4131" name="Picture 39" descr="rect-0deg_5"/>
          <p:cNvPicPr>
            <a:picLocks noChangeAspect="1" noChangeArrowheads="1"/>
          </p:cNvPicPr>
          <p:nvPr/>
        </p:nvPicPr>
        <p:blipFill>
          <a:blip r:embed="rId16"/>
          <a:srcRect/>
          <a:stretch>
            <a:fillRect/>
          </a:stretch>
        </p:blipFill>
        <p:spPr bwMode="auto">
          <a:xfrm>
            <a:off x="1981200" y="5105400"/>
            <a:ext cx="255588" cy="322263"/>
          </a:xfrm>
          <a:prstGeom prst="rect">
            <a:avLst/>
          </a:prstGeom>
          <a:noFill/>
          <a:ln w="9525">
            <a:noFill/>
            <a:miter lim="800000"/>
            <a:headEnd/>
            <a:tailEnd/>
          </a:ln>
        </p:spPr>
      </p:pic>
      <p:pic>
        <p:nvPicPr>
          <p:cNvPr id="4132" name="Picture 40" descr="rect-0deg_6"/>
          <p:cNvPicPr>
            <a:picLocks noChangeAspect="1" noChangeArrowheads="1"/>
          </p:cNvPicPr>
          <p:nvPr/>
        </p:nvPicPr>
        <p:blipFill>
          <a:blip r:embed="rId17"/>
          <a:srcRect/>
          <a:stretch>
            <a:fillRect/>
          </a:stretch>
        </p:blipFill>
        <p:spPr bwMode="auto">
          <a:xfrm>
            <a:off x="2362200" y="5105400"/>
            <a:ext cx="153988" cy="390525"/>
          </a:xfrm>
          <a:prstGeom prst="rect">
            <a:avLst/>
          </a:prstGeom>
          <a:noFill/>
          <a:ln w="9525">
            <a:noFill/>
            <a:miter lim="800000"/>
            <a:headEnd/>
            <a:tailEnd/>
          </a:ln>
        </p:spPr>
      </p:pic>
      <p:pic>
        <p:nvPicPr>
          <p:cNvPr id="4133" name="Picture 41" descr="Fig2c"/>
          <p:cNvPicPr>
            <a:picLocks noChangeAspect="1" noChangeArrowheads="1"/>
          </p:cNvPicPr>
          <p:nvPr/>
        </p:nvPicPr>
        <p:blipFill>
          <a:blip r:embed="rId18"/>
          <a:srcRect/>
          <a:stretch>
            <a:fillRect/>
          </a:stretch>
        </p:blipFill>
        <p:spPr bwMode="auto">
          <a:xfrm>
            <a:off x="4800600" y="5029200"/>
            <a:ext cx="914400" cy="685800"/>
          </a:xfrm>
          <a:prstGeom prst="rect">
            <a:avLst/>
          </a:prstGeom>
          <a:noFill/>
          <a:ln w="9525">
            <a:noFill/>
            <a:miter lim="800000"/>
            <a:headEnd/>
            <a:tailEnd/>
          </a:ln>
        </p:spPr>
      </p:pic>
      <p:pic>
        <p:nvPicPr>
          <p:cNvPr id="4134" name="Picture 42"/>
          <p:cNvPicPr>
            <a:picLocks noChangeAspect="1" noChangeArrowheads="1"/>
          </p:cNvPicPr>
          <p:nvPr/>
        </p:nvPicPr>
        <p:blipFill>
          <a:blip r:embed="rId19"/>
          <a:srcRect/>
          <a:stretch>
            <a:fillRect/>
          </a:stretch>
        </p:blipFill>
        <p:spPr bwMode="auto">
          <a:xfrm>
            <a:off x="4343400" y="5334000"/>
            <a:ext cx="601663" cy="228600"/>
          </a:xfrm>
          <a:prstGeom prst="rect">
            <a:avLst/>
          </a:prstGeom>
          <a:noFill/>
          <a:ln w="9525">
            <a:noFill/>
            <a:miter lim="800000"/>
            <a:headEnd/>
            <a:tailEnd/>
          </a:ln>
        </p:spPr>
      </p:pic>
      <p:pic>
        <p:nvPicPr>
          <p:cNvPr id="4135" name="Picture 43"/>
          <p:cNvPicPr>
            <a:picLocks noChangeAspect="1" noChangeArrowheads="1"/>
          </p:cNvPicPr>
          <p:nvPr/>
        </p:nvPicPr>
        <p:blipFill>
          <a:blip r:embed="rId20"/>
          <a:srcRect/>
          <a:stretch>
            <a:fillRect/>
          </a:stretch>
        </p:blipFill>
        <p:spPr bwMode="auto">
          <a:xfrm>
            <a:off x="4953000" y="5562600"/>
            <a:ext cx="236538" cy="304800"/>
          </a:xfrm>
          <a:prstGeom prst="rect">
            <a:avLst/>
          </a:prstGeom>
          <a:noFill/>
          <a:ln w="9525">
            <a:noFill/>
            <a:miter lim="800000"/>
            <a:headEnd/>
            <a:tailEnd/>
          </a:ln>
        </p:spPr>
      </p:pic>
      <p:pic>
        <p:nvPicPr>
          <p:cNvPr id="4136" name="Picture 44"/>
          <p:cNvPicPr>
            <a:picLocks noChangeAspect="1" noChangeArrowheads="1"/>
          </p:cNvPicPr>
          <p:nvPr/>
        </p:nvPicPr>
        <p:blipFill>
          <a:blip r:embed="rId21"/>
          <a:srcRect/>
          <a:stretch>
            <a:fillRect/>
          </a:stretch>
        </p:blipFill>
        <p:spPr bwMode="auto">
          <a:xfrm>
            <a:off x="5334000" y="5562600"/>
            <a:ext cx="236538" cy="304800"/>
          </a:xfrm>
          <a:prstGeom prst="rect">
            <a:avLst/>
          </a:prstGeom>
          <a:noFill/>
          <a:ln w="9525">
            <a:noFill/>
            <a:miter lim="800000"/>
            <a:headEnd/>
            <a:tailEnd/>
          </a:ln>
        </p:spPr>
      </p:pic>
      <p:pic>
        <p:nvPicPr>
          <p:cNvPr id="4137" name="Picture 45"/>
          <p:cNvPicPr>
            <a:picLocks noChangeAspect="1" noChangeArrowheads="1"/>
          </p:cNvPicPr>
          <p:nvPr/>
        </p:nvPicPr>
        <p:blipFill>
          <a:blip r:embed="rId22"/>
          <a:srcRect/>
          <a:stretch>
            <a:fillRect/>
          </a:stretch>
        </p:blipFill>
        <p:spPr bwMode="auto">
          <a:xfrm>
            <a:off x="5562600" y="5486400"/>
            <a:ext cx="566738" cy="169863"/>
          </a:xfrm>
          <a:prstGeom prst="rect">
            <a:avLst/>
          </a:prstGeom>
          <a:noFill/>
          <a:ln w="9525">
            <a:noFill/>
            <a:miter lim="800000"/>
            <a:headEnd/>
            <a:tailEnd/>
          </a:ln>
        </p:spPr>
      </p:pic>
      <p:pic>
        <p:nvPicPr>
          <p:cNvPr id="4138" name="Picture 46"/>
          <p:cNvPicPr>
            <a:picLocks noChangeAspect="1" noChangeArrowheads="1"/>
          </p:cNvPicPr>
          <p:nvPr/>
        </p:nvPicPr>
        <p:blipFill>
          <a:blip r:embed="rId23"/>
          <a:srcRect/>
          <a:stretch>
            <a:fillRect/>
          </a:stretch>
        </p:blipFill>
        <p:spPr bwMode="auto">
          <a:xfrm>
            <a:off x="4495800" y="5486400"/>
            <a:ext cx="549275" cy="171450"/>
          </a:xfrm>
          <a:prstGeom prst="rect">
            <a:avLst/>
          </a:prstGeom>
          <a:noFill/>
          <a:ln w="9525">
            <a:noFill/>
            <a:miter lim="800000"/>
            <a:headEnd/>
            <a:tailEnd/>
          </a:ln>
        </p:spPr>
      </p:pic>
      <p:pic>
        <p:nvPicPr>
          <p:cNvPr id="4139" name="Picture 47"/>
          <p:cNvPicPr>
            <a:picLocks noChangeAspect="1" noChangeArrowheads="1"/>
          </p:cNvPicPr>
          <p:nvPr/>
        </p:nvPicPr>
        <p:blipFill>
          <a:blip r:embed="rId24"/>
          <a:srcRect/>
          <a:stretch>
            <a:fillRect/>
          </a:stretch>
        </p:blipFill>
        <p:spPr bwMode="auto">
          <a:xfrm>
            <a:off x="5562600" y="5257800"/>
            <a:ext cx="603250" cy="230188"/>
          </a:xfrm>
          <a:prstGeom prst="rect">
            <a:avLst/>
          </a:prstGeom>
          <a:noFill/>
          <a:ln w="9525">
            <a:noFill/>
            <a:miter lim="800000"/>
            <a:headEnd/>
            <a:tailEnd/>
          </a:ln>
        </p:spPr>
      </p:pic>
      <p:pic>
        <p:nvPicPr>
          <p:cNvPr id="4140" name="Picture 48" descr="Sample_4"/>
          <p:cNvPicPr>
            <a:picLocks noChangeAspect="1" noChangeArrowheads="1"/>
          </p:cNvPicPr>
          <p:nvPr/>
        </p:nvPicPr>
        <p:blipFill>
          <a:blip r:embed="rId25"/>
          <a:srcRect/>
          <a:stretch>
            <a:fillRect/>
          </a:stretch>
        </p:blipFill>
        <p:spPr bwMode="auto">
          <a:xfrm>
            <a:off x="5943600" y="5334000"/>
            <a:ext cx="533400" cy="533400"/>
          </a:xfrm>
          <a:prstGeom prst="rect">
            <a:avLst/>
          </a:prstGeom>
          <a:noFill/>
          <a:ln w="9525">
            <a:solidFill>
              <a:srgbClr val="000000"/>
            </a:solidFill>
            <a:miter lim="800000"/>
            <a:headEnd/>
            <a:tailEnd/>
          </a:ln>
        </p:spPr>
      </p:pic>
      <p:pic>
        <p:nvPicPr>
          <p:cNvPr id="4141" name="Picture 49" descr="Sample_3"/>
          <p:cNvPicPr>
            <a:picLocks noChangeAspect="1" noChangeArrowheads="1"/>
          </p:cNvPicPr>
          <p:nvPr/>
        </p:nvPicPr>
        <p:blipFill>
          <a:blip r:embed="rId26"/>
          <a:srcRect/>
          <a:stretch>
            <a:fillRect/>
          </a:stretch>
        </p:blipFill>
        <p:spPr bwMode="auto">
          <a:xfrm>
            <a:off x="4038600" y="5334000"/>
            <a:ext cx="530225" cy="555625"/>
          </a:xfrm>
          <a:prstGeom prst="rect">
            <a:avLst/>
          </a:prstGeom>
          <a:noFill/>
          <a:ln w="9525">
            <a:solidFill>
              <a:srgbClr val="000000"/>
            </a:solidFill>
            <a:miter lim="800000"/>
            <a:headEnd/>
            <a:tailEnd/>
          </a:ln>
        </p:spPr>
      </p:pic>
      <p:pic>
        <p:nvPicPr>
          <p:cNvPr id="4142" name="Picture 50" descr="Sample_5"/>
          <p:cNvPicPr>
            <a:picLocks noChangeAspect="1" noChangeArrowheads="1"/>
          </p:cNvPicPr>
          <p:nvPr/>
        </p:nvPicPr>
        <p:blipFill>
          <a:blip r:embed="rId27"/>
          <a:srcRect/>
          <a:stretch>
            <a:fillRect/>
          </a:stretch>
        </p:blipFill>
        <p:spPr bwMode="auto">
          <a:xfrm>
            <a:off x="5638800" y="5562600"/>
            <a:ext cx="533400" cy="533400"/>
          </a:xfrm>
          <a:prstGeom prst="rect">
            <a:avLst/>
          </a:prstGeom>
          <a:noFill/>
          <a:ln w="9525">
            <a:solidFill>
              <a:srgbClr val="000000"/>
            </a:solidFill>
            <a:miter lim="800000"/>
            <a:headEnd/>
            <a:tailEnd/>
          </a:ln>
        </p:spPr>
      </p:pic>
      <p:pic>
        <p:nvPicPr>
          <p:cNvPr id="4143" name="Picture 51" descr="Sample_6"/>
          <p:cNvPicPr>
            <a:picLocks noChangeAspect="1" noChangeArrowheads="1"/>
          </p:cNvPicPr>
          <p:nvPr/>
        </p:nvPicPr>
        <p:blipFill>
          <a:blip r:embed="rId28"/>
          <a:srcRect/>
          <a:stretch>
            <a:fillRect/>
          </a:stretch>
        </p:blipFill>
        <p:spPr bwMode="auto">
          <a:xfrm>
            <a:off x="5257800" y="5715000"/>
            <a:ext cx="512763" cy="533400"/>
          </a:xfrm>
          <a:prstGeom prst="rect">
            <a:avLst/>
          </a:prstGeom>
          <a:noFill/>
          <a:ln w="9525">
            <a:solidFill>
              <a:srgbClr val="000000"/>
            </a:solidFill>
            <a:miter lim="800000"/>
            <a:headEnd/>
            <a:tailEnd/>
          </a:ln>
        </p:spPr>
      </p:pic>
      <p:pic>
        <p:nvPicPr>
          <p:cNvPr id="4144" name="Picture 52" descr="Sample_2"/>
          <p:cNvPicPr>
            <a:picLocks noChangeAspect="1" noChangeArrowheads="1"/>
          </p:cNvPicPr>
          <p:nvPr/>
        </p:nvPicPr>
        <p:blipFill>
          <a:blip r:embed="rId29"/>
          <a:srcRect/>
          <a:stretch>
            <a:fillRect/>
          </a:stretch>
        </p:blipFill>
        <p:spPr bwMode="auto">
          <a:xfrm>
            <a:off x="4419600" y="5562600"/>
            <a:ext cx="533400" cy="496888"/>
          </a:xfrm>
          <a:prstGeom prst="rect">
            <a:avLst/>
          </a:prstGeom>
          <a:noFill/>
          <a:ln w="9525">
            <a:solidFill>
              <a:srgbClr val="000000"/>
            </a:solidFill>
            <a:miter lim="800000"/>
            <a:headEnd/>
            <a:tailEnd/>
          </a:ln>
        </p:spPr>
      </p:pic>
      <p:pic>
        <p:nvPicPr>
          <p:cNvPr id="4145" name="Picture 53" descr="Sample_1"/>
          <p:cNvPicPr>
            <a:picLocks noChangeAspect="1" noChangeArrowheads="1"/>
          </p:cNvPicPr>
          <p:nvPr/>
        </p:nvPicPr>
        <p:blipFill>
          <a:blip r:embed="rId30"/>
          <a:srcRect/>
          <a:stretch>
            <a:fillRect/>
          </a:stretch>
        </p:blipFill>
        <p:spPr bwMode="auto">
          <a:xfrm>
            <a:off x="4724400" y="5715000"/>
            <a:ext cx="533400" cy="533400"/>
          </a:xfrm>
          <a:prstGeom prst="rect">
            <a:avLst/>
          </a:prstGeom>
          <a:noFill/>
          <a:ln w="9525">
            <a:solidFill>
              <a:srgbClr val="000000"/>
            </a:solidFill>
            <a:miter lim="800000"/>
            <a:headEnd/>
            <a:tailEnd/>
          </a:ln>
        </p:spPr>
      </p:pic>
      <p:sp>
        <p:nvSpPr>
          <p:cNvPr id="4146" name="Rectangle 54"/>
          <p:cNvSpPr>
            <a:spLocks noChangeArrowheads="1"/>
          </p:cNvSpPr>
          <p:nvPr/>
        </p:nvSpPr>
        <p:spPr bwMode="auto">
          <a:xfrm>
            <a:off x="3962400" y="4724400"/>
            <a:ext cx="2590800" cy="1600200"/>
          </a:xfrm>
          <a:prstGeom prst="rect">
            <a:avLst/>
          </a:prstGeom>
          <a:noFill/>
          <a:ln w="19050">
            <a:solidFill>
              <a:srgbClr val="0000FF"/>
            </a:solidFill>
            <a:miter lim="800000"/>
            <a:headEnd/>
            <a:tailEnd/>
          </a:ln>
        </p:spPr>
        <p:txBody>
          <a:bodyPr wrap="none" anchor="ctr"/>
          <a:lstStyle/>
          <a:p>
            <a:endParaRPr lang="zh-TW" altLang="zh-TW">
              <a:latin typeface="Calibri" pitchFamily="34" charset="0"/>
            </a:endParaRPr>
          </a:p>
        </p:txBody>
      </p:sp>
      <p:sp>
        <p:nvSpPr>
          <p:cNvPr id="4147" name="Text Box 55"/>
          <p:cNvSpPr txBox="1">
            <a:spLocks noChangeArrowheads="1"/>
          </p:cNvSpPr>
          <p:nvPr/>
        </p:nvSpPr>
        <p:spPr bwMode="auto">
          <a:xfrm>
            <a:off x="4114800" y="4724400"/>
            <a:ext cx="2286000" cy="336550"/>
          </a:xfrm>
          <a:prstGeom prst="rect">
            <a:avLst/>
          </a:prstGeom>
          <a:noFill/>
          <a:ln w="9525">
            <a:noFill/>
            <a:miter lim="800000"/>
            <a:headEnd/>
            <a:tailEnd/>
          </a:ln>
        </p:spPr>
        <p:txBody>
          <a:bodyPr>
            <a:spAutoFit/>
          </a:bodyPr>
          <a:lstStyle/>
          <a:p>
            <a:pPr algn="ctr">
              <a:spcBef>
                <a:spcPct val="50000"/>
              </a:spcBef>
            </a:pPr>
            <a:r>
              <a:rPr lang="en-US" altLang="zh-TW" sz="1600"/>
              <a:t>Skeleton</a:t>
            </a:r>
          </a:p>
        </p:txBody>
      </p:sp>
      <p:sp>
        <p:nvSpPr>
          <p:cNvPr id="4148" name="Line 56"/>
          <p:cNvSpPr>
            <a:spLocks noChangeShapeType="1"/>
          </p:cNvSpPr>
          <p:nvPr/>
        </p:nvSpPr>
        <p:spPr bwMode="auto">
          <a:xfrm>
            <a:off x="5257800" y="3810000"/>
            <a:ext cx="0" cy="914400"/>
          </a:xfrm>
          <a:prstGeom prst="line">
            <a:avLst/>
          </a:prstGeom>
          <a:noFill/>
          <a:ln w="38100">
            <a:solidFill>
              <a:srgbClr val="3366FF"/>
            </a:solidFill>
            <a:round/>
            <a:headEnd type="triangle" w="med" len="med"/>
            <a:tailEnd/>
          </a:ln>
        </p:spPr>
        <p:txBody>
          <a:bodyPr wrap="none" anchor="ctr"/>
          <a:lstStyle/>
          <a:p>
            <a:endParaRPr lang="en-US"/>
          </a:p>
        </p:txBody>
      </p:sp>
      <p:sp>
        <p:nvSpPr>
          <p:cNvPr id="4149" name="Rectangle 57"/>
          <p:cNvSpPr>
            <a:spLocks noChangeArrowheads="1"/>
          </p:cNvSpPr>
          <p:nvPr/>
        </p:nvSpPr>
        <p:spPr bwMode="auto">
          <a:xfrm>
            <a:off x="4572000" y="4038600"/>
            <a:ext cx="1676400" cy="381000"/>
          </a:xfrm>
          <a:prstGeom prst="rect">
            <a:avLst/>
          </a:prstGeom>
          <a:solidFill>
            <a:schemeClr val="bg1"/>
          </a:solidFill>
          <a:ln w="19050">
            <a:solidFill>
              <a:srgbClr val="0000FF"/>
            </a:solidFill>
            <a:miter lim="800000"/>
            <a:headEnd/>
            <a:tailEnd/>
          </a:ln>
        </p:spPr>
        <p:txBody>
          <a:bodyPr wrap="none" anchor="ctr"/>
          <a:lstStyle/>
          <a:p>
            <a:pPr algn="ctr"/>
            <a:r>
              <a:rPr lang="en-US" altLang="zh-TW" sz="1600"/>
              <a:t>Part Transforms</a:t>
            </a:r>
          </a:p>
        </p:txBody>
      </p:sp>
      <p:sp>
        <p:nvSpPr>
          <p:cNvPr id="21562" name="AutoShape 58"/>
          <p:cNvSpPr>
            <a:spLocks noChangeArrowheads="1"/>
          </p:cNvSpPr>
          <p:nvPr/>
        </p:nvSpPr>
        <p:spPr bwMode="auto">
          <a:xfrm>
            <a:off x="2286000" y="5562600"/>
            <a:ext cx="1981200" cy="1143000"/>
          </a:xfrm>
          <a:prstGeom prst="upArrowCallout">
            <a:avLst>
              <a:gd name="adj1" fmla="val 12278"/>
              <a:gd name="adj2" fmla="val 16117"/>
              <a:gd name="adj3" fmla="val 10528"/>
              <a:gd name="adj4" fmla="val 25727"/>
            </a:avLst>
          </a:prstGeom>
          <a:solidFill>
            <a:srgbClr val="FFFFCC"/>
          </a:solidFill>
          <a:ln w="9525">
            <a:solidFill>
              <a:schemeClr val="tx1"/>
            </a:solidFill>
            <a:miter lim="800000"/>
            <a:headEnd/>
            <a:tailEnd/>
          </a:ln>
          <a:effectLst>
            <a:outerShdw dist="107763" dir="8100000" algn="ctr" rotWithShape="0">
              <a:schemeClr val="bg2"/>
            </a:outerShdw>
          </a:effectLst>
        </p:spPr>
        <p:txBody>
          <a:bodyPr anchor="ctr"/>
          <a:lstStyle/>
          <a:p>
            <a:pPr algn="ctr" fontAlgn="auto">
              <a:spcBef>
                <a:spcPts val="0"/>
              </a:spcBef>
              <a:spcAft>
                <a:spcPts val="0"/>
              </a:spcAft>
              <a:defRPr/>
            </a:pPr>
            <a:r>
              <a:rPr lang="en-US" sz="1600"/>
              <a:t>Infer Part Indicator</a:t>
            </a:r>
          </a:p>
        </p:txBody>
      </p:sp>
      <p:sp>
        <p:nvSpPr>
          <p:cNvPr id="4151" name="Rectangle 59"/>
          <p:cNvSpPr>
            <a:spLocks noChangeArrowheads="1"/>
          </p:cNvSpPr>
          <p:nvPr/>
        </p:nvSpPr>
        <p:spPr bwMode="auto">
          <a:xfrm>
            <a:off x="7315200" y="4724400"/>
            <a:ext cx="1295400" cy="1600200"/>
          </a:xfrm>
          <a:prstGeom prst="rect">
            <a:avLst/>
          </a:prstGeom>
          <a:noFill/>
          <a:ln w="19050">
            <a:solidFill>
              <a:srgbClr val="7030A0"/>
            </a:solidFill>
            <a:miter lim="800000"/>
            <a:headEnd/>
            <a:tailEnd/>
          </a:ln>
        </p:spPr>
        <p:txBody>
          <a:bodyPr wrap="none" anchor="ctr"/>
          <a:lstStyle/>
          <a:p>
            <a:endParaRPr lang="zh-TW" altLang="zh-TW">
              <a:latin typeface="Calibri" pitchFamily="34" charset="0"/>
            </a:endParaRPr>
          </a:p>
        </p:txBody>
      </p:sp>
      <p:sp>
        <p:nvSpPr>
          <p:cNvPr id="4152" name="Text Box 60"/>
          <p:cNvSpPr txBox="1">
            <a:spLocks noChangeArrowheads="1"/>
          </p:cNvSpPr>
          <p:nvPr/>
        </p:nvSpPr>
        <p:spPr bwMode="auto">
          <a:xfrm>
            <a:off x="7391400" y="6324600"/>
            <a:ext cx="1600200" cy="336550"/>
          </a:xfrm>
          <a:prstGeom prst="rect">
            <a:avLst/>
          </a:prstGeom>
          <a:noFill/>
          <a:ln w="9525">
            <a:noFill/>
            <a:miter lim="800000"/>
            <a:headEnd/>
            <a:tailEnd/>
          </a:ln>
        </p:spPr>
        <p:txBody>
          <a:bodyPr>
            <a:spAutoFit/>
          </a:bodyPr>
          <a:lstStyle/>
          <a:p>
            <a:pPr algn="ctr">
              <a:spcBef>
                <a:spcPct val="50000"/>
              </a:spcBef>
            </a:pPr>
            <a:r>
              <a:rPr lang="en-US" altLang="zh-TW" sz="1600" dirty="0"/>
              <a:t>Virtual </a:t>
            </a:r>
            <a:r>
              <a:rPr lang="en-US" altLang="zh-TW" sz="1600" dirty="0" smtClean="0"/>
              <a:t>Images</a:t>
            </a:r>
            <a:endParaRPr lang="en-US" altLang="zh-TW" sz="1600" dirty="0"/>
          </a:p>
        </p:txBody>
      </p:sp>
      <p:pic>
        <p:nvPicPr>
          <p:cNvPr id="4153" name="Picture 61" descr="144-4445_IMG"/>
          <p:cNvPicPr>
            <a:picLocks noChangeAspect="1" noChangeArrowheads="1"/>
          </p:cNvPicPr>
          <p:nvPr/>
        </p:nvPicPr>
        <p:blipFill>
          <a:blip r:embed="rId31"/>
          <a:srcRect/>
          <a:stretch>
            <a:fillRect/>
          </a:stretch>
        </p:blipFill>
        <p:spPr bwMode="auto">
          <a:xfrm>
            <a:off x="4724400" y="2362200"/>
            <a:ext cx="914400" cy="685800"/>
          </a:xfrm>
          <a:prstGeom prst="rect">
            <a:avLst/>
          </a:prstGeom>
          <a:noFill/>
          <a:ln w="9525">
            <a:noFill/>
            <a:miter lim="800000"/>
            <a:headEnd/>
            <a:tailEnd/>
          </a:ln>
        </p:spPr>
      </p:pic>
      <p:pic>
        <p:nvPicPr>
          <p:cNvPr id="4154" name="Picture 62" descr="P2050116"/>
          <p:cNvPicPr>
            <a:picLocks noChangeAspect="1" noChangeArrowheads="1"/>
          </p:cNvPicPr>
          <p:nvPr/>
        </p:nvPicPr>
        <p:blipFill>
          <a:blip r:embed="rId32"/>
          <a:srcRect/>
          <a:stretch>
            <a:fillRect/>
          </a:stretch>
        </p:blipFill>
        <p:spPr bwMode="auto">
          <a:xfrm>
            <a:off x="6248400" y="2362200"/>
            <a:ext cx="838200" cy="628650"/>
          </a:xfrm>
          <a:prstGeom prst="rect">
            <a:avLst/>
          </a:prstGeom>
          <a:noFill/>
          <a:ln w="9525">
            <a:noFill/>
            <a:miter lim="800000"/>
            <a:headEnd/>
            <a:tailEnd/>
          </a:ln>
        </p:spPr>
      </p:pic>
      <p:pic>
        <p:nvPicPr>
          <p:cNvPr id="4155" name="Picture 63" descr="P2140058"/>
          <p:cNvPicPr>
            <a:picLocks noChangeAspect="1" noChangeArrowheads="1"/>
          </p:cNvPicPr>
          <p:nvPr/>
        </p:nvPicPr>
        <p:blipFill>
          <a:blip r:embed="rId33"/>
          <a:srcRect/>
          <a:stretch>
            <a:fillRect/>
          </a:stretch>
        </p:blipFill>
        <p:spPr bwMode="auto">
          <a:xfrm>
            <a:off x="6019800" y="2743200"/>
            <a:ext cx="838200" cy="628650"/>
          </a:xfrm>
          <a:prstGeom prst="rect">
            <a:avLst/>
          </a:prstGeom>
          <a:noFill/>
          <a:ln w="9525">
            <a:noFill/>
            <a:miter lim="800000"/>
            <a:headEnd/>
            <a:tailEnd/>
          </a:ln>
        </p:spPr>
      </p:pic>
      <p:pic>
        <p:nvPicPr>
          <p:cNvPr id="4156" name="Picture 64" descr="IMG_5787"/>
          <p:cNvPicPr>
            <a:picLocks noChangeAspect="1" noChangeArrowheads="1"/>
          </p:cNvPicPr>
          <p:nvPr/>
        </p:nvPicPr>
        <p:blipFill>
          <a:blip r:embed="rId34"/>
          <a:srcRect/>
          <a:stretch>
            <a:fillRect/>
          </a:stretch>
        </p:blipFill>
        <p:spPr bwMode="auto">
          <a:xfrm>
            <a:off x="6553200" y="3124200"/>
            <a:ext cx="762000" cy="571500"/>
          </a:xfrm>
          <a:prstGeom prst="rect">
            <a:avLst/>
          </a:prstGeom>
          <a:noFill/>
          <a:ln w="9525">
            <a:noFill/>
            <a:miter lim="800000"/>
            <a:headEnd/>
            <a:tailEnd/>
          </a:ln>
        </p:spPr>
      </p:pic>
      <p:pic>
        <p:nvPicPr>
          <p:cNvPr id="4157" name="Picture 65" descr="P2010019"/>
          <p:cNvPicPr>
            <a:picLocks noChangeAspect="1" noChangeArrowheads="1"/>
          </p:cNvPicPr>
          <p:nvPr/>
        </p:nvPicPr>
        <p:blipFill>
          <a:blip r:embed="rId35"/>
          <a:srcRect/>
          <a:stretch>
            <a:fillRect/>
          </a:stretch>
        </p:blipFill>
        <p:spPr bwMode="auto">
          <a:xfrm>
            <a:off x="5638800" y="3048000"/>
            <a:ext cx="838200" cy="628650"/>
          </a:xfrm>
          <a:prstGeom prst="rect">
            <a:avLst/>
          </a:prstGeom>
          <a:noFill/>
          <a:ln w="9525">
            <a:noFill/>
            <a:miter lim="800000"/>
            <a:headEnd/>
            <a:tailEnd/>
          </a:ln>
        </p:spPr>
      </p:pic>
      <p:pic>
        <p:nvPicPr>
          <p:cNvPr id="4158" name="Picture 66" descr="IMG_1100"/>
          <p:cNvPicPr>
            <a:picLocks noChangeAspect="1" noChangeArrowheads="1"/>
          </p:cNvPicPr>
          <p:nvPr/>
        </p:nvPicPr>
        <p:blipFill>
          <a:blip r:embed="rId36"/>
          <a:srcRect/>
          <a:stretch>
            <a:fillRect/>
          </a:stretch>
        </p:blipFill>
        <p:spPr bwMode="auto">
          <a:xfrm>
            <a:off x="5410200" y="2438400"/>
            <a:ext cx="914400" cy="685800"/>
          </a:xfrm>
          <a:prstGeom prst="rect">
            <a:avLst/>
          </a:prstGeom>
          <a:noFill/>
          <a:ln w="9525">
            <a:noFill/>
            <a:miter lim="800000"/>
            <a:headEnd/>
            <a:tailEnd/>
          </a:ln>
        </p:spPr>
      </p:pic>
      <p:pic>
        <p:nvPicPr>
          <p:cNvPr id="4159" name="Picture 67" descr="144-4500_IMG"/>
          <p:cNvPicPr>
            <a:picLocks noChangeAspect="1" noChangeArrowheads="1"/>
          </p:cNvPicPr>
          <p:nvPr/>
        </p:nvPicPr>
        <p:blipFill>
          <a:blip r:embed="rId37"/>
          <a:srcRect/>
          <a:stretch>
            <a:fillRect/>
          </a:stretch>
        </p:blipFill>
        <p:spPr bwMode="auto">
          <a:xfrm>
            <a:off x="4800600" y="2895600"/>
            <a:ext cx="838200" cy="628650"/>
          </a:xfrm>
          <a:prstGeom prst="rect">
            <a:avLst/>
          </a:prstGeom>
          <a:noFill/>
          <a:ln w="9525">
            <a:noFill/>
            <a:miter lim="800000"/>
            <a:headEnd/>
            <a:tailEnd/>
          </a:ln>
        </p:spPr>
      </p:pic>
      <p:pic>
        <p:nvPicPr>
          <p:cNvPr id="4160" name="Picture 68" descr="P1010033"/>
          <p:cNvPicPr>
            <a:picLocks noChangeAspect="1" noChangeArrowheads="1"/>
          </p:cNvPicPr>
          <p:nvPr/>
        </p:nvPicPr>
        <p:blipFill>
          <a:blip r:embed="rId38"/>
          <a:srcRect/>
          <a:stretch>
            <a:fillRect/>
          </a:stretch>
        </p:blipFill>
        <p:spPr bwMode="auto">
          <a:xfrm>
            <a:off x="5334000" y="3124200"/>
            <a:ext cx="762000" cy="571500"/>
          </a:xfrm>
          <a:prstGeom prst="rect">
            <a:avLst/>
          </a:prstGeom>
          <a:noFill/>
          <a:ln w="9525">
            <a:noFill/>
            <a:miter lim="800000"/>
            <a:headEnd/>
            <a:tailEnd/>
          </a:ln>
        </p:spPr>
      </p:pic>
      <p:sp>
        <p:nvSpPr>
          <p:cNvPr id="21573" name="AutoShape 69"/>
          <p:cNvSpPr>
            <a:spLocks noChangeArrowheads="1"/>
          </p:cNvSpPr>
          <p:nvPr/>
        </p:nvSpPr>
        <p:spPr bwMode="auto">
          <a:xfrm>
            <a:off x="6096000" y="5638800"/>
            <a:ext cx="1447800" cy="1066800"/>
          </a:xfrm>
          <a:prstGeom prst="upArrowCallout">
            <a:avLst>
              <a:gd name="adj1" fmla="val 10966"/>
              <a:gd name="adj2" fmla="val 14395"/>
              <a:gd name="adj3" fmla="val 10528"/>
              <a:gd name="adj4" fmla="val 26208"/>
            </a:avLst>
          </a:prstGeom>
          <a:solidFill>
            <a:srgbClr val="FFFFCC"/>
          </a:solidFill>
          <a:ln w="9525">
            <a:solidFill>
              <a:schemeClr val="tx1"/>
            </a:solidFill>
            <a:miter lim="800000"/>
            <a:headEnd/>
            <a:tailEnd/>
          </a:ln>
          <a:effectLst>
            <a:outerShdw dist="107763" dir="8100000" algn="ctr" rotWithShape="0">
              <a:schemeClr val="bg2"/>
            </a:outerShdw>
          </a:effectLst>
        </p:spPr>
        <p:txBody>
          <a:bodyPr anchor="ctr"/>
          <a:lstStyle/>
          <a:p>
            <a:pPr algn="ctr" fontAlgn="auto">
              <a:spcBef>
                <a:spcPts val="0"/>
              </a:spcBef>
              <a:spcAft>
                <a:spcPts val="0"/>
              </a:spcAft>
              <a:defRPr/>
            </a:pPr>
            <a:r>
              <a:rPr lang="en-US" sz="1600" dirty="0"/>
              <a:t>Combine Parts</a:t>
            </a:r>
          </a:p>
        </p:txBody>
      </p:sp>
      <p:pic>
        <p:nvPicPr>
          <p:cNvPr id="4162" name="Picture 70" descr="IMG_5733"/>
          <p:cNvPicPr>
            <a:picLocks noChangeAspect="1" noChangeArrowheads="1"/>
          </p:cNvPicPr>
          <p:nvPr/>
        </p:nvPicPr>
        <p:blipFill>
          <a:blip r:embed="rId39"/>
          <a:srcRect/>
          <a:stretch>
            <a:fillRect/>
          </a:stretch>
        </p:blipFill>
        <p:spPr bwMode="auto">
          <a:xfrm>
            <a:off x="7467600" y="2895600"/>
            <a:ext cx="990600" cy="742950"/>
          </a:xfrm>
          <a:prstGeom prst="rect">
            <a:avLst/>
          </a:prstGeom>
          <a:noFill/>
          <a:ln w="28575">
            <a:solidFill>
              <a:srgbClr val="7030A0"/>
            </a:solidFill>
            <a:miter lim="800000"/>
            <a:headEnd/>
            <a:tailEnd/>
          </a:ln>
        </p:spPr>
      </p:pic>
      <p:pic>
        <p:nvPicPr>
          <p:cNvPr id="4163" name="Picture 71" descr="7_1t"/>
          <p:cNvPicPr>
            <a:picLocks noChangeAspect="1" noChangeArrowheads="1"/>
          </p:cNvPicPr>
          <p:nvPr/>
        </p:nvPicPr>
        <p:blipFill>
          <a:blip r:embed="rId40"/>
          <a:srcRect/>
          <a:stretch>
            <a:fillRect/>
          </a:stretch>
        </p:blipFill>
        <p:spPr bwMode="auto">
          <a:xfrm>
            <a:off x="7620000" y="2362200"/>
            <a:ext cx="685800" cy="685800"/>
          </a:xfrm>
          <a:prstGeom prst="rect">
            <a:avLst/>
          </a:prstGeom>
          <a:noFill/>
          <a:ln w="28575">
            <a:solidFill>
              <a:srgbClr val="7030A0"/>
            </a:solidFill>
            <a:miter lim="800000"/>
            <a:headEnd/>
            <a:tailEnd/>
          </a:ln>
        </p:spPr>
      </p:pic>
      <p:pic>
        <p:nvPicPr>
          <p:cNvPr id="4164" name="Picture 72" descr="7_2t"/>
          <p:cNvPicPr>
            <a:picLocks noChangeAspect="1" noChangeArrowheads="1"/>
          </p:cNvPicPr>
          <p:nvPr/>
        </p:nvPicPr>
        <p:blipFill>
          <a:blip r:embed="rId41"/>
          <a:srcRect/>
          <a:stretch>
            <a:fillRect/>
          </a:stretch>
        </p:blipFill>
        <p:spPr bwMode="auto">
          <a:xfrm>
            <a:off x="7391400" y="4800600"/>
            <a:ext cx="609600" cy="609600"/>
          </a:xfrm>
          <a:prstGeom prst="rect">
            <a:avLst/>
          </a:prstGeom>
          <a:noFill/>
          <a:ln w="9525">
            <a:solidFill>
              <a:srgbClr val="7030A0"/>
            </a:solidFill>
            <a:miter lim="800000"/>
            <a:headEnd/>
            <a:tailEnd/>
          </a:ln>
        </p:spPr>
      </p:pic>
      <p:pic>
        <p:nvPicPr>
          <p:cNvPr id="4165" name="Picture 73" descr="7_3t"/>
          <p:cNvPicPr>
            <a:picLocks noChangeAspect="1" noChangeArrowheads="1"/>
          </p:cNvPicPr>
          <p:nvPr/>
        </p:nvPicPr>
        <p:blipFill>
          <a:blip r:embed="rId42"/>
          <a:srcRect/>
          <a:stretch>
            <a:fillRect/>
          </a:stretch>
        </p:blipFill>
        <p:spPr bwMode="auto">
          <a:xfrm>
            <a:off x="7924800" y="5105400"/>
            <a:ext cx="609600" cy="609600"/>
          </a:xfrm>
          <a:prstGeom prst="rect">
            <a:avLst/>
          </a:prstGeom>
          <a:noFill/>
          <a:ln w="9525">
            <a:solidFill>
              <a:srgbClr val="7030A0"/>
            </a:solidFill>
            <a:miter lim="800000"/>
            <a:headEnd/>
            <a:tailEnd/>
          </a:ln>
        </p:spPr>
      </p:pic>
      <p:pic>
        <p:nvPicPr>
          <p:cNvPr id="4166" name="Picture 74" descr="7_5t"/>
          <p:cNvPicPr>
            <a:picLocks noChangeAspect="1" noChangeArrowheads="1"/>
          </p:cNvPicPr>
          <p:nvPr/>
        </p:nvPicPr>
        <p:blipFill>
          <a:blip r:embed="rId43"/>
          <a:srcRect/>
          <a:stretch>
            <a:fillRect/>
          </a:stretch>
        </p:blipFill>
        <p:spPr bwMode="auto">
          <a:xfrm>
            <a:off x="7391400" y="5486400"/>
            <a:ext cx="609600" cy="609600"/>
          </a:xfrm>
          <a:prstGeom prst="rect">
            <a:avLst/>
          </a:prstGeom>
          <a:noFill/>
          <a:ln w="9525">
            <a:solidFill>
              <a:srgbClr val="7030A0"/>
            </a:solidFill>
            <a:miter lim="800000"/>
            <a:headEnd/>
            <a:tailEnd/>
          </a:ln>
        </p:spPr>
      </p:pic>
      <p:pic>
        <p:nvPicPr>
          <p:cNvPr id="4167" name="Picture 75" descr="7_6t"/>
          <p:cNvPicPr>
            <a:picLocks noChangeAspect="1" noChangeArrowheads="1"/>
          </p:cNvPicPr>
          <p:nvPr/>
        </p:nvPicPr>
        <p:blipFill>
          <a:blip r:embed="rId44"/>
          <a:srcRect/>
          <a:stretch>
            <a:fillRect/>
          </a:stretch>
        </p:blipFill>
        <p:spPr bwMode="auto">
          <a:xfrm>
            <a:off x="7848600" y="5638800"/>
            <a:ext cx="609600" cy="609600"/>
          </a:xfrm>
          <a:prstGeom prst="rect">
            <a:avLst/>
          </a:prstGeom>
          <a:noFill/>
          <a:ln w="9525">
            <a:solidFill>
              <a:srgbClr val="7030A0"/>
            </a:solidFill>
            <a:miter lim="800000"/>
            <a:headEnd/>
            <a:tailEnd/>
          </a:ln>
        </p:spPr>
      </p:pic>
      <p:grpSp>
        <p:nvGrpSpPr>
          <p:cNvPr id="3" name="Group 76"/>
          <p:cNvGrpSpPr>
            <a:grpSpLocks/>
          </p:cNvGrpSpPr>
          <p:nvPr/>
        </p:nvGrpSpPr>
        <p:grpSpPr bwMode="auto">
          <a:xfrm>
            <a:off x="685800" y="5486400"/>
            <a:ext cx="1939925" cy="304800"/>
            <a:chOff x="432" y="3120"/>
            <a:chExt cx="1222" cy="192"/>
          </a:xfrm>
        </p:grpSpPr>
        <p:pic>
          <p:nvPicPr>
            <p:cNvPr id="4179" name="Picture 77" descr="block_1"/>
            <p:cNvPicPr>
              <a:picLocks noChangeAspect="1" noChangeArrowheads="1"/>
            </p:cNvPicPr>
            <p:nvPr/>
          </p:nvPicPr>
          <p:blipFill>
            <a:blip r:embed="rId45"/>
            <a:srcRect/>
            <a:stretch>
              <a:fillRect/>
            </a:stretch>
          </p:blipFill>
          <p:spPr bwMode="auto">
            <a:xfrm>
              <a:off x="432" y="3120"/>
              <a:ext cx="171" cy="188"/>
            </a:xfrm>
            <a:prstGeom prst="rect">
              <a:avLst/>
            </a:prstGeom>
            <a:noFill/>
            <a:ln w="9525">
              <a:noFill/>
              <a:miter lim="800000"/>
              <a:headEnd/>
              <a:tailEnd/>
            </a:ln>
          </p:spPr>
        </p:pic>
        <p:pic>
          <p:nvPicPr>
            <p:cNvPr id="4180" name="Picture 78" descr="block_2"/>
            <p:cNvPicPr>
              <a:picLocks noChangeAspect="1" noChangeArrowheads="1"/>
            </p:cNvPicPr>
            <p:nvPr/>
          </p:nvPicPr>
          <p:blipFill>
            <a:blip r:embed="rId46"/>
            <a:srcRect/>
            <a:stretch>
              <a:fillRect/>
            </a:stretch>
          </p:blipFill>
          <p:spPr bwMode="auto">
            <a:xfrm>
              <a:off x="624" y="3120"/>
              <a:ext cx="163" cy="176"/>
            </a:xfrm>
            <a:prstGeom prst="rect">
              <a:avLst/>
            </a:prstGeom>
            <a:noFill/>
            <a:ln w="9525">
              <a:noFill/>
              <a:miter lim="800000"/>
              <a:headEnd/>
              <a:tailEnd/>
            </a:ln>
          </p:spPr>
        </p:pic>
        <p:pic>
          <p:nvPicPr>
            <p:cNvPr id="4181" name="Picture 79" descr="block_3"/>
            <p:cNvPicPr>
              <a:picLocks noChangeAspect="1" noChangeArrowheads="1"/>
            </p:cNvPicPr>
            <p:nvPr/>
          </p:nvPicPr>
          <p:blipFill>
            <a:blip r:embed="rId47"/>
            <a:srcRect/>
            <a:stretch>
              <a:fillRect/>
            </a:stretch>
          </p:blipFill>
          <p:spPr bwMode="auto">
            <a:xfrm>
              <a:off x="816" y="3120"/>
              <a:ext cx="174" cy="179"/>
            </a:xfrm>
            <a:prstGeom prst="rect">
              <a:avLst/>
            </a:prstGeom>
            <a:noFill/>
            <a:ln w="9525">
              <a:noFill/>
              <a:miter lim="800000"/>
              <a:headEnd/>
              <a:tailEnd/>
            </a:ln>
          </p:spPr>
        </p:pic>
        <p:pic>
          <p:nvPicPr>
            <p:cNvPr id="4182" name="Picture 80" descr="block_4"/>
            <p:cNvPicPr>
              <a:picLocks noChangeAspect="1" noChangeArrowheads="1"/>
            </p:cNvPicPr>
            <p:nvPr/>
          </p:nvPicPr>
          <p:blipFill>
            <a:blip r:embed="rId48"/>
            <a:srcRect/>
            <a:stretch>
              <a:fillRect/>
            </a:stretch>
          </p:blipFill>
          <p:spPr bwMode="auto">
            <a:xfrm>
              <a:off x="1056" y="3120"/>
              <a:ext cx="159" cy="164"/>
            </a:xfrm>
            <a:prstGeom prst="rect">
              <a:avLst/>
            </a:prstGeom>
            <a:noFill/>
            <a:ln w="9525">
              <a:noFill/>
              <a:miter lim="800000"/>
              <a:headEnd/>
              <a:tailEnd/>
            </a:ln>
          </p:spPr>
        </p:pic>
        <p:pic>
          <p:nvPicPr>
            <p:cNvPr id="4183" name="Picture 81" descr="block_5"/>
            <p:cNvPicPr>
              <a:picLocks noChangeAspect="1" noChangeArrowheads="1"/>
            </p:cNvPicPr>
            <p:nvPr/>
          </p:nvPicPr>
          <p:blipFill>
            <a:blip r:embed="rId49"/>
            <a:srcRect/>
            <a:stretch>
              <a:fillRect/>
            </a:stretch>
          </p:blipFill>
          <p:spPr bwMode="auto">
            <a:xfrm>
              <a:off x="1248" y="3120"/>
              <a:ext cx="192" cy="192"/>
            </a:xfrm>
            <a:prstGeom prst="rect">
              <a:avLst/>
            </a:prstGeom>
            <a:noFill/>
            <a:ln w="9525">
              <a:noFill/>
              <a:miter lim="800000"/>
              <a:headEnd/>
              <a:tailEnd/>
            </a:ln>
          </p:spPr>
        </p:pic>
        <p:pic>
          <p:nvPicPr>
            <p:cNvPr id="4184" name="Picture 82" descr="block_6"/>
            <p:cNvPicPr>
              <a:picLocks noChangeAspect="1" noChangeArrowheads="1"/>
            </p:cNvPicPr>
            <p:nvPr/>
          </p:nvPicPr>
          <p:blipFill>
            <a:blip r:embed="rId50"/>
            <a:srcRect/>
            <a:stretch>
              <a:fillRect/>
            </a:stretch>
          </p:blipFill>
          <p:spPr bwMode="auto">
            <a:xfrm>
              <a:off x="1488" y="3120"/>
              <a:ext cx="166" cy="171"/>
            </a:xfrm>
            <a:prstGeom prst="rect">
              <a:avLst/>
            </a:prstGeom>
            <a:noFill/>
            <a:ln w="9525">
              <a:noFill/>
              <a:miter lim="800000"/>
              <a:headEnd/>
              <a:tailEnd/>
            </a:ln>
          </p:spPr>
        </p:pic>
      </p:grpSp>
      <p:grpSp>
        <p:nvGrpSpPr>
          <p:cNvPr id="4" name="Group 83"/>
          <p:cNvGrpSpPr>
            <a:grpSpLocks/>
          </p:cNvGrpSpPr>
          <p:nvPr/>
        </p:nvGrpSpPr>
        <p:grpSpPr bwMode="auto">
          <a:xfrm>
            <a:off x="685800" y="5867400"/>
            <a:ext cx="1958975" cy="381000"/>
            <a:chOff x="432" y="3360"/>
            <a:chExt cx="1234" cy="240"/>
          </a:xfrm>
        </p:grpSpPr>
        <p:pic>
          <p:nvPicPr>
            <p:cNvPr id="4173" name="Picture 84" descr="stick-135deg_2"/>
            <p:cNvPicPr>
              <a:picLocks noChangeAspect="1" noChangeArrowheads="1"/>
            </p:cNvPicPr>
            <p:nvPr/>
          </p:nvPicPr>
          <p:blipFill>
            <a:blip r:embed="rId51"/>
            <a:srcRect/>
            <a:stretch>
              <a:fillRect/>
            </a:stretch>
          </p:blipFill>
          <p:spPr bwMode="auto">
            <a:xfrm>
              <a:off x="432" y="3360"/>
              <a:ext cx="183" cy="233"/>
            </a:xfrm>
            <a:prstGeom prst="rect">
              <a:avLst/>
            </a:prstGeom>
            <a:noFill/>
            <a:ln w="9525">
              <a:noFill/>
              <a:miter lim="800000"/>
              <a:headEnd/>
              <a:tailEnd/>
            </a:ln>
          </p:spPr>
        </p:pic>
        <p:pic>
          <p:nvPicPr>
            <p:cNvPr id="4174" name="Picture 85" descr="stick-135deg_3"/>
            <p:cNvPicPr>
              <a:picLocks noChangeAspect="1" noChangeArrowheads="1"/>
            </p:cNvPicPr>
            <p:nvPr/>
          </p:nvPicPr>
          <p:blipFill>
            <a:blip r:embed="rId52"/>
            <a:srcRect/>
            <a:stretch>
              <a:fillRect/>
            </a:stretch>
          </p:blipFill>
          <p:spPr bwMode="auto">
            <a:xfrm>
              <a:off x="655" y="3360"/>
              <a:ext cx="85" cy="240"/>
            </a:xfrm>
            <a:prstGeom prst="rect">
              <a:avLst/>
            </a:prstGeom>
            <a:noFill/>
            <a:ln w="9525">
              <a:noFill/>
              <a:miter lim="800000"/>
              <a:headEnd/>
              <a:tailEnd/>
            </a:ln>
          </p:spPr>
        </p:pic>
        <p:pic>
          <p:nvPicPr>
            <p:cNvPr id="4175" name="Picture 86" descr="stick-135deg_4"/>
            <p:cNvPicPr>
              <a:picLocks noChangeAspect="1" noChangeArrowheads="1"/>
            </p:cNvPicPr>
            <p:nvPr/>
          </p:nvPicPr>
          <p:blipFill>
            <a:blip r:embed="rId53"/>
            <a:srcRect/>
            <a:stretch>
              <a:fillRect/>
            </a:stretch>
          </p:blipFill>
          <p:spPr bwMode="auto">
            <a:xfrm>
              <a:off x="816" y="3360"/>
              <a:ext cx="88" cy="240"/>
            </a:xfrm>
            <a:prstGeom prst="rect">
              <a:avLst/>
            </a:prstGeom>
            <a:noFill/>
            <a:ln w="9525">
              <a:noFill/>
              <a:miter lim="800000"/>
              <a:headEnd/>
              <a:tailEnd/>
            </a:ln>
          </p:spPr>
        </p:pic>
        <p:pic>
          <p:nvPicPr>
            <p:cNvPr id="4176" name="Picture 87" descr="stick-135deg_5"/>
            <p:cNvPicPr>
              <a:picLocks noChangeAspect="1" noChangeArrowheads="1"/>
            </p:cNvPicPr>
            <p:nvPr/>
          </p:nvPicPr>
          <p:blipFill>
            <a:blip r:embed="rId54"/>
            <a:srcRect/>
            <a:stretch>
              <a:fillRect/>
            </a:stretch>
          </p:blipFill>
          <p:spPr bwMode="auto">
            <a:xfrm>
              <a:off x="1008" y="3360"/>
              <a:ext cx="154" cy="240"/>
            </a:xfrm>
            <a:prstGeom prst="rect">
              <a:avLst/>
            </a:prstGeom>
            <a:noFill/>
            <a:ln w="9525">
              <a:noFill/>
              <a:miter lim="800000"/>
              <a:headEnd/>
              <a:tailEnd/>
            </a:ln>
          </p:spPr>
        </p:pic>
        <p:pic>
          <p:nvPicPr>
            <p:cNvPr id="4177" name="Picture 88" descr="stick-135deg_7"/>
            <p:cNvPicPr>
              <a:picLocks noChangeAspect="1" noChangeArrowheads="1"/>
            </p:cNvPicPr>
            <p:nvPr/>
          </p:nvPicPr>
          <p:blipFill>
            <a:blip r:embed="rId55"/>
            <a:srcRect/>
            <a:stretch>
              <a:fillRect/>
            </a:stretch>
          </p:blipFill>
          <p:spPr bwMode="auto">
            <a:xfrm>
              <a:off x="1200" y="3360"/>
              <a:ext cx="240" cy="222"/>
            </a:xfrm>
            <a:prstGeom prst="rect">
              <a:avLst/>
            </a:prstGeom>
            <a:noFill/>
            <a:ln w="9525">
              <a:noFill/>
              <a:miter lim="800000"/>
              <a:headEnd/>
              <a:tailEnd/>
            </a:ln>
          </p:spPr>
        </p:pic>
        <p:pic>
          <p:nvPicPr>
            <p:cNvPr id="4178" name="Picture 89" descr="stick-135deg_8"/>
            <p:cNvPicPr>
              <a:picLocks noChangeAspect="1" noChangeArrowheads="1"/>
            </p:cNvPicPr>
            <p:nvPr/>
          </p:nvPicPr>
          <p:blipFill>
            <a:blip r:embed="rId56"/>
            <a:srcRect/>
            <a:stretch>
              <a:fillRect/>
            </a:stretch>
          </p:blipFill>
          <p:spPr bwMode="auto">
            <a:xfrm>
              <a:off x="1440" y="3360"/>
              <a:ext cx="226" cy="240"/>
            </a:xfrm>
            <a:prstGeom prst="rect">
              <a:avLst/>
            </a:prstGeom>
            <a:noFill/>
            <a:ln w="9525">
              <a:noFill/>
              <a:miter lim="800000"/>
              <a:headEnd/>
              <a:tailEnd/>
            </a:ln>
          </p:spPr>
        </p:pic>
      </p:grpSp>
      <p:sp>
        <p:nvSpPr>
          <p:cNvPr id="4170" name="Rectangle 90"/>
          <p:cNvSpPr>
            <a:spLocks noChangeArrowheads="1"/>
          </p:cNvSpPr>
          <p:nvPr/>
        </p:nvSpPr>
        <p:spPr bwMode="auto">
          <a:xfrm>
            <a:off x="2743200" y="4038600"/>
            <a:ext cx="1676400" cy="381000"/>
          </a:xfrm>
          <a:prstGeom prst="rect">
            <a:avLst/>
          </a:prstGeom>
          <a:solidFill>
            <a:schemeClr val="bg1"/>
          </a:solidFill>
          <a:ln w="19050">
            <a:solidFill>
              <a:srgbClr val="0000FF"/>
            </a:solidFill>
            <a:miter lim="800000"/>
            <a:headEnd/>
            <a:tailEnd/>
          </a:ln>
        </p:spPr>
        <p:txBody>
          <a:bodyPr wrap="none" anchor="ctr"/>
          <a:lstStyle/>
          <a:p>
            <a:pPr algn="ctr"/>
            <a:r>
              <a:rPr lang="en-US" altLang="zh-TW" sz="1600"/>
              <a:t>Part Transforms</a:t>
            </a:r>
          </a:p>
        </p:txBody>
      </p:sp>
      <p:sp>
        <p:nvSpPr>
          <p:cNvPr id="92" name="Text Box 16"/>
          <p:cNvSpPr txBox="1">
            <a:spLocks noChangeArrowheads="1"/>
          </p:cNvSpPr>
          <p:nvPr/>
        </p:nvSpPr>
        <p:spPr bwMode="auto">
          <a:xfrm>
            <a:off x="5791200" y="1295400"/>
            <a:ext cx="2895600" cy="707886"/>
          </a:xfrm>
          <a:prstGeom prst="rect">
            <a:avLst/>
          </a:prstGeom>
          <a:noFill/>
          <a:ln w="9525">
            <a:noFill/>
            <a:miter lim="800000"/>
            <a:headEnd/>
            <a:tailEnd/>
          </a:ln>
        </p:spPr>
        <p:txBody>
          <a:bodyPr>
            <a:spAutoFit/>
          </a:bodyPr>
          <a:lstStyle/>
          <a:p>
            <a:pPr algn="ctr"/>
            <a:r>
              <a:rPr lang="en-US" altLang="zh-TW" sz="2000" dirty="0" smtClean="0">
                <a:solidFill>
                  <a:srgbClr val="7030A0"/>
                </a:solidFill>
              </a:rPr>
              <a:t>Virtual</a:t>
            </a:r>
          </a:p>
          <a:p>
            <a:pPr algn="ctr"/>
            <a:r>
              <a:rPr lang="en-US" altLang="zh-TW" sz="2000" dirty="0" smtClean="0">
                <a:solidFill>
                  <a:srgbClr val="7030A0"/>
                </a:solidFill>
              </a:rPr>
              <a:t>View-Specific </a:t>
            </a:r>
            <a:endParaRPr lang="en-US" altLang="zh-TW" sz="2000" dirty="0">
              <a:solidFill>
                <a:srgbClr val="7030A0"/>
              </a:solidFill>
            </a:endParaRPr>
          </a:p>
        </p:txBody>
      </p:sp>
      <p:sp>
        <p:nvSpPr>
          <p:cNvPr id="91" name="Rectangle 25"/>
          <p:cNvSpPr>
            <a:spLocks noChangeArrowheads="1"/>
          </p:cNvSpPr>
          <p:nvPr/>
        </p:nvSpPr>
        <p:spPr bwMode="auto">
          <a:xfrm>
            <a:off x="0" y="0"/>
            <a:ext cx="9144000" cy="914400"/>
          </a:xfrm>
          <a:prstGeom prst="rect">
            <a:avLst/>
          </a:prstGeom>
          <a:noFill/>
          <a:ln w="9525">
            <a:noFill/>
            <a:miter lim="800000"/>
            <a:headEnd/>
            <a:tailEnd/>
          </a:ln>
        </p:spPr>
        <p:txBody>
          <a:bodyPr anchor="ctr"/>
          <a:lstStyle/>
          <a:p>
            <a:pPr algn="ctr"/>
            <a:r>
              <a:rPr lang="en-US" altLang="zh-TW" sz="4000" dirty="0" smtClean="0"/>
              <a:t>The </a:t>
            </a:r>
            <a:r>
              <a:rPr lang="en-US" altLang="zh-TW" sz="4000" dirty="0"/>
              <a:t>Potemkin </a:t>
            </a:r>
            <a:r>
              <a:rPr lang="en-US" altLang="zh-TW" sz="4000" dirty="0" smtClean="0"/>
              <a:t>Model</a:t>
            </a:r>
            <a:endParaRPr lang="en-US" altLang="zh-TW" sz="3200" dirty="0">
              <a:solidFill>
                <a:schemeClr val="tx2"/>
              </a:solidFill>
            </a:endParaRPr>
          </a:p>
        </p:txBody>
      </p:sp>
      <p:sp>
        <p:nvSpPr>
          <p:cNvPr id="93" name="TextBox 92"/>
          <p:cNvSpPr txBox="1"/>
          <p:nvPr/>
        </p:nvSpPr>
        <p:spPr>
          <a:xfrm>
            <a:off x="2286000" y="838200"/>
            <a:ext cx="1937966" cy="584775"/>
          </a:xfrm>
          <a:prstGeom prst="rect">
            <a:avLst/>
          </a:prstGeom>
          <a:noFill/>
        </p:spPr>
        <p:txBody>
          <a:bodyPr wrap="none" rtlCol="0">
            <a:spAutoFit/>
          </a:bodyPr>
          <a:lstStyle/>
          <a:p>
            <a:r>
              <a:rPr lang="en-US" sz="3200" dirty="0" smtClean="0"/>
              <a:t>Estimating</a:t>
            </a:r>
            <a:endParaRPr lang="en-US" sz="3200" dirty="0"/>
          </a:p>
        </p:txBody>
      </p:sp>
      <p:sp>
        <p:nvSpPr>
          <p:cNvPr id="94" name="TextBox 93"/>
          <p:cNvSpPr txBox="1"/>
          <p:nvPr/>
        </p:nvSpPr>
        <p:spPr>
          <a:xfrm>
            <a:off x="6781800" y="838200"/>
            <a:ext cx="1112805" cy="584775"/>
          </a:xfrm>
          <a:prstGeom prst="rect">
            <a:avLst/>
          </a:prstGeom>
          <a:noFill/>
        </p:spPr>
        <p:txBody>
          <a:bodyPr wrap="none" rtlCol="0">
            <a:spAutoFit/>
          </a:bodyPr>
          <a:lstStyle/>
          <a:p>
            <a:r>
              <a:rPr lang="en-US" sz="3200" dirty="0" smtClean="0"/>
              <a:t>Using</a:t>
            </a:r>
            <a:endParaRPr lang="en-US" sz="3200" dirty="0"/>
          </a:p>
        </p:txBody>
      </p:sp>
      <p:pic>
        <p:nvPicPr>
          <p:cNvPr id="95" name="Picture 7"/>
          <p:cNvPicPr>
            <a:picLocks noChangeAspect="1" noChangeArrowheads="1"/>
          </p:cNvPicPr>
          <p:nvPr/>
        </p:nvPicPr>
        <p:blipFill>
          <a:blip r:embed="rId57"/>
          <a:srcRect/>
          <a:stretch>
            <a:fillRect/>
          </a:stretch>
        </p:blipFill>
        <p:spPr bwMode="auto">
          <a:xfrm>
            <a:off x="7848600" y="5562600"/>
            <a:ext cx="666750" cy="704850"/>
          </a:xfrm>
          <a:prstGeom prst="rect">
            <a:avLst/>
          </a:prstGeom>
          <a:noFill/>
          <a:ln w="9525">
            <a:solidFill>
              <a:schemeClr val="accent4">
                <a:lumMod val="75000"/>
              </a:schemeClr>
            </a:solidFill>
            <a:miter lim="800000"/>
            <a:headEnd/>
            <a:tailEnd/>
          </a:ln>
          <a:effectLst/>
        </p:spPr>
      </p:pic>
      <p:pic>
        <p:nvPicPr>
          <p:cNvPr id="96" name="Picture 4"/>
          <p:cNvPicPr>
            <a:picLocks noChangeAspect="1" noChangeArrowheads="1"/>
          </p:cNvPicPr>
          <p:nvPr/>
        </p:nvPicPr>
        <p:blipFill>
          <a:blip r:embed="rId58"/>
          <a:srcRect/>
          <a:stretch>
            <a:fillRect/>
          </a:stretch>
        </p:blipFill>
        <p:spPr bwMode="auto">
          <a:xfrm>
            <a:off x="7820534" y="5105400"/>
            <a:ext cx="723391" cy="609599"/>
          </a:xfrm>
          <a:prstGeom prst="rect">
            <a:avLst/>
          </a:prstGeom>
          <a:noFill/>
          <a:ln w="9525">
            <a:solidFill>
              <a:schemeClr val="accent4">
                <a:lumMod val="75000"/>
              </a:schemeClr>
            </a:solidFill>
            <a:miter lim="800000"/>
            <a:headEnd/>
            <a:tailEnd/>
          </a:ln>
          <a:effectLst/>
        </p:spPr>
      </p:pic>
      <p:pic>
        <p:nvPicPr>
          <p:cNvPr id="97" name="Picture 6"/>
          <p:cNvPicPr>
            <a:picLocks noChangeAspect="1" noChangeArrowheads="1"/>
          </p:cNvPicPr>
          <p:nvPr/>
        </p:nvPicPr>
        <p:blipFill>
          <a:blip r:embed="rId59"/>
          <a:srcRect/>
          <a:stretch>
            <a:fillRect/>
          </a:stretch>
        </p:blipFill>
        <p:spPr bwMode="auto">
          <a:xfrm>
            <a:off x="7391400" y="5486400"/>
            <a:ext cx="685799" cy="704087"/>
          </a:xfrm>
          <a:prstGeom prst="rect">
            <a:avLst/>
          </a:prstGeom>
          <a:noFill/>
          <a:ln w="9525">
            <a:solidFill>
              <a:schemeClr val="accent4">
                <a:lumMod val="75000"/>
              </a:schemeClr>
            </a:solidFill>
            <a:miter lim="800000"/>
            <a:headEnd/>
            <a:tailEnd/>
          </a:ln>
          <a:effectLst/>
        </p:spPr>
      </p:pic>
      <p:pic>
        <p:nvPicPr>
          <p:cNvPr id="98" name="Picture 5"/>
          <p:cNvPicPr>
            <a:picLocks noChangeAspect="1" noChangeArrowheads="1"/>
          </p:cNvPicPr>
          <p:nvPr/>
        </p:nvPicPr>
        <p:blipFill>
          <a:blip r:embed="rId60"/>
          <a:srcRect/>
          <a:stretch>
            <a:fillRect/>
          </a:stretch>
        </p:blipFill>
        <p:spPr bwMode="auto">
          <a:xfrm>
            <a:off x="7391400" y="4800601"/>
            <a:ext cx="685800" cy="641838"/>
          </a:xfrm>
          <a:prstGeom prst="rect">
            <a:avLst/>
          </a:prstGeom>
          <a:noFill/>
          <a:ln w="9525">
            <a:solidFill>
              <a:schemeClr val="accent4">
                <a:lumMod val="75000"/>
              </a:schemeClr>
            </a:solidFill>
            <a:miter lim="800000"/>
            <a:headEnd/>
            <a:tailEnd/>
          </a:ln>
          <a:effectLst/>
        </p:spPr>
      </p:pic>
      <p:sp>
        <p:nvSpPr>
          <p:cNvPr id="99" name="Slide Number Placeholder 98"/>
          <p:cNvSpPr>
            <a:spLocks noGrp="1"/>
          </p:cNvSpPr>
          <p:nvPr>
            <p:ph type="sldNum" sz="quarter" idx="12"/>
          </p:nvPr>
        </p:nvSpPr>
        <p:spPr/>
        <p:txBody>
          <a:bodyPr/>
          <a:lstStyle/>
          <a:p>
            <a:fld id="{A0C851C2-FAFF-484D-B4F8-9530FEF8950B}"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0C851C2-FAFF-484D-B4F8-9530FEF8950B}" type="slidenum">
              <a:rPr lang="en-US" smtClean="0"/>
              <a:pPr/>
              <a:t>23</a:t>
            </a:fld>
            <a:endParaRPr lang="en-US"/>
          </a:p>
        </p:txBody>
      </p:sp>
      <p:sp>
        <p:nvSpPr>
          <p:cNvPr id="3" name="Rectangle 25"/>
          <p:cNvSpPr>
            <a:spLocks noChangeArrowheads="1"/>
          </p:cNvSpPr>
          <p:nvPr/>
        </p:nvSpPr>
        <p:spPr bwMode="auto">
          <a:xfrm>
            <a:off x="685800" y="228600"/>
            <a:ext cx="7772400" cy="838200"/>
          </a:xfrm>
          <a:prstGeom prst="rect">
            <a:avLst/>
          </a:prstGeom>
          <a:noFill/>
          <a:ln w="9525">
            <a:noFill/>
            <a:miter lim="800000"/>
            <a:headEnd/>
            <a:tailEnd/>
          </a:ln>
        </p:spPr>
        <p:txBody>
          <a:bodyPr anchor="ctr"/>
          <a:lstStyle/>
          <a:p>
            <a:pPr algn="ctr"/>
            <a:r>
              <a:rPr lang="en-US" altLang="zh-TW" sz="4000" dirty="0" smtClean="0"/>
              <a:t>Outline</a:t>
            </a:r>
            <a:endParaRPr lang="en-US" altLang="zh-TW" sz="3200" dirty="0">
              <a:solidFill>
                <a:schemeClr val="tx2"/>
              </a:solidFill>
            </a:endParaRPr>
          </a:p>
        </p:txBody>
      </p:sp>
      <p:graphicFrame>
        <p:nvGraphicFramePr>
          <p:cNvPr id="4" name="Table 3"/>
          <p:cNvGraphicFramePr>
            <a:graphicFrameLocks noGrp="1"/>
          </p:cNvGraphicFramePr>
          <p:nvPr/>
        </p:nvGraphicFramePr>
        <p:xfrm>
          <a:off x="685800" y="1219200"/>
          <a:ext cx="7543800" cy="4935220"/>
        </p:xfrm>
        <a:graphic>
          <a:graphicData uri="http://schemas.openxmlformats.org/drawingml/2006/table">
            <a:tbl>
              <a:tblPr firstRow="1" bandRow="1">
                <a:tableStyleId>{5940675A-B579-460E-94D1-54222C63F5DA}</a:tableStyleId>
              </a:tblPr>
              <a:tblGrid>
                <a:gridCol w="1885950"/>
                <a:gridCol w="1847850"/>
                <a:gridCol w="1981200"/>
                <a:gridCol w="1828800"/>
              </a:tblGrid>
              <a:tr h="990600">
                <a:tc>
                  <a:txBody>
                    <a:bodyPr/>
                    <a:lstStyle/>
                    <a:p>
                      <a:pPr algn="ctr"/>
                      <a:r>
                        <a:rPr lang="en-US" sz="2800" b="1" dirty="0" smtClean="0">
                          <a:solidFill>
                            <a:schemeClr val="tx1"/>
                          </a:solidFill>
                        </a:rPr>
                        <a:t>Potemkin Model</a:t>
                      </a:r>
                      <a:endParaRPr lang="en-US" sz="2800" b="1" dirty="0">
                        <a:solidFill>
                          <a:schemeClr val="tx1"/>
                        </a:solidFill>
                      </a:endParaRPr>
                    </a:p>
                  </a:txBody>
                  <a:tcPr anchor="ctr"/>
                </a:tc>
                <a:tc>
                  <a:txBody>
                    <a:bodyPr/>
                    <a:lstStyle/>
                    <a:p>
                      <a:pPr algn="ctr"/>
                      <a:r>
                        <a:rPr lang="en-US" sz="2800" b="1" dirty="0" smtClean="0">
                          <a:solidFill>
                            <a:schemeClr val="tx1"/>
                          </a:solidFill>
                        </a:rPr>
                        <a:t>Basic</a:t>
                      </a:r>
                      <a:endParaRPr lang="en-US" sz="2800" b="1" dirty="0">
                        <a:solidFill>
                          <a:schemeClr val="tx1"/>
                        </a:solidFill>
                      </a:endParaRPr>
                    </a:p>
                  </a:txBody>
                  <a:tcPr anchor="ctr"/>
                </a:tc>
                <a:tc>
                  <a:txBody>
                    <a:bodyPr/>
                    <a:lstStyle/>
                    <a:p>
                      <a:pPr algn="ctr"/>
                      <a:r>
                        <a:rPr lang="en-US" sz="2800" b="1" dirty="0" smtClean="0">
                          <a:solidFill>
                            <a:schemeClr val="tx1"/>
                          </a:solidFill>
                        </a:rPr>
                        <a:t>Generalized</a:t>
                      </a:r>
                      <a:endParaRPr lang="en-US" sz="2800" b="1" dirty="0">
                        <a:solidFill>
                          <a:schemeClr val="tx1"/>
                        </a:solidFill>
                      </a:endParaRPr>
                    </a:p>
                  </a:txBody>
                  <a:tcPr anchor="ctr"/>
                </a:tc>
                <a:tc>
                  <a:txBody>
                    <a:bodyPr/>
                    <a:lstStyle/>
                    <a:p>
                      <a:pPr algn="ctr"/>
                      <a:endParaRPr lang="en-US" sz="2800" dirty="0"/>
                    </a:p>
                  </a:txBody>
                  <a:tcPr anchor="ctr"/>
                </a:tc>
              </a:tr>
              <a:tr h="990600">
                <a:tc>
                  <a:txBody>
                    <a:bodyPr/>
                    <a:lstStyle/>
                    <a:p>
                      <a:pPr algn="ctr"/>
                      <a:r>
                        <a:rPr lang="en-US" sz="2800" b="1" dirty="0" smtClean="0">
                          <a:solidFill>
                            <a:schemeClr val="tx1"/>
                          </a:solidFill>
                        </a:rPr>
                        <a:t>Estimation</a:t>
                      </a:r>
                      <a:endParaRPr lang="en-US" sz="2800" b="1" dirty="0">
                        <a:solidFill>
                          <a:schemeClr val="tx1"/>
                        </a:solidFill>
                      </a:endParaRPr>
                    </a:p>
                  </a:txBody>
                  <a:tcPr anchor="ctr"/>
                </a:tc>
                <a:tc>
                  <a:txBody>
                    <a:bodyPr/>
                    <a:lstStyle/>
                    <a:p>
                      <a:pPr algn="ctr"/>
                      <a:r>
                        <a:rPr lang="en-US" sz="2800" dirty="0" smtClean="0">
                          <a:solidFill>
                            <a:schemeClr val="tx1"/>
                          </a:solidFill>
                        </a:rPr>
                        <a:t>Class Skeleton</a:t>
                      </a:r>
                      <a:endParaRPr lang="en-US" sz="2800" dirty="0">
                        <a:solidFill>
                          <a:schemeClr val="tx1"/>
                        </a:solidFill>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2800" dirty="0" smtClean="0">
                          <a:solidFill>
                            <a:schemeClr val="tx1"/>
                          </a:solidFill>
                        </a:rPr>
                        <a:t>Multiple Primitives</a:t>
                      </a:r>
                      <a:endParaRPr lang="en-US" sz="2800" dirty="0">
                        <a:solidFill>
                          <a:schemeClr val="tx1"/>
                        </a:solidFill>
                      </a:endParaRPr>
                    </a:p>
                  </a:txBody>
                  <a:tcPr anchor="ctr">
                    <a:lnB w="12700" cap="flat" cmpd="sng" algn="ctr">
                      <a:solidFill>
                        <a:schemeClr val="tx1"/>
                      </a:solidFill>
                      <a:prstDash val="solid"/>
                      <a:round/>
                      <a:headEnd type="none" w="med" len="med"/>
                      <a:tailEnd type="none" w="med" len="med"/>
                    </a:lnB>
                  </a:tcPr>
                </a:tc>
                <a:tc>
                  <a:txBody>
                    <a:bodyPr/>
                    <a:lstStyle/>
                    <a:p>
                      <a:pPr algn="ctr"/>
                      <a:endParaRPr lang="en-US" sz="2800" dirty="0"/>
                    </a:p>
                  </a:txBody>
                  <a:tcPr anchor="ctr"/>
                </a:tc>
              </a:tr>
              <a:tr h="1155700">
                <a:tc>
                  <a:txBody>
                    <a:bodyPr/>
                    <a:lstStyle/>
                    <a:p>
                      <a:pPr algn="ctr"/>
                      <a:r>
                        <a:rPr lang="en-US" sz="2800" b="1" dirty="0" smtClean="0">
                          <a:solidFill>
                            <a:schemeClr val="tx1"/>
                          </a:solidFill>
                        </a:rPr>
                        <a:t>Real Training Data</a:t>
                      </a:r>
                      <a:endParaRPr lang="en-US" sz="2800" b="1" dirty="0">
                        <a:solidFill>
                          <a:schemeClr val="tx1"/>
                        </a:solidFill>
                      </a:endParaRPr>
                    </a:p>
                  </a:txBody>
                  <a:tcPr anchor="ctr">
                    <a:lnR w="12700" cap="flat" cmpd="sng" algn="ctr">
                      <a:solidFill>
                        <a:schemeClr val="tx1"/>
                      </a:solidFill>
                      <a:prstDash val="solid"/>
                      <a:round/>
                      <a:headEnd type="none" w="med" len="med"/>
                      <a:tailEnd type="none" w="med" len="med"/>
                    </a:lnR>
                  </a:tcPr>
                </a:tc>
                <a:tc>
                  <a:txBody>
                    <a:bodyPr/>
                    <a:lstStyle/>
                    <a:p>
                      <a:pPr algn="ctr"/>
                      <a:r>
                        <a:rPr lang="en-US" sz="2800" dirty="0" smtClean="0">
                          <a:solidFill>
                            <a:schemeClr val="tx1"/>
                          </a:solidFill>
                        </a:rPr>
                        <a:t>Supervised</a:t>
                      </a:r>
                      <a:r>
                        <a:rPr lang="en-US" sz="2800" baseline="0" dirty="0" smtClean="0">
                          <a:solidFill>
                            <a:schemeClr val="tx1"/>
                          </a:solidFill>
                        </a:rPr>
                        <a:t> Part Labeling</a:t>
                      </a:r>
                      <a:endParaRPr lang="en-US" sz="2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solidFill>
                            <a:srgbClr val="0066FF"/>
                          </a:solidFill>
                        </a:rPr>
                        <a:t>Self-Supervised Part Labeling</a:t>
                      </a:r>
                      <a:endParaRPr lang="en-US" sz="2800" dirty="0">
                        <a:solidFill>
                          <a:srgbClr val="0066FF"/>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dirty="0"/>
                    </a:p>
                  </a:txBody>
                  <a:tcPr anchor="ctr">
                    <a:lnL w="12700" cap="flat" cmpd="sng" algn="ctr">
                      <a:solidFill>
                        <a:schemeClr val="tx1"/>
                      </a:solidFill>
                      <a:prstDash val="solid"/>
                      <a:round/>
                      <a:headEnd type="none" w="med" len="med"/>
                      <a:tailEnd type="none" w="med" len="med"/>
                    </a:lnL>
                  </a:tcPr>
                </a:tc>
              </a:tr>
              <a:tr h="1155700">
                <a:tc>
                  <a:txBody>
                    <a:bodyPr/>
                    <a:lstStyle/>
                    <a:p>
                      <a:pPr algn="ctr"/>
                      <a:r>
                        <a:rPr lang="en-US" sz="2800" b="1" dirty="0" smtClean="0">
                          <a:solidFill>
                            <a:schemeClr val="tx1"/>
                          </a:solidFill>
                        </a:rPr>
                        <a:t>Use</a:t>
                      </a:r>
                      <a:endParaRPr lang="en-US" sz="2800" b="1" dirty="0">
                        <a:solidFill>
                          <a:schemeClr val="tx1"/>
                        </a:solidFill>
                      </a:endParaRPr>
                    </a:p>
                  </a:txBody>
                  <a:tcPr anchor="ctr"/>
                </a:tc>
                <a:tc gridSpan="2">
                  <a:txBody>
                    <a:bodyPr/>
                    <a:lstStyle/>
                    <a:p>
                      <a:pPr algn="ctr"/>
                      <a:r>
                        <a:rPr lang="en-US" sz="2800" dirty="0" smtClean="0">
                          <a:solidFill>
                            <a:schemeClr val="tx1"/>
                          </a:solidFill>
                        </a:rPr>
                        <a:t>Virtual Training</a:t>
                      </a:r>
                      <a:r>
                        <a:rPr lang="en-US" sz="2800" baseline="0" dirty="0" smtClean="0">
                          <a:solidFill>
                            <a:schemeClr val="tx1"/>
                          </a:solidFill>
                        </a:rPr>
                        <a:t> </a:t>
                      </a:r>
                      <a:r>
                        <a:rPr lang="en-US" sz="2800" dirty="0" smtClean="0">
                          <a:solidFill>
                            <a:schemeClr val="tx1"/>
                          </a:solidFill>
                        </a:rPr>
                        <a:t>Data Generation</a:t>
                      </a:r>
                      <a:endParaRPr lang="en-US" sz="2800" dirty="0">
                        <a:solidFill>
                          <a:schemeClr val="tx1"/>
                        </a:solidFill>
                      </a:endParaRPr>
                    </a:p>
                  </a:txBody>
                  <a:tcPr anchor="ctr">
                    <a:lnT w="12700" cap="flat" cmpd="sng" algn="ctr">
                      <a:solidFill>
                        <a:schemeClr val="tx1"/>
                      </a:solidFill>
                      <a:prstDash val="solid"/>
                      <a:round/>
                      <a:headEnd type="none" w="med" len="med"/>
                      <a:tailEnd type="none" w="med" len="med"/>
                    </a:lnT>
                  </a:tcPr>
                </a:tc>
                <a:tc hMerge="1">
                  <a:txBody>
                    <a:bodyPr/>
                    <a:lstStyle/>
                    <a:p>
                      <a:pPr algn="ctr"/>
                      <a:endParaRPr lang="en-US" sz="2800" dirty="0"/>
                    </a:p>
                  </a:txBody>
                  <a:tcPr anchor="ctr"/>
                </a:tc>
                <a:tc>
                  <a:txBody>
                    <a:bodyPr/>
                    <a:lstStyle/>
                    <a:p>
                      <a:pPr algn="ctr"/>
                      <a:endParaRPr lang="en-US" sz="2800" dirty="0"/>
                    </a:p>
                  </a:txBody>
                  <a:tcPr anchor="ct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0" y="0"/>
            <a:ext cx="9144000" cy="914400"/>
          </a:xfrm>
          <a:prstGeom prst="rect">
            <a:avLst/>
          </a:prstGeom>
          <a:noFill/>
          <a:ln w="9525">
            <a:noFill/>
            <a:miter lim="800000"/>
            <a:headEnd/>
            <a:tailEnd/>
          </a:ln>
        </p:spPr>
        <p:txBody>
          <a:bodyPr anchor="ctr"/>
          <a:lstStyle/>
          <a:p>
            <a:pPr algn="ctr"/>
            <a:r>
              <a:rPr lang="en-US" altLang="zh-TW" sz="4000" dirty="0"/>
              <a:t>Self-Supervised </a:t>
            </a:r>
            <a:r>
              <a:rPr lang="en-US" altLang="zh-TW" sz="4000" dirty="0">
                <a:hlinkClick r:id="" action="ppaction://noaction"/>
              </a:rPr>
              <a:t>Part Labeling</a:t>
            </a:r>
            <a:endParaRPr lang="en-US" altLang="zh-TW" sz="4000" dirty="0"/>
          </a:p>
        </p:txBody>
      </p:sp>
      <p:sp>
        <p:nvSpPr>
          <p:cNvPr id="13315" name="Text Box 4"/>
          <p:cNvSpPr txBox="1">
            <a:spLocks noChangeArrowheads="1"/>
          </p:cNvSpPr>
          <p:nvPr/>
        </p:nvSpPr>
        <p:spPr bwMode="auto">
          <a:xfrm>
            <a:off x="381000" y="914400"/>
            <a:ext cx="8382000" cy="1200150"/>
          </a:xfrm>
          <a:prstGeom prst="rect">
            <a:avLst/>
          </a:prstGeom>
          <a:noFill/>
          <a:ln w="9525">
            <a:noFill/>
            <a:miter lim="800000"/>
            <a:headEnd/>
            <a:tailEnd/>
          </a:ln>
        </p:spPr>
        <p:txBody>
          <a:bodyPr>
            <a:spAutoFit/>
          </a:bodyPr>
          <a:lstStyle/>
          <a:p>
            <a:pPr>
              <a:buFontTx/>
              <a:buChar char="•"/>
              <a:defRPr/>
            </a:pPr>
            <a:r>
              <a:rPr lang="en-US" dirty="0"/>
              <a:t> </a:t>
            </a:r>
            <a:r>
              <a:rPr lang="en-US" sz="2400" dirty="0">
                <a:latin typeface="+mn-lt"/>
              </a:rPr>
              <a:t>For the target view, choose one model object and label its parts.</a:t>
            </a:r>
          </a:p>
          <a:p>
            <a:pPr>
              <a:buFontTx/>
              <a:buChar char="•"/>
              <a:defRPr/>
            </a:pPr>
            <a:r>
              <a:rPr lang="en-US" sz="2400" dirty="0">
                <a:latin typeface="+mn-lt"/>
              </a:rPr>
              <a:t> The model object is then deformed to other objects in the target view </a:t>
            </a:r>
            <a:r>
              <a:rPr lang="en-US" sz="2400" dirty="0" smtClean="0">
                <a:latin typeface="+mn-lt"/>
              </a:rPr>
              <a:t>for part labeling. </a:t>
            </a:r>
            <a:endParaRPr lang="en-US" sz="2400" dirty="0">
              <a:latin typeface="+mn-lt"/>
            </a:endParaRPr>
          </a:p>
        </p:txBody>
      </p:sp>
      <p:pic>
        <p:nvPicPr>
          <p:cNvPr id="20484" name="Picture 5"/>
          <p:cNvPicPr>
            <a:picLocks noChangeAspect="1" noChangeArrowheads="1"/>
          </p:cNvPicPr>
          <p:nvPr/>
        </p:nvPicPr>
        <p:blipFill>
          <a:blip r:embed="rId3"/>
          <a:srcRect/>
          <a:stretch>
            <a:fillRect/>
          </a:stretch>
        </p:blipFill>
        <p:spPr bwMode="auto">
          <a:xfrm>
            <a:off x="228600" y="1981200"/>
            <a:ext cx="2971800" cy="2271713"/>
          </a:xfrm>
          <a:prstGeom prst="rect">
            <a:avLst/>
          </a:prstGeom>
          <a:noFill/>
          <a:ln w="9525">
            <a:noFill/>
            <a:miter lim="800000"/>
            <a:headEnd/>
            <a:tailEnd/>
          </a:ln>
        </p:spPr>
      </p:pic>
      <p:pic>
        <p:nvPicPr>
          <p:cNvPr id="20485" name="Picture 6"/>
          <p:cNvPicPr>
            <a:picLocks noChangeAspect="1" noChangeArrowheads="1"/>
          </p:cNvPicPr>
          <p:nvPr/>
        </p:nvPicPr>
        <p:blipFill>
          <a:blip r:embed="rId4"/>
          <a:srcRect/>
          <a:stretch>
            <a:fillRect/>
          </a:stretch>
        </p:blipFill>
        <p:spPr bwMode="auto">
          <a:xfrm>
            <a:off x="2895600" y="1981200"/>
            <a:ext cx="3124200" cy="2389188"/>
          </a:xfrm>
          <a:prstGeom prst="rect">
            <a:avLst/>
          </a:prstGeom>
          <a:noFill/>
          <a:ln w="9525">
            <a:noFill/>
            <a:miter lim="800000"/>
            <a:headEnd/>
            <a:tailEnd/>
          </a:ln>
        </p:spPr>
      </p:pic>
      <p:pic>
        <p:nvPicPr>
          <p:cNvPr id="20486" name="Picture 9"/>
          <p:cNvPicPr>
            <a:picLocks noChangeAspect="1" noChangeArrowheads="1"/>
          </p:cNvPicPr>
          <p:nvPr/>
        </p:nvPicPr>
        <p:blipFill>
          <a:blip r:embed="rId5"/>
          <a:srcRect/>
          <a:stretch>
            <a:fillRect/>
          </a:stretch>
        </p:blipFill>
        <p:spPr bwMode="auto">
          <a:xfrm>
            <a:off x="5715000" y="1981200"/>
            <a:ext cx="3124200" cy="2387600"/>
          </a:xfrm>
          <a:prstGeom prst="rect">
            <a:avLst/>
          </a:prstGeom>
          <a:noFill/>
          <a:ln w="9525">
            <a:noFill/>
            <a:miter lim="800000"/>
            <a:headEnd/>
            <a:tailEnd/>
          </a:ln>
        </p:spPr>
      </p:pic>
      <p:pic>
        <p:nvPicPr>
          <p:cNvPr id="20487" name="Picture 10"/>
          <p:cNvPicPr>
            <a:picLocks noChangeAspect="1" noChangeArrowheads="1"/>
          </p:cNvPicPr>
          <p:nvPr/>
        </p:nvPicPr>
        <p:blipFill>
          <a:blip r:embed="rId6"/>
          <a:srcRect/>
          <a:stretch>
            <a:fillRect/>
          </a:stretch>
        </p:blipFill>
        <p:spPr bwMode="auto">
          <a:xfrm>
            <a:off x="228600" y="4267200"/>
            <a:ext cx="2971800" cy="2271713"/>
          </a:xfrm>
          <a:prstGeom prst="rect">
            <a:avLst/>
          </a:prstGeom>
          <a:noFill/>
          <a:ln w="9525">
            <a:noFill/>
            <a:miter lim="800000"/>
            <a:headEnd/>
            <a:tailEnd/>
          </a:ln>
        </p:spPr>
      </p:pic>
      <p:pic>
        <p:nvPicPr>
          <p:cNvPr id="20488" name="Picture 11"/>
          <p:cNvPicPr>
            <a:picLocks noChangeAspect="1" noChangeArrowheads="1"/>
          </p:cNvPicPr>
          <p:nvPr/>
        </p:nvPicPr>
        <p:blipFill>
          <a:blip r:embed="rId7"/>
          <a:srcRect/>
          <a:stretch>
            <a:fillRect/>
          </a:stretch>
        </p:blipFill>
        <p:spPr bwMode="auto">
          <a:xfrm>
            <a:off x="2895600" y="4267200"/>
            <a:ext cx="3124200" cy="2389188"/>
          </a:xfrm>
          <a:prstGeom prst="rect">
            <a:avLst/>
          </a:prstGeom>
          <a:noFill/>
          <a:ln w="9525">
            <a:noFill/>
            <a:miter lim="800000"/>
            <a:headEnd/>
            <a:tailEnd/>
          </a:ln>
        </p:spPr>
      </p:pic>
      <p:pic>
        <p:nvPicPr>
          <p:cNvPr id="20489" name="Picture 12"/>
          <p:cNvPicPr>
            <a:picLocks noChangeAspect="1" noChangeArrowheads="1"/>
          </p:cNvPicPr>
          <p:nvPr/>
        </p:nvPicPr>
        <p:blipFill>
          <a:blip r:embed="rId8"/>
          <a:srcRect/>
          <a:stretch>
            <a:fillRect/>
          </a:stretch>
        </p:blipFill>
        <p:spPr bwMode="auto">
          <a:xfrm>
            <a:off x="5715000" y="4267200"/>
            <a:ext cx="3124200" cy="2390775"/>
          </a:xfrm>
          <a:prstGeom prst="rect">
            <a:avLst/>
          </a:prstGeom>
          <a:noFill/>
          <a:ln w="9525">
            <a:noFill/>
            <a:miter lim="800000"/>
            <a:headEnd/>
            <a:tailEnd/>
          </a:ln>
        </p:spPr>
      </p:pic>
      <p:sp>
        <p:nvSpPr>
          <p:cNvPr id="20490" name="Slide Number Placeholder 9"/>
          <p:cNvSpPr>
            <a:spLocks noGrp="1"/>
          </p:cNvSpPr>
          <p:nvPr>
            <p:ph type="sldNum" sz="quarter" idx="12"/>
          </p:nvPr>
        </p:nvSpPr>
        <p:spPr bwMode="auto">
          <a:noFill/>
          <a:ln>
            <a:miter lim="800000"/>
            <a:headEnd/>
            <a:tailEnd/>
          </a:ln>
        </p:spPr>
        <p:txBody>
          <a:bodyPr/>
          <a:lstStyle/>
          <a:p>
            <a:fld id="{39CF85E0-EBE8-4820-933E-6E8CCB7E1AF5}" type="slidenum">
              <a:rPr lang="en-US" altLang="zh-TW" smtClean="0"/>
              <a:pPr/>
              <a:t>24</a:t>
            </a:fld>
            <a:endParaRPr lang="en-US" altLang="zh-TW" smtClean="0"/>
          </a:p>
        </p:txBody>
      </p:sp>
      <p:sp>
        <p:nvSpPr>
          <p:cNvPr id="11" name="Rectangle 10"/>
          <p:cNvSpPr/>
          <p:nvPr/>
        </p:nvSpPr>
        <p:spPr>
          <a:xfrm>
            <a:off x="4800600" y="731520"/>
            <a:ext cx="28194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228600" y="0"/>
            <a:ext cx="9525000" cy="1143000"/>
          </a:xfrm>
          <a:prstGeom prst="rect">
            <a:avLst/>
          </a:prstGeom>
          <a:noFill/>
          <a:ln w="9525">
            <a:noFill/>
            <a:miter lim="800000"/>
            <a:headEnd/>
            <a:tailEnd/>
          </a:ln>
        </p:spPr>
        <p:txBody>
          <a:bodyPr anchor="ctr"/>
          <a:lstStyle/>
          <a:p>
            <a:pPr algn="ctr"/>
            <a:r>
              <a:rPr lang="en-US" altLang="zh-TW" sz="4000" dirty="0" smtClean="0">
                <a:hlinkClick r:id="" action="ppaction://noaction"/>
              </a:rPr>
              <a:t>Multi-View Class Detection Experiment</a:t>
            </a:r>
            <a:endParaRPr lang="en-US" altLang="zh-TW" sz="4000" dirty="0"/>
          </a:p>
        </p:txBody>
      </p:sp>
      <p:sp>
        <p:nvSpPr>
          <p:cNvPr id="24579" name="Text Box 4"/>
          <p:cNvSpPr txBox="1">
            <a:spLocks noChangeArrowheads="1"/>
          </p:cNvSpPr>
          <p:nvPr/>
        </p:nvSpPr>
        <p:spPr bwMode="auto">
          <a:xfrm>
            <a:off x="381000" y="1066800"/>
            <a:ext cx="8077200" cy="1800493"/>
          </a:xfrm>
          <a:prstGeom prst="rect">
            <a:avLst/>
          </a:prstGeom>
          <a:noFill/>
          <a:ln w="9525">
            <a:noFill/>
            <a:miter lim="800000"/>
            <a:headEnd/>
            <a:tailEnd/>
          </a:ln>
        </p:spPr>
        <p:txBody>
          <a:bodyPr>
            <a:spAutoFit/>
          </a:bodyPr>
          <a:lstStyle/>
          <a:p>
            <a:pPr>
              <a:spcAft>
                <a:spcPts val="600"/>
              </a:spcAft>
              <a:buFontTx/>
              <a:buChar char="•"/>
            </a:pPr>
            <a:r>
              <a:rPr lang="en-US" altLang="zh-TW" sz="2400" dirty="0">
                <a:latin typeface="Calibri" pitchFamily="34" charset="0"/>
              </a:rPr>
              <a:t> </a:t>
            </a:r>
            <a:r>
              <a:rPr lang="en-US" altLang="zh-TW" sz="2400" dirty="0" smtClean="0">
                <a:latin typeface="Calibri" pitchFamily="34" charset="0"/>
              </a:rPr>
              <a:t>Detector: Crandall’s system (CVPR05, CVPR07)</a:t>
            </a:r>
          </a:p>
          <a:p>
            <a:pPr>
              <a:spcAft>
                <a:spcPts val="600"/>
              </a:spcAft>
              <a:buFontTx/>
              <a:buChar char="•"/>
            </a:pPr>
            <a:r>
              <a:rPr lang="en-US" altLang="zh-TW" sz="2400" dirty="0" smtClean="0">
                <a:latin typeface="Calibri" pitchFamily="34" charset="0"/>
              </a:rPr>
              <a:t> Dataset: cars (partial PASCAL), chairs (collected by LIS)</a:t>
            </a:r>
          </a:p>
          <a:p>
            <a:pPr>
              <a:spcAft>
                <a:spcPts val="600"/>
              </a:spcAft>
              <a:buFontTx/>
              <a:buChar char="•"/>
            </a:pPr>
            <a:r>
              <a:rPr lang="en-US" altLang="zh-TW" sz="2400" dirty="0" smtClean="0">
                <a:latin typeface="Calibri" pitchFamily="34" charset="0"/>
              </a:rPr>
              <a:t> Each view (Real/Virtual Training): 20/100 (chairs), 15/50 (cars)</a:t>
            </a:r>
          </a:p>
          <a:p>
            <a:pPr>
              <a:spcAft>
                <a:spcPts val="600"/>
              </a:spcAft>
              <a:buFontTx/>
              <a:buChar char="•"/>
            </a:pPr>
            <a:r>
              <a:rPr lang="en-US" altLang="zh-TW" sz="2400" dirty="0" smtClean="0">
                <a:latin typeface="Calibri" pitchFamily="34" charset="0"/>
              </a:rPr>
              <a:t> Task: Object/No Object, No viewpoint identification  </a:t>
            </a:r>
            <a:endParaRPr lang="en-US" altLang="zh-TW" sz="2400" dirty="0">
              <a:latin typeface="Calibri" pitchFamily="34" charset="0"/>
            </a:endParaRPr>
          </a:p>
        </p:txBody>
      </p:sp>
      <p:sp>
        <p:nvSpPr>
          <p:cNvPr id="24580" name="Slide Number Placeholder 15"/>
          <p:cNvSpPr>
            <a:spLocks noGrp="1"/>
          </p:cNvSpPr>
          <p:nvPr>
            <p:ph type="sldNum" sz="quarter" idx="12"/>
          </p:nvPr>
        </p:nvSpPr>
        <p:spPr bwMode="auto">
          <a:noFill/>
          <a:ln>
            <a:miter lim="800000"/>
            <a:headEnd/>
            <a:tailEnd/>
          </a:ln>
        </p:spPr>
        <p:txBody>
          <a:bodyPr/>
          <a:lstStyle/>
          <a:p>
            <a:fld id="{01B183FE-4956-4B1D-804C-007258138AEF}" type="slidenum">
              <a:rPr lang="en-US" altLang="zh-TW" smtClean="0"/>
              <a:pPr/>
              <a:t>25</a:t>
            </a:fld>
            <a:endParaRPr lang="en-US" altLang="zh-TW" smtClean="0"/>
          </a:p>
        </p:txBody>
      </p:sp>
      <p:sp>
        <p:nvSpPr>
          <p:cNvPr id="6" name="Rectangle 5"/>
          <p:cNvSpPr/>
          <p:nvPr/>
        </p:nvSpPr>
        <p:spPr>
          <a:xfrm>
            <a:off x="457200" y="838200"/>
            <a:ext cx="81534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p:cNvGrpSpPr/>
          <p:nvPr/>
        </p:nvGrpSpPr>
        <p:grpSpPr>
          <a:xfrm>
            <a:off x="-182880" y="2831068"/>
            <a:ext cx="9448800" cy="4026932"/>
            <a:chOff x="-152400" y="2667000"/>
            <a:chExt cx="9448800" cy="4026932"/>
          </a:xfrm>
        </p:grpSpPr>
        <p:pic>
          <p:nvPicPr>
            <p:cNvPr id="118789" name="Picture 5"/>
            <p:cNvPicPr>
              <a:picLocks noChangeAspect="1" noChangeArrowheads="1"/>
            </p:cNvPicPr>
            <p:nvPr/>
          </p:nvPicPr>
          <p:blipFill>
            <a:blip r:embed="rId3"/>
            <a:srcRect/>
            <a:stretch>
              <a:fillRect/>
            </a:stretch>
          </p:blipFill>
          <p:spPr bwMode="auto">
            <a:xfrm>
              <a:off x="-152400" y="2667000"/>
              <a:ext cx="5334000" cy="4000500"/>
            </a:xfrm>
            <a:prstGeom prst="rect">
              <a:avLst/>
            </a:prstGeom>
            <a:noFill/>
            <a:ln w="9525">
              <a:noFill/>
              <a:miter lim="800000"/>
              <a:headEnd/>
              <a:tailEnd/>
            </a:ln>
            <a:effectLst/>
          </p:spPr>
        </p:pic>
        <p:pic>
          <p:nvPicPr>
            <p:cNvPr id="118785" name="Picture 1"/>
            <p:cNvPicPr>
              <a:picLocks noChangeAspect="1" noChangeArrowheads="1"/>
            </p:cNvPicPr>
            <p:nvPr/>
          </p:nvPicPr>
          <p:blipFill>
            <a:blip r:embed="rId4"/>
            <a:srcRect/>
            <a:stretch>
              <a:fillRect/>
            </a:stretch>
          </p:blipFill>
          <p:spPr bwMode="auto">
            <a:xfrm>
              <a:off x="3962400" y="2667000"/>
              <a:ext cx="5334000" cy="4000500"/>
            </a:xfrm>
            <a:prstGeom prst="rect">
              <a:avLst/>
            </a:prstGeom>
            <a:noFill/>
            <a:ln w="9525">
              <a:noFill/>
              <a:miter lim="800000"/>
              <a:headEnd/>
              <a:tailEnd/>
            </a:ln>
            <a:effectLst/>
          </p:spPr>
        </p:pic>
        <p:sp>
          <p:nvSpPr>
            <p:cNvPr id="10" name="TextBox 9"/>
            <p:cNvSpPr txBox="1"/>
            <p:nvPr/>
          </p:nvSpPr>
          <p:spPr>
            <a:xfrm>
              <a:off x="1524000" y="2667000"/>
              <a:ext cx="1927131" cy="369332"/>
            </a:xfrm>
            <a:prstGeom prst="rect">
              <a:avLst/>
            </a:prstGeom>
            <a:noFill/>
          </p:spPr>
          <p:txBody>
            <a:bodyPr wrap="none" rtlCol="0">
              <a:spAutoFit/>
            </a:bodyPr>
            <a:lstStyle/>
            <a:p>
              <a:r>
                <a:rPr lang="en-US" dirty="0" smtClean="0"/>
                <a:t>Object Class: Chair</a:t>
              </a:r>
              <a:endParaRPr lang="en-US" dirty="0"/>
            </a:p>
          </p:txBody>
        </p:sp>
        <p:sp>
          <p:nvSpPr>
            <p:cNvPr id="11" name="TextBox 10"/>
            <p:cNvSpPr txBox="1"/>
            <p:nvPr/>
          </p:nvSpPr>
          <p:spPr>
            <a:xfrm>
              <a:off x="5715000" y="2667000"/>
              <a:ext cx="1752403" cy="369332"/>
            </a:xfrm>
            <a:prstGeom prst="rect">
              <a:avLst/>
            </a:prstGeom>
            <a:noFill/>
          </p:spPr>
          <p:txBody>
            <a:bodyPr wrap="none" rtlCol="0">
              <a:spAutoFit/>
            </a:bodyPr>
            <a:lstStyle/>
            <a:p>
              <a:r>
                <a:rPr lang="en-US" dirty="0" smtClean="0"/>
                <a:t>Object Class: Car</a:t>
              </a:r>
              <a:endParaRPr lang="en-US" dirty="0"/>
            </a:p>
          </p:txBody>
        </p:sp>
        <p:sp>
          <p:nvSpPr>
            <p:cNvPr id="12" name="TextBox 11"/>
            <p:cNvSpPr txBox="1"/>
            <p:nvPr/>
          </p:nvSpPr>
          <p:spPr>
            <a:xfrm>
              <a:off x="1447800" y="6324600"/>
              <a:ext cx="1907830" cy="369332"/>
            </a:xfrm>
            <a:prstGeom prst="rect">
              <a:avLst/>
            </a:prstGeom>
            <a:noFill/>
          </p:spPr>
          <p:txBody>
            <a:bodyPr wrap="none" rtlCol="0">
              <a:spAutoFit/>
            </a:bodyPr>
            <a:lstStyle/>
            <a:p>
              <a:r>
                <a:rPr lang="en-US" dirty="0" smtClean="0"/>
                <a:t>False Positive Rate</a:t>
              </a:r>
              <a:endParaRPr lang="en-US" dirty="0"/>
            </a:p>
          </p:txBody>
        </p:sp>
        <p:sp>
          <p:nvSpPr>
            <p:cNvPr id="13" name="TextBox 12"/>
            <p:cNvSpPr txBox="1"/>
            <p:nvPr/>
          </p:nvSpPr>
          <p:spPr>
            <a:xfrm>
              <a:off x="5715000" y="6324600"/>
              <a:ext cx="1907830" cy="369332"/>
            </a:xfrm>
            <a:prstGeom prst="rect">
              <a:avLst/>
            </a:prstGeom>
            <a:noFill/>
          </p:spPr>
          <p:txBody>
            <a:bodyPr wrap="none" rtlCol="0">
              <a:spAutoFit/>
            </a:bodyPr>
            <a:lstStyle/>
            <a:p>
              <a:r>
                <a:rPr lang="en-US" dirty="0" smtClean="0"/>
                <a:t>False Positive Rate</a:t>
              </a:r>
              <a:endParaRPr lang="en-US" dirty="0"/>
            </a:p>
          </p:txBody>
        </p:sp>
        <p:sp>
          <p:nvSpPr>
            <p:cNvPr id="14" name="TextBox 13"/>
            <p:cNvSpPr txBox="1"/>
            <p:nvPr/>
          </p:nvSpPr>
          <p:spPr>
            <a:xfrm rot="16200000">
              <a:off x="-742766" y="4400367"/>
              <a:ext cx="1854867" cy="369332"/>
            </a:xfrm>
            <a:prstGeom prst="rect">
              <a:avLst/>
            </a:prstGeom>
            <a:noFill/>
          </p:spPr>
          <p:txBody>
            <a:bodyPr wrap="none" rtlCol="0">
              <a:spAutoFit/>
            </a:bodyPr>
            <a:lstStyle/>
            <a:p>
              <a:r>
                <a:rPr lang="en-US" dirty="0" smtClean="0"/>
                <a:t>True Positive Rate</a:t>
              </a:r>
              <a:endParaRPr lang="en-US" dirty="0"/>
            </a:p>
          </p:txBody>
        </p:sp>
        <p:sp>
          <p:nvSpPr>
            <p:cNvPr id="16" name="Rectangle 15"/>
            <p:cNvSpPr/>
            <p:nvPr/>
          </p:nvSpPr>
          <p:spPr>
            <a:xfrm>
              <a:off x="6553200" y="5334000"/>
              <a:ext cx="21336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6705600" y="5562600"/>
              <a:ext cx="685800" cy="1588"/>
            </a:xfrm>
            <a:prstGeom prst="line">
              <a:avLst/>
            </a:prstGeom>
            <a:ln w="38100">
              <a:solidFill>
                <a:srgbClr val="0066FF"/>
              </a:solidFill>
              <a:prstDash val="dash"/>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315200" y="5334000"/>
              <a:ext cx="1297599" cy="369332"/>
            </a:xfrm>
            <a:prstGeom prst="rect">
              <a:avLst/>
            </a:prstGeom>
            <a:noFill/>
          </p:spPr>
          <p:txBody>
            <a:bodyPr wrap="none" rtlCol="0">
              <a:spAutoFit/>
            </a:bodyPr>
            <a:lstStyle/>
            <a:p>
              <a:r>
                <a:rPr lang="en-US" dirty="0" smtClean="0"/>
                <a:t>Real images</a:t>
              </a:r>
              <a:endParaRPr lang="en-US" dirty="0"/>
            </a:p>
          </p:txBody>
        </p:sp>
      </p:grpSp>
      <p:grpSp>
        <p:nvGrpSpPr>
          <p:cNvPr id="84" name="Group 83"/>
          <p:cNvGrpSpPr/>
          <p:nvPr/>
        </p:nvGrpSpPr>
        <p:grpSpPr>
          <a:xfrm>
            <a:off x="-182880" y="2834640"/>
            <a:ext cx="9448800" cy="4000500"/>
            <a:chOff x="-304800" y="381000"/>
            <a:chExt cx="9448800" cy="4000500"/>
          </a:xfrm>
        </p:grpSpPr>
        <p:pic>
          <p:nvPicPr>
            <p:cNvPr id="85" name="Picture 2"/>
            <p:cNvPicPr>
              <a:picLocks noChangeAspect="1" noChangeArrowheads="1"/>
            </p:cNvPicPr>
            <p:nvPr/>
          </p:nvPicPr>
          <p:blipFill>
            <a:blip r:embed="rId5"/>
            <a:srcRect/>
            <a:stretch>
              <a:fillRect/>
            </a:stretch>
          </p:blipFill>
          <p:spPr bwMode="auto">
            <a:xfrm>
              <a:off x="-304800" y="381000"/>
              <a:ext cx="5334000" cy="4000500"/>
            </a:xfrm>
            <a:prstGeom prst="rect">
              <a:avLst/>
            </a:prstGeom>
            <a:noFill/>
            <a:ln w="9525">
              <a:noFill/>
              <a:miter lim="800000"/>
              <a:headEnd/>
              <a:tailEnd/>
            </a:ln>
            <a:effectLst/>
          </p:spPr>
        </p:pic>
        <p:pic>
          <p:nvPicPr>
            <p:cNvPr id="100" name="Picture 3"/>
            <p:cNvPicPr>
              <a:picLocks noChangeAspect="1" noChangeArrowheads="1"/>
            </p:cNvPicPr>
            <p:nvPr/>
          </p:nvPicPr>
          <p:blipFill>
            <a:blip r:embed="rId6"/>
            <a:srcRect/>
            <a:stretch>
              <a:fillRect/>
            </a:stretch>
          </p:blipFill>
          <p:spPr bwMode="auto">
            <a:xfrm>
              <a:off x="3810000" y="381000"/>
              <a:ext cx="5334000" cy="4000500"/>
            </a:xfrm>
            <a:prstGeom prst="rect">
              <a:avLst/>
            </a:prstGeom>
            <a:noFill/>
            <a:ln w="9525">
              <a:noFill/>
              <a:miter lim="800000"/>
              <a:headEnd/>
              <a:tailEnd/>
            </a:ln>
            <a:effectLst/>
          </p:spPr>
        </p:pic>
        <p:sp>
          <p:nvSpPr>
            <p:cNvPr id="101" name="Rectangle 100"/>
            <p:cNvSpPr/>
            <p:nvPr/>
          </p:nvSpPr>
          <p:spPr>
            <a:xfrm>
              <a:off x="5334000" y="3124200"/>
              <a:ext cx="3276600" cy="68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2" name="Straight Connector 101"/>
            <p:cNvCxnSpPr/>
            <p:nvPr/>
          </p:nvCxnSpPr>
          <p:spPr>
            <a:xfrm>
              <a:off x="5486400" y="3581400"/>
              <a:ext cx="685800" cy="1588"/>
            </a:xfrm>
            <a:prstGeom prst="line">
              <a:avLst/>
            </a:prstGeom>
            <a:ln w="38100">
              <a:solidFill>
                <a:srgbClr val="0066FF"/>
              </a:solidFill>
              <a:prstDash val="dash"/>
            </a:ln>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6172200" y="3429000"/>
              <a:ext cx="1171603" cy="338554"/>
            </a:xfrm>
            <a:prstGeom prst="rect">
              <a:avLst/>
            </a:prstGeom>
            <a:noFill/>
          </p:spPr>
          <p:txBody>
            <a:bodyPr wrap="none" rtlCol="0">
              <a:spAutoFit/>
            </a:bodyPr>
            <a:lstStyle/>
            <a:p>
              <a:r>
                <a:rPr lang="en-US" sz="1600" dirty="0" smtClean="0"/>
                <a:t>Real images</a:t>
              </a:r>
              <a:endParaRPr lang="en-US" sz="1600" dirty="0"/>
            </a:p>
          </p:txBody>
        </p:sp>
        <p:cxnSp>
          <p:nvCxnSpPr>
            <p:cNvPr id="104" name="Straight Connector 103"/>
            <p:cNvCxnSpPr/>
            <p:nvPr/>
          </p:nvCxnSpPr>
          <p:spPr>
            <a:xfrm>
              <a:off x="5486400" y="3276600"/>
              <a:ext cx="609600" cy="1588"/>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6172200" y="3124200"/>
              <a:ext cx="2372509" cy="338554"/>
            </a:xfrm>
            <a:prstGeom prst="rect">
              <a:avLst/>
            </a:prstGeom>
            <a:noFill/>
          </p:spPr>
          <p:txBody>
            <a:bodyPr wrap="none" rtlCol="0">
              <a:spAutoFit/>
            </a:bodyPr>
            <a:lstStyle/>
            <a:p>
              <a:r>
                <a:rPr lang="en-US" sz="1600" dirty="0" smtClean="0"/>
                <a:t>Real images from all views</a:t>
              </a:r>
              <a:endParaRPr lang="en-US" sz="1600" dirty="0"/>
            </a:p>
          </p:txBody>
        </p:sp>
      </p:grpSp>
      <p:grpSp>
        <p:nvGrpSpPr>
          <p:cNvPr id="106" name="Group 105"/>
          <p:cNvGrpSpPr/>
          <p:nvPr/>
        </p:nvGrpSpPr>
        <p:grpSpPr>
          <a:xfrm>
            <a:off x="-182880" y="2834640"/>
            <a:ext cx="9448800" cy="4000500"/>
            <a:chOff x="-304800" y="1295400"/>
            <a:chExt cx="9448800" cy="4000500"/>
          </a:xfrm>
        </p:grpSpPr>
        <p:pic>
          <p:nvPicPr>
            <p:cNvPr id="107" name="Picture 4"/>
            <p:cNvPicPr>
              <a:picLocks noChangeAspect="1" noChangeArrowheads="1"/>
            </p:cNvPicPr>
            <p:nvPr/>
          </p:nvPicPr>
          <p:blipFill>
            <a:blip r:embed="rId7"/>
            <a:srcRect/>
            <a:stretch>
              <a:fillRect/>
            </a:stretch>
          </p:blipFill>
          <p:spPr bwMode="auto">
            <a:xfrm>
              <a:off x="-304800" y="1295400"/>
              <a:ext cx="5334000" cy="4000500"/>
            </a:xfrm>
            <a:prstGeom prst="rect">
              <a:avLst/>
            </a:prstGeom>
            <a:noFill/>
            <a:ln w="9525">
              <a:noFill/>
              <a:miter lim="800000"/>
              <a:headEnd/>
              <a:tailEnd/>
            </a:ln>
            <a:effectLst/>
          </p:spPr>
        </p:pic>
        <p:pic>
          <p:nvPicPr>
            <p:cNvPr id="108" name="Picture 5"/>
            <p:cNvPicPr>
              <a:picLocks noChangeAspect="1" noChangeArrowheads="1"/>
            </p:cNvPicPr>
            <p:nvPr/>
          </p:nvPicPr>
          <p:blipFill>
            <a:blip r:embed="rId8"/>
            <a:srcRect/>
            <a:stretch>
              <a:fillRect/>
            </a:stretch>
          </p:blipFill>
          <p:spPr bwMode="auto">
            <a:xfrm>
              <a:off x="3810000" y="1295400"/>
              <a:ext cx="5334000" cy="4000500"/>
            </a:xfrm>
            <a:prstGeom prst="rect">
              <a:avLst/>
            </a:prstGeom>
            <a:noFill/>
            <a:ln w="9525">
              <a:noFill/>
              <a:miter lim="800000"/>
              <a:headEnd/>
              <a:tailEnd/>
            </a:ln>
            <a:effectLst/>
          </p:spPr>
        </p:pic>
        <p:sp>
          <p:nvSpPr>
            <p:cNvPr id="109" name="Rectangle 108"/>
            <p:cNvSpPr/>
            <p:nvPr/>
          </p:nvSpPr>
          <p:spPr>
            <a:xfrm>
              <a:off x="5334000" y="4038600"/>
              <a:ext cx="3276600" cy="76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0" name="Straight Connector 109"/>
            <p:cNvCxnSpPr/>
            <p:nvPr/>
          </p:nvCxnSpPr>
          <p:spPr>
            <a:xfrm>
              <a:off x="5410200" y="4648200"/>
              <a:ext cx="533400" cy="1588"/>
            </a:xfrm>
            <a:prstGeom prst="line">
              <a:avLst/>
            </a:prstGeom>
            <a:ln w="38100">
              <a:solidFill>
                <a:srgbClr val="0066FF"/>
              </a:solidFill>
              <a:prstDash val="dash"/>
            </a:ln>
          </p:spPr>
          <p:style>
            <a:lnRef idx="1">
              <a:schemeClr val="accent1"/>
            </a:lnRef>
            <a:fillRef idx="0">
              <a:schemeClr val="accent1"/>
            </a:fillRef>
            <a:effectRef idx="0">
              <a:schemeClr val="accent1"/>
            </a:effectRef>
            <a:fontRef idx="minor">
              <a:schemeClr val="tx1"/>
            </a:fontRef>
          </p:style>
        </p:cxnSp>
        <p:sp>
          <p:nvSpPr>
            <p:cNvPr id="111" name="TextBox 110"/>
            <p:cNvSpPr txBox="1"/>
            <p:nvPr/>
          </p:nvSpPr>
          <p:spPr>
            <a:xfrm>
              <a:off x="5943600" y="4495800"/>
              <a:ext cx="1171603" cy="338554"/>
            </a:xfrm>
            <a:prstGeom prst="rect">
              <a:avLst/>
            </a:prstGeom>
            <a:noFill/>
          </p:spPr>
          <p:txBody>
            <a:bodyPr wrap="none" rtlCol="0">
              <a:spAutoFit/>
            </a:bodyPr>
            <a:lstStyle/>
            <a:p>
              <a:r>
                <a:rPr lang="en-US" sz="1600" dirty="0" smtClean="0"/>
                <a:t>Real images</a:t>
              </a:r>
              <a:endParaRPr lang="en-US" sz="1600" dirty="0"/>
            </a:p>
          </p:txBody>
        </p:sp>
        <p:cxnSp>
          <p:nvCxnSpPr>
            <p:cNvPr id="112" name="Straight Connector 111"/>
            <p:cNvCxnSpPr/>
            <p:nvPr/>
          </p:nvCxnSpPr>
          <p:spPr>
            <a:xfrm>
              <a:off x="5410200" y="4419600"/>
              <a:ext cx="457200" cy="1588"/>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13" name="TextBox 112"/>
            <p:cNvSpPr txBox="1"/>
            <p:nvPr/>
          </p:nvSpPr>
          <p:spPr>
            <a:xfrm>
              <a:off x="5943600" y="4267200"/>
              <a:ext cx="2372509" cy="338554"/>
            </a:xfrm>
            <a:prstGeom prst="rect">
              <a:avLst/>
            </a:prstGeom>
            <a:noFill/>
          </p:spPr>
          <p:txBody>
            <a:bodyPr wrap="none" rtlCol="0">
              <a:spAutoFit/>
            </a:bodyPr>
            <a:lstStyle/>
            <a:p>
              <a:r>
                <a:rPr lang="en-US" sz="1600" dirty="0" smtClean="0"/>
                <a:t>Real images from all views</a:t>
              </a:r>
              <a:endParaRPr lang="en-US" sz="1600" dirty="0"/>
            </a:p>
          </p:txBody>
        </p:sp>
        <p:cxnSp>
          <p:nvCxnSpPr>
            <p:cNvPr id="114" name="Straight Connector 113"/>
            <p:cNvCxnSpPr/>
            <p:nvPr/>
          </p:nvCxnSpPr>
          <p:spPr>
            <a:xfrm>
              <a:off x="5410200" y="4267200"/>
              <a:ext cx="533400" cy="1588"/>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5943600" y="4038600"/>
              <a:ext cx="2734275" cy="338554"/>
            </a:xfrm>
            <a:prstGeom prst="rect">
              <a:avLst/>
            </a:prstGeom>
            <a:noFill/>
          </p:spPr>
          <p:txBody>
            <a:bodyPr wrap="none" rtlCol="0">
              <a:spAutoFit/>
            </a:bodyPr>
            <a:lstStyle/>
            <a:p>
              <a:r>
                <a:rPr lang="en-US" sz="1600" dirty="0" smtClean="0"/>
                <a:t>Real + Virtual (single primitive)</a:t>
              </a:r>
              <a:endParaRPr lang="en-US" sz="1600" dirty="0"/>
            </a:p>
          </p:txBody>
        </p:sp>
      </p:grpSp>
      <p:grpSp>
        <p:nvGrpSpPr>
          <p:cNvPr id="116" name="Group 115"/>
          <p:cNvGrpSpPr/>
          <p:nvPr/>
        </p:nvGrpSpPr>
        <p:grpSpPr>
          <a:xfrm>
            <a:off x="-182880" y="2834640"/>
            <a:ext cx="9448800" cy="4000500"/>
            <a:chOff x="0" y="1143000"/>
            <a:chExt cx="9448800" cy="4000500"/>
          </a:xfrm>
        </p:grpSpPr>
        <p:pic>
          <p:nvPicPr>
            <p:cNvPr id="117" name="Picture 6"/>
            <p:cNvPicPr>
              <a:picLocks noChangeAspect="1" noChangeArrowheads="1"/>
            </p:cNvPicPr>
            <p:nvPr/>
          </p:nvPicPr>
          <p:blipFill>
            <a:blip r:embed="rId9"/>
            <a:srcRect/>
            <a:stretch>
              <a:fillRect/>
            </a:stretch>
          </p:blipFill>
          <p:spPr bwMode="auto">
            <a:xfrm>
              <a:off x="0" y="1143000"/>
              <a:ext cx="5334000" cy="4000500"/>
            </a:xfrm>
            <a:prstGeom prst="rect">
              <a:avLst/>
            </a:prstGeom>
            <a:noFill/>
            <a:ln w="9525">
              <a:noFill/>
              <a:miter lim="800000"/>
              <a:headEnd/>
              <a:tailEnd/>
            </a:ln>
            <a:effectLst/>
          </p:spPr>
        </p:pic>
        <p:pic>
          <p:nvPicPr>
            <p:cNvPr id="118" name="Picture 7"/>
            <p:cNvPicPr>
              <a:picLocks noChangeAspect="1" noChangeArrowheads="1"/>
            </p:cNvPicPr>
            <p:nvPr/>
          </p:nvPicPr>
          <p:blipFill>
            <a:blip r:embed="rId10"/>
            <a:srcRect/>
            <a:stretch>
              <a:fillRect/>
            </a:stretch>
          </p:blipFill>
          <p:spPr bwMode="auto">
            <a:xfrm>
              <a:off x="4114800" y="1143000"/>
              <a:ext cx="5334000" cy="4000500"/>
            </a:xfrm>
            <a:prstGeom prst="rect">
              <a:avLst/>
            </a:prstGeom>
            <a:noFill/>
            <a:ln w="9525">
              <a:noFill/>
              <a:miter lim="800000"/>
              <a:headEnd/>
              <a:tailEnd/>
            </a:ln>
            <a:effectLst/>
          </p:spPr>
        </p:pic>
        <p:grpSp>
          <p:nvGrpSpPr>
            <p:cNvPr id="119" name="Group 58"/>
            <p:cNvGrpSpPr/>
            <p:nvPr/>
          </p:nvGrpSpPr>
          <p:grpSpPr>
            <a:xfrm>
              <a:off x="5257800" y="3657600"/>
              <a:ext cx="3657600" cy="1024354"/>
              <a:chOff x="5486400" y="3657600"/>
              <a:chExt cx="3657600" cy="1024354"/>
            </a:xfrm>
          </p:grpSpPr>
          <p:sp>
            <p:nvSpPr>
              <p:cNvPr id="120" name="Rectangle 119"/>
              <p:cNvSpPr/>
              <p:nvPr/>
            </p:nvSpPr>
            <p:spPr>
              <a:xfrm>
                <a:off x="5486400" y="3657600"/>
                <a:ext cx="3505200" cy="990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1" name="Straight Connector 120"/>
              <p:cNvCxnSpPr/>
              <p:nvPr/>
            </p:nvCxnSpPr>
            <p:spPr>
              <a:xfrm>
                <a:off x="5562600" y="4495800"/>
                <a:ext cx="533400" cy="1588"/>
              </a:xfrm>
              <a:prstGeom prst="line">
                <a:avLst/>
              </a:prstGeom>
              <a:ln w="38100">
                <a:solidFill>
                  <a:srgbClr val="0066FF"/>
                </a:solidFill>
                <a:prstDash val="dash"/>
              </a:ln>
            </p:spPr>
            <p:style>
              <a:lnRef idx="1">
                <a:schemeClr val="accent1"/>
              </a:lnRef>
              <a:fillRef idx="0">
                <a:schemeClr val="accent1"/>
              </a:fillRef>
              <a:effectRef idx="0">
                <a:schemeClr val="accent1"/>
              </a:effectRef>
              <a:fontRef idx="minor">
                <a:schemeClr val="tx1"/>
              </a:fontRef>
            </p:style>
          </p:cxnSp>
          <p:sp>
            <p:nvSpPr>
              <p:cNvPr id="122" name="TextBox 121"/>
              <p:cNvSpPr txBox="1"/>
              <p:nvPr/>
            </p:nvSpPr>
            <p:spPr>
              <a:xfrm>
                <a:off x="6019800" y="4343400"/>
                <a:ext cx="1171603" cy="338554"/>
              </a:xfrm>
              <a:prstGeom prst="rect">
                <a:avLst/>
              </a:prstGeom>
              <a:noFill/>
            </p:spPr>
            <p:txBody>
              <a:bodyPr wrap="none" rtlCol="0">
                <a:spAutoFit/>
              </a:bodyPr>
              <a:lstStyle/>
              <a:p>
                <a:r>
                  <a:rPr lang="en-US" sz="1600" dirty="0" smtClean="0"/>
                  <a:t>Real images</a:t>
                </a:r>
                <a:endParaRPr lang="en-US" sz="1600" dirty="0"/>
              </a:p>
            </p:txBody>
          </p:sp>
          <p:cxnSp>
            <p:nvCxnSpPr>
              <p:cNvPr id="123" name="Straight Connector 122"/>
              <p:cNvCxnSpPr/>
              <p:nvPr/>
            </p:nvCxnSpPr>
            <p:spPr>
              <a:xfrm>
                <a:off x="5562600" y="4267200"/>
                <a:ext cx="457200" cy="1588"/>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24" name="TextBox 123"/>
              <p:cNvSpPr txBox="1"/>
              <p:nvPr/>
            </p:nvSpPr>
            <p:spPr>
              <a:xfrm>
                <a:off x="6019800" y="4114800"/>
                <a:ext cx="2372509" cy="338554"/>
              </a:xfrm>
              <a:prstGeom prst="rect">
                <a:avLst/>
              </a:prstGeom>
              <a:noFill/>
            </p:spPr>
            <p:txBody>
              <a:bodyPr wrap="none" rtlCol="0">
                <a:spAutoFit/>
              </a:bodyPr>
              <a:lstStyle/>
              <a:p>
                <a:r>
                  <a:rPr lang="en-US" sz="1600" dirty="0" smtClean="0"/>
                  <a:t>Real images from all views</a:t>
                </a:r>
                <a:endParaRPr lang="en-US" sz="1600" dirty="0"/>
              </a:p>
            </p:txBody>
          </p:sp>
          <p:cxnSp>
            <p:nvCxnSpPr>
              <p:cNvPr id="125" name="Straight Connector 124"/>
              <p:cNvCxnSpPr/>
              <p:nvPr/>
            </p:nvCxnSpPr>
            <p:spPr>
              <a:xfrm>
                <a:off x="5562600" y="4038600"/>
                <a:ext cx="457200" cy="1588"/>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26" name="TextBox 125"/>
              <p:cNvSpPr txBox="1"/>
              <p:nvPr/>
            </p:nvSpPr>
            <p:spPr>
              <a:xfrm>
                <a:off x="6019800" y="3886200"/>
                <a:ext cx="2734275" cy="338554"/>
              </a:xfrm>
              <a:prstGeom prst="rect">
                <a:avLst/>
              </a:prstGeom>
              <a:noFill/>
            </p:spPr>
            <p:txBody>
              <a:bodyPr wrap="none" rtlCol="0">
                <a:spAutoFit/>
              </a:bodyPr>
              <a:lstStyle/>
              <a:p>
                <a:r>
                  <a:rPr lang="en-US" sz="1600" dirty="0" smtClean="0"/>
                  <a:t>Real + Virtual (single primitive)</a:t>
                </a:r>
                <a:endParaRPr lang="en-US" sz="1600" dirty="0"/>
              </a:p>
            </p:txBody>
          </p:sp>
          <p:cxnSp>
            <p:nvCxnSpPr>
              <p:cNvPr id="127" name="Straight Connector 126"/>
              <p:cNvCxnSpPr/>
              <p:nvPr/>
            </p:nvCxnSpPr>
            <p:spPr>
              <a:xfrm>
                <a:off x="5562600" y="3810000"/>
                <a:ext cx="457200" cy="1588"/>
              </a:xfrm>
              <a:prstGeom prst="line">
                <a:avLst/>
              </a:prstGeom>
              <a:ln w="38100">
                <a:solidFill>
                  <a:srgbClr val="00FF00"/>
                </a:solidFill>
              </a:ln>
            </p:spPr>
            <p:style>
              <a:lnRef idx="1">
                <a:schemeClr val="accent1"/>
              </a:lnRef>
              <a:fillRef idx="0">
                <a:schemeClr val="accent1"/>
              </a:fillRef>
              <a:effectRef idx="0">
                <a:schemeClr val="accent1"/>
              </a:effectRef>
              <a:fontRef idx="minor">
                <a:schemeClr val="tx1"/>
              </a:fontRef>
            </p:style>
          </p:cxnSp>
          <p:sp>
            <p:nvSpPr>
              <p:cNvPr id="128" name="TextBox 127"/>
              <p:cNvSpPr txBox="1"/>
              <p:nvPr/>
            </p:nvSpPr>
            <p:spPr>
              <a:xfrm>
                <a:off x="6019800" y="3657600"/>
                <a:ext cx="3124200" cy="338554"/>
              </a:xfrm>
              <a:prstGeom prst="rect">
                <a:avLst/>
              </a:prstGeom>
              <a:noFill/>
            </p:spPr>
            <p:txBody>
              <a:bodyPr wrap="square" rtlCol="0">
                <a:spAutoFit/>
              </a:bodyPr>
              <a:lstStyle/>
              <a:p>
                <a:r>
                  <a:rPr lang="en-US" sz="1600" dirty="0" smtClean="0"/>
                  <a:t>Real + Virtual (multiple primitives)</a:t>
                </a:r>
                <a:endParaRPr lang="en-US" sz="1600" dirty="0"/>
              </a:p>
            </p:txBody>
          </p:sp>
        </p:grpSp>
      </p:grpSp>
      <p:grpSp>
        <p:nvGrpSpPr>
          <p:cNvPr id="129" name="Group 128"/>
          <p:cNvGrpSpPr/>
          <p:nvPr/>
        </p:nvGrpSpPr>
        <p:grpSpPr>
          <a:xfrm>
            <a:off x="-182880" y="2834640"/>
            <a:ext cx="9448800" cy="4000500"/>
            <a:chOff x="-304800" y="2514600"/>
            <a:chExt cx="9448800" cy="4000500"/>
          </a:xfrm>
        </p:grpSpPr>
        <p:pic>
          <p:nvPicPr>
            <p:cNvPr id="130" name="Picture 8"/>
            <p:cNvPicPr>
              <a:picLocks noChangeAspect="1" noChangeArrowheads="1"/>
            </p:cNvPicPr>
            <p:nvPr/>
          </p:nvPicPr>
          <p:blipFill>
            <a:blip r:embed="rId11"/>
            <a:srcRect/>
            <a:stretch>
              <a:fillRect/>
            </a:stretch>
          </p:blipFill>
          <p:spPr bwMode="auto">
            <a:xfrm>
              <a:off x="-304800" y="2514600"/>
              <a:ext cx="5334000" cy="4000500"/>
            </a:xfrm>
            <a:prstGeom prst="rect">
              <a:avLst/>
            </a:prstGeom>
            <a:noFill/>
            <a:ln w="9525">
              <a:noFill/>
              <a:miter lim="800000"/>
              <a:headEnd/>
              <a:tailEnd/>
            </a:ln>
            <a:effectLst/>
          </p:spPr>
        </p:pic>
        <p:pic>
          <p:nvPicPr>
            <p:cNvPr id="131" name="Picture 9"/>
            <p:cNvPicPr>
              <a:picLocks noChangeAspect="1" noChangeArrowheads="1"/>
            </p:cNvPicPr>
            <p:nvPr/>
          </p:nvPicPr>
          <p:blipFill>
            <a:blip r:embed="rId12"/>
            <a:srcRect/>
            <a:stretch>
              <a:fillRect/>
            </a:stretch>
          </p:blipFill>
          <p:spPr bwMode="auto">
            <a:xfrm>
              <a:off x="3810000" y="2514600"/>
              <a:ext cx="5334000" cy="4000500"/>
            </a:xfrm>
            <a:prstGeom prst="rect">
              <a:avLst/>
            </a:prstGeom>
            <a:noFill/>
            <a:ln w="9525">
              <a:noFill/>
              <a:miter lim="800000"/>
              <a:headEnd/>
              <a:tailEnd/>
            </a:ln>
            <a:effectLst/>
          </p:spPr>
        </p:pic>
        <p:grpSp>
          <p:nvGrpSpPr>
            <p:cNvPr id="132" name="Group 88"/>
            <p:cNvGrpSpPr/>
            <p:nvPr/>
          </p:nvGrpSpPr>
          <p:grpSpPr>
            <a:xfrm>
              <a:off x="5029200" y="4846320"/>
              <a:ext cx="3657600" cy="1207234"/>
              <a:chOff x="5029200" y="4846320"/>
              <a:chExt cx="3657600" cy="1207234"/>
            </a:xfrm>
          </p:grpSpPr>
          <p:cxnSp>
            <p:nvCxnSpPr>
              <p:cNvPr id="133" name="Straight Connector 132"/>
              <p:cNvCxnSpPr/>
              <p:nvPr/>
            </p:nvCxnSpPr>
            <p:spPr>
              <a:xfrm>
                <a:off x="5105400" y="5029200"/>
                <a:ext cx="457200" cy="1588"/>
              </a:xfrm>
              <a:prstGeom prst="line">
                <a:avLst/>
              </a:prstGeom>
              <a:ln w="38100">
                <a:solidFill>
                  <a:srgbClr val="0AF0FC"/>
                </a:solidFill>
              </a:ln>
            </p:spPr>
            <p:style>
              <a:lnRef idx="1">
                <a:schemeClr val="accent1"/>
              </a:lnRef>
              <a:fillRef idx="0">
                <a:schemeClr val="accent1"/>
              </a:fillRef>
              <a:effectRef idx="0">
                <a:schemeClr val="accent1"/>
              </a:effectRef>
              <a:fontRef idx="minor">
                <a:schemeClr val="tx1"/>
              </a:fontRef>
            </p:style>
          </p:cxnSp>
          <p:sp>
            <p:nvSpPr>
              <p:cNvPr id="134" name="TextBox 133"/>
              <p:cNvSpPr txBox="1"/>
              <p:nvPr/>
            </p:nvSpPr>
            <p:spPr>
              <a:xfrm>
                <a:off x="5562600" y="4846320"/>
                <a:ext cx="2718949" cy="338554"/>
              </a:xfrm>
              <a:prstGeom prst="rect">
                <a:avLst/>
              </a:prstGeom>
              <a:noFill/>
            </p:spPr>
            <p:txBody>
              <a:bodyPr wrap="none" rtlCol="0">
                <a:spAutoFit/>
              </a:bodyPr>
              <a:lstStyle/>
              <a:p>
                <a:r>
                  <a:rPr lang="en-US" sz="1600" dirty="0" smtClean="0"/>
                  <a:t>Real + Virtual (self-supervised)</a:t>
                </a:r>
                <a:endParaRPr lang="en-US" sz="1600" dirty="0"/>
              </a:p>
            </p:txBody>
          </p:sp>
          <p:sp>
            <p:nvSpPr>
              <p:cNvPr id="135" name="Rectangle 134"/>
              <p:cNvSpPr/>
              <p:nvPr/>
            </p:nvSpPr>
            <p:spPr>
              <a:xfrm>
                <a:off x="5029200" y="4876800"/>
                <a:ext cx="3505200" cy="1143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6" name="Straight Connector 135"/>
              <p:cNvCxnSpPr/>
              <p:nvPr/>
            </p:nvCxnSpPr>
            <p:spPr>
              <a:xfrm>
                <a:off x="5105400" y="5867400"/>
                <a:ext cx="533400" cy="1588"/>
              </a:xfrm>
              <a:prstGeom prst="line">
                <a:avLst/>
              </a:prstGeom>
              <a:ln w="38100">
                <a:solidFill>
                  <a:srgbClr val="0066FF"/>
                </a:solidFill>
                <a:prstDash val="dash"/>
              </a:ln>
            </p:spPr>
            <p:style>
              <a:lnRef idx="1">
                <a:schemeClr val="accent1"/>
              </a:lnRef>
              <a:fillRef idx="0">
                <a:schemeClr val="accent1"/>
              </a:fillRef>
              <a:effectRef idx="0">
                <a:schemeClr val="accent1"/>
              </a:effectRef>
              <a:fontRef idx="minor">
                <a:schemeClr val="tx1"/>
              </a:fontRef>
            </p:style>
          </p:cxnSp>
          <p:sp>
            <p:nvSpPr>
              <p:cNvPr id="137" name="TextBox 136"/>
              <p:cNvSpPr txBox="1"/>
              <p:nvPr/>
            </p:nvSpPr>
            <p:spPr>
              <a:xfrm>
                <a:off x="5562600" y="5715000"/>
                <a:ext cx="1171603" cy="338554"/>
              </a:xfrm>
              <a:prstGeom prst="rect">
                <a:avLst/>
              </a:prstGeom>
              <a:noFill/>
            </p:spPr>
            <p:txBody>
              <a:bodyPr wrap="none" rtlCol="0">
                <a:spAutoFit/>
              </a:bodyPr>
              <a:lstStyle/>
              <a:p>
                <a:r>
                  <a:rPr lang="en-US" sz="1600" dirty="0" smtClean="0"/>
                  <a:t>Real images</a:t>
                </a:r>
                <a:endParaRPr lang="en-US" sz="1600" dirty="0"/>
              </a:p>
            </p:txBody>
          </p:sp>
          <p:cxnSp>
            <p:nvCxnSpPr>
              <p:cNvPr id="138" name="Straight Connector 137"/>
              <p:cNvCxnSpPr/>
              <p:nvPr/>
            </p:nvCxnSpPr>
            <p:spPr>
              <a:xfrm>
                <a:off x="5105400" y="5638800"/>
                <a:ext cx="457200" cy="1588"/>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39" name="TextBox 138"/>
              <p:cNvSpPr txBox="1"/>
              <p:nvPr/>
            </p:nvSpPr>
            <p:spPr>
              <a:xfrm>
                <a:off x="5562600" y="5486400"/>
                <a:ext cx="2372509" cy="338554"/>
              </a:xfrm>
              <a:prstGeom prst="rect">
                <a:avLst/>
              </a:prstGeom>
              <a:noFill/>
            </p:spPr>
            <p:txBody>
              <a:bodyPr wrap="none" rtlCol="0">
                <a:spAutoFit/>
              </a:bodyPr>
              <a:lstStyle/>
              <a:p>
                <a:r>
                  <a:rPr lang="en-US" sz="1600" dirty="0" smtClean="0"/>
                  <a:t>Real images from all views</a:t>
                </a:r>
                <a:endParaRPr lang="en-US" sz="1600" dirty="0"/>
              </a:p>
            </p:txBody>
          </p:sp>
          <p:cxnSp>
            <p:nvCxnSpPr>
              <p:cNvPr id="140" name="Straight Connector 139"/>
              <p:cNvCxnSpPr/>
              <p:nvPr/>
            </p:nvCxnSpPr>
            <p:spPr>
              <a:xfrm>
                <a:off x="5105400" y="5410200"/>
                <a:ext cx="457200" cy="1588"/>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41" name="TextBox 140"/>
              <p:cNvSpPr txBox="1"/>
              <p:nvPr/>
            </p:nvSpPr>
            <p:spPr>
              <a:xfrm>
                <a:off x="5562600" y="5257800"/>
                <a:ext cx="2734275" cy="338554"/>
              </a:xfrm>
              <a:prstGeom prst="rect">
                <a:avLst/>
              </a:prstGeom>
              <a:noFill/>
            </p:spPr>
            <p:txBody>
              <a:bodyPr wrap="none" rtlCol="0">
                <a:spAutoFit/>
              </a:bodyPr>
              <a:lstStyle/>
              <a:p>
                <a:r>
                  <a:rPr lang="en-US" sz="1600" dirty="0" smtClean="0"/>
                  <a:t>Real + Virtual (single primitive)</a:t>
                </a:r>
                <a:endParaRPr lang="en-US" sz="1600" dirty="0"/>
              </a:p>
            </p:txBody>
          </p:sp>
          <p:cxnSp>
            <p:nvCxnSpPr>
              <p:cNvPr id="142" name="Straight Connector 141"/>
              <p:cNvCxnSpPr/>
              <p:nvPr/>
            </p:nvCxnSpPr>
            <p:spPr>
              <a:xfrm>
                <a:off x="5105400" y="5181600"/>
                <a:ext cx="457200" cy="1588"/>
              </a:xfrm>
              <a:prstGeom prst="line">
                <a:avLst/>
              </a:prstGeom>
              <a:ln w="38100">
                <a:solidFill>
                  <a:srgbClr val="00FF00"/>
                </a:solidFill>
              </a:ln>
            </p:spPr>
            <p:style>
              <a:lnRef idx="1">
                <a:schemeClr val="accent1"/>
              </a:lnRef>
              <a:fillRef idx="0">
                <a:schemeClr val="accent1"/>
              </a:fillRef>
              <a:effectRef idx="0">
                <a:schemeClr val="accent1"/>
              </a:effectRef>
              <a:fontRef idx="minor">
                <a:schemeClr val="tx1"/>
              </a:fontRef>
            </p:style>
          </p:cxnSp>
          <p:sp>
            <p:nvSpPr>
              <p:cNvPr id="143" name="TextBox 142"/>
              <p:cNvSpPr txBox="1"/>
              <p:nvPr/>
            </p:nvSpPr>
            <p:spPr>
              <a:xfrm>
                <a:off x="5562600" y="5029200"/>
                <a:ext cx="3124200" cy="338554"/>
              </a:xfrm>
              <a:prstGeom prst="rect">
                <a:avLst/>
              </a:prstGeom>
              <a:noFill/>
            </p:spPr>
            <p:txBody>
              <a:bodyPr wrap="square" rtlCol="0">
                <a:spAutoFit/>
              </a:bodyPr>
              <a:lstStyle/>
              <a:p>
                <a:r>
                  <a:rPr lang="en-US" sz="1600" dirty="0" smtClean="0"/>
                  <a:t>Real + Virtual (multiple primitives)</a:t>
                </a:r>
                <a:endParaRPr lang="en-US" sz="1600" dirty="0"/>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0C851C2-FAFF-484D-B4F8-9530FEF8950B}" type="slidenum">
              <a:rPr lang="en-US" smtClean="0"/>
              <a:pPr/>
              <a:t>26</a:t>
            </a:fld>
            <a:endParaRPr lang="en-US"/>
          </a:p>
        </p:txBody>
      </p:sp>
      <p:sp>
        <p:nvSpPr>
          <p:cNvPr id="3" name="Rectangle 25"/>
          <p:cNvSpPr>
            <a:spLocks noChangeArrowheads="1"/>
          </p:cNvSpPr>
          <p:nvPr/>
        </p:nvSpPr>
        <p:spPr bwMode="auto">
          <a:xfrm>
            <a:off x="685800" y="228600"/>
            <a:ext cx="7772400" cy="838200"/>
          </a:xfrm>
          <a:prstGeom prst="rect">
            <a:avLst/>
          </a:prstGeom>
          <a:noFill/>
          <a:ln w="9525">
            <a:noFill/>
            <a:miter lim="800000"/>
            <a:headEnd/>
            <a:tailEnd/>
          </a:ln>
        </p:spPr>
        <p:txBody>
          <a:bodyPr anchor="ctr"/>
          <a:lstStyle/>
          <a:p>
            <a:pPr algn="ctr"/>
            <a:r>
              <a:rPr lang="en-US" altLang="zh-TW" sz="4000" dirty="0" smtClean="0"/>
              <a:t>Outline</a:t>
            </a:r>
            <a:endParaRPr lang="en-US" altLang="zh-TW" sz="3200" dirty="0">
              <a:solidFill>
                <a:schemeClr val="tx2"/>
              </a:solidFill>
            </a:endParaRPr>
          </a:p>
        </p:txBody>
      </p:sp>
      <p:graphicFrame>
        <p:nvGraphicFramePr>
          <p:cNvPr id="4" name="Table 3"/>
          <p:cNvGraphicFramePr>
            <a:graphicFrameLocks noGrp="1"/>
          </p:cNvGraphicFramePr>
          <p:nvPr/>
        </p:nvGraphicFramePr>
        <p:xfrm>
          <a:off x="381000" y="1524000"/>
          <a:ext cx="8381999" cy="4508500"/>
        </p:xfrm>
        <a:graphic>
          <a:graphicData uri="http://schemas.openxmlformats.org/drawingml/2006/table">
            <a:tbl>
              <a:tblPr firstRow="1" bandRow="1">
                <a:tableStyleId>{5940675A-B579-460E-94D1-54222C63F5DA}</a:tableStyleId>
              </a:tblPr>
              <a:tblGrid>
                <a:gridCol w="1915885"/>
                <a:gridCol w="1995714"/>
                <a:gridCol w="2075542"/>
                <a:gridCol w="2394858"/>
              </a:tblGrid>
              <a:tr h="990600">
                <a:tc>
                  <a:txBody>
                    <a:bodyPr/>
                    <a:lstStyle/>
                    <a:p>
                      <a:pPr algn="ctr"/>
                      <a:r>
                        <a:rPr lang="en-US" sz="2800" b="1" dirty="0" smtClean="0">
                          <a:solidFill>
                            <a:schemeClr val="tx1"/>
                          </a:solidFill>
                        </a:rPr>
                        <a:t>Potemkin Model</a:t>
                      </a:r>
                      <a:endParaRPr lang="en-US" sz="2800" b="1" dirty="0">
                        <a:solidFill>
                          <a:schemeClr val="tx1"/>
                        </a:solidFill>
                      </a:endParaRPr>
                    </a:p>
                  </a:txBody>
                  <a:tcPr anchor="ctr"/>
                </a:tc>
                <a:tc>
                  <a:txBody>
                    <a:bodyPr/>
                    <a:lstStyle/>
                    <a:p>
                      <a:pPr algn="ctr"/>
                      <a:r>
                        <a:rPr lang="en-US" sz="2800" b="1" dirty="0" smtClean="0">
                          <a:solidFill>
                            <a:schemeClr val="tx1"/>
                          </a:solidFill>
                        </a:rPr>
                        <a:t>Basic</a:t>
                      </a:r>
                      <a:endParaRPr lang="en-US" sz="2800" b="1" dirty="0">
                        <a:solidFill>
                          <a:schemeClr val="tx1"/>
                        </a:solidFill>
                      </a:endParaRPr>
                    </a:p>
                  </a:txBody>
                  <a:tcPr anchor="ctr"/>
                </a:tc>
                <a:tc>
                  <a:txBody>
                    <a:bodyPr/>
                    <a:lstStyle/>
                    <a:p>
                      <a:pPr algn="ctr"/>
                      <a:r>
                        <a:rPr lang="en-US" sz="2800" b="1" dirty="0" smtClean="0">
                          <a:solidFill>
                            <a:schemeClr val="tx1"/>
                          </a:solidFill>
                        </a:rPr>
                        <a:t>Generalized</a:t>
                      </a:r>
                      <a:endParaRPr lang="en-US" sz="2800" b="1" dirty="0">
                        <a:solidFill>
                          <a:schemeClr val="tx1"/>
                        </a:solidFill>
                      </a:endParaRPr>
                    </a:p>
                  </a:txBody>
                  <a:tcPr anchor="ctr"/>
                </a:tc>
                <a:tc>
                  <a:txBody>
                    <a:bodyPr/>
                    <a:lstStyle/>
                    <a:p>
                      <a:pPr algn="ctr"/>
                      <a:r>
                        <a:rPr lang="en-US" sz="2800" b="1" dirty="0" smtClean="0">
                          <a:solidFill>
                            <a:srgbClr val="0066FF"/>
                          </a:solidFill>
                        </a:rPr>
                        <a:t>3D</a:t>
                      </a:r>
                      <a:endParaRPr lang="en-US" sz="2800" b="1" dirty="0">
                        <a:solidFill>
                          <a:srgbClr val="0066FF"/>
                        </a:solidFill>
                      </a:endParaRPr>
                    </a:p>
                  </a:txBody>
                  <a:tcPr anchor="ctr"/>
                </a:tc>
              </a:tr>
              <a:tr h="990600">
                <a:tc>
                  <a:txBody>
                    <a:bodyPr/>
                    <a:lstStyle/>
                    <a:p>
                      <a:pPr algn="ctr"/>
                      <a:r>
                        <a:rPr lang="en-US" sz="2800" b="1" dirty="0" smtClean="0">
                          <a:solidFill>
                            <a:schemeClr val="tx1"/>
                          </a:solidFill>
                        </a:rPr>
                        <a:t>Estimation</a:t>
                      </a:r>
                      <a:endParaRPr lang="en-US" sz="2800" b="1" dirty="0">
                        <a:solidFill>
                          <a:schemeClr val="tx1"/>
                        </a:solidFill>
                      </a:endParaRPr>
                    </a:p>
                  </a:txBody>
                  <a:tcPr anchor="ctr"/>
                </a:tc>
                <a:tc>
                  <a:txBody>
                    <a:bodyPr/>
                    <a:lstStyle/>
                    <a:p>
                      <a:pPr algn="ctr"/>
                      <a:r>
                        <a:rPr lang="en-US" sz="2800" dirty="0" smtClean="0">
                          <a:solidFill>
                            <a:schemeClr val="tx1"/>
                          </a:solidFill>
                        </a:rPr>
                        <a:t>Class Skeleton</a:t>
                      </a:r>
                      <a:endParaRPr lang="en-US" sz="2800" dirty="0">
                        <a:solidFill>
                          <a:schemeClr val="tx1"/>
                        </a:solidFill>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2800" dirty="0" smtClean="0">
                          <a:solidFill>
                            <a:schemeClr val="tx1"/>
                          </a:solidFill>
                        </a:rPr>
                        <a:t>Multiple Primitives</a:t>
                      </a:r>
                      <a:endParaRPr lang="en-US" sz="2800" dirty="0">
                        <a:solidFill>
                          <a:schemeClr val="tx1"/>
                        </a:solidFill>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2800" dirty="0" smtClean="0">
                          <a:solidFill>
                            <a:srgbClr val="0066FF"/>
                          </a:solidFill>
                        </a:rPr>
                        <a:t>Class Planes</a:t>
                      </a:r>
                      <a:endParaRPr lang="en-US" sz="2800" dirty="0">
                        <a:solidFill>
                          <a:srgbClr val="0066FF"/>
                        </a:solidFill>
                      </a:endParaRPr>
                    </a:p>
                  </a:txBody>
                  <a:tcPr anchor="ctr"/>
                </a:tc>
              </a:tr>
              <a:tr h="1155700">
                <a:tc>
                  <a:txBody>
                    <a:bodyPr/>
                    <a:lstStyle/>
                    <a:p>
                      <a:pPr algn="ctr"/>
                      <a:r>
                        <a:rPr lang="en-US" sz="2800" b="1" dirty="0" smtClean="0">
                          <a:solidFill>
                            <a:schemeClr val="tx1"/>
                          </a:solidFill>
                        </a:rPr>
                        <a:t>Real Training Data</a:t>
                      </a:r>
                      <a:endParaRPr lang="en-US" sz="2800" b="1" dirty="0">
                        <a:solidFill>
                          <a:schemeClr val="tx1"/>
                        </a:solidFill>
                      </a:endParaRPr>
                    </a:p>
                  </a:txBody>
                  <a:tcPr anchor="ctr">
                    <a:lnR w="12700" cap="flat" cmpd="sng" algn="ctr">
                      <a:solidFill>
                        <a:schemeClr val="tx1"/>
                      </a:solidFill>
                      <a:prstDash val="solid"/>
                      <a:round/>
                      <a:headEnd type="none" w="med" len="med"/>
                      <a:tailEnd type="none" w="med" len="med"/>
                    </a:lnR>
                  </a:tcPr>
                </a:tc>
                <a:tc>
                  <a:txBody>
                    <a:bodyPr/>
                    <a:lstStyle/>
                    <a:p>
                      <a:pPr algn="ctr"/>
                      <a:r>
                        <a:rPr lang="en-US" sz="2800" dirty="0" smtClean="0">
                          <a:solidFill>
                            <a:schemeClr val="tx1"/>
                          </a:solidFill>
                        </a:rPr>
                        <a:t>Supervised</a:t>
                      </a:r>
                      <a:r>
                        <a:rPr lang="en-US" sz="2800" baseline="0" dirty="0" smtClean="0">
                          <a:solidFill>
                            <a:schemeClr val="tx1"/>
                          </a:solidFill>
                        </a:rPr>
                        <a:t> Part Labeling</a:t>
                      </a:r>
                      <a:endParaRPr lang="en-US" sz="2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solidFill>
                            <a:schemeClr val="tx1"/>
                          </a:solidFill>
                        </a:rPr>
                        <a:t>Self-Supervised Part Labeling</a:t>
                      </a:r>
                      <a:endParaRPr lang="en-US" sz="2800" dirty="0">
                        <a:solidFill>
                          <a:schemeClr val="tx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dirty="0">
                        <a:solidFill>
                          <a:srgbClr val="0066FF"/>
                        </a:solidFill>
                      </a:endParaRPr>
                    </a:p>
                  </a:txBody>
                  <a:tcPr anchor="ctr">
                    <a:lnL w="12700" cap="flat" cmpd="sng" algn="ctr">
                      <a:solidFill>
                        <a:schemeClr val="tx1"/>
                      </a:solidFill>
                      <a:prstDash val="solid"/>
                      <a:round/>
                      <a:headEnd type="none" w="med" len="med"/>
                      <a:tailEnd type="none" w="med" len="med"/>
                    </a:lnL>
                  </a:tcPr>
                </a:tc>
              </a:tr>
              <a:tr h="1155700">
                <a:tc>
                  <a:txBody>
                    <a:bodyPr/>
                    <a:lstStyle/>
                    <a:p>
                      <a:pPr algn="ctr"/>
                      <a:r>
                        <a:rPr lang="en-US" sz="2800" b="1" dirty="0" smtClean="0">
                          <a:solidFill>
                            <a:schemeClr val="tx1"/>
                          </a:solidFill>
                        </a:rPr>
                        <a:t>Use</a:t>
                      </a:r>
                      <a:endParaRPr lang="en-US" sz="2800" b="1" dirty="0">
                        <a:solidFill>
                          <a:schemeClr val="tx1"/>
                        </a:solidFill>
                      </a:endParaRPr>
                    </a:p>
                  </a:txBody>
                  <a:tcPr anchor="ctr"/>
                </a:tc>
                <a:tc gridSpan="2">
                  <a:txBody>
                    <a:bodyPr/>
                    <a:lstStyle/>
                    <a:p>
                      <a:pPr algn="ctr"/>
                      <a:r>
                        <a:rPr lang="en-US" sz="2800" dirty="0" smtClean="0">
                          <a:solidFill>
                            <a:schemeClr val="tx1"/>
                          </a:solidFill>
                        </a:rPr>
                        <a:t>Virtual Training</a:t>
                      </a:r>
                      <a:r>
                        <a:rPr lang="en-US" sz="2800" baseline="0" dirty="0" smtClean="0">
                          <a:solidFill>
                            <a:schemeClr val="tx1"/>
                          </a:solidFill>
                        </a:rPr>
                        <a:t> </a:t>
                      </a:r>
                      <a:r>
                        <a:rPr lang="en-US" sz="2800" dirty="0" smtClean="0">
                          <a:solidFill>
                            <a:schemeClr val="tx1"/>
                          </a:solidFill>
                        </a:rPr>
                        <a:t>Data Generation</a:t>
                      </a:r>
                      <a:endParaRPr lang="en-US" sz="2800" dirty="0">
                        <a:solidFill>
                          <a:schemeClr val="tx1"/>
                        </a:solidFill>
                      </a:endParaRPr>
                    </a:p>
                  </a:txBody>
                  <a:tcPr anchor="ctr">
                    <a:lnT w="12700" cap="flat" cmpd="sng" algn="ctr">
                      <a:solidFill>
                        <a:schemeClr val="tx1"/>
                      </a:solidFill>
                      <a:prstDash val="solid"/>
                      <a:round/>
                      <a:headEnd type="none" w="med" len="med"/>
                      <a:tailEnd type="none" w="med" len="med"/>
                    </a:lnT>
                  </a:tcPr>
                </a:tc>
                <a:tc hMerge="1">
                  <a:txBody>
                    <a:bodyPr/>
                    <a:lstStyle/>
                    <a:p>
                      <a:pPr algn="ctr"/>
                      <a:endParaRPr lang="en-US" sz="2800" dirty="0"/>
                    </a:p>
                  </a:txBody>
                  <a:tcPr anchor="ctr"/>
                </a:tc>
                <a:tc>
                  <a:txBody>
                    <a:bodyPr/>
                    <a:lstStyle/>
                    <a:p>
                      <a:pPr algn="ctr"/>
                      <a:endParaRPr lang="en-US" sz="2800" dirty="0">
                        <a:solidFill>
                          <a:srgbClr val="0066FF"/>
                        </a:solidFill>
                      </a:endParaRPr>
                    </a:p>
                  </a:txBody>
                  <a:tcPr anchor="ct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p:cNvPicPr>
            <a:picLocks noChangeAspect="1" noChangeArrowheads="1"/>
          </p:cNvPicPr>
          <p:nvPr/>
        </p:nvPicPr>
        <p:blipFill>
          <a:blip r:embed="rId2"/>
          <a:srcRect/>
          <a:stretch>
            <a:fillRect/>
          </a:stretch>
        </p:blipFill>
        <p:spPr bwMode="auto">
          <a:xfrm>
            <a:off x="1981200" y="4191000"/>
            <a:ext cx="5104340" cy="2166937"/>
          </a:xfrm>
          <a:prstGeom prst="rect">
            <a:avLst/>
          </a:prstGeom>
          <a:noFill/>
          <a:ln w="9525">
            <a:noFill/>
            <a:miter lim="800000"/>
            <a:headEnd/>
            <a:tailEnd/>
          </a:ln>
          <a:effectLst/>
        </p:spPr>
      </p:pic>
      <p:sp>
        <p:nvSpPr>
          <p:cNvPr id="2" name="Slide Number Placeholder 1"/>
          <p:cNvSpPr>
            <a:spLocks noGrp="1"/>
          </p:cNvSpPr>
          <p:nvPr>
            <p:ph type="sldNum" sz="quarter" idx="12"/>
          </p:nvPr>
        </p:nvSpPr>
        <p:spPr/>
        <p:txBody>
          <a:bodyPr/>
          <a:lstStyle/>
          <a:p>
            <a:fld id="{A0C851C2-FAFF-484D-B4F8-9530FEF8950B}" type="slidenum">
              <a:rPr lang="en-US" smtClean="0"/>
              <a:pPr/>
              <a:t>27</a:t>
            </a:fld>
            <a:endParaRPr lang="en-US"/>
          </a:p>
        </p:txBody>
      </p:sp>
      <p:sp>
        <p:nvSpPr>
          <p:cNvPr id="3" name="Rectangle 25"/>
          <p:cNvSpPr>
            <a:spLocks noChangeArrowheads="1"/>
          </p:cNvSpPr>
          <p:nvPr/>
        </p:nvSpPr>
        <p:spPr bwMode="auto">
          <a:xfrm>
            <a:off x="0" y="152400"/>
            <a:ext cx="9144000" cy="1143000"/>
          </a:xfrm>
          <a:prstGeom prst="rect">
            <a:avLst/>
          </a:prstGeom>
          <a:noFill/>
          <a:ln w="9525">
            <a:noFill/>
            <a:miter lim="800000"/>
            <a:headEnd/>
            <a:tailEnd/>
          </a:ln>
        </p:spPr>
        <p:txBody>
          <a:bodyPr anchor="ctr"/>
          <a:lstStyle/>
          <a:p>
            <a:pPr algn="ctr"/>
            <a:r>
              <a:rPr lang="en-US" altLang="zh-TW" sz="4000" dirty="0" smtClean="0"/>
              <a:t>Definition of the 3D Potemkin Model </a:t>
            </a:r>
          </a:p>
        </p:txBody>
      </p:sp>
      <p:sp>
        <p:nvSpPr>
          <p:cNvPr id="9" name="Rectangle 9"/>
          <p:cNvSpPr>
            <a:spLocks noChangeArrowheads="1"/>
          </p:cNvSpPr>
          <p:nvPr/>
        </p:nvSpPr>
        <p:spPr bwMode="auto">
          <a:xfrm>
            <a:off x="5257800" y="3352800"/>
            <a:ext cx="609600" cy="381000"/>
          </a:xfrm>
          <a:prstGeom prst="rect">
            <a:avLst/>
          </a:prstGeom>
          <a:solidFill>
            <a:schemeClr val="bg1"/>
          </a:solidFill>
          <a:ln w="9525">
            <a:noFill/>
            <a:miter lim="800000"/>
            <a:headEnd/>
            <a:tailEnd/>
          </a:ln>
        </p:spPr>
        <p:txBody>
          <a:bodyPr wrap="none" anchor="ctr"/>
          <a:lstStyle/>
          <a:p>
            <a:endParaRPr lang="zh-TW" altLang="zh-TW">
              <a:latin typeface="Calibri" pitchFamily="34" charset="0"/>
            </a:endParaRPr>
          </a:p>
        </p:txBody>
      </p:sp>
      <p:sp>
        <p:nvSpPr>
          <p:cNvPr id="11" name="Rectangle 11"/>
          <p:cNvSpPr>
            <a:spLocks noChangeArrowheads="1"/>
          </p:cNvSpPr>
          <p:nvPr/>
        </p:nvSpPr>
        <p:spPr bwMode="auto">
          <a:xfrm>
            <a:off x="3581400" y="3124200"/>
            <a:ext cx="381000" cy="533400"/>
          </a:xfrm>
          <a:prstGeom prst="rect">
            <a:avLst/>
          </a:prstGeom>
          <a:solidFill>
            <a:schemeClr val="bg1"/>
          </a:solidFill>
          <a:ln w="9525">
            <a:noFill/>
            <a:miter lim="800000"/>
            <a:headEnd/>
            <a:tailEnd/>
          </a:ln>
        </p:spPr>
        <p:txBody>
          <a:bodyPr wrap="none" anchor="ctr"/>
          <a:lstStyle/>
          <a:p>
            <a:endParaRPr lang="zh-TW" altLang="zh-TW">
              <a:latin typeface="Calibri" pitchFamily="34" charset="0"/>
            </a:endParaRPr>
          </a:p>
        </p:txBody>
      </p:sp>
      <p:sp>
        <p:nvSpPr>
          <p:cNvPr id="12" name="Rectangle 12"/>
          <p:cNvSpPr>
            <a:spLocks noChangeArrowheads="1"/>
          </p:cNvSpPr>
          <p:nvPr/>
        </p:nvSpPr>
        <p:spPr bwMode="auto">
          <a:xfrm>
            <a:off x="3200400" y="3733800"/>
            <a:ext cx="381000" cy="533400"/>
          </a:xfrm>
          <a:prstGeom prst="rect">
            <a:avLst/>
          </a:prstGeom>
          <a:solidFill>
            <a:schemeClr val="bg1"/>
          </a:solidFill>
          <a:ln w="9525">
            <a:noFill/>
            <a:miter lim="800000"/>
            <a:headEnd/>
            <a:tailEnd/>
          </a:ln>
        </p:spPr>
        <p:txBody>
          <a:bodyPr wrap="none" anchor="ctr"/>
          <a:lstStyle/>
          <a:p>
            <a:endParaRPr lang="zh-TW" altLang="zh-TW">
              <a:latin typeface="Calibri" pitchFamily="34" charset="0"/>
            </a:endParaRPr>
          </a:p>
        </p:txBody>
      </p:sp>
      <p:sp>
        <p:nvSpPr>
          <p:cNvPr id="14" name="Rectangle 13"/>
          <p:cNvSpPr/>
          <p:nvPr/>
        </p:nvSpPr>
        <p:spPr>
          <a:xfrm>
            <a:off x="4267200" y="4191000"/>
            <a:ext cx="7620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657600" y="4191000"/>
            <a:ext cx="1526380" cy="523220"/>
          </a:xfrm>
          <a:prstGeom prst="rect">
            <a:avLst/>
          </a:prstGeom>
          <a:noFill/>
        </p:spPr>
        <p:txBody>
          <a:bodyPr wrap="none" rtlCol="0">
            <a:spAutoFit/>
          </a:bodyPr>
          <a:lstStyle/>
          <a:p>
            <a:r>
              <a:rPr lang="en-US" sz="2800" dirty="0" smtClean="0"/>
              <a:t>3D Space</a:t>
            </a:r>
            <a:endParaRPr lang="en-US" sz="2800" dirty="0"/>
          </a:p>
        </p:txBody>
      </p:sp>
      <p:sp>
        <p:nvSpPr>
          <p:cNvPr id="6" name="Arc 6"/>
          <p:cNvSpPr>
            <a:spLocks/>
          </p:cNvSpPr>
          <p:nvPr/>
        </p:nvSpPr>
        <p:spPr bwMode="auto">
          <a:xfrm flipV="1">
            <a:off x="3505200" y="5105400"/>
            <a:ext cx="3810000" cy="13716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a:solidFill>
              <a:schemeClr val="accent2"/>
            </a:solidFill>
            <a:round/>
            <a:headEnd/>
            <a:tailEnd type="triangle" w="lg" len="lg"/>
          </a:ln>
        </p:spPr>
        <p:txBody>
          <a:bodyPr wrap="none" anchor="ctr"/>
          <a:lstStyle/>
          <a:p>
            <a:endParaRPr lang="zh-TW" altLang="zh-TW">
              <a:latin typeface="Calibri" pitchFamily="34" charset="0"/>
            </a:endParaRPr>
          </a:p>
        </p:txBody>
      </p:sp>
      <p:sp>
        <p:nvSpPr>
          <p:cNvPr id="7" name="Text Box 7"/>
          <p:cNvSpPr txBox="1">
            <a:spLocks noChangeArrowheads="1"/>
          </p:cNvSpPr>
          <p:nvPr/>
        </p:nvSpPr>
        <p:spPr bwMode="auto">
          <a:xfrm>
            <a:off x="5715000" y="6172200"/>
            <a:ext cx="2057400" cy="519113"/>
          </a:xfrm>
          <a:prstGeom prst="rect">
            <a:avLst/>
          </a:prstGeom>
          <a:noFill/>
          <a:ln w="9525">
            <a:noFill/>
            <a:miter lim="800000"/>
            <a:headEnd/>
            <a:tailEnd/>
          </a:ln>
        </p:spPr>
        <p:txBody>
          <a:bodyPr>
            <a:spAutoFit/>
          </a:bodyPr>
          <a:lstStyle/>
          <a:p>
            <a:pPr>
              <a:spcBef>
                <a:spcPct val="50000"/>
              </a:spcBef>
            </a:pPr>
            <a:r>
              <a:rPr lang="en-US" altLang="zh-TW" sz="2800" dirty="0">
                <a:solidFill>
                  <a:schemeClr val="accent2"/>
                </a:solidFill>
              </a:rPr>
              <a:t>K </a:t>
            </a:r>
            <a:r>
              <a:rPr lang="en-US" altLang="zh-TW" sz="2800" dirty="0" smtClean="0">
                <a:solidFill>
                  <a:schemeClr val="accent2"/>
                </a:solidFill>
              </a:rPr>
              <a:t>view bins</a:t>
            </a:r>
            <a:endParaRPr lang="en-US" altLang="zh-TW" sz="2800" dirty="0">
              <a:solidFill>
                <a:schemeClr val="accent2"/>
              </a:solidFill>
            </a:endParaRPr>
          </a:p>
        </p:txBody>
      </p:sp>
      <p:sp>
        <p:nvSpPr>
          <p:cNvPr id="16" name="Oval 15"/>
          <p:cNvSpPr/>
          <p:nvPr/>
        </p:nvSpPr>
        <p:spPr>
          <a:xfrm>
            <a:off x="2438400" y="3810000"/>
            <a:ext cx="4038600" cy="1981200"/>
          </a:xfrm>
          <a:prstGeom prst="ellipse">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33400" y="1752600"/>
            <a:ext cx="6657720" cy="830997"/>
          </a:xfrm>
          <a:prstGeom prst="rect">
            <a:avLst/>
          </a:prstGeom>
          <a:noFill/>
        </p:spPr>
        <p:txBody>
          <a:bodyPr wrap="none" rtlCol="0">
            <a:spAutoFit/>
          </a:bodyPr>
          <a:lstStyle/>
          <a:p>
            <a:pPr>
              <a:buFontTx/>
              <a:buChar char="-"/>
            </a:pPr>
            <a:r>
              <a:rPr lang="en-US" sz="2400" i="1" dirty="0" smtClean="0"/>
              <a:t> K</a:t>
            </a:r>
            <a:r>
              <a:rPr lang="en-US" sz="2400" dirty="0" smtClean="0"/>
              <a:t> view bins </a:t>
            </a:r>
          </a:p>
          <a:p>
            <a:pPr>
              <a:buFontTx/>
              <a:buChar char="-"/>
            </a:pPr>
            <a:r>
              <a:rPr lang="en-US" sz="2400" dirty="0" smtClean="0"/>
              <a:t> K projection matrices, </a:t>
            </a:r>
            <a:r>
              <a:rPr lang="en-US" sz="2400" i="1" dirty="0" smtClean="0">
                <a:solidFill>
                  <a:srgbClr val="0066FF"/>
                </a:solidFill>
              </a:rPr>
              <a:t>K</a:t>
            </a:r>
            <a:r>
              <a:rPr lang="en-US" sz="2400" dirty="0" smtClean="0">
                <a:solidFill>
                  <a:srgbClr val="0066FF"/>
                </a:solidFill>
              </a:rPr>
              <a:t> rotation matrices, T</a:t>
            </a:r>
            <a:r>
              <a:rPr lang="en-US" sz="2400" baseline="-25000" dirty="0" smtClean="0">
                <a:solidFill>
                  <a:srgbClr val="0066FF"/>
                </a:solidFill>
                <a:sym typeface="Symbol"/>
              </a:rPr>
              <a:t></a:t>
            </a:r>
            <a:r>
              <a:rPr lang="en-US" sz="2400" dirty="0" smtClean="0">
                <a:solidFill>
                  <a:srgbClr val="0066FF"/>
                </a:solidFill>
                <a:sym typeface="Symbol"/>
              </a:rPr>
              <a:t>R</a:t>
            </a:r>
            <a:r>
              <a:rPr lang="en-US" sz="2400" baseline="30000" dirty="0" smtClean="0">
                <a:solidFill>
                  <a:srgbClr val="0066FF"/>
                </a:solidFill>
                <a:sym typeface="Symbol"/>
              </a:rPr>
              <a:t>33</a:t>
            </a:r>
            <a:endParaRPr lang="en-US" sz="2400" baseline="30000" dirty="0">
              <a:solidFill>
                <a:srgbClr val="0066FF"/>
              </a:solidFill>
            </a:endParaRPr>
          </a:p>
        </p:txBody>
      </p:sp>
      <p:sp>
        <p:nvSpPr>
          <p:cNvPr id="23" name="TextBox 22"/>
          <p:cNvSpPr txBox="1"/>
          <p:nvPr/>
        </p:nvSpPr>
        <p:spPr>
          <a:xfrm>
            <a:off x="533400" y="2590800"/>
            <a:ext cx="5908990" cy="1200329"/>
          </a:xfrm>
          <a:prstGeom prst="rect">
            <a:avLst/>
          </a:prstGeom>
          <a:noFill/>
        </p:spPr>
        <p:txBody>
          <a:bodyPr wrap="none" rtlCol="0">
            <a:spAutoFit/>
          </a:bodyPr>
          <a:lstStyle/>
          <a:p>
            <a:pPr>
              <a:buFontTx/>
              <a:buChar char="-"/>
            </a:pPr>
            <a:r>
              <a:rPr lang="en-US" sz="2400" dirty="0" smtClean="0"/>
              <a:t> a class skeleton (</a:t>
            </a:r>
            <a:r>
              <a:rPr lang="en-US" sz="2400" i="1" dirty="0" smtClean="0"/>
              <a:t>S</a:t>
            </a:r>
            <a:r>
              <a:rPr lang="en-US" sz="2400" i="1" baseline="-25000" dirty="0" smtClean="0"/>
              <a:t>1</a:t>
            </a:r>
            <a:r>
              <a:rPr lang="en-US" sz="2400" i="1" dirty="0" smtClean="0"/>
              <a:t>,S</a:t>
            </a:r>
            <a:r>
              <a:rPr lang="en-US" sz="2400" i="1" baseline="-25000" dirty="0" smtClean="0"/>
              <a:t>2</a:t>
            </a:r>
            <a:r>
              <a:rPr lang="en-US" sz="2400" i="1" dirty="0" smtClean="0"/>
              <a:t>,…,S</a:t>
            </a:r>
            <a:r>
              <a:rPr lang="en-US" sz="2400" i="1" baseline="-25000" dirty="0" smtClean="0"/>
              <a:t>N</a:t>
            </a:r>
            <a:r>
              <a:rPr lang="en-US" sz="2400" dirty="0" smtClean="0"/>
              <a:t>)</a:t>
            </a:r>
            <a:endParaRPr lang="en-US" sz="2400" dirty="0" smtClean="0">
              <a:solidFill>
                <a:srgbClr val="0066FF"/>
              </a:solidFill>
            </a:endParaRPr>
          </a:p>
          <a:p>
            <a:pPr>
              <a:buFontTx/>
              <a:buChar char="-"/>
            </a:pPr>
            <a:r>
              <a:rPr lang="en-US" sz="2400" dirty="0" smtClean="0">
                <a:solidFill>
                  <a:srgbClr val="0066FF"/>
                </a:solidFill>
              </a:rPr>
              <a:t> </a:t>
            </a:r>
            <a:r>
              <a:rPr lang="en-US" sz="2400" i="1" dirty="0" smtClean="0">
                <a:solidFill>
                  <a:srgbClr val="0066FF"/>
                </a:solidFill>
              </a:rPr>
              <a:t>K</a:t>
            </a:r>
            <a:r>
              <a:rPr lang="en-US" sz="2400" dirty="0" smtClean="0">
                <a:solidFill>
                  <a:srgbClr val="0066FF"/>
                </a:solidFill>
              </a:rPr>
              <a:t> part-labeled images</a:t>
            </a:r>
          </a:p>
          <a:p>
            <a:r>
              <a:rPr lang="en-US" sz="2400" i="1" dirty="0" smtClean="0">
                <a:solidFill>
                  <a:srgbClr val="0066FF"/>
                </a:solidFill>
              </a:rPr>
              <a:t>-N</a:t>
            </a:r>
            <a:r>
              <a:rPr lang="en-US" sz="2400" dirty="0" smtClean="0">
                <a:solidFill>
                  <a:srgbClr val="0066FF"/>
                </a:solidFill>
              </a:rPr>
              <a:t> 3D planes, </a:t>
            </a:r>
            <a:r>
              <a:rPr lang="en-US" sz="2400" dirty="0" err="1" smtClean="0">
                <a:solidFill>
                  <a:srgbClr val="0066FF"/>
                </a:solidFill>
              </a:rPr>
              <a:t>Q</a:t>
            </a:r>
            <a:r>
              <a:rPr lang="en-US" sz="2400" i="1" baseline="-25000" dirty="0" err="1" smtClean="0">
                <a:solidFill>
                  <a:srgbClr val="0066FF"/>
                </a:solidFill>
              </a:rPr>
              <a:t>i</a:t>
            </a:r>
            <a:r>
              <a:rPr lang="en-US" sz="2400" i="1" baseline="-25000" dirty="0" smtClean="0">
                <a:solidFill>
                  <a:srgbClr val="0066FF"/>
                </a:solidFill>
              </a:rPr>
              <a:t> </a:t>
            </a:r>
            <a:r>
              <a:rPr lang="en-US" sz="2400" i="1" dirty="0" smtClean="0">
                <a:solidFill>
                  <a:srgbClr val="0066FF"/>
                </a:solidFill>
              </a:rPr>
              <a:t>,(</a:t>
            </a:r>
            <a:r>
              <a:rPr lang="en-US" sz="2400" i="1" dirty="0" err="1" smtClean="0">
                <a:solidFill>
                  <a:srgbClr val="0066FF"/>
                </a:solidFill>
              </a:rPr>
              <a:t>i</a:t>
            </a:r>
            <a:r>
              <a:rPr lang="en-US" sz="2400" i="1" dirty="0" smtClean="0">
                <a:solidFill>
                  <a:srgbClr val="0066FF"/>
                </a:solidFill>
                <a:sym typeface="Symbol"/>
              </a:rPr>
              <a:t> 1,…N)</a:t>
            </a:r>
            <a:r>
              <a:rPr lang="en-US" sz="2400" i="1" dirty="0" smtClean="0">
                <a:solidFill>
                  <a:srgbClr val="0066FF"/>
                </a:solidFill>
              </a:rPr>
              <a:t>: </a:t>
            </a:r>
            <a:r>
              <a:rPr lang="en-US" sz="2400" i="1" dirty="0" err="1" smtClean="0">
                <a:solidFill>
                  <a:srgbClr val="0066FF"/>
                </a:solidFill>
              </a:rPr>
              <a:t>a</a:t>
            </a:r>
            <a:r>
              <a:rPr lang="en-US" sz="2400" i="1" baseline="-25000" dirty="0" err="1" smtClean="0">
                <a:solidFill>
                  <a:srgbClr val="0066FF"/>
                </a:solidFill>
              </a:rPr>
              <a:t>i</a:t>
            </a:r>
            <a:r>
              <a:rPr lang="en-US" sz="2400" i="1" baseline="-25000" dirty="0" smtClean="0">
                <a:solidFill>
                  <a:srgbClr val="0066FF"/>
                </a:solidFill>
              </a:rPr>
              <a:t> </a:t>
            </a:r>
            <a:r>
              <a:rPr lang="en-US" sz="2400" i="1" dirty="0" err="1" smtClean="0">
                <a:solidFill>
                  <a:srgbClr val="0066FF"/>
                </a:solidFill>
              </a:rPr>
              <a:t>X+b</a:t>
            </a:r>
            <a:r>
              <a:rPr lang="en-US" sz="2400" i="1" baseline="-25000" dirty="0" err="1" smtClean="0">
                <a:solidFill>
                  <a:srgbClr val="0066FF"/>
                </a:solidFill>
              </a:rPr>
              <a:t>i</a:t>
            </a:r>
            <a:r>
              <a:rPr lang="en-US" sz="2400" i="1" baseline="-25000" dirty="0" smtClean="0">
                <a:solidFill>
                  <a:srgbClr val="0066FF"/>
                </a:solidFill>
              </a:rPr>
              <a:t> </a:t>
            </a:r>
            <a:r>
              <a:rPr lang="en-US" sz="2400" i="1" dirty="0" err="1" smtClean="0">
                <a:solidFill>
                  <a:srgbClr val="0066FF"/>
                </a:solidFill>
              </a:rPr>
              <a:t>Y+c</a:t>
            </a:r>
            <a:r>
              <a:rPr lang="en-US" sz="2400" i="1" baseline="-25000" dirty="0" err="1" smtClean="0">
                <a:solidFill>
                  <a:srgbClr val="0066FF"/>
                </a:solidFill>
              </a:rPr>
              <a:t>i</a:t>
            </a:r>
            <a:r>
              <a:rPr lang="en-US" sz="2400" i="1" baseline="-25000" dirty="0" smtClean="0">
                <a:solidFill>
                  <a:srgbClr val="0066FF"/>
                </a:solidFill>
              </a:rPr>
              <a:t> </a:t>
            </a:r>
            <a:r>
              <a:rPr lang="en-US" sz="2400" i="1" dirty="0" err="1" smtClean="0">
                <a:solidFill>
                  <a:srgbClr val="0066FF"/>
                </a:solidFill>
              </a:rPr>
              <a:t>Z+d</a:t>
            </a:r>
            <a:r>
              <a:rPr lang="en-US" sz="2400" i="1" baseline="-25000" dirty="0" err="1" smtClean="0">
                <a:solidFill>
                  <a:srgbClr val="0066FF"/>
                </a:solidFill>
              </a:rPr>
              <a:t>i</a:t>
            </a:r>
            <a:r>
              <a:rPr lang="en-US" sz="2400" i="1" baseline="-25000" dirty="0" smtClean="0">
                <a:solidFill>
                  <a:srgbClr val="0066FF"/>
                </a:solidFill>
              </a:rPr>
              <a:t> </a:t>
            </a:r>
            <a:r>
              <a:rPr lang="en-US" sz="2400" i="1" dirty="0" smtClean="0">
                <a:solidFill>
                  <a:srgbClr val="0066FF"/>
                </a:solidFill>
              </a:rPr>
              <a:t>=0</a:t>
            </a:r>
            <a:endParaRPr lang="en-US" sz="2400" dirty="0" smtClean="0">
              <a:solidFill>
                <a:srgbClr val="0066FF"/>
              </a:solidFill>
            </a:endParaRPr>
          </a:p>
        </p:txBody>
      </p:sp>
      <p:sp>
        <p:nvSpPr>
          <p:cNvPr id="25" name="TextBox 24"/>
          <p:cNvSpPr txBox="1"/>
          <p:nvPr/>
        </p:nvSpPr>
        <p:spPr>
          <a:xfrm>
            <a:off x="304800" y="1219200"/>
            <a:ext cx="8227573" cy="523220"/>
          </a:xfrm>
          <a:prstGeom prst="rect">
            <a:avLst/>
          </a:prstGeom>
          <a:noFill/>
        </p:spPr>
        <p:txBody>
          <a:bodyPr wrap="none" rtlCol="0">
            <a:spAutoFit/>
          </a:bodyPr>
          <a:lstStyle/>
          <a:p>
            <a:pPr>
              <a:buFont typeface="Arial" pitchFamily="34" charset="0"/>
              <a:buChar char="•"/>
            </a:pPr>
            <a:r>
              <a:rPr lang="en-US" sz="2800" dirty="0" smtClean="0"/>
              <a:t> A 3D Potemkin model for an object class with N parts.</a:t>
            </a:r>
            <a:endParaRPr lang="en-US" sz="28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9"/>
          <p:cNvSpPr>
            <a:spLocks noGrp="1"/>
          </p:cNvSpPr>
          <p:nvPr>
            <p:ph type="sldNum" sz="quarter" idx="12"/>
          </p:nvPr>
        </p:nvSpPr>
        <p:spPr bwMode="auto">
          <a:noFill/>
          <a:ln>
            <a:miter lim="800000"/>
            <a:headEnd/>
            <a:tailEnd/>
          </a:ln>
        </p:spPr>
        <p:txBody>
          <a:bodyPr/>
          <a:lstStyle/>
          <a:p>
            <a:fld id="{7BA47197-0BEF-4B83-86EC-FFFA7812FE59}" type="slidenum">
              <a:rPr lang="en-US" altLang="zh-TW" smtClean="0"/>
              <a:pPr/>
              <a:t>28</a:t>
            </a:fld>
            <a:endParaRPr lang="en-US" altLang="zh-TW" smtClean="0"/>
          </a:p>
        </p:txBody>
      </p:sp>
      <p:grpSp>
        <p:nvGrpSpPr>
          <p:cNvPr id="2" name="Group 21"/>
          <p:cNvGrpSpPr>
            <a:grpSpLocks/>
          </p:cNvGrpSpPr>
          <p:nvPr/>
        </p:nvGrpSpPr>
        <p:grpSpPr bwMode="auto">
          <a:xfrm>
            <a:off x="685800" y="0"/>
            <a:ext cx="7772400" cy="1143000"/>
            <a:chOff x="685800" y="0"/>
            <a:chExt cx="7772400" cy="1143000"/>
          </a:xfrm>
        </p:grpSpPr>
        <p:sp>
          <p:nvSpPr>
            <p:cNvPr id="26632" name="Rectangle 25"/>
            <p:cNvSpPr>
              <a:spLocks noChangeArrowheads="1"/>
            </p:cNvSpPr>
            <p:nvPr/>
          </p:nvSpPr>
          <p:spPr bwMode="auto">
            <a:xfrm>
              <a:off x="685800" y="0"/>
              <a:ext cx="7772400" cy="1143000"/>
            </a:xfrm>
            <a:prstGeom prst="rect">
              <a:avLst/>
            </a:prstGeom>
            <a:noFill/>
            <a:ln w="9525">
              <a:noFill/>
              <a:miter lim="800000"/>
              <a:headEnd/>
              <a:tailEnd/>
            </a:ln>
          </p:spPr>
          <p:txBody>
            <a:bodyPr anchor="ctr"/>
            <a:lstStyle/>
            <a:p>
              <a:pPr algn="ctr"/>
              <a:r>
                <a:rPr lang="en-US" altLang="zh-TW" sz="4000" dirty="0"/>
                <a:t>  </a:t>
              </a:r>
              <a:r>
                <a:rPr lang="en-US" altLang="zh-TW" sz="4000" dirty="0" smtClean="0"/>
                <a:t>3D Representation</a:t>
              </a:r>
              <a:endParaRPr lang="en-US" altLang="zh-TW" sz="3200" dirty="0">
                <a:solidFill>
                  <a:schemeClr val="tx2"/>
                </a:solidFill>
              </a:endParaRPr>
            </a:p>
          </p:txBody>
        </p:sp>
        <p:sp>
          <p:nvSpPr>
            <p:cNvPr id="21" name="Rectangle 20"/>
            <p:cNvSpPr/>
            <p:nvPr/>
          </p:nvSpPr>
          <p:spPr>
            <a:xfrm>
              <a:off x="3200400" y="838200"/>
              <a:ext cx="25908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TW">
                <a:solidFill>
                  <a:srgbClr val="FFFFFF"/>
                </a:solidFill>
              </a:endParaRPr>
            </a:p>
          </p:txBody>
        </p:sp>
      </p:grpSp>
      <p:pic>
        <p:nvPicPr>
          <p:cNvPr id="20" name="Picture 3" descr="aircraft_SkeletonPS"/>
          <p:cNvPicPr>
            <a:picLocks noChangeAspect="1" noChangeArrowheads="1"/>
          </p:cNvPicPr>
          <p:nvPr/>
        </p:nvPicPr>
        <p:blipFill>
          <a:blip r:embed="rId3"/>
          <a:srcRect/>
          <a:stretch>
            <a:fillRect/>
          </a:stretch>
        </p:blipFill>
        <p:spPr bwMode="auto">
          <a:xfrm>
            <a:off x="4267200" y="3200400"/>
            <a:ext cx="4267200" cy="3200400"/>
          </a:xfrm>
          <a:prstGeom prst="rect">
            <a:avLst/>
          </a:prstGeom>
          <a:noFill/>
          <a:ln w="9525">
            <a:noFill/>
            <a:miter lim="800000"/>
            <a:headEnd/>
            <a:tailEnd/>
          </a:ln>
        </p:spPr>
      </p:pic>
      <p:pic>
        <p:nvPicPr>
          <p:cNvPr id="22" name="Picture 3" descr="330310235_74ab50bbe3_o"/>
          <p:cNvPicPr>
            <a:picLocks noChangeAspect="1" noChangeArrowheads="1"/>
          </p:cNvPicPr>
          <p:nvPr/>
        </p:nvPicPr>
        <p:blipFill>
          <a:blip r:embed="rId4"/>
          <a:srcRect/>
          <a:stretch>
            <a:fillRect/>
          </a:stretch>
        </p:blipFill>
        <p:spPr bwMode="auto">
          <a:xfrm>
            <a:off x="533400" y="3733800"/>
            <a:ext cx="3779838" cy="2514600"/>
          </a:xfrm>
          <a:prstGeom prst="rect">
            <a:avLst/>
          </a:prstGeom>
          <a:noFill/>
          <a:ln w="9525">
            <a:noFill/>
            <a:miter lim="800000"/>
            <a:headEnd/>
            <a:tailEnd/>
          </a:ln>
        </p:spPr>
      </p:pic>
      <p:sp>
        <p:nvSpPr>
          <p:cNvPr id="26631" name="Content Placeholder 5"/>
          <p:cNvSpPr txBox="1">
            <a:spLocks/>
          </p:cNvSpPr>
          <p:nvPr/>
        </p:nvSpPr>
        <p:spPr bwMode="auto">
          <a:xfrm>
            <a:off x="457200" y="1143000"/>
            <a:ext cx="8153400" cy="2133600"/>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en-US" altLang="zh-TW" sz="2400" dirty="0">
                <a:latin typeface="Calibri" pitchFamily="34" charset="0"/>
              </a:rPr>
              <a:t>Efficiently capture prior knowledge of 3D shapes of the target object class.</a:t>
            </a:r>
          </a:p>
          <a:p>
            <a:pPr marL="342900" indent="-342900" eaLnBrk="0" hangingPunct="0">
              <a:spcBef>
                <a:spcPct val="20000"/>
              </a:spcBef>
              <a:buFont typeface="Arial" charset="0"/>
              <a:buChar char="•"/>
            </a:pPr>
            <a:r>
              <a:rPr lang="en-US" altLang="zh-TW" sz="2400" dirty="0">
                <a:latin typeface="Calibri" pitchFamily="34" charset="0"/>
              </a:rPr>
              <a:t>The object class is represented as a collection of parts, which are oriented 3D primitive shapes. </a:t>
            </a:r>
          </a:p>
          <a:p>
            <a:pPr marL="342900" indent="-342900" eaLnBrk="0" hangingPunct="0">
              <a:spcBef>
                <a:spcPct val="20000"/>
              </a:spcBef>
              <a:buFont typeface="Arial" charset="0"/>
              <a:buChar char="•"/>
            </a:pPr>
            <a:r>
              <a:rPr lang="en-US" altLang="zh-TW" sz="2400" dirty="0">
                <a:latin typeface="Calibri" pitchFamily="34" charset="0"/>
              </a:rPr>
              <a:t>This representation is only approximately correct.</a:t>
            </a:r>
          </a:p>
          <a:p>
            <a:pPr marL="342900" indent="-342900" eaLnBrk="0" hangingPunct="0">
              <a:spcBef>
                <a:spcPct val="20000"/>
              </a:spcBef>
              <a:buFont typeface="Arial" charset="0"/>
              <a:buChar char="•"/>
            </a:pPr>
            <a:endParaRPr lang="en-US" altLang="zh-TW" sz="32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12"/>
          <p:cNvPicPr>
            <a:picLocks noChangeAspect="1" noChangeArrowheads="1"/>
          </p:cNvPicPr>
          <p:nvPr/>
        </p:nvPicPr>
        <p:blipFill>
          <a:blip r:embed="rId3"/>
          <a:srcRect/>
          <a:stretch>
            <a:fillRect/>
          </a:stretch>
        </p:blipFill>
        <p:spPr bwMode="auto">
          <a:xfrm>
            <a:off x="2667000" y="3048000"/>
            <a:ext cx="787400" cy="298450"/>
          </a:xfrm>
          <a:prstGeom prst="rect">
            <a:avLst/>
          </a:prstGeom>
          <a:noFill/>
          <a:ln w="9525">
            <a:noFill/>
            <a:miter lim="800000"/>
            <a:headEnd/>
            <a:tailEnd/>
          </a:ln>
        </p:spPr>
      </p:pic>
      <p:pic>
        <p:nvPicPr>
          <p:cNvPr id="2055" name="Picture 13"/>
          <p:cNvPicPr>
            <a:picLocks noChangeAspect="1" noChangeArrowheads="1"/>
          </p:cNvPicPr>
          <p:nvPr/>
        </p:nvPicPr>
        <p:blipFill>
          <a:blip r:embed="rId4"/>
          <a:srcRect/>
          <a:stretch>
            <a:fillRect/>
          </a:stretch>
        </p:blipFill>
        <p:spPr bwMode="auto">
          <a:xfrm>
            <a:off x="3810000" y="4114800"/>
            <a:ext cx="309563" cy="398463"/>
          </a:xfrm>
          <a:prstGeom prst="rect">
            <a:avLst/>
          </a:prstGeom>
          <a:noFill/>
          <a:ln w="9525">
            <a:noFill/>
            <a:miter lim="800000"/>
            <a:headEnd/>
            <a:tailEnd/>
          </a:ln>
        </p:spPr>
      </p:pic>
      <p:pic>
        <p:nvPicPr>
          <p:cNvPr id="2056" name="Picture 14"/>
          <p:cNvPicPr>
            <a:picLocks noChangeAspect="1" noChangeArrowheads="1"/>
          </p:cNvPicPr>
          <p:nvPr/>
        </p:nvPicPr>
        <p:blipFill>
          <a:blip r:embed="rId5"/>
          <a:srcRect/>
          <a:stretch>
            <a:fillRect/>
          </a:stretch>
        </p:blipFill>
        <p:spPr bwMode="auto">
          <a:xfrm>
            <a:off x="4953000" y="4038600"/>
            <a:ext cx="309563" cy="398463"/>
          </a:xfrm>
          <a:prstGeom prst="rect">
            <a:avLst/>
          </a:prstGeom>
          <a:noFill/>
          <a:ln w="9525">
            <a:noFill/>
            <a:miter lim="800000"/>
            <a:headEnd/>
            <a:tailEnd/>
          </a:ln>
        </p:spPr>
      </p:pic>
      <p:pic>
        <p:nvPicPr>
          <p:cNvPr id="2057" name="Picture 15"/>
          <p:cNvPicPr>
            <a:picLocks noChangeAspect="1" noChangeArrowheads="1"/>
          </p:cNvPicPr>
          <p:nvPr/>
        </p:nvPicPr>
        <p:blipFill>
          <a:blip r:embed="rId6"/>
          <a:srcRect/>
          <a:stretch>
            <a:fillRect/>
          </a:stretch>
        </p:blipFill>
        <p:spPr bwMode="auto">
          <a:xfrm>
            <a:off x="5486400" y="3581400"/>
            <a:ext cx="741363" cy="222250"/>
          </a:xfrm>
          <a:prstGeom prst="rect">
            <a:avLst/>
          </a:prstGeom>
          <a:noFill/>
          <a:ln w="9525">
            <a:noFill/>
            <a:miter lim="800000"/>
            <a:headEnd/>
            <a:tailEnd/>
          </a:ln>
        </p:spPr>
      </p:pic>
      <p:pic>
        <p:nvPicPr>
          <p:cNvPr id="2058" name="Picture 16"/>
          <p:cNvPicPr>
            <a:picLocks noChangeAspect="1" noChangeArrowheads="1"/>
          </p:cNvPicPr>
          <p:nvPr/>
        </p:nvPicPr>
        <p:blipFill>
          <a:blip r:embed="rId7"/>
          <a:srcRect/>
          <a:stretch>
            <a:fillRect/>
          </a:stretch>
        </p:blipFill>
        <p:spPr bwMode="auto">
          <a:xfrm>
            <a:off x="2819400" y="3581400"/>
            <a:ext cx="719138" cy="225425"/>
          </a:xfrm>
          <a:prstGeom prst="rect">
            <a:avLst/>
          </a:prstGeom>
          <a:noFill/>
          <a:ln w="9525">
            <a:noFill/>
            <a:miter lim="800000"/>
            <a:headEnd/>
            <a:tailEnd/>
          </a:ln>
        </p:spPr>
      </p:pic>
      <p:pic>
        <p:nvPicPr>
          <p:cNvPr id="2059" name="Picture 17"/>
          <p:cNvPicPr>
            <a:picLocks noChangeAspect="1" noChangeArrowheads="1"/>
          </p:cNvPicPr>
          <p:nvPr/>
        </p:nvPicPr>
        <p:blipFill>
          <a:blip r:embed="rId8"/>
          <a:srcRect/>
          <a:stretch>
            <a:fillRect/>
          </a:stretch>
        </p:blipFill>
        <p:spPr bwMode="auto">
          <a:xfrm>
            <a:off x="5562600" y="2971800"/>
            <a:ext cx="790575" cy="301625"/>
          </a:xfrm>
          <a:prstGeom prst="rect">
            <a:avLst/>
          </a:prstGeom>
          <a:noFill/>
          <a:ln w="9525">
            <a:noFill/>
            <a:miter lim="800000"/>
            <a:headEnd/>
            <a:tailEnd/>
          </a:ln>
        </p:spPr>
      </p:pic>
      <p:grpSp>
        <p:nvGrpSpPr>
          <p:cNvPr id="2" name="Group 51"/>
          <p:cNvGrpSpPr/>
          <p:nvPr/>
        </p:nvGrpSpPr>
        <p:grpSpPr>
          <a:xfrm>
            <a:off x="1676400" y="2743200"/>
            <a:ext cx="5715000" cy="2743200"/>
            <a:chOff x="1676400" y="2667000"/>
            <a:chExt cx="5715000" cy="2743200"/>
          </a:xfrm>
        </p:grpSpPr>
        <p:pic>
          <p:nvPicPr>
            <p:cNvPr id="2083" name="Picture 19" descr="Sample_1"/>
            <p:cNvPicPr>
              <a:picLocks noChangeAspect="1" noChangeArrowheads="1"/>
            </p:cNvPicPr>
            <p:nvPr/>
          </p:nvPicPr>
          <p:blipFill>
            <a:blip r:embed="rId9"/>
            <a:srcRect/>
            <a:stretch>
              <a:fillRect/>
            </a:stretch>
          </p:blipFill>
          <p:spPr bwMode="auto">
            <a:xfrm>
              <a:off x="3429000" y="4419600"/>
              <a:ext cx="990600" cy="990600"/>
            </a:xfrm>
            <a:prstGeom prst="rect">
              <a:avLst/>
            </a:prstGeom>
            <a:noFill/>
            <a:ln w="9525">
              <a:solidFill>
                <a:srgbClr val="000000"/>
              </a:solidFill>
              <a:miter lim="800000"/>
              <a:headEnd/>
              <a:tailEnd/>
            </a:ln>
          </p:spPr>
        </p:pic>
        <p:pic>
          <p:nvPicPr>
            <p:cNvPr id="2084" name="Picture 20" descr="Sample_4"/>
            <p:cNvPicPr>
              <a:picLocks noChangeAspect="1" noChangeArrowheads="1"/>
            </p:cNvPicPr>
            <p:nvPr/>
          </p:nvPicPr>
          <p:blipFill>
            <a:blip r:embed="rId10"/>
            <a:srcRect/>
            <a:stretch>
              <a:fillRect/>
            </a:stretch>
          </p:blipFill>
          <p:spPr bwMode="auto">
            <a:xfrm>
              <a:off x="6400800" y="2667000"/>
              <a:ext cx="990600" cy="990600"/>
            </a:xfrm>
            <a:prstGeom prst="rect">
              <a:avLst/>
            </a:prstGeom>
            <a:noFill/>
            <a:ln w="9525">
              <a:solidFill>
                <a:srgbClr val="000000"/>
              </a:solidFill>
              <a:miter lim="800000"/>
              <a:headEnd/>
              <a:tailEnd/>
            </a:ln>
          </p:spPr>
        </p:pic>
        <p:pic>
          <p:nvPicPr>
            <p:cNvPr id="2085" name="Picture 21" descr="Sample_2"/>
            <p:cNvPicPr>
              <a:picLocks noChangeAspect="1" noChangeArrowheads="1"/>
            </p:cNvPicPr>
            <p:nvPr/>
          </p:nvPicPr>
          <p:blipFill>
            <a:blip r:embed="rId11"/>
            <a:srcRect/>
            <a:stretch>
              <a:fillRect/>
            </a:stretch>
          </p:blipFill>
          <p:spPr bwMode="auto">
            <a:xfrm>
              <a:off x="2286000" y="3886200"/>
              <a:ext cx="950913" cy="950913"/>
            </a:xfrm>
            <a:prstGeom prst="rect">
              <a:avLst/>
            </a:prstGeom>
            <a:noFill/>
            <a:ln w="9525">
              <a:solidFill>
                <a:srgbClr val="000000"/>
              </a:solidFill>
              <a:miter lim="800000"/>
              <a:headEnd/>
              <a:tailEnd/>
            </a:ln>
          </p:spPr>
        </p:pic>
        <p:pic>
          <p:nvPicPr>
            <p:cNvPr id="2086" name="Picture 22" descr="Sample_3"/>
            <p:cNvPicPr>
              <a:picLocks noChangeAspect="1" noChangeArrowheads="1"/>
            </p:cNvPicPr>
            <p:nvPr/>
          </p:nvPicPr>
          <p:blipFill>
            <a:blip r:embed="rId12"/>
            <a:srcRect/>
            <a:stretch>
              <a:fillRect/>
            </a:stretch>
          </p:blipFill>
          <p:spPr bwMode="auto">
            <a:xfrm>
              <a:off x="1676400" y="2743200"/>
              <a:ext cx="989013" cy="990600"/>
            </a:xfrm>
            <a:prstGeom prst="rect">
              <a:avLst/>
            </a:prstGeom>
            <a:noFill/>
            <a:ln w="9525">
              <a:solidFill>
                <a:srgbClr val="000000"/>
              </a:solidFill>
              <a:miter lim="800000"/>
              <a:headEnd/>
              <a:tailEnd/>
            </a:ln>
          </p:spPr>
        </p:pic>
        <p:pic>
          <p:nvPicPr>
            <p:cNvPr id="2087" name="Picture 23" descr="Sample_5"/>
            <p:cNvPicPr>
              <a:picLocks noChangeAspect="1" noChangeArrowheads="1"/>
            </p:cNvPicPr>
            <p:nvPr/>
          </p:nvPicPr>
          <p:blipFill>
            <a:blip r:embed="rId13"/>
            <a:srcRect/>
            <a:stretch>
              <a:fillRect/>
            </a:stretch>
          </p:blipFill>
          <p:spPr bwMode="auto">
            <a:xfrm>
              <a:off x="5943600" y="3886200"/>
              <a:ext cx="990600" cy="990600"/>
            </a:xfrm>
            <a:prstGeom prst="rect">
              <a:avLst/>
            </a:prstGeom>
            <a:noFill/>
            <a:ln w="9525">
              <a:solidFill>
                <a:srgbClr val="000000"/>
              </a:solidFill>
              <a:miter lim="800000"/>
              <a:headEnd/>
              <a:tailEnd/>
            </a:ln>
          </p:spPr>
        </p:pic>
        <p:pic>
          <p:nvPicPr>
            <p:cNvPr id="2088" name="Picture 24" descr="Sample_6"/>
            <p:cNvPicPr>
              <a:picLocks noChangeAspect="1" noChangeArrowheads="1"/>
            </p:cNvPicPr>
            <p:nvPr/>
          </p:nvPicPr>
          <p:blipFill>
            <a:blip r:embed="rId14"/>
            <a:srcRect/>
            <a:stretch>
              <a:fillRect/>
            </a:stretch>
          </p:blipFill>
          <p:spPr bwMode="auto">
            <a:xfrm>
              <a:off x="4800600" y="4419600"/>
              <a:ext cx="990600" cy="990600"/>
            </a:xfrm>
            <a:prstGeom prst="rect">
              <a:avLst/>
            </a:prstGeom>
            <a:noFill/>
            <a:ln w="9525">
              <a:solidFill>
                <a:srgbClr val="000000"/>
              </a:solidFill>
              <a:miter lim="800000"/>
              <a:headEnd/>
              <a:tailEnd/>
            </a:ln>
          </p:spPr>
        </p:pic>
      </p:grpSp>
      <p:sp>
        <p:nvSpPr>
          <p:cNvPr id="2061" name="Rectangle 25"/>
          <p:cNvSpPr>
            <a:spLocks noChangeArrowheads="1"/>
          </p:cNvSpPr>
          <p:nvPr/>
        </p:nvSpPr>
        <p:spPr bwMode="auto">
          <a:xfrm>
            <a:off x="685800" y="228600"/>
            <a:ext cx="7772400" cy="1143000"/>
          </a:xfrm>
          <a:prstGeom prst="rect">
            <a:avLst/>
          </a:prstGeom>
          <a:noFill/>
          <a:ln w="9525">
            <a:noFill/>
            <a:miter lim="800000"/>
            <a:headEnd/>
            <a:tailEnd/>
          </a:ln>
        </p:spPr>
        <p:txBody>
          <a:bodyPr anchor="ctr"/>
          <a:lstStyle/>
          <a:p>
            <a:pPr algn="ctr"/>
            <a:r>
              <a:rPr lang="en-US" altLang="zh-TW" sz="4000" dirty="0" smtClean="0">
                <a:latin typeface="Calibri" pitchFamily="34" charset="0"/>
              </a:rPr>
              <a:t>Estimating 3D Planes</a:t>
            </a:r>
            <a:endParaRPr lang="en-US" altLang="zh-TW" sz="3200" dirty="0">
              <a:solidFill>
                <a:schemeClr val="tx2"/>
              </a:solidFill>
              <a:latin typeface="Calibri" pitchFamily="34" charset="0"/>
            </a:endParaRPr>
          </a:p>
        </p:txBody>
      </p:sp>
      <p:grpSp>
        <p:nvGrpSpPr>
          <p:cNvPr id="3" name="Group 58"/>
          <p:cNvGrpSpPr/>
          <p:nvPr/>
        </p:nvGrpSpPr>
        <p:grpSpPr>
          <a:xfrm>
            <a:off x="4094163" y="2971800"/>
            <a:ext cx="2133600" cy="1447800"/>
            <a:chOff x="4094163" y="2743200"/>
            <a:chExt cx="2133600" cy="1447800"/>
          </a:xfrm>
        </p:grpSpPr>
        <p:sp>
          <p:nvSpPr>
            <p:cNvPr id="2081" name="AutoShape 37"/>
            <p:cNvSpPr>
              <a:spLocks noChangeArrowheads="1"/>
            </p:cNvSpPr>
            <p:nvPr/>
          </p:nvSpPr>
          <p:spPr bwMode="auto">
            <a:xfrm rot="1976263">
              <a:off x="4094163" y="3657600"/>
              <a:ext cx="228600" cy="533400"/>
            </a:xfrm>
            <a:prstGeom prst="upArrow">
              <a:avLst>
                <a:gd name="adj1" fmla="val 50000"/>
                <a:gd name="adj2" fmla="val 58333"/>
              </a:avLst>
            </a:prstGeom>
            <a:solidFill>
              <a:schemeClr val="accent1"/>
            </a:solidFill>
            <a:ln w="9525">
              <a:solidFill>
                <a:schemeClr val="tx1"/>
              </a:solidFill>
              <a:miter lim="800000"/>
              <a:headEnd/>
              <a:tailEnd/>
            </a:ln>
          </p:spPr>
          <p:txBody>
            <a:bodyPr wrap="none" anchor="ctr"/>
            <a:lstStyle/>
            <a:p>
              <a:endParaRPr lang="zh-TW" altLang="zh-TW">
                <a:latin typeface="Calibri" pitchFamily="34" charset="0"/>
              </a:endParaRPr>
            </a:p>
          </p:txBody>
        </p:sp>
        <p:sp>
          <p:nvSpPr>
            <p:cNvPr id="2082" name="AutoShape 38"/>
            <p:cNvSpPr>
              <a:spLocks noChangeArrowheads="1"/>
            </p:cNvSpPr>
            <p:nvPr/>
          </p:nvSpPr>
          <p:spPr bwMode="auto">
            <a:xfrm rot="16628724">
              <a:off x="5846763" y="2590800"/>
              <a:ext cx="228600" cy="533400"/>
            </a:xfrm>
            <a:prstGeom prst="upArrow">
              <a:avLst>
                <a:gd name="adj1" fmla="val 50000"/>
                <a:gd name="adj2" fmla="val 58333"/>
              </a:avLst>
            </a:prstGeom>
            <a:solidFill>
              <a:schemeClr val="accent1"/>
            </a:solidFill>
            <a:ln w="9525">
              <a:solidFill>
                <a:schemeClr val="tx1"/>
              </a:solidFill>
              <a:miter lim="800000"/>
              <a:headEnd/>
              <a:tailEnd/>
            </a:ln>
          </p:spPr>
          <p:txBody>
            <a:bodyPr wrap="none" anchor="ctr"/>
            <a:lstStyle/>
            <a:p>
              <a:endParaRPr lang="zh-TW" altLang="zh-TW">
                <a:latin typeface="Calibri" pitchFamily="34" charset="0"/>
              </a:endParaRPr>
            </a:p>
          </p:txBody>
        </p:sp>
      </p:grpSp>
      <p:sp>
        <p:nvSpPr>
          <p:cNvPr id="3091" name="Slide Number Placeholder 61"/>
          <p:cNvSpPr>
            <a:spLocks noGrp="1"/>
          </p:cNvSpPr>
          <p:nvPr>
            <p:ph type="sldNum" sz="quarter" idx="12"/>
          </p:nvPr>
        </p:nvSpPr>
        <p:spPr bwMode="auto">
          <a:xfrm>
            <a:off x="6705600" y="6248400"/>
            <a:ext cx="1905000" cy="457200"/>
          </a:xfrm>
          <a:ln>
            <a:miter lim="800000"/>
            <a:headEnd/>
            <a:tailEnd/>
          </a:ln>
        </p:spPr>
        <p:txBody>
          <a:bodyPr/>
          <a:lstStyle/>
          <a:p>
            <a:pPr>
              <a:defRPr/>
            </a:pPr>
            <a:fld id="{29A83983-FE90-4C7D-B228-FF46C5233FE9}" type="slidenum">
              <a:rPr lang="en-US" altLang="zh-TW"/>
              <a:pPr>
                <a:defRPr/>
              </a:pPr>
              <a:t>29</a:t>
            </a:fld>
            <a:endParaRPr lang="en-US" altLang="zh-TW" dirty="0"/>
          </a:p>
        </p:txBody>
      </p:sp>
      <p:pic>
        <p:nvPicPr>
          <p:cNvPr id="2089" name="Picture 41"/>
          <p:cNvPicPr>
            <a:picLocks noChangeAspect="1" noChangeArrowheads="1"/>
          </p:cNvPicPr>
          <p:nvPr/>
        </p:nvPicPr>
        <p:blipFill>
          <a:blip r:embed="rId15"/>
          <a:srcRect/>
          <a:stretch>
            <a:fillRect/>
          </a:stretch>
        </p:blipFill>
        <p:spPr bwMode="auto">
          <a:xfrm>
            <a:off x="3581399" y="4495800"/>
            <a:ext cx="698573" cy="990600"/>
          </a:xfrm>
          <a:prstGeom prst="rect">
            <a:avLst/>
          </a:prstGeom>
          <a:noFill/>
          <a:ln w="9525">
            <a:noFill/>
            <a:miter lim="800000"/>
            <a:headEnd/>
            <a:tailEnd/>
          </a:ln>
          <a:effectLst/>
        </p:spPr>
      </p:pic>
      <p:pic>
        <p:nvPicPr>
          <p:cNvPr id="2091" name="Picture 43"/>
          <p:cNvPicPr>
            <a:picLocks noChangeAspect="1" noChangeArrowheads="1"/>
          </p:cNvPicPr>
          <p:nvPr/>
        </p:nvPicPr>
        <p:blipFill>
          <a:blip r:embed="rId16"/>
          <a:srcRect/>
          <a:stretch>
            <a:fillRect/>
          </a:stretch>
        </p:blipFill>
        <p:spPr bwMode="auto">
          <a:xfrm>
            <a:off x="6530042" y="2743201"/>
            <a:ext cx="842307" cy="990600"/>
          </a:xfrm>
          <a:prstGeom prst="rect">
            <a:avLst/>
          </a:prstGeom>
          <a:noFill/>
          <a:ln w="9525">
            <a:noFill/>
            <a:miter lim="800000"/>
            <a:headEnd/>
            <a:tailEnd/>
          </a:ln>
          <a:effectLst/>
        </p:spPr>
      </p:pic>
      <p:grpSp>
        <p:nvGrpSpPr>
          <p:cNvPr id="5" name="Group 57"/>
          <p:cNvGrpSpPr/>
          <p:nvPr/>
        </p:nvGrpSpPr>
        <p:grpSpPr>
          <a:xfrm>
            <a:off x="3581400" y="2743201"/>
            <a:ext cx="3781425" cy="2743199"/>
            <a:chOff x="3581400" y="2514601"/>
            <a:chExt cx="3781425" cy="2743199"/>
          </a:xfrm>
        </p:grpSpPr>
        <p:pic>
          <p:nvPicPr>
            <p:cNvPr id="2090" name="Picture 42"/>
            <p:cNvPicPr>
              <a:picLocks noChangeAspect="1" noChangeArrowheads="1"/>
            </p:cNvPicPr>
            <p:nvPr/>
          </p:nvPicPr>
          <p:blipFill>
            <a:blip r:embed="rId17"/>
            <a:srcRect/>
            <a:stretch>
              <a:fillRect/>
            </a:stretch>
          </p:blipFill>
          <p:spPr bwMode="auto">
            <a:xfrm>
              <a:off x="3581400" y="4267200"/>
              <a:ext cx="683986" cy="990600"/>
            </a:xfrm>
            <a:prstGeom prst="rect">
              <a:avLst/>
            </a:prstGeom>
            <a:noFill/>
            <a:ln w="9525">
              <a:noFill/>
              <a:miter lim="800000"/>
              <a:headEnd/>
              <a:tailEnd/>
            </a:ln>
            <a:effectLst/>
          </p:spPr>
        </p:pic>
        <p:pic>
          <p:nvPicPr>
            <p:cNvPr id="2092" name="Picture 44"/>
            <p:cNvPicPr>
              <a:picLocks noChangeAspect="1" noChangeArrowheads="1"/>
            </p:cNvPicPr>
            <p:nvPr/>
          </p:nvPicPr>
          <p:blipFill>
            <a:blip r:embed="rId18"/>
            <a:srcRect/>
            <a:stretch>
              <a:fillRect/>
            </a:stretch>
          </p:blipFill>
          <p:spPr bwMode="auto">
            <a:xfrm>
              <a:off x="6526450" y="2514601"/>
              <a:ext cx="836375" cy="990600"/>
            </a:xfrm>
            <a:prstGeom prst="rect">
              <a:avLst/>
            </a:prstGeom>
            <a:noFill/>
            <a:ln w="9525">
              <a:noFill/>
              <a:miter lim="800000"/>
              <a:headEnd/>
              <a:tailEnd/>
            </a:ln>
            <a:effectLst/>
          </p:spPr>
        </p:pic>
      </p:grpSp>
      <p:grpSp>
        <p:nvGrpSpPr>
          <p:cNvPr id="6" name="Group 64"/>
          <p:cNvGrpSpPr/>
          <p:nvPr/>
        </p:nvGrpSpPr>
        <p:grpSpPr>
          <a:xfrm>
            <a:off x="3657600" y="2743200"/>
            <a:ext cx="3429000" cy="2133600"/>
            <a:chOff x="3657600" y="2514600"/>
            <a:chExt cx="3429000" cy="2133600"/>
          </a:xfrm>
        </p:grpSpPr>
        <p:sp>
          <p:nvSpPr>
            <p:cNvPr id="60" name="Rectangle 59"/>
            <p:cNvSpPr/>
            <p:nvPr/>
          </p:nvSpPr>
          <p:spPr>
            <a:xfrm>
              <a:off x="3657600" y="4191000"/>
              <a:ext cx="609600" cy="457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6477000" y="2514600"/>
              <a:ext cx="609600" cy="457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89"/>
          <p:cNvGrpSpPr/>
          <p:nvPr/>
        </p:nvGrpSpPr>
        <p:grpSpPr>
          <a:xfrm>
            <a:off x="2895600" y="2917794"/>
            <a:ext cx="3290753" cy="1578006"/>
            <a:chOff x="2895600" y="1927194"/>
            <a:chExt cx="3290753" cy="1578006"/>
          </a:xfrm>
        </p:grpSpPr>
        <p:sp>
          <p:nvSpPr>
            <p:cNvPr id="84" name="AutoShape 54"/>
            <p:cNvSpPr>
              <a:spLocks noChangeArrowheads="1"/>
            </p:cNvSpPr>
            <p:nvPr/>
          </p:nvSpPr>
          <p:spPr bwMode="auto">
            <a:xfrm rot="20092952">
              <a:off x="4953000" y="3048000"/>
              <a:ext cx="304800" cy="457200"/>
            </a:xfrm>
            <a:prstGeom prst="downArrow">
              <a:avLst>
                <a:gd name="adj1" fmla="val 50000"/>
                <a:gd name="adj2" fmla="val 37500"/>
              </a:avLst>
            </a:prstGeom>
            <a:solidFill>
              <a:srgbClr val="0000FF"/>
            </a:solidFill>
            <a:ln w="9525">
              <a:solidFill>
                <a:schemeClr val="tx1"/>
              </a:solidFill>
              <a:miter lim="800000"/>
              <a:headEnd/>
              <a:tailEnd/>
            </a:ln>
          </p:spPr>
          <p:txBody>
            <a:bodyPr wrap="none" anchor="ctr"/>
            <a:lstStyle/>
            <a:p>
              <a:endParaRPr lang="zh-TW" altLang="zh-TW">
                <a:latin typeface="Calibri" pitchFamily="34" charset="0"/>
              </a:endParaRPr>
            </a:p>
          </p:txBody>
        </p:sp>
        <p:sp>
          <p:nvSpPr>
            <p:cNvPr id="85" name="AutoShape 55"/>
            <p:cNvSpPr>
              <a:spLocks noChangeArrowheads="1"/>
            </p:cNvSpPr>
            <p:nvPr/>
          </p:nvSpPr>
          <p:spPr bwMode="auto">
            <a:xfrm rot="17541985">
              <a:off x="5638800" y="2438400"/>
              <a:ext cx="304800" cy="457200"/>
            </a:xfrm>
            <a:prstGeom prst="downArrow">
              <a:avLst>
                <a:gd name="adj1" fmla="val 50000"/>
                <a:gd name="adj2" fmla="val 37500"/>
              </a:avLst>
            </a:prstGeom>
            <a:solidFill>
              <a:srgbClr val="0000FF"/>
            </a:solidFill>
            <a:ln w="9525">
              <a:solidFill>
                <a:schemeClr val="tx1"/>
              </a:solidFill>
              <a:miter lim="800000"/>
              <a:headEnd/>
              <a:tailEnd/>
            </a:ln>
          </p:spPr>
          <p:txBody>
            <a:bodyPr wrap="none" anchor="ctr"/>
            <a:lstStyle/>
            <a:p>
              <a:endParaRPr lang="zh-TW" altLang="zh-TW">
                <a:latin typeface="Calibri" pitchFamily="34" charset="0"/>
              </a:endParaRPr>
            </a:p>
          </p:txBody>
        </p:sp>
        <p:sp>
          <p:nvSpPr>
            <p:cNvPr id="86" name="AutoShape 56"/>
            <p:cNvSpPr>
              <a:spLocks noChangeArrowheads="1"/>
            </p:cNvSpPr>
            <p:nvPr/>
          </p:nvSpPr>
          <p:spPr bwMode="auto">
            <a:xfrm rot="5284065">
              <a:off x="2971800" y="1981200"/>
              <a:ext cx="304800" cy="457200"/>
            </a:xfrm>
            <a:prstGeom prst="downArrow">
              <a:avLst>
                <a:gd name="adj1" fmla="val 50000"/>
                <a:gd name="adj2" fmla="val 37500"/>
              </a:avLst>
            </a:prstGeom>
            <a:solidFill>
              <a:srgbClr val="0000FF"/>
            </a:solidFill>
            <a:ln w="9525">
              <a:solidFill>
                <a:schemeClr val="tx1"/>
              </a:solidFill>
              <a:miter lim="800000"/>
              <a:headEnd/>
              <a:tailEnd/>
            </a:ln>
          </p:spPr>
          <p:txBody>
            <a:bodyPr wrap="none" anchor="ctr"/>
            <a:lstStyle/>
            <a:p>
              <a:endParaRPr lang="zh-TW" altLang="zh-TW">
                <a:latin typeface="Calibri" pitchFamily="34" charset="0"/>
              </a:endParaRPr>
            </a:p>
          </p:txBody>
        </p:sp>
        <p:sp>
          <p:nvSpPr>
            <p:cNvPr id="87" name="AutoShape 57"/>
            <p:cNvSpPr>
              <a:spLocks noChangeArrowheads="1"/>
            </p:cNvSpPr>
            <p:nvPr/>
          </p:nvSpPr>
          <p:spPr bwMode="auto">
            <a:xfrm rot="5284065">
              <a:off x="3124200" y="2438400"/>
              <a:ext cx="304800" cy="457200"/>
            </a:xfrm>
            <a:prstGeom prst="downArrow">
              <a:avLst>
                <a:gd name="adj1" fmla="val 50000"/>
                <a:gd name="adj2" fmla="val 37500"/>
              </a:avLst>
            </a:prstGeom>
            <a:solidFill>
              <a:srgbClr val="0000FF"/>
            </a:solidFill>
            <a:ln w="9525">
              <a:solidFill>
                <a:schemeClr val="tx1"/>
              </a:solidFill>
              <a:miter lim="800000"/>
              <a:headEnd/>
              <a:tailEnd/>
            </a:ln>
          </p:spPr>
          <p:txBody>
            <a:bodyPr wrap="none" anchor="ctr"/>
            <a:lstStyle/>
            <a:p>
              <a:endParaRPr lang="zh-TW" altLang="zh-TW">
                <a:latin typeface="Calibri" pitchFamily="34" charset="0"/>
              </a:endParaRPr>
            </a:p>
          </p:txBody>
        </p:sp>
        <p:sp>
          <p:nvSpPr>
            <p:cNvPr id="88" name="AutoShape 54"/>
            <p:cNvSpPr>
              <a:spLocks noChangeArrowheads="1"/>
            </p:cNvSpPr>
            <p:nvPr/>
          </p:nvSpPr>
          <p:spPr bwMode="auto">
            <a:xfrm rot="2543114">
              <a:off x="4076669" y="2938587"/>
              <a:ext cx="304800" cy="457200"/>
            </a:xfrm>
            <a:prstGeom prst="downArrow">
              <a:avLst>
                <a:gd name="adj1" fmla="val 50000"/>
                <a:gd name="adj2" fmla="val 37500"/>
              </a:avLst>
            </a:prstGeom>
            <a:solidFill>
              <a:srgbClr val="0000FF"/>
            </a:solidFill>
            <a:ln w="9525">
              <a:solidFill>
                <a:schemeClr val="tx1"/>
              </a:solidFill>
              <a:miter lim="800000"/>
              <a:headEnd/>
              <a:tailEnd/>
            </a:ln>
          </p:spPr>
          <p:txBody>
            <a:bodyPr wrap="none" anchor="ctr"/>
            <a:lstStyle/>
            <a:p>
              <a:endParaRPr lang="zh-TW" altLang="zh-TW">
                <a:latin typeface="Calibri" pitchFamily="34" charset="0"/>
              </a:endParaRPr>
            </a:p>
          </p:txBody>
        </p:sp>
        <p:sp>
          <p:nvSpPr>
            <p:cNvPr id="89" name="AutoShape 55"/>
            <p:cNvSpPr>
              <a:spLocks noChangeArrowheads="1"/>
            </p:cNvSpPr>
            <p:nvPr/>
          </p:nvSpPr>
          <p:spPr bwMode="auto">
            <a:xfrm rot="16545937">
              <a:off x="5805353" y="1850994"/>
              <a:ext cx="304800" cy="457200"/>
            </a:xfrm>
            <a:prstGeom prst="downArrow">
              <a:avLst>
                <a:gd name="adj1" fmla="val 50000"/>
                <a:gd name="adj2" fmla="val 37500"/>
              </a:avLst>
            </a:prstGeom>
            <a:solidFill>
              <a:srgbClr val="0000FF"/>
            </a:solidFill>
            <a:ln w="9525">
              <a:solidFill>
                <a:schemeClr val="tx1"/>
              </a:solidFill>
              <a:miter lim="800000"/>
              <a:headEnd/>
              <a:tailEnd/>
            </a:ln>
          </p:spPr>
          <p:txBody>
            <a:bodyPr wrap="none" anchor="ctr"/>
            <a:lstStyle/>
            <a:p>
              <a:endParaRPr lang="zh-TW" altLang="zh-TW">
                <a:latin typeface="Calibri" pitchFamily="34" charset="0"/>
              </a:endParaRPr>
            </a:p>
          </p:txBody>
        </p:sp>
      </p:grpSp>
      <p:sp>
        <p:nvSpPr>
          <p:cNvPr id="67" name="Rectangle 66"/>
          <p:cNvSpPr/>
          <p:nvPr/>
        </p:nvSpPr>
        <p:spPr>
          <a:xfrm>
            <a:off x="6172200" y="4038600"/>
            <a:ext cx="6858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4876800" y="4572000"/>
            <a:ext cx="6858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2438400" y="4038600"/>
            <a:ext cx="6858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1905000" y="2895600"/>
            <a:ext cx="6858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p:cNvGrpSpPr/>
          <p:nvPr/>
        </p:nvGrpSpPr>
        <p:grpSpPr>
          <a:xfrm>
            <a:off x="3276600" y="1905000"/>
            <a:ext cx="2514600" cy="1885950"/>
            <a:chOff x="3276600" y="1066800"/>
            <a:chExt cx="2514600" cy="1885950"/>
          </a:xfrm>
        </p:grpSpPr>
        <p:pic>
          <p:nvPicPr>
            <p:cNvPr id="63" name="Picture 4" descr="chair_SkeletonPS"/>
            <p:cNvPicPr>
              <a:picLocks noChangeAspect="1" noChangeArrowheads="1"/>
            </p:cNvPicPr>
            <p:nvPr/>
          </p:nvPicPr>
          <p:blipFill>
            <a:blip r:embed="rId19"/>
            <a:srcRect/>
            <a:stretch>
              <a:fillRect/>
            </a:stretch>
          </p:blipFill>
          <p:spPr bwMode="auto">
            <a:xfrm>
              <a:off x="3276600" y="1066800"/>
              <a:ext cx="2514600" cy="1885950"/>
            </a:xfrm>
            <a:prstGeom prst="rect">
              <a:avLst/>
            </a:prstGeom>
            <a:noFill/>
            <a:ln w="9525">
              <a:noFill/>
              <a:miter lim="800000"/>
              <a:headEnd/>
              <a:tailEnd/>
            </a:ln>
          </p:spPr>
        </p:pic>
        <p:sp>
          <p:nvSpPr>
            <p:cNvPr id="130" name="Oval 129"/>
            <p:cNvSpPr/>
            <p:nvPr/>
          </p:nvSpPr>
          <p:spPr>
            <a:xfrm>
              <a:off x="4876800" y="1828800"/>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p:cNvGrpSpPr/>
          <p:nvPr/>
        </p:nvGrpSpPr>
        <p:grpSpPr>
          <a:xfrm>
            <a:off x="3733800" y="2819400"/>
            <a:ext cx="2971800" cy="1828800"/>
            <a:chOff x="3733800" y="2819400"/>
            <a:chExt cx="2971800" cy="1828800"/>
          </a:xfrm>
        </p:grpSpPr>
        <p:sp>
          <p:nvSpPr>
            <p:cNvPr id="91" name="Oval 90"/>
            <p:cNvSpPr/>
            <p:nvPr/>
          </p:nvSpPr>
          <p:spPr>
            <a:xfrm>
              <a:off x="6553200" y="2819400"/>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3733800" y="4495800"/>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1"/>
          <p:cNvGrpSpPr/>
          <p:nvPr/>
        </p:nvGrpSpPr>
        <p:grpSpPr>
          <a:xfrm>
            <a:off x="1447800" y="2667000"/>
            <a:ext cx="6299200" cy="2933700"/>
            <a:chOff x="1371600" y="1676400"/>
            <a:chExt cx="6299200" cy="2933700"/>
          </a:xfrm>
        </p:grpSpPr>
        <p:pic>
          <p:nvPicPr>
            <p:cNvPr id="77" name="Picture 4"/>
            <p:cNvPicPr>
              <a:picLocks noChangeAspect="1" noChangeArrowheads="1"/>
            </p:cNvPicPr>
            <p:nvPr/>
          </p:nvPicPr>
          <p:blipFill>
            <a:blip r:embed="rId20"/>
            <a:srcRect/>
            <a:stretch>
              <a:fillRect/>
            </a:stretch>
          </p:blipFill>
          <p:spPr bwMode="auto">
            <a:xfrm>
              <a:off x="5486400" y="2667000"/>
              <a:ext cx="1831224" cy="1561850"/>
            </a:xfrm>
            <a:prstGeom prst="rect">
              <a:avLst/>
            </a:prstGeom>
            <a:noFill/>
            <a:ln w="9525">
              <a:noFill/>
              <a:miter lim="800000"/>
              <a:headEnd/>
              <a:tailEnd/>
            </a:ln>
          </p:spPr>
        </p:pic>
        <p:pic>
          <p:nvPicPr>
            <p:cNvPr id="78" name="Picture 6"/>
            <p:cNvPicPr>
              <a:picLocks noChangeAspect="1" noChangeArrowheads="1"/>
            </p:cNvPicPr>
            <p:nvPr/>
          </p:nvPicPr>
          <p:blipFill>
            <a:blip r:embed="rId21"/>
            <a:srcRect/>
            <a:stretch>
              <a:fillRect/>
            </a:stretch>
          </p:blipFill>
          <p:spPr bwMode="auto">
            <a:xfrm>
              <a:off x="4495800" y="3429000"/>
              <a:ext cx="1574800" cy="1181100"/>
            </a:xfrm>
            <a:prstGeom prst="rect">
              <a:avLst/>
            </a:prstGeom>
            <a:noFill/>
            <a:ln w="9525">
              <a:noFill/>
              <a:miter lim="800000"/>
              <a:headEnd/>
              <a:tailEnd/>
            </a:ln>
          </p:spPr>
        </p:pic>
        <p:pic>
          <p:nvPicPr>
            <p:cNvPr id="79" name="Picture 7"/>
            <p:cNvPicPr>
              <a:picLocks noChangeAspect="1" noChangeArrowheads="1"/>
            </p:cNvPicPr>
            <p:nvPr/>
          </p:nvPicPr>
          <p:blipFill>
            <a:blip r:embed="rId22"/>
            <a:srcRect/>
            <a:stretch>
              <a:fillRect/>
            </a:stretch>
          </p:blipFill>
          <p:spPr bwMode="auto">
            <a:xfrm>
              <a:off x="3124200" y="3429000"/>
              <a:ext cx="1574800" cy="1181100"/>
            </a:xfrm>
            <a:prstGeom prst="rect">
              <a:avLst/>
            </a:prstGeom>
            <a:noFill/>
            <a:ln w="9525">
              <a:noFill/>
              <a:miter lim="800000"/>
              <a:headEnd/>
              <a:tailEnd/>
            </a:ln>
          </p:spPr>
        </p:pic>
        <p:pic>
          <p:nvPicPr>
            <p:cNvPr id="80" name="Picture 8"/>
            <p:cNvPicPr>
              <a:picLocks noChangeAspect="1" noChangeArrowheads="1"/>
            </p:cNvPicPr>
            <p:nvPr/>
          </p:nvPicPr>
          <p:blipFill>
            <a:blip r:embed="rId23"/>
            <a:srcRect/>
            <a:stretch>
              <a:fillRect/>
            </a:stretch>
          </p:blipFill>
          <p:spPr bwMode="auto">
            <a:xfrm>
              <a:off x="1828800" y="2667000"/>
              <a:ext cx="1864895" cy="1561850"/>
            </a:xfrm>
            <a:prstGeom prst="rect">
              <a:avLst/>
            </a:prstGeom>
            <a:noFill/>
            <a:ln w="9525">
              <a:noFill/>
              <a:miter lim="800000"/>
              <a:headEnd/>
              <a:tailEnd/>
            </a:ln>
          </p:spPr>
        </p:pic>
        <p:pic>
          <p:nvPicPr>
            <p:cNvPr id="81" name="Picture 9"/>
            <p:cNvPicPr>
              <a:picLocks noChangeAspect="1" noChangeArrowheads="1"/>
            </p:cNvPicPr>
            <p:nvPr/>
          </p:nvPicPr>
          <p:blipFill>
            <a:blip r:embed="rId24"/>
            <a:srcRect/>
            <a:stretch>
              <a:fillRect/>
            </a:stretch>
          </p:blipFill>
          <p:spPr bwMode="auto">
            <a:xfrm>
              <a:off x="1371600" y="1752600"/>
              <a:ext cx="1574800" cy="1181100"/>
            </a:xfrm>
            <a:prstGeom prst="rect">
              <a:avLst/>
            </a:prstGeom>
            <a:noFill/>
            <a:ln w="9525">
              <a:noFill/>
              <a:miter lim="800000"/>
              <a:headEnd/>
              <a:tailEnd/>
            </a:ln>
          </p:spPr>
        </p:pic>
        <p:pic>
          <p:nvPicPr>
            <p:cNvPr id="76" name="Picture 3"/>
            <p:cNvPicPr>
              <a:picLocks noChangeAspect="1" noChangeArrowheads="1"/>
            </p:cNvPicPr>
            <p:nvPr/>
          </p:nvPicPr>
          <p:blipFill>
            <a:blip r:embed="rId25"/>
            <a:srcRect/>
            <a:stretch>
              <a:fillRect/>
            </a:stretch>
          </p:blipFill>
          <p:spPr bwMode="auto">
            <a:xfrm>
              <a:off x="6096000" y="1676400"/>
              <a:ext cx="1574800" cy="1181100"/>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descr="P2220342.jpg"/>
          <p:cNvPicPr>
            <a:picLocks noChangeAspect="1"/>
          </p:cNvPicPr>
          <p:nvPr/>
        </p:nvPicPr>
        <p:blipFill>
          <a:blip r:embed="rId3"/>
          <a:srcRect/>
          <a:stretch>
            <a:fillRect/>
          </a:stretch>
        </p:blipFill>
        <p:spPr bwMode="auto">
          <a:xfrm>
            <a:off x="7696200" y="2209800"/>
            <a:ext cx="1066800" cy="800100"/>
          </a:xfrm>
          <a:prstGeom prst="rect">
            <a:avLst/>
          </a:prstGeom>
          <a:noFill/>
          <a:ln w="9525">
            <a:noFill/>
            <a:miter lim="800000"/>
            <a:headEnd/>
            <a:tailEnd/>
          </a:ln>
        </p:spPr>
      </p:pic>
      <p:pic>
        <p:nvPicPr>
          <p:cNvPr id="11267" name="Picture 6" descr="P2010036.jpg"/>
          <p:cNvPicPr>
            <a:picLocks noChangeAspect="1"/>
          </p:cNvPicPr>
          <p:nvPr/>
        </p:nvPicPr>
        <p:blipFill>
          <a:blip r:embed="rId4"/>
          <a:srcRect/>
          <a:stretch>
            <a:fillRect/>
          </a:stretch>
        </p:blipFill>
        <p:spPr bwMode="auto">
          <a:xfrm>
            <a:off x="2667000" y="2209800"/>
            <a:ext cx="1081088" cy="811213"/>
          </a:xfrm>
          <a:prstGeom prst="rect">
            <a:avLst/>
          </a:prstGeom>
          <a:noFill/>
          <a:ln w="9525">
            <a:noFill/>
            <a:miter lim="800000"/>
            <a:headEnd/>
            <a:tailEnd/>
          </a:ln>
        </p:spPr>
      </p:pic>
      <p:pic>
        <p:nvPicPr>
          <p:cNvPr id="11268" name="Picture 8" descr="P2140066.jpg"/>
          <p:cNvPicPr>
            <a:picLocks noChangeAspect="1"/>
          </p:cNvPicPr>
          <p:nvPr/>
        </p:nvPicPr>
        <p:blipFill>
          <a:blip r:embed="rId5"/>
          <a:srcRect/>
          <a:stretch>
            <a:fillRect/>
          </a:stretch>
        </p:blipFill>
        <p:spPr bwMode="auto">
          <a:xfrm>
            <a:off x="7086600" y="3886200"/>
            <a:ext cx="1117600" cy="838200"/>
          </a:xfrm>
          <a:prstGeom prst="rect">
            <a:avLst/>
          </a:prstGeom>
          <a:noFill/>
          <a:ln w="9525">
            <a:noFill/>
            <a:miter lim="800000"/>
            <a:headEnd/>
            <a:tailEnd/>
          </a:ln>
        </p:spPr>
      </p:pic>
      <p:pic>
        <p:nvPicPr>
          <p:cNvPr id="11269" name="Picture 9" descr="P2190128.jpg"/>
          <p:cNvPicPr>
            <a:picLocks noChangeAspect="1"/>
          </p:cNvPicPr>
          <p:nvPr/>
        </p:nvPicPr>
        <p:blipFill>
          <a:blip r:embed="rId6"/>
          <a:srcRect/>
          <a:stretch>
            <a:fillRect/>
          </a:stretch>
        </p:blipFill>
        <p:spPr bwMode="auto">
          <a:xfrm>
            <a:off x="7772400" y="3276600"/>
            <a:ext cx="990600" cy="742950"/>
          </a:xfrm>
          <a:prstGeom prst="rect">
            <a:avLst/>
          </a:prstGeom>
          <a:noFill/>
          <a:ln w="9525">
            <a:noFill/>
            <a:miter lim="800000"/>
            <a:headEnd/>
            <a:tailEnd/>
          </a:ln>
        </p:spPr>
      </p:pic>
      <p:pic>
        <p:nvPicPr>
          <p:cNvPr id="11270" name="Picture 10" descr="P2230052.jpg"/>
          <p:cNvPicPr>
            <a:picLocks noChangeAspect="1"/>
          </p:cNvPicPr>
          <p:nvPr/>
        </p:nvPicPr>
        <p:blipFill>
          <a:blip r:embed="rId7"/>
          <a:srcRect/>
          <a:stretch>
            <a:fillRect/>
          </a:stretch>
        </p:blipFill>
        <p:spPr bwMode="auto">
          <a:xfrm>
            <a:off x="7010400" y="2743200"/>
            <a:ext cx="1069975" cy="801688"/>
          </a:xfrm>
          <a:prstGeom prst="rect">
            <a:avLst/>
          </a:prstGeom>
          <a:noFill/>
          <a:ln w="9525">
            <a:noFill/>
            <a:miter lim="800000"/>
            <a:headEnd/>
            <a:tailEnd/>
          </a:ln>
        </p:spPr>
      </p:pic>
      <p:pic>
        <p:nvPicPr>
          <p:cNvPr id="11271" name="Picture 12" descr="IMG_4551.jpg"/>
          <p:cNvPicPr>
            <a:picLocks noChangeAspect="1"/>
          </p:cNvPicPr>
          <p:nvPr/>
        </p:nvPicPr>
        <p:blipFill>
          <a:blip r:embed="rId8" cstate="print"/>
          <a:srcRect/>
          <a:stretch>
            <a:fillRect/>
          </a:stretch>
        </p:blipFill>
        <p:spPr bwMode="auto">
          <a:xfrm>
            <a:off x="3962400" y="2362200"/>
            <a:ext cx="1100138" cy="825500"/>
          </a:xfrm>
          <a:prstGeom prst="rect">
            <a:avLst/>
          </a:prstGeom>
          <a:noFill/>
          <a:ln w="9525">
            <a:noFill/>
            <a:miter lim="800000"/>
            <a:headEnd/>
            <a:tailEnd/>
          </a:ln>
        </p:spPr>
      </p:pic>
      <p:pic>
        <p:nvPicPr>
          <p:cNvPr id="11272" name="Picture 13" descr="P1010021.jpg"/>
          <p:cNvPicPr>
            <a:picLocks noChangeAspect="1"/>
          </p:cNvPicPr>
          <p:nvPr/>
        </p:nvPicPr>
        <p:blipFill>
          <a:blip r:embed="rId9"/>
          <a:srcRect/>
          <a:stretch>
            <a:fillRect/>
          </a:stretch>
        </p:blipFill>
        <p:spPr bwMode="auto">
          <a:xfrm>
            <a:off x="381000" y="3505200"/>
            <a:ext cx="1079500" cy="809625"/>
          </a:xfrm>
          <a:prstGeom prst="rect">
            <a:avLst/>
          </a:prstGeom>
          <a:noFill/>
          <a:ln w="9525">
            <a:noFill/>
            <a:miter lim="800000"/>
            <a:headEnd/>
            <a:tailEnd/>
          </a:ln>
        </p:spPr>
      </p:pic>
      <p:pic>
        <p:nvPicPr>
          <p:cNvPr id="11273" name="Picture 14" descr="P2190116.jpg"/>
          <p:cNvPicPr>
            <a:picLocks noChangeAspect="1"/>
          </p:cNvPicPr>
          <p:nvPr/>
        </p:nvPicPr>
        <p:blipFill>
          <a:blip r:embed="rId10"/>
          <a:srcRect/>
          <a:stretch>
            <a:fillRect/>
          </a:stretch>
        </p:blipFill>
        <p:spPr bwMode="auto">
          <a:xfrm>
            <a:off x="6324600" y="4343400"/>
            <a:ext cx="1117600" cy="838200"/>
          </a:xfrm>
          <a:prstGeom prst="rect">
            <a:avLst/>
          </a:prstGeom>
          <a:noFill/>
          <a:ln w="9525">
            <a:noFill/>
            <a:miter lim="800000"/>
            <a:headEnd/>
            <a:tailEnd/>
          </a:ln>
        </p:spPr>
      </p:pic>
      <p:pic>
        <p:nvPicPr>
          <p:cNvPr id="11274" name="Picture 15" descr="P2220500.jpg"/>
          <p:cNvPicPr>
            <a:picLocks noChangeAspect="1"/>
          </p:cNvPicPr>
          <p:nvPr/>
        </p:nvPicPr>
        <p:blipFill>
          <a:blip r:embed="rId11"/>
          <a:srcRect/>
          <a:stretch>
            <a:fillRect/>
          </a:stretch>
        </p:blipFill>
        <p:spPr bwMode="auto">
          <a:xfrm>
            <a:off x="6324600" y="3429000"/>
            <a:ext cx="1092200" cy="819150"/>
          </a:xfrm>
          <a:prstGeom prst="rect">
            <a:avLst/>
          </a:prstGeom>
          <a:noFill/>
          <a:ln w="9525">
            <a:noFill/>
            <a:miter lim="800000"/>
            <a:headEnd/>
            <a:tailEnd/>
          </a:ln>
        </p:spPr>
      </p:pic>
      <p:pic>
        <p:nvPicPr>
          <p:cNvPr id="11275" name="Picture 20" descr="P2220439.jpg"/>
          <p:cNvPicPr>
            <a:picLocks noChangeAspect="1"/>
          </p:cNvPicPr>
          <p:nvPr/>
        </p:nvPicPr>
        <p:blipFill>
          <a:blip r:embed="rId12"/>
          <a:srcRect/>
          <a:stretch>
            <a:fillRect/>
          </a:stretch>
        </p:blipFill>
        <p:spPr bwMode="auto">
          <a:xfrm>
            <a:off x="6172200" y="2362200"/>
            <a:ext cx="1074738" cy="806450"/>
          </a:xfrm>
          <a:prstGeom prst="rect">
            <a:avLst/>
          </a:prstGeom>
          <a:noFill/>
          <a:ln w="9525">
            <a:noFill/>
            <a:miter lim="800000"/>
            <a:headEnd/>
            <a:tailEnd/>
          </a:ln>
        </p:spPr>
      </p:pic>
      <p:pic>
        <p:nvPicPr>
          <p:cNvPr id="11276" name="Picture 21" descr="P2030040.jpg"/>
          <p:cNvPicPr>
            <a:picLocks noChangeAspect="1"/>
          </p:cNvPicPr>
          <p:nvPr/>
        </p:nvPicPr>
        <p:blipFill>
          <a:blip r:embed="rId13"/>
          <a:srcRect/>
          <a:stretch>
            <a:fillRect/>
          </a:stretch>
        </p:blipFill>
        <p:spPr bwMode="auto">
          <a:xfrm>
            <a:off x="533400" y="2514600"/>
            <a:ext cx="1117600" cy="838200"/>
          </a:xfrm>
          <a:prstGeom prst="rect">
            <a:avLst/>
          </a:prstGeom>
          <a:noFill/>
          <a:ln w="9525">
            <a:noFill/>
            <a:miter lim="800000"/>
            <a:headEnd/>
            <a:tailEnd/>
          </a:ln>
        </p:spPr>
      </p:pic>
      <p:pic>
        <p:nvPicPr>
          <p:cNvPr id="11277" name="Picture 24" descr="P2230126.jpg"/>
          <p:cNvPicPr>
            <a:picLocks noChangeAspect="1"/>
          </p:cNvPicPr>
          <p:nvPr/>
        </p:nvPicPr>
        <p:blipFill>
          <a:blip r:embed="rId14"/>
          <a:srcRect/>
          <a:stretch>
            <a:fillRect/>
          </a:stretch>
        </p:blipFill>
        <p:spPr bwMode="auto">
          <a:xfrm>
            <a:off x="5791200" y="2895600"/>
            <a:ext cx="1117600" cy="838200"/>
          </a:xfrm>
          <a:prstGeom prst="rect">
            <a:avLst/>
          </a:prstGeom>
          <a:noFill/>
          <a:ln w="9525">
            <a:noFill/>
            <a:miter lim="800000"/>
            <a:headEnd/>
            <a:tailEnd/>
          </a:ln>
        </p:spPr>
      </p:pic>
      <p:sp>
        <p:nvSpPr>
          <p:cNvPr id="11278" name="Title 1"/>
          <p:cNvSpPr>
            <a:spLocks noGrp="1"/>
          </p:cNvSpPr>
          <p:nvPr>
            <p:ph type="title"/>
          </p:nvPr>
        </p:nvSpPr>
        <p:spPr>
          <a:xfrm>
            <a:off x="457200" y="0"/>
            <a:ext cx="8229600" cy="1143000"/>
          </a:xfrm>
        </p:spPr>
        <p:txBody>
          <a:bodyPr/>
          <a:lstStyle/>
          <a:p>
            <a:pPr eaLnBrk="1" hangingPunct="1"/>
            <a:r>
              <a:rPr lang="en-US" altLang="zh-TW" sz="4000" smtClean="0"/>
              <a:t>The Roadblock</a:t>
            </a:r>
          </a:p>
        </p:txBody>
      </p:sp>
      <p:sp>
        <p:nvSpPr>
          <p:cNvPr id="11279" name="Slide Number Placeholder 2"/>
          <p:cNvSpPr>
            <a:spLocks noGrp="1"/>
          </p:cNvSpPr>
          <p:nvPr>
            <p:ph type="sldNum" sz="quarter" idx="12"/>
          </p:nvPr>
        </p:nvSpPr>
        <p:spPr bwMode="auto">
          <a:xfrm>
            <a:off x="6553200" y="6324600"/>
            <a:ext cx="2133600" cy="365125"/>
          </a:xfrm>
          <a:noFill/>
          <a:ln>
            <a:miter lim="800000"/>
            <a:headEnd/>
            <a:tailEnd/>
          </a:ln>
        </p:spPr>
        <p:txBody>
          <a:bodyPr/>
          <a:lstStyle/>
          <a:p>
            <a:fld id="{036006FF-8AE2-46BB-866B-B12308F79F9F}" type="slidenum">
              <a:rPr lang="en-US" altLang="zh-TW" smtClean="0"/>
              <a:pPr/>
              <a:t>3</a:t>
            </a:fld>
            <a:endParaRPr lang="en-US" altLang="zh-TW" smtClean="0"/>
          </a:p>
        </p:txBody>
      </p:sp>
      <p:sp>
        <p:nvSpPr>
          <p:cNvPr id="62" name="Rectangle 18"/>
          <p:cNvSpPr>
            <a:spLocks noChangeArrowheads="1"/>
          </p:cNvSpPr>
          <p:nvPr/>
        </p:nvSpPr>
        <p:spPr bwMode="auto">
          <a:xfrm>
            <a:off x="381000" y="5486400"/>
            <a:ext cx="8153400" cy="830263"/>
          </a:xfrm>
          <a:prstGeom prst="rect">
            <a:avLst/>
          </a:prstGeom>
          <a:noFill/>
          <a:ln w="9525">
            <a:noFill/>
            <a:miter lim="800000"/>
            <a:headEnd/>
            <a:tailEnd/>
          </a:ln>
        </p:spPr>
        <p:txBody>
          <a:bodyPr>
            <a:spAutoFit/>
          </a:bodyPr>
          <a:lstStyle/>
          <a:p>
            <a:pPr>
              <a:spcBef>
                <a:spcPct val="50000"/>
              </a:spcBef>
              <a:buFontTx/>
              <a:buChar char="-"/>
            </a:pPr>
            <a:r>
              <a:rPr lang="en-US" altLang="zh-TW" dirty="0">
                <a:latin typeface="Calibri" pitchFamily="34" charset="0"/>
              </a:rPr>
              <a:t> </a:t>
            </a:r>
            <a:r>
              <a:rPr lang="en-US" altLang="zh-TW" sz="2400" dirty="0" smtClean="0">
                <a:latin typeface="Calibri" pitchFamily="34" charset="0"/>
              </a:rPr>
              <a:t>The </a:t>
            </a:r>
            <a:r>
              <a:rPr lang="en-US" altLang="zh-TW" sz="2400" dirty="0">
                <a:latin typeface="Calibri" pitchFamily="34" charset="0"/>
              </a:rPr>
              <a:t>learning processes for each viewpoint of the same object </a:t>
            </a:r>
            <a:r>
              <a:rPr lang="en-US" altLang="zh-TW" sz="2400" dirty="0" smtClean="0">
                <a:latin typeface="Calibri" pitchFamily="34" charset="0"/>
              </a:rPr>
              <a:t>class should </a:t>
            </a:r>
            <a:r>
              <a:rPr lang="en-US" altLang="zh-TW" sz="2400" dirty="0">
                <a:latin typeface="Calibri" pitchFamily="34" charset="0"/>
              </a:rPr>
              <a:t>be related.</a:t>
            </a:r>
            <a:endParaRPr lang="en-US" altLang="zh-TW" sz="2400" dirty="0">
              <a:solidFill>
                <a:srgbClr val="0033CC"/>
              </a:solidFill>
              <a:latin typeface="Calibri" pitchFamily="34" charset="0"/>
            </a:endParaRPr>
          </a:p>
        </p:txBody>
      </p:sp>
      <p:sp>
        <p:nvSpPr>
          <p:cNvPr id="11281" name="文字方塊 5"/>
          <p:cNvSpPr txBox="1">
            <a:spLocks noChangeArrowheads="1"/>
          </p:cNvSpPr>
          <p:nvPr/>
        </p:nvSpPr>
        <p:spPr bwMode="auto">
          <a:xfrm>
            <a:off x="762000" y="1371600"/>
            <a:ext cx="184150" cy="369888"/>
          </a:xfrm>
          <a:prstGeom prst="rect">
            <a:avLst/>
          </a:prstGeom>
          <a:noFill/>
          <a:ln w="9525">
            <a:noFill/>
            <a:miter lim="800000"/>
            <a:headEnd/>
            <a:tailEnd/>
          </a:ln>
        </p:spPr>
        <p:txBody>
          <a:bodyPr wrap="none">
            <a:spAutoFit/>
          </a:bodyPr>
          <a:lstStyle/>
          <a:p>
            <a:endParaRPr lang="zh-TW" altLang="en-US"/>
          </a:p>
        </p:txBody>
      </p:sp>
      <p:sp>
        <p:nvSpPr>
          <p:cNvPr id="11282" name="Text Box 1037"/>
          <p:cNvSpPr txBox="1">
            <a:spLocks noChangeArrowheads="1"/>
          </p:cNvSpPr>
          <p:nvPr/>
        </p:nvSpPr>
        <p:spPr bwMode="auto">
          <a:xfrm>
            <a:off x="457200" y="1219200"/>
            <a:ext cx="8382000" cy="830263"/>
          </a:xfrm>
          <a:prstGeom prst="rect">
            <a:avLst/>
          </a:prstGeom>
          <a:noFill/>
          <a:ln w="9525">
            <a:noFill/>
            <a:miter lim="800000"/>
            <a:headEnd/>
            <a:tailEnd/>
          </a:ln>
        </p:spPr>
        <p:txBody>
          <a:bodyPr>
            <a:spAutoFit/>
          </a:bodyPr>
          <a:lstStyle/>
          <a:p>
            <a:pPr>
              <a:spcBef>
                <a:spcPct val="50000"/>
              </a:spcBef>
              <a:buFontTx/>
              <a:buChar char="•"/>
            </a:pPr>
            <a:r>
              <a:rPr lang="en-US" altLang="zh-TW" dirty="0">
                <a:latin typeface="Calibri" pitchFamily="34" charset="0"/>
              </a:rPr>
              <a:t> </a:t>
            </a:r>
            <a:r>
              <a:rPr lang="en-US" altLang="zh-TW" sz="2400" dirty="0">
                <a:latin typeface="Calibri" pitchFamily="34" charset="0"/>
              </a:rPr>
              <a:t>All existing methods for multi-view object class </a:t>
            </a:r>
            <a:r>
              <a:rPr lang="en-US" altLang="zh-TW" sz="2400" dirty="0" smtClean="0">
                <a:latin typeface="Calibri" pitchFamily="34" charset="0"/>
              </a:rPr>
              <a:t>detection require </a:t>
            </a:r>
            <a:r>
              <a:rPr lang="en-US" altLang="zh-TW" sz="2400" dirty="0">
                <a:latin typeface="Calibri" pitchFamily="34" charset="0"/>
              </a:rPr>
              <a:t>many real training images of objects for many viewpoints.</a:t>
            </a:r>
          </a:p>
        </p:txBody>
      </p:sp>
      <p:pic>
        <p:nvPicPr>
          <p:cNvPr id="11283" name="Picture 58" descr="100005.jpg"/>
          <p:cNvPicPr>
            <a:picLocks noChangeAspect="1"/>
          </p:cNvPicPr>
          <p:nvPr/>
        </p:nvPicPr>
        <p:blipFill>
          <a:blip r:embed="rId15"/>
          <a:srcRect/>
          <a:stretch>
            <a:fillRect/>
          </a:stretch>
        </p:blipFill>
        <p:spPr bwMode="auto">
          <a:xfrm>
            <a:off x="3200400" y="3505200"/>
            <a:ext cx="1066800" cy="801688"/>
          </a:xfrm>
          <a:prstGeom prst="rect">
            <a:avLst/>
          </a:prstGeom>
          <a:noFill/>
          <a:ln w="9525">
            <a:noFill/>
            <a:miter lim="800000"/>
            <a:headEnd/>
            <a:tailEnd/>
          </a:ln>
        </p:spPr>
      </p:pic>
      <p:pic>
        <p:nvPicPr>
          <p:cNvPr id="11284" name="Picture 55" descr="100022.jpg"/>
          <p:cNvPicPr>
            <a:picLocks noChangeAspect="1"/>
          </p:cNvPicPr>
          <p:nvPr/>
        </p:nvPicPr>
        <p:blipFill>
          <a:blip r:embed="rId16"/>
          <a:srcRect/>
          <a:stretch>
            <a:fillRect/>
          </a:stretch>
        </p:blipFill>
        <p:spPr bwMode="auto">
          <a:xfrm>
            <a:off x="4953000" y="3657600"/>
            <a:ext cx="1066800" cy="798513"/>
          </a:xfrm>
          <a:prstGeom prst="rect">
            <a:avLst/>
          </a:prstGeom>
          <a:noFill/>
          <a:ln w="9525">
            <a:noFill/>
            <a:miter lim="800000"/>
            <a:headEnd/>
            <a:tailEnd/>
          </a:ln>
        </p:spPr>
      </p:pic>
      <p:pic>
        <p:nvPicPr>
          <p:cNvPr id="11285" name="Picture 54" descr="100021.jpg"/>
          <p:cNvPicPr>
            <a:picLocks noChangeAspect="1"/>
          </p:cNvPicPr>
          <p:nvPr/>
        </p:nvPicPr>
        <p:blipFill>
          <a:blip r:embed="rId17"/>
          <a:srcRect/>
          <a:stretch>
            <a:fillRect/>
          </a:stretch>
        </p:blipFill>
        <p:spPr bwMode="auto">
          <a:xfrm>
            <a:off x="5181600" y="4191000"/>
            <a:ext cx="1066800" cy="800100"/>
          </a:xfrm>
          <a:prstGeom prst="rect">
            <a:avLst/>
          </a:prstGeom>
          <a:noFill/>
          <a:ln w="9525">
            <a:noFill/>
            <a:miter lim="800000"/>
            <a:headEnd/>
            <a:tailEnd/>
          </a:ln>
        </p:spPr>
      </p:pic>
      <p:pic>
        <p:nvPicPr>
          <p:cNvPr id="11286" name="Picture 57" descr="100025.jpg"/>
          <p:cNvPicPr>
            <a:picLocks noChangeAspect="1"/>
          </p:cNvPicPr>
          <p:nvPr/>
        </p:nvPicPr>
        <p:blipFill>
          <a:blip r:embed="rId18"/>
          <a:srcRect/>
          <a:stretch>
            <a:fillRect/>
          </a:stretch>
        </p:blipFill>
        <p:spPr bwMode="auto">
          <a:xfrm>
            <a:off x="1295400" y="2209800"/>
            <a:ext cx="1066800" cy="798513"/>
          </a:xfrm>
          <a:prstGeom prst="rect">
            <a:avLst/>
          </a:prstGeom>
          <a:noFill/>
          <a:ln w="9525">
            <a:noFill/>
            <a:miter lim="800000"/>
            <a:headEnd/>
            <a:tailEnd/>
          </a:ln>
        </p:spPr>
      </p:pic>
      <p:pic>
        <p:nvPicPr>
          <p:cNvPr id="11287" name="Picture 59" descr="100009.jpg"/>
          <p:cNvPicPr>
            <a:picLocks noChangeAspect="1"/>
          </p:cNvPicPr>
          <p:nvPr/>
        </p:nvPicPr>
        <p:blipFill>
          <a:blip r:embed="rId19"/>
          <a:srcRect/>
          <a:stretch>
            <a:fillRect/>
          </a:stretch>
        </p:blipFill>
        <p:spPr bwMode="auto">
          <a:xfrm>
            <a:off x="1828800" y="3429000"/>
            <a:ext cx="1066800" cy="800100"/>
          </a:xfrm>
          <a:prstGeom prst="rect">
            <a:avLst/>
          </a:prstGeom>
          <a:noFill/>
          <a:ln w="9525">
            <a:noFill/>
            <a:miter lim="800000"/>
            <a:headEnd/>
            <a:tailEnd/>
          </a:ln>
        </p:spPr>
      </p:pic>
      <p:pic>
        <p:nvPicPr>
          <p:cNvPr id="11288" name="Picture 6" descr="C:\WideBaselineRecognition\photo\chair_leg_left-hand_small\144-4441_IMG.JPG"/>
          <p:cNvPicPr>
            <a:picLocks noChangeAspect="1" noChangeArrowheads="1"/>
          </p:cNvPicPr>
          <p:nvPr/>
        </p:nvPicPr>
        <p:blipFill>
          <a:blip r:embed="rId20"/>
          <a:srcRect/>
          <a:stretch>
            <a:fillRect/>
          </a:stretch>
        </p:blipFill>
        <p:spPr bwMode="auto">
          <a:xfrm>
            <a:off x="1828800" y="2438400"/>
            <a:ext cx="1066800" cy="800100"/>
          </a:xfrm>
          <a:prstGeom prst="rect">
            <a:avLst/>
          </a:prstGeom>
          <a:noFill/>
          <a:ln w="9525">
            <a:noFill/>
            <a:miter lim="800000"/>
            <a:headEnd/>
            <a:tailEnd/>
          </a:ln>
        </p:spPr>
      </p:pic>
      <p:pic>
        <p:nvPicPr>
          <p:cNvPr id="11289" name="Picture 7" descr="C:\WideBaselineRecognition\photo\chair_leg_left-hand_small\144-4445_IMG.JPG"/>
          <p:cNvPicPr>
            <a:picLocks noChangeAspect="1" noChangeArrowheads="1"/>
          </p:cNvPicPr>
          <p:nvPr/>
        </p:nvPicPr>
        <p:blipFill>
          <a:blip r:embed="rId21"/>
          <a:srcRect/>
          <a:stretch>
            <a:fillRect/>
          </a:stretch>
        </p:blipFill>
        <p:spPr bwMode="auto">
          <a:xfrm>
            <a:off x="2590800" y="2819400"/>
            <a:ext cx="1143000" cy="857250"/>
          </a:xfrm>
          <a:prstGeom prst="rect">
            <a:avLst/>
          </a:prstGeom>
          <a:noFill/>
          <a:ln w="9525">
            <a:noFill/>
            <a:miter lim="800000"/>
            <a:headEnd/>
            <a:tailEnd/>
          </a:ln>
        </p:spPr>
      </p:pic>
      <p:pic>
        <p:nvPicPr>
          <p:cNvPr id="11290" name="Picture 8" descr="C:\WideBaselineRecognition\photo\chair_leg_left-hand_small\144-4454_IMG.JPG"/>
          <p:cNvPicPr>
            <a:picLocks noChangeAspect="1" noChangeArrowheads="1"/>
          </p:cNvPicPr>
          <p:nvPr/>
        </p:nvPicPr>
        <p:blipFill>
          <a:blip r:embed="rId22"/>
          <a:srcRect/>
          <a:stretch>
            <a:fillRect/>
          </a:stretch>
        </p:blipFill>
        <p:spPr bwMode="auto">
          <a:xfrm>
            <a:off x="990600" y="3886200"/>
            <a:ext cx="1066800" cy="800100"/>
          </a:xfrm>
          <a:prstGeom prst="rect">
            <a:avLst/>
          </a:prstGeom>
          <a:noFill/>
          <a:ln w="9525">
            <a:noFill/>
            <a:miter lim="800000"/>
            <a:headEnd/>
            <a:tailEnd/>
          </a:ln>
        </p:spPr>
      </p:pic>
      <p:pic>
        <p:nvPicPr>
          <p:cNvPr id="11291" name="Picture 9" descr="C:\WideBaselineRecognition\photo\chair_leg_left-hand_small\144-4500_IMG.JPG"/>
          <p:cNvPicPr>
            <a:picLocks noChangeAspect="1" noChangeArrowheads="1"/>
          </p:cNvPicPr>
          <p:nvPr/>
        </p:nvPicPr>
        <p:blipFill>
          <a:blip r:embed="rId23"/>
          <a:srcRect/>
          <a:stretch>
            <a:fillRect/>
          </a:stretch>
        </p:blipFill>
        <p:spPr bwMode="auto">
          <a:xfrm>
            <a:off x="3505200" y="2514600"/>
            <a:ext cx="1143000" cy="857250"/>
          </a:xfrm>
          <a:prstGeom prst="rect">
            <a:avLst/>
          </a:prstGeom>
          <a:noFill/>
          <a:ln w="9525">
            <a:noFill/>
            <a:miter lim="800000"/>
            <a:headEnd/>
            <a:tailEnd/>
          </a:ln>
        </p:spPr>
      </p:pic>
      <p:pic>
        <p:nvPicPr>
          <p:cNvPr id="11292" name="Picture 10" descr="C:\WideBaselineRecognition\photo\chair_leg_left-hand_small\144-4484_IMG.JPG"/>
          <p:cNvPicPr>
            <a:picLocks noChangeAspect="1" noChangeArrowheads="1"/>
          </p:cNvPicPr>
          <p:nvPr/>
        </p:nvPicPr>
        <p:blipFill>
          <a:blip r:embed="rId24"/>
          <a:srcRect/>
          <a:stretch>
            <a:fillRect/>
          </a:stretch>
        </p:blipFill>
        <p:spPr bwMode="auto">
          <a:xfrm>
            <a:off x="4114800" y="3124200"/>
            <a:ext cx="1066800" cy="800100"/>
          </a:xfrm>
          <a:prstGeom prst="rect">
            <a:avLst/>
          </a:prstGeom>
          <a:noFill/>
          <a:ln w="9525">
            <a:noFill/>
            <a:miter lim="800000"/>
            <a:headEnd/>
            <a:tailEnd/>
          </a:ln>
        </p:spPr>
      </p:pic>
      <p:pic>
        <p:nvPicPr>
          <p:cNvPr id="11293" name="Picture 11" descr="C:\WideBaselineRecognition\photo\chair_leg_left-hand_small\IMG_0304.JPG"/>
          <p:cNvPicPr>
            <a:picLocks noChangeAspect="1" noChangeArrowheads="1"/>
          </p:cNvPicPr>
          <p:nvPr/>
        </p:nvPicPr>
        <p:blipFill>
          <a:blip r:embed="rId25"/>
          <a:srcRect/>
          <a:stretch>
            <a:fillRect/>
          </a:stretch>
        </p:blipFill>
        <p:spPr bwMode="auto">
          <a:xfrm>
            <a:off x="2438400" y="3733800"/>
            <a:ext cx="1143000" cy="857250"/>
          </a:xfrm>
          <a:prstGeom prst="rect">
            <a:avLst/>
          </a:prstGeom>
          <a:noFill/>
          <a:ln w="9525">
            <a:noFill/>
            <a:miter lim="800000"/>
            <a:headEnd/>
            <a:tailEnd/>
          </a:ln>
        </p:spPr>
      </p:pic>
      <p:pic>
        <p:nvPicPr>
          <p:cNvPr id="11294" name="Picture 56" descr="100023.jpg"/>
          <p:cNvPicPr>
            <a:picLocks noChangeAspect="1"/>
          </p:cNvPicPr>
          <p:nvPr/>
        </p:nvPicPr>
        <p:blipFill>
          <a:blip r:embed="rId26"/>
          <a:srcRect/>
          <a:stretch>
            <a:fillRect/>
          </a:stretch>
        </p:blipFill>
        <p:spPr bwMode="auto">
          <a:xfrm>
            <a:off x="4953000" y="2590800"/>
            <a:ext cx="1117600" cy="838200"/>
          </a:xfrm>
          <a:prstGeom prst="rect">
            <a:avLst/>
          </a:prstGeom>
          <a:noFill/>
          <a:ln w="9525">
            <a:noFill/>
            <a:miter lim="800000"/>
            <a:headEnd/>
            <a:tailEnd/>
          </a:ln>
        </p:spPr>
      </p:pic>
      <p:pic>
        <p:nvPicPr>
          <p:cNvPr id="11295" name="Picture 26" descr="P1010033.jpg"/>
          <p:cNvPicPr>
            <a:picLocks noChangeAspect="1"/>
          </p:cNvPicPr>
          <p:nvPr/>
        </p:nvPicPr>
        <p:blipFill>
          <a:blip r:embed="rId27"/>
          <a:srcRect/>
          <a:stretch>
            <a:fillRect/>
          </a:stretch>
        </p:blipFill>
        <p:spPr bwMode="auto">
          <a:xfrm>
            <a:off x="1143000" y="2971800"/>
            <a:ext cx="1016000" cy="762000"/>
          </a:xfrm>
          <a:prstGeom prst="rect">
            <a:avLst/>
          </a:prstGeom>
          <a:noFill/>
          <a:ln w="9525">
            <a:noFill/>
            <a:miter lim="800000"/>
            <a:headEnd/>
            <a:tailEnd/>
          </a:ln>
        </p:spPr>
      </p:pic>
      <p:pic>
        <p:nvPicPr>
          <p:cNvPr id="11296" name="Picture 25" descr="P2250028.jpg"/>
          <p:cNvPicPr>
            <a:picLocks noChangeAspect="1"/>
          </p:cNvPicPr>
          <p:nvPr/>
        </p:nvPicPr>
        <p:blipFill>
          <a:blip r:embed="rId28"/>
          <a:srcRect/>
          <a:stretch>
            <a:fillRect/>
          </a:stretch>
        </p:blipFill>
        <p:spPr bwMode="auto">
          <a:xfrm>
            <a:off x="4038600" y="4191000"/>
            <a:ext cx="987425" cy="741363"/>
          </a:xfrm>
          <a:prstGeom prst="rect">
            <a:avLst/>
          </a:prstGeom>
          <a:noFill/>
          <a:ln w="9525">
            <a:noFill/>
            <a:miter lim="800000"/>
            <a:headEnd/>
            <a:tailEnd/>
          </a:ln>
        </p:spPr>
      </p:pic>
      <p:pic>
        <p:nvPicPr>
          <p:cNvPr id="11297" name="Picture 22" descr="P2120077.jpg"/>
          <p:cNvPicPr>
            <a:picLocks noChangeAspect="1"/>
          </p:cNvPicPr>
          <p:nvPr/>
        </p:nvPicPr>
        <p:blipFill>
          <a:blip r:embed="rId29"/>
          <a:srcRect/>
          <a:stretch>
            <a:fillRect/>
          </a:stretch>
        </p:blipFill>
        <p:spPr bwMode="auto">
          <a:xfrm>
            <a:off x="5638800" y="3505200"/>
            <a:ext cx="1117600" cy="838200"/>
          </a:xfrm>
          <a:prstGeom prst="rect">
            <a:avLst/>
          </a:prstGeom>
          <a:noFill/>
          <a:ln w="9525">
            <a:noFill/>
            <a:miter lim="800000"/>
            <a:headEnd/>
            <a:tailEnd/>
          </a:ln>
        </p:spPr>
      </p:pic>
      <p:pic>
        <p:nvPicPr>
          <p:cNvPr id="11298" name="Picture 19" descr="IMG_5679.jpg"/>
          <p:cNvPicPr>
            <a:picLocks noChangeAspect="1"/>
          </p:cNvPicPr>
          <p:nvPr/>
        </p:nvPicPr>
        <p:blipFill>
          <a:blip r:embed="rId30" cstate="print"/>
          <a:srcRect/>
          <a:stretch>
            <a:fillRect/>
          </a:stretch>
        </p:blipFill>
        <p:spPr bwMode="auto">
          <a:xfrm>
            <a:off x="2971800" y="4343400"/>
            <a:ext cx="1117600" cy="838200"/>
          </a:xfrm>
          <a:prstGeom prst="rect">
            <a:avLst/>
          </a:prstGeom>
          <a:noFill/>
          <a:ln w="9525">
            <a:noFill/>
            <a:miter lim="800000"/>
            <a:headEnd/>
            <a:tailEnd/>
          </a:ln>
        </p:spPr>
      </p:pic>
      <p:pic>
        <p:nvPicPr>
          <p:cNvPr id="11299" name="Picture 18" descr="IMG_0330.jpg"/>
          <p:cNvPicPr>
            <a:picLocks noChangeAspect="1"/>
          </p:cNvPicPr>
          <p:nvPr/>
        </p:nvPicPr>
        <p:blipFill>
          <a:blip r:embed="rId31"/>
          <a:srcRect/>
          <a:stretch>
            <a:fillRect/>
          </a:stretch>
        </p:blipFill>
        <p:spPr bwMode="auto">
          <a:xfrm>
            <a:off x="533400" y="4419600"/>
            <a:ext cx="1016000" cy="762000"/>
          </a:xfrm>
          <a:prstGeom prst="rect">
            <a:avLst/>
          </a:prstGeom>
          <a:noFill/>
          <a:ln w="9525">
            <a:noFill/>
            <a:miter lim="800000"/>
            <a:headEnd/>
            <a:tailEnd/>
          </a:ln>
        </p:spPr>
      </p:pic>
      <p:pic>
        <p:nvPicPr>
          <p:cNvPr id="11300" name="Picture 16" descr="P2230001.jpg"/>
          <p:cNvPicPr>
            <a:picLocks noChangeAspect="1"/>
          </p:cNvPicPr>
          <p:nvPr/>
        </p:nvPicPr>
        <p:blipFill>
          <a:blip r:embed="rId32"/>
          <a:srcRect/>
          <a:stretch>
            <a:fillRect/>
          </a:stretch>
        </p:blipFill>
        <p:spPr bwMode="auto">
          <a:xfrm>
            <a:off x="5791200" y="4419600"/>
            <a:ext cx="1087438" cy="815975"/>
          </a:xfrm>
          <a:prstGeom prst="rect">
            <a:avLst/>
          </a:prstGeom>
          <a:noFill/>
          <a:ln w="9525">
            <a:noFill/>
            <a:miter lim="800000"/>
            <a:headEnd/>
            <a:tailEnd/>
          </a:ln>
        </p:spPr>
      </p:pic>
      <p:pic>
        <p:nvPicPr>
          <p:cNvPr id="11301" name="Picture 11" descr="P2230123.jpg"/>
          <p:cNvPicPr>
            <a:picLocks noChangeAspect="1"/>
          </p:cNvPicPr>
          <p:nvPr/>
        </p:nvPicPr>
        <p:blipFill>
          <a:blip r:embed="rId33"/>
          <a:srcRect/>
          <a:stretch>
            <a:fillRect/>
          </a:stretch>
        </p:blipFill>
        <p:spPr bwMode="auto">
          <a:xfrm>
            <a:off x="1219200" y="4572000"/>
            <a:ext cx="1066800" cy="800100"/>
          </a:xfrm>
          <a:prstGeom prst="rect">
            <a:avLst/>
          </a:prstGeom>
          <a:noFill/>
          <a:ln w="9525">
            <a:noFill/>
            <a:miter lim="800000"/>
            <a:headEnd/>
            <a:tailEnd/>
          </a:ln>
        </p:spPr>
      </p:pic>
      <p:pic>
        <p:nvPicPr>
          <p:cNvPr id="11302" name="Picture 23" descr="P2220441.jpg"/>
          <p:cNvPicPr>
            <a:picLocks noChangeAspect="1"/>
          </p:cNvPicPr>
          <p:nvPr/>
        </p:nvPicPr>
        <p:blipFill>
          <a:blip r:embed="rId34"/>
          <a:srcRect/>
          <a:stretch>
            <a:fillRect/>
          </a:stretch>
        </p:blipFill>
        <p:spPr bwMode="auto">
          <a:xfrm>
            <a:off x="1752600" y="4343400"/>
            <a:ext cx="1016000" cy="762000"/>
          </a:xfrm>
          <a:prstGeom prst="rect">
            <a:avLst/>
          </a:prstGeom>
          <a:noFill/>
          <a:ln w="9525">
            <a:noFill/>
            <a:miter lim="800000"/>
            <a:headEnd/>
            <a:tailEnd/>
          </a:ln>
        </p:spPr>
      </p:pic>
      <p:pic>
        <p:nvPicPr>
          <p:cNvPr id="11303" name="Picture 5" descr="IMGP0838.jpg"/>
          <p:cNvPicPr>
            <a:picLocks noChangeAspect="1"/>
          </p:cNvPicPr>
          <p:nvPr/>
        </p:nvPicPr>
        <p:blipFill>
          <a:blip r:embed="rId35"/>
          <a:srcRect/>
          <a:stretch>
            <a:fillRect/>
          </a:stretch>
        </p:blipFill>
        <p:spPr bwMode="auto">
          <a:xfrm>
            <a:off x="7620000" y="4419600"/>
            <a:ext cx="1071563" cy="803275"/>
          </a:xfrm>
          <a:prstGeom prst="rect">
            <a:avLst/>
          </a:prstGeom>
          <a:noFill/>
          <a:ln w="9525">
            <a:noFill/>
            <a:miter lim="800000"/>
            <a:headEnd/>
            <a:tailEnd/>
          </a:ln>
        </p:spPr>
      </p:pic>
      <p:pic>
        <p:nvPicPr>
          <p:cNvPr id="11304" name="Picture 4" descr="IMGP0832.jpg"/>
          <p:cNvPicPr>
            <a:picLocks noChangeAspect="1"/>
          </p:cNvPicPr>
          <p:nvPr/>
        </p:nvPicPr>
        <p:blipFill>
          <a:blip r:embed="rId36"/>
          <a:srcRect/>
          <a:stretch>
            <a:fillRect/>
          </a:stretch>
        </p:blipFill>
        <p:spPr bwMode="auto">
          <a:xfrm>
            <a:off x="4495800" y="4572000"/>
            <a:ext cx="1016000" cy="762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228600" y="3962400"/>
            <a:ext cx="8458200" cy="2133600"/>
            <a:chOff x="228600" y="3962400"/>
            <a:chExt cx="8458200" cy="2133600"/>
          </a:xfrm>
        </p:grpSpPr>
        <p:grpSp>
          <p:nvGrpSpPr>
            <p:cNvPr id="24" name="Group 23"/>
            <p:cNvGrpSpPr/>
            <p:nvPr/>
          </p:nvGrpSpPr>
          <p:grpSpPr>
            <a:xfrm>
              <a:off x="6324600" y="3962400"/>
              <a:ext cx="2362200" cy="2133600"/>
              <a:chOff x="6324600" y="3962400"/>
              <a:chExt cx="2362200" cy="2133600"/>
            </a:xfrm>
          </p:grpSpPr>
          <p:pic>
            <p:nvPicPr>
              <p:cNvPr id="19471" name="Picture 29" descr="P2230025_5_w.jpg"/>
              <p:cNvPicPr>
                <a:picLocks noChangeAspect="1"/>
              </p:cNvPicPr>
              <p:nvPr/>
            </p:nvPicPr>
            <p:blipFill>
              <a:blip r:embed="rId3"/>
              <a:srcRect/>
              <a:stretch>
                <a:fillRect/>
              </a:stretch>
            </p:blipFill>
            <p:spPr bwMode="auto">
              <a:xfrm>
                <a:off x="6324600" y="3962400"/>
                <a:ext cx="990600" cy="990600"/>
              </a:xfrm>
              <a:prstGeom prst="rect">
                <a:avLst/>
              </a:prstGeom>
              <a:noFill/>
              <a:ln w="12700">
                <a:solidFill>
                  <a:schemeClr val="tx1"/>
                </a:solidFill>
                <a:miter lim="800000"/>
                <a:headEnd/>
                <a:tailEnd/>
              </a:ln>
            </p:spPr>
          </p:pic>
          <p:pic>
            <p:nvPicPr>
              <p:cNvPr id="19472" name="Picture 30" descr="P2230025_5.jpg"/>
              <p:cNvPicPr>
                <a:picLocks noChangeAspect="1"/>
              </p:cNvPicPr>
              <p:nvPr/>
            </p:nvPicPr>
            <p:blipFill>
              <a:blip r:embed="rId4"/>
              <a:srcRect/>
              <a:stretch>
                <a:fillRect/>
              </a:stretch>
            </p:blipFill>
            <p:spPr bwMode="auto">
              <a:xfrm>
                <a:off x="6324600" y="5105400"/>
                <a:ext cx="990600" cy="990600"/>
              </a:xfrm>
              <a:prstGeom prst="rect">
                <a:avLst/>
              </a:prstGeom>
              <a:noFill/>
              <a:ln w="12700">
                <a:solidFill>
                  <a:schemeClr val="tx1"/>
                </a:solidFill>
                <a:miter lim="800000"/>
                <a:headEnd/>
                <a:tailEnd/>
              </a:ln>
            </p:spPr>
          </p:pic>
          <p:pic>
            <p:nvPicPr>
              <p:cNvPr id="19473" name="Picture 31" descr="P2230025_6_w.jpg"/>
              <p:cNvPicPr>
                <a:picLocks noChangeAspect="1"/>
              </p:cNvPicPr>
              <p:nvPr/>
            </p:nvPicPr>
            <p:blipFill>
              <a:blip r:embed="rId5"/>
              <a:srcRect/>
              <a:stretch>
                <a:fillRect/>
              </a:stretch>
            </p:blipFill>
            <p:spPr bwMode="auto">
              <a:xfrm>
                <a:off x="7696200" y="3962400"/>
                <a:ext cx="990600" cy="990600"/>
              </a:xfrm>
              <a:prstGeom prst="rect">
                <a:avLst/>
              </a:prstGeom>
              <a:noFill/>
              <a:ln w="12700">
                <a:solidFill>
                  <a:schemeClr val="tx1"/>
                </a:solidFill>
                <a:miter lim="800000"/>
                <a:headEnd/>
                <a:tailEnd/>
              </a:ln>
            </p:spPr>
          </p:pic>
          <p:pic>
            <p:nvPicPr>
              <p:cNvPr id="19474" name="Picture 32" descr="P2230025_6.jpg"/>
              <p:cNvPicPr>
                <a:picLocks noChangeAspect="1"/>
              </p:cNvPicPr>
              <p:nvPr/>
            </p:nvPicPr>
            <p:blipFill>
              <a:blip r:embed="rId6"/>
              <a:srcRect/>
              <a:stretch>
                <a:fillRect/>
              </a:stretch>
            </p:blipFill>
            <p:spPr bwMode="auto">
              <a:xfrm>
                <a:off x="7696200" y="5105400"/>
                <a:ext cx="990600" cy="990600"/>
              </a:xfrm>
              <a:prstGeom prst="rect">
                <a:avLst/>
              </a:prstGeom>
              <a:noFill/>
              <a:ln w="12700">
                <a:solidFill>
                  <a:schemeClr val="tx1"/>
                </a:solidFill>
                <a:miter lim="800000"/>
                <a:headEnd/>
                <a:tailEnd/>
              </a:ln>
            </p:spPr>
          </p:pic>
        </p:grpSp>
        <p:sp>
          <p:nvSpPr>
            <p:cNvPr id="25" name="TextBox 24"/>
            <p:cNvSpPr txBox="1"/>
            <p:nvPr/>
          </p:nvSpPr>
          <p:spPr>
            <a:xfrm>
              <a:off x="228600" y="4191000"/>
              <a:ext cx="3004349" cy="461665"/>
            </a:xfrm>
            <a:prstGeom prst="rect">
              <a:avLst/>
            </a:prstGeom>
            <a:noFill/>
          </p:spPr>
          <p:txBody>
            <a:bodyPr wrap="none" rtlCol="0">
              <a:spAutoFit/>
            </a:bodyPr>
            <a:lstStyle/>
            <a:p>
              <a:r>
                <a:rPr lang="en-US" sz="2400" dirty="0" smtClean="0"/>
                <a:t>No Occlusion Handling</a:t>
              </a:r>
            </a:p>
          </p:txBody>
        </p:sp>
        <p:sp>
          <p:nvSpPr>
            <p:cNvPr id="26" name="TextBox 25"/>
            <p:cNvSpPr txBox="1"/>
            <p:nvPr/>
          </p:nvSpPr>
          <p:spPr>
            <a:xfrm>
              <a:off x="228600" y="5410200"/>
              <a:ext cx="2781531" cy="461665"/>
            </a:xfrm>
            <a:prstGeom prst="rect">
              <a:avLst/>
            </a:prstGeom>
            <a:noFill/>
          </p:spPr>
          <p:txBody>
            <a:bodyPr wrap="none" rtlCol="0">
              <a:spAutoFit/>
            </a:bodyPr>
            <a:lstStyle/>
            <a:p>
              <a:r>
                <a:rPr lang="en-US" sz="2400" dirty="0" smtClean="0"/>
                <a:t>   Occlusion Handling</a:t>
              </a:r>
            </a:p>
          </p:txBody>
        </p:sp>
      </p:grpSp>
      <p:pic>
        <p:nvPicPr>
          <p:cNvPr id="19458" name="Picture 7" descr="Fig2c"/>
          <p:cNvPicPr>
            <a:picLocks noChangeAspect="1" noChangeArrowheads="1"/>
          </p:cNvPicPr>
          <p:nvPr/>
        </p:nvPicPr>
        <p:blipFill>
          <a:blip r:embed="rId7"/>
          <a:srcRect/>
          <a:stretch>
            <a:fillRect/>
          </a:stretch>
        </p:blipFill>
        <p:spPr bwMode="auto">
          <a:xfrm>
            <a:off x="0" y="990600"/>
            <a:ext cx="3886200" cy="2914650"/>
          </a:xfrm>
          <a:prstGeom prst="rect">
            <a:avLst/>
          </a:prstGeom>
          <a:noFill/>
          <a:ln w="9525">
            <a:noFill/>
            <a:miter lim="800000"/>
            <a:headEnd/>
            <a:tailEnd/>
          </a:ln>
        </p:spPr>
      </p:pic>
      <p:sp>
        <p:nvSpPr>
          <p:cNvPr id="19459" name="Rectangle 2"/>
          <p:cNvSpPr>
            <a:spLocks noChangeArrowheads="1"/>
          </p:cNvSpPr>
          <p:nvPr/>
        </p:nvSpPr>
        <p:spPr bwMode="auto">
          <a:xfrm>
            <a:off x="685800" y="0"/>
            <a:ext cx="7772400" cy="990600"/>
          </a:xfrm>
          <a:prstGeom prst="rect">
            <a:avLst/>
          </a:prstGeom>
          <a:noFill/>
          <a:ln w="9525">
            <a:noFill/>
            <a:miter lim="800000"/>
            <a:headEnd/>
            <a:tailEnd/>
          </a:ln>
        </p:spPr>
        <p:txBody>
          <a:bodyPr anchor="ctr"/>
          <a:lstStyle/>
          <a:p>
            <a:pPr algn="ctr"/>
            <a:r>
              <a:rPr lang="en-US" altLang="zh-TW" sz="4000" dirty="0" smtClean="0">
                <a:latin typeface="Calibri" pitchFamily="34" charset="0"/>
              </a:rPr>
              <a:t>Self-Occlusion Handling</a:t>
            </a:r>
            <a:endParaRPr lang="en-US" altLang="zh-TW" sz="4000" dirty="0">
              <a:solidFill>
                <a:schemeClr val="tx2"/>
              </a:solidFill>
              <a:latin typeface="Calibri" pitchFamily="34" charset="0"/>
            </a:endParaRPr>
          </a:p>
        </p:txBody>
      </p:sp>
      <p:pic>
        <p:nvPicPr>
          <p:cNvPr id="4100" name="Picture 4" descr="chair_SkeletonPS"/>
          <p:cNvPicPr>
            <a:picLocks noChangeAspect="1" noChangeArrowheads="1"/>
          </p:cNvPicPr>
          <p:nvPr/>
        </p:nvPicPr>
        <p:blipFill>
          <a:blip r:embed="rId8"/>
          <a:srcRect/>
          <a:stretch>
            <a:fillRect/>
          </a:stretch>
        </p:blipFill>
        <p:spPr bwMode="auto">
          <a:xfrm>
            <a:off x="228600" y="1066800"/>
            <a:ext cx="3581400" cy="2686050"/>
          </a:xfrm>
          <a:prstGeom prst="rect">
            <a:avLst/>
          </a:prstGeom>
          <a:noFill/>
          <a:ln w="9525">
            <a:noFill/>
            <a:miter lim="800000"/>
            <a:headEnd/>
            <a:tailEnd/>
          </a:ln>
        </p:spPr>
      </p:pic>
      <p:pic>
        <p:nvPicPr>
          <p:cNvPr id="19478" name="Picture 7"/>
          <p:cNvPicPr>
            <a:picLocks noChangeAspect="1" noChangeArrowheads="1"/>
          </p:cNvPicPr>
          <p:nvPr/>
        </p:nvPicPr>
        <p:blipFill>
          <a:blip r:embed="rId9"/>
          <a:srcRect/>
          <a:stretch>
            <a:fillRect/>
          </a:stretch>
        </p:blipFill>
        <p:spPr bwMode="auto">
          <a:xfrm>
            <a:off x="3505200" y="1676400"/>
            <a:ext cx="2133600" cy="1600200"/>
          </a:xfrm>
          <a:prstGeom prst="rect">
            <a:avLst/>
          </a:prstGeom>
          <a:noFill/>
          <a:ln w="9525">
            <a:noFill/>
            <a:miter lim="800000"/>
            <a:headEnd/>
            <a:tailEnd/>
          </a:ln>
        </p:spPr>
      </p:pic>
      <p:pic>
        <p:nvPicPr>
          <p:cNvPr id="19479" name="Picture 8"/>
          <p:cNvPicPr>
            <a:picLocks noChangeAspect="1" noChangeArrowheads="1"/>
          </p:cNvPicPr>
          <p:nvPr/>
        </p:nvPicPr>
        <p:blipFill>
          <a:blip r:embed="rId10"/>
          <a:srcRect/>
          <a:stretch>
            <a:fillRect/>
          </a:stretch>
        </p:blipFill>
        <p:spPr bwMode="auto">
          <a:xfrm>
            <a:off x="4876800" y="1447800"/>
            <a:ext cx="2819400" cy="2114550"/>
          </a:xfrm>
          <a:prstGeom prst="rect">
            <a:avLst/>
          </a:prstGeom>
          <a:noFill/>
          <a:ln w="9525">
            <a:noFill/>
            <a:miter lim="800000"/>
            <a:headEnd/>
            <a:tailEnd/>
          </a:ln>
        </p:spPr>
      </p:pic>
      <p:pic>
        <p:nvPicPr>
          <p:cNvPr id="19480" name="Picture 9"/>
          <p:cNvPicPr>
            <a:picLocks noChangeAspect="1" noChangeArrowheads="1"/>
          </p:cNvPicPr>
          <p:nvPr/>
        </p:nvPicPr>
        <p:blipFill>
          <a:blip r:embed="rId11"/>
          <a:srcRect/>
          <a:stretch>
            <a:fillRect/>
          </a:stretch>
        </p:blipFill>
        <p:spPr bwMode="auto">
          <a:xfrm>
            <a:off x="7010400" y="1676400"/>
            <a:ext cx="2133600" cy="1600200"/>
          </a:xfrm>
          <a:prstGeom prst="rect">
            <a:avLst/>
          </a:prstGeom>
          <a:noFill/>
          <a:ln w="9525">
            <a:noFill/>
            <a:miter lim="800000"/>
            <a:headEnd/>
            <a:tailEnd/>
          </a:ln>
        </p:spPr>
      </p:pic>
      <p:grpSp>
        <p:nvGrpSpPr>
          <p:cNvPr id="23" name="Group 22"/>
          <p:cNvGrpSpPr/>
          <p:nvPr/>
        </p:nvGrpSpPr>
        <p:grpSpPr>
          <a:xfrm>
            <a:off x="3352800" y="3962400"/>
            <a:ext cx="2667000" cy="2133600"/>
            <a:chOff x="3352800" y="3962400"/>
            <a:chExt cx="2667000" cy="2133600"/>
          </a:xfrm>
        </p:grpSpPr>
        <p:pic>
          <p:nvPicPr>
            <p:cNvPr id="19467" name="Picture 17" descr="P2230025.jpg"/>
            <p:cNvPicPr>
              <a:picLocks noChangeAspect="1"/>
            </p:cNvPicPr>
            <p:nvPr/>
          </p:nvPicPr>
          <p:blipFill>
            <a:blip r:embed="rId12"/>
            <a:srcRect/>
            <a:stretch>
              <a:fillRect/>
            </a:stretch>
          </p:blipFill>
          <p:spPr bwMode="auto">
            <a:xfrm>
              <a:off x="3352800" y="3962400"/>
              <a:ext cx="1320800" cy="990600"/>
            </a:xfrm>
            <a:prstGeom prst="rect">
              <a:avLst/>
            </a:prstGeom>
            <a:noFill/>
            <a:ln w="38100">
              <a:solidFill>
                <a:srgbClr val="0066FF"/>
              </a:solidFill>
              <a:miter lim="800000"/>
              <a:headEnd/>
              <a:tailEnd/>
            </a:ln>
          </p:spPr>
        </p:pic>
        <p:pic>
          <p:nvPicPr>
            <p:cNvPr id="19468" name="Picture 26" descr="P2230025.jpg"/>
            <p:cNvPicPr>
              <a:picLocks noChangeAspect="1"/>
            </p:cNvPicPr>
            <p:nvPr/>
          </p:nvPicPr>
          <p:blipFill>
            <a:blip r:embed="rId12"/>
            <a:srcRect/>
            <a:stretch>
              <a:fillRect/>
            </a:stretch>
          </p:blipFill>
          <p:spPr bwMode="auto">
            <a:xfrm>
              <a:off x="3352800" y="5105400"/>
              <a:ext cx="1320800" cy="990600"/>
            </a:xfrm>
            <a:prstGeom prst="rect">
              <a:avLst/>
            </a:prstGeom>
            <a:noFill/>
            <a:ln w="38100">
              <a:solidFill>
                <a:srgbClr val="0066FF"/>
              </a:solidFill>
              <a:miter lim="800000"/>
              <a:headEnd/>
              <a:tailEnd/>
            </a:ln>
          </p:spPr>
        </p:pic>
        <p:pic>
          <p:nvPicPr>
            <p:cNvPr id="19469" name="Picture 27" descr="P2230025_4.jpg"/>
            <p:cNvPicPr>
              <a:picLocks noChangeAspect="1"/>
            </p:cNvPicPr>
            <p:nvPr/>
          </p:nvPicPr>
          <p:blipFill>
            <a:blip r:embed="rId13"/>
            <a:srcRect/>
            <a:stretch>
              <a:fillRect/>
            </a:stretch>
          </p:blipFill>
          <p:spPr bwMode="auto">
            <a:xfrm>
              <a:off x="5029200" y="3962400"/>
              <a:ext cx="990600" cy="990600"/>
            </a:xfrm>
            <a:prstGeom prst="rect">
              <a:avLst/>
            </a:prstGeom>
            <a:noFill/>
            <a:ln w="38100">
              <a:solidFill>
                <a:srgbClr val="0066FF"/>
              </a:solidFill>
              <a:miter lim="800000"/>
              <a:headEnd/>
              <a:tailEnd/>
            </a:ln>
          </p:spPr>
        </p:pic>
        <p:pic>
          <p:nvPicPr>
            <p:cNvPr id="19470" name="Picture 28" descr="P2230025_4.jpg"/>
            <p:cNvPicPr>
              <a:picLocks noChangeAspect="1"/>
            </p:cNvPicPr>
            <p:nvPr/>
          </p:nvPicPr>
          <p:blipFill>
            <a:blip r:embed="rId13"/>
            <a:srcRect/>
            <a:stretch>
              <a:fillRect/>
            </a:stretch>
          </p:blipFill>
          <p:spPr bwMode="auto">
            <a:xfrm>
              <a:off x="5029200" y="5105400"/>
              <a:ext cx="990600" cy="990600"/>
            </a:xfrm>
            <a:prstGeom prst="rect">
              <a:avLst/>
            </a:prstGeom>
            <a:noFill/>
            <a:ln w="38100">
              <a:solidFill>
                <a:srgbClr val="0066FF"/>
              </a:solidFill>
              <a:miter lim="800000"/>
              <a:headEnd/>
              <a:tailEnd/>
            </a:ln>
          </p:spPr>
        </p:pic>
      </p:grpSp>
      <p:grpSp>
        <p:nvGrpSpPr>
          <p:cNvPr id="4" name="Group 27"/>
          <p:cNvGrpSpPr>
            <a:grpSpLocks/>
          </p:cNvGrpSpPr>
          <p:nvPr/>
        </p:nvGrpSpPr>
        <p:grpSpPr bwMode="auto">
          <a:xfrm>
            <a:off x="6553200" y="4343400"/>
            <a:ext cx="1676400" cy="228600"/>
            <a:chOff x="4800600" y="4648200"/>
            <a:chExt cx="1676400" cy="228600"/>
          </a:xfrm>
        </p:grpSpPr>
        <p:sp>
          <p:nvSpPr>
            <p:cNvPr id="19465" name="Rectangle 68"/>
            <p:cNvSpPr>
              <a:spLocks noChangeArrowheads="1"/>
            </p:cNvSpPr>
            <p:nvPr/>
          </p:nvSpPr>
          <p:spPr bwMode="auto">
            <a:xfrm>
              <a:off x="6172200" y="4648200"/>
              <a:ext cx="304800" cy="228600"/>
            </a:xfrm>
            <a:prstGeom prst="rect">
              <a:avLst/>
            </a:prstGeom>
            <a:noFill/>
            <a:ln w="28575">
              <a:solidFill>
                <a:srgbClr val="FF0000"/>
              </a:solidFill>
              <a:miter lim="800000"/>
              <a:headEnd/>
              <a:tailEnd/>
            </a:ln>
          </p:spPr>
          <p:txBody>
            <a:bodyPr wrap="none" anchor="ctr"/>
            <a:lstStyle/>
            <a:p>
              <a:endParaRPr lang="zh-TW" altLang="zh-TW"/>
            </a:p>
          </p:txBody>
        </p:sp>
        <p:sp>
          <p:nvSpPr>
            <p:cNvPr id="19466" name="Rectangle 68"/>
            <p:cNvSpPr>
              <a:spLocks noChangeArrowheads="1"/>
            </p:cNvSpPr>
            <p:nvPr/>
          </p:nvSpPr>
          <p:spPr bwMode="auto">
            <a:xfrm>
              <a:off x="4800600" y="4648200"/>
              <a:ext cx="381000" cy="228600"/>
            </a:xfrm>
            <a:prstGeom prst="rect">
              <a:avLst/>
            </a:prstGeom>
            <a:noFill/>
            <a:ln w="28575">
              <a:solidFill>
                <a:srgbClr val="FF0000"/>
              </a:solidFill>
              <a:miter lim="800000"/>
              <a:headEnd/>
              <a:tailEnd/>
            </a:ln>
          </p:spPr>
          <p:txBody>
            <a:bodyPr wrap="none" anchor="ctr"/>
            <a:lstStyle/>
            <a:p>
              <a:endParaRPr lang="zh-TW" altLang="zh-TW"/>
            </a:p>
          </p:txBody>
        </p:sp>
      </p:grpSp>
      <p:sp>
        <p:nvSpPr>
          <p:cNvPr id="19464" name="Slide Number Placeholder 28"/>
          <p:cNvSpPr>
            <a:spLocks noGrp="1"/>
          </p:cNvSpPr>
          <p:nvPr>
            <p:ph type="sldNum" sz="quarter" idx="12"/>
          </p:nvPr>
        </p:nvSpPr>
        <p:spPr bwMode="auto">
          <a:noFill/>
          <a:ln>
            <a:miter lim="800000"/>
            <a:headEnd/>
            <a:tailEnd/>
          </a:ln>
        </p:spPr>
        <p:txBody>
          <a:bodyPr/>
          <a:lstStyle/>
          <a:p>
            <a:fld id="{6B3E55BF-B6E6-4D60-A6EA-DF11BE563AA5}" type="slidenum">
              <a:rPr lang="en-US" altLang="zh-TW" smtClean="0"/>
              <a:pPr/>
              <a:t>30</a:t>
            </a:fld>
            <a:endParaRPr lang="en-US" altLang="zh-TW"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0"/>
            <a:ext cx="8229600" cy="1143000"/>
          </a:xfrm>
        </p:spPr>
        <p:txBody>
          <a:bodyPr>
            <a:normAutofit/>
          </a:bodyPr>
          <a:lstStyle/>
          <a:p>
            <a:pPr eaLnBrk="1" hangingPunct="1"/>
            <a:r>
              <a:rPr lang="en-US" sz="4000" dirty="0" smtClean="0"/>
              <a:t>3D Potemkin Model: Car</a:t>
            </a:r>
          </a:p>
        </p:txBody>
      </p:sp>
      <p:sp>
        <p:nvSpPr>
          <p:cNvPr id="4099" name="TextBox 12"/>
          <p:cNvSpPr txBox="1">
            <a:spLocks noChangeArrowheads="1"/>
          </p:cNvSpPr>
          <p:nvPr/>
        </p:nvSpPr>
        <p:spPr bwMode="auto">
          <a:xfrm>
            <a:off x="228600" y="1066800"/>
            <a:ext cx="6546023" cy="1569660"/>
          </a:xfrm>
          <a:prstGeom prst="rect">
            <a:avLst/>
          </a:prstGeom>
          <a:noFill/>
          <a:ln w="9525">
            <a:noFill/>
            <a:miter lim="800000"/>
            <a:headEnd/>
            <a:tailEnd/>
          </a:ln>
        </p:spPr>
        <p:txBody>
          <a:bodyPr wrap="none">
            <a:spAutoFit/>
          </a:bodyPr>
          <a:lstStyle/>
          <a:p>
            <a:r>
              <a:rPr lang="en-US" sz="2400" dirty="0" smtClean="0">
                <a:latin typeface="Calibri" pitchFamily="34" charset="0"/>
              </a:rPr>
              <a:t>Minimum requirement: four views of one instance</a:t>
            </a:r>
            <a:endParaRPr lang="en-US" sz="2400" dirty="0">
              <a:latin typeface="Calibri" pitchFamily="34" charset="0"/>
            </a:endParaRPr>
          </a:p>
          <a:p>
            <a:r>
              <a:rPr lang="en-US" sz="2400" dirty="0" smtClean="0">
                <a:latin typeface="Calibri" pitchFamily="34" charset="0"/>
              </a:rPr>
              <a:t>Number </a:t>
            </a:r>
            <a:r>
              <a:rPr lang="en-US" sz="2400" dirty="0">
                <a:latin typeface="Calibri" pitchFamily="34" charset="0"/>
              </a:rPr>
              <a:t>of Parts: 8</a:t>
            </a:r>
          </a:p>
          <a:p>
            <a:r>
              <a:rPr lang="en-US" sz="2400" dirty="0" smtClean="0">
                <a:latin typeface="Calibri" pitchFamily="34" charset="0"/>
              </a:rPr>
              <a:t>(</a:t>
            </a:r>
            <a:r>
              <a:rPr lang="en-US" sz="2400" dirty="0">
                <a:latin typeface="Calibri" pitchFamily="34" charset="0"/>
              </a:rPr>
              <a:t>right-side, grille, hood, windshield, roof,</a:t>
            </a:r>
          </a:p>
          <a:p>
            <a:r>
              <a:rPr lang="en-US" sz="2400" dirty="0">
                <a:latin typeface="Calibri" pitchFamily="34" charset="0"/>
              </a:rPr>
              <a:t>back-windshield, back-grille, left-side</a:t>
            </a:r>
            <a:r>
              <a:rPr lang="en-US" sz="2400" dirty="0" smtClean="0">
                <a:latin typeface="Calibri" pitchFamily="34" charset="0"/>
              </a:rPr>
              <a:t>)</a:t>
            </a:r>
            <a:endParaRPr lang="en-US" sz="2400" dirty="0">
              <a:latin typeface="Calibri" pitchFamily="34" charset="0"/>
            </a:endParaRPr>
          </a:p>
        </p:txBody>
      </p:sp>
      <p:grpSp>
        <p:nvGrpSpPr>
          <p:cNvPr id="18" name="Group 17"/>
          <p:cNvGrpSpPr/>
          <p:nvPr/>
        </p:nvGrpSpPr>
        <p:grpSpPr>
          <a:xfrm>
            <a:off x="228600" y="3733800"/>
            <a:ext cx="9372600" cy="3429000"/>
            <a:chOff x="228600" y="3733800"/>
            <a:chExt cx="9372600" cy="3429000"/>
          </a:xfrm>
        </p:grpSpPr>
        <p:pic>
          <p:nvPicPr>
            <p:cNvPr id="4101" name="Picture 3"/>
            <p:cNvPicPr>
              <a:picLocks noChangeAspect="1" noChangeArrowheads="1"/>
            </p:cNvPicPr>
            <p:nvPr/>
          </p:nvPicPr>
          <p:blipFill>
            <a:blip r:embed="rId2"/>
            <a:srcRect/>
            <a:stretch>
              <a:fillRect/>
            </a:stretch>
          </p:blipFill>
          <p:spPr bwMode="auto">
            <a:xfrm>
              <a:off x="228600" y="4343400"/>
              <a:ext cx="3048000" cy="2286000"/>
            </a:xfrm>
            <a:prstGeom prst="rect">
              <a:avLst/>
            </a:prstGeom>
            <a:noFill/>
            <a:ln w="9525">
              <a:noFill/>
              <a:miter lim="800000"/>
              <a:headEnd/>
              <a:tailEnd/>
            </a:ln>
          </p:spPr>
        </p:pic>
        <p:pic>
          <p:nvPicPr>
            <p:cNvPr id="4102" name="Picture 4"/>
            <p:cNvPicPr>
              <a:picLocks noChangeAspect="1" noChangeArrowheads="1"/>
            </p:cNvPicPr>
            <p:nvPr/>
          </p:nvPicPr>
          <p:blipFill>
            <a:blip r:embed="rId3"/>
            <a:srcRect/>
            <a:stretch>
              <a:fillRect/>
            </a:stretch>
          </p:blipFill>
          <p:spPr bwMode="auto">
            <a:xfrm>
              <a:off x="2514600" y="3943350"/>
              <a:ext cx="3886200" cy="2914650"/>
            </a:xfrm>
            <a:prstGeom prst="rect">
              <a:avLst/>
            </a:prstGeom>
            <a:noFill/>
            <a:ln w="9525">
              <a:noFill/>
              <a:miter lim="800000"/>
              <a:headEnd/>
              <a:tailEnd/>
            </a:ln>
          </p:spPr>
        </p:pic>
        <p:pic>
          <p:nvPicPr>
            <p:cNvPr id="4103" name="Picture 5"/>
            <p:cNvPicPr>
              <a:picLocks noChangeAspect="1" noChangeArrowheads="1"/>
            </p:cNvPicPr>
            <p:nvPr/>
          </p:nvPicPr>
          <p:blipFill>
            <a:blip r:embed="rId4"/>
            <a:srcRect/>
            <a:stretch>
              <a:fillRect/>
            </a:stretch>
          </p:blipFill>
          <p:spPr bwMode="auto">
            <a:xfrm>
              <a:off x="5029200" y="3733800"/>
              <a:ext cx="4572000" cy="3429000"/>
            </a:xfrm>
            <a:prstGeom prst="rect">
              <a:avLst/>
            </a:prstGeom>
            <a:noFill/>
            <a:ln w="9525">
              <a:noFill/>
              <a:miter lim="800000"/>
              <a:headEnd/>
              <a:tailEnd/>
            </a:ln>
          </p:spPr>
        </p:pic>
      </p:grpSp>
      <p:grpSp>
        <p:nvGrpSpPr>
          <p:cNvPr id="17" name="Group 16"/>
          <p:cNvGrpSpPr/>
          <p:nvPr/>
        </p:nvGrpSpPr>
        <p:grpSpPr>
          <a:xfrm>
            <a:off x="152400" y="2743200"/>
            <a:ext cx="8745416" cy="1295400"/>
            <a:chOff x="228600" y="2590800"/>
            <a:chExt cx="8745416" cy="1295400"/>
          </a:xfrm>
        </p:grpSpPr>
        <p:pic>
          <p:nvPicPr>
            <p:cNvPr id="8" name="Picture 7" descr="test330.jpg"/>
            <p:cNvPicPr>
              <a:picLocks noChangeAspect="1"/>
            </p:cNvPicPr>
            <p:nvPr/>
          </p:nvPicPr>
          <p:blipFill>
            <a:blip r:embed="rId5"/>
            <a:stretch>
              <a:fillRect/>
            </a:stretch>
          </p:blipFill>
          <p:spPr>
            <a:xfrm>
              <a:off x="228600" y="2590800"/>
              <a:ext cx="2116015" cy="1295400"/>
            </a:xfrm>
            <a:prstGeom prst="rect">
              <a:avLst/>
            </a:prstGeom>
          </p:spPr>
        </p:pic>
        <p:pic>
          <p:nvPicPr>
            <p:cNvPr id="9" name="Picture 8" descr="test0.jpg"/>
            <p:cNvPicPr>
              <a:picLocks noChangeAspect="1"/>
            </p:cNvPicPr>
            <p:nvPr/>
          </p:nvPicPr>
          <p:blipFill>
            <a:blip r:embed="rId6"/>
            <a:stretch>
              <a:fillRect/>
            </a:stretch>
          </p:blipFill>
          <p:spPr>
            <a:xfrm>
              <a:off x="2438400" y="2590800"/>
              <a:ext cx="2116016" cy="1295400"/>
            </a:xfrm>
            <a:prstGeom prst="rect">
              <a:avLst/>
            </a:prstGeom>
          </p:spPr>
        </p:pic>
        <p:pic>
          <p:nvPicPr>
            <p:cNvPr id="10" name="Picture 9" descr="test150.jpg"/>
            <p:cNvPicPr>
              <a:picLocks noChangeAspect="1"/>
            </p:cNvPicPr>
            <p:nvPr/>
          </p:nvPicPr>
          <p:blipFill>
            <a:blip r:embed="rId7"/>
            <a:stretch>
              <a:fillRect/>
            </a:stretch>
          </p:blipFill>
          <p:spPr>
            <a:xfrm>
              <a:off x="6858000" y="2590800"/>
              <a:ext cx="2116016" cy="1295400"/>
            </a:xfrm>
            <a:prstGeom prst="rect">
              <a:avLst/>
            </a:prstGeom>
          </p:spPr>
        </p:pic>
        <p:pic>
          <p:nvPicPr>
            <p:cNvPr id="11" name="Picture 10" descr="test180.jpg"/>
            <p:cNvPicPr>
              <a:picLocks noChangeAspect="1"/>
            </p:cNvPicPr>
            <p:nvPr/>
          </p:nvPicPr>
          <p:blipFill>
            <a:blip r:embed="rId8"/>
            <a:stretch>
              <a:fillRect/>
            </a:stretch>
          </p:blipFill>
          <p:spPr>
            <a:xfrm>
              <a:off x="4648200" y="2590800"/>
              <a:ext cx="2116016" cy="1295400"/>
            </a:xfrm>
            <a:prstGeom prst="rect">
              <a:avLst/>
            </a:prstGeom>
          </p:spPr>
        </p:pic>
      </p:grpSp>
      <p:grpSp>
        <p:nvGrpSpPr>
          <p:cNvPr id="16" name="Group 15"/>
          <p:cNvGrpSpPr/>
          <p:nvPr/>
        </p:nvGrpSpPr>
        <p:grpSpPr>
          <a:xfrm>
            <a:off x="152400" y="2743200"/>
            <a:ext cx="8745415" cy="1306165"/>
            <a:chOff x="398585" y="1295400"/>
            <a:chExt cx="8745415" cy="1306165"/>
          </a:xfrm>
        </p:grpSpPr>
        <p:pic>
          <p:nvPicPr>
            <p:cNvPr id="12" name="Picture 11" descr="Mask330.jpg"/>
            <p:cNvPicPr>
              <a:picLocks noChangeAspect="1"/>
            </p:cNvPicPr>
            <p:nvPr/>
          </p:nvPicPr>
          <p:blipFill>
            <a:blip r:embed="rId9"/>
            <a:stretch>
              <a:fillRect/>
            </a:stretch>
          </p:blipFill>
          <p:spPr>
            <a:xfrm>
              <a:off x="398585" y="1295400"/>
              <a:ext cx="2133599" cy="1306164"/>
            </a:xfrm>
            <a:prstGeom prst="rect">
              <a:avLst/>
            </a:prstGeom>
          </p:spPr>
        </p:pic>
        <p:pic>
          <p:nvPicPr>
            <p:cNvPr id="13" name="Picture 12" descr="Mask0.jpg"/>
            <p:cNvPicPr>
              <a:picLocks noChangeAspect="1"/>
            </p:cNvPicPr>
            <p:nvPr/>
          </p:nvPicPr>
          <p:blipFill>
            <a:blip r:embed="rId10"/>
            <a:stretch>
              <a:fillRect/>
            </a:stretch>
          </p:blipFill>
          <p:spPr>
            <a:xfrm>
              <a:off x="2608385" y="1295400"/>
              <a:ext cx="2133599" cy="1306165"/>
            </a:xfrm>
            <a:prstGeom prst="rect">
              <a:avLst/>
            </a:prstGeom>
          </p:spPr>
        </p:pic>
        <p:pic>
          <p:nvPicPr>
            <p:cNvPr id="14" name="Picture 13" descr="Mask150.jpg"/>
            <p:cNvPicPr>
              <a:picLocks noChangeAspect="1"/>
            </p:cNvPicPr>
            <p:nvPr/>
          </p:nvPicPr>
          <p:blipFill>
            <a:blip r:embed="rId11"/>
            <a:stretch>
              <a:fillRect/>
            </a:stretch>
          </p:blipFill>
          <p:spPr>
            <a:xfrm>
              <a:off x="7027985" y="1295400"/>
              <a:ext cx="2116015" cy="1295400"/>
            </a:xfrm>
            <a:prstGeom prst="rect">
              <a:avLst/>
            </a:prstGeom>
          </p:spPr>
        </p:pic>
        <p:pic>
          <p:nvPicPr>
            <p:cNvPr id="15" name="Picture 14" descr="Mask180.jpg"/>
            <p:cNvPicPr>
              <a:picLocks noChangeAspect="1"/>
            </p:cNvPicPr>
            <p:nvPr/>
          </p:nvPicPr>
          <p:blipFill>
            <a:blip r:embed="rId12"/>
            <a:stretch>
              <a:fillRect/>
            </a:stretch>
          </p:blipFill>
          <p:spPr>
            <a:xfrm>
              <a:off x="4818185" y="1295400"/>
              <a:ext cx="2116015" cy="1295400"/>
            </a:xfrm>
            <a:prstGeom prst="rect">
              <a:avLst/>
            </a:prstGeom>
          </p:spPr>
        </p:pic>
      </p:grpSp>
      <p:sp>
        <p:nvSpPr>
          <p:cNvPr id="19" name="Slide Number Placeholder 18"/>
          <p:cNvSpPr>
            <a:spLocks noGrp="1"/>
          </p:cNvSpPr>
          <p:nvPr>
            <p:ph type="sldNum" sz="quarter" idx="12"/>
          </p:nvPr>
        </p:nvSpPr>
        <p:spPr/>
        <p:txBody>
          <a:bodyPr/>
          <a:lstStyle/>
          <a:p>
            <a:fld id="{A0C851C2-FAFF-484D-B4F8-9530FEF8950B}" type="slidenum">
              <a:rPr lang="en-US" smtClean="0"/>
              <a:pPr/>
              <a:t>31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0C851C2-FAFF-484D-B4F8-9530FEF8950B}" type="slidenum">
              <a:rPr lang="en-US" smtClean="0"/>
              <a:pPr/>
              <a:t>32</a:t>
            </a:fld>
            <a:endParaRPr lang="en-US"/>
          </a:p>
        </p:txBody>
      </p:sp>
      <p:sp>
        <p:nvSpPr>
          <p:cNvPr id="3" name="Rectangle 25"/>
          <p:cNvSpPr>
            <a:spLocks noChangeArrowheads="1"/>
          </p:cNvSpPr>
          <p:nvPr/>
        </p:nvSpPr>
        <p:spPr bwMode="auto">
          <a:xfrm>
            <a:off x="685800" y="228600"/>
            <a:ext cx="7772400" cy="838200"/>
          </a:xfrm>
          <a:prstGeom prst="rect">
            <a:avLst/>
          </a:prstGeom>
          <a:noFill/>
          <a:ln w="9525">
            <a:noFill/>
            <a:miter lim="800000"/>
            <a:headEnd/>
            <a:tailEnd/>
          </a:ln>
        </p:spPr>
        <p:txBody>
          <a:bodyPr anchor="ctr"/>
          <a:lstStyle/>
          <a:p>
            <a:pPr algn="ctr"/>
            <a:r>
              <a:rPr lang="en-US" altLang="zh-TW" sz="4000" dirty="0" smtClean="0"/>
              <a:t>Outline</a:t>
            </a:r>
            <a:endParaRPr lang="en-US" altLang="zh-TW" sz="3200" dirty="0">
              <a:solidFill>
                <a:schemeClr val="tx2"/>
              </a:solidFill>
            </a:endParaRPr>
          </a:p>
        </p:txBody>
      </p:sp>
      <p:graphicFrame>
        <p:nvGraphicFramePr>
          <p:cNvPr id="4" name="Table 3"/>
          <p:cNvGraphicFramePr>
            <a:graphicFrameLocks noGrp="1"/>
          </p:cNvGraphicFramePr>
          <p:nvPr/>
        </p:nvGraphicFramePr>
        <p:xfrm>
          <a:off x="381000" y="1524000"/>
          <a:ext cx="8381999" cy="4508500"/>
        </p:xfrm>
        <a:graphic>
          <a:graphicData uri="http://schemas.openxmlformats.org/drawingml/2006/table">
            <a:tbl>
              <a:tblPr firstRow="1" bandRow="1">
                <a:tableStyleId>{5940675A-B579-460E-94D1-54222C63F5DA}</a:tableStyleId>
              </a:tblPr>
              <a:tblGrid>
                <a:gridCol w="1915885"/>
                <a:gridCol w="1995714"/>
                <a:gridCol w="2075542"/>
                <a:gridCol w="2394858"/>
              </a:tblGrid>
              <a:tr h="990600">
                <a:tc>
                  <a:txBody>
                    <a:bodyPr/>
                    <a:lstStyle/>
                    <a:p>
                      <a:pPr algn="ctr"/>
                      <a:r>
                        <a:rPr lang="en-US" sz="2800" b="1" dirty="0" smtClean="0">
                          <a:solidFill>
                            <a:schemeClr val="tx1"/>
                          </a:solidFill>
                        </a:rPr>
                        <a:t>Potemkin Model</a:t>
                      </a:r>
                      <a:endParaRPr lang="en-US" sz="2800" b="1" dirty="0">
                        <a:solidFill>
                          <a:schemeClr val="tx1"/>
                        </a:solidFill>
                      </a:endParaRPr>
                    </a:p>
                  </a:txBody>
                  <a:tcPr anchor="ctr"/>
                </a:tc>
                <a:tc>
                  <a:txBody>
                    <a:bodyPr/>
                    <a:lstStyle/>
                    <a:p>
                      <a:pPr algn="ctr"/>
                      <a:r>
                        <a:rPr lang="en-US" sz="2800" b="1" dirty="0" smtClean="0">
                          <a:solidFill>
                            <a:schemeClr val="tx1"/>
                          </a:solidFill>
                        </a:rPr>
                        <a:t>Basic</a:t>
                      </a:r>
                      <a:endParaRPr lang="en-US" sz="2800" b="1" dirty="0">
                        <a:solidFill>
                          <a:schemeClr val="tx1"/>
                        </a:solidFill>
                      </a:endParaRPr>
                    </a:p>
                  </a:txBody>
                  <a:tcPr anchor="ctr"/>
                </a:tc>
                <a:tc>
                  <a:txBody>
                    <a:bodyPr/>
                    <a:lstStyle/>
                    <a:p>
                      <a:pPr algn="ctr"/>
                      <a:r>
                        <a:rPr lang="en-US" sz="2800" b="1" dirty="0" smtClean="0">
                          <a:solidFill>
                            <a:schemeClr val="tx1"/>
                          </a:solidFill>
                        </a:rPr>
                        <a:t>Generalized</a:t>
                      </a:r>
                      <a:endParaRPr lang="en-US" sz="2800" b="1" dirty="0">
                        <a:solidFill>
                          <a:schemeClr val="tx1"/>
                        </a:solidFill>
                      </a:endParaRPr>
                    </a:p>
                  </a:txBody>
                  <a:tcPr anchor="ctr"/>
                </a:tc>
                <a:tc>
                  <a:txBody>
                    <a:bodyPr/>
                    <a:lstStyle/>
                    <a:p>
                      <a:pPr algn="ctr"/>
                      <a:r>
                        <a:rPr lang="en-US" sz="2800" b="1" dirty="0" smtClean="0">
                          <a:solidFill>
                            <a:srgbClr val="0066FF"/>
                          </a:solidFill>
                        </a:rPr>
                        <a:t>3D</a:t>
                      </a:r>
                      <a:endParaRPr lang="en-US" sz="2800" b="1" dirty="0">
                        <a:solidFill>
                          <a:srgbClr val="0066FF"/>
                        </a:solidFill>
                      </a:endParaRPr>
                    </a:p>
                  </a:txBody>
                  <a:tcPr anchor="ctr"/>
                </a:tc>
              </a:tr>
              <a:tr h="990600">
                <a:tc>
                  <a:txBody>
                    <a:bodyPr/>
                    <a:lstStyle/>
                    <a:p>
                      <a:pPr algn="ctr"/>
                      <a:r>
                        <a:rPr lang="en-US" sz="2800" b="1" dirty="0" smtClean="0">
                          <a:solidFill>
                            <a:schemeClr val="tx1"/>
                          </a:solidFill>
                        </a:rPr>
                        <a:t>Estimation</a:t>
                      </a:r>
                      <a:endParaRPr lang="en-US" sz="2800" b="1" dirty="0">
                        <a:solidFill>
                          <a:schemeClr val="tx1"/>
                        </a:solidFill>
                      </a:endParaRPr>
                    </a:p>
                  </a:txBody>
                  <a:tcPr anchor="ctr"/>
                </a:tc>
                <a:tc>
                  <a:txBody>
                    <a:bodyPr/>
                    <a:lstStyle/>
                    <a:p>
                      <a:pPr algn="ctr"/>
                      <a:r>
                        <a:rPr lang="en-US" sz="2800" dirty="0" smtClean="0">
                          <a:solidFill>
                            <a:schemeClr val="tx1"/>
                          </a:solidFill>
                        </a:rPr>
                        <a:t>Class Skeleton</a:t>
                      </a:r>
                      <a:endParaRPr lang="en-US" sz="2800" dirty="0">
                        <a:solidFill>
                          <a:schemeClr val="tx1"/>
                        </a:solidFill>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2800" dirty="0" smtClean="0">
                          <a:solidFill>
                            <a:schemeClr val="tx1"/>
                          </a:solidFill>
                        </a:rPr>
                        <a:t>Multiple Primitives</a:t>
                      </a:r>
                      <a:endParaRPr lang="en-US" sz="2800" dirty="0">
                        <a:solidFill>
                          <a:schemeClr val="tx1"/>
                        </a:solidFill>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2800" dirty="0" smtClean="0">
                          <a:solidFill>
                            <a:srgbClr val="0066FF"/>
                          </a:solidFill>
                        </a:rPr>
                        <a:t>Class Planes</a:t>
                      </a:r>
                      <a:endParaRPr lang="en-US" sz="2800" dirty="0">
                        <a:solidFill>
                          <a:srgbClr val="0066FF"/>
                        </a:solidFill>
                      </a:endParaRPr>
                    </a:p>
                  </a:txBody>
                  <a:tcPr anchor="ctr"/>
                </a:tc>
              </a:tr>
              <a:tr h="1155700">
                <a:tc>
                  <a:txBody>
                    <a:bodyPr/>
                    <a:lstStyle/>
                    <a:p>
                      <a:pPr algn="ctr"/>
                      <a:r>
                        <a:rPr lang="en-US" sz="2800" b="1" dirty="0" smtClean="0">
                          <a:solidFill>
                            <a:schemeClr val="tx1"/>
                          </a:solidFill>
                        </a:rPr>
                        <a:t>Real Training Data</a:t>
                      </a:r>
                      <a:endParaRPr lang="en-US" sz="2800" b="1" dirty="0">
                        <a:solidFill>
                          <a:schemeClr val="tx1"/>
                        </a:solidFill>
                      </a:endParaRPr>
                    </a:p>
                  </a:txBody>
                  <a:tcPr anchor="ctr">
                    <a:lnR w="12700" cap="flat" cmpd="sng" algn="ctr">
                      <a:solidFill>
                        <a:schemeClr val="tx1"/>
                      </a:solidFill>
                      <a:prstDash val="solid"/>
                      <a:round/>
                      <a:headEnd type="none" w="med" len="med"/>
                      <a:tailEnd type="none" w="med" len="med"/>
                    </a:lnR>
                  </a:tcPr>
                </a:tc>
                <a:tc>
                  <a:txBody>
                    <a:bodyPr/>
                    <a:lstStyle/>
                    <a:p>
                      <a:pPr algn="ctr"/>
                      <a:r>
                        <a:rPr lang="en-US" sz="2800" dirty="0" smtClean="0">
                          <a:solidFill>
                            <a:schemeClr val="tx1"/>
                          </a:solidFill>
                        </a:rPr>
                        <a:t>Supervised</a:t>
                      </a:r>
                      <a:r>
                        <a:rPr lang="en-US" sz="2800" baseline="0" dirty="0" smtClean="0">
                          <a:solidFill>
                            <a:schemeClr val="tx1"/>
                          </a:solidFill>
                        </a:rPr>
                        <a:t> Part Labeling</a:t>
                      </a:r>
                      <a:endParaRPr lang="en-US" sz="2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solidFill>
                            <a:schemeClr val="tx1"/>
                          </a:solidFill>
                        </a:rPr>
                        <a:t>Self-Supervised Part Labeling</a:t>
                      </a:r>
                      <a:endParaRPr lang="en-US" sz="2800" dirty="0">
                        <a:solidFill>
                          <a:schemeClr val="tx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dirty="0">
                        <a:solidFill>
                          <a:srgbClr val="0066FF"/>
                        </a:solidFill>
                      </a:endParaRPr>
                    </a:p>
                  </a:txBody>
                  <a:tcPr anchor="ctr">
                    <a:lnL w="12700" cap="flat" cmpd="sng" algn="ctr">
                      <a:solidFill>
                        <a:schemeClr val="tx1"/>
                      </a:solidFill>
                      <a:prstDash val="solid"/>
                      <a:round/>
                      <a:headEnd type="none" w="med" len="med"/>
                      <a:tailEnd type="none" w="med" len="med"/>
                    </a:lnL>
                  </a:tcPr>
                </a:tc>
              </a:tr>
              <a:tr h="1155700">
                <a:tc>
                  <a:txBody>
                    <a:bodyPr/>
                    <a:lstStyle/>
                    <a:p>
                      <a:pPr algn="ctr"/>
                      <a:r>
                        <a:rPr lang="en-US" sz="2800" b="1" dirty="0" smtClean="0">
                          <a:solidFill>
                            <a:schemeClr val="tx1"/>
                          </a:solidFill>
                        </a:rPr>
                        <a:t>Use</a:t>
                      </a:r>
                      <a:endParaRPr lang="en-US" sz="2800" b="1" dirty="0">
                        <a:solidFill>
                          <a:schemeClr val="tx1"/>
                        </a:solidFill>
                      </a:endParaRPr>
                    </a:p>
                  </a:txBody>
                  <a:tcPr anchor="ctr"/>
                </a:tc>
                <a:tc gridSpan="2">
                  <a:txBody>
                    <a:bodyPr/>
                    <a:lstStyle/>
                    <a:p>
                      <a:pPr algn="ctr"/>
                      <a:r>
                        <a:rPr lang="en-US" sz="2800" dirty="0" smtClean="0">
                          <a:solidFill>
                            <a:schemeClr val="tx1"/>
                          </a:solidFill>
                        </a:rPr>
                        <a:t>Virtual Training</a:t>
                      </a:r>
                      <a:r>
                        <a:rPr lang="en-US" sz="2800" baseline="0" dirty="0" smtClean="0">
                          <a:solidFill>
                            <a:schemeClr val="tx1"/>
                          </a:solidFill>
                        </a:rPr>
                        <a:t> </a:t>
                      </a:r>
                      <a:r>
                        <a:rPr lang="en-US" sz="2800" dirty="0" smtClean="0">
                          <a:solidFill>
                            <a:schemeClr val="tx1"/>
                          </a:solidFill>
                        </a:rPr>
                        <a:t>Data Generation</a:t>
                      </a:r>
                      <a:endParaRPr lang="en-US" sz="2800" dirty="0">
                        <a:solidFill>
                          <a:schemeClr val="tx1"/>
                        </a:solidFill>
                      </a:endParaRPr>
                    </a:p>
                  </a:txBody>
                  <a:tcPr anchor="ctr">
                    <a:lnT w="12700" cap="flat" cmpd="sng" algn="ctr">
                      <a:solidFill>
                        <a:schemeClr val="tx1"/>
                      </a:solidFill>
                      <a:prstDash val="solid"/>
                      <a:round/>
                      <a:headEnd type="none" w="med" len="med"/>
                      <a:tailEnd type="none" w="med" len="med"/>
                    </a:lnT>
                  </a:tcPr>
                </a:tc>
                <a:tc hMerge="1">
                  <a:txBody>
                    <a:bodyPr/>
                    <a:lstStyle/>
                    <a:p>
                      <a:pPr algn="ctr"/>
                      <a:endParaRPr lang="en-US" sz="2800" dirty="0"/>
                    </a:p>
                  </a:txBody>
                  <a:tcPr anchor="ctr"/>
                </a:tc>
                <a:tc>
                  <a:txBody>
                    <a:bodyPr/>
                    <a:lstStyle/>
                    <a:p>
                      <a:pPr algn="ctr"/>
                      <a:r>
                        <a:rPr lang="en-US" sz="2800" dirty="0" smtClean="0">
                          <a:solidFill>
                            <a:srgbClr val="0066FF"/>
                          </a:solidFill>
                        </a:rPr>
                        <a:t>Single-View 3D Reconstruction</a:t>
                      </a:r>
                      <a:endParaRPr lang="en-US" sz="2800" dirty="0">
                        <a:solidFill>
                          <a:srgbClr val="0066FF"/>
                        </a:solidFill>
                      </a:endParaRPr>
                    </a:p>
                  </a:txBody>
                  <a:tcPr anchor="ct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4"/>
          <p:cNvSpPr>
            <a:spLocks noGrp="1"/>
          </p:cNvSpPr>
          <p:nvPr>
            <p:ph type="title"/>
          </p:nvPr>
        </p:nvSpPr>
        <p:spPr>
          <a:xfrm>
            <a:off x="0" y="0"/>
            <a:ext cx="9144000" cy="1143000"/>
          </a:xfrm>
        </p:spPr>
        <p:txBody>
          <a:bodyPr>
            <a:normAutofit/>
          </a:bodyPr>
          <a:lstStyle/>
          <a:p>
            <a:r>
              <a:rPr lang="en-US" altLang="zh-TW" dirty="0" smtClean="0"/>
              <a:t>Single-View Reconstruction</a:t>
            </a:r>
          </a:p>
        </p:txBody>
      </p:sp>
      <p:sp>
        <p:nvSpPr>
          <p:cNvPr id="28675" name="Content Placeholder 5"/>
          <p:cNvSpPr>
            <a:spLocks noGrp="1"/>
          </p:cNvSpPr>
          <p:nvPr>
            <p:ph idx="1"/>
          </p:nvPr>
        </p:nvSpPr>
        <p:spPr>
          <a:xfrm>
            <a:off x="533400" y="1143000"/>
            <a:ext cx="8229600" cy="1981200"/>
          </a:xfrm>
        </p:spPr>
        <p:txBody>
          <a:bodyPr/>
          <a:lstStyle/>
          <a:p>
            <a:r>
              <a:rPr lang="en-US" altLang="zh-TW" sz="2400" dirty="0" smtClean="0"/>
              <a:t>3D Reconstruction (X, Y, Z) from a Single 2D Image (</a:t>
            </a:r>
            <a:r>
              <a:rPr lang="en-US" altLang="zh-TW" sz="2400" dirty="0" err="1" smtClean="0"/>
              <a:t>x</a:t>
            </a:r>
            <a:r>
              <a:rPr lang="en-US" altLang="zh-TW" sz="2400" baseline="-25000" dirty="0" err="1" smtClean="0"/>
              <a:t>im</a:t>
            </a:r>
            <a:r>
              <a:rPr lang="en-US" altLang="zh-TW" sz="2400" dirty="0" smtClean="0"/>
              <a:t>, </a:t>
            </a:r>
            <a:r>
              <a:rPr lang="en-US" altLang="zh-TW" sz="2400" dirty="0" err="1" smtClean="0"/>
              <a:t>y</a:t>
            </a:r>
            <a:r>
              <a:rPr lang="en-US" altLang="zh-TW" sz="2400" baseline="-25000" dirty="0" err="1" smtClean="0"/>
              <a:t>im</a:t>
            </a:r>
            <a:r>
              <a:rPr lang="en-US" altLang="zh-TW" sz="2400" dirty="0" smtClean="0"/>
              <a:t>)</a:t>
            </a:r>
          </a:p>
          <a:p>
            <a:pPr>
              <a:buFont typeface="Arial" charset="0"/>
              <a:buNone/>
            </a:pPr>
            <a:r>
              <a:rPr lang="en-US" altLang="zh-TW" sz="2400" dirty="0" smtClean="0"/>
              <a:t>      - a camera matrix (M), a 3D plane</a:t>
            </a:r>
          </a:p>
        </p:txBody>
      </p:sp>
      <p:sp>
        <p:nvSpPr>
          <p:cNvPr id="28676" name="Slide Number Placeholder 3"/>
          <p:cNvSpPr>
            <a:spLocks noGrp="1"/>
          </p:cNvSpPr>
          <p:nvPr>
            <p:ph type="sldNum" sz="quarter" idx="12"/>
          </p:nvPr>
        </p:nvSpPr>
        <p:spPr bwMode="auto">
          <a:noFill/>
          <a:ln>
            <a:miter lim="800000"/>
            <a:headEnd/>
            <a:tailEnd/>
          </a:ln>
        </p:spPr>
        <p:txBody>
          <a:bodyPr/>
          <a:lstStyle/>
          <a:p>
            <a:fld id="{230654E9-3E8A-4FC7-9C55-53947936A136}" type="slidenum">
              <a:rPr lang="en-US" altLang="zh-TW" smtClean="0"/>
              <a:pPr/>
              <a:t>33</a:t>
            </a:fld>
            <a:endParaRPr lang="en-US" altLang="zh-TW" smtClean="0"/>
          </a:p>
        </p:txBody>
      </p:sp>
      <p:graphicFrame>
        <p:nvGraphicFramePr>
          <p:cNvPr id="48130" name="Object 2"/>
          <p:cNvGraphicFramePr>
            <a:graphicFrameLocks noChangeAspect="1"/>
          </p:cNvGraphicFramePr>
          <p:nvPr/>
        </p:nvGraphicFramePr>
        <p:xfrm>
          <a:off x="1752600" y="2168525"/>
          <a:ext cx="4953000" cy="4237038"/>
        </p:xfrm>
        <a:graphic>
          <a:graphicData uri="http://schemas.openxmlformats.org/presentationml/2006/ole">
            <p:oleObj spid="_x0000_s48130" name="Equation" r:id="rId4" imgW="1765080" imgH="1511280" progId="Equation.3">
              <p:embed/>
            </p:oleObj>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4"/>
          <a:srcRect/>
          <a:stretch>
            <a:fillRect/>
          </a:stretch>
        </p:blipFill>
        <p:spPr bwMode="auto">
          <a:xfrm>
            <a:off x="933450" y="4875213"/>
            <a:ext cx="1057275" cy="647700"/>
          </a:xfrm>
          <a:prstGeom prst="rect">
            <a:avLst/>
          </a:prstGeom>
          <a:noFill/>
          <a:ln w="9525">
            <a:noFill/>
            <a:miter lim="800000"/>
            <a:headEnd/>
            <a:tailEnd/>
          </a:ln>
          <a:effectLst/>
        </p:spPr>
      </p:pic>
      <p:grpSp>
        <p:nvGrpSpPr>
          <p:cNvPr id="2" name="Group 43"/>
          <p:cNvGrpSpPr/>
          <p:nvPr/>
        </p:nvGrpSpPr>
        <p:grpSpPr>
          <a:xfrm>
            <a:off x="1543050" y="4875213"/>
            <a:ext cx="1916113" cy="1408113"/>
            <a:chOff x="1543050" y="5197475"/>
            <a:chExt cx="1916113" cy="1408113"/>
          </a:xfrm>
        </p:grpSpPr>
        <p:pic>
          <p:nvPicPr>
            <p:cNvPr id="8196" name="Picture 4"/>
            <p:cNvPicPr>
              <a:picLocks noChangeAspect="1" noChangeArrowheads="1"/>
            </p:cNvPicPr>
            <p:nvPr/>
          </p:nvPicPr>
          <p:blipFill>
            <a:blip r:embed="rId5"/>
            <a:srcRect/>
            <a:stretch>
              <a:fillRect/>
            </a:stretch>
          </p:blipFill>
          <p:spPr bwMode="auto">
            <a:xfrm>
              <a:off x="2152650" y="5197475"/>
              <a:ext cx="1019175" cy="666750"/>
            </a:xfrm>
            <a:prstGeom prst="rect">
              <a:avLst/>
            </a:prstGeom>
            <a:noFill/>
            <a:ln w="9525">
              <a:noFill/>
              <a:miter lim="800000"/>
              <a:headEnd/>
              <a:tailEnd/>
            </a:ln>
            <a:effectLst/>
          </p:spPr>
        </p:pic>
        <p:sp>
          <p:nvSpPr>
            <p:cNvPr id="28680" name="TextBox 10"/>
            <p:cNvSpPr txBox="1">
              <a:spLocks noChangeArrowheads="1"/>
            </p:cNvSpPr>
            <p:nvPr/>
          </p:nvSpPr>
          <p:spPr bwMode="auto">
            <a:xfrm>
              <a:off x="1543050" y="5959475"/>
              <a:ext cx="1916113" cy="646113"/>
            </a:xfrm>
            <a:prstGeom prst="rect">
              <a:avLst/>
            </a:prstGeom>
            <a:noFill/>
            <a:ln w="9525">
              <a:noFill/>
              <a:miter lim="800000"/>
              <a:headEnd/>
              <a:tailEnd/>
            </a:ln>
          </p:spPr>
          <p:txBody>
            <a:bodyPr wrap="none">
              <a:spAutoFit/>
            </a:bodyPr>
            <a:lstStyle/>
            <a:p>
              <a:pPr algn="ctr"/>
              <a:r>
                <a:rPr lang="en-US" altLang="zh-TW" dirty="0"/>
                <a:t>Detection</a:t>
              </a:r>
            </a:p>
            <a:p>
              <a:pPr algn="ctr"/>
              <a:r>
                <a:rPr lang="en-US" altLang="zh-TW" dirty="0"/>
                <a:t>(</a:t>
              </a:r>
              <a:r>
                <a:rPr lang="en-US" altLang="zh-TW" dirty="0" err="1"/>
                <a:t>Leibe</a:t>
              </a:r>
              <a:r>
                <a:rPr lang="en-US" altLang="zh-TW" dirty="0"/>
                <a:t> et al. 07) </a:t>
              </a:r>
            </a:p>
          </p:txBody>
        </p:sp>
        <p:sp>
          <p:nvSpPr>
            <p:cNvPr id="23" name="Right Arrow 22"/>
            <p:cNvSpPr/>
            <p:nvPr/>
          </p:nvSpPr>
          <p:spPr>
            <a:xfrm>
              <a:off x="1924050" y="5502275"/>
              <a:ext cx="381000" cy="304800"/>
            </a:xfrm>
            <a:prstGeom prst="rightArrow">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TW">
                <a:solidFill>
                  <a:srgbClr val="FFFFFF"/>
                </a:solidFill>
              </a:endParaRPr>
            </a:p>
          </p:txBody>
        </p:sp>
      </p:grpSp>
      <p:grpSp>
        <p:nvGrpSpPr>
          <p:cNvPr id="51" name="Group 50"/>
          <p:cNvGrpSpPr/>
          <p:nvPr/>
        </p:nvGrpSpPr>
        <p:grpSpPr>
          <a:xfrm>
            <a:off x="2209800" y="4114800"/>
            <a:ext cx="2617788" cy="2168526"/>
            <a:chOff x="2209800" y="4114800"/>
            <a:chExt cx="2617788" cy="2168526"/>
          </a:xfrm>
        </p:grpSpPr>
        <p:grpSp>
          <p:nvGrpSpPr>
            <p:cNvPr id="5" name="Group 39"/>
            <p:cNvGrpSpPr/>
            <p:nvPr/>
          </p:nvGrpSpPr>
          <p:grpSpPr>
            <a:xfrm>
              <a:off x="3067050" y="4799013"/>
              <a:ext cx="1760538" cy="1484313"/>
              <a:chOff x="3067050" y="5121275"/>
              <a:chExt cx="1760538" cy="1484313"/>
            </a:xfrm>
          </p:grpSpPr>
          <p:sp>
            <p:nvSpPr>
              <p:cNvPr id="28681" name="TextBox 12"/>
              <p:cNvSpPr txBox="1">
                <a:spLocks noChangeArrowheads="1"/>
              </p:cNvSpPr>
              <p:nvPr/>
            </p:nvSpPr>
            <p:spPr bwMode="auto">
              <a:xfrm>
                <a:off x="3219450" y="5959475"/>
                <a:ext cx="1608138" cy="646113"/>
              </a:xfrm>
              <a:prstGeom prst="rect">
                <a:avLst/>
              </a:prstGeom>
              <a:noFill/>
              <a:ln w="9525">
                <a:noFill/>
                <a:miter lim="800000"/>
                <a:headEnd/>
                <a:tailEnd/>
              </a:ln>
            </p:spPr>
            <p:txBody>
              <a:bodyPr wrap="none">
                <a:spAutoFit/>
              </a:bodyPr>
              <a:lstStyle/>
              <a:p>
                <a:pPr algn="ctr"/>
                <a:r>
                  <a:rPr lang="en-US" altLang="zh-TW" dirty="0"/>
                  <a:t>Segmentation</a:t>
                </a:r>
              </a:p>
              <a:p>
                <a:pPr algn="ctr"/>
                <a:r>
                  <a:rPr lang="en-US" altLang="zh-TW" dirty="0"/>
                  <a:t>(Li et al. 05) </a:t>
                </a:r>
              </a:p>
            </p:txBody>
          </p:sp>
          <p:pic>
            <p:nvPicPr>
              <p:cNvPr id="28686" name="Picture 2"/>
              <p:cNvPicPr>
                <a:picLocks noChangeAspect="1" noChangeArrowheads="1"/>
              </p:cNvPicPr>
              <p:nvPr/>
            </p:nvPicPr>
            <p:blipFill>
              <a:blip r:embed="rId6"/>
              <a:srcRect/>
              <a:stretch>
                <a:fillRect/>
              </a:stretch>
            </p:blipFill>
            <p:spPr bwMode="auto">
              <a:xfrm>
                <a:off x="3371850" y="5121275"/>
                <a:ext cx="1143000" cy="746125"/>
              </a:xfrm>
              <a:prstGeom prst="rect">
                <a:avLst/>
              </a:prstGeom>
              <a:noFill/>
              <a:ln w="9525">
                <a:solidFill>
                  <a:schemeClr val="tx2"/>
                </a:solidFill>
                <a:miter lim="800000"/>
                <a:headEnd/>
                <a:tailEnd/>
              </a:ln>
            </p:spPr>
          </p:pic>
          <p:sp>
            <p:nvSpPr>
              <p:cNvPr id="25" name="Right Arrow 24"/>
              <p:cNvSpPr/>
              <p:nvPr/>
            </p:nvSpPr>
            <p:spPr>
              <a:xfrm>
                <a:off x="3067050" y="5502275"/>
                <a:ext cx="381000" cy="304800"/>
              </a:xfrm>
              <a:prstGeom prst="rightArrow">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TW">
                  <a:solidFill>
                    <a:srgbClr val="FFFFFF"/>
                  </a:solidFill>
                </a:endParaRPr>
              </a:p>
            </p:txBody>
          </p:sp>
        </p:grpSp>
        <p:pic>
          <p:nvPicPr>
            <p:cNvPr id="92163" name="Picture 3"/>
            <p:cNvPicPr>
              <a:picLocks noChangeAspect="1" noChangeArrowheads="1"/>
            </p:cNvPicPr>
            <p:nvPr/>
          </p:nvPicPr>
          <p:blipFill>
            <a:blip r:embed="rId7"/>
            <a:srcRect/>
            <a:stretch>
              <a:fillRect/>
            </a:stretch>
          </p:blipFill>
          <p:spPr bwMode="auto">
            <a:xfrm>
              <a:off x="2209800" y="4114800"/>
              <a:ext cx="1066800" cy="571500"/>
            </a:xfrm>
            <a:prstGeom prst="rect">
              <a:avLst/>
            </a:prstGeom>
            <a:noFill/>
            <a:ln w="9525">
              <a:noFill/>
              <a:miter lim="800000"/>
              <a:headEnd/>
              <a:tailEnd/>
            </a:ln>
            <a:effectLst/>
          </p:spPr>
        </p:pic>
        <p:pic>
          <p:nvPicPr>
            <p:cNvPr id="92164" name="Picture 4"/>
            <p:cNvPicPr>
              <a:picLocks noChangeAspect="1" noChangeArrowheads="1"/>
            </p:cNvPicPr>
            <p:nvPr/>
          </p:nvPicPr>
          <p:blipFill>
            <a:blip r:embed="rId8"/>
            <a:srcRect/>
            <a:stretch>
              <a:fillRect/>
            </a:stretch>
          </p:blipFill>
          <p:spPr bwMode="auto">
            <a:xfrm>
              <a:off x="3276600" y="4114800"/>
              <a:ext cx="1038225" cy="561975"/>
            </a:xfrm>
            <a:prstGeom prst="rect">
              <a:avLst/>
            </a:prstGeom>
            <a:noFill/>
            <a:ln w="9525">
              <a:noFill/>
              <a:miter lim="800000"/>
              <a:headEnd/>
              <a:tailEnd/>
            </a:ln>
            <a:effectLst/>
          </p:spPr>
        </p:pic>
      </p:grpSp>
      <p:sp>
        <p:nvSpPr>
          <p:cNvPr id="28674" name="Title 4"/>
          <p:cNvSpPr>
            <a:spLocks noGrp="1"/>
          </p:cNvSpPr>
          <p:nvPr>
            <p:ph type="title"/>
          </p:nvPr>
        </p:nvSpPr>
        <p:spPr>
          <a:xfrm>
            <a:off x="0" y="0"/>
            <a:ext cx="9144000" cy="1143000"/>
          </a:xfrm>
        </p:spPr>
        <p:txBody>
          <a:bodyPr>
            <a:normAutofit/>
          </a:bodyPr>
          <a:lstStyle/>
          <a:p>
            <a:r>
              <a:rPr lang="en-US" altLang="zh-TW" dirty="0" smtClean="0"/>
              <a:t>Automatic 3D Reconstruction</a:t>
            </a:r>
          </a:p>
        </p:txBody>
      </p:sp>
      <p:sp>
        <p:nvSpPr>
          <p:cNvPr id="28675" name="Content Placeholder 5"/>
          <p:cNvSpPr>
            <a:spLocks noGrp="1"/>
          </p:cNvSpPr>
          <p:nvPr>
            <p:ph idx="1"/>
          </p:nvPr>
        </p:nvSpPr>
        <p:spPr>
          <a:xfrm>
            <a:off x="533400" y="1143000"/>
            <a:ext cx="8229600" cy="1981200"/>
          </a:xfrm>
        </p:spPr>
        <p:txBody>
          <a:bodyPr/>
          <a:lstStyle/>
          <a:p>
            <a:r>
              <a:rPr lang="en-US" altLang="zh-TW" sz="2400" dirty="0" smtClean="0"/>
              <a:t>3D Class-Specific Reconstruction from a Single 2D Image</a:t>
            </a:r>
          </a:p>
          <a:p>
            <a:pPr>
              <a:buFont typeface="Arial" charset="0"/>
              <a:buNone/>
            </a:pPr>
            <a:r>
              <a:rPr lang="en-US" altLang="zh-TW" sz="2400" dirty="0" smtClean="0"/>
              <a:t>      - a camera matrix (M), a 3D ground plane (</a:t>
            </a:r>
            <a:r>
              <a:rPr lang="en-US" altLang="zh-TW" sz="2400" dirty="0" err="1" smtClean="0"/>
              <a:t>a</a:t>
            </a:r>
            <a:r>
              <a:rPr lang="en-US" altLang="zh-TW" sz="2400" baseline="-25000" dirty="0" err="1" smtClean="0"/>
              <a:t>g</a:t>
            </a:r>
            <a:r>
              <a:rPr lang="en-US" altLang="zh-TW" sz="2400" dirty="0" err="1" smtClean="0"/>
              <a:t>X+b</a:t>
            </a:r>
            <a:r>
              <a:rPr lang="en-US" altLang="zh-TW" sz="2400" baseline="-25000" dirty="0" err="1" smtClean="0"/>
              <a:t>g</a:t>
            </a:r>
            <a:r>
              <a:rPr lang="en-US" altLang="zh-TW" sz="2400" dirty="0" err="1" smtClean="0"/>
              <a:t>Y+c</a:t>
            </a:r>
            <a:r>
              <a:rPr lang="en-US" altLang="zh-TW" sz="2400" baseline="-25000" dirty="0" err="1" smtClean="0"/>
              <a:t>g</a:t>
            </a:r>
            <a:r>
              <a:rPr lang="en-US" altLang="zh-TW" sz="2400" dirty="0" err="1" smtClean="0"/>
              <a:t>Z+d</a:t>
            </a:r>
            <a:r>
              <a:rPr lang="en-US" altLang="zh-TW" sz="2400" baseline="-25000" dirty="0" err="1" smtClean="0"/>
              <a:t>g</a:t>
            </a:r>
            <a:r>
              <a:rPr lang="en-US" altLang="zh-TW" sz="2400" dirty="0" smtClean="0"/>
              <a:t>=0)</a:t>
            </a:r>
          </a:p>
        </p:txBody>
      </p:sp>
      <p:sp>
        <p:nvSpPr>
          <p:cNvPr id="28676" name="Slide Number Placeholder 3"/>
          <p:cNvSpPr>
            <a:spLocks noGrp="1"/>
          </p:cNvSpPr>
          <p:nvPr>
            <p:ph type="sldNum" sz="quarter" idx="12"/>
          </p:nvPr>
        </p:nvSpPr>
        <p:spPr bwMode="auto">
          <a:noFill/>
          <a:ln>
            <a:miter lim="800000"/>
            <a:headEnd/>
            <a:tailEnd/>
          </a:ln>
        </p:spPr>
        <p:txBody>
          <a:bodyPr/>
          <a:lstStyle/>
          <a:p>
            <a:fld id="{230654E9-3E8A-4FC7-9C55-53947936A136}" type="slidenum">
              <a:rPr lang="en-US" altLang="zh-TW" smtClean="0"/>
              <a:pPr/>
              <a:t>34</a:t>
            </a:fld>
            <a:endParaRPr lang="en-US" altLang="zh-TW" dirty="0" smtClean="0"/>
          </a:p>
        </p:txBody>
      </p:sp>
      <p:sp>
        <p:nvSpPr>
          <p:cNvPr id="28679" name="TextBox 9"/>
          <p:cNvSpPr txBox="1">
            <a:spLocks noChangeArrowheads="1"/>
          </p:cNvSpPr>
          <p:nvPr/>
        </p:nvSpPr>
        <p:spPr bwMode="auto">
          <a:xfrm>
            <a:off x="857250" y="5637213"/>
            <a:ext cx="997389" cy="369332"/>
          </a:xfrm>
          <a:prstGeom prst="rect">
            <a:avLst/>
          </a:prstGeom>
          <a:noFill/>
          <a:ln w="9525">
            <a:noFill/>
            <a:miter lim="800000"/>
            <a:headEnd/>
            <a:tailEnd/>
          </a:ln>
        </p:spPr>
        <p:txBody>
          <a:bodyPr wrap="none">
            <a:spAutoFit/>
          </a:bodyPr>
          <a:lstStyle/>
          <a:p>
            <a:r>
              <a:rPr lang="en-US" altLang="zh-TW" dirty="0" smtClean="0"/>
              <a:t>2D Input</a:t>
            </a:r>
            <a:endParaRPr lang="en-US" altLang="zh-TW" dirty="0"/>
          </a:p>
        </p:txBody>
      </p:sp>
      <p:grpSp>
        <p:nvGrpSpPr>
          <p:cNvPr id="6" name="Group 40"/>
          <p:cNvGrpSpPr/>
          <p:nvPr/>
        </p:nvGrpSpPr>
        <p:grpSpPr>
          <a:xfrm>
            <a:off x="4362450" y="4722813"/>
            <a:ext cx="2208213" cy="1560513"/>
            <a:chOff x="4362450" y="5045075"/>
            <a:chExt cx="2208213" cy="1560513"/>
          </a:xfrm>
        </p:grpSpPr>
        <p:sp>
          <p:nvSpPr>
            <p:cNvPr id="28685" name="TextBox 18"/>
            <p:cNvSpPr txBox="1">
              <a:spLocks noChangeArrowheads="1"/>
            </p:cNvSpPr>
            <p:nvPr/>
          </p:nvSpPr>
          <p:spPr bwMode="auto">
            <a:xfrm>
              <a:off x="4667250" y="5959475"/>
              <a:ext cx="1903413" cy="646113"/>
            </a:xfrm>
            <a:prstGeom prst="rect">
              <a:avLst/>
            </a:prstGeom>
            <a:noFill/>
            <a:ln w="9525">
              <a:noFill/>
              <a:miter lim="800000"/>
              <a:headEnd/>
              <a:tailEnd/>
            </a:ln>
          </p:spPr>
          <p:txBody>
            <a:bodyPr wrap="none">
              <a:spAutoFit/>
            </a:bodyPr>
            <a:lstStyle/>
            <a:p>
              <a:pPr algn="ctr"/>
              <a:r>
                <a:rPr lang="en-US" altLang="zh-TW" dirty="0"/>
                <a:t>Self-Supervised</a:t>
              </a:r>
            </a:p>
            <a:p>
              <a:pPr algn="ctr"/>
              <a:r>
                <a:rPr lang="en-US" altLang="zh-TW" dirty="0"/>
                <a:t>Part Registration</a:t>
              </a:r>
            </a:p>
          </p:txBody>
        </p:sp>
        <p:pic>
          <p:nvPicPr>
            <p:cNvPr id="28687" name="Picture 3"/>
            <p:cNvPicPr>
              <a:picLocks noChangeAspect="1" noChangeArrowheads="1"/>
            </p:cNvPicPr>
            <p:nvPr/>
          </p:nvPicPr>
          <p:blipFill>
            <a:blip r:embed="rId9"/>
            <a:srcRect/>
            <a:stretch>
              <a:fillRect/>
            </a:stretch>
          </p:blipFill>
          <p:spPr bwMode="auto">
            <a:xfrm>
              <a:off x="4591050" y="5045075"/>
              <a:ext cx="1612900" cy="914400"/>
            </a:xfrm>
            <a:prstGeom prst="rect">
              <a:avLst/>
            </a:prstGeom>
            <a:noFill/>
            <a:ln w="9525">
              <a:noFill/>
              <a:miter lim="800000"/>
              <a:headEnd/>
              <a:tailEnd/>
            </a:ln>
          </p:spPr>
        </p:pic>
        <p:sp>
          <p:nvSpPr>
            <p:cNvPr id="26" name="Right Arrow 25"/>
            <p:cNvSpPr/>
            <p:nvPr/>
          </p:nvSpPr>
          <p:spPr>
            <a:xfrm>
              <a:off x="4362450" y="5502275"/>
              <a:ext cx="457200" cy="304800"/>
            </a:xfrm>
            <a:prstGeom prst="rightArrow">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TW">
                <a:solidFill>
                  <a:srgbClr val="FFFFFF"/>
                </a:solidFill>
              </a:endParaRPr>
            </a:p>
          </p:txBody>
        </p:sp>
      </p:grpSp>
      <p:grpSp>
        <p:nvGrpSpPr>
          <p:cNvPr id="7" name="Group 37"/>
          <p:cNvGrpSpPr/>
          <p:nvPr/>
        </p:nvGrpSpPr>
        <p:grpSpPr>
          <a:xfrm>
            <a:off x="4495800" y="2514600"/>
            <a:ext cx="3200400" cy="2971800"/>
            <a:chOff x="4495800" y="2835275"/>
            <a:chExt cx="3200400" cy="2971800"/>
          </a:xfrm>
        </p:grpSpPr>
        <p:sp>
          <p:nvSpPr>
            <p:cNvPr id="27" name="Right Arrow 26"/>
            <p:cNvSpPr/>
            <p:nvPr/>
          </p:nvSpPr>
          <p:spPr>
            <a:xfrm>
              <a:off x="6038850" y="5502275"/>
              <a:ext cx="533400" cy="304800"/>
            </a:xfrm>
            <a:prstGeom prst="rightArrow">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TW">
                <a:solidFill>
                  <a:srgbClr val="FFFFFF"/>
                </a:solidFill>
              </a:endParaRPr>
            </a:p>
          </p:txBody>
        </p:sp>
        <p:sp>
          <p:nvSpPr>
            <p:cNvPr id="28" name="Down Arrow 27"/>
            <p:cNvSpPr/>
            <p:nvPr/>
          </p:nvSpPr>
          <p:spPr>
            <a:xfrm>
              <a:off x="6115050" y="4892675"/>
              <a:ext cx="285750" cy="670560"/>
            </a:xfrm>
            <a:prstGeom prst="downArrow">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TW">
                <a:solidFill>
                  <a:srgbClr val="FFFFFF"/>
                </a:solidFill>
              </a:endParaRPr>
            </a:p>
          </p:txBody>
        </p:sp>
        <p:sp>
          <p:nvSpPr>
            <p:cNvPr id="29" name="Rectangle 28"/>
            <p:cNvSpPr/>
            <p:nvPr/>
          </p:nvSpPr>
          <p:spPr>
            <a:xfrm>
              <a:off x="4495800" y="2835275"/>
              <a:ext cx="3200400" cy="2057400"/>
            </a:xfrm>
            <a:prstGeom prst="rect">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TW">
                <a:solidFill>
                  <a:srgbClr val="FFFFFF"/>
                </a:solidFill>
              </a:endParaRPr>
            </a:p>
          </p:txBody>
        </p:sp>
        <p:sp>
          <p:nvSpPr>
            <p:cNvPr id="28696" name="TextBox 15"/>
            <p:cNvSpPr txBox="1">
              <a:spLocks noChangeArrowheads="1"/>
            </p:cNvSpPr>
            <p:nvPr/>
          </p:nvSpPr>
          <p:spPr bwMode="auto">
            <a:xfrm>
              <a:off x="4495800" y="2835275"/>
              <a:ext cx="1696683" cy="923330"/>
            </a:xfrm>
            <a:prstGeom prst="rect">
              <a:avLst/>
            </a:prstGeom>
            <a:noFill/>
            <a:ln w="9525">
              <a:noFill/>
              <a:miter lim="800000"/>
              <a:headEnd/>
              <a:tailEnd/>
            </a:ln>
          </p:spPr>
          <p:txBody>
            <a:bodyPr wrap="none">
              <a:spAutoFit/>
            </a:bodyPr>
            <a:lstStyle/>
            <a:p>
              <a:pPr algn="ctr"/>
              <a:r>
                <a:rPr lang="en-US" altLang="zh-TW" dirty="0"/>
                <a:t>Geometric </a:t>
              </a:r>
            </a:p>
            <a:p>
              <a:pPr algn="ctr"/>
              <a:r>
                <a:rPr lang="en-US" altLang="zh-TW" dirty="0" smtClean="0"/>
                <a:t>Context</a:t>
              </a:r>
            </a:p>
            <a:p>
              <a:pPr algn="ctr"/>
              <a:r>
                <a:rPr lang="en-US" altLang="zh-TW" dirty="0" smtClean="0"/>
                <a:t>(</a:t>
              </a:r>
              <a:r>
                <a:rPr lang="en-US" altLang="zh-TW" dirty="0" err="1" smtClean="0"/>
                <a:t>Hoiem</a:t>
              </a:r>
              <a:r>
                <a:rPr lang="en-US" altLang="zh-TW" dirty="0" smtClean="0"/>
                <a:t> et al.05)</a:t>
              </a:r>
              <a:endParaRPr lang="en-US" altLang="zh-TW" dirty="0"/>
            </a:p>
          </p:txBody>
        </p:sp>
        <p:pic>
          <p:nvPicPr>
            <p:cNvPr id="28697" name="Picture 23"/>
            <p:cNvPicPr>
              <a:picLocks noChangeAspect="1" noChangeArrowheads="1"/>
            </p:cNvPicPr>
            <p:nvPr/>
          </p:nvPicPr>
          <p:blipFill>
            <a:blip r:embed="rId10"/>
            <a:srcRect/>
            <a:stretch>
              <a:fillRect/>
            </a:stretch>
          </p:blipFill>
          <p:spPr bwMode="auto">
            <a:xfrm>
              <a:off x="4724400" y="3902075"/>
              <a:ext cx="1144588" cy="858837"/>
            </a:xfrm>
            <a:prstGeom prst="rect">
              <a:avLst/>
            </a:prstGeom>
            <a:noFill/>
            <a:ln w="9525">
              <a:noFill/>
              <a:miter lim="800000"/>
              <a:headEnd/>
              <a:tailEnd/>
            </a:ln>
          </p:spPr>
        </p:pic>
      </p:grpSp>
      <p:pic>
        <p:nvPicPr>
          <p:cNvPr id="35" name="Picture 23"/>
          <p:cNvPicPr>
            <a:picLocks noChangeAspect="1" noChangeArrowheads="1"/>
          </p:cNvPicPr>
          <p:nvPr/>
        </p:nvPicPr>
        <p:blipFill>
          <a:blip r:embed="rId10"/>
          <a:srcRect/>
          <a:stretch>
            <a:fillRect/>
          </a:stretch>
        </p:blipFill>
        <p:spPr bwMode="auto">
          <a:xfrm>
            <a:off x="4648200" y="4724400"/>
            <a:ext cx="1576256" cy="935037"/>
          </a:xfrm>
          <a:prstGeom prst="rect">
            <a:avLst/>
          </a:prstGeom>
          <a:noFill/>
          <a:ln w="9525">
            <a:noFill/>
            <a:miter lim="800000"/>
            <a:headEnd/>
            <a:tailEnd/>
          </a:ln>
        </p:spPr>
      </p:pic>
      <p:grpSp>
        <p:nvGrpSpPr>
          <p:cNvPr id="43" name="Group 42"/>
          <p:cNvGrpSpPr/>
          <p:nvPr/>
        </p:nvGrpSpPr>
        <p:grpSpPr>
          <a:xfrm>
            <a:off x="6496050" y="4722813"/>
            <a:ext cx="1189945" cy="1283732"/>
            <a:chOff x="6496050" y="4722813"/>
            <a:chExt cx="1189945" cy="1283732"/>
          </a:xfrm>
        </p:grpSpPr>
        <p:pic>
          <p:nvPicPr>
            <p:cNvPr id="37" name="Picture 6"/>
            <p:cNvPicPr>
              <a:picLocks noChangeAspect="1" noChangeArrowheads="1"/>
            </p:cNvPicPr>
            <p:nvPr/>
          </p:nvPicPr>
          <p:blipFill>
            <a:blip r:embed="rId11"/>
            <a:srcRect/>
            <a:stretch>
              <a:fillRect/>
            </a:stretch>
          </p:blipFill>
          <p:spPr bwMode="auto">
            <a:xfrm>
              <a:off x="6496050" y="4722813"/>
              <a:ext cx="1189945" cy="838200"/>
            </a:xfrm>
            <a:prstGeom prst="rect">
              <a:avLst/>
            </a:prstGeom>
            <a:noFill/>
            <a:ln w="9525">
              <a:noFill/>
              <a:miter lim="800000"/>
              <a:headEnd/>
              <a:tailEnd/>
            </a:ln>
          </p:spPr>
        </p:pic>
        <p:sp>
          <p:nvSpPr>
            <p:cNvPr id="28682" name="TextBox 15"/>
            <p:cNvSpPr txBox="1">
              <a:spLocks noChangeArrowheads="1"/>
            </p:cNvSpPr>
            <p:nvPr/>
          </p:nvSpPr>
          <p:spPr bwMode="auto">
            <a:xfrm>
              <a:off x="6496050" y="5637213"/>
              <a:ext cx="1168910" cy="369332"/>
            </a:xfrm>
            <a:prstGeom prst="rect">
              <a:avLst/>
            </a:prstGeom>
            <a:noFill/>
            <a:ln w="9525">
              <a:noFill/>
              <a:miter lim="800000"/>
              <a:headEnd/>
              <a:tailEnd/>
            </a:ln>
          </p:spPr>
          <p:txBody>
            <a:bodyPr wrap="none">
              <a:spAutoFit/>
            </a:bodyPr>
            <a:lstStyle/>
            <a:p>
              <a:r>
                <a:rPr lang="en-US" altLang="zh-TW" dirty="0" smtClean="0"/>
                <a:t>3D Output</a:t>
              </a:r>
              <a:endParaRPr lang="en-US" altLang="zh-TW" dirty="0"/>
            </a:p>
          </p:txBody>
        </p:sp>
      </p:grpSp>
      <p:grpSp>
        <p:nvGrpSpPr>
          <p:cNvPr id="42" name="Group 41"/>
          <p:cNvGrpSpPr/>
          <p:nvPr/>
        </p:nvGrpSpPr>
        <p:grpSpPr>
          <a:xfrm>
            <a:off x="762000" y="2667000"/>
            <a:ext cx="6858000" cy="2971800"/>
            <a:chOff x="762000" y="2667000"/>
            <a:chExt cx="6858000" cy="2971800"/>
          </a:xfrm>
        </p:grpSpPr>
        <p:pic>
          <p:nvPicPr>
            <p:cNvPr id="33" name="Picture 4"/>
            <p:cNvPicPr>
              <a:picLocks noChangeAspect="1" noChangeArrowheads="1"/>
            </p:cNvPicPr>
            <p:nvPr/>
          </p:nvPicPr>
          <p:blipFill>
            <a:blip r:embed="rId12"/>
            <a:srcRect/>
            <a:stretch>
              <a:fillRect/>
            </a:stretch>
          </p:blipFill>
          <p:spPr bwMode="auto">
            <a:xfrm>
              <a:off x="5943600" y="3276600"/>
              <a:ext cx="1676400" cy="1257300"/>
            </a:xfrm>
            <a:prstGeom prst="rect">
              <a:avLst/>
            </a:prstGeom>
            <a:noFill/>
            <a:ln w="9525">
              <a:noFill/>
              <a:miter lim="800000"/>
              <a:headEnd/>
              <a:tailEnd/>
            </a:ln>
          </p:spPr>
        </p:pic>
        <p:sp>
          <p:nvSpPr>
            <p:cNvPr id="28695" name="TextBox 15"/>
            <p:cNvSpPr txBox="1">
              <a:spLocks noChangeArrowheads="1"/>
            </p:cNvSpPr>
            <p:nvPr/>
          </p:nvSpPr>
          <p:spPr bwMode="auto">
            <a:xfrm>
              <a:off x="6096000" y="2667000"/>
              <a:ext cx="1386213" cy="646331"/>
            </a:xfrm>
            <a:prstGeom prst="rect">
              <a:avLst/>
            </a:prstGeom>
            <a:noFill/>
            <a:ln w="9525">
              <a:noFill/>
              <a:miter lim="800000"/>
              <a:headEnd/>
              <a:tailEnd/>
            </a:ln>
          </p:spPr>
          <p:txBody>
            <a:bodyPr wrap="none">
              <a:spAutoFit/>
            </a:bodyPr>
            <a:lstStyle/>
            <a:p>
              <a:pPr algn="ctr"/>
              <a:r>
                <a:rPr lang="en-US" altLang="zh-TW" dirty="0" smtClean="0"/>
                <a:t>3D Potemkin</a:t>
              </a:r>
            </a:p>
            <a:p>
              <a:pPr algn="ctr"/>
              <a:r>
                <a:rPr lang="en-US" altLang="zh-TW" dirty="0" smtClean="0"/>
                <a:t>Model</a:t>
              </a:r>
              <a:endParaRPr lang="en-US" altLang="zh-TW" dirty="0"/>
            </a:p>
          </p:txBody>
        </p:sp>
        <p:graphicFrame>
          <p:nvGraphicFramePr>
            <p:cNvPr id="34" name="Object 33"/>
            <p:cNvGraphicFramePr>
              <a:graphicFrameLocks noChangeAspect="1"/>
            </p:cNvGraphicFramePr>
            <p:nvPr/>
          </p:nvGraphicFramePr>
          <p:xfrm>
            <a:off x="762000" y="2743200"/>
            <a:ext cx="3438525" cy="387350"/>
          </p:xfrm>
          <a:graphic>
            <a:graphicData uri="http://schemas.openxmlformats.org/presentationml/2006/ole">
              <p:oleObj spid="_x0000_s92162" name="Equation" r:id="rId13" imgW="1688760" imgH="190440" progId="Equation.3">
                <p:embed/>
              </p:oleObj>
            </a:graphicData>
          </a:graphic>
        </p:graphicFrame>
        <p:pic>
          <p:nvPicPr>
            <p:cNvPr id="40" name="Picture 3"/>
            <p:cNvPicPr>
              <a:picLocks noChangeAspect="1" noChangeArrowheads="1"/>
            </p:cNvPicPr>
            <p:nvPr/>
          </p:nvPicPr>
          <p:blipFill>
            <a:blip r:embed="rId9"/>
            <a:srcRect/>
            <a:stretch>
              <a:fillRect/>
            </a:stretch>
          </p:blipFill>
          <p:spPr bwMode="auto">
            <a:xfrm>
              <a:off x="4572000" y="4724400"/>
              <a:ext cx="1612900" cy="914400"/>
            </a:xfrm>
            <a:prstGeom prst="rect">
              <a:avLst/>
            </a:prstGeom>
            <a:noFill/>
            <a:ln w="9525">
              <a:noFill/>
              <a:miter lim="800000"/>
              <a:headEnd/>
              <a:tailEnd/>
            </a:ln>
          </p:spPr>
        </p:pic>
      </p:grpSp>
      <p:grpSp>
        <p:nvGrpSpPr>
          <p:cNvPr id="4" name="Group 42"/>
          <p:cNvGrpSpPr/>
          <p:nvPr/>
        </p:nvGrpSpPr>
        <p:grpSpPr>
          <a:xfrm>
            <a:off x="7410450" y="3884613"/>
            <a:ext cx="1446651" cy="1456730"/>
            <a:chOff x="7410450" y="4206875"/>
            <a:chExt cx="1446651" cy="1456730"/>
          </a:xfrm>
        </p:grpSpPr>
        <p:sp>
          <p:nvSpPr>
            <p:cNvPr id="36" name="Curved Left Arrow 35"/>
            <p:cNvSpPr/>
            <p:nvPr/>
          </p:nvSpPr>
          <p:spPr>
            <a:xfrm>
              <a:off x="7410450" y="4206875"/>
              <a:ext cx="381000" cy="1219200"/>
            </a:xfrm>
            <a:prstGeom prst="curvedLeftArrow">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15"/>
            <p:cNvSpPr txBox="1">
              <a:spLocks noChangeArrowheads="1"/>
            </p:cNvSpPr>
            <p:nvPr/>
          </p:nvSpPr>
          <p:spPr bwMode="auto">
            <a:xfrm>
              <a:off x="7715250" y="4740275"/>
              <a:ext cx="1141851" cy="923330"/>
            </a:xfrm>
            <a:prstGeom prst="rect">
              <a:avLst/>
            </a:prstGeom>
            <a:noFill/>
            <a:ln w="9525">
              <a:noFill/>
              <a:miter lim="800000"/>
              <a:headEnd/>
              <a:tailEnd/>
            </a:ln>
          </p:spPr>
          <p:txBody>
            <a:bodyPr wrap="none">
              <a:spAutoFit/>
            </a:bodyPr>
            <a:lstStyle/>
            <a:p>
              <a:pPr algn="ctr"/>
              <a:r>
                <a:rPr lang="en-US" altLang="zh-TW" dirty="0" smtClean="0">
                  <a:solidFill>
                    <a:schemeClr val="accent3">
                      <a:lumMod val="75000"/>
                    </a:schemeClr>
                  </a:solidFill>
                </a:rPr>
                <a:t>Occluded </a:t>
              </a:r>
            </a:p>
            <a:p>
              <a:pPr algn="ctr"/>
              <a:r>
                <a:rPr lang="en-US" altLang="zh-TW" dirty="0" smtClean="0">
                  <a:solidFill>
                    <a:schemeClr val="accent3">
                      <a:lumMod val="75000"/>
                    </a:schemeClr>
                  </a:solidFill>
                </a:rPr>
                <a:t>Part</a:t>
              </a:r>
            </a:p>
            <a:p>
              <a:pPr algn="ctr"/>
              <a:r>
                <a:rPr lang="en-US" altLang="zh-TW" dirty="0" smtClean="0">
                  <a:solidFill>
                    <a:schemeClr val="accent3">
                      <a:lumMod val="75000"/>
                    </a:schemeClr>
                  </a:solidFill>
                </a:rPr>
                <a:t>Prediction</a:t>
              </a:r>
              <a:endParaRPr lang="en-US" altLang="zh-TW" dirty="0">
                <a:solidFill>
                  <a:schemeClr val="accent3">
                    <a:lumMod val="75000"/>
                  </a:schemeClr>
                </a:solidFill>
              </a:endParaRPr>
            </a:p>
          </p:txBody>
        </p:sp>
      </p:grpSp>
      <p:grpSp>
        <p:nvGrpSpPr>
          <p:cNvPr id="47" name="Group 46"/>
          <p:cNvGrpSpPr/>
          <p:nvPr/>
        </p:nvGrpSpPr>
        <p:grpSpPr>
          <a:xfrm>
            <a:off x="5029200" y="4876800"/>
            <a:ext cx="990600" cy="609600"/>
            <a:chOff x="5029200" y="4876800"/>
            <a:chExt cx="990600" cy="609600"/>
          </a:xfrm>
        </p:grpSpPr>
        <p:sp>
          <p:nvSpPr>
            <p:cNvPr id="44" name="TextBox 43"/>
            <p:cNvSpPr txBox="1"/>
            <p:nvPr/>
          </p:nvSpPr>
          <p:spPr>
            <a:xfrm>
              <a:off x="5410200" y="4876800"/>
              <a:ext cx="447558" cy="461665"/>
            </a:xfrm>
            <a:prstGeom prst="rect">
              <a:avLst/>
            </a:prstGeom>
            <a:noFill/>
          </p:spPr>
          <p:txBody>
            <a:bodyPr wrap="none" rtlCol="0">
              <a:spAutoFit/>
            </a:bodyPr>
            <a:lstStyle/>
            <a:p>
              <a:r>
                <a:rPr lang="en-US" sz="2400" dirty="0" smtClean="0">
                  <a:solidFill>
                    <a:srgbClr val="FF0000"/>
                  </a:solidFill>
                </a:rPr>
                <a:t>P</a:t>
              </a:r>
              <a:r>
                <a:rPr lang="en-US" sz="2400" baseline="-25000" dirty="0" smtClean="0">
                  <a:solidFill>
                    <a:srgbClr val="FF0000"/>
                  </a:solidFill>
                </a:rPr>
                <a:t>1</a:t>
              </a:r>
              <a:endParaRPr lang="en-US" sz="2400" baseline="-25000" dirty="0">
                <a:solidFill>
                  <a:srgbClr val="FF0000"/>
                </a:solidFill>
              </a:endParaRPr>
            </a:p>
          </p:txBody>
        </p:sp>
        <p:cxnSp>
          <p:nvCxnSpPr>
            <p:cNvPr id="46" name="Straight Connector 45"/>
            <p:cNvCxnSpPr/>
            <p:nvPr/>
          </p:nvCxnSpPr>
          <p:spPr>
            <a:xfrm flipV="1">
              <a:off x="5029200" y="5334000"/>
              <a:ext cx="990600" cy="152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4572000" y="4724400"/>
            <a:ext cx="1612900" cy="914400"/>
            <a:chOff x="4191000" y="5943600"/>
            <a:chExt cx="1612900" cy="914400"/>
          </a:xfrm>
        </p:grpSpPr>
        <p:pic>
          <p:nvPicPr>
            <p:cNvPr id="48" name="Picture 3"/>
            <p:cNvPicPr>
              <a:picLocks noChangeAspect="1" noChangeArrowheads="1"/>
            </p:cNvPicPr>
            <p:nvPr/>
          </p:nvPicPr>
          <p:blipFill>
            <a:blip r:embed="rId9"/>
            <a:srcRect/>
            <a:stretch>
              <a:fillRect/>
            </a:stretch>
          </p:blipFill>
          <p:spPr bwMode="auto">
            <a:xfrm>
              <a:off x="4191000" y="5943600"/>
              <a:ext cx="1612900" cy="914400"/>
            </a:xfrm>
            <a:prstGeom prst="rect">
              <a:avLst/>
            </a:prstGeom>
            <a:noFill/>
            <a:ln w="9525">
              <a:noFill/>
              <a:miter lim="800000"/>
              <a:headEnd/>
              <a:tailEnd/>
            </a:ln>
          </p:spPr>
        </p:pic>
        <p:sp>
          <p:nvSpPr>
            <p:cNvPr id="49" name="TextBox 48"/>
            <p:cNvSpPr txBox="1"/>
            <p:nvPr/>
          </p:nvSpPr>
          <p:spPr>
            <a:xfrm>
              <a:off x="4343400" y="6019800"/>
              <a:ext cx="447558" cy="461665"/>
            </a:xfrm>
            <a:prstGeom prst="rect">
              <a:avLst/>
            </a:prstGeom>
            <a:noFill/>
          </p:spPr>
          <p:txBody>
            <a:bodyPr wrap="none" rtlCol="0">
              <a:spAutoFit/>
            </a:bodyPr>
            <a:lstStyle/>
            <a:p>
              <a:r>
                <a:rPr lang="en-US" sz="2400" dirty="0" smtClean="0">
                  <a:solidFill>
                    <a:srgbClr val="FF0000"/>
                  </a:solidFill>
                </a:rPr>
                <a:t>P</a:t>
              </a:r>
              <a:r>
                <a:rPr lang="en-US" sz="2400" baseline="-25000" dirty="0" smtClean="0">
                  <a:solidFill>
                    <a:srgbClr val="FF0000"/>
                  </a:solidFill>
                </a:rPr>
                <a:t>2</a:t>
              </a:r>
              <a:endParaRPr lang="en-US" sz="2400" baseline="-25000" dirty="0">
                <a:solidFill>
                  <a:srgbClr val="FF0000"/>
                </a:solidFill>
              </a:endParaRPr>
            </a:p>
          </p:txBody>
        </p:sp>
        <p:cxnSp>
          <p:nvCxnSpPr>
            <p:cNvPr id="50" name="Straight Connector 49"/>
            <p:cNvCxnSpPr/>
            <p:nvPr/>
          </p:nvCxnSpPr>
          <p:spPr>
            <a:xfrm flipV="1">
              <a:off x="4648200" y="6324600"/>
              <a:ext cx="228600" cy="15240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3048000" y="2667000"/>
            <a:ext cx="903709" cy="995065"/>
            <a:chOff x="3048000" y="2667000"/>
            <a:chExt cx="903709" cy="995065"/>
          </a:xfrm>
        </p:grpSpPr>
        <p:sp>
          <p:nvSpPr>
            <p:cNvPr id="39" name="Rectangle 38"/>
            <p:cNvSpPr/>
            <p:nvPr/>
          </p:nvSpPr>
          <p:spPr>
            <a:xfrm>
              <a:off x="3276600" y="2667000"/>
              <a:ext cx="457200" cy="533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3048000" y="3200400"/>
              <a:ext cx="903709" cy="461665"/>
            </a:xfrm>
            <a:prstGeom prst="rect">
              <a:avLst/>
            </a:prstGeom>
            <a:noFill/>
          </p:spPr>
          <p:txBody>
            <a:bodyPr wrap="none" rtlCol="0">
              <a:spAutoFit/>
            </a:bodyPr>
            <a:lstStyle/>
            <a:p>
              <a:r>
                <a:rPr lang="en-US" sz="2400" dirty="0" smtClean="0">
                  <a:solidFill>
                    <a:srgbClr val="FF0000"/>
                  </a:solidFill>
                </a:rPr>
                <a:t>offset</a:t>
              </a:r>
              <a:endParaRPr lang="en-US" sz="2400" dirty="0">
                <a:solidFill>
                  <a:srgbClr val="FF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33400" y="1143000"/>
            <a:ext cx="8229600" cy="3048000"/>
          </a:xfrm>
        </p:spPr>
        <p:txBody>
          <a:bodyPr>
            <a:noAutofit/>
          </a:bodyPr>
          <a:lstStyle/>
          <a:p>
            <a:r>
              <a:rPr lang="en-US" altLang="zh-TW" sz="2800" dirty="0" err="1" smtClean="0"/>
              <a:t>Hoiem</a:t>
            </a:r>
            <a:r>
              <a:rPr lang="en-US" altLang="zh-TW" sz="2800" dirty="0" smtClean="0"/>
              <a:t> et al. classified image regions into three geometric classes (ground, vertical surfaces, and sky).</a:t>
            </a:r>
          </a:p>
          <a:p>
            <a:r>
              <a:rPr lang="en-US" altLang="zh-TW" sz="2800" dirty="0" smtClean="0"/>
              <a:t>They treat detected objects as vertical planar surfaces in 3D. </a:t>
            </a:r>
          </a:p>
          <a:p>
            <a:r>
              <a:rPr lang="en-US" altLang="zh-TW" sz="2800" dirty="0" smtClean="0"/>
              <a:t>They set a default camera matrix and a default 3D ground plane.</a:t>
            </a:r>
          </a:p>
        </p:txBody>
      </p:sp>
      <p:pic>
        <p:nvPicPr>
          <p:cNvPr id="9" name="Picture 8" descr="CMU.gif"/>
          <p:cNvPicPr>
            <a:picLocks noChangeAspect="1"/>
          </p:cNvPicPr>
          <p:nvPr/>
        </p:nvPicPr>
        <p:blipFill>
          <a:blip r:embed="rId3"/>
          <a:stretch>
            <a:fillRect/>
          </a:stretch>
        </p:blipFill>
        <p:spPr>
          <a:xfrm>
            <a:off x="1600200" y="2779963"/>
            <a:ext cx="5795467" cy="3177340"/>
          </a:xfrm>
          <a:prstGeom prst="rect">
            <a:avLst/>
          </a:prstGeom>
        </p:spPr>
      </p:pic>
      <p:sp>
        <p:nvSpPr>
          <p:cNvPr id="19458" name="Title 4"/>
          <p:cNvSpPr>
            <a:spLocks noGrp="1"/>
          </p:cNvSpPr>
          <p:nvPr>
            <p:ph type="title"/>
          </p:nvPr>
        </p:nvSpPr>
        <p:spPr>
          <a:xfrm>
            <a:off x="457200" y="0"/>
            <a:ext cx="8229600" cy="1143000"/>
          </a:xfrm>
        </p:spPr>
        <p:txBody>
          <a:bodyPr/>
          <a:lstStyle/>
          <a:p>
            <a:r>
              <a:rPr lang="en-US" altLang="zh-TW" dirty="0" smtClean="0"/>
              <a:t>Application: Photo Pop-up</a:t>
            </a:r>
          </a:p>
        </p:txBody>
      </p:sp>
      <p:sp>
        <p:nvSpPr>
          <p:cNvPr id="29700" name="Slide Number Placeholder 3"/>
          <p:cNvSpPr>
            <a:spLocks noGrp="1"/>
          </p:cNvSpPr>
          <p:nvPr>
            <p:ph type="sldNum" sz="quarter" idx="12"/>
          </p:nvPr>
        </p:nvSpPr>
        <p:spPr bwMode="auto">
          <a:ln>
            <a:miter lim="800000"/>
            <a:headEnd/>
            <a:tailEnd/>
          </a:ln>
        </p:spPr>
        <p:txBody>
          <a:bodyPr/>
          <a:lstStyle/>
          <a:p>
            <a:pPr>
              <a:defRPr/>
            </a:pPr>
            <a:fld id="{ADCAF971-1DF5-4C16-A0C4-8D9EED5E7139}" type="slidenum">
              <a:rPr lang="en-US" altLang="zh-TW"/>
              <a:pPr>
                <a:defRPr/>
              </a:pPr>
              <a:t>35</a:t>
            </a:fld>
            <a:endParaRPr lang="en-US" altLang="zh-TW"/>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4"/>
          <p:cNvSpPr>
            <a:spLocks noGrp="1"/>
          </p:cNvSpPr>
          <p:nvPr>
            <p:ph type="title"/>
          </p:nvPr>
        </p:nvSpPr>
        <p:spPr>
          <a:xfrm>
            <a:off x="457200" y="0"/>
            <a:ext cx="8229600" cy="1143000"/>
          </a:xfrm>
        </p:spPr>
        <p:txBody>
          <a:bodyPr/>
          <a:lstStyle/>
          <a:p>
            <a:r>
              <a:rPr lang="en-US" altLang="zh-TW" dirty="0" smtClean="0"/>
              <a:t>Object Pop-up</a:t>
            </a:r>
          </a:p>
        </p:txBody>
      </p:sp>
      <p:sp>
        <p:nvSpPr>
          <p:cNvPr id="29700" name="Slide Number Placeholder 3"/>
          <p:cNvSpPr>
            <a:spLocks noGrp="1"/>
          </p:cNvSpPr>
          <p:nvPr>
            <p:ph type="sldNum" sz="quarter" idx="12"/>
          </p:nvPr>
        </p:nvSpPr>
        <p:spPr bwMode="auto">
          <a:ln>
            <a:miter lim="800000"/>
            <a:headEnd/>
            <a:tailEnd/>
          </a:ln>
        </p:spPr>
        <p:txBody>
          <a:bodyPr/>
          <a:lstStyle/>
          <a:p>
            <a:pPr>
              <a:defRPr/>
            </a:pPr>
            <a:fld id="{ADCAF971-1DF5-4C16-A0C4-8D9EED5E7139}" type="slidenum">
              <a:rPr lang="en-US" altLang="zh-TW"/>
              <a:pPr>
                <a:defRPr/>
              </a:pPr>
              <a:t>36</a:t>
            </a:fld>
            <a:endParaRPr lang="en-US" altLang="zh-TW"/>
          </a:p>
        </p:txBody>
      </p:sp>
      <p:sp>
        <p:nvSpPr>
          <p:cNvPr id="5" name="TextBox 4"/>
          <p:cNvSpPr txBox="1"/>
          <p:nvPr/>
        </p:nvSpPr>
        <p:spPr>
          <a:xfrm>
            <a:off x="609600" y="1371600"/>
            <a:ext cx="4360040" cy="646331"/>
          </a:xfrm>
          <a:prstGeom prst="rect">
            <a:avLst/>
          </a:prstGeom>
          <a:noFill/>
        </p:spPr>
        <p:txBody>
          <a:bodyPr wrap="none" rtlCol="0">
            <a:spAutoFit/>
          </a:bodyPr>
          <a:lstStyle/>
          <a:p>
            <a:r>
              <a:rPr lang="en-US" dirty="0" smtClean="0"/>
              <a:t>The link of the demo videos:</a:t>
            </a:r>
          </a:p>
          <a:p>
            <a:r>
              <a:rPr lang="en-US" dirty="0" smtClean="0"/>
              <a:t>http://people.csail.mit.edu/chiu/demos.htm</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4"/>
          <p:cNvSpPr>
            <a:spLocks noGrp="1"/>
          </p:cNvSpPr>
          <p:nvPr>
            <p:ph type="title"/>
          </p:nvPr>
        </p:nvSpPr>
        <p:spPr>
          <a:xfrm>
            <a:off x="457200" y="0"/>
            <a:ext cx="8229600" cy="1143000"/>
          </a:xfrm>
        </p:spPr>
        <p:txBody>
          <a:bodyPr/>
          <a:lstStyle/>
          <a:p>
            <a:r>
              <a:rPr lang="en-US" altLang="zh-TW" dirty="0" smtClean="0"/>
              <a:t>Depth Map Prediction</a:t>
            </a:r>
          </a:p>
        </p:txBody>
      </p:sp>
      <p:sp>
        <p:nvSpPr>
          <p:cNvPr id="34819" name="Content Placeholder 5"/>
          <p:cNvSpPr>
            <a:spLocks noGrp="1"/>
          </p:cNvSpPr>
          <p:nvPr>
            <p:ph idx="1"/>
          </p:nvPr>
        </p:nvSpPr>
        <p:spPr>
          <a:xfrm>
            <a:off x="457200" y="1371600"/>
            <a:ext cx="8229600" cy="1143000"/>
          </a:xfrm>
        </p:spPr>
        <p:txBody>
          <a:bodyPr/>
          <a:lstStyle/>
          <a:p>
            <a:r>
              <a:rPr lang="en-US" altLang="zh-TW" sz="2400" dirty="0" smtClean="0"/>
              <a:t>Match a predicted depth map against available 2.5D data </a:t>
            </a:r>
          </a:p>
          <a:p>
            <a:r>
              <a:rPr lang="en-US" altLang="zh-TW" sz="2400" dirty="0" smtClean="0"/>
              <a:t>Improve performance of existing 2D detection systems</a:t>
            </a:r>
          </a:p>
        </p:txBody>
      </p:sp>
      <p:sp>
        <p:nvSpPr>
          <p:cNvPr id="34820" name="Slide Number Placeholder 3"/>
          <p:cNvSpPr>
            <a:spLocks noGrp="1"/>
          </p:cNvSpPr>
          <p:nvPr>
            <p:ph type="sldNum" sz="quarter" idx="12"/>
          </p:nvPr>
        </p:nvSpPr>
        <p:spPr bwMode="auto">
          <a:noFill/>
          <a:ln>
            <a:miter lim="800000"/>
            <a:headEnd/>
            <a:tailEnd/>
          </a:ln>
        </p:spPr>
        <p:txBody>
          <a:bodyPr/>
          <a:lstStyle/>
          <a:p>
            <a:fld id="{9AA3B5D3-D8C0-4657-B172-A65A847EBE53}" type="slidenum">
              <a:rPr lang="en-US" altLang="zh-TW" smtClean="0"/>
              <a:pPr/>
              <a:t>37</a:t>
            </a:fld>
            <a:endParaRPr lang="en-US" altLang="zh-TW" smtClean="0"/>
          </a:p>
        </p:txBody>
      </p:sp>
      <p:grpSp>
        <p:nvGrpSpPr>
          <p:cNvPr id="2" name="Group 25"/>
          <p:cNvGrpSpPr/>
          <p:nvPr/>
        </p:nvGrpSpPr>
        <p:grpSpPr>
          <a:xfrm>
            <a:off x="838200" y="2667000"/>
            <a:ext cx="7177456" cy="3256207"/>
            <a:chOff x="1828798" y="1219200"/>
            <a:chExt cx="7177456" cy="3256207"/>
          </a:xfrm>
        </p:grpSpPr>
        <p:pic>
          <p:nvPicPr>
            <p:cNvPr id="11" name="Picture 8"/>
            <p:cNvPicPr>
              <a:picLocks noChangeAspect="1" noChangeArrowheads="1"/>
            </p:cNvPicPr>
            <p:nvPr/>
          </p:nvPicPr>
          <p:blipFill>
            <a:blip r:embed="rId3"/>
            <a:srcRect/>
            <a:stretch>
              <a:fillRect/>
            </a:stretch>
          </p:blipFill>
          <p:spPr bwMode="auto">
            <a:xfrm>
              <a:off x="7315200" y="3200400"/>
              <a:ext cx="1676400" cy="1257300"/>
            </a:xfrm>
            <a:prstGeom prst="rect">
              <a:avLst/>
            </a:prstGeom>
            <a:noFill/>
            <a:ln w="9525">
              <a:noFill/>
              <a:miter lim="800000"/>
              <a:headEnd/>
              <a:tailEnd/>
            </a:ln>
            <a:effectLst/>
          </p:spPr>
        </p:pic>
        <p:pic>
          <p:nvPicPr>
            <p:cNvPr id="12" name="Picture 9"/>
            <p:cNvPicPr>
              <a:picLocks noChangeAspect="1" noChangeArrowheads="1"/>
            </p:cNvPicPr>
            <p:nvPr/>
          </p:nvPicPr>
          <p:blipFill>
            <a:blip r:embed="rId4"/>
            <a:srcRect/>
            <a:stretch>
              <a:fillRect/>
            </a:stretch>
          </p:blipFill>
          <p:spPr bwMode="auto">
            <a:xfrm>
              <a:off x="7315200" y="2133600"/>
              <a:ext cx="1691054" cy="1268291"/>
            </a:xfrm>
            <a:prstGeom prst="rect">
              <a:avLst/>
            </a:prstGeom>
            <a:noFill/>
            <a:ln w="9525">
              <a:noFill/>
              <a:miter lim="800000"/>
              <a:headEnd/>
              <a:tailEnd/>
            </a:ln>
            <a:effectLst/>
          </p:spPr>
        </p:pic>
        <p:pic>
          <p:nvPicPr>
            <p:cNvPr id="13" name="Picture 12" descr="95-q.jpg"/>
            <p:cNvPicPr>
              <a:picLocks noChangeAspect="1"/>
            </p:cNvPicPr>
            <p:nvPr/>
          </p:nvPicPr>
          <p:blipFill>
            <a:blip r:embed="rId5" cstate="print"/>
            <a:stretch>
              <a:fillRect/>
            </a:stretch>
          </p:blipFill>
          <p:spPr>
            <a:xfrm>
              <a:off x="7543800" y="1219201"/>
              <a:ext cx="1295400" cy="971550"/>
            </a:xfrm>
            <a:prstGeom prst="rect">
              <a:avLst/>
            </a:prstGeom>
          </p:spPr>
        </p:pic>
        <p:pic>
          <p:nvPicPr>
            <p:cNvPr id="14" name="Picture 13" descr="46-q.jpg"/>
            <p:cNvPicPr>
              <a:picLocks noChangeAspect="1"/>
            </p:cNvPicPr>
            <p:nvPr/>
          </p:nvPicPr>
          <p:blipFill>
            <a:blip r:embed="rId6" cstate="print"/>
            <a:stretch>
              <a:fillRect/>
            </a:stretch>
          </p:blipFill>
          <p:spPr>
            <a:xfrm>
              <a:off x="6172200" y="1219200"/>
              <a:ext cx="1311520" cy="983640"/>
            </a:xfrm>
            <a:prstGeom prst="rect">
              <a:avLst/>
            </a:prstGeom>
          </p:spPr>
        </p:pic>
        <p:pic>
          <p:nvPicPr>
            <p:cNvPr id="15" name="Picture 4"/>
            <p:cNvPicPr>
              <a:picLocks noChangeAspect="1" noChangeArrowheads="1"/>
            </p:cNvPicPr>
            <p:nvPr/>
          </p:nvPicPr>
          <p:blipFill>
            <a:blip r:embed="rId7"/>
            <a:srcRect/>
            <a:stretch>
              <a:fillRect/>
            </a:stretch>
          </p:blipFill>
          <p:spPr bwMode="auto">
            <a:xfrm>
              <a:off x="5943600" y="3200400"/>
              <a:ext cx="1676400" cy="1257300"/>
            </a:xfrm>
            <a:prstGeom prst="rect">
              <a:avLst/>
            </a:prstGeom>
            <a:noFill/>
            <a:ln w="9525">
              <a:noFill/>
              <a:miter lim="800000"/>
              <a:headEnd/>
              <a:tailEnd/>
            </a:ln>
            <a:effectLst/>
          </p:spPr>
        </p:pic>
        <p:pic>
          <p:nvPicPr>
            <p:cNvPr id="16" name="Picture 5"/>
            <p:cNvPicPr>
              <a:picLocks noChangeAspect="1" noChangeArrowheads="1"/>
            </p:cNvPicPr>
            <p:nvPr/>
          </p:nvPicPr>
          <p:blipFill>
            <a:blip r:embed="rId8"/>
            <a:srcRect/>
            <a:stretch>
              <a:fillRect/>
            </a:stretch>
          </p:blipFill>
          <p:spPr bwMode="auto">
            <a:xfrm>
              <a:off x="5943600" y="2133600"/>
              <a:ext cx="1676400" cy="1257300"/>
            </a:xfrm>
            <a:prstGeom prst="rect">
              <a:avLst/>
            </a:prstGeom>
            <a:noFill/>
            <a:ln w="9525">
              <a:noFill/>
              <a:miter lim="800000"/>
              <a:headEnd/>
              <a:tailEnd/>
            </a:ln>
            <a:effectLst/>
          </p:spPr>
        </p:pic>
        <p:pic>
          <p:nvPicPr>
            <p:cNvPr id="17" name="Picture 16" descr="59-q.jpg"/>
            <p:cNvPicPr>
              <a:picLocks noChangeAspect="1"/>
            </p:cNvPicPr>
            <p:nvPr/>
          </p:nvPicPr>
          <p:blipFill>
            <a:blip r:embed="rId9" cstate="print"/>
            <a:stretch>
              <a:fillRect/>
            </a:stretch>
          </p:blipFill>
          <p:spPr>
            <a:xfrm>
              <a:off x="3428999" y="1219200"/>
              <a:ext cx="1285875" cy="964406"/>
            </a:xfrm>
            <a:prstGeom prst="rect">
              <a:avLst/>
            </a:prstGeom>
          </p:spPr>
        </p:pic>
        <p:pic>
          <p:nvPicPr>
            <p:cNvPr id="18" name="Picture 2"/>
            <p:cNvPicPr>
              <a:picLocks noChangeAspect="1" noChangeArrowheads="1"/>
            </p:cNvPicPr>
            <p:nvPr/>
          </p:nvPicPr>
          <p:blipFill>
            <a:blip r:embed="rId10"/>
            <a:srcRect/>
            <a:stretch>
              <a:fillRect/>
            </a:stretch>
          </p:blipFill>
          <p:spPr bwMode="auto">
            <a:xfrm>
              <a:off x="3200399" y="3200400"/>
              <a:ext cx="1666875" cy="1250156"/>
            </a:xfrm>
            <a:prstGeom prst="rect">
              <a:avLst/>
            </a:prstGeom>
            <a:noFill/>
            <a:ln w="9525">
              <a:noFill/>
              <a:miter lim="800000"/>
              <a:headEnd/>
              <a:tailEnd/>
            </a:ln>
            <a:effectLst/>
          </p:spPr>
        </p:pic>
        <p:pic>
          <p:nvPicPr>
            <p:cNvPr id="19" name="Picture 3"/>
            <p:cNvPicPr>
              <a:picLocks noChangeAspect="1" noChangeArrowheads="1"/>
            </p:cNvPicPr>
            <p:nvPr/>
          </p:nvPicPr>
          <p:blipFill>
            <a:blip r:embed="rId11"/>
            <a:srcRect/>
            <a:stretch>
              <a:fillRect/>
            </a:stretch>
          </p:blipFill>
          <p:spPr bwMode="auto">
            <a:xfrm>
              <a:off x="3200399" y="2133600"/>
              <a:ext cx="1651000" cy="1238250"/>
            </a:xfrm>
            <a:prstGeom prst="rect">
              <a:avLst/>
            </a:prstGeom>
            <a:noFill/>
            <a:ln w="9525">
              <a:noFill/>
              <a:miter lim="800000"/>
              <a:headEnd/>
              <a:tailEnd/>
            </a:ln>
            <a:effectLst/>
          </p:spPr>
        </p:pic>
        <p:pic>
          <p:nvPicPr>
            <p:cNvPr id="20" name="Picture 19"/>
            <p:cNvPicPr>
              <a:picLocks noChangeAspect="1" noChangeArrowheads="1"/>
            </p:cNvPicPr>
            <p:nvPr/>
          </p:nvPicPr>
          <p:blipFill>
            <a:blip r:embed="rId12"/>
            <a:srcRect/>
            <a:stretch>
              <a:fillRect/>
            </a:stretch>
          </p:blipFill>
          <p:spPr bwMode="auto">
            <a:xfrm>
              <a:off x="4571999" y="3200399"/>
              <a:ext cx="1676400" cy="1257300"/>
            </a:xfrm>
            <a:prstGeom prst="rect">
              <a:avLst/>
            </a:prstGeom>
            <a:noFill/>
            <a:ln w="9525">
              <a:noFill/>
              <a:miter lim="800000"/>
              <a:headEnd/>
              <a:tailEnd/>
            </a:ln>
            <a:effectLst/>
          </p:spPr>
        </p:pic>
        <p:pic>
          <p:nvPicPr>
            <p:cNvPr id="21" name="Picture 20"/>
            <p:cNvPicPr>
              <a:picLocks noChangeAspect="1" noChangeArrowheads="1"/>
            </p:cNvPicPr>
            <p:nvPr/>
          </p:nvPicPr>
          <p:blipFill>
            <a:blip r:embed="rId13"/>
            <a:srcRect/>
            <a:stretch>
              <a:fillRect/>
            </a:stretch>
          </p:blipFill>
          <p:spPr bwMode="auto">
            <a:xfrm>
              <a:off x="4571999" y="2133599"/>
              <a:ext cx="1691054" cy="1268291"/>
            </a:xfrm>
            <a:prstGeom prst="rect">
              <a:avLst/>
            </a:prstGeom>
            <a:noFill/>
            <a:ln w="9525">
              <a:noFill/>
              <a:miter lim="800000"/>
              <a:headEnd/>
              <a:tailEnd/>
            </a:ln>
            <a:effectLst/>
          </p:spPr>
        </p:pic>
        <p:pic>
          <p:nvPicPr>
            <p:cNvPr id="22" name="Picture 21" descr="30-q.jpg"/>
            <p:cNvPicPr>
              <a:picLocks noChangeAspect="1"/>
            </p:cNvPicPr>
            <p:nvPr/>
          </p:nvPicPr>
          <p:blipFill>
            <a:blip r:embed="rId14" cstate="print"/>
            <a:stretch>
              <a:fillRect/>
            </a:stretch>
          </p:blipFill>
          <p:spPr>
            <a:xfrm>
              <a:off x="4800600" y="1219200"/>
              <a:ext cx="1311518" cy="983638"/>
            </a:xfrm>
            <a:prstGeom prst="rect">
              <a:avLst/>
            </a:prstGeom>
          </p:spPr>
        </p:pic>
        <p:pic>
          <p:nvPicPr>
            <p:cNvPr id="23" name="Picture 8"/>
            <p:cNvPicPr>
              <a:picLocks noChangeAspect="1" noChangeArrowheads="1"/>
            </p:cNvPicPr>
            <p:nvPr/>
          </p:nvPicPr>
          <p:blipFill>
            <a:blip r:embed="rId15"/>
            <a:srcRect/>
            <a:stretch>
              <a:fillRect/>
            </a:stretch>
          </p:blipFill>
          <p:spPr bwMode="auto">
            <a:xfrm>
              <a:off x="1828799" y="3200399"/>
              <a:ext cx="1676399" cy="1275008"/>
            </a:xfrm>
            <a:prstGeom prst="rect">
              <a:avLst/>
            </a:prstGeom>
            <a:noFill/>
            <a:ln w="9525">
              <a:noFill/>
              <a:miter lim="800000"/>
              <a:headEnd/>
              <a:tailEnd/>
            </a:ln>
            <a:effectLst/>
          </p:spPr>
        </p:pic>
        <p:pic>
          <p:nvPicPr>
            <p:cNvPr id="24" name="Picture 9"/>
            <p:cNvPicPr>
              <a:picLocks noChangeAspect="1" noChangeArrowheads="1"/>
            </p:cNvPicPr>
            <p:nvPr/>
          </p:nvPicPr>
          <p:blipFill>
            <a:blip r:embed="rId16"/>
            <a:srcRect/>
            <a:stretch>
              <a:fillRect/>
            </a:stretch>
          </p:blipFill>
          <p:spPr bwMode="auto">
            <a:xfrm>
              <a:off x="1828798" y="2133601"/>
              <a:ext cx="1691053" cy="1268290"/>
            </a:xfrm>
            <a:prstGeom prst="rect">
              <a:avLst/>
            </a:prstGeom>
            <a:noFill/>
            <a:ln w="9525">
              <a:noFill/>
              <a:miter lim="800000"/>
              <a:headEnd/>
              <a:tailEnd/>
            </a:ln>
            <a:effectLst/>
          </p:spPr>
        </p:pic>
        <p:pic>
          <p:nvPicPr>
            <p:cNvPr id="25" name="Picture 24" descr="89-q.jpg"/>
            <p:cNvPicPr>
              <a:picLocks noChangeAspect="1"/>
            </p:cNvPicPr>
            <p:nvPr/>
          </p:nvPicPr>
          <p:blipFill>
            <a:blip r:embed="rId17" cstate="print"/>
            <a:stretch>
              <a:fillRect/>
            </a:stretch>
          </p:blipFill>
          <p:spPr>
            <a:xfrm>
              <a:off x="2057399" y="1219200"/>
              <a:ext cx="1293445" cy="970084"/>
            </a:xfrm>
            <a:prstGeom prst="rect">
              <a:avLst/>
            </a:prstGeom>
          </p:spPr>
        </p:pic>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圖片 26" descr="IMG_3469.JPG"/>
          <p:cNvPicPr>
            <a:picLocks noChangeAspect="1"/>
          </p:cNvPicPr>
          <p:nvPr/>
        </p:nvPicPr>
        <p:blipFill>
          <a:blip r:embed="rId4" cstate="print"/>
          <a:stretch>
            <a:fillRect/>
          </a:stretch>
        </p:blipFill>
        <p:spPr>
          <a:xfrm>
            <a:off x="6400800" y="2667000"/>
            <a:ext cx="2209800" cy="2946400"/>
          </a:xfrm>
          <a:prstGeom prst="rect">
            <a:avLst/>
          </a:prstGeom>
        </p:spPr>
      </p:pic>
      <p:sp>
        <p:nvSpPr>
          <p:cNvPr id="34818" name="Title 4"/>
          <p:cNvSpPr>
            <a:spLocks noGrp="1"/>
          </p:cNvSpPr>
          <p:nvPr>
            <p:ph type="title"/>
          </p:nvPr>
        </p:nvSpPr>
        <p:spPr>
          <a:xfrm>
            <a:off x="457200" y="0"/>
            <a:ext cx="8229600" cy="1143000"/>
          </a:xfrm>
        </p:spPr>
        <p:txBody>
          <a:bodyPr/>
          <a:lstStyle/>
          <a:p>
            <a:r>
              <a:rPr lang="en-US" altLang="zh-TW" dirty="0" smtClean="0"/>
              <a:t>Application: Object Detection</a:t>
            </a:r>
          </a:p>
        </p:txBody>
      </p:sp>
      <p:sp>
        <p:nvSpPr>
          <p:cNvPr id="34820" name="Slide Number Placeholder 3"/>
          <p:cNvSpPr>
            <a:spLocks noGrp="1"/>
          </p:cNvSpPr>
          <p:nvPr>
            <p:ph type="sldNum" sz="quarter" idx="12"/>
          </p:nvPr>
        </p:nvSpPr>
        <p:spPr bwMode="auto">
          <a:noFill/>
          <a:ln>
            <a:miter lim="800000"/>
            <a:headEnd/>
            <a:tailEnd/>
          </a:ln>
        </p:spPr>
        <p:txBody>
          <a:bodyPr/>
          <a:lstStyle/>
          <a:p>
            <a:fld id="{9AA3B5D3-D8C0-4657-B172-A65A847EBE53}" type="slidenum">
              <a:rPr lang="en-US" altLang="zh-TW" smtClean="0"/>
              <a:pPr/>
              <a:t>38</a:t>
            </a:fld>
            <a:endParaRPr lang="en-US" altLang="zh-TW" smtClean="0"/>
          </a:p>
        </p:txBody>
      </p:sp>
      <p:sp>
        <p:nvSpPr>
          <p:cNvPr id="16" name="Content Placeholder 5"/>
          <p:cNvSpPr>
            <a:spLocks noGrp="1"/>
          </p:cNvSpPr>
          <p:nvPr>
            <p:ph idx="1"/>
          </p:nvPr>
        </p:nvSpPr>
        <p:spPr>
          <a:xfrm>
            <a:off x="457200" y="1066800"/>
            <a:ext cx="8229600" cy="457200"/>
          </a:xfrm>
        </p:spPr>
        <p:txBody>
          <a:bodyPr>
            <a:normAutofit/>
          </a:bodyPr>
          <a:lstStyle/>
          <a:p>
            <a:r>
              <a:rPr lang="en-US" altLang="zh-TW" sz="2400" dirty="0" smtClean="0"/>
              <a:t>109 test images and stereo depth maps, 127 annotated cars</a:t>
            </a:r>
          </a:p>
        </p:txBody>
      </p:sp>
      <p:grpSp>
        <p:nvGrpSpPr>
          <p:cNvPr id="23" name="Group 22"/>
          <p:cNvGrpSpPr/>
          <p:nvPr/>
        </p:nvGrpSpPr>
        <p:grpSpPr>
          <a:xfrm>
            <a:off x="457200" y="2209800"/>
            <a:ext cx="5562600" cy="2623297"/>
            <a:chOff x="457200" y="2209800"/>
            <a:chExt cx="5562600" cy="2623297"/>
          </a:xfrm>
        </p:grpSpPr>
        <p:pic>
          <p:nvPicPr>
            <p:cNvPr id="11" name="Picture 11" descr="98-C.bmp"/>
            <p:cNvPicPr>
              <a:picLocks noChangeAspect="1"/>
            </p:cNvPicPr>
            <p:nvPr/>
          </p:nvPicPr>
          <p:blipFill>
            <a:blip r:embed="rId5"/>
            <a:srcRect/>
            <a:stretch>
              <a:fillRect/>
            </a:stretch>
          </p:blipFill>
          <p:spPr bwMode="auto">
            <a:xfrm>
              <a:off x="457200" y="2819401"/>
              <a:ext cx="2349073" cy="1761805"/>
            </a:xfrm>
            <a:prstGeom prst="rect">
              <a:avLst/>
            </a:prstGeom>
            <a:noFill/>
            <a:ln w="9525">
              <a:noFill/>
              <a:miter lim="800000"/>
              <a:headEnd/>
              <a:tailEnd/>
            </a:ln>
          </p:spPr>
        </p:pic>
        <p:pic>
          <p:nvPicPr>
            <p:cNvPr id="12" name="Picture 7"/>
            <p:cNvPicPr>
              <a:picLocks noChangeAspect="1" noChangeArrowheads="1"/>
            </p:cNvPicPr>
            <p:nvPr/>
          </p:nvPicPr>
          <p:blipFill>
            <a:blip r:embed="rId6"/>
            <a:srcRect/>
            <a:stretch>
              <a:fillRect/>
            </a:stretch>
          </p:blipFill>
          <p:spPr bwMode="auto">
            <a:xfrm>
              <a:off x="2514600" y="2590800"/>
              <a:ext cx="3505200" cy="2242297"/>
            </a:xfrm>
            <a:prstGeom prst="rect">
              <a:avLst/>
            </a:prstGeom>
            <a:noFill/>
            <a:ln w="9525">
              <a:noFill/>
              <a:miter lim="800000"/>
              <a:headEnd/>
              <a:tailEnd/>
            </a:ln>
          </p:spPr>
        </p:pic>
        <p:sp>
          <p:nvSpPr>
            <p:cNvPr id="22" name="Rectangle 21"/>
            <p:cNvSpPr/>
            <p:nvPr/>
          </p:nvSpPr>
          <p:spPr>
            <a:xfrm>
              <a:off x="4038600" y="2209800"/>
              <a:ext cx="581323" cy="584775"/>
            </a:xfrm>
            <a:prstGeom prst="rect">
              <a:avLst/>
            </a:prstGeom>
          </p:spPr>
          <p:txBody>
            <a:bodyPr wrap="square">
              <a:spAutoFit/>
            </a:bodyPr>
            <a:lstStyle/>
            <a:p>
              <a:r>
                <a:rPr lang="en-US" altLang="zh-TW" sz="3200" dirty="0" err="1" smtClean="0"/>
                <a:t>z</a:t>
              </a:r>
              <a:r>
                <a:rPr lang="en-US" altLang="zh-TW" sz="3200" baseline="-25000" dirty="0" err="1" smtClean="0"/>
                <a:t>s</a:t>
              </a:r>
              <a:endParaRPr lang="en-US" sz="3200" dirty="0"/>
            </a:p>
          </p:txBody>
        </p:sp>
      </p:grpSp>
      <p:graphicFrame>
        <p:nvGraphicFramePr>
          <p:cNvPr id="24" name="Object 23"/>
          <p:cNvGraphicFramePr>
            <a:graphicFrameLocks noChangeAspect="1"/>
          </p:cNvGraphicFramePr>
          <p:nvPr/>
        </p:nvGraphicFramePr>
        <p:xfrm>
          <a:off x="2057400" y="4953000"/>
          <a:ext cx="4170363" cy="1003300"/>
        </p:xfrm>
        <a:graphic>
          <a:graphicData uri="http://schemas.openxmlformats.org/presentationml/2006/ole">
            <p:oleObj spid="_x0000_s93186" name="Equation" r:id="rId7" imgW="1638000" imgH="393480" progId="Equation.3">
              <p:embed/>
            </p:oleObj>
          </a:graphicData>
        </a:graphic>
      </p:graphicFrame>
      <p:grpSp>
        <p:nvGrpSpPr>
          <p:cNvPr id="25" name="Group 24"/>
          <p:cNvGrpSpPr/>
          <p:nvPr/>
        </p:nvGrpSpPr>
        <p:grpSpPr>
          <a:xfrm>
            <a:off x="457200" y="1524000"/>
            <a:ext cx="8001000" cy="2721430"/>
            <a:chOff x="457200" y="1524000"/>
            <a:chExt cx="8001000" cy="2721430"/>
          </a:xfrm>
        </p:grpSpPr>
        <p:sp>
          <p:nvSpPr>
            <p:cNvPr id="17" name="Rectangle 16"/>
            <p:cNvSpPr/>
            <p:nvPr/>
          </p:nvSpPr>
          <p:spPr>
            <a:xfrm>
              <a:off x="762000" y="3962401"/>
              <a:ext cx="854208" cy="283029"/>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905000" y="3962401"/>
              <a:ext cx="747432" cy="283029"/>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066800" y="2971801"/>
              <a:ext cx="960984" cy="283029"/>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828800" y="3352801"/>
              <a:ext cx="640656" cy="283029"/>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38200" y="3505201"/>
              <a:ext cx="854208" cy="283029"/>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57200" y="1524000"/>
              <a:ext cx="8001000" cy="830997"/>
            </a:xfrm>
            <a:prstGeom prst="rect">
              <a:avLst/>
            </a:prstGeom>
          </p:spPr>
          <p:txBody>
            <a:bodyPr wrap="square">
              <a:spAutoFit/>
            </a:bodyPr>
            <a:lstStyle/>
            <a:p>
              <a:pPr>
                <a:buFont typeface="Arial" pitchFamily="34" charset="0"/>
                <a:buChar char="•"/>
              </a:pPr>
              <a:r>
                <a:rPr lang="en-US" altLang="zh-TW" sz="2400" dirty="0" smtClean="0"/>
                <a:t>    15 candidates/image (each candidate </a:t>
              </a:r>
              <a:r>
                <a:rPr lang="en-US" altLang="zh-TW" sz="2400" dirty="0" err="1" smtClean="0"/>
                <a:t>c</a:t>
              </a:r>
              <a:r>
                <a:rPr lang="en-US" altLang="zh-TW" sz="2400" baseline="-25000" dirty="0" err="1" smtClean="0"/>
                <a:t>i</a:t>
              </a:r>
              <a:r>
                <a:rPr lang="en-US" altLang="zh-TW" sz="2400" dirty="0" smtClean="0"/>
                <a:t>: bounding box b</a:t>
              </a:r>
              <a:r>
                <a:rPr lang="en-US" altLang="zh-TW" sz="2400" baseline="-25000" dirty="0" smtClean="0"/>
                <a:t>i</a:t>
              </a:r>
              <a:r>
                <a:rPr lang="en-US" altLang="zh-TW" sz="2400" dirty="0" smtClean="0"/>
                <a:t>, likelihood </a:t>
              </a:r>
              <a:r>
                <a:rPr lang="en-US" altLang="zh-TW" sz="2400" dirty="0" err="1" smtClean="0"/>
                <a:t>l</a:t>
              </a:r>
              <a:r>
                <a:rPr lang="en-US" altLang="zh-TW" sz="2400" baseline="-25000" dirty="0" err="1" smtClean="0"/>
                <a:t>i</a:t>
              </a:r>
              <a:r>
                <a:rPr lang="en-US" altLang="zh-TW" sz="2400" dirty="0" smtClean="0"/>
                <a:t> from 2D detector, predicted depth map </a:t>
              </a:r>
              <a:r>
                <a:rPr lang="en-US" altLang="zh-TW" sz="2400" dirty="0" err="1" smtClean="0"/>
                <a:t>z</a:t>
              </a:r>
              <a:r>
                <a:rPr lang="en-US" altLang="zh-TW" sz="2400" baseline="-25000" dirty="0" err="1" smtClean="0"/>
                <a:t>i</a:t>
              </a:r>
              <a:r>
                <a:rPr lang="en-US" altLang="zh-TW" sz="2400" dirty="0" smtClean="0"/>
                <a:t>)</a:t>
              </a:r>
            </a:p>
          </p:txBody>
        </p:sp>
      </p:grpSp>
      <p:graphicFrame>
        <p:nvGraphicFramePr>
          <p:cNvPr id="93187" name="Object 3"/>
          <p:cNvGraphicFramePr>
            <a:graphicFrameLocks noChangeAspect="1"/>
          </p:cNvGraphicFramePr>
          <p:nvPr/>
        </p:nvGraphicFramePr>
        <p:xfrm>
          <a:off x="1524000" y="5943600"/>
          <a:ext cx="5257800" cy="525780"/>
        </p:xfrm>
        <a:graphic>
          <a:graphicData uri="http://schemas.openxmlformats.org/presentationml/2006/ole">
            <p:oleObj spid="_x0000_s93187" name="Equation" r:id="rId8" imgW="1904760" imgH="190440" progId="Equation.3">
              <p:embed/>
            </p:oleObj>
          </a:graphicData>
        </a:graphic>
      </p:graphicFrame>
      <p:grpSp>
        <p:nvGrpSpPr>
          <p:cNvPr id="32" name="Group 31"/>
          <p:cNvGrpSpPr/>
          <p:nvPr/>
        </p:nvGrpSpPr>
        <p:grpSpPr>
          <a:xfrm>
            <a:off x="4191000" y="5181600"/>
            <a:ext cx="1894309" cy="766465"/>
            <a:chOff x="4191000" y="5181600"/>
            <a:chExt cx="1894309" cy="766465"/>
          </a:xfrm>
        </p:grpSpPr>
        <p:sp>
          <p:nvSpPr>
            <p:cNvPr id="28" name="TextBox 27"/>
            <p:cNvSpPr txBox="1"/>
            <p:nvPr/>
          </p:nvSpPr>
          <p:spPr>
            <a:xfrm>
              <a:off x="4191000" y="5486400"/>
              <a:ext cx="804066" cy="461665"/>
            </a:xfrm>
            <a:prstGeom prst="rect">
              <a:avLst/>
            </a:prstGeom>
            <a:noFill/>
          </p:spPr>
          <p:txBody>
            <a:bodyPr wrap="none" rtlCol="0">
              <a:spAutoFit/>
            </a:bodyPr>
            <a:lstStyle/>
            <a:p>
              <a:r>
                <a:rPr lang="en-US" sz="2400" dirty="0" smtClean="0">
                  <a:solidFill>
                    <a:srgbClr val="FF0000"/>
                  </a:solidFill>
                </a:rPr>
                <a:t>scale</a:t>
              </a:r>
              <a:endParaRPr lang="en-US" sz="2400" dirty="0">
                <a:solidFill>
                  <a:srgbClr val="FF0000"/>
                </a:solidFill>
              </a:endParaRPr>
            </a:p>
          </p:txBody>
        </p:sp>
        <p:sp>
          <p:nvSpPr>
            <p:cNvPr id="29" name="TextBox 28"/>
            <p:cNvSpPr txBox="1"/>
            <p:nvPr/>
          </p:nvSpPr>
          <p:spPr>
            <a:xfrm>
              <a:off x="5181600" y="5486400"/>
              <a:ext cx="903709" cy="461665"/>
            </a:xfrm>
            <a:prstGeom prst="rect">
              <a:avLst/>
            </a:prstGeom>
            <a:noFill/>
          </p:spPr>
          <p:txBody>
            <a:bodyPr wrap="none" rtlCol="0">
              <a:spAutoFit/>
            </a:bodyPr>
            <a:lstStyle/>
            <a:p>
              <a:r>
                <a:rPr lang="en-US" sz="2400" dirty="0" smtClean="0">
                  <a:solidFill>
                    <a:srgbClr val="FF0000"/>
                  </a:solidFill>
                </a:rPr>
                <a:t>offset</a:t>
              </a:r>
              <a:endParaRPr lang="en-US" sz="2400" dirty="0">
                <a:solidFill>
                  <a:srgbClr val="FF0000"/>
                </a:solidFill>
              </a:endParaRPr>
            </a:p>
          </p:txBody>
        </p:sp>
        <p:sp>
          <p:nvSpPr>
            <p:cNvPr id="30" name="Rectangle 29"/>
            <p:cNvSpPr/>
            <p:nvPr/>
          </p:nvSpPr>
          <p:spPr>
            <a:xfrm>
              <a:off x="4495800" y="5181600"/>
              <a:ext cx="304800"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5410200" y="5181600"/>
              <a:ext cx="304800"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990600" y="6096000"/>
            <a:ext cx="3265189" cy="762000"/>
            <a:chOff x="990600" y="6096000"/>
            <a:chExt cx="3265189" cy="762000"/>
          </a:xfrm>
        </p:grpSpPr>
        <p:sp>
          <p:nvSpPr>
            <p:cNvPr id="34" name="Left Brace 33"/>
            <p:cNvSpPr/>
            <p:nvPr/>
          </p:nvSpPr>
          <p:spPr>
            <a:xfrm rot="16200000">
              <a:off x="2628900" y="5600700"/>
              <a:ext cx="533400" cy="1524000"/>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TextBox 35"/>
            <p:cNvSpPr txBox="1"/>
            <p:nvPr/>
          </p:nvSpPr>
          <p:spPr>
            <a:xfrm>
              <a:off x="990600" y="6396335"/>
              <a:ext cx="3265189" cy="461665"/>
            </a:xfrm>
            <a:prstGeom prst="rect">
              <a:avLst/>
            </a:prstGeom>
            <a:noFill/>
          </p:spPr>
          <p:txBody>
            <a:bodyPr wrap="none" rtlCol="0">
              <a:spAutoFit/>
            </a:bodyPr>
            <a:lstStyle/>
            <a:p>
              <a:r>
                <a:rPr lang="en-US" sz="2400" dirty="0" smtClean="0">
                  <a:solidFill>
                    <a:srgbClr val="FF0000"/>
                  </a:solidFill>
                </a:rPr>
                <a:t>Likelihood from detector</a:t>
              </a:r>
              <a:endParaRPr lang="en-US" sz="2400" dirty="0">
                <a:solidFill>
                  <a:srgbClr val="FF0000"/>
                </a:solidFill>
              </a:endParaRPr>
            </a:p>
          </p:txBody>
        </p:sp>
      </p:grpSp>
      <p:grpSp>
        <p:nvGrpSpPr>
          <p:cNvPr id="38" name="Group 37"/>
          <p:cNvGrpSpPr/>
          <p:nvPr/>
        </p:nvGrpSpPr>
        <p:grpSpPr>
          <a:xfrm>
            <a:off x="3886200" y="6096000"/>
            <a:ext cx="4064849" cy="762000"/>
            <a:chOff x="685800" y="6096000"/>
            <a:chExt cx="4064849" cy="762000"/>
          </a:xfrm>
        </p:grpSpPr>
        <p:sp>
          <p:nvSpPr>
            <p:cNvPr id="39" name="Left Brace 38"/>
            <p:cNvSpPr/>
            <p:nvPr/>
          </p:nvSpPr>
          <p:spPr>
            <a:xfrm rot="16200000">
              <a:off x="1828800" y="4953000"/>
              <a:ext cx="609600" cy="2895600"/>
            </a:xfrm>
            <a:prstGeom prst="leftBrace">
              <a:avLst>
                <a:gd name="adj1" fmla="val 0"/>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TextBox 39"/>
            <p:cNvSpPr txBox="1"/>
            <p:nvPr/>
          </p:nvSpPr>
          <p:spPr>
            <a:xfrm>
              <a:off x="2286000" y="6396335"/>
              <a:ext cx="2464649" cy="461665"/>
            </a:xfrm>
            <a:prstGeom prst="rect">
              <a:avLst/>
            </a:prstGeom>
            <a:noFill/>
          </p:spPr>
          <p:txBody>
            <a:bodyPr wrap="none" rtlCol="0">
              <a:spAutoFit/>
            </a:bodyPr>
            <a:lstStyle/>
            <a:p>
              <a:r>
                <a:rPr lang="en-US" sz="2400" dirty="0" smtClean="0">
                  <a:solidFill>
                    <a:srgbClr val="FF0000"/>
                  </a:solidFill>
                </a:rPr>
                <a:t>Depth consistency</a:t>
              </a:r>
              <a:endParaRPr lang="en-US" sz="2400" dirty="0">
                <a:solidFill>
                  <a:srgbClr val="FF0000"/>
                </a:solidFill>
              </a:endParaRPr>
            </a:p>
          </p:txBody>
        </p:sp>
      </p:grpSp>
      <p:grpSp>
        <p:nvGrpSpPr>
          <p:cNvPr id="44" name="Group 43"/>
          <p:cNvGrpSpPr/>
          <p:nvPr/>
        </p:nvGrpSpPr>
        <p:grpSpPr>
          <a:xfrm>
            <a:off x="6705600" y="2362200"/>
            <a:ext cx="2032095" cy="1752600"/>
            <a:chOff x="6705600" y="1981200"/>
            <a:chExt cx="2032095" cy="1752600"/>
          </a:xfrm>
        </p:grpSpPr>
        <p:sp>
          <p:nvSpPr>
            <p:cNvPr id="26" name="Rectangle 25"/>
            <p:cNvSpPr/>
            <p:nvPr/>
          </p:nvSpPr>
          <p:spPr>
            <a:xfrm>
              <a:off x="7162800" y="3276600"/>
              <a:ext cx="457200" cy="457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6705600" y="1981200"/>
              <a:ext cx="2032095" cy="461665"/>
            </a:xfrm>
            <a:prstGeom prst="rect">
              <a:avLst/>
            </a:prstGeom>
            <a:noFill/>
          </p:spPr>
          <p:txBody>
            <a:bodyPr wrap="none" rtlCol="0">
              <a:spAutoFit/>
            </a:bodyPr>
            <a:lstStyle/>
            <a:p>
              <a:r>
                <a:rPr lang="en-US" sz="2400" dirty="0" err="1" smtClean="0">
                  <a:solidFill>
                    <a:srgbClr val="FF0000"/>
                  </a:solidFill>
                </a:rPr>
                <a:t>Videre</a:t>
              </a:r>
              <a:r>
                <a:rPr lang="en-US" sz="2400" dirty="0" smtClean="0">
                  <a:solidFill>
                    <a:srgbClr val="FF0000"/>
                  </a:solidFill>
                </a:rPr>
                <a:t> Designs</a:t>
              </a:r>
              <a:endParaRPr lang="en-US" sz="2400" dirty="0">
                <a:solidFill>
                  <a:srgbClr val="FF0000"/>
                </a:solidFill>
              </a:endParaRPr>
            </a:p>
          </p:txBody>
        </p:sp>
      </p:grpSp>
      <p:grpSp>
        <p:nvGrpSpPr>
          <p:cNvPr id="46" name="群組 45"/>
          <p:cNvGrpSpPr/>
          <p:nvPr/>
        </p:nvGrpSpPr>
        <p:grpSpPr>
          <a:xfrm>
            <a:off x="762000" y="3962400"/>
            <a:ext cx="3505200" cy="951131"/>
            <a:chOff x="762000" y="3962400"/>
            <a:chExt cx="3505200" cy="951131"/>
          </a:xfrm>
        </p:grpSpPr>
        <p:grpSp>
          <p:nvGrpSpPr>
            <p:cNvPr id="42" name="Group 41"/>
            <p:cNvGrpSpPr/>
            <p:nvPr/>
          </p:nvGrpSpPr>
          <p:grpSpPr>
            <a:xfrm>
              <a:off x="762000" y="3962400"/>
              <a:ext cx="914400" cy="951131"/>
              <a:chOff x="762000" y="3962400"/>
              <a:chExt cx="914400" cy="951131"/>
            </a:xfrm>
          </p:grpSpPr>
          <p:pic>
            <p:nvPicPr>
              <p:cNvPr id="93190" name="Picture 6"/>
              <p:cNvPicPr>
                <a:picLocks noChangeAspect="1" noChangeArrowheads="1"/>
              </p:cNvPicPr>
              <p:nvPr/>
            </p:nvPicPr>
            <p:blipFill>
              <a:blip r:embed="rId9"/>
              <a:srcRect/>
              <a:stretch>
                <a:fillRect/>
              </a:stretch>
            </p:blipFill>
            <p:spPr bwMode="auto">
              <a:xfrm>
                <a:off x="762000" y="3962400"/>
                <a:ext cx="914400" cy="391886"/>
              </a:xfrm>
              <a:prstGeom prst="rect">
                <a:avLst/>
              </a:prstGeom>
              <a:noFill/>
              <a:ln w="9525">
                <a:noFill/>
                <a:miter lim="800000"/>
                <a:headEnd/>
                <a:tailEnd/>
              </a:ln>
              <a:effectLst/>
            </p:spPr>
          </p:pic>
          <p:sp>
            <p:nvSpPr>
              <p:cNvPr id="41" name="Rectangle 40"/>
              <p:cNvSpPr/>
              <p:nvPr/>
            </p:nvSpPr>
            <p:spPr>
              <a:xfrm>
                <a:off x="990600" y="4267200"/>
                <a:ext cx="581323" cy="646331"/>
              </a:xfrm>
              <a:prstGeom prst="rect">
                <a:avLst/>
              </a:prstGeom>
            </p:spPr>
            <p:txBody>
              <a:bodyPr wrap="square">
                <a:spAutoFit/>
              </a:bodyPr>
              <a:lstStyle/>
              <a:p>
                <a:r>
                  <a:rPr lang="en-US" altLang="zh-TW" sz="3600" dirty="0" err="1" smtClean="0">
                    <a:solidFill>
                      <a:srgbClr val="FF0000"/>
                    </a:solidFill>
                  </a:rPr>
                  <a:t>z</a:t>
                </a:r>
                <a:r>
                  <a:rPr lang="en-US" altLang="zh-TW" sz="3600" baseline="-25000" dirty="0" err="1" smtClean="0">
                    <a:solidFill>
                      <a:srgbClr val="FF0000"/>
                    </a:solidFill>
                  </a:rPr>
                  <a:t>i</a:t>
                </a:r>
                <a:endParaRPr lang="en-US" sz="3600" dirty="0">
                  <a:solidFill>
                    <a:srgbClr val="FF0000"/>
                  </a:solidFill>
                </a:endParaRPr>
              </a:p>
            </p:txBody>
          </p:sp>
        </p:grpSp>
        <p:sp>
          <p:nvSpPr>
            <p:cNvPr id="45" name="Rectangle 17"/>
            <p:cNvSpPr/>
            <p:nvPr/>
          </p:nvSpPr>
          <p:spPr>
            <a:xfrm>
              <a:off x="3352800" y="3962400"/>
              <a:ext cx="914400" cy="381000"/>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box(in)">
                                      <p:cBhvr>
                                        <p:cTn id="19" dur="500"/>
                                        <p:tgtEl>
                                          <p:spTgt spid="46"/>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9318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7"/>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4"/>
          <p:cNvSpPr>
            <a:spLocks noGrp="1"/>
          </p:cNvSpPr>
          <p:nvPr>
            <p:ph type="title"/>
          </p:nvPr>
        </p:nvSpPr>
        <p:spPr>
          <a:xfrm>
            <a:off x="457200" y="0"/>
            <a:ext cx="8229600" cy="1143000"/>
          </a:xfrm>
        </p:spPr>
        <p:txBody>
          <a:bodyPr/>
          <a:lstStyle/>
          <a:p>
            <a:r>
              <a:rPr lang="en-US" altLang="zh-TW" dirty="0" smtClean="0"/>
              <a:t>Experimental Results</a:t>
            </a:r>
          </a:p>
        </p:txBody>
      </p:sp>
      <p:sp>
        <p:nvSpPr>
          <p:cNvPr id="34820" name="Slide Number Placeholder 3"/>
          <p:cNvSpPr>
            <a:spLocks noGrp="1"/>
          </p:cNvSpPr>
          <p:nvPr>
            <p:ph type="sldNum" sz="quarter" idx="12"/>
          </p:nvPr>
        </p:nvSpPr>
        <p:spPr bwMode="auto">
          <a:noFill/>
          <a:ln>
            <a:miter lim="800000"/>
            <a:headEnd/>
            <a:tailEnd/>
          </a:ln>
        </p:spPr>
        <p:txBody>
          <a:bodyPr/>
          <a:lstStyle/>
          <a:p>
            <a:fld id="{9AA3B5D3-D8C0-4657-B172-A65A847EBE53}" type="slidenum">
              <a:rPr lang="en-US" altLang="zh-TW" smtClean="0"/>
              <a:pPr/>
              <a:t>39</a:t>
            </a:fld>
            <a:endParaRPr lang="en-US" altLang="zh-TW" smtClean="0"/>
          </a:p>
        </p:txBody>
      </p:sp>
      <p:sp>
        <p:nvSpPr>
          <p:cNvPr id="16" name="Content Placeholder 5"/>
          <p:cNvSpPr>
            <a:spLocks noGrp="1"/>
          </p:cNvSpPr>
          <p:nvPr>
            <p:ph idx="1"/>
          </p:nvPr>
        </p:nvSpPr>
        <p:spPr>
          <a:xfrm>
            <a:off x="457200" y="1066800"/>
            <a:ext cx="8229600" cy="1143000"/>
          </a:xfrm>
        </p:spPr>
        <p:txBody>
          <a:bodyPr>
            <a:noAutofit/>
          </a:bodyPr>
          <a:lstStyle/>
          <a:p>
            <a:r>
              <a:rPr lang="en-US" altLang="zh-TW" sz="2400" dirty="0" smtClean="0"/>
              <a:t>Number of car training/test images: 155/109</a:t>
            </a:r>
          </a:p>
          <a:p>
            <a:r>
              <a:rPr lang="en-US" altLang="zh-TW" sz="2400" dirty="0" smtClean="0"/>
              <a:t>Murphy-</a:t>
            </a:r>
            <a:r>
              <a:rPr lang="en-US" altLang="zh-TW" sz="2400" dirty="0" err="1" smtClean="0"/>
              <a:t>Torralba</a:t>
            </a:r>
            <a:r>
              <a:rPr lang="en-US" altLang="zh-TW" sz="2400" dirty="0" smtClean="0"/>
              <a:t>-Freeman detector (w = 0.5)</a:t>
            </a:r>
          </a:p>
          <a:p>
            <a:r>
              <a:rPr lang="en-US" altLang="zh-TW" sz="2400" dirty="0" err="1" smtClean="0"/>
              <a:t>Dalal</a:t>
            </a:r>
            <a:r>
              <a:rPr lang="en-US" altLang="zh-TW" sz="2400" dirty="0" smtClean="0"/>
              <a:t>-</a:t>
            </a:r>
            <a:r>
              <a:rPr lang="en-US" altLang="zh-TW" sz="2400" dirty="0" err="1" smtClean="0"/>
              <a:t>Triggs</a:t>
            </a:r>
            <a:r>
              <a:rPr lang="en-US" altLang="zh-TW" sz="2400" dirty="0" smtClean="0"/>
              <a:t> detector (w=0.6)</a:t>
            </a:r>
          </a:p>
        </p:txBody>
      </p:sp>
      <p:pic>
        <p:nvPicPr>
          <p:cNvPr id="94212" name="Picture 4"/>
          <p:cNvPicPr>
            <a:picLocks noChangeAspect="1" noChangeArrowheads="1"/>
          </p:cNvPicPr>
          <p:nvPr/>
        </p:nvPicPr>
        <p:blipFill>
          <a:blip r:embed="rId3"/>
          <a:srcRect/>
          <a:stretch>
            <a:fillRect/>
          </a:stretch>
        </p:blipFill>
        <p:spPr bwMode="auto">
          <a:xfrm>
            <a:off x="4267200" y="2743200"/>
            <a:ext cx="5181600" cy="3886200"/>
          </a:xfrm>
          <a:prstGeom prst="rect">
            <a:avLst/>
          </a:prstGeom>
          <a:noFill/>
          <a:ln w="9525">
            <a:noFill/>
            <a:miter lim="800000"/>
            <a:headEnd/>
            <a:tailEnd/>
          </a:ln>
          <a:effectLst/>
        </p:spPr>
      </p:pic>
      <p:pic>
        <p:nvPicPr>
          <p:cNvPr id="94213" name="Picture 5"/>
          <p:cNvPicPr>
            <a:picLocks noChangeAspect="1" noChangeArrowheads="1"/>
          </p:cNvPicPr>
          <p:nvPr/>
        </p:nvPicPr>
        <p:blipFill>
          <a:blip r:embed="rId4"/>
          <a:srcRect/>
          <a:stretch>
            <a:fillRect/>
          </a:stretch>
        </p:blipFill>
        <p:spPr bwMode="auto">
          <a:xfrm>
            <a:off x="-228600" y="2743200"/>
            <a:ext cx="5181600" cy="3886200"/>
          </a:xfrm>
          <a:prstGeom prst="rect">
            <a:avLst/>
          </a:prstGeom>
          <a:noFill/>
          <a:ln w="9525">
            <a:noFill/>
            <a:miter lim="800000"/>
            <a:headEnd/>
            <a:tailEnd/>
          </a:ln>
          <a:effectLst/>
        </p:spPr>
      </p:pic>
      <p:sp>
        <p:nvSpPr>
          <p:cNvPr id="25" name="TextBox 24"/>
          <p:cNvSpPr txBox="1"/>
          <p:nvPr/>
        </p:nvSpPr>
        <p:spPr>
          <a:xfrm>
            <a:off x="304800" y="2438400"/>
            <a:ext cx="4653710" cy="461665"/>
          </a:xfrm>
          <a:prstGeom prst="rect">
            <a:avLst/>
          </a:prstGeom>
          <a:noFill/>
        </p:spPr>
        <p:txBody>
          <a:bodyPr wrap="none" rtlCol="0">
            <a:spAutoFit/>
          </a:bodyPr>
          <a:lstStyle/>
          <a:p>
            <a:r>
              <a:rPr lang="en-US" sz="2400" dirty="0" smtClean="0"/>
              <a:t>Murphy-</a:t>
            </a:r>
            <a:r>
              <a:rPr lang="en-US" sz="2400" dirty="0" err="1" smtClean="0"/>
              <a:t>Torralba</a:t>
            </a:r>
            <a:r>
              <a:rPr lang="en-US" sz="2400" dirty="0" smtClean="0"/>
              <a:t>-Freeman Detector</a:t>
            </a:r>
            <a:endParaRPr lang="en-US" sz="2400" dirty="0"/>
          </a:p>
        </p:txBody>
      </p:sp>
      <p:sp>
        <p:nvSpPr>
          <p:cNvPr id="26" name="TextBox 25"/>
          <p:cNvSpPr txBox="1"/>
          <p:nvPr/>
        </p:nvSpPr>
        <p:spPr>
          <a:xfrm>
            <a:off x="5715000" y="2438400"/>
            <a:ext cx="2787751" cy="461665"/>
          </a:xfrm>
          <a:prstGeom prst="rect">
            <a:avLst/>
          </a:prstGeom>
          <a:noFill/>
        </p:spPr>
        <p:txBody>
          <a:bodyPr wrap="none" rtlCol="0">
            <a:spAutoFit/>
          </a:bodyPr>
          <a:lstStyle/>
          <a:p>
            <a:r>
              <a:rPr lang="en-US" sz="2400" dirty="0" err="1" smtClean="0"/>
              <a:t>Dalal</a:t>
            </a:r>
            <a:r>
              <a:rPr lang="en-US" sz="2400" dirty="0" smtClean="0"/>
              <a:t>-</a:t>
            </a:r>
            <a:r>
              <a:rPr lang="en-US" sz="2400" dirty="0" err="1" smtClean="0"/>
              <a:t>Triggs</a:t>
            </a:r>
            <a:r>
              <a:rPr lang="en-US" sz="2400" dirty="0" smtClean="0"/>
              <a:t> Detector</a:t>
            </a:r>
            <a:endParaRPr lang="en-US" sz="2400" dirty="0"/>
          </a:p>
        </p:txBody>
      </p:sp>
      <p:sp>
        <p:nvSpPr>
          <p:cNvPr id="27" name="Rectangle 26"/>
          <p:cNvSpPr/>
          <p:nvPr/>
        </p:nvSpPr>
        <p:spPr>
          <a:xfrm>
            <a:off x="1676400" y="838200"/>
            <a:ext cx="58674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p:cNvGrpSpPr/>
          <p:nvPr/>
        </p:nvGrpSpPr>
        <p:grpSpPr>
          <a:xfrm>
            <a:off x="457200" y="1905000"/>
            <a:ext cx="7935442" cy="2552700"/>
            <a:chOff x="457200" y="1905000"/>
            <a:chExt cx="7935442" cy="2552700"/>
          </a:xfrm>
        </p:grpSpPr>
        <p:pic>
          <p:nvPicPr>
            <p:cNvPr id="13" name="Picture 11" descr="Fig2c"/>
            <p:cNvPicPr>
              <a:picLocks noChangeAspect="1" noChangeArrowheads="1"/>
            </p:cNvPicPr>
            <p:nvPr/>
          </p:nvPicPr>
          <p:blipFill>
            <a:blip r:embed="rId3"/>
            <a:srcRect/>
            <a:stretch>
              <a:fillRect/>
            </a:stretch>
          </p:blipFill>
          <p:spPr bwMode="auto">
            <a:xfrm>
              <a:off x="3352800" y="2743200"/>
              <a:ext cx="2286000" cy="1714500"/>
            </a:xfrm>
            <a:prstGeom prst="rect">
              <a:avLst/>
            </a:prstGeom>
            <a:noFill/>
            <a:ln w="9525">
              <a:noFill/>
              <a:miter lim="800000"/>
              <a:headEnd/>
              <a:tailEnd/>
            </a:ln>
          </p:spPr>
        </p:pic>
        <p:sp>
          <p:nvSpPr>
            <p:cNvPr id="16" name="TextBox 15"/>
            <p:cNvSpPr txBox="1"/>
            <p:nvPr/>
          </p:nvSpPr>
          <p:spPr>
            <a:xfrm>
              <a:off x="457200" y="1905000"/>
              <a:ext cx="7935442" cy="461665"/>
            </a:xfrm>
            <a:prstGeom prst="rect">
              <a:avLst/>
            </a:prstGeom>
            <a:noFill/>
          </p:spPr>
          <p:txBody>
            <a:bodyPr wrap="square" rtlCol="0">
              <a:spAutoFit/>
            </a:bodyPr>
            <a:lstStyle/>
            <a:p>
              <a:r>
                <a:rPr lang="en-US" altLang="zh-TW" sz="2400" dirty="0" smtClean="0">
                  <a:latin typeface="Calibri" pitchFamily="34" charset="0"/>
                </a:rPr>
                <a:t>- a 3D class skeleton: The arrangement of part </a:t>
              </a:r>
              <a:r>
                <a:rPr lang="en-US" altLang="zh-TW" sz="2400" dirty="0" err="1" smtClean="0">
                  <a:latin typeface="Calibri" pitchFamily="34" charset="0"/>
                </a:rPr>
                <a:t>centroids</a:t>
              </a:r>
              <a:r>
                <a:rPr lang="en-US" altLang="zh-TW" sz="2400" dirty="0" smtClean="0">
                  <a:latin typeface="Calibri" pitchFamily="34" charset="0"/>
                </a:rPr>
                <a:t> in 3D.</a:t>
              </a:r>
            </a:p>
          </p:txBody>
        </p:sp>
      </p:grpSp>
      <p:pic>
        <p:nvPicPr>
          <p:cNvPr id="10" name="Picture 9" descr="P2030061.jpg"/>
          <p:cNvPicPr>
            <a:picLocks noChangeAspect="1"/>
          </p:cNvPicPr>
          <p:nvPr/>
        </p:nvPicPr>
        <p:blipFill>
          <a:blip r:embed="rId4"/>
          <a:stretch>
            <a:fillRect/>
          </a:stretch>
        </p:blipFill>
        <p:spPr>
          <a:xfrm>
            <a:off x="5334000" y="3733800"/>
            <a:ext cx="2537883" cy="1903412"/>
          </a:xfrm>
          <a:prstGeom prst="rect">
            <a:avLst/>
          </a:prstGeom>
        </p:spPr>
      </p:pic>
      <p:sp>
        <p:nvSpPr>
          <p:cNvPr id="9218" name="Text Box 1037"/>
          <p:cNvSpPr txBox="1">
            <a:spLocks noChangeArrowheads="1"/>
          </p:cNvSpPr>
          <p:nvPr/>
        </p:nvSpPr>
        <p:spPr bwMode="auto">
          <a:xfrm>
            <a:off x="457200" y="1066800"/>
            <a:ext cx="8382000" cy="830997"/>
          </a:xfrm>
          <a:prstGeom prst="rect">
            <a:avLst/>
          </a:prstGeom>
          <a:noFill/>
          <a:ln w="9525">
            <a:noFill/>
            <a:miter lim="800000"/>
            <a:headEnd/>
            <a:tailEnd/>
          </a:ln>
        </p:spPr>
        <p:txBody>
          <a:bodyPr>
            <a:spAutoFit/>
          </a:bodyPr>
          <a:lstStyle/>
          <a:p>
            <a:pPr>
              <a:spcBef>
                <a:spcPct val="50000"/>
              </a:spcBef>
            </a:pPr>
            <a:r>
              <a:rPr lang="en-US" altLang="zh-TW" sz="2400" dirty="0" smtClean="0">
                <a:latin typeface="Calibri" pitchFamily="34" charset="0"/>
              </a:rPr>
              <a:t>The Potemkin</a:t>
            </a:r>
            <a:r>
              <a:rPr lang="en-US" altLang="zh-TW" sz="2400" baseline="30000" dirty="0" smtClean="0">
                <a:latin typeface="Calibri" pitchFamily="34" charset="0"/>
              </a:rPr>
              <a:t>1</a:t>
            </a:r>
            <a:r>
              <a:rPr lang="en-US" altLang="zh-TW" sz="2400" dirty="0" smtClean="0">
                <a:latin typeface="Calibri" pitchFamily="34" charset="0"/>
              </a:rPr>
              <a:t> </a:t>
            </a:r>
            <a:r>
              <a:rPr lang="en-US" altLang="zh-TW" sz="2400" dirty="0">
                <a:latin typeface="Calibri" pitchFamily="34" charset="0"/>
              </a:rPr>
              <a:t>model </a:t>
            </a:r>
            <a:r>
              <a:rPr lang="en-US" altLang="zh-TW" sz="2400" dirty="0" smtClean="0">
                <a:latin typeface="Calibri" pitchFamily="34" charset="0"/>
              </a:rPr>
              <a:t>can be viewed as </a:t>
            </a:r>
            <a:r>
              <a:rPr lang="en-US" altLang="zh-TW" sz="2400" dirty="0">
                <a:latin typeface="Calibri" pitchFamily="34" charset="0"/>
              </a:rPr>
              <a:t>a collection of parts, which are oriented </a:t>
            </a:r>
            <a:r>
              <a:rPr lang="en-US" altLang="zh-TW" sz="2400" dirty="0" smtClean="0">
                <a:latin typeface="Calibri" pitchFamily="34" charset="0"/>
              </a:rPr>
              <a:t>3D primitives</a:t>
            </a:r>
            <a:r>
              <a:rPr lang="en-US" altLang="zh-TW" sz="2400" dirty="0">
                <a:latin typeface="Calibri" pitchFamily="34" charset="0"/>
              </a:rPr>
              <a:t>. </a:t>
            </a:r>
            <a:r>
              <a:rPr lang="en-US" altLang="zh-TW" sz="2400" dirty="0" smtClean="0">
                <a:latin typeface="Calibri" pitchFamily="34" charset="0"/>
              </a:rPr>
              <a:t> </a:t>
            </a:r>
            <a:endParaRPr lang="en-US" altLang="zh-TW" sz="2400" dirty="0">
              <a:latin typeface="Calibri" pitchFamily="34" charset="0"/>
            </a:endParaRPr>
          </a:p>
        </p:txBody>
      </p:sp>
      <p:sp>
        <p:nvSpPr>
          <p:cNvPr id="13317" name="Slide Number Placeholder 9"/>
          <p:cNvSpPr>
            <a:spLocks noGrp="1"/>
          </p:cNvSpPr>
          <p:nvPr>
            <p:ph type="sldNum" sz="quarter" idx="12"/>
          </p:nvPr>
        </p:nvSpPr>
        <p:spPr bwMode="auto">
          <a:ln>
            <a:miter lim="800000"/>
            <a:headEnd/>
            <a:tailEnd/>
          </a:ln>
        </p:spPr>
        <p:txBody>
          <a:bodyPr/>
          <a:lstStyle/>
          <a:p>
            <a:pPr>
              <a:defRPr/>
            </a:pPr>
            <a:fld id="{603062EE-B50A-4F59-8598-280E5C5A620C}" type="slidenum">
              <a:rPr lang="en-US" altLang="zh-TW"/>
              <a:pPr>
                <a:defRPr/>
              </a:pPr>
              <a:t>4</a:t>
            </a:fld>
            <a:endParaRPr lang="en-US" altLang="zh-TW"/>
          </a:p>
        </p:txBody>
      </p:sp>
      <p:grpSp>
        <p:nvGrpSpPr>
          <p:cNvPr id="3" name="Group 21"/>
          <p:cNvGrpSpPr>
            <a:grpSpLocks/>
          </p:cNvGrpSpPr>
          <p:nvPr/>
        </p:nvGrpSpPr>
        <p:grpSpPr bwMode="auto">
          <a:xfrm>
            <a:off x="685800" y="0"/>
            <a:ext cx="7772400" cy="1143000"/>
            <a:chOff x="685800" y="0"/>
            <a:chExt cx="7772400" cy="1143000"/>
          </a:xfrm>
        </p:grpSpPr>
        <p:sp>
          <p:nvSpPr>
            <p:cNvPr id="9221" name="Rectangle 25"/>
            <p:cNvSpPr>
              <a:spLocks noChangeArrowheads="1"/>
            </p:cNvSpPr>
            <p:nvPr/>
          </p:nvSpPr>
          <p:spPr bwMode="auto">
            <a:xfrm>
              <a:off x="685800" y="0"/>
              <a:ext cx="7772400" cy="1143000"/>
            </a:xfrm>
            <a:prstGeom prst="rect">
              <a:avLst/>
            </a:prstGeom>
            <a:noFill/>
            <a:ln w="9525">
              <a:noFill/>
              <a:miter lim="800000"/>
              <a:headEnd/>
              <a:tailEnd/>
            </a:ln>
          </p:spPr>
          <p:txBody>
            <a:bodyPr anchor="ctr"/>
            <a:lstStyle/>
            <a:p>
              <a:pPr algn="ctr"/>
              <a:r>
                <a:rPr lang="en-US" altLang="zh-TW" sz="4000" dirty="0" smtClean="0">
                  <a:latin typeface="Calibri" pitchFamily="34" charset="0"/>
                </a:rPr>
                <a:t>The </a:t>
              </a:r>
              <a:r>
                <a:rPr lang="en-US" altLang="zh-TW" sz="4000" dirty="0">
                  <a:latin typeface="Calibri" pitchFamily="34" charset="0"/>
                  <a:hlinkClick r:id="" action="ppaction://noaction"/>
                </a:rPr>
                <a:t>Potemkin</a:t>
              </a:r>
              <a:r>
                <a:rPr lang="en-US" altLang="zh-TW" sz="4000" dirty="0">
                  <a:latin typeface="Calibri" pitchFamily="34" charset="0"/>
                </a:rPr>
                <a:t> </a:t>
              </a:r>
              <a:r>
                <a:rPr lang="en-US" altLang="zh-TW" sz="4000" dirty="0" smtClean="0">
                  <a:latin typeface="Calibri" pitchFamily="34" charset="0"/>
                </a:rPr>
                <a:t>Model</a:t>
              </a:r>
              <a:endParaRPr lang="en-US" altLang="zh-TW" sz="3200" dirty="0">
                <a:solidFill>
                  <a:schemeClr val="tx2"/>
                </a:solidFill>
                <a:latin typeface="Calibri" pitchFamily="34" charset="0"/>
              </a:endParaRPr>
            </a:p>
          </p:txBody>
        </p:sp>
        <p:sp>
          <p:nvSpPr>
            <p:cNvPr id="21" name="Rectangle 20"/>
            <p:cNvSpPr/>
            <p:nvPr/>
          </p:nvSpPr>
          <p:spPr>
            <a:xfrm>
              <a:off x="2895600" y="838200"/>
              <a:ext cx="25908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tLang="zh-TW">
                <a:solidFill>
                  <a:srgbClr val="FFFFFF"/>
                </a:solidFill>
              </a:endParaRPr>
            </a:p>
          </p:txBody>
        </p:sp>
      </p:grpSp>
      <p:pic>
        <p:nvPicPr>
          <p:cNvPr id="8" name="Picture 7" descr="P2030050.jpg"/>
          <p:cNvPicPr>
            <a:picLocks noChangeAspect="1"/>
          </p:cNvPicPr>
          <p:nvPr/>
        </p:nvPicPr>
        <p:blipFill>
          <a:blip r:embed="rId5"/>
          <a:stretch>
            <a:fillRect/>
          </a:stretch>
        </p:blipFill>
        <p:spPr>
          <a:xfrm>
            <a:off x="1219200" y="3733800"/>
            <a:ext cx="2491317" cy="1868488"/>
          </a:xfrm>
          <a:prstGeom prst="rect">
            <a:avLst/>
          </a:prstGeom>
        </p:spPr>
      </p:pic>
      <p:grpSp>
        <p:nvGrpSpPr>
          <p:cNvPr id="4" name="Group 14"/>
          <p:cNvGrpSpPr/>
          <p:nvPr/>
        </p:nvGrpSpPr>
        <p:grpSpPr>
          <a:xfrm>
            <a:off x="1219200" y="3733800"/>
            <a:ext cx="6629400" cy="1885950"/>
            <a:chOff x="1828800" y="4724400"/>
            <a:chExt cx="6629400" cy="1885950"/>
          </a:xfrm>
        </p:grpSpPr>
        <p:pic>
          <p:nvPicPr>
            <p:cNvPr id="7" name="Picture 6" descr="P2030061_mask.jpg"/>
            <p:cNvPicPr>
              <a:picLocks noChangeAspect="1"/>
            </p:cNvPicPr>
            <p:nvPr/>
          </p:nvPicPr>
          <p:blipFill>
            <a:blip r:embed="rId6"/>
            <a:stretch>
              <a:fillRect/>
            </a:stretch>
          </p:blipFill>
          <p:spPr>
            <a:xfrm>
              <a:off x="5943600" y="4724400"/>
              <a:ext cx="2514600" cy="1885950"/>
            </a:xfrm>
            <a:prstGeom prst="rect">
              <a:avLst/>
            </a:prstGeom>
          </p:spPr>
        </p:pic>
        <p:pic>
          <p:nvPicPr>
            <p:cNvPr id="9" name="Picture 8" descr="P2030050_mask.jpg"/>
            <p:cNvPicPr>
              <a:picLocks noChangeAspect="1"/>
            </p:cNvPicPr>
            <p:nvPr/>
          </p:nvPicPr>
          <p:blipFill>
            <a:blip r:embed="rId7"/>
            <a:stretch>
              <a:fillRect/>
            </a:stretch>
          </p:blipFill>
          <p:spPr>
            <a:xfrm>
              <a:off x="1828800" y="4724400"/>
              <a:ext cx="2468033" cy="1851025"/>
            </a:xfrm>
            <a:prstGeom prst="rect">
              <a:avLst/>
            </a:prstGeom>
          </p:spPr>
        </p:pic>
      </p:grpSp>
      <p:grpSp>
        <p:nvGrpSpPr>
          <p:cNvPr id="5" name="Group 21"/>
          <p:cNvGrpSpPr/>
          <p:nvPr/>
        </p:nvGrpSpPr>
        <p:grpSpPr>
          <a:xfrm>
            <a:off x="457201" y="2362200"/>
            <a:ext cx="8229600" cy="2209800"/>
            <a:chOff x="457201" y="2362200"/>
            <a:chExt cx="8229600" cy="2209800"/>
          </a:xfrm>
        </p:grpSpPr>
        <p:sp>
          <p:nvSpPr>
            <p:cNvPr id="12" name="Right Arrow 11"/>
            <p:cNvSpPr/>
            <p:nvPr/>
          </p:nvSpPr>
          <p:spPr>
            <a:xfrm>
              <a:off x="2438400" y="4267200"/>
              <a:ext cx="3733800" cy="304800"/>
            </a:xfrm>
            <a:prstGeom prst="rightArrow">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457201" y="2362200"/>
              <a:ext cx="8229600" cy="830997"/>
            </a:xfrm>
            <a:prstGeom prst="rect">
              <a:avLst/>
            </a:prstGeom>
            <a:noFill/>
          </p:spPr>
          <p:txBody>
            <a:bodyPr wrap="square" rtlCol="0">
              <a:spAutoFit/>
            </a:bodyPr>
            <a:lstStyle/>
            <a:p>
              <a:r>
                <a:rPr lang="en-US" altLang="zh-TW" sz="2400" dirty="0" smtClean="0">
                  <a:latin typeface="Calibri" pitchFamily="34" charset="0"/>
                </a:rPr>
                <a:t>- 2D projective transforms: The shape change of each part from one view to another.</a:t>
              </a:r>
              <a:endParaRPr lang="en-US" sz="2400" b="1" dirty="0"/>
            </a:p>
          </p:txBody>
        </p:sp>
      </p:grpSp>
      <p:sp>
        <p:nvSpPr>
          <p:cNvPr id="18" name="文字方塊 17"/>
          <p:cNvSpPr txBox="1"/>
          <p:nvPr/>
        </p:nvSpPr>
        <p:spPr>
          <a:xfrm>
            <a:off x="381000" y="5943600"/>
            <a:ext cx="8305800" cy="707886"/>
          </a:xfrm>
          <a:prstGeom prst="rect">
            <a:avLst/>
          </a:prstGeom>
          <a:noFill/>
        </p:spPr>
        <p:txBody>
          <a:bodyPr wrap="square" rtlCol="0">
            <a:spAutoFit/>
          </a:bodyPr>
          <a:lstStyle/>
          <a:p>
            <a:r>
              <a:rPr lang="en-US" altLang="zh-TW" sz="2000" baseline="30000" dirty="0" smtClean="0"/>
              <a:t>1</a:t>
            </a:r>
            <a:r>
              <a:rPr lang="en-US" altLang="zh-TW" sz="2000" dirty="0" smtClean="0"/>
              <a:t>So-called “Potemkin villages” were artificial villages, constructed only of facades. Our models, too are constructed of facades.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4"/>
          <p:cNvSpPr>
            <a:spLocks noGrp="1"/>
          </p:cNvSpPr>
          <p:nvPr>
            <p:ph type="title"/>
          </p:nvPr>
        </p:nvSpPr>
        <p:spPr>
          <a:xfrm>
            <a:off x="0" y="0"/>
            <a:ext cx="9144000" cy="1143000"/>
          </a:xfrm>
        </p:spPr>
        <p:txBody>
          <a:bodyPr>
            <a:normAutofit/>
          </a:bodyPr>
          <a:lstStyle/>
          <a:p>
            <a:r>
              <a:rPr lang="en-US" altLang="zh-TW" dirty="0" smtClean="0"/>
              <a:t>Quality of Reconstruction</a:t>
            </a:r>
          </a:p>
        </p:txBody>
      </p:sp>
      <p:sp>
        <p:nvSpPr>
          <p:cNvPr id="28675" name="Content Placeholder 5"/>
          <p:cNvSpPr>
            <a:spLocks noGrp="1"/>
          </p:cNvSpPr>
          <p:nvPr>
            <p:ph idx="1"/>
          </p:nvPr>
        </p:nvSpPr>
        <p:spPr>
          <a:xfrm>
            <a:off x="533400" y="1066800"/>
            <a:ext cx="8229600" cy="1828800"/>
          </a:xfrm>
        </p:spPr>
        <p:txBody>
          <a:bodyPr/>
          <a:lstStyle/>
          <a:p>
            <a:r>
              <a:rPr lang="en-US" altLang="zh-TW" sz="2400" dirty="0" smtClean="0"/>
              <a:t>Calibration:  Camera, 3D ground plane (1m by 1.2m table) </a:t>
            </a:r>
          </a:p>
          <a:p>
            <a:r>
              <a:rPr lang="en-US" altLang="zh-TW" sz="2400" dirty="0" smtClean="0"/>
              <a:t>20 </a:t>
            </a:r>
            <a:r>
              <a:rPr lang="en-US" altLang="zh-TW" sz="2400" dirty="0" err="1" smtClean="0"/>
              <a:t>diecast</a:t>
            </a:r>
            <a:r>
              <a:rPr lang="en-US" altLang="zh-TW" sz="2400" dirty="0" smtClean="0"/>
              <a:t> model cars</a:t>
            </a:r>
          </a:p>
        </p:txBody>
      </p:sp>
      <p:sp>
        <p:nvSpPr>
          <p:cNvPr id="28676" name="Slide Number Placeholder 3"/>
          <p:cNvSpPr>
            <a:spLocks noGrp="1"/>
          </p:cNvSpPr>
          <p:nvPr>
            <p:ph type="sldNum" sz="quarter" idx="12"/>
          </p:nvPr>
        </p:nvSpPr>
        <p:spPr bwMode="auto">
          <a:noFill/>
          <a:ln>
            <a:miter lim="800000"/>
            <a:headEnd/>
            <a:tailEnd/>
          </a:ln>
        </p:spPr>
        <p:txBody>
          <a:bodyPr/>
          <a:lstStyle/>
          <a:p>
            <a:fld id="{230654E9-3E8A-4FC7-9C55-53947936A136}" type="slidenum">
              <a:rPr lang="en-US" altLang="zh-TW" smtClean="0"/>
              <a:pPr/>
              <a:t>40</a:t>
            </a:fld>
            <a:endParaRPr lang="en-US" altLang="zh-TW" smtClean="0"/>
          </a:p>
        </p:txBody>
      </p:sp>
      <p:pic>
        <p:nvPicPr>
          <p:cNvPr id="31" name="Picture 2"/>
          <p:cNvPicPr>
            <a:picLocks noChangeAspect="1" noChangeArrowheads="1"/>
          </p:cNvPicPr>
          <p:nvPr/>
        </p:nvPicPr>
        <p:blipFill>
          <a:blip r:embed="rId3" cstate="print"/>
          <a:srcRect/>
          <a:stretch>
            <a:fillRect/>
          </a:stretch>
        </p:blipFill>
        <p:spPr bwMode="auto">
          <a:xfrm>
            <a:off x="152400" y="2133600"/>
            <a:ext cx="5943597" cy="2362200"/>
          </a:xfrm>
          <a:prstGeom prst="rect">
            <a:avLst/>
          </a:prstGeom>
          <a:noFill/>
          <a:ln w="9525">
            <a:noFill/>
            <a:miter lim="800000"/>
            <a:headEnd/>
            <a:tailEnd/>
          </a:ln>
          <a:effectLst/>
        </p:spPr>
      </p:pic>
      <p:graphicFrame>
        <p:nvGraphicFramePr>
          <p:cNvPr id="37" name="Table 36"/>
          <p:cNvGraphicFramePr>
            <a:graphicFrameLocks noGrp="1"/>
          </p:cNvGraphicFramePr>
          <p:nvPr/>
        </p:nvGraphicFramePr>
        <p:xfrm>
          <a:off x="609600" y="4724400"/>
          <a:ext cx="7696202" cy="1371600"/>
        </p:xfrm>
        <a:graphic>
          <a:graphicData uri="http://schemas.openxmlformats.org/drawingml/2006/table">
            <a:tbl>
              <a:tblPr firstRow="1" firstCol="1">
                <a:tableStyleId>{5940675A-B579-460E-94D1-54222C63F5DA}</a:tableStyleId>
              </a:tblPr>
              <a:tblGrid>
                <a:gridCol w="1752600"/>
                <a:gridCol w="1340386"/>
                <a:gridCol w="2301608"/>
                <a:gridCol w="2301608"/>
              </a:tblGrid>
              <a:tr h="370840">
                <a:tc>
                  <a:txBody>
                    <a:bodyPr/>
                    <a:lstStyle/>
                    <a:p>
                      <a:r>
                        <a:rPr lang="en-US" sz="2400" dirty="0" smtClean="0"/>
                        <a:t>Average</a:t>
                      </a:r>
                      <a:endParaRPr lang="en-US" sz="2400" dirty="0"/>
                    </a:p>
                  </a:txBody>
                  <a:tcPr>
                    <a:lnR w="12700" cap="flat" cmpd="sng" algn="ctr">
                      <a:solidFill>
                        <a:schemeClr val="tx1"/>
                      </a:solidFill>
                      <a:prstDash val="solid"/>
                      <a:round/>
                      <a:headEnd type="none" w="med" len="med"/>
                      <a:tailEnd type="none" w="med" len="med"/>
                    </a:lnR>
                  </a:tcPr>
                </a:tc>
                <a:tc>
                  <a:txBody>
                    <a:bodyPr/>
                    <a:lstStyle/>
                    <a:p>
                      <a:pPr algn="r"/>
                      <a:r>
                        <a:rPr lang="en-US" sz="2400" dirty="0" smtClean="0"/>
                        <a:t>overlap</a:t>
                      </a:r>
                      <a:endParaRPr lang="en-US" sz="2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err="1" smtClean="0"/>
                        <a:t>centroid</a:t>
                      </a:r>
                      <a:r>
                        <a:rPr lang="en-US" sz="2400" dirty="0" smtClean="0"/>
                        <a:t> error</a:t>
                      </a:r>
                      <a:endParaRPr lang="en-US"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smtClean="0"/>
                        <a:t>orientation error</a:t>
                      </a:r>
                      <a:endParaRPr lang="en-US" sz="24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2400" dirty="0" smtClean="0"/>
                        <a:t>Potemkin</a:t>
                      </a:r>
                      <a:endParaRPr lang="en-US" sz="2400" dirty="0"/>
                    </a:p>
                  </a:txBody>
                  <a:tcPr>
                    <a:lnR w="12700" cap="flat" cmpd="sng" algn="ctr">
                      <a:solidFill>
                        <a:schemeClr val="tx1"/>
                      </a:solidFill>
                      <a:prstDash val="solid"/>
                      <a:round/>
                      <a:headEnd type="none" w="med" len="med"/>
                      <a:tailEnd type="none" w="med" len="med"/>
                    </a:lnR>
                  </a:tcPr>
                </a:tc>
                <a:tc>
                  <a:txBody>
                    <a:bodyPr/>
                    <a:lstStyle/>
                    <a:p>
                      <a:pPr algn="r"/>
                      <a:r>
                        <a:rPr lang="en-US" sz="2400" dirty="0" smtClean="0"/>
                        <a:t>77.5 %</a:t>
                      </a:r>
                      <a:endParaRPr lang="en-US" sz="2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r>
                        <a:rPr lang="en-US" sz="2400" dirty="0" smtClean="0"/>
                        <a:t>  8.75 mm</a:t>
                      </a:r>
                      <a:endParaRPr lang="en-US"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r>
                        <a:rPr lang="en-US" sz="2400" dirty="0" smtClean="0"/>
                        <a:t>  2.34</a:t>
                      </a:r>
                      <a:r>
                        <a:rPr lang="en-US" sz="2400" baseline="30000" dirty="0" smtClean="0"/>
                        <a:t>o</a:t>
                      </a:r>
                      <a:endParaRPr lang="en-US" sz="2400" baseline="300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r h="370840">
                <a:tc>
                  <a:txBody>
                    <a:bodyPr/>
                    <a:lstStyle/>
                    <a:p>
                      <a:r>
                        <a:rPr lang="en-US" sz="2400" dirty="0" smtClean="0"/>
                        <a:t>Single Plane</a:t>
                      </a:r>
                      <a:endParaRPr lang="en-US" sz="2400" dirty="0"/>
                    </a:p>
                  </a:txBody>
                  <a:tcPr>
                    <a:lnR w="12700" cap="flat" cmpd="sng" algn="ctr">
                      <a:solidFill>
                        <a:schemeClr val="tx1"/>
                      </a:solidFill>
                      <a:prstDash val="solid"/>
                      <a:round/>
                      <a:headEnd type="none" w="med" len="med"/>
                      <a:tailEnd type="none" w="med" len="med"/>
                    </a:lnR>
                  </a:tcPr>
                </a:tc>
                <a:tc>
                  <a:txBody>
                    <a:bodyPr/>
                    <a:lstStyle/>
                    <a:p>
                      <a:pPr algn="r"/>
                      <a:endParaRPr lang="en-US" sz="2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smtClean="0"/>
                        <a:t>73.95 mm</a:t>
                      </a:r>
                      <a:endParaRPr lang="en-US"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smtClean="0"/>
                        <a:t>16.26</a:t>
                      </a:r>
                      <a:r>
                        <a:rPr lang="en-US" sz="2400" baseline="30000" dirty="0" smtClean="0"/>
                        <a:t>o</a:t>
                      </a:r>
                      <a:endParaRPr lang="en-US" sz="24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39" name="Group 38"/>
          <p:cNvGrpSpPr/>
          <p:nvPr/>
        </p:nvGrpSpPr>
        <p:grpSpPr>
          <a:xfrm>
            <a:off x="1600200" y="3733800"/>
            <a:ext cx="4990918" cy="2900065"/>
            <a:chOff x="1600200" y="3733800"/>
            <a:chExt cx="4990918" cy="2900065"/>
          </a:xfrm>
        </p:grpSpPr>
        <p:sp>
          <p:nvSpPr>
            <p:cNvPr id="33" name="Oval 32"/>
            <p:cNvSpPr/>
            <p:nvPr/>
          </p:nvSpPr>
          <p:spPr>
            <a:xfrm>
              <a:off x="2743200" y="3733800"/>
              <a:ext cx="17526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1600200" y="6172200"/>
              <a:ext cx="4990918" cy="461665"/>
            </a:xfrm>
            <a:prstGeom prst="rect">
              <a:avLst/>
            </a:prstGeom>
            <a:noFill/>
          </p:spPr>
          <p:txBody>
            <a:bodyPr wrap="none" rtlCol="0">
              <a:spAutoFit/>
            </a:bodyPr>
            <a:lstStyle/>
            <a:p>
              <a:r>
                <a:rPr lang="en-US" sz="2400" dirty="0" smtClean="0">
                  <a:solidFill>
                    <a:srgbClr val="FF0000"/>
                  </a:solidFill>
                </a:rPr>
                <a:t>Ferrari F1:   26.56%,   24.89 mm,  3.37</a:t>
              </a:r>
              <a:r>
                <a:rPr lang="en-US" sz="2400" baseline="30000" dirty="0" smtClean="0">
                  <a:solidFill>
                    <a:srgbClr val="FF0000"/>
                  </a:solidFill>
                </a:rPr>
                <a:t>o</a:t>
              </a:r>
              <a:endParaRPr lang="en-US" sz="2400" baseline="30000" dirty="0">
                <a:solidFill>
                  <a:srgbClr val="FF0000"/>
                </a:solidFill>
              </a:endParaRPr>
            </a:p>
          </p:txBody>
        </p:sp>
      </p:grpSp>
      <p:grpSp>
        <p:nvGrpSpPr>
          <p:cNvPr id="15" name="Group 14"/>
          <p:cNvGrpSpPr/>
          <p:nvPr/>
        </p:nvGrpSpPr>
        <p:grpSpPr>
          <a:xfrm>
            <a:off x="4495800" y="1905000"/>
            <a:ext cx="4648200" cy="2581275"/>
            <a:chOff x="4495800" y="1905000"/>
            <a:chExt cx="4648200" cy="2581275"/>
          </a:xfrm>
        </p:grpSpPr>
        <p:grpSp>
          <p:nvGrpSpPr>
            <p:cNvPr id="36" name="Group 35"/>
            <p:cNvGrpSpPr/>
            <p:nvPr/>
          </p:nvGrpSpPr>
          <p:grpSpPr>
            <a:xfrm>
              <a:off x="4724400" y="2286000"/>
              <a:ext cx="4419600" cy="2200275"/>
              <a:chOff x="4724400" y="2362200"/>
              <a:chExt cx="4419600" cy="2200275"/>
            </a:xfrm>
          </p:grpSpPr>
          <p:sp>
            <p:nvSpPr>
              <p:cNvPr id="34" name="Oval 33"/>
              <p:cNvSpPr/>
              <p:nvPr/>
            </p:nvSpPr>
            <p:spPr>
              <a:xfrm>
                <a:off x="4724400" y="3276600"/>
                <a:ext cx="1371600" cy="609600"/>
              </a:xfrm>
              <a:prstGeom prst="ellipse">
                <a:avLst/>
              </a:prstGeom>
              <a:noFill/>
              <a:ln>
                <a:solidFill>
                  <a:srgbClr val="6EFD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9" name="Picture 3"/>
              <p:cNvPicPr>
                <a:picLocks noChangeAspect="1" noChangeArrowheads="1"/>
              </p:cNvPicPr>
              <p:nvPr/>
            </p:nvPicPr>
            <p:blipFill>
              <a:blip r:embed="rId4"/>
              <a:srcRect/>
              <a:stretch>
                <a:fillRect/>
              </a:stretch>
            </p:blipFill>
            <p:spPr bwMode="auto">
              <a:xfrm>
                <a:off x="6124575" y="2362200"/>
                <a:ext cx="3019425" cy="2200275"/>
              </a:xfrm>
              <a:prstGeom prst="rect">
                <a:avLst/>
              </a:prstGeom>
              <a:noFill/>
              <a:ln w="9525">
                <a:noFill/>
                <a:miter lim="800000"/>
                <a:headEnd/>
                <a:tailEnd/>
              </a:ln>
              <a:effectLst/>
            </p:spPr>
          </p:pic>
        </p:grpSp>
        <p:pic>
          <p:nvPicPr>
            <p:cNvPr id="180226" name="Picture 2"/>
            <p:cNvPicPr>
              <a:picLocks noChangeAspect="1" noChangeArrowheads="1"/>
            </p:cNvPicPr>
            <p:nvPr/>
          </p:nvPicPr>
          <p:blipFill>
            <a:blip r:embed="rId5"/>
            <a:srcRect/>
            <a:stretch>
              <a:fillRect/>
            </a:stretch>
          </p:blipFill>
          <p:spPr bwMode="auto">
            <a:xfrm>
              <a:off x="4495800" y="1905000"/>
              <a:ext cx="1810164" cy="1181100"/>
            </a:xfrm>
            <a:prstGeom prst="rect">
              <a:avLst/>
            </a:prstGeom>
            <a:noFill/>
            <a:ln w="9525">
              <a:noFill/>
              <a:miter lim="800000"/>
              <a:headEnd/>
              <a:tailEnd/>
            </a:ln>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4"/>
          <p:cNvSpPr>
            <a:spLocks noGrp="1"/>
          </p:cNvSpPr>
          <p:nvPr>
            <p:ph type="title"/>
          </p:nvPr>
        </p:nvSpPr>
        <p:spPr>
          <a:xfrm>
            <a:off x="457200" y="0"/>
            <a:ext cx="8229600" cy="1143000"/>
          </a:xfrm>
        </p:spPr>
        <p:txBody>
          <a:bodyPr/>
          <a:lstStyle/>
          <a:p>
            <a:r>
              <a:rPr lang="en-US" altLang="zh-TW" dirty="0" smtClean="0"/>
              <a:t>Application: Robot Manipulation</a:t>
            </a:r>
          </a:p>
        </p:txBody>
      </p:sp>
      <p:sp>
        <p:nvSpPr>
          <p:cNvPr id="29699" name="Content Placeholder 5"/>
          <p:cNvSpPr>
            <a:spLocks noGrp="1"/>
          </p:cNvSpPr>
          <p:nvPr>
            <p:ph idx="1"/>
          </p:nvPr>
        </p:nvSpPr>
        <p:spPr>
          <a:xfrm>
            <a:off x="457200" y="990600"/>
            <a:ext cx="8229600" cy="1066800"/>
          </a:xfrm>
        </p:spPr>
        <p:txBody>
          <a:bodyPr>
            <a:noAutofit/>
          </a:bodyPr>
          <a:lstStyle/>
          <a:p>
            <a:pPr>
              <a:spcBef>
                <a:spcPts val="0"/>
              </a:spcBef>
              <a:spcAft>
                <a:spcPts val="600"/>
              </a:spcAft>
            </a:pPr>
            <a:r>
              <a:rPr lang="en-US" altLang="zh-TW" sz="2400" dirty="0" smtClean="0"/>
              <a:t>20 </a:t>
            </a:r>
            <a:r>
              <a:rPr lang="en-US" altLang="zh-TW" sz="2400" dirty="0" err="1" smtClean="0"/>
              <a:t>diecast</a:t>
            </a:r>
            <a:r>
              <a:rPr lang="en-US" altLang="zh-TW" sz="2400" dirty="0" smtClean="0"/>
              <a:t> model cars, 60 trials</a:t>
            </a:r>
          </a:p>
          <a:p>
            <a:pPr>
              <a:spcBef>
                <a:spcPts val="0"/>
              </a:spcBef>
              <a:spcAft>
                <a:spcPts val="600"/>
              </a:spcAft>
            </a:pPr>
            <a:r>
              <a:rPr lang="en-US" altLang="zh-TW" sz="2400" dirty="0" smtClean="0"/>
              <a:t>Successful grasp: 57/60 (Potemkin), 6/60 (Single Plane)</a:t>
            </a:r>
          </a:p>
          <a:p>
            <a:pPr>
              <a:spcBef>
                <a:spcPts val="0"/>
              </a:spcBef>
              <a:spcAft>
                <a:spcPts val="600"/>
              </a:spcAft>
            </a:pPr>
            <a:endParaRPr lang="en-US" altLang="zh-TW" sz="2400" dirty="0" smtClean="0"/>
          </a:p>
          <a:p>
            <a:pPr>
              <a:spcBef>
                <a:spcPts val="0"/>
              </a:spcBef>
              <a:spcAft>
                <a:spcPts val="600"/>
              </a:spcAft>
              <a:buNone/>
            </a:pPr>
            <a:r>
              <a:rPr lang="en-US" altLang="zh-TW" sz="2400" dirty="0" smtClean="0"/>
              <a:t> </a:t>
            </a:r>
          </a:p>
        </p:txBody>
      </p:sp>
      <p:sp>
        <p:nvSpPr>
          <p:cNvPr id="29700" name="Slide Number Placeholder 3"/>
          <p:cNvSpPr>
            <a:spLocks noGrp="1"/>
          </p:cNvSpPr>
          <p:nvPr>
            <p:ph type="sldNum" sz="quarter" idx="12"/>
          </p:nvPr>
        </p:nvSpPr>
        <p:spPr bwMode="auto">
          <a:noFill/>
          <a:ln>
            <a:miter lim="800000"/>
            <a:headEnd/>
            <a:tailEnd/>
          </a:ln>
        </p:spPr>
        <p:txBody>
          <a:bodyPr/>
          <a:lstStyle/>
          <a:p>
            <a:fld id="{CB88DA28-98F3-426E-B48D-9A2427DD8AE4}" type="slidenum">
              <a:rPr lang="en-US" altLang="zh-TW" smtClean="0"/>
              <a:pPr/>
              <a:t>41</a:t>
            </a:fld>
            <a:endParaRPr lang="en-US" altLang="zh-TW" smtClean="0"/>
          </a:p>
        </p:txBody>
      </p:sp>
      <p:sp>
        <p:nvSpPr>
          <p:cNvPr id="6" name="TextBox 5"/>
          <p:cNvSpPr txBox="1"/>
          <p:nvPr/>
        </p:nvSpPr>
        <p:spPr>
          <a:xfrm>
            <a:off x="609600" y="2819400"/>
            <a:ext cx="4360040" cy="646331"/>
          </a:xfrm>
          <a:prstGeom prst="rect">
            <a:avLst/>
          </a:prstGeom>
          <a:noFill/>
        </p:spPr>
        <p:txBody>
          <a:bodyPr wrap="none" rtlCol="0">
            <a:spAutoFit/>
          </a:bodyPr>
          <a:lstStyle/>
          <a:p>
            <a:r>
              <a:rPr lang="en-US" dirty="0" smtClean="0"/>
              <a:t>The link of the demo videos:</a:t>
            </a:r>
          </a:p>
          <a:p>
            <a:r>
              <a:rPr lang="en-US" dirty="0" smtClean="0"/>
              <a:t>http://people.csail.mit.edu/chiu/demos.htm</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4"/>
          <p:cNvSpPr>
            <a:spLocks noGrp="1"/>
          </p:cNvSpPr>
          <p:nvPr>
            <p:ph type="title"/>
          </p:nvPr>
        </p:nvSpPr>
        <p:spPr>
          <a:xfrm>
            <a:off x="457200" y="0"/>
            <a:ext cx="8229600" cy="1143000"/>
          </a:xfrm>
        </p:spPr>
        <p:txBody>
          <a:bodyPr/>
          <a:lstStyle/>
          <a:p>
            <a:r>
              <a:rPr lang="en-US" altLang="zh-TW" dirty="0" smtClean="0"/>
              <a:t>Application: Robot Manipulation</a:t>
            </a:r>
          </a:p>
        </p:txBody>
      </p:sp>
      <p:sp>
        <p:nvSpPr>
          <p:cNvPr id="29699" name="Content Placeholder 5"/>
          <p:cNvSpPr>
            <a:spLocks noGrp="1"/>
          </p:cNvSpPr>
          <p:nvPr>
            <p:ph idx="1"/>
          </p:nvPr>
        </p:nvSpPr>
        <p:spPr>
          <a:xfrm>
            <a:off x="457200" y="990600"/>
            <a:ext cx="8229600" cy="1066800"/>
          </a:xfrm>
        </p:spPr>
        <p:txBody>
          <a:bodyPr>
            <a:noAutofit/>
          </a:bodyPr>
          <a:lstStyle/>
          <a:p>
            <a:pPr>
              <a:spcBef>
                <a:spcPts val="0"/>
              </a:spcBef>
              <a:spcAft>
                <a:spcPts val="600"/>
              </a:spcAft>
            </a:pPr>
            <a:r>
              <a:rPr lang="en-US" altLang="zh-TW" sz="2400" dirty="0" smtClean="0"/>
              <a:t>20 </a:t>
            </a:r>
            <a:r>
              <a:rPr lang="en-US" altLang="zh-TW" sz="2400" dirty="0" err="1" smtClean="0"/>
              <a:t>diecast</a:t>
            </a:r>
            <a:r>
              <a:rPr lang="en-US" altLang="zh-TW" sz="2400" dirty="0" smtClean="0"/>
              <a:t> </a:t>
            </a:r>
            <a:r>
              <a:rPr lang="en-US" altLang="zh-TW" sz="2400" smtClean="0"/>
              <a:t>model cars, </a:t>
            </a:r>
            <a:r>
              <a:rPr lang="en-US" altLang="zh-TW" sz="2400" dirty="0" smtClean="0"/>
              <a:t>60 trials</a:t>
            </a:r>
          </a:p>
          <a:p>
            <a:pPr>
              <a:spcBef>
                <a:spcPts val="0"/>
              </a:spcBef>
              <a:spcAft>
                <a:spcPts val="600"/>
              </a:spcAft>
            </a:pPr>
            <a:r>
              <a:rPr lang="en-US" altLang="zh-TW" sz="2400" dirty="0" smtClean="0"/>
              <a:t>Successful grasp: 57/60 (Potemkin), 6/60 (Single Plane)</a:t>
            </a:r>
          </a:p>
          <a:p>
            <a:pPr>
              <a:spcBef>
                <a:spcPts val="0"/>
              </a:spcBef>
              <a:spcAft>
                <a:spcPts val="600"/>
              </a:spcAft>
            </a:pPr>
            <a:endParaRPr lang="en-US" altLang="zh-TW" sz="2400" dirty="0" smtClean="0"/>
          </a:p>
          <a:p>
            <a:pPr>
              <a:spcBef>
                <a:spcPts val="0"/>
              </a:spcBef>
              <a:spcAft>
                <a:spcPts val="600"/>
              </a:spcAft>
              <a:buNone/>
            </a:pPr>
            <a:r>
              <a:rPr lang="en-US" altLang="zh-TW" sz="2400" dirty="0" smtClean="0"/>
              <a:t> </a:t>
            </a:r>
          </a:p>
        </p:txBody>
      </p:sp>
      <p:sp>
        <p:nvSpPr>
          <p:cNvPr id="29700" name="Slide Number Placeholder 3"/>
          <p:cNvSpPr>
            <a:spLocks noGrp="1"/>
          </p:cNvSpPr>
          <p:nvPr>
            <p:ph type="sldNum" sz="quarter" idx="12"/>
          </p:nvPr>
        </p:nvSpPr>
        <p:spPr bwMode="auto">
          <a:noFill/>
          <a:ln>
            <a:miter lim="800000"/>
            <a:headEnd/>
            <a:tailEnd/>
          </a:ln>
        </p:spPr>
        <p:txBody>
          <a:bodyPr/>
          <a:lstStyle/>
          <a:p>
            <a:fld id="{CB88DA28-98F3-426E-B48D-9A2427DD8AE4}" type="slidenum">
              <a:rPr lang="en-US" altLang="zh-TW" smtClean="0"/>
              <a:pPr/>
              <a:t>42</a:t>
            </a:fld>
            <a:endParaRPr lang="en-US" altLang="zh-TW" smtClean="0"/>
          </a:p>
        </p:txBody>
      </p:sp>
      <p:pic>
        <p:nvPicPr>
          <p:cNvPr id="5" name="Picture 4" descr="IMG_3466.JPG"/>
          <p:cNvPicPr>
            <a:picLocks noChangeAspect="1"/>
          </p:cNvPicPr>
          <p:nvPr/>
        </p:nvPicPr>
        <p:blipFill>
          <a:blip r:embed="rId3" cstate="print"/>
          <a:stretch>
            <a:fillRect/>
          </a:stretch>
        </p:blipFill>
        <p:spPr>
          <a:xfrm>
            <a:off x="1295400" y="2057400"/>
            <a:ext cx="5943600" cy="4457700"/>
          </a:xfrm>
          <a:prstGeom prst="rect">
            <a:avLst/>
          </a:prstGeom>
        </p:spPr>
      </p:pic>
      <p:grpSp>
        <p:nvGrpSpPr>
          <p:cNvPr id="2" name="Group 7"/>
          <p:cNvGrpSpPr/>
          <p:nvPr/>
        </p:nvGrpSpPr>
        <p:grpSpPr>
          <a:xfrm>
            <a:off x="4114800" y="3505200"/>
            <a:ext cx="990600" cy="1143000"/>
            <a:chOff x="4114800" y="3505200"/>
            <a:chExt cx="990600" cy="1143000"/>
          </a:xfrm>
        </p:grpSpPr>
        <p:sp>
          <p:nvSpPr>
            <p:cNvPr id="6" name="Oval 5"/>
            <p:cNvSpPr/>
            <p:nvPr/>
          </p:nvSpPr>
          <p:spPr>
            <a:xfrm>
              <a:off x="4114800" y="3505200"/>
              <a:ext cx="457200" cy="457200"/>
            </a:xfrm>
            <a:prstGeom prst="ellipse">
              <a:avLst/>
            </a:prstGeom>
            <a:noFill/>
            <a:ln w="38100">
              <a:solidFill>
                <a:srgbClr val="18C0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648200" y="4191000"/>
              <a:ext cx="457200" cy="457200"/>
            </a:xfrm>
            <a:prstGeom prst="ellipse">
              <a:avLst/>
            </a:prstGeom>
            <a:noFill/>
            <a:ln w="38100">
              <a:solidFill>
                <a:srgbClr val="18C0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p:cNvPicPr>
            <a:picLocks noChangeAspect="1" noChangeArrowheads="1"/>
          </p:cNvPicPr>
          <p:nvPr/>
        </p:nvPicPr>
        <p:blipFill>
          <a:blip r:embed="rId3"/>
          <a:srcRect/>
          <a:stretch>
            <a:fillRect/>
          </a:stretch>
        </p:blipFill>
        <p:spPr bwMode="auto">
          <a:xfrm>
            <a:off x="6477000" y="4114800"/>
            <a:ext cx="2819400" cy="2114550"/>
          </a:xfrm>
          <a:prstGeom prst="rect">
            <a:avLst/>
          </a:prstGeom>
          <a:noFill/>
          <a:ln w="9525">
            <a:noFill/>
            <a:miter lim="800000"/>
            <a:headEnd/>
            <a:tailEnd/>
          </a:ln>
        </p:spPr>
      </p:pic>
      <p:sp>
        <p:nvSpPr>
          <p:cNvPr id="19458" name="Title 4"/>
          <p:cNvSpPr>
            <a:spLocks noGrp="1"/>
          </p:cNvSpPr>
          <p:nvPr>
            <p:ph type="title"/>
          </p:nvPr>
        </p:nvSpPr>
        <p:spPr>
          <a:xfrm>
            <a:off x="457200" y="0"/>
            <a:ext cx="8229600" cy="1143000"/>
          </a:xfrm>
        </p:spPr>
        <p:txBody>
          <a:bodyPr>
            <a:normAutofit/>
          </a:bodyPr>
          <a:lstStyle/>
          <a:p>
            <a:r>
              <a:rPr lang="en-US" altLang="zh-TW" dirty="0" smtClean="0">
                <a:hlinkClick r:id="" action="ppaction://noaction"/>
              </a:rPr>
              <a:t>Occluded Part Prediction</a:t>
            </a:r>
            <a:endParaRPr lang="en-US" altLang="zh-TW" dirty="0" smtClean="0"/>
          </a:p>
        </p:txBody>
      </p:sp>
      <p:sp>
        <p:nvSpPr>
          <p:cNvPr id="19459" name="Content Placeholder 5"/>
          <p:cNvSpPr>
            <a:spLocks noGrp="1"/>
          </p:cNvSpPr>
          <p:nvPr>
            <p:ph idx="1"/>
          </p:nvPr>
        </p:nvSpPr>
        <p:spPr>
          <a:xfrm>
            <a:off x="457200" y="1066800"/>
            <a:ext cx="8229600" cy="990600"/>
          </a:xfrm>
        </p:spPr>
        <p:txBody>
          <a:bodyPr/>
          <a:lstStyle/>
          <a:p>
            <a:r>
              <a:rPr lang="en-US" altLang="zh-TW" sz="2400" dirty="0" smtClean="0"/>
              <a:t>A Basket instance</a:t>
            </a:r>
          </a:p>
        </p:txBody>
      </p:sp>
      <p:sp>
        <p:nvSpPr>
          <p:cNvPr id="29700" name="Slide Number Placeholder 3"/>
          <p:cNvSpPr>
            <a:spLocks noGrp="1"/>
          </p:cNvSpPr>
          <p:nvPr>
            <p:ph type="sldNum" sz="quarter" idx="12"/>
          </p:nvPr>
        </p:nvSpPr>
        <p:spPr bwMode="auto">
          <a:ln>
            <a:miter lim="800000"/>
            <a:headEnd/>
            <a:tailEnd/>
          </a:ln>
        </p:spPr>
        <p:txBody>
          <a:bodyPr/>
          <a:lstStyle/>
          <a:p>
            <a:pPr>
              <a:defRPr/>
            </a:pPr>
            <a:fld id="{ADCAF971-1DF5-4C16-A0C4-8D9EED5E7139}" type="slidenum">
              <a:rPr lang="en-US" altLang="zh-TW"/>
              <a:pPr>
                <a:defRPr/>
              </a:pPr>
              <a:t>43</a:t>
            </a:fld>
            <a:endParaRPr lang="en-US" altLang="zh-TW"/>
          </a:p>
        </p:txBody>
      </p:sp>
      <p:pic>
        <p:nvPicPr>
          <p:cNvPr id="12" name="Picture 2"/>
          <p:cNvPicPr>
            <a:picLocks noChangeAspect="1" noChangeArrowheads="1"/>
          </p:cNvPicPr>
          <p:nvPr/>
        </p:nvPicPr>
        <p:blipFill>
          <a:blip r:embed="rId4"/>
          <a:srcRect/>
          <a:stretch>
            <a:fillRect/>
          </a:stretch>
        </p:blipFill>
        <p:spPr bwMode="auto">
          <a:xfrm>
            <a:off x="6400800" y="1828800"/>
            <a:ext cx="2743200" cy="2057400"/>
          </a:xfrm>
          <a:prstGeom prst="rect">
            <a:avLst/>
          </a:prstGeom>
          <a:noFill/>
          <a:ln w="9525">
            <a:noFill/>
            <a:miter lim="800000"/>
            <a:headEnd/>
            <a:tailEnd/>
          </a:ln>
        </p:spPr>
      </p:pic>
      <p:pic>
        <p:nvPicPr>
          <p:cNvPr id="14" name="Picture 2"/>
          <p:cNvPicPr>
            <a:picLocks noChangeAspect="1" noChangeArrowheads="1"/>
          </p:cNvPicPr>
          <p:nvPr/>
        </p:nvPicPr>
        <p:blipFill>
          <a:blip r:embed="rId5"/>
          <a:srcRect/>
          <a:stretch>
            <a:fillRect/>
          </a:stretch>
        </p:blipFill>
        <p:spPr bwMode="auto">
          <a:xfrm>
            <a:off x="609600" y="2819400"/>
            <a:ext cx="2166937" cy="2247194"/>
          </a:xfrm>
          <a:prstGeom prst="rect">
            <a:avLst/>
          </a:prstGeom>
          <a:noFill/>
          <a:ln w="9525">
            <a:noFill/>
            <a:miter lim="800000"/>
            <a:headEnd/>
            <a:tailEnd/>
          </a:ln>
          <a:effectLst/>
        </p:spPr>
      </p:pic>
      <p:pic>
        <p:nvPicPr>
          <p:cNvPr id="18" name="Picture 3"/>
          <p:cNvPicPr>
            <a:picLocks noChangeAspect="1" noChangeArrowheads="1"/>
          </p:cNvPicPr>
          <p:nvPr/>
        </p:nvPicPr>
        <p:blipFill>
          <a:blip r:embed="rId6"/>
          <a:srcRect/>
          <a:stretch>
            <a:fillRect/>
          </a:stretch>
        </p:blipFill>
        <p:spPr bwMode="auto">
          <a:xfrm>
            <a:off x="2895600" y="2819400"/>
            <a:ext cx="2075234" cy="2286000"/>
          </a:xfrm>
          <a:prstGeom prst="rect">
            <a:avLst/>
          </a:prstGeom>
          <a:noFill/>
          <a:ln w="9525">
            <a:noFill/>
            <a:miter lim="800000"/>
            <a:headEnd/>
            <a:tailEnd/>
          </a:ln>
          <a:effectLst/>
        </p:spPr>
      </p:pic>
      <p:grpSp>
        <p:nvGrpSpPr>
          <p:cNvPr id="19" name="Group 18"/>
          <p:cNvGrpSpPr/>
          <p:nvPr/>
        </p:nvGrpSpPr>
        <p:grpSpPr>
          <a:xfrm>
            <a:off x="609600" y="2819400"/>
            <a:ext cx="4431083" cy="2286001"/>
            <a:chOff x="609600" y="2819400"/>
            <a:chExt cx="4431083" cy="2286001"/>
          </a:xfrm>
        </p:grpSpPr>
        <p:pic>
          <p:nvPicPr>
            <p:cNvPr id="72706" name="Picture 2"/>
            <p:cNvPicPr>
              <a:picLocks noChangeAspect="1" noChangeArrowheads="1"/>
            </p:cNvPicPr>
            <p:nvPr/>
          </p:nvPicPr>
          <p:blipFill>
            <a:blip r:embed="rId7"/>
            <a:srcRect/>
            <a:stretch>
              <a:fillRect/>
            </a:stretch>
          </p:blipFill>
          <p:spPr bwMode="auto">
            <a:xfrm>
              <a:off x="2895601" y="2819401"/>
              <a:ext cx="2145082" cy="2286000"/>
            </a:xfrm>
            <a:prstGeom prst="rect">
              <a:avLst/>
            </a:prstGeom>
            <a:noFill/>
            <a:ln w="9525">
              <a:noFill/>
              <a:miter lim="800000"/>
              <a:headEnd/>
              <a:tailEnd/>
            </a:ln>
            <a:effectLst/>
          </p:spPr>
        </p:pic>
        <p:pic>
          <p:nvPicPr>
            <p:cNvPr id="72707" name="Picture 3"/>
            <p:cNvPicPr>
              <a:picLocks noChangeAspect="1" noChangeArrowheads="1"/>
            </p:cNvPicPr>
            <p:nvPr/>
          </p:nvPicPr>
          <p:blipFill>
            <a:blip r:embed="rId8"/>
            <a:srcRect/>
            <a:stretch>
              <a:fillRect/>
            </a:stretch>
          </p:blipFill>
          <p:spPr bwMode="auto">
            <a:xfrm>
              <a:off x="609600" y="2819400"/>
              <a:ext cx="2254250" cy="2286000"/>
            </a:xfrm>
            <a:prstGeom prst="rect">
              <a:avLst/>
            </a:prstGeom>
            <a:noFill/>
            <a:ln w="9525">
              <a:noFill/>
              <a:miter lim="800000"/>
              <a:headEnd/>
              <a:tailEnd/>
            </a:ln>
            <a:effectLst/>
          </p:spPr>
        </p:pic>
      </p:grpSp>
      <p:sp>
        <p:nvSpPr>
          <p:cNvPr id="20" name="Rectangle 19"/>
          <p:cNvSpPr/>
          <p:nvPr/>
        </p:nvSpPr>
        <p:spPr>
          <a:xfrm>
            <a:off x="1676400" y="838200"/>
            <a:ext cx="58674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urved Left Arrow 21"/>
          <p:cNvSpPr/>
          <p:nvPr/>
        </p:nvSpPr>
        <p:spPr>
          <a:xfrm>
            <a:off x="8382000" y="5105400"/>
            <a:ext cx="533400" cy="7620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 name="Group 20"/>
          <p:cNvGrpSpPr/>
          <p:nvPr/>
        </p:nvGrpSpPr>
        <p:grpSpPr>
          <a:xfrm>
            <a:off x="6096000" y="3886200"/>
            <a:ext cx="3505200" cy="2628900"/>
            <a:chOff x="5791200" y="4038600"/>
            <a:chExt cx="3505200" cy="2628900"/>
          </a:xfrm>
        </p:grpSpPr>
        <p:sp>
          <p:nvSpPr>
            <p:cNvPr id="16" name="Rectangle 15"/>
            <p:cNvSpPr/>
            <p:nvPr/>
          </p:nvSpPr>
          <p:spPr>
            <a:xfrm>
              <a:off x="6705600" y="4267200"/>
              <a:ext cx="1676400" cy="2133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4"/>
            <p:cNvPicPr>
              <a:picLocks noChangeAspect="1" noChangeArrowheads="1"/>
            </p:cNvPicPr>
            <p:nvPr/>
          </p:nvPicPr>
          <p:blipFill>
            <a:blip r:embed="rId9"/>
            <a:srcRect/>
            <a:stretch>
              <a:fillRect/>
            </a:stretch>
          </p:blipFill>
          <p:spPr bwMode="auto">
            <a:xfrm>
              <a:off x="5791200" y="4038600"/>
              <a:ext cx="3505200" cy="2628900"/>
            </a:xfrm>
            <a:prstGeom prst="rect">
              <a:avLst/>
            </a:prstGeom>
            <a:noFill/>
            <a:ln w="9525">
              <a:noFill/>
              <a:miter lim="800000"/>
              <a:headEnd/>
              <a:tailEnd/>
            </a:ln>
          </p:spPr>
        </p:pic>
      </p:grpSp>
      <p:pic>
        <p:nvPicPr>
          <p:cNvPr id="23" name="Picture 1"/>
          <p:cNvPicPr>
            <a:picLocks noChangeAspect="1" noChangeArrowheads="1"/>
          </p:cNvPicPr>
          <p:nvPr/>
        </p:nvPicPr>
        <p:blipFill>
          <a:blip r:embed="rId10"/>
          <a:srcRect/>
          <a:stretch>
            <a:fillRect/>
          </a:stretch>
        </p:blipFill>
        <p:spPr bwMode="auto">
          <a:xfrm>
            <a:off x="7086600" y="1676400"/>
            <a:ext cx="1447800" cy="2292351"/>
          </a:xfrm>
          <a:prstGeom prst="rect">
            <a:avLst/>
          </a:prstGeom>
          <a:noFill/>
          <a:ln w="9525">
            <a:noFill/>
            <a:miter lim="800000"/>
            <a:headEnd/>
            <a:tailEnd/>
          </a:ln>
          <a:effectLst/>
        </p:spPr>
      </p:pic>
      <p:pic>
        <p:nvPicPr>
          <p:cNvPr id="233473" name="Picture 1"/>
          <p:cNvPicPr>
            <a:picLocks noChangeAspect="1" noChangeArrowheads="1"/>
          </p:cNvPicPr>
          <p:nvPr/>
        </p:nvPicPr>
        <p:blipFill>
          <a:blip r:embed="rId10"/>
          <a:srcRect/>
          <a:stretch>
            <a:fillRect/>
          </a:stretch>
        </p:blipFill>
        <p:spPr bwMode="auto">
          <a:xfrm>
            <a:off x="2209800" y="2362200"/>
            <a:ext cx="2057400" cy="3257550"/>
          </a:xfrm>
          <a:prstGeom prst="rect">
            <a:avLst/>
          </a:prstGeom>
          <a:noFill/>
          <a:ln w="9525">
            <a:noFill/>
            <a:miter lim="800000"/>
            <a:headEnd/>
            <a:tailEnd/>
          </a:ln>
          <a:effectLst/>
        </p:spPr>
      </p:pic>
      <p:sp>
        <p:nvSpPr>
          <p:cNvPr id="24" name="TextBox 23"/>
          <p:cNvSpPr txBox="1"/>
          <p:nvPr/>
        </p:nvSpPr>
        <p:spPr>
          <a:xfrm>
            <a:off x="609600" y="1524000"/>
            <a:ext cx="4360040" cy="646331"/>
          </a:xfrm>
          <a:prstGeom prst="rect">
            <a:avLst/>
          </a:prstGeom>
          <a:noFill/>
        </p:spPr>
        <p:txBody>
          <a:bodyPr wrap="none" rtlCol="0">
            <a:spAutoFit/>
          </a:bodyPr>
          <a:lstStyle/>
          <a:p>
            <a:r>
              <a:rPr lang="en-US" dirty="0" smtClean="0"/>
              <a:t>The link of the demo videos:</a:t>
            </a:r>
          </a:p>
          <a:p>
            <a:r>
              <a:rPr lang="en-US" dirty="0" smtClean="0"/>
              <a:t>http://people.csail.mit.edu/chiu/demos.htm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347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Contributions</a:t>
            </a:r>
            <a:endParaRPr lang="en-US" dirty="0"/>
          </a:p>
        </p:txBody>
      </p:sp>
      <p:sp>
        <p:nvSpPr>
          <p:cNvPr id="5" name="Content Placeholder 4"/>
          <p:cNvSpPr>
            <a:spLocks noGrp="1"/>
          </p:cNvSpPr>
          <p:nvPr>
            <p:ph idx="1"/>
          </p:nvPr>
        </p:nvSpPr>
        <p:spPr>
          <a:xfrm>
            <a:off x="152400" y="1600200"/>
            <a:ext cx="8839200" cy="4953000"/>
          </a:xfrm>
        </p:spPr>
        <p:txBody>
          <a:bodyPr>
            <a:normAutofit fontScale="92500" lnSpcReduction="20000"/>
          </a:bodyPr>
          <a:lstStyle/>
          <a:p>
            <a:r>
              <a:rPr lang="en-US" altLang="zh-TW" sz="3500" dirty="0" smtClean="0"/>
              <a:t>The Potemkin Model: </a:t>
            </a:r>
          </a:p>
          <a:p>
            <a:pPr>
              <a:buFont typeface="Arial" charset="0"/>
              <a:buNone/>
            </a:pPr>
            <a:r>
              <a:rPr lang="en-US" altLang="zh-TW" sz="3500" dirty="0" smtClean="0"/>
              <a:t>    </a:t>
            </a:r>
            <a:r>
              <a:rPr lang="en-US" altLang="zh-TW" sz="3000" dirty="0" smtClean="0"/>
              <a:t>- Provide a middle ground between 2D and 3D</a:t>
            </a:r>
          </a:p>
          <a:p>
            <a:pPr>
              <a:buFont typeface="Arial" charset="0"/>
              <a:buNone/>
            </a:pPr>
            <a:r>
              <a:rPr lang="en-US" altLang="zh-TW" sz="3000" dirty="0" smtClean="0"/>
              <a:t>     - Construct a relatively weak 3D model</a:t>
            </a:r>
          </a:p>
          <a:p>
            <a:pPr>
              <a:buFont typeface="Arial" charset="0"/>
              <a:buNone/>
            </a:pPr>
            <a:r>
              <a:rPr lang="en-US" altLang="zh-TW" sz="3000" dirty="0" smtClean="0"/>
              <a:t>             - Generate virtual training data</a:t>
            </a:r>
          </a:p>
          <a:p>
            <a:pPr>
              <a:buFont typeface="Arial" charset="0"/>
              <a:buNone/>
            </a:pPr>
            <a:r>
              <a:rPr lang="en-US" altLang="zh-TW" sz="3000" dirty="0" smtClean="0"/>
              <a:t>             - Reconstruct 3D objects from a single image</a:t>
            </a:r>
          </a:p>
          <a:p>
            <a:pPr>
              <a:buFont typeface="Arial" charset="0"/>
              <a:buNone/>
            </a:pPr>
            <a:endParaRPr lang="en-US" altLang="zh-TW" sz="3000" dirty="0" smtClean="0"/>
          </a:p>
          <a:p>
            <a:r>
              <a:rPr lang="en-US" altLang="zh-TW" sz="3500" dirty="0" smtClean="0"/>
              <a:t>Applications</a:t>
            </a:r>
          </a:p>
          <a:p>
            <a:pPr>
              <a:buNone/>
            </a:pPr>
            <a:r>
              <a:rPr lang="en-US" altLang="zh-TW" sz="3500" dirty="0" smtClean="0"/>
              <a:t>    </a:t>
            </a:r>
            <a:r>
              <a:rPr lang="en-US" altLang="zh-TW" sz="3000" dirty="0" smtClean="0"/>
              <a:t>- Multi-view object class detection</a:t>
            </a:r>
          </a:p>
          <a:p>
            <a:pPr>
              <a:buNone/>
            </a:pPr>
            <a:r>
              <a:rPr lang="en-US" altLang="zh-TW" sz="3000" dirty="0" smtClean="0"/>
              <a:t>    - Object pop-up</a:t>
            </a:r>
          </a:p>
          <a:p>
            <a:pPr>
              <a:buNone/>
            </a:pPr>
            <a:r>
              <a:rPr lang="en-US" altLang="zh-TW" sz="3000" dirty="0" smtClean="0"/>
              <a:t>    - Object detection using 2.5D data</a:t>
            </a:r>
          </a:p>
          <a:p>
            <a:pPr>
              <a:buNone/>
            </a:pPr>
            <a:r>
              <a:rPr lang="en-US" altLang="zh-TW" sz="3000" dirty="0" smtClean="0"/>
              <a:t>    - Robot Manipulation</a:t>
            </a:r>
          </a:p>
        </p:txBody>
      </p:sp>
      <p:sp>
        <p:nvSpPr>
          <p:cNvPr id="6" name="Slide Number Placeholder 5"/>
          <p:cNvSpPr>
            <a:spLocks noGrp="1"/>
          </p:cNvSpPr>
          <p:nvPr>
            <p:ph type="sldNum" sz="quarter" idx="12"/>
          </p:nvPr>
        </p:nvSpPr>
        <p:spPr/>
        <p:txBody>
          <a:bodyPr/>
          <a:lstStyle/>
          <a:p>
            <a:fld id="{A0C851C2-FAFF-484D-B4F8-9530FEF8950B}" type="slidenum">
              <a:rPr lang="en-US" smtClean="0"/>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a:xfrm>
            <a:off x="457200" y="1600200"/>
            <a:ext cx="8458200" cy="4525963"/>
          </a:xfrm>
        </p:spPr>
        <p:txBody>
          <a:bodyPr>
            <a:noAutofit/>
          </a:bodyPr>
          <a:lstStyle/>
          <a:p>
            <a:r>
              <a:rPr lang="en-US" sz="2400" dirty="0" smtClean="0"/>
              <a:t>Thesis committee members</a:t>
            </a:r>
          </a:p>
          <a:p>
            <a:pPr>
              <a:buNone/>
            </a:pPr>
            <a:r>
              <a:rPr lang="en-US" sz="2400" dirty="0" smtClean="0"/>
              <a:t>    - </a:t>
            </a:r>
            <a:r>
              <a:rPr lang="en-US" sz="2400" dirty="0" err="1" smtClean="0"/>
              <a:t>Tómas</a:t>
            </a:r>
            <a:r>
              <a:rPr lang="en-US" sz="2400" dirty="0" smtClean="0"/>
              <a:t> Lozano-</a:t>
            </a:r>
            <a:r>
              <a:rPr lang="en-US" sz="2400" dirty="0" err="1" smtClean="0"/>
              <a:t>Pérez</a:t>
            </a:r>
            <a:r>
              <a:rPr lang="en-US" sz="2400" dirty="0" smtClean="0"/>
              <a:t>, Leslie </a:t>
            </a:r>
            <a:r>
              <a:rPr lang="en-US" sz="2400" dirty="0" err="1" smtClean="0"/>
              <a:t>Kaelbling</a:t>
            </a:r>
            <a:r>
              <a:rPr lang="en-US" sz="2400" dirty="0" smtClean="0"/>
              <a:t>, Bill Freeman</a:t>
            </a:r>
          </a:p>
          <a:p>
            <a:pPr>
              <a:buNone/>
            </a:pPr>
            <a:endParaRPr lang="en-US" sz="1200" dirty="0" smtClean="0"/>
          </a:p>
          <a:p>
            <a:r>
              <a:rPr lang="en-US" sz="2400" dirty="0" smtClean="0"/>
              <a:t>Experimental Help</a:t>
            </a:r>
          </a:p>
          <a:p>
            <a:pPr>
              <a:buNone/>
            </a:pPr>
            <a:r>
              <a:rPr lang="en-US" sz="2400" dirty="0" smtClean="0"/>
              <a:t>    - </a:t>
            </a:r>
            <a:r>
              <a:rPr lang="en-US" sz="2400" dirty="0" err="1" smtClean="0"/>
              <a:t>LableMe</a:t>
            </a:r>
            <a:r>
              <a:rPr lang="en-US" sz="2400" dirty="0" smtClean="0"/>
              <a:t> and detection system: Sam Davies</a:t>
            </a:r>
          </a:p>
          <a:p>
            <a:pPr>
              <a:buNone/>
            </a:pPr>
            <a:r>
              <a:rPr lang="en-US" sz="2400" dirty="0" smtClean="0"/>
              <a:t>    - Robot system: </a:t>
            </a:r>
            <a:r>
              <a:rPr lang="en-US" sz="2400" dirty="0" err="1" smtClean="0"/>
              <a:t>Kaijen</a:t>
            </a:r>
            <a:r>
              <a:rPr lang="en-US" sz="2400" dirty="0" smtClean="0"/>
              <a:t> Hsiao and </a:t>
            </a:r>
            <a:r>
              <a:rPr lang="en-US" sz="2400" dirty="0" err="1" smtClean="0"/>
              <a:t>Huan</a:t>
            </a:r>
            <a:r>
              <a:rPr lang="en-US" sz="2400" dirty="0" smtClean="0"/>
              <a:t> Liu</a:t>
            </a:r>
          </a:p>
          <a:p>
            <a:pPr>
              <a:buNone/>
            </a:pPr>
            <a:r>
              <a:rPr lang="en-US" sz="2400" dirty="0" smtClean="0"/>
              <a:t>    - Data collection: Meg A. </a:t>
            </a:r>
            <a:r>
              <a:rPr lang="en-US" sz="2400" dirty="0" err="1" smtClean="0"/>
              <a:t>Lippow</a:t>
            </a:r>
            <a:r>
              <a:rPr lang="en-US" sz="2400" dirty="0" smtClean="0"/>
              <a:t> and Sarah Finney</a:t>
            </a:r>
          </a:p>
          <a:p>
            <a:pPr>
              <a:buNone/>
            </a:pPr>
            <a:r>
              <a:rPr lang="en-US" sz="2400" dirty="0" smtClean="0"/>
              <a:t>    - Stereo vision: Tom </a:t>
            </a:r>
            <a:r>
              <a:rPr lang="en-US" sz="2400" dirty="0" err="1" smtClean="0"/>
              <a:t>Yeh</a:t>
            </a:r>
            <a:r>
              <a:rPr lang="en-US" sz="2400" dirty="0" smtClean="0"/>
              <a:t> and </a:t>
            </a:r>
            <a:r>
              <a:rPr lang="en-US" sz="2400" dirty="0" err="1" smtClean="0"/>
              <a:t>Sybor</a:t>
            </a:r>
            <a:r>
              <a:rPr lang="en-US" sz="2400" dirty="0" smtClean="0"/>
              <a:t> Wang </a:t>
            </a:r>
          </a:p>
          <a:p>
            <a:pPr>
              <a:buNone/>
            </a:pPr>
            <a:r>
              <a:rPr lang="en-US" sz="2400" dirty="0" smtClean="0"/>
              <a:t>    - Others: David Huynh, </a:t>
            </a:r>
            <a:r>
              <a:rPr lang="en-US" sz="2400" dirty="0" err="1" smtClean="0"/>
              <a:t>Yushi</a:t>
            </a:r>
            <a:r>
              <a:rPr lang="en-US" sz="2400" dirty="0" smtClean="0"/>
              <a:t> </a:t>
            </a:r>
            <a:r>
              <a:rPr lang="en-US" sz="2400" dirty="0" err="1" smtClean="0"/>
              <a:t>Xu</a:t>
            </a:r>
            <a:r>
              <a:rPr lang="en-US" sz="2400" dirty="0" smtClean="0"/>
              <a:t>, and Hung-An Chang</a:t>
            </a:r>
          </a:p>
          <a:p>
            <a:pPr>
              <a:buNone/>
            </a:pPr>
            <a:endParaRPr lang="en-US" sz="1200" dirty="0" smtClean="0"/>
          </a:p>
          <a:p>
            <a:r>
              <a:rPr lang="en-US" sz="2400" dirty="0" smtClean="0"/>
              <a:t>All LIS people </a:t>
            </a:r>
          </a:p>
          <a:p>
            <a:r>
              <a:rPr lang="en-US" sz="2400" dirty="0" smtClean="0"/>
              <a:t>My parents and my wife, </a:t>
            </a:r>
            <a:r>
              <a:rPr lang="en-US" sz="2400" dirty="0" err="1" smtClean="0"/>
              <a:t>Ju-Hui</a:t>
            </a:r>
            <a:endParaRPr lang="en-US" sz="2400" dirty="0" smtClean="0"/>
          </a:p>
        </p:txBody>
      </p:sp>
      <p:sp>
        <p:nvSpPr>
          <p:cNvPr id="4" name="Slide Number Placeholder 3"/>
          <p:cNvSpPr>
            <a:spLocks noGrp="1"/>
          </p:cNvSpPr>
          <p:nvPr>
            <p:ph type="sldNum" sz="quarter" idx="12"/>
          </p:nvPr>
        </p:nvSpPr>
        <p:spPr/>
        <p:txBody>
          <a:bodyPr/>
          <a:lstStyle/>
          <a:p>
            <a:fld id="{A0C851C2-FAFF-484D-B4F8-9530FEF8950B}" type="slidenum">
              <a:rPr lang="en-US" smtClean="0"/>
              <a:pPr/>
              <a:t>45</a:t>
            </a:fld>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A0C851C2-FAFF-484D-B4F8-9530FEF8950B}" type="slidenum">
              <a:rPr lang="en-US" smtClean="0"/>
              <a:pPr/>
              <a:t>46</a:t>
            </a:fld>
            <a:endParaRPr lang="en-US"/>
          </a:p>
        </p:txBody>
      </p:sp>
      <p:pic>
        <p:nvPicPr>
          <p:cNvPr id="5" name="圖片 4" descr="IMG_3470.JPG"/>
          <p:cNvPicPr>
            <a:picLocks noChangeAspect="1"/>
          </p:cNvPicPr>
          <p:nvPr/>
        </p:nvPicPr>
        <p:blipFill>
          <a:blip r:embed="rId2" cstate="print"/>
          <a:stretch>
            <a:fillRect/>
          </a:stretch>
        </p:blipFill>
        <p:spPr>
          <a:xfrm>
            <a:off x="1447800" y="457200"/>
            <a:ext cx="6477000" cy="4857750"/>
          </a:xfrm>
          <a:prstGeom prst="rect">
            <a:avLst/>
          </a:prstGeom>
        </p:spPr>
      </p:pic>
      <p:sp>
        <p:nvSpPr>
          <p:cNvPr id="6" name="文字方塊 5"/>
          <p:cNvSpPr txBox="1"/>
          <p:nvPr/>
        </p:nvSpPr>
        <p:spPr>
          <a:xfrm>
            <a:off x="3429000" y="5562600"/>
            <a:ext cx="2736455" cy="769441"/>
          </a:xfrm>
          <a:prstGeom prst="rect">
            <a:avLst/>
          </a:prstGeom>
          <a:noFill/>
        </p:spPr>
        <p:txBody>
          <a:bodyPr wrap="none" rtlCol="0">
            <a:spAutoFit/>
          </a:bodyPr>
          <a:lstStyle/>
          <a:p>
            <a:r>
              <a:rPr lang="en-US" altLang="zh-TW" sz="4400" dirty="0" smtClean="0"/>
              <a:t>Thank you!</a:t>
            </a:r>
            <a:endParaRPr lang="zh-TW" altLang="en-US" sz="4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1" name="Picture 7"/>
          <p:cNvPicPr>
            <a:picLocks noChangeAspect="1" noChangeArrowheads="1"/>
          </p:cNvPicPr>
          <p:nvPr/>
        </p:nvPicPr>
        <p:blipFill>
          <a:blip r:embed="rId3"/>
          <a:srcRect/>
          <a:stretch>
            <a:fillRect/>
          </a:stretch>
        </p:blipFill>
        <p:spPr bwMode="auto">
          <a:xfrm rot="5400000">
            <a:off x="6530043" y="4214157"/>
            <a:ext cx="1122638" cy="1990725"/>
          </a:xfrm>
          <a:prstGeom prst="rect">
            <a:avLst/>
          </a:prstGeom>
          <a:noFill/>
          <a:ln w="9525">
            <a:noFill/>
            <a:miter lim="800000"/>
            <a:headEnd/>
            <a:tailEnd/>
          </a:ln>
          <a:effectLst/>
        </p:spPr>
      </p:pic>
      <p:grpSp>
        <p:nvGrpSpPr>
          <p:cNvPr id="51" name="Group 50"/>
          <p:cNvGrpSpPr/>
          <p:nvPr/>
        </p:nvGrpSpPr>
        <p:grpSpPr>
          <a:xfrm>
            <a:off x="914400" y="1143000"/>
            <a:ext cx="3352800" cy="2514600"/>
            <a:chOff x="914400" y="1143000"/>
            <a:chExt cx="3352800" cy="2514600"/>
          </a:xfrm>
        </p:grpSpPr>
        <p:grpSp>
          <p:nvGrpSpPr>
            <p:cNvPr id="5" name="Group 19"/>
            <p:cNvGrpSpPr>
              <a:grpSpLocks/>
            </p:cNvGrpSpPr>
            <p:nvPr/>
          </p:nvGrpSpPr>
          <p:grpSpPr bwMode="auto">
            <a:xfrm>
              <a:off x="1143000" y="2514600"/>
              <a:ext cx="3124200" cy="1143000"/>
              <a:chOff x="1143000" y="4267200"/>
              <a:chExt cx="3124200" cy="1143000"/>
            </a:xfrm>
          </p:grpSpPr>
          <p:sp>
            <p:nvSpPr>
              <p:cNvPr id="15" name="Down Arrow Callout 14"/>
              <p:cNvSpPr/>
              <p:nvPr/>
            </p:nvSpPr>
            <p:spPr>
              <a:xfrm>
                <a:off x="1143000" y="4267200"/>
                <a:ext cx="3048000" cy="1143000"/>
              </a:xfrm>
              <a:prstGeom prst="downArrowCallout">
                <a:avLst>
                  <a:gd name="adj1" fmla="val 15103"/>
                  <a:gd name="adj2" fmla="val 16753"/>
                  <a:gd name="adj3" fmla="val 25000"/>
                  <a:gd name="adj4" fmla="val 6497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TW">
                  <a:solidFill>
                    <a:srgbClr val="FFFFFF"/>
                  </a:solidFill>
                </a:endParaRPr>
              </a:p>
            </p:txBody>
          </p:sp>
          <p:sp>
            <p:nvSpPr>
              <p:cNvPr id="13325" name="Text Box 1041"/>
              <p:cNvSpPr txBox="1">
                <a:spLocks noChangeArrowheads="1"/>
              </p:cNvSpPr>
              <p:nvPr/>
            </p:nvSpPr>
            <p:spPr bwMode="auto">
              <a:xfrm>
                <a:off x="1143000" y="4419600"/>
                <a:ext cx="3124200" cy="461665"/>
              </a:xfrm>
              <a:prstGeom prst="rect">
                <a:avLst/>
              </a:prstGeom>
              <a:noFill/>
              <a:ln w="9525">
                <a:noFill/>
                <a:miter lim="800000"/>
                <a:headEnd/>
                <a:tailEnd/>
              </a:ln>
            </p:spPr>
            <p:txBody>
              <a:bodyPr>
                <a:spAutoFit/>
              </a:bodyPr>
              <a:lstStyle/>
              <a:p>
                <a:pPr algn="ctr"/>
                <a:r>
                  <a:rPr lang="en-US" altLang="zh-TW" sz="2400" dirty="0">
                    <a:solidFill>
                      <a:srgbClr val="6600CC"/>
                    </a:solidFill>
                    <a:latin typeface="Calibri" pitchFamily="34" charset="0"/>
                  </a:rPr>
                  <a:t>The Potemkin Model</a:t>
                </a:r>
              </a:p>
            </p:txBody>
          </p:sp>
        </p:grpSp>
        <p:grpSp>
          <p:nvGrpSpPr>
            <p:cNvPr id="50" name="Group 49"/>
            <p:cNvGrpSpPr/>
            <p:nvPr/>
          </p:nvGrpSpPr>
          <p:grpSpPr>
            <a:xfrm>
              <a:off x="914400" y="1143000"/>
              <a:ext cx="3208867" cy="971550"/>
              <a:chOff x="914400" y="1143000"/>
              <a:chExt cx="3208867" cy="971550"/>
            </a:xfrm>
          </p:grpSpPr>
          <p:pic>
            <p:nvPicPr>
              <p:cNvPr id="37" name="Picture 11" descr="Fig2c"/>
              <p:cNvPicPr>
                <a:picLocks noChangeAspect="1" noChangeArrowheads="1"/>
              </p:cNvPicPr>
              <p:nvPr/>
            </p:nvPicPr>
            <p:blipFill>
              <a:blip r:embed="rId4" cstate="print"/>
              <a:srcRect/>
              <a:stretch>
                <a:fillRect/>
              </a:stretch>
            </p:blipFill>
            <p:spPr bwMode="auto">
              <a:xfrm>
                <a:off x="914400" y="1143000"/>
                <a:ext cx="1295400" cy="971550"/>
              </a:xfrm>
              <a:prstGeom prst="rect">
                <a:avLst/>
              </a:prstGeom>
              <a:noFill/>
              <a:ln w="9525">
                <a:noFill/>
                <a:miter lim="800000"/>
                <a:headEnd/>
                <a:tailEnd/>
              </a:ln>
            </p:spPr>
          </p:pic>
          <p:pic>
            <p:nvPicPr>
              <p:cNvPr id="38" name="Picture 37" descr="P2030061.jpg"/>
              <p:cNvPicPr>
                <a:picLocks noChangeAspect="1"/>
              </p:cNvPicPr>
              <p:nvPr/>
            </p:nvPicPr>
            <p:blipFill>
              <a:blip r:embed="rId5" cstate="print"/>
              <a:stretch>
                <a:fillRect/>
              </a:stretch>
            </p:blipFill>
            <p:spPr>
              <a:xfrm>
                <a:off x="3200401" y="1308100"/>
                <a:ext cx="922866" cy="692150"/>
              </a:xfrm>
              <a:prstGeom prst="rect">
                <a:avLst/>
              </a:prstGeom>
            </p:spPr>
          </p:pic>
          <p:pic>
            <p:nvPicPr>
              <p:cNvPr id="39" name="Picture 38" descr="P2030050.jpg"/>
              <p:cNvPicPr>
                <a:picLocks noChangeAspect="1"/>
              </p:cNvPicPr>
              <p:nvPr/>
            </p:nvPicPr>
            <p:blipFill>
              <a:blip r:embed="rId6" cstate="print"/>
              <a:stretch>
                <a:fillRect/>
              </a:stretch>
            </p:blipFill>
            <p:spPr>
              <a:xfrm>
                <a:off x="2209800" y="1308101"/>
                <a:ext cx="905934" cy="679450"/>
              </a:xfrm>
              <a:prstGeom prst="rect">
                <a:avLst/>
              </a:prstGeom>
            </p:spPr>
          </p:pic>
          <p:pic>
            <p:nvPicPr>
              <p:cNvPr id="40" name="Picture 39" descr="P2030061_mask.jpg"/>
              <p:cNvPicPr>
                <a:picLocks noChangeAspect="1"/>
              </p:cNvPicPr>
              <p:nvPr/>
            </p:nvPicPr>
            <p:blipFill>
              <a:blip r:embed="rId7" cstate="print"/>
              <a:stretch>
                <a:fillRect/>
              </a:stretch>
            </p:blipFill>
            <p:spPr>
              <a:xfrm>
                <a:off x="3200400" y="1295400"/>
                <a:ext cx="914400" cy="685800"/>
              </a:xfrm>
              <a:prstGeom prst="rect">
                <a:avLst/>
              </a:prstGeom>
            </p:spPr>
          </p:pic>
          <p:pic>
            <p:nvPicPr>
              <p:cNvPr id="41" name="Picture 40" descr="P2030050_mask.jpg"/>
              <p:cNvPicPr>
                <a:picLocks noChangeAspect="1"/>
              </p:cNvPicPr>
              <p:nvPr/>
            </p:nvPicPr>
            <p:blipFill>
              <a:blip r:embed="rId8" cstate="print"/>
              <a:stretch>
                <a:fillRect/>
              </a:stretch>
            </p:blipFill>
            <p:spPr>
              <a:xfrm>
                <a:off x="2209800" y="1295400"/>
                <a:ext cx="897466" cy="673100"/>
              </a:xfrm>
              <a:prstGeom prst="rect">
                <a:avLst/>
              </a:prstGeom>
            </p:spPr>
          </p:pic>
          <p:sp>
            <p:nvSpPr>
              <p:cNvPr id="42" name="Right Arrow 41"/>
              <p:cNvSpPr/>
              <p:nvPr/>
            </p:nvSpPr>
            <p:spPr>
              <a:xfrm>
                <a:off x="2667000" y="1371600"/>
                <a:ext cx="838200" cy="224239"/>
              </a:xfrm>
              <a:prstGeom prst="rightArrow">
                <a:avLst>
                  <a:gd name="adj1" fmla="val 50000"/>
                  <a:gd name="adj2" fmla="val 94856"/>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4419600" y="1447800"/>
            <a:ext cx="3403600" cy="838200"/>
            <a:chOff x="990600" y="5105400"/>
            <a:chExt cx="3403600" cy="838200"/>
          </a:xfrm>
        </p:grpSpPr>
        <p:pic>
          <p:nvPicPr>
            <p:cNvPr id="11268" name="Picture 4" descr="C:\Documents and Settings\chiu\Desktop\DataSet\Motorbikes-KULeuven\training\Bike02\Bike02-03.jpg"/>
            <p:cNvPicPr>
              <a:picLocks noChangeAspect="1" noChangeArrowheads="1"/>
            </p:cNvPicPr>
            <p:nvPr/>
          </p:nvPicPr>
          <p:blipFill>
            <a:blip r:embed="rId9" cstate="print"/>
            <a:srcRect/>
            <a:stretch>
              <a:fillRect/>
            </a:stretch>
          </p:blipFill>
          <p:spPr bwMode="auto">
            <a:xfrm>
              <a:off x="990600" y="5105400"/>
              <a:ext cx="1117600" cy="838200"/>
            </a:xfrm>
            <a:prstGeom prst="rect">
              <a:avLst/>
            </a:prstGeom>
            <a:noFill/>
          </p:spPr>
        </p:pic>
        <p:pic>
          <p:nvPicPr>
            <p:cNvPr id="11267" name="Picture 3" descr="C:\Documents and Settings\chiu\Desktop\DataSet\Motorbikes-KULeuven\training\Bike02\Bike02-05.jpg"/>
            <p:cNvPicPr>
              <a:picLocks noChangeAspect="1" noChangeArrowheads="1"/>
            </p:cNvPicPr>
            <p:nvPr/>
          </p:nvPicPr>
          <p:blipFill>
            <a:blip r:embed="rId10" cstate="print"/>
            <a:srcRect/>
            <a:stretch>
              <a:fillRect/>
            </a:stretch>
          </p:blipFill>
          <p:spPr bwMode="auto">
            <a:xfrm>
              <a:off x="3276600" y="5105400"/>
              <a:ext cx="1117600" cy="838200"/>
            </a:xfrm>
            <a:prstGeom prst="rect">
              <a:avLst/>
            </a:prstGeom>
            <a:noFill/>
          </p:spPr>
        </p:pic>
        <p:pic>
          <p:nvPicPr>
            <p:cNvPr id="11269" name="Picture 5" descr="C:\Documents and Settings\chiu\Desktop\DataSet\Motorbikes-KULeuven\training\Bike02\Bike02-04.jpg"/>
            <p:cNvPicPr>
              <a:picLocks noChangeAspect="1" noChangeArrowheads="1"/>
            </p:cNvPicPr>
            <p:nvPr/>
          </p:nvPicPr>
          <p:blipFill>
            <a:blip r:embed="rId11" cstate="print"/>
            <a:srcRect/>
            <a:stretch>
              <a:fillRect/>
            </a:stretch>
          </p:blipFill>
          <p:spPr bwMode="auto">
            <a:xfrm>
              <a:off x="2133600" y="5105400"/>
              <a:ext cx="1117600" cy="838200"/>
            </a:xfrm>
            <a:prstGeom prst="rect">
              <a:avLst/>
            </a:prstGeom>
            <a:noFill/>
          </p:spPr>
        </p:pic>
      </p:grpSp>
      <p:sp>
        <p:nvSpPr>
          <p:cNvPr id="13315" name="Line 1039"/>
          <p:cNvSpPr>
            <a:spLocks noChangeShapeType="1"/>
          </p:cNvSpPr>
          <p:nvPr/>
        </p:nvSpPr>
        <p:spPr bwMode="auto">
          <a:xfrm flipH="1">
            <a:off x="609600" y="3657600"/>
            <a:ext cx="7864475" cy="0"/>
          </a:xfrm>
          <a:prstGeom prst="line">
            <a:avLst/>
          </a:prstGeom>
          <a:noFill/>
          <a:ln w="57150">
            <a:solidFill>
              <a:srgbClr val="0000FF"/>
            </a:solidFill>
            <a:round/>
            <a:headEnd type="triangle" w="med" len="med"/>
            <a:tailEnd type="triangle" w="med" len="med"/>
          </a:ln>
        </p:spPr>
        <p:txBody>
          <a:bodyPr/>
          <a:lstStyle/>
          <a:p>
            <a:endParaRPr lang="en-US"/>
          </a:p>
        </p:txBody>
      </p:sp>
      <p:grpSp>
        <p:nvGrpSpPr>
          <p:cNvPr id="2" name="Group 16"/>
          <p:cNvGrpSpPr>
            <a:grpSpLocks/>
          </p:cNvGrpSpPr>
          <p:nvPr/>
        </p:nvGrpSpPr>
        <p:grpSpPr bwMode="auto">
          <a:xfrm>
            <a:off x="5638800" y="3657600"/>
            <a:ext cx="3124200" cy="1012825"/>
            <a:chOff x="5638800" y="5410200"/>
            <a:chExt cx="3124200" cy="1012686"/>
          </a:xfrm>
        </p:grpSpPr>
        <p:sp>
          <p:nvSpPr>
            <p:cNvPr id="9" name="Up Arrow Callout 8"/>
            <p:cNvSpPr/>
            <p:nvPr/>
          </p:nvSpPr>
          <p:spPr>
            <a:xfrm>
              <a:off x="5715000" y="5410200"/>
              <a:ext cx="2971800" cy="990464"/>
            </a:xfrm>
            <a:prstGeom prst="upArrowCallout">
              <a:avLst>
                <a:gd name="adj1" fmla="val 15103"/>
                <a:gd name="adj2" fmla="val 25000"/>
                <a:gd name="adj3" fmla="val 25000"/>
                <a:gd name="adj4" fmla="val 6497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TW">
                <a:solidFill>
                  <a:srgbClr val="FFFFFF"/>
                </a:solidFill>
              </a:endParaRPr>
            </a:p>
          </p:txBody>
        </p:sp>
        <p:sp>
          <p:nvSpPr>
            <p:cNvPr id="13331" name="Text Box 1041"/>
            <p:cNvSpPr txBox="1">
              <a:spLocks noChangeArrowheads="1"/>
            </p:cNvSpPr>
            <p:nvPr/>
          </p:nvSpPr>
          <p:spPr bwMode="auto">
            <a:xfrm>
              <a:off x="5638800" y="5715000"/>
              <a:ext cx="3124200" cy="707886"/>
            </a:xfrm>
            <a:prstGeom prst="rect">
              <a:avLst/>
            </a:prstGeom>
            <a:noFill/>
            <a:ln w="9525">
              <a:noFill/>
              <a:miter lim="800000"/>
              <a:headEnd/>
              <a:tailEnd/>
            </a:ln>
          </p:spPr>
          <p:txBody>
            <a:bodyPr>
              <a:spAutoFit/>
            </a:bodyPr>
            <a:lstStyle/>
            <a:p>
              <a:pPr algn="ctr"/>
              <a:r>
                <a:rPr lang="en-US" altLang="zh-TW" sz="2400" dirty="0">
                  <a:solidFill>
                    <a:srgbClr val="6600CC"/>
                  </a:solidFill>
                  <a:latin typeface="Calibri" pitchFamily="34" charset="0"/>
                </a:rPr>
                <a:t>multiple 2D models</a:t>
              </a:r>
            </a:p>
            <a:p>
              <a:pPr algn="ctr"/>
              <a:r>
                <a:rPr lang="en-US" altLang="zh-TW" sz="1600" dirty="0">
                  <a:latin typeface="Calibri" pitchFamily="34" charset="0"/>
                </a:rPr>
                <a:t>[Crandall07, Torralba04, Leibe07]</a:t>
              </a:r>
            </a:p>
          </p:txBody>
        </p:sp>
      </p:grpSp>
      <p:sp>
        <p:nvSpPr>
          <p:cNvPr id="13317" name="Slide Number Placeholder 9"/>
          <p:cNvSpPr>
            <a:spLocks noGrp="1"/>
          </p:cNvSpPr>
          <p:nvPr>
            <p:ph type="sldNum" sz="quarter" idx="12"/>
          </p:nvPr>
        </p:nvSpPr>
        <p:spPr bwMode="auto">
          <a:noFill/>
          <a:ln>
            <a:miter lim="800000"/>
            <a:headEnd/>
            <a:tailEnd/>
          </a:ln>
        </p:spPr>
        <p:txBody>
          <a:bodyPr/>
          <a:lstStyle/>
          <a:p>
            <a:fld id="{07AD6721-8919-4557-95E7-1F19649DF5BA}" type="slidenum">
              <a:rPr lang="en-US" altLang="zh-TW" smtClean="0"/>
              <a:pPr/>
              <a:t>5</a:t>
            </a:fld>
            <a:endParaRPr lang="en-US" altLang="zh-TW" smtClean="0"/>
          </a:p>
        </p:txBody>
      </p:sp>
      <p:grpSp>
        <p:nvGrpSpPr>
          <p:cNvPr id="3" name="Group 18"/>
          <p:cNvGrpSpPr>
            <a:grpSpLocks/>
          </p:cNvGrpSpPr>
          <p:nvPr/>
        </p:nvGrpSpPr>
        <p:grpSpPr bwMode="auto">
          <a:xfrm>
            <a:off x="304800" y="3657600"/>
            <a:ext cx="2895600" cy="1012825"/>
            <a:chOff x="304800" y="5410200"/>
            <a:chExt cx="2895600" cy="1012686"/>
          </a:xfrm>
        </p:grpSpPr>
        <p:sp>
          <p:nvSpPr>
            <p:cNvPr id="12" name="Up Arrow Callout 11"/>
            <p:cNvSpPr/>
            <p:nvPr/>
          </p:nvSpPr>
          <p:spPr>
            <a:xfrm>
              <a:off x="457200" y="5410200"/>
              <a:ext cx="2590800" cy="990464"/>
            </a:xfrm>
            <a:prstGeom prst="upArrowCallout">
              <a:avLst>
                <a:gd name="adj1" fmla="val 15103"/>
                <a:gd name="adj2" fmla="val 25000"/>
                <a:gd name="adj3" fmla="val 25000"/>
                <a:gd name="adj4" fmla="val 6497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TW">
                <a:solidFill>
                  <a:srgbClr val="FFFFFF"/>
                </a:solidFill>
              </a:endParaRPr>
            </a:p>
          </p:txBody>
        </p:sp>
        <p:sp>
          <p:nvSpPr>
            <p:cNvPr id="13329" name="Text Box 1041"/>
            <p:cNvSpPr txBox="1">
              <a:spLocks noChangeArrowheads="1"/>
            </p:cNvSpPr>
            <p:nvPr/>
          </p:nvSpPr>
          <p:spPr bwMode="auto">
            <a:xfrm>
              <a:off x="304800" y="5715000"/>
              <a:ext cx="2895600" cy="707886"/>
            </a:xfrm>
            <a:prstGeom prst="rect">
              <a:avLst/>
            </a:prstGeom>
            <a:noFill/>
            <a:ln w="9525">
              <a:noFill/>
              <a:miter lim="800000"/>
              <a:headEnd/>
              <a:tailEnd/>
            </a:ln>
          </p:spPr>
          <p:txBody>
            <a:bodyPr>
              <a:spAutoFit/>
            </a:bodyPr>
            <a:lstStyle/>
            <a:p>
              <a:pPr algn="ctr"/>
              <a:r>
                <a:rPr lang="en-US" altLang="zh-TW" sz="2400" dirty="0">
                  <a:solidFill>
                    <a:srgbClr val="6600CC"/>
                  </a:solidFill>
                  <a:latin typeface="Calibri" pitchFamily="34" charset="0"/>
                </a:rPr>
                <a:t>explicit 3D model</a:t>
              </a:r>
            </a:p>
            <a:p>
              <a:pPr algn="ctr"/>
              <a:r>
                <a:rPr lang="en-US" altLang="zh-TW" sz="1600" dirty="0">
                  <a:latin typeface="Calibri" pitchFamily="34" charset="0"/>
                </a:rPr>
                <a:t>[Hoiem07, Yan07]</a:t>
              </a:r>
            </a:p>
          </p:txBody>
        </p:sp>
      </p:grpSp>
      <p:grpSp>
        <p:nvGrpSpPr>
          <p:cNvPr id="4" name="Group 17"/>
          <p:cNvGrpSpPr>
            <a:grpSpLocks/>
          </p:cNvGrpSpPr>
          <p:nvPr/>
        </p:nvGrpSpPr>
        <p:grpSpPr bwMode="auto">
          <a:xfrm>
            <a:off x="4419600" y="2514600"/>
            <a:ext cx="3124200" cy="1143000"/>
            <a:chOff x="4419600" y="4267200"/>
            <a:chExt cx="3124200" cy="1143000"/>
          </a:xfrm>
        </p:grpSpPr>
        <p:sp>
          <p:nvSpPr>
            <p:cNvPr id="13" name="Down Arrow Callout 12"/>
            <p:cNvSpPr/>
            <p:nvPr/>
          </p:nvSpPr>
          <p:spPr>
            <a:xfrm>
              <a:off x="4419600" y="4267200"/>
              <a:ext cx="3048000" cy="1143000"/>
            </a:xfrm>
            <a:prstGeom prst="downArrowCallout">
              <a:avLst>
                <a:gd name="adj1" fmla="val 15103"/>
                <a:gd name="adj2" fmla="val 16753"/>
                <a:gd name="adj3" fmla="val 25000"/>
                <a:gd name="adj4" fmla="val 6497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TW">
                <a:solidFill>
                  <a:srgbClr val="FFFFFF"/>
                </a:solidFill>
              </a:endParaRPr>
            </a:p>
          </p:txBody>
        </p:sp>
        <p:sp>
          <p:nvSpPr>
            <p:cNvPr id="13327" name="Text Box 1041"/>
            <p:cNvSpPr txBox="1">
              <a:spLocks noChangeArrowheads="1"/>
            </p:cNvSpPr>
            <p:nvPr/>
          </p:nvSpPr>
          <p:spPr bwMode="auto">
            <a:xfrm>
              <a:off x="4419600" y="4267200"/>
              <a:ext cx="3124200" cy="707886"/>
            </a:xfrm>
            <a:prstGeom prst="rect">
              <a:avLst/>
            </a:prstGeom>
            <a:noFill/>
            <a:ln w="9525">
              <a:noFill/>
              <a:miter lim="800000"/>
              <a:headEnd/>
              <a:tailEnd/>
            </a:ln>
          </p:spPr>
          <p:txBody>
            <a:bodyPr>
              <a:spAutoFit/>
            </a:bodyPr>
            <a:lstStyle/>
            <a:p>
              <a:pPr algn="ctr"/>
              <a:r>
                <a:rPr lang="en-US" altLang="zh-TW" sz="2400" dirty="0">
                  <a:solidFill>
                    <a:srgbClr val="6600CC"/>
                  </a:solidFill>
                  <a:latin typeface="Calibri" pitchFamily="34" charset="0"/>
                </a:rPr>
                <a:t>cross-view constraints</a:t>
              </a:r>
            </a:p>
            <a:p>
              <a:pPr algn="ctr"/>
              <a:r>
                <a:rPr lang="en-US" altLang="zh-TW" sz="1600" dirty="0">
                  <a:latin typeface="Calibri" pitchFamily="34" charset="0"/>
                </a:rPr>
                <a:t>[Thomas06, Savarese07, Kushal07]</a:t>
              </a:r>
            </a:p>
          </p:txBody>
        </p:sp>
      </p:grpSp>
      <p:grpSp>
        <p:nvGrpSpPr>
          <p:cNvPr id="6" name="Group 21"/>
          <p:cNvGrpSpPr>
            <a:grpSpLocks/>
          </p:cNvGrpSpPr>
          <p:nvPr/>
        </p:nvGrpSpPr>
        <p:grpSpPr bwMode="auto">
          <a:xfrm>
            <a:off x="685800" y="0"/>
            <a:ext cx="7772400" cy="1143000"/>
            <a:chOff x="685800" y="0"/>
            <a:chExt cx="7772400" cy="1143000"/>
          </a:xfrm>
        </p:grpSpPr>
        <p:sp>
          <p:nvSpPr>
            <p:cNvPr id="13322" name="Rectangle 25"/>
            <p:cNvSpPr>
              <a:spLocks noChangeArrowheads="1"/>
            </p:cNvSpPr>
            <p:nvPr/>
          </p:nvSpPr>
          <p:spPr bwMode="auto">
            <a:xfrm>
              <a:off x="685800" y="0"/>
              <a:ext cx="7772400" cy="1143000"/>
            </a:xfrm>
            <a:prstGeom prst="rect">
              <a:avLst/>
            </a:prstGeom>
            <a:noFill/>
            <a:ln w="9525">
              <a:noFill/>
              <a:miter lim="800000"/>
              <a:headEnd/>
              <a:tailEnd/>
            </a:ln>
          </p:spPr>
          <p:txBody>
            <a:bodyPr anchor="ctr"/>
            <a:lstStyle/>
            <a:p>
              <a:pPr algn="ctr"/>
              <a:r>
                <a:rPr lang="en-US" altLang="zh-TW" sz="4000" dirty="0" smtClean="0"/>
                <a:t>Related Approaches</a:t>
              </a:r>
              <a:endParaRPr lang="en-US" altLang="zh-TW" sz="3200" dirty="0">
                <a:solidFill>
                  <a:schemeClr val="tx2"/>
                </a:solidFill>
              </a:endParaRPr>
            </a:p>
          </p:txBody>
        </p:sp>
        <p:sp>
          <p:nvSpPr>
            <p:cNvPr id="21" name="Rectangle 20"/>
            <p:cNvSpPr/>
            <p:nvPr/>
          </p:nvSpPr>
          <p:spPr>
            <a:xfrm>
              <a:off x="3200400" y="838200"/>
              <a:ext cx="25908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TW">
                <a:solidFill>
                  <a:srgbClr val="FFFFFF"/>
                </a:solidFill>
              </a:endParaRPr>
            </a:p>
          </p:txBody>
        </p:sp>
      </p:grpSp>
      <p:grpSp>
        <p:nvGrpSpPr>
          <p:cNvPr id="34" name="Group 33"/>
          <p:cNvGrpSpPr/>
          <p:nvPr/>
        </p:nvGrpSpPr>
        <p:grpSpPr>
          <a:xfrm>
            <a:off x="914400" y="2057400"/>
            <a:ext cx="3499997" cy="1219200"/>
            <a:chOff x="1066800" y="1066800"/>
            <a:chExt cx="3499997" cy="1219200"/>
          </a:xfrm>
        </p:grpSpPr>
        <p:sp>
          <p:nvSpPr>
            <p:cNvPr id="31" name="Rectangle 30"/>
            <p:cNvSpPr/>
            <p:nvPr/>
          </p:nvSpPr>
          <p:spPr>
            <a:xfrm>
              <a:off x="1295400" y="1524000"/>
              <a:ext cx="3048000" cy="76200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66800" y="1066800"/>
              <a:ext cx="3499997" cy="400110"/>
            </a:xfrm>
            <a:prstGeom prst="rect">
              <a:avLst/>
            </a:prstGeom>
            <a:noFill/>
          </p:spPr>
          <p:txBody>
            <a:bodyPr wrap="none" rtlCol="0">
              <a:spAutoFit/>
            </a:bodyPr>
            <a:lstStyle/>
            <a:p>
              <a:r>
                <a:rPr lang="en-US" sz="2000" dirty="0"/>
                <a:t> </a:t>
              </a:r>
              <a:r>
                <a:rPr lang="en-US" sz="2000" dirty="0" smtClean="0"/>
                <a:t> </a:t>
              </a:r>
              <a:r>
                <a:rPr lang="en-US" sz="2000" b="1" dirty="0" smtClean="0">
                  <a:solidFill>
                    <a:srgbClr val="FF0000"/>
                  </a:solidFill>
                </a:rPr>
                <a:t>Data-Efficiency , Compatibility</a:t>
              </a:r>
              <a:endParaRPr lang="en-US" sz="2000" b="1" dirty="0">
                <a:solidFill>
                  <a:srgbClr val="FF0000"/>
                </a:solidFill>
              </a:endParaRPr>
            </a:p>
          </p:txBody>
        </p:sp>
      </p:grpSp>
      <p:sp>
        <p:nvSpPr>
          <p:cNvPr id="35" name="TextBox 34"/>
          <p:cNvSpPr txBox="1"/>
          <p:nvPr/>
        </p:nvSpPr>
        <p:spPr>
          <a:xfrm>
            <a:off x="8229600" y="3124200"/>
            <a:ext cx="588623" cy="523220"/>
          </a:xfrm>
          <a:prstGeom prst="rect">
            <a:avLst/>
          </a:prstGeom>
          <a:noFill/>
        </p:spPr>
        <p:txBody>
          <a:bodyPr wrap="none" rtlCol="0">
            <a:spAutoFit/>
          </a:bodyPr>
          <a:lstStyle/>
          <a:p>
            <a:r>
              <a:rPr lang="en-US" sz="2800" dirty="0" smtClean="0"/>
              <a:t>2D</a:t>
            </a:r>
            <a:endParaRPr lang="en-US" sz="2800" dirty="0"/>
          </a:p>
        </p:txBody>
      </p:sp>
      <p:sp>
        <p:nvSpPr>
          <p:cNvPr id="36" name="TextBox 35"/>
          <p:cNvSpPr txBox="1"/>
          <p:nvPr/>
        </p:nvSpPr>
        <p:spPr>
          <a:xfrm>
            <a:off x="228600" y="3124200"/>
            <a:ext cx="588623" cy="523220"/>
          </a:xfrm>
          <a:prstGeom prst="rect">
            <a:avLst/>
          </a:prstGeom>
          <a:noFill/>
        </p:spPr>
        <p:txBody>
          <a:bodyPr wrap="none" rtlCol="0">
            <a:spAutoFit/>
          </a:bodyPr>
          <a:lstStyle/>
          <a:p>
            <a:r>
              <a:rPr lang="en-US" sz="2800" dirty="0" smtClean="0"/>
              <a:t>3D</a:t>
            </a:r>
            <a:endParaRPr lang="en-US" sz="2800" dirty="0"/>
          </a:p>
        </p:txBody>
      </p:sp>
      <p:pic>
        <p:nvPicPr>
          <p:cNvPr id="11266" name="Picture 2"/>
          <p:cNvPicPr>
            <a:picLocks noChangeAspect="1" noChangeArrowheads="1"/>
          </p:cNvPicPr>
          <p:nvPr/>
        </p:nvPicPr>
        <p:blipFill>
          <a:blip r:embed="rId12"/>
          <a:srcRect/>
          <a:stretch>
            <a:fillRect/>
          </a:stretch>
        </p:blipFill>
        <p:spPr bwMode="auto">
          <a:xfrm>
            <a:off x="4419600" y="1371600"/>
            <a:ext cx="3429000" cy="914400"/>
          </a:xfrm>
          <a:prstGeom prst="rect">
            <a:avLst/>
          </a:prstGeom>
          <a:noFill/>
          <a:ln w="9525">
            <a:noFill/>
            <a:miter lim="800000"/>
            <a:headEnd/>
            <a:tailEnd/>
          </a:ln>
          <a:effectLst/>
        </p:spPr>
      </p:pic>
      <p:grpSp>
        <p:nvGrpSpPr>
          <p:cNvPr id="46" name="Group 45"/>
          <p:cNvGrpSpPr/>
          <p:nvPr/>
        </p:nvGrpSpPr>
        <p:grpSpPr>
          <a:xfrm>
            <a:off x="4800600" y="2057400"/>
            <a:ext cx="1905000" cy="77788"/>
            <a:chOff x="4648200" y="1981200"/>
            <a:chExt cx="1905000" cy="77788"/>
          </a:xfrm>
        </p:grpSpPr>
        <p:cxnSp>
          <p:nvCxnSpPr>
            <p:cNvPr id="44" name="Straight Arrow Connector 43"/>
            <p:cNvCxnSpPr/>
            <p:nvPr/>
          </p:nvCxnSpPr>
          <p:spPr>
            <a:xfrm>
              <a:off x="4648200" y="2057400"/>
              <a:ext cx="914400" cy="1588"/>
            </a:xfrm>
            <a:prstGeom prst="straightConnector1">
              <a:avLst/>
            </a:prstGeom>
            <a:ln w="63500">
              <a:solidFill>
                <a:srgbClr val="0066FF"/>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5638800" y="1981200"/>
              <a:ext cx="914400" cy="1588"/>
            </a:xfrm>
            <a:prstGeom prst="straightConnector1">
              <a:avLst/>
            </a:prstGeom>
            <a:ln w="63500">
              <a:solidFill>
                <a:srgbClr val="0066FF"/>
              </a:solidFill>
              <a:headEnd type="triangle"/>
              <a:tailEnd type="triangle"/>
            </a:ln>
          </p:spPr>
          <p:style>
            <a:lnRef idx="1">
              <a:schemeClr val="accent1"/>
            </a:lnRef>
            <a:fillRef idx="0">
              <a:schemeClr val="accent1"/>
            </a:fillRef>
            <a:effectRef idx="0">
              <a:schemeClr val="accent1"/>
            </a:effectRef>
            <a:fontRef idx="minor">
              <a:schemeClr val="tx1"/>
            </a:fontRef>
          </p:style>
        </p:cxnSp>
      </p:grpSp>
      <p:pic>
        <p:nvPicPr>
          <p:cNvPr id="11270" name="Picture 6"/>
          <p:cNvPicPr>
            <a:picLocks noChangeAspect="1" noChangeArrowheads="1"/>
          </p:cNvPicPr>
          <p:nvPr/>
        </p:nvPicPr>
        <p:blipFill>
          <a:blip r:embed="rId13"/>
          <a:srcRect/>
          <a:stretch>
            <a:fillRect/>
          </a:stretch>
        </p:blipFill>
        <p:spPr bwMode="auto">
          <a:xfrm>
            <a:off x="609600" y="4648200"/>
            <a:ext cx="2390775" cy="2058945"/>
          </a:xfrm>
          <a:prstGeom prst="rect">
            <a:avLst/>
          </a:prstGeom>
          <a:noFill/>
          <a:ln w="9525">
            <a:noFill/>
            <a:miter lim="800000"/>
            <a:headEnd/>
            <a:tailEnd/>
          </a:ln>
          <a:effectLst/>
        </p:spPr>
      </p:pic>
      <p:grpSp>
        <p:nvGrpSpPr>
          <p:cNvPr id="60" name="Group 59"/>
          <p:cNvGrpSpPr/>
          <p:nvPr/>
        </p:nvGrpSpPr>
        <p:grpSpPr>
          <a:xfrm>
            <a:off x="5334000" y="5258594"/>
            <a:ext cx="2895600" cy="1405731"/>
            <a:chOff x="5334000" y="5258594"/>
            <a:chExt cx="2895600" cy="1405731"/>
          </a:xfrm>
        </p:grpSpPr>
        <p:pic>
          <p:nvPicPr>
            <p:cNvPr id="11272" name="Picture 8"/>
            <p:cNvPicPr>
              <a:picLocks noChangeAspect="1" noChangeArrowheads="1"/>
            </p:cNvPicPr>
            <p:nvPr/>
          </p:nvPicPr>
          <p:blipFill>
            <a:blip r:embed="rId14"/>
            <a:srcRect/>
            <a:stretch>
              <a:fillRect/>
            </a:stretch>
          </p:blipFill>
          <p:spPr bwMode="auto">
            <a:xfrm>
              <a:off x="5334000" y="5638800"/>
              <a:ext cx="2895600" cy="1025525"/>
            </a:xfrm>
            <a:prstGeom prst="rect">
              <a:avLst/>
            </a:prstGeom>
            <a:noFill/>
            <a:ln w="9525">
              <a:noFill/>
              <a:miter lim="800000"/>
              <a:headEnd/>
              <a:tailEnd/>
            </a:ln>
            <a:effectLst/>
          </p:spPr>
        </p:pic>
        <p:cxnSp>
          <p:nvCxnSpPr>
            <p:cNvPr id="57" name="Straight Arrow Connector 56"/>
            <p:cNvCxnSpPr/>
            <p:nvPr/>
          </p:nvCxnSpPr>
          <p:spPr>
            <a:xfrm rot="5400000" flipH="1" flipV="1">
              <a:off x="6896100" y="5448300"/>
              <a:ext cx="381000" cy="1588"/>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7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27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0C851C2-FAFF-484D-B4F8-9530FEF8950B}" type="slidenum">
              <a:rPr lang="en-US" smtClean="0"/>
              <a:pPr/>
              <a:t>6</a:t>
            </a:fld>
            <a:endParaRPr lang="en-US"/>
          </a:p>
        </p:txBody>
      </p:sp>
      <p:sp>
        <p:nvSpPr>
          <p:cNvPr id="3" name="Rectangle 25"/>
          <p:cNvSpPr>
            <a:spLocks noChangeArrowheads="1"/>
          </p:cNvSpPr>
          <p:nvPr/>
        </p:nvSpPr>
        <p:spPr bwMode="auto">
          <a:xfrm>
            <a:off x="685800" y="0"/>
            <a:ext cx="7772400" cy="1143000"/>
          </a:xfrm>
          <a:prstGeom prst="rect">
            <a:avLst/>
          </a:prstGeom>
          <a:noFill/>
          <a:ln w="9525">
            <a:noFill/>
            <a:miter lim="800000"/>
            <a:headEnd/>
            <a:tailEnd/>
          </a:ln>
        </p:spPr>
        <p:txBody>
          <a:bodyPr anchor="ctr"/>
          <a:lstStyle/>
          <a:p>
            <a:pPr algn="ctr"/>
            <a:r>
              <a:rPr lang="en-US" altLang="zh-TW" sz="4000" dirty="0" smtClean="0"/>
              <a:t>Two Uses of the Potemkin Model</a:t>
            </a:r>
            <a:endParaRPr lang="en-US" altLang="zh-TW" sz="3200" dirty="0">
              <a:solidFill>
                <a:schemeClr val="tx2"/>
              </a:solidFill>
            </a:endParaRPr>
          </a:p>
        </p:txBody>
      </p:sp>
      <p:sp>
        <p:nvSpPr>
          <p:cNvPr id="5" name="Rounded Rectangle 4"/>
          <p:cNvSpPr/>
          <p:nvPr/>
        </p:nvSpPr>
        <p:spPr>
          <a:xfrm>
            <a:off x="2362200" y="4572000"/>
            <a:ext cx="1981200" cy="1600200"/>
          </a:xfrm>
          <a:prstGeom prst="roundRect">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smtClean="0">
                <a:solidFill>
                  <a:schemeClr val="tx1"/>
                </a:solidFill>
              </a:rPr>
              <a:t>Multi-View Object Class Detection System</a:t>
            </a:r>
            <a:endParaRPr lang="en-US" sz="2000" dirty="0">
              <a:solidFill>
                <a:schemeClr val="tx1"/>
              </a:solidFill>
            </a:endParaRPr>
          </a:p>
        </p:txBody>
      </p:sp>
      <p:sp>
        <p:nvSpPr>
          <p:cNvPr id="9" name="Down Arrow 8"/>
          <p:cNvSpPr/>
          <p:nvPr/>
        </p:nvSpPr>
        <p:spPr>
          <a:xfrm>
            <a:off x="3200400" y="3657600"/>
            <a:ext cx="587486" cy="990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Picture 9" descr="wwwmetricmindcomachondaimagescar.jpg"/>
          <p:cNvPicPr>
            <a:picLocks noChangeAspect="1"/>
          </p:cNvPicPr>
          <p:nvPr/>
        </p:nvPicPr>
        <p:blipFill>
          <a:blip r:embed="rId2"/>
          <a:srcRect/>
          <a:stretch>
            <a:fillRect/>
          </a:stretch>
        </p:blipFill>
        <p:spPr bwMode="auto">
          <a:xfrm>
            <a:off x="609600" y="2590800"/>
            <a:ext cx="1371600" cy="1100138"/>
          </a:xfrm>
          <a:prstGeom prst="rect">
            <a:avLst/>
          </a:prstGeom>
          <a:noFill/>
          <a:ln w="38100">
            <a:solidFill>
              <a:srgbClr val="0E2BFE"/>
            </a:solidFill>
            <a:miter lim="800000"/>
            <a:headEnd/>
            <a:tailEnd/>
          </a:ln>
        </p:spPr>
      </p:pic>
      <p:grpSp>
        <p:nvGrpSpPr>
          <p:cNvPr id="62" name="Group 61"/>
          <p:cNvGrpSpPr/>
          <p:nvPr/>
        </p:nvGrpSpPr>
        <p:grpSpPr>
          <a:xfrm>
            <a:off x="152400" y="4495800"/>
            <a:ext cx="2383515" cy="1676400"/>
            <a:chOff x="152400" y="4495800"/>
            <a:chExt cx="2383515" cy="1676400"/>
          </a:xfrm>
        </p:grpSpPr>
        <p:pic>
          <p:nvPicPr>
            <p:cNvPr id="40" name="Picture 3"/>
            <p:cNvPicPr>
              <a:picLocks noChangeAspect="1" noChangeArrowheads="1"/>
            </p:cNvPicPr>
            <p:nvPr/>
          </p:nvPicPr>
          <p:blipFill>
            <a:blip r:embed="rId3"/>
            <a:srcRect/>
            <a:stretch>
              <a:fillRect/>
            </a:stretch>
          </p:blipFill>
          <p:spPr bwMode="auto">
            <a:xfrm>
              <a:off x="152400" y="4953000"/>
              <a:ext cx="1990164" cy="1219200"/>
            </a:xfrm>
            <a:prstGeom prst="rect">
              <a:avLst/>
            </a:prstGeom>
            <a:noFill/>
            <a:ln w="9525">
              <a:noFill/>
              <a:miter lim="800000"/>
              <a:headEnd/>
              <a:tailEnd/>
            </a:ln>
            <a:effectLst/>
          </p:spPr>
        </p:pic>
        <p:sp>
          <p:nvSpPr>
            <p:cNvPr id="10" name="Down Arrow 9"/>
            <p:cNvSpPr/>
            <p:nvPr/>
          </p:nvSpPr>
          <p:spPr>
            <a:xfrm rot="16200000">
              <a:off x="1870932" y="4987068"/>
              <a:ext cx="546652" cy="7833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152400" y="4495800"/>
              <a:ext cx="1928990" cy="461665"/>
            </a:xfrm>
            <a:prstGeom prst="rect">
              <a:avLst/>
            </a:prstGeom>
            <a:noFill/>
          </p:spPr>
          <p:txBody>
            <a:bodyPr wrap="none" rtlCol="0">
              <a:spAutoFit/>
            </a:bodyPr>
            <a:lstStyle/>
            <a:p>
              <a:r>
                <a:rPr lang="en-US" sz="2400" dirty="0" smtClean="0"/>
                <a:t>2D Test Image</a:t>
              </a:r>
              <a:endParaRPr lang="en-US" sz="2400" dirty="0"/>
            </a:p>
          </p:txBody>
        </p:sp>
      </p:grpSp>
      <p:grpSp>
        <p:nvGrpSpPr>
          <p:cNvPr id="65" name="Group 64"/>
          <p:cNvGrpSpPr/>
          <p:nvPr/>
        </p:nvGrpSpPr>
        <p:grpSpPr>
          <a:xfrm>
            <a:off x="4038600" y="4495800"/>
            <a:ext cx="2550158" cy="1676400"/>
            <a:chOff x="4038600" y="4495800"/>
            <a:chExt cx="2550158" cy="1676400"/>
          </a:xfrm>
        </p:grpSpPr>
        <p:pic>
          <p:nvPicPr>
            <p:cNvPr id="54" name="Picture 3"/>
            <p:cNvPicPr>
              <a:picLocks noChangeAspect="1" noChangeArrowheads="1"/>
            </p:cNvPicPr>
            <p:nvPr/>
          </p:nvPicPr>
          <p:blipFill>
            <a:blip r:embed="rId3"/>
            <a:srcRect/>
            <a:stretch>
              <a:fillRect/>
            </a:stretch>
          </p:blipFill>
          <p:spPr bwMode="auto">
            <a:xfrm>
              <a:off x="4495800" y="4953000"/>
              <a:ext cx="1990164" cy="1219200"/>
            </a:xfrm>
            <a:prstGeom prst="rect">
              <a:avLst/>
            </a:prstGeom>
            <a:noFill/>
            <a:ln w="9525">
              <a:noFill/>
              <a:miter lim="800000"/>
              <a:headEnd/>
              <a:tailEnd/>
            </a:ln>
            <a:effectLst/>
          </p:spPr>
        </p:pic>
        <p:sp>
          <p:nvSpPr>
            <p:cNvPr id="11" name="Down Arrow 10"/>
            <p:cNvSpPr/>
            <p:nvPr/>
          </p:nvSpPr>
          <p:spPr>
            <a:xfrm rot="16200000">
              <a:off x="4109292" y="5034708"/>
              <a:ext cx="587486" cy="7288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4343400" y="4495800"/>
              <a:ext cx="2245358" cy="461665"/>
            </a:xfrm>
            <a:prstGeom prst="rect">
              <a:avLst/>
            </a:prstGeom>
            <a:noFill/>
          </p:spPr>
          <p:txBody>
            <a:bodyPr wrap="none" rtlCol="0">
              <a:spAutoFit/>
            </a:bodyPr>
            <a:lstStyle/>
            <a:p>
              <a:r>
                <a:rPr lang="en-US" sz="2400" dirty="0" smtClean="0"/>
                <a:t>Detection Result</a:t>
              </a:r>
              <a:endParaRPr lang="en-US" sz="2400" dirty="0"/>
            </a:p>
          </p:txBody>
        </p:sp>
        <p:sp>
          <p:nvSpPr>
            <p:cNvPr id="56" name="Rectangle 55"/>
            <p:cNvSpPr/>
            <p:nvPr/>
          </p:nvSpPr>
          <p:spPr>
            <a:xfrm>
              <a:off x="4876800" y="5334000"/>
              <a:ext cx="1066800" cy="533400"/>
            </a:xfrm>
            <a:prstGeom prst="rect">
              <a:avLst/>
            </a:prstGeom>
            <a:noFill/>
            <a:ln w="53975">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a:off x="914400" y="1143000"/>
            <a:ext cx="6629400" cy="2471738"/>
            <a:chOff x="914400" y="1143000"/>
            <a:chExt cx="6629400" cy="2471738"/>
          </a:xfrm>
        </p:grpSpPr>
        <p:grpSp>
          <p:nvGrpSpPr>
            <p:cNvPr id="58" name="Group 57"/>
            <p:cNvGrpSpPr/>
            <p:nvPr/>
          </p:nvGrpSpPr>
          <p:grpSpPr>
            <a:xfrm>
              <a:off x="2209800" y="2514600"/>
              <a:ext cx="5334000" cy="1100138"/>
              <a:chOff x="2209800" y="1828800"/>
              <a:chExt cx="5334000" cy="1100138"/>
            </a:xfrm>
          </p:grpSpPr>
          <p:sp>
            <p:nvSpPr>
              <p:cNvPr id="37" name="Right Arrow 36"/>
              <p:cNvSpPr/>
              <p:nvPr/>
            </p:nvSpPr>
            <p:spPr>
              <a:xfrm>
                <a:off x="2209800" y="2209800"/>
                <a:ext cx="838200" cy="4572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8" descr="wwwmetricmindcomachondaimagescar_4.jpg"/>
              <p:cNvPicPr>
                <a:picLocks noChangeAspect="1"/>
              </p:cNvPicPr>
              <p:nvPr/>
            </p:nvPicPr>
            <p:blipFill>
              <a:blip r:embed="rId4"/>
              <a:srcRect/>
              <a:stretch>
                <a:fillRect/>
              </a:stretch>
            </p:blipFill>
            <p:spPr bwMode="auto">
              <a:xfrm>
                <a:off x="6172200" y="1828800"/>
                <a:ext cx="1371600" cy="1098550"/>
              </a:xfrm>
              <a:prstGeom prst="rect">
                <a:avLst/>
              </a:prstGeom>
              <a:noFill/>
              <a:ln w="9525">
                <a:noFill/>
                <a:miter lim="800000"/>
                <a:headEnd/>
                <a:tailEnd/>
              </a:ln>
            </p:spPr>
          </p:pic>
          <p:pic>
            <p:nvPicPr>
              <p:cNvPr id="51" name="Picture 10" descr="wwwmetricmindcomachondaimagescar_1.jpg"/>
              <p:cNvPicPr>
                <a:picLocks noChangeAspect="1"/>
              </p:cNvPicPr>
              <p:nvPr/>
            </p:nvPicPr>
            <p:blipFill>
              <a:blip r:embed="rId5"/>
              <a:srcRect/>
              <a:stretch>
                <a:fillRect/>
              </a:stretch>
            </p:blipFill>
            <p:spPr bwMode="auto">
              <a:xfrm>
                <a:off x="3200400" y="1828800"/>
                <a:ext cx="1371600" cy="1100138"/>
              </a:xfrm>
              <a:prstGeom prst="rect">
                <a:avLst/>
              </a:prstGeom>
              <a:noFill/>
              <a:ln w="9525">
                <a:noFill/>
                <a:miter lim="800000"/>
                <a:headEnd/>
                <a:tailEnd/>
              </a:ln>
            </p:spPr>
          </p:pic>
          <p:pic>
            <p:nvPicPr>
              <p:cNvPr id="52" name="Picture 11" descr="wwwmetricmindcomachondaimagescar_2.jpg"/>
              <p:cNvPicPr>
                <a:picLocks noChangeAspect="1"/>
              </p:cNvPicPr>
              <p:nvPr/>
            </p:nvPicPr>
            <p:blipFill>
              <a:blip r:embed="rId6"/>
              <a:srcRect/>
              <a:stretch>
                <a:fillRect/>
              </a:stretch>
            </p:blipFill>
            <p:spPr bwMode="auto">
              <a:xfrm>
                <a:off x="4648200" y="1828800"/>
                <a:ext cx="1371600" cy="1100138"/>
              </a:xfrm>
              <a:prstGeom prst="rect">
                <a:avLst/>
              </a:prstGeom>
              <a:noFill/>
              <a:ln w="38100">
                <a:noFill/>
                <a:miter lim="800000"/>
                <a:headEnd/>
                <a:tailEnd/>
              </a:ln>
            </p:spPr>
          </p:pic>
        </p:grpSp>
        <p:sp>
          <p:nvSpPr>
            <p:cNvPr id="59" name="TextBox 58"/>
            <p:cNvSpPr txBox="1"/>
            <p:nvPr/>
          </p:nvSpPr>
          <p:spPr>
            <a:xfrm>
              <a:off x="914400" y="1143000"/>
              <a:ext cx="4822987" cy="523220"/>
            </a:xfrm>
            <a:prstGeom prst="rect">
              <a:avLst/>
            </a:prstGeom>
            <a:noFill/>
          </p:spPr>
          <p:txBody>
            <a:bodyPr wrap="none" rtlCol="0">
              <a:spAutoFit/>
            </a:bodyPr>
            <a:lstStyle/>
            <a:p>
              <a:pPr marL="342900" indent="-342900">
                <a:buAutoNum type="arabicPeriod"/>
              </a:pPr>
              <a:r>
                <a:rPr lang="en-US" sz="2800" dirty="0" smtClean="0"/>
                <a:t>Generate virtual training data</a:t>
              </a:r>
            </a:p>
          </p:txBody>
        </p:sp>
      </p:grpSp>
      <p:grpSp>
        <p:nvGrpSpPr>
          <p:cNvPr id="67" name="Group 66"/>
          <p:cNvGrpSpPr/>
          <p:nvPr/>
        </p:nvGrpSpPr>
        <p:grpSpPr>
          <a:xfrm>
            <a:off x="914400" y="1524000"/>
            <a:ext cx="8001409" cy="4573587"/>
            <a:chOff x="914400" y="1524000"/>
            <a:chExt cx="8001409" cy="4573587"/>
          </a:xfrm>
        </p:grpSpPr>
        <p:grpSp>
          <p:nvGrpSpPr>
            <p:cNvPr id="66" name="Group 65"/>
            <p:cNvGrpSpPr/>
            <p:nvPr/>
          </p:nvGrpSpPr>
          <p:grpSpPr>
            <a:xfrm>
              <a:off x="6248400" y="4267200"/>
              <a:ext cx="2667409" cy="1830387"/>
              <a:chOff x="6248400" y="4267200"/>
              <a:chExt cx="2667409" cy="1830387"/>
            </a:xfrm>
          </p:grpSpPr>
          <p:pic>
            <p:nvPicPr>
              <p:cNvPr id="42" name="Picture 6"/>
              <p:cNvPicPr>
                <a:picLocks noChangeAspect="1" noChangeArrowheads="1"/>
              </p:cNvPicPr>
              <p:nvPr/>
            </p:nvPicPr>
            <p:blipFill>
              <a:blip r:embed="rId7"/>
              <a:srcRect/>
              <a:stretch>
                <a:fillRect/>
              </a:stretch>
            </p:blipFill>
            <p:spPr bwMode="auto">
              <a:xfrm>
                <a:off x="6705600" y="4724400"/>
                <a:ext cx="1949436" cy="1373187"/>
              </a:xfrm>
              <a:prstGeom prst="rect">
                <a:avLst/>
              </a:prstGeom>
              <a:noFill/>
              <a:ln w="9525">
                <a:noFill/>
                <a:miter lim="800000"/>
                <a:headEnd/>
                <a:tailEnd/>
              </a:ln>
            </p:spPr>
          </p:pic>
          <p:sp>
            <p:nvSpPr>
              <p:cNvPr id="48" name="Down Arrow 47"/>
              <p:cNvSpPr/>
              <p:nvPr/>
            </p:nvSpPr>
            <p:spPr>
              <a:xfrm rot="16200000">
                <a:off x="6319092" y="5187108"/>
                <a:ext cx="587486" cy="72887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6477000" y="4267200"/>
                <a:ext cx="2438809" cy="461665"/>
              </a:xfrm>
              <a:prstGeom prst="rect">
                <a:avLst/>
              </a:prstGeom>
              <a:noFill/>
            </p:spPr>
            <p:txBody>
              <a:bodyPr wrap="none" rtlCol="0">
                <a:spAutoFit/>
              </a:bodyPr>
              <a:lstStyle/>
              <a:p>
                <a:r>
                  <a:rPr lang="en-US" sz="2400" dirty="0" smtClean="0"/>
                  <a:t>3D Understanding</a:t>
                </a:r>
                <a:endParaRPr lang="en-US" sz="2400" dirty="0"/>
              </a:p>
            </p:txBody>
          </p:sp>
        </p:grpSp>
        <p:sp>
          <p:nvSpPr>
            <p:cNvPr id="60" name="Rectangle 59"/>
            <p:cNvSpPr/>
            <p:nvPr/>
          </p:nvSpPr>
          <p:spPr>
            <a:xfrm>
              <a:off x="914400" y="1524000"/>
              <a:ext cx="6915226" cy="523220"/>
            </a:xfrm>
            <a:prstGeom prst="rect">
              <a:avLst/>
            </a:prstGeom>
          </p:spPr>
          <p:txBody>
            <a:bodyPr wrap="none">
              <a:spAutoFit/>
            </a:bodyPr>
            <a:lstStyle/>
            <a:p>
              <a:pPr marL="342900" indent="-342900"/>
              <a:r>
                <a:rPr lang="en-US" sz="2800" dirty="0" smtClean="0"/>
                <a:t>2. Reconstruct 3D shapes of detected objects</a:t>
              </a:r>
              <a:endParaRPr lang="en-US" sz="28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0C851C2-FAFF-484D-B4F8-9530FEF8950B}" type="slidenum">
              <a:rPr lang="en-US" smtClean="0"/>
              <a:pPr/>
              <a:t>7</a:t>
            </a:fld>
            <a:endParaRPr lang="en-US"/>
          </a:p>
        </p:txBody>
      </p:sp>
      <p:sp>
        <p:nvSpPr>
          <p:cNvPr id="3" name="Rectangle 25"/>
          <p:cNvSpPr>
            <a:spLocks noChangeArrowheads="1"/>
          </p:cNvSpPr>
          <p:nvPr/>
        </p:nvSpPr>
        <p:spPr bwMode="auto">
          <a:xfrm>
            <a:off x="685800" y="228600"/>
            <a:ext cx="7772400" cy="838200"/>
          </a:xfrm>
          <a:prstGeom prst="rect">
            <a:avLst/>
          </a:prstGeom>
          <a:noFill/>
          <a:ln w="9525">
            <a:noFill/>
            <a:miter lim="800000"/>
            <a:headEnd/>
            <a:tailEnd/>
          </a:ln>
        </p:spPr>
        <p:txBody>
          <a:bodyPr anchor="ctr"/>
          <a:lstStyle/>
          <a:p>
            <a:pPr algn="ctr"/>
            <a:r>
              <a:rPr lang="en-US" altLang="zh-TW" sz="4000" dirty="0" smtClean="0"/>
              <a:t>Outline</a:t>
            </a:r>
            <a:endParaRPr lang="en-US" altLang="zh-TW" sz="3200" dirty="0">
              <a:solidFill>
                <a:schemeClr val="tx2"/>
              </a:solidFill>
            </a:endParaRPr>
          </a:p>
        </p:txBody>
      </p:sp>
      <p:graphicFrame>
        <p:nvGraphicFramePr>
          <p:cNvPr id="4" name="Table 3"/>
          <p:cNvGraphicFramePr>
            <a:graphicFrameLocks noGrp="1"/>
          </p:cNvGraphicFramePr>
          <p:nvPr/>
        </p:nvGraphicFramePr>
        <p:xfrm>
          <a:off x="685800" y="1219200"/>
          <a:ext cx="7543800" cy="5151120"/>
        </p:xfrm>
        <a:graphic>
          <a:graphicData uri="http://schemas.openxmlformats.org/drawingml/2006/table">
            <a:tbl>
              <a:tblPr firstRow="1" bandRow="1">
                <a:tableStyleId>{5940675A-B579-460E-94D1-54222C63F5DA}</a:tableStyleId>
              </a:tblPr>
              <a:tblGrid>
                <a:gridCol w="1885950"/>
                <a:gridCol w="1847850"/>
                <a:gridCol w="2057400"/>
                <a:gridCol w="1752600"/>
              </a:tblGrid>
              <a:tr h="990600">
                <a:tc>
                  <a:txBody>
                    <a:bodyPr/>
                    <a:lstStyle/>
                    <a:p>
                      <a:pPr algn="ctr"/>
                      <a:r>
                        <a:rPr lang="en-US" sz="2800" b="1" dirty="0" smtClean="0">
                          <a:solidFill>
                            <a:schemeClr val="tx1"/>
                          </a:solidFill>
                        </a:rPr>
                        <a:t>Potemkin Model</a:t>
                      </a:r>
                      <a:endParaRPr lang="en-US" sz="2800" b="1" dirty="0">
                        <a:solidFill>
                          <a:schemeClr val="tx1"/>
                        </a:solidFill>
                      </a:endParaRPr>
                    </a:p>
                  </a:txBody>
                  <a:tcPr anchor="ctr"/>
                </a:tc>
                <a:tc>
                  <a:txBody>
                    <a:bodyPr/>
                    <a:lstStyle/>
                    <a:p>
                      <a:pPr algn="ctr"/>
                      <a:r>
                        <a:rPr lang="en-US" sz="2800" b="1" dirty="0" smtClean="0">
                          <a:solidFill>
                            <a:srgbClr val="0066FF"/>
                          </a:solidFill>
                        </a:rPr>
                        <a:t>Basic</a:t>
                      </a:r>
                      <a:endParaRPr lang="en-US" sz="2800" b="1" dirty="0">
                        <a:solidFill>
                          <a:srgbClr val="0066FF"/>
                        </a:solidFill>
                      </a:endParaRPr>
                    </a:p>
                  </a:txBody>
                  <a:tcPr anchor="ctr"/>
                </a:tc>
                <a:tc>
                  <a:txBody>
                    <a:bodyPr/>
                    <a:lstStyle/>
                    <a:p>
                      <a:pPr algn="ctr"/>
                      <a:r>
                        <a:rPr lang="en-US" sz="2800" b="1" dirty="0" smtClean="0"/>
                        <a:t>Generalized</a:t>
                      </a:r>
                      <a:endParaRPr lang="en-US" sz="2800" b="1" dirty="0"/>
                    </a:p>
                  </a:txBody>
                  <a:tcPr anchor="ctr"/>
                </a:tc>
                <a:tc>
                  <a:txBody>
                    <a:bodyPr/>
                    <a:lstStyle/>
                    <a:p>
                      <a:pPr algn="ctr"/>
                      <a:r>
                        <a:rPr lang="en-US" sz="2800" b="1" dirty="0" smtClean="0"/>
                        <a:t>3D</a:t>
                      </a:r>
                      <a:endParaRPr lang="en-US" sz="2800" b="1" dirty="0"/>
                    </a:p>
                  </a:txBody>
                  <a:tcPr anchor="ctr"/>
                </a:tc>
              </a:tr>
              <a:tr h="990600">
                <a:tc>
                  <a:txBody>
                    <a:bodyPr/>
                    <a:lstStyle/>
                    <a:p>
                      <a:pPr algn="ctr"/>
                      <a:r>
                        <a:rPr lang="en-US" sz="2800" b="1" dirty="0" smtClean="0">
                          <a:solidFill>
                            <a:schemeClr val="tx1"/>
                          </a:solidFill>
                        </a:rPr>
                        <a:t>Estimation</a:t>
                      </a:r>
                      <a:endParaRPr lang="en-US" sz="2800" b="1" dirty="0">
                        <a:solidFill>
                          <a:schemeClr val="tx1"/>
                        </a:solidFill>
                      </a:endParaRPr>
                    </a:p>
                  </a:txBody>
                  <a:tcPr anchor="ctr"/>
                </a:tc>
                <a:tc>
                  <a:txBody>
                    <a:bodyPr/>
                    <a:lstStyle/>
                    <a:p>
                      <a:pPr algn="ctr"/>
                      <a:r>
                        <a:rPr lang="en-US" sz="2800" dirty="0" smtClean="0">
                          <a:solidFill>
                            <a:srgbClr val="0066FF"/>
                          </a:solidFill>
                        </a:rPr>
                        <a:t>Class Skeleton</a:t>
                      </a:r>
                      <a:endParaRPr lang="en-US" sz="2800" dirty="0">
                        <a:solidFill>
                          <a:srgbClr val="0066FF"/>
                        </a:solidFill>
                      </a:endParaRPr>
                    </a:p>
                  </a:txBody>
                  <a:tcPr anchor="ctr"/>
                </a:tc>
                <a:tc>
                  <a:txBody>
                    <a:bodyPr/>
                    <a:lstStyle/>
                    <a:p>
                      <a:pPr algn="ctr"/>
                      <a:endParaRPr lang="en-US" sz="2800" dirty="0"/>
                    </a:p>
                  </a:txBody>
                  <a:tcPr anchor="ctr"/>
                </a:tc>
                <a:tc>
                  <a:txBody>
                    <a:bodyPr/>
                    <a:lstStyle/>
                    <a:p>
                      <a:pPr algn="ctr"/>
                      <a:endParaRPr lang="en-US" sz="2800" dirty="0"/>
                    </a:p>
                  </a:txBody>
                  <a:tcPr anchor="ctr"/>
                </a:tc>
              </a:tr>
              <a:tr h="1155700">
                <a:tc>
                  <a:txBody>
                    <a:bodyPr/>
                    <a:lstStyle/>
                    <a:p>
                      <a:pPr algn="ctr"/>
                      <a:r>
                        <a:rPr lang="en-US" sz="2800" b="1" dirty="0" smtClean="0">
                          <a:solidFill>
                            <a:schemeClr val="tx1"/>
                          </a:solidFill>
                        </a:rPr>
                        <a:t>Real Training Data</a:t>
                      </a:r>
                      <a:endParaRPr lang="en-US" sz="2800" b="1" dirty="0">
                        <a:solidFill>
                          <a:schemeClr val="tx1"/>
                        </a:solidFill>
                      </a:endParaRPr>
                    </a:p>
                  </a:txBody>
                  <a:tcPr anchor="ctr"/>
                </a:tc>
                <a:tc>
                  <a:txBody>
                    <a:bodyPr/>
                    <a:lstStyle/>
                    <a:p>
                      <a:pPr algn="ctr"/>
                      <a:r>
                        <a:rPr lang="en-US" sz="2800" dirty="0" smtClean="0">
                          <a:solidFill>
                            <a:srgbClr val="0066FF"/>
                          </a:solidFill>
                        </a:rPr>
                        <a:t>Supervised</a:t>
                      </a:r>
                      <a:r>
                        <a:rPr lang="en-US" sz="2800" baseline="0" dirty="0" smtClean="0">
                          <a:solidFill>
                            <a:srgbClr val="0066FF"/>
                          </a:solidFill>
                        </a:rPr>
                        <a:t> Part Labeling</a:t>
                      </a:r>
                      <a:endParaRPr lang="en-US" sz="2800" dirty="0">
                        <a:solidFill>
                          <a:srgbClr val="0066FF"/>
                        </a:solidFill>
                      </a:endParaRPr>
                    </a:p>
                  </a:txBody>
                  <a:tcPr anchor="ctr"/>
                </a:tc>
                <a:tc>
                  <a:txBody>
                    <a:bodyPr/>
                    <a:lstStyle/>
                    <a:p>
                      <a:pPr algn="ctr"/>
                      <a:endParaRPr lang="en-US" sz="2800" dirty="0"/>
                    </a:p>
                  </a:txBody>
                  <a:tcPr anchor="ctr"/>
                </a:tc>
                <a:tc>
                  <a:txBody>
                    <a:bodyPr/>
                    <a:lstStyle/>
                    <a:p>
                      <a:pPr algn="ctr"/>
                      <a:endParaRPr lang="en-US" sz="2800" dirty="0"/>
                    </a:p>
                  </a:txBody>
                  <a:tcPr anchor="ctr"/>
                </a:tc>
              </a:tr>
              <a:tr h="1155700">
                <a:tc>
                  <a:txBody>
                    <a:bodyPr/>
                    <a:lstStyle/>
                    <a:p>
                      <a:pPr algn="ctr"/>
                      <a:r>
                        <a:rPr lang="en-US" sz="2800" b="1" dirty="0" smtClean="0">
                          <a:solidFill>
                            <a:schemeClr val="tx1"/>
                          </a:solidFill>
                        </a:rPr>
                        <a:t>Use</a:t>
                      </a:r>
                      <a:endParaRPr lang="en-US" sz="2800" b="1" dirty="0">
                        <a:solidFill>
                          <a:schemeClr val="tx1"/>
                        </a:solidFill>
                      </a:endParaRPr>
                    </a:p>
                  </a:txBody>
                  <a:tcPr anchor="ctr"/>
                </a:tc>
                <a:tc>
                  <a:txBody>
                    <a:bodyPr/>
                    <a:lstStyle/>
                    <a:p>
                      <a:pPr algn="ctr"/>
                      <a:r>
                        <a:rPr lang="en-US" sz="2800" dirty="0" smtClean="0">
                          <a:solidFill>
                            <a:srgbClr val="0066FF"/>
                          </a:solidFill>
                        </a:rPr>
                        <a:t>Virtual Training</a:t>
                      </a:r>
                      <a:r>
                        <a:rPr lang="en-US" sz="2800" baseline="0" dirty="0" smtClean="0">
                          <a:solidFill>
                            <a:srgbClr val="0066FF"/>
                          </a:solidFill>
                        </a:rPr>
                        <a:t> </a:t>
                      </a:r>
                      <a:r>
                        <a:rPr lang="en-US" sz="2800" dirty="0" smtClean="0">
                          <a:solidFill>
                            <a:srgbClr val="0066FF"/>
                          </a:solidFill>
                        </a:rPr>
                        <a:t>Data Generation</a:t>
                      </a:r>
                      <a:endParaRPr lang="en-US" sz="2800" dirty="0">
                        <a:solidFill>
                          <a:srgbClr val="0066FF"/>
                        </a:solidFill>
                      </a:endParaRPr>
                    </a:p>
                  </a:txBody>
                  <a:tcPr anchor="ctr"/>
                </a:tc>
                <a:tc>
                  <a:txBody>
                    <a:bodyPr/>
                    <a:lstStyle/>
                    <a:p>
                      <a:pPr algn="ctr"/>
                      <a:endParaRPr lang="en-US" sz="2800" dirty="0"/>
                    </a:p>
                  </a:txBody>
                  <a:tcPr anchor="ctr"/>
                </a:tc>
                <a:tc>
                  <a:txBody>
                    <a:bodyPr/>
                    <a:lstStyle/>
                    <a:p>
                      <a:pPr algn="ctr"/>
                      <a:endParaRPr lang="en-US" sz="2800" dirty="0"/>
                    </a:p>
                  </a:txBody>
                  <a:tcPr anchor="ct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533400" y="2133600"/>
            <a:ext cx="6552140" cy="4071937"/>
            <a:chOff x="533400" y="2133600"/>
            <a:chExt cx="6552140" cy="4071937"/>
          </a:xfrm>
        </p:grpSpPr>
        <p:pic>
          <p:nvPicPr>
            <p:cNvPr id="89090" name="Picture 2"/>
            <p:cNvPicPr>
              <a:picLocks noChangeAspect="1" noChangeArrowheads="1"/>
            </p:cNvPicPr>
            <p:nvPr/>
          </p:nvPicPr>
          <p:blipFill>
            <a:blip r:embed="rId2"/>
            <a:srcRect/>
            <a:stretch>
              <a:fillRect/>
            </a:stretch>
          </p:blipFill>
          <p:spPr bwMode="auto">
            <a:xfrm>
              <a:off x="1981200" y="4038600"/>
              <a:ext cx="5104340" cy="2166937"/>
            </a:xfrm>
            <a:prstGeom prst="rect">
              <a:avLst/>
            </a:prstGeom>
            <a:noFill/>
            <a:ln w="9525">
              <a:noFill/>
              <a:miter lim="800000"/>
              <a:headEnd/>
              <a:tailEnd/>
            </a:ln>
            <a:effectLst/>
          </p:spPr>
        </p:pic>
        <p:sp>
          <p:nvSpPr>
            <p:cNvPr id="21" name="TextBox 20"/>
            <p:cNvSpPr txBox="1"/>
            <p:nvPr/>
          </p:nvSpPr>
          <p:spPr>
            <a:xfrm>
              <a:off x="533400" y="2133600"/>
              <a:ext cx="3001334" cy="738664"/>
            </a:xfrm>
            <a:prstGeom prst="rect">
              <a:avLst/>
            </a:prstGeom>
            <a:noFill/>
          </p:spPr>
          <p:txBody>
            <a:bodyPr wrap="none" rtlCol="0">
              <a:spAutoFit/>
            </a:bodyPr>
            <a:lstStyle/>
            <a:p>
              <a:r>
                <a:rPr lang="en-US" sz="2400" dirty="0" smtClean="0"/>
                <a:t>- </a:t>
              </a:r>
              <a:r>
                <a:rPr lang="en-US" sz="2400" i="1" dirty="0" smtClean="0"/>
                <a:t>K</a:t>
              </a:r>
              <a:r>
                <a:rPr lang="en-US" sz="2400" dirty="0" smtClean="0"/>
                <a:t> projection matrices</a:t>
              </a:r>
            </a:p>
            <a:p>
              <a:endParaRPr lang="en-US" dirty="0"/>
            </a:p>
          </p:txBody>
        </p:sp>
      </p:grpSp>
      <p:sp>
        <p:nvSpPr>
          <p:cNvPr id="2" name="Slide Number Placeholder 1"/>
          <p:cNvSpPr>
            <a:spLocks noGrp="1"/>
          </p:cNvSpPr>
          <p:nvPr>
            <p:ph type="sldNum" sz="quarter" idx="12"/>
          </p:nvPr>
        </p:nvSpPr>
        <p:spPr/>
        <p:txBody>
          <a:bodyPr/>
          <a:lstStyle/>
          <a:p>
            <a:fld id="{A0C851C2-FAFF-484D-B4F8-9530FEF8950B}" type="slidenum">
              <a:rPr lang="en-US" smtClean="0"/>
              <a:pPr/>
              <a:t>8</a:t>
            </a:fld>
            <a:endParaRPr lang="en-US"/>
          </a:p>
        </p:txBody>
      </p:sp>
      <p:sp>
        <p:nvSpPr>
          <p:cNvPr id="3" name="Rectangle 25"/>
          <p:cNvSpPr>
            <a:spLocks noChangeArrowheads="1"/>
          </p:cNvSpPr>
          <p:nvPr/>
        </p:nvSpPr>
        <p:spPr bwMode="auto">
          <a:xfrm>
            <a:off x="0" y="152400"/>
            <a:ext cx="9144000" cy="1143000"/>
          </a:xfrm>
          <a:prstGeom prst="rect">
            <a:avLst/>
          </a:prstGeom>
          <a:noFill/>
          <a:ln w="9525">
            <a:noFill/>
            <a:miter lim="800000"/>
            <a:headEnd/>
            <a:tailEnd/>
          </a:ln>
        </p:spPr>
        <p:txBody>
          <a:bodyPr anchor="ctr"/>
          <a:lstStyle/>
          <a:p>
            <a:pPr algn="ctr"/>
            <a:r>
              <a:rPr lang="en-US" altLang="zh-TW" sz="4000" dirty="0" smtClean="0"/>
              <a:t>Definition of the </a:t>
            </a:r>
            <a:r>
              <a:rPr lang="en-US" altLang="zh-TW" sz="4000" dirty="0"/>
              <a:t>Basic Potemkin </a:t>
            </a:r>
            <a:r>
              <a:rPr lang="en-US" altLang="zh-TW" sz="4000" dirty="0" smtClean="0"/>
              <a:t>Model </a:t>
            </a:r>
          </a:p>
        </p:txBody>
      </p:sp>
      <p:sp>
        <p:nvSpPr>
          <p:cNvPr id="9" name="Rectangle 9"/>
          <p:cNvSpPr>
            <a:spLocks noChangeArrowheads="1"/>
          </p:cNvSpPr>
          <p:nvPr/>
        </p:nvSpPr>
        <p:spPr bwMode="auto">
          <a:xfrm>
            <a:off x="5257800" y="3352800"/>
            <a:ext cx="609600" cy="381000"/>
          </a:xfrm>
          <a:prstGeom prst="rect">
            <a:avLst/>
          </a:prstGeom>
          <a:solidFill>
            <a:schemeClr val="bg1"/>
          </a:solidFill>
          <a:ln w="9525">
            <a:noFill/>
            <a:miter lim="800000"/>
            <a:headEnd/>
            <a:tailEnd/>
          </a:ln>
        </p:spPr>
        <p:txBody>
          <a:bodyPr wrap="none" anchor="ctr"/>
          <a:lstStyle/>
          <a:p>
            <a:endParaRPr lang="zh-TW" altLang="zh-TW">
              <a:latin typeface="Calibri" pitchFamily="34" charset="0"/>
            </a:endParaRPr>
          </a:p>
        </p:txBody>
      </p:sp>
      <p:sp>
        <p:nvSpPr>
          <p:cNvPr id="11" name="Rectangle 11"/>
          <p:cNvSpPr>
            <a:spLocks noChangeArrowheads="1"/>
          </p:cNvSpPr>
          <p:nvPr/>
        </p:nvSpPr>
        <p:spPr bwMode="auto">
          <a:xfrm>
            <a:off x="3581400" y="3124200"/>
            <a:ext cx="381000" cy="533400"/>
          </a:xfrm>
          <a:prstGeom prst="rect">
            <a:avLst/>
          </a:prstGeom>
          <a:solidFill>
            <a:schemeClr val="bg1"/>
          </a:solidFill>
          <a:ln w="9525">
            <a:noFill/>
            <a:miter lim="800000"/>
            <a:headEnd/>
            <a:tailEnd/>
          </a:ln>
        </p:spPr>
        <p:txBody>
          <a:bodyPr wrap="none" anchor="ctr"/>
          <a:lstStyle/>
          <a:p>
            <a:endParaRPr lang="zh-TW" altLang="zh-TW">
              <a:latin typeface="Calibri" pitchFamily="34" charset="0"/>
            </a:endParaRPr>
          </a:p>
        </p:txBody>
      </p:sp>
      <p:sp>
        <p:nvSpPr>
          <p:cNvPr id="12" name="Rectangle 12"/>
          <p:cNvSpPr>
            <a:spLocks noChangeArrowheads="1"/>
          </p:cNvSpPr>
          <p:nvPr/>
        </p:nvSpPr>
        <p:spPr bwMode="auto">
          <a:xfrm>
            <a:off x="3200400" y="3733800"/>
            <a:ext cx="381000" cy="533400"/>
          </a:xfrm>
          <a:prstGeom prst="rect">
            <a:avLst/>
          </a:prstGeom>
          <a:solidFill>
            <a:schemeClr val="bg1"/>
          </a:solidFill>
          <a:ln w="9525">
            <a:noFill/>
            <a:miter lim="800000"/>
            <a:headEnd/>
            <a:tailEnd/>
          </a:ln>
        </p:spPr>
        <p:txBody>
          <a:bodyPr wrap="none" anchor="ctr"/>
          <a:lstStyle/>
          <a:p>
            <a:endParaRPr lang="zh-TW" altLang="zh-TW">
              <a:latin typeface="Calibri" pitchFamily="34" charset="0"/>
            </a:endParaRPr>
          </a:p>
        </p:txBody>
      </p:sp>
      <p:sp>
        <p:nvSpPr>
          <p:cNvPr id="14" name="Rectangle 13"/>
          <p:cNvSpPr/>
          <p:nvPr/>
        </p:nvSpPr>
        <p:spPr>
          <a:xfrm>
            <a:off x="4267200" y="4191000"/>
            <a:ext cx="7620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657600" y="4191000"/>
            <a:ext cx="1526380" cy="523220"/>
          </a:xfrm>
          <a:prstGeom prst="rect">
            <a:avLst/>
          </a:prstGeom>
          <a:noFill/>
        </p:spPr>
        <p:txBody>
          <a:bodyPr wrap="none" rtlCol="0">
            <a:spAutoFit/>
          </a:bodyPr>
          <a:lstStyle/>
          <a:p>
            <a:r>
              <a:rPr lang="en-US" sz="2800" dirty="0" smtClean="0"/>
              <a:t>3D Space</a:t>
            </a:r>
            <a:endParaRPr lang="en-US" sz="2800" dirty="0"/>
          </a:p>
        </p:txBody>
      </p:sp>
      <p:grpSp>
        <p:nvGrpSpPr>
          <p:cNvPr id="28" name="Group 27"/>
          <p:cNvGrpSpPr/>
          <p:nvPr/>
        </p:nvGrpSpPr>
        <p:grpSpPr>
          <a:xfrm>
            <a:off x="533400" y="1752600"/>
            <a:ext cx="7239000" cy="4786313"/>
            <a:chOff x="533400" y="1752600"/>
            <a:chExt cx="7239000" cy="4786313"/>
          </a:xfrm>
        </p:grpSpPr>
        <p:sp>
          <p:nvSpPr>
            <p:cNvPr id="6" name="Arc 6"/>
            <p:cNvSpPr>
              <a:spLocks/>
            </p:cNvSpPr>
            <p:nvPr/>
          </p:nvSpPr>
          <p:spPr bwMode="auto">
            <a:xfrm flipV="1">
              <a:off x="3505200" y="4953000"/>
              <a:ext cx="3810000" cy="13716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a:solidFill>
                <a:schemeClr val="accent2"/>
              </a:solidFill>
              <a:round/>
              <a:headEnd/>
              <a:tailEnd type="triangle" w="lg" len="lg"/>
            </a:ln>
          </p:spPr>
          <p:txBody>
            <a:bodyPr wrap="none" anchor="ctr"/>
            <a:lstStyle/>
            <a:p>
              <a:endParaRPr lang="zh-TW" altLang="zh-TW">
                <a:latin typeface="Calibri" pitchFamily="34" charset="0"/>
              </a:endParaRPr>
            </a:p>
          </p:txBody>
        </p:sp>
        <p:sp>
          <p:nvSpPr>
            <p:cNvPr id="7" name="Text Box 7"/>
            <p:cNvSpPr txBox="1">
              <a:spLocks noChangeArrowheads="1"/>
            </p:cNvSpPr>
            <p:nvPr/>
          </p:nvSpPr>
          <p:spPr bwMode="auto">
            <a:xfrm>
              <a:off x="5715000" y="6019800"/>
              <a:ext cx="2057400" cy="519113"/>
            </a:xfrm>
            <a:prstGeom prst="rect">
              <a:avLst/>
            </a:prstGeom>
            <a:noFill/>
            <a:ln w="9525">
              <a:noFill/>
              <a:miter lim="800000"/>
              <a:headEnd/>
              <a:tailEnd/>
            </a:ln>
          </p:spPr>
          <p:txBody>
            <a:bodyPr>
              <a:spAutoFit/>
            </a:bodyPr>
            <a:lstStyle/>
            <a:p>
              <a:pPr>
                <a:spcBef>
                  <a:spcPct val="50000"/>
                </a:spcBef>
              </a:pPr>
              <a:r>
                <a:rPr lang="en-US" altLang="zh-TW" sz="2800" dirty="0">
                  <a:solidFill>
                    <a:schemeClr val="accent2"/>
                  </a:solidFill>
                </a:rPr>
                <a:t>K view bins</a:t>
              </a:r>
            </a:p>
          </p:txBody>
        </p:sp>
        <p:sp>
          <p:nvSpPr>
            <p:cNvPr id="16" name="Oval 15"/>
            <p:cNvSpPr/>
            <p:nvPr/>
          </p:nvSpPr>
          <p:spPr>
            <a:xfrm>
              <a:off x="2438400" y="3657600"/>
              <a:ext cx="4038600" cy="1981200"/>
            </a:xfrm>
            <a:prstGeom prst="ellipse">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33400" y="1752600"/>
              <a:ext cx="1742913" cy="461665"/>
            </a:xfrm>
            <a:prstGeom prst="rect">
              <a:avLst/>
            </a:prstGeom>
            <a:noFill/>
          </p:spPr>
          <p:txBody>
            <a:bodyPr wrap="none" rtlCol="0">
              <a:spAutoFit/>
            </a:bodyPr>
            <a:lstStyle/>
            <a:p>
              <a:r>
                <a:rPr lang="en-US" sz="2400" dirty="0" smtClean="0"/>
                <a:t>- </a:t>
              </a:r>
              <a:r>
                <a:rPr lang="en-US" sz="2400" i="1" dirty="0" smtClean="0"/>
                <a:t>K</a:t>
              </a:r>
              <a:r>
                <a:rPr lang="en-US" sz="2400" dirty="0" smtClean="0"/>
                <a:t> view bins</a:t>
              </a:r>
              <a:endParaRPr lang="en-US" sz="2400" dirty="0"/>
            </a:p>
          </p:txBody>
        </p:sp>
      </p:grpSp>
      <p:sp>
        <p:nvSpPr>
          <p:cNvPr id="23" name="TextBox 22"/>
          <p:cNvSpPr txBox="1"/>
          <p:nvPr/>
        </p:nvSpPr>
        <p:spPr>
          <a:xfrm>
            <a:off x="533400" y="2971800"/>
            <a:ext cx="5933163" cy="461665"/>
          </a:xfrm>
          <a:prstGeom prst="rect">
            <a:avLst/>
          </a:prstGeom>
          <a:noFill/>
        </p:spPr>
        <p:txBody>
          <a:bodyPr wrap="none" rtlCol="0">
            <a:spAutoFit/>
          </a:bodyPr>
          <a:lstStyle/>
          <a:p>
            <a:r>
              <a:rPr lang="en-US" sz="2400" dirty="0" smtClean="0">
                <a:solidFill>
                  <a:srgbClr val="0066FF"/>
                </a:solidFill>
              </a:rPr>
              <a:t>- a class skeleton (</a:t>
            </a:r>
            <a:r>
              <a:rPr lang="en-US" sz="2400" i="1" dirty="0" smtClean="0">
                <a:solidFill>
                  <a:srgbClr val="0066FF"/>
                </a:solidFill>
              </a:rPr>
              <a:t>S</a:t>
            </a:r>
            <a:r>
              <a:rPr lang="en-US" sz="2400" i="1" baseline="-25000" dirty="0" smtClean="0">
                <a:solidFill>
                  <a:srgbClr val="0066FF"/>
                </a:solidFill>
              </a:rPr>
              <a:t>1</a:t>
            </a:r>
            <a:r>
              <a:rPr lang="en-US" sz="2400" i="1" dirty="0" smtClean="0">
                <a:solidFill>
                  <a:srgbClr val="0066FF"/>
                </a:solidFill>
              </a:rPr>
              <a:t>,S</a:t>
            </a:r>
            <a:r>
              <a:rPr lang="en-US" sz="2400" i="1" baseline="-25000" dirty="0" smtClean="0">
                <a:solidFill>
                  <a:srgbClr val="0066FF"/>
                </a:solidFill>
              </a:rPr>
              <a:t>2</a:t>
            </a:r>
            <a:r>
              <a:rPr lang="en-US" sz="2400" i="1" dirty="0" smtClean="0">
                <a:solidFill>
                  <a:srgbClr val="0066FF"/>
                </a:solidFill>
              </a:rPr>
              <a:t>,…,S</a:t>
            </a:r>
            <a:r>
              <a:rPr lang="en-US" sz="2400" i="1" baseline="-25000" dirty="0" smtClean="0">
                <a:solidFill>
                  <a:srgbClr val="0066FF"/>
                </a:solidFill>
              </a:rPr>
              <a:t>N</a:t>
            </a:r>
            <a:r>
              <a:rPr lang="en-US" sz="2400" dirty="0" smtClean="0">
                <a:solidFill>
                  <a:srgbClr val="0066FF"/>
                </a:solidFill>
              </a:rPr>
              <a:t>): class-dependent</a:t>
            </a:r>
            <a:endParaRPr lang="en-US" sz="2400" dirty="0">
              <a:solidFill>
                <a:srgbClr val="0066FF"/>
              </a:solidFill>
            </a:endParaRPr>
          </a:p>
        </p:txBody>
      </p:sp>
      <p:grpSp>
        <p:nvGrpSpPr>
          <p:cNvPr id="26" name="Group 25"/>
          <p:cNvGrpSpPr/>
          <p:nvPr/>
        </p:nvGrpSpPr>
        <p:grpSpPr>
          <a:xfrm>
            <a:off x="457200" y="2590800"/>
            <a:ext cx="4194059" cy="3581400"/>
            <a:chOff x="457200" y="2590800"/>
            <a:chExt cx="4194059" cy="3581400"/>
          </a:xfrm>
        </p:grpSpPr>
        <p:sp>
          <p:nvSpPr>
            <p:cNvPr id="5" name="AutoShape 5"/>
            <p:cNvSpPr>
              <a:spLocks noChangeArrowheads="1"/>
            </p:cNvSpPr>
            <p:nvPr/>
          </p:nvSpPr>
          <p:spPr bwMode="auto">
            <a:xfrm rot="3666973">
              <a:off x="1440657" y="5264943"/>
              <a:ext cx="1447800" cy="366713"/>
            </a:xfrm>
            <a:prstGeom prst="curvedUpArrow">
              <a:avLst>
                <a:gd name="adj1" fmla="val 78961"/>
                <a:gd name="adj2" fmla="val 157922"/>
                <a:gd name="adj3" fmla="val 33333"/>
              </a:avLst>
            </a:prstGeom>
            <a:solidFill>
              <a:srgbClr val="99CC00"/>
            </a:solidFill>
            <a:ln w="9525">
              <a:solidFill>
                <a:schemeClr val="tx1"/>
              </a:solidFill>
              <a:miter lim="800000"/>
              <a:headEnd/>
              <a:tailEnd/>
            </a:ln>
          </p:spPr>
          <p:txBody>
            <a:bodyPr wrap="none" anchor="ctr"/>
            <a:lstStyle/>
            <a:p>
              <a:endParaRPr lang="zh-TW" altLang="zh-TW">
                <a:latin typeface="Calibri" pitchFamily="34" charset="0"/>
              </a:endParaRPr>
            </a:p>
          </p:txBody>
        </p:sp>
        <p:sp>
          <p:nvSpPr>
            <p:cNvPr id="13" name="Rectangle 13"/>
            <p:cNvSpPr>
              <a:spLocks noChangeArrowheads="1"/>
            </p:cNvSpPr>
            <p:nvPr/>
          </p:nvSpPr>
          <p:spPr bwMode="auto">
            <a:xfrm>
              <a:off x="457200" y="5181600"/>
              <a:ext cx="1592263" cy="830263"/>
            </a:xfrm>
            <a:prstGeom prst="rect">
              <a:avLst/>
            </a:prstGeom>
            <a:noFill/>
            <a:ln w="9525">
              <a:noFill/>
              <a:miter lim="800000"/>
              <a:headEnd/>
              <a:tailEnd/>
            </a:ln>
          </p:spPr>
          <p:txBody>
            <a:bodyPr wrap="none">
              <a:spAutoFit/>
            </a:bodyPr>
            <a:lstStyle/>
            <a:p>
              <a:pPr algn="ctr"/>
              <a:r>
                <a:rPr lang="en-US" altLang="zh-TW" sz="2400" dirty="0">
                  <a:solidFill>
                    <a:srgbClr val="808000"/>
                  </a:solidFill>
                  <a:latin typeface="Calibri" pitchFamily="34" charset="0"/>
                </a:rPr>
                <a:t>2D </a:t>
              </a:r>
            </a:p>
            <a:p>
              <a:pPr algn="ctr"/>
              <a:r>
                <a:rPr lang="en-US" altLang="zh-TW" sz="2400" dirty="0">
                  <a:solidFill>
                    <a:srgbClr val="808000"/>
                  </a:solidFill>
                  <a:latin typeface="Calibri" pitchFamily="34" charset="0"/>
                </a:rPr>
                <a:t>Transforms</a:t>
              </a:r>
            </a:p>
          </p:txBody>
        </p:sp>
        <p:sp>
          <p:nvSpPr>
            <p:cNvPr id="24" name="TextBox 23"/>
            <p:cNvSpPr txBox="1"/>
            <p:nvPr/>
          </p:nvSpPr>
          <p:spPr>
            <a:xfrm>
              <a:off x="533400" y="2590800"/>
              <a:ext cx="4117859" cy="461665"/>
            </a:xfrm>
            <a:prstGeom prst="rect">
              <a:avLst/>
            </a:prstGeom>
            <a:noFill/>
          </p:spPr>
          <p:txBody>
            <a:bodyPr wrap="none" rtlCol="0">
              <a:spAutoFit/>
            </a:bodyPr>
            <a:lstStyle/>
            <a:p>
              <a:r>
                <a:rPr lang="en-US" sz="2400" dirty="0" smtClean="0"/>
                <a:t>- </a:t>
              </a:r>
              <a:r>
                <a:rPr lang="en-US" sz="2400" i="1" dirty="0" smtClean="0"/>
                <a:t>NK</a:t>
              </a:r>
              <a:r>
                <a:rPr lang="en-US" sz="2400" i="1" baseline="30000" dirty="0" smtClean="0"/>
                <a:t>2</a:t>
              </a:r>
              <a:r>
                <a:rPr lang="en-US" sz="2400" dirty="0" smtClean="0"/>
                <a:t> transformation matrices </a:t>
              </a:r>
              <a:endParaRPr lang="en-US" sz="2400" dirty="0"/>
            </a:p>
          </p:txBody>
        </p:sp>
      </p:grpSp>
      <p:sp>
        <p:nvSpPr>
          <p:cNvPr id="25" name="TextBox 24"/>
          <p:cNvSpPr txBox="1"/>
          <p:nvPr/>
        </p:nvSpPr>
        <p:spPr>
          <a:xfrm>
            <a:off x="304800" y="1219200"/>
            <a:ext cx="8477642" cy="523220"/>
          </a:xfrm>
          <a:prstGeom prst="rect">
            <a:avLst/>
          </a:prstGeom>
          <a:noFill/>
        </p:spPr>
        <p:txBody>
          <a:bodyPr wrap="none" rtlCol="0">
            <a:spAutoFit/>
          </a:bodyPr>
          <a:lstStyle/>
          <a:p>
            <a:pPr>
              <a:buFont typeface="Arial" pitchFamily="34" charset="0"/>
              <a:buChar char="•"/>
            </a:pPr>
            <a:r>
              <a:rPr lang="en-US" sz="2800" dirty="0" smtClean="0"/>
              <a:t> A basic Potemkin model for an object class with N parts.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Fig1"/>
          <p:cNvPicPr>
            <a:picLocks noChangeAspect="1" noChangeArrowheads="1"/>
          </p:cNvPicPr>
          <p:nvPr/>
        </p:nvPicPr>
        <p:blipFill>
          <a:blip r:embed="rId3"/>
          <a:srcRect/>
          <a:stretch>
            <a:fillRect/>
          </a:stretch>
        </p:blipFill>
        <p:spPr bwMode="auto">
          <a:xfrm>
            <a:off x="914400" y="1981200"/>
            <a:ext cx="5867400" cy="3532188"/>
          </a:xfrm>
          <a:prstGeom prst="rect">
            <a:avLst/>
          </a:prstGeom>
          <a:noFill/>
          <a:ln w="9525">
            <a:noFill/>
            <a:miter lim="800000"/>
            <a:headEnd/>
            <a:tailEnd/>
          </a:ln>
        </p:spPr>
      </p:pic>
      <p:sp>
        <p:nvSpPr>
          <p:cNvPr id="15363" name="AutoShape 5"/>
          <p:cNvSpPr>
            <a:spLocks noChangeArrowheads="1"/>
          </p:cNvSpPr>
          <p:nvPr/>
        </p:nvSpPr>
        <p:spPr bwMode="auto">
          <a:xfrm rot="3666973">
            <a:off x="548316" y="4044258"/>
            <a:ext cx="1447800" cy="366713"/>
          </a:xfrm>
          <a:prstGeom prst="curvedUpArrow">
            <a:avLst>
              <a:gd name="adj1" fmla="val 78961"/>
              <a:gd name="adj2" fmla="val 157922"/>
              <a:gd name="adj3" fmla="val 33333"/>
            </a:avLst>
          </a:prstGeom>
          <a:solidFill>
            <a:srgbClr val="99CC00"/>
          </a:solidFill>
          <a:ln w="9525">
            <a:solidFill>
              <a:schemeClr val="tx1"/>
            </a:solidFill>
            <a:miter lim="800000"/>
            <a:headEnd/>
            <a:tailEnd/>
          </a:ln>
        </p:spPr>
        <p:txBody>
          <a:bodyPr wrap="none" anchor="ctr"/>
          <a:lstStyle/>
          <a:p>
            <a:endParaRPr lang="zh-TW" altLang="zh-TW">
              <a:latin typeface="Calibri" pitchFamily="34" charset="0"/>
            </a:endParaRPr>
          </a:p>
        </p:txBody>
      </p:sp>
      <p:pic>
        <p:nvPicPr>
          <p:cNvPr id="15366" name="Picture 8"/>
          <p:cNvPicPr>
            <a:picLocks noChangeAspect="1" noChangeArrowheads="1"/>
          </p:cNvPicPr>
          <p:nvPr/>
        </p:nvPicPr>
        <p:blipFill>
          <a:blip r:embed="rId4"/>
          <a:srcRect/>
          <a:stretch>
            <a:fillRect/>
          </a:stretch>
        </p:blipFill>
        <p:spPr bwMode="auto">
          <a:xfrm>
            <a:off x="3505200" y="3124200"/>
            <a:ext cx="679450" cy="762000"/>
          </a:xfrm>
          <a:prstGeom prst="rect">
            <a:avLst/>
          </a:prstGeom>
          <a:noFill/>
          <a:ln w="9525">
            <a:noFill/>
            <a:miter lim="800000"/>
            <a:headEnd/>
            <a:tailEnd/>
          </a:ln>
        </p:spPr>
      </p:pic>
      <p:sp>
        <p:nvSpPr>
          <p:cNvPr id="15367" name="Rectangle 9"/>
          <p:cNvSpPr>
            <a:spLocks noChangeArrowheads="1"/>
          </p:cNvSpPr>
          <p:nvPr/>
        </p:nvSpPr>
        <p:spPr bwMode="auto">
          <a:xfrm>
            <a:off x="4419600" y="2590800"/>
            <a:ext cx="609600" cy="381000"/>
          </a:xfrm>
          <a:prstGeom prst="rect">
            <a:avLst/>
          </a:prstGeom>
          <a:solidFill>
            <a:schemeClr val="bg1"/>
          </a:solidFill>
          <a:ln w="9525">
            <a:noFill/>
            <a:miter lim="800000"/>
            <a:headEnd/>
            <a:tailEnd/>
          </a:ln>
        </p:spPr>
        <p:txBody>
          <a:bodyPr wrap="none" anchor="ctr"/>
          <a:lstStyle/>
          <a:p>
            <a:endParaRPr lang="zh-TW" altLang="zh-TW">
              <a:latin typeface="Calibri" pitchFamily="34" charset="0"/>
            </a:endParaRPr>
          </a:p>
        </p:txBody>
      </p:sp>
      <p:sp>
        <p:nvSpPr>
          <p:cNvPr id="15368" name="Rectangle 10"/>
          <p:cNvSpPr>
            <a:spLocks noChangeArrowheads="1"/>
          </p:cNvSpPr>
          <p:nvPr/>
        </p:nvSpPr>
        <p:spPr bwMode="auto">
          <a:xfrm>
            <a:off x="3276600" y="2362200"/>
            <a:ext cx="1066800" cy="381000"/>
          </a:xfrm>
          <a:prstGeom prst="rect">
            <a:avLst/>
          </a:prstGeom>
          <a:solidFill>
            <a:schemeClr val="bg1"/>
          </a:solidFill>
          <a:ln w="9525">
            <a:noFill/>
            <a:miter lim="800000"/>
            <a:headEnd/>
            <a:tailEnd/>
          </a:ln>
        </p:spPr>
        <p:txBody>
          <a:bodyPr wrap="none" anchor="ctr"/>
          <a:lstStyle/>
          <a:p>
            <a:endParaRPr lang="zh-TW" altLang="zh-TW">
              <a:latin typeface="Calibri" pitchFamily="34" charset="0"/>
            </a:endParaRPr>
          </a:p>
        </p:txBody>
      </p:sp>
      <p:sp>
        <p:nvSpPr>
          <p:cNvPr id="15369" name="Rectangle 11"/>
          <p:cNvSpPr>
            <a:spLocks noChangeArrowheads="1"/>
          </p:cNvSpPr>
          <p:nvPr/>
        </p:nvSpPr>
        <p:spPr bwMode="auto">
          <a:xfrm>
            <a:off x="2743200" y="2514600"/>
            <a:ext cx="381000" cy="533400"/>
          </a:xfrm>
          <a:prstGeom prst="rect">
            <a:avLst/>
          </a:prstGeom>
          <a:solidFill>
            <a:schemeClr val="bg1"/>
          </a:solidFill>
          <a:ln w="9525">
            <a:noFill/>
            <a:miter lim="800000"/>
            <a:headEnd/>
            <a:tailEnd/>
          </a:ln>
        </p:spPr>
        <p:txBody>
          <a:bodyPr wrap="none" anchor="ctr"/>
          <a:lstStyle/>
          <a:p>
            <a:endParaRPr lang="zh-TW" altLang="zh-TW">
              <a:latin typeface="Calibri" pitchFamily="34" charset="0"/>
            </a:endParaRPr>
          </a:p>
        </p:txBody>
      </p:sp>
      <p:sp>
        <p:nvSpPr>
          <p:cNvPr id="15370" name="Rectangle 12"/>
          <p:cNvSpPr>
            <a:spLocks noChangeArrowheads="1"/>
          </p:cNvSpPr>
          <p:nvPr/>
        </p:nvSpPr>
        <p:spPr bwMode="auto">
          <a:xfrm>
            <a:off x="2362200" y="2667000"/>
            <a:ext cx="381000" cy="533400"/>
          </a:xfrm>
          <a:prstGeom prst="rect">
            <a:avLst/>
          </a:prstGeom>
          <a:solidFill>
            <a:schemeClr val="bg1"/>
          </a:solidFill>
          <a:ln w="9525">
            <a:noFill/>
            <a:miter lim="800000"/>
            <a:headEnd/>
            <a:tailEnd/>
          </a:ln>
        </p:spPr>
        <p:txBody>
          <a:bodyPr wrap="none" anchor="ctr"/>
          <a:lstStyle/>
          <a:p>
            <a:endParaRPr lang="zh-TW" altLang="zh-TW">
              <a:latin typeface="Calibri" pitchFamily="34" charset="0"/>
            </a:endParaRPr>
          </a:p>
        </p:txBody>
      </p:sp>
      <p:sp>
        <p:nvSpPr>
          <p:cNvPr id="15372" name="Slide Number Placeholder 12"/>
          <p:cNvSpPr>
            <a:spLocks noGrp="1"/>
          </p:cNvSpPr>
          <p:nvPr>
            <p:ph type="sldNum" sz="quarter" idx="12"/>
          </p:nvPr>
        </p:nvSpPr>
        <p:spPr bwMode="auto">
          <a:noFill/>
          <a:ln>
            <a:miter lim="800000"/>
            <a:headEnd/>
            <a:tailEnd/>
          </a:ln>
        </p:spPr>
        <p:txBody>
          <a:bodyPr/>
          <a:lstStyle/>
          <a:p>
            <a:fld id="{1F85600D-B557-4D94-96C1-778C600C06E3}" type="slidenum">
              <a:rPr lang="en-US" altLang="zh-TW" smtClean="0"/>
              <a:pPr/>
              <a:t>9</a:t>
            </a:fld>
            <a:endParaRPr lang="en-US" altLang="zh-TW" smtClean="0"/>
          </a:p>
        </p:txBody>
      </p:sp>
      <p:sp>
        <p:nvSpPr>
          <p:cNvPr id="15373" name="Rectangle 13"/>
          <p:cNvSpPr>
            <a:spLocks noChangeArrowheads="1"/>
          </p:cNvSpPr>
          <p:nvPr/>
        </p:nvSpPr>
        <p:spPr bwMode="auto">
          <a:xfrm>
            <a:off x="381000" y="4038600"/>
            <a:ext cx="700833" cy="523220"/>
          </a:xfrm>
          <a:prstGeom prst="rect">
            <a:avLst/>
          </a:prstGeom>
          <a:noFill/>
          <a:ln w="9525">
            <a:noFill/>
            <a:miter lim="800000"/>
            <a:headEnd/>
            <a:tailEnd/>
          </a:ln>
        </p:spPr>
        <p:txBody>
          <a:bodyPr wrap="none">
            <a:spAutoFit/>
          </a:bodyPr>
          <a:lstStyle/>
          <a:p>
            <a:pPr algn="ctr"/>
            <a:r>
              <a:rPr lang="en-US" altLang="zh-TW" sz="2800" dirty="0" smtClean="0">
                <a:solidFill>
                  <a:srgbClr val="808000"/>
                </a:solidFill>
                <a:latin typeface="Calibri" pitchFamily="34" charset="0"/>
              </a:rPr>
              <a:t>T</a:t>
            </a:r>
            <a:r>
              <a:rPr lang="en-US" altLang="zh-TW" sz="2800" baseline="-25000" dirty="0" smtClean="0">
                <a:solidFill>
                  <a:srgbClr val="808000"/>
                </a:solidFill>
                <a:latin typeface="Calibri" pitchFamily="34" charset="0"/>
                <a:sym typeface="Symbol"/>
              </a:rPr>
              <a:t>,</a:t>
            </a:r>
            <a:endParaRPr lang="en-US" altLang="zh-TW" sz="2800" baseline="-25000" dirty="0">
              <a:solidFill>
                <a:srgbClr val="808000"/>
              </a:solidFill>
              <a:latin typeface="Calibri" pitchFamily="34" charset="0"/>
            </a:endParaRPr>
          </a:p>
        </p:txBody>
      </p:sp>
      <p:sp>
        <p:nvSpPr>
          <p:cNvPr id="15374" name="Rectangle 25"/>
          <p:cNvSpPr>
            <a:spLocks noChangeArrowheads="1"/>
          </p:cNvSpPr>
          <p:nvPr/>
        </p:nvSpPr>
        <p:spPr bwMode="auto">
          <a:xfrm>
            <a:off x="0" y="304800"/>
            <a:ext cx="9144000" cy="1143000"/>
          </a:xfrm>
          <a:prstGeom prst="rect">
            <a:avLst/>
          </a:prstGeom>
          <a:noFill/>
          <a:ln w="9525">
            <a:noFill/>
            <a:miter lim="800000"/>
            <a:headEnd/>
            <a:tailEnd/>
          </a:ln>
        </p:spPr>
        <p:txBody>
          <a:bodyPr anchor="ctr"/>
          <a:lstStyle/>
          <a:p>
            <a:pPr algn="ctr"/>
            <a:r>
              <a:rPr lang="en-US" altLang="zh-TW" sz="4000" dirty="0"/>
              <a:t>   </a:t>
            </a:r>
            <a:r>
              <a:rPr lang="en-US" altLang="zh-TW" sz="4000" dirty="0" smtClean="0"/>
              <a:t>Estimating the </a:t>
            </a:r>
            <a:r>
              <a:rPr lang="en-US" altLang="zh-TW" sz="4000" dirty="0"/>
              <a:t>Basic Potemkin </a:t>
            </a:r>
            <a:r>
              <a:rPr lang="en-US" altLang="zh-TW" sz="4000" dirty="0" smtClean="0"/>
              <a:t>Model </a:t>
            </a:r>
          </a:p>
          <a:p>
            <a:pPr algn="ctr"/>
            <a:r>
              <a:rPr lang="en-US" altLang="zh-TW" sz="4000" dirty="0" smtClean="0"/>
              <a:t>Phase 1 </a:t>
            </a:r>
            <a:endParaRPr lang="en-US" altLang="zh-TW" sz="3200" dirty="0">
              <a:solidFill>
                <a:schemeClr val="tx2"/>
              </a:solidFill>
            </a:endParaRPr>
          </a:p>
        </p:txBody>
      </p:sp>
      <p:sp>
        <p:nvSpPr>
          <p:cNvPr id="15" name="TextBox 14"/>
          <p:cNvSpPr txBox="1"/>
          <p:nvPr/>
        </p:nvSpPr>
        <p:spPr>
          <a:xfrm>
            <a:off x="381000" y="1524000"/>
            <a:ext cx="7828490" cy="461665"/>
          </a:xfrm>
          <a:prstGeom prst="rect">
            <a:avLst/>
          </a:prstGeom>
          <a:noFill/>
        </p:spPr>
        <p:txBody>
          <a:bodyPr wrap="none" rtlCol="0">
            <a:spAutoFit/>
          </a:bodyPr>
          <a:lstStyle/>
          <a:p>
            <a:r>
              <a:rPr lang="en-US" sz="2400" dirty="0" smtClean="0"/>
              <a:t>- Learn 2D </a:t>
            </a:r>
            <a:r>
              <a:rPr lang="en-US" sz="2400" dirty="0" smtClean="0">
                <a:hlinkClick r:id="" action="ppaction://noaction"/>
              </a:rPr>
              <a:t>projective transforms </a:t>
            </a:r>
            <a:r>
              <a:rPr lang="en-US" sz="2400" dirty="0" smtClean="0"/>
              <a:t>from a 3D oriented primitive</a:t>
            </a:r>
            <a:endParaRPr lang="en-US" sz="2400" dirty="0"/>
          </a:p>
        </p:txBody>
      </p:sp>
      <p:sp>
        <p:nvSpPr>
          <p:cNvPr id="16" name="Rectangle 13"/>
          <p:cNvSpPr>
            <a:spLocks noChangeArrowheads="1"/>
          </p:cNvSpPr>
          <p:nvPr/>
        </p:nvSpPr>
        <p:spPr bwMode="auto">
          <a:xfrm>
            <a:off x="228600" y="2971800"/>
            <a:ext cx="1168781" cy="523220"/>
          </a:xfrm>
          <a:prstGeom prst="rect">
            <a:avLst/>
          </a:prstGeom>
          <a:noFill/>
          <a:ln w="9525">
            <a:noFill/>
            <a:miter lim="800000"/>
            <a:headEnd/>
            <a:tailEnd/>
          </a:ln>
        </p:spPr>
        <p:txBody>
          <a:bodyPr wrap="none">
            <a:spAutoFit/>
          </a:bodyPr>
          <a:lstStyle/>
          <a:p>
            <a:pPr algn="ctr"/>
            <a:r>
              <a:rPr lang="en-US" altLang="zh-TW" sz="2800" dirty="0" smtClean="0">
                <a:solidFill>
                  <a:srgbClr val="808000"/>
                </a:solidFill>
                <a:latin typeface="Calibri" pitchFamily="34" charset="0"/>
                <a:sym typeface="Symbol"/>
              </a:rPr>
              <a:t>view </a:t>
            </a:r>
            <a:endParaRPr lang="en-US" altLang="zh-TW" sz="2800" dirty="0">
              <a:solidFill>
                <a:srgbClr val="808000"/>
              </a:solidFill>
              <a:latin typeface="Calibri" pitchFamily="34" charset="0"/>
            </a:endParaRPr>
          </a:p>
        </p:txBody>
      </p:sp>
      <p:sp>
        <p:nvSpPr>
          <p:cNvPr id="17" name="Rectangle 13"/>
          <p:cNvSpPr>
            <a:spLocks noChangeArrowheads="1"/>
          </p:cNvSpPr>
          <p:nvPr/>
        </p:nvSpPr>
        <p:spPr bwMode="auto">
          <a:xfrm>
            <a:off x="1524000" y="4648200"/>
            <a:ext cx="1139927" cy="523220"/>
          </a:xfrm>
          <a:prstGeom prst="rect">
            <a:avLst/>
          </a:prstGeom>
          <a:noFill/>
          <a:ln w="9525">
            <a:noFill/>
            <a:miter lim="800000"/>
            <a:headEnd/>
            <a:tailEnd/>
          </a:ln>
        </p:spPr>
        <p:txBody>
          <a:bodyPr wrap="none">
            <a:spAutoFit/>
          </a:bodyPr>
          <a:lstStyle/>
          <a:p>
            <a:pPr algn="ctr"/>
            <a:r>
              <a:rPr lang="en-US" altLang="zh-TW" sz="2800" dirty="0" smtClean="0">
                <a:solidFill>
                  <a:srgbClr val="808000"/>
                </a:solidFill>
                <a:latin typeface="Calibri" pitchFamily="34" charset="0"/>
                <a:sym typeface="Symbol"/>
              </a:rPr>
              <a:t>view </a:t>
            </a:r>
            <a:endParaRPr lang="en-US" altLang="zh-TW" sz="2800" dirty="0">
              <a:solidFill>
                <a:srgbClr val="808000"/>
              </a:solidFill>
              <a:latin typeface="Calibri" pitchFamily="34" charset="0"/>
            </a:endParaRPr>
          </a:p>
        </p:txBody>
      </p:sp>
      <p:grpSp>
        <p:nvGrpSpPr>
          <p:cNvPr id="34" name="Group 33"/>
          <p:cNvGrpSpPr/>
          <p:nvPr/>
        </p:nvGrpSpPr>
        <p:grpSpPr>
          <a:xfrm>
            <a:off x="3048000" y="5638800"/>
            <a:ext cx="1127461" cy="838200"/>
            <a:chOff x="3048000" y="5638800"/>
            <a:chExt cx="1127461" cy="838200"/>
          </a:xfrm>
        </p:grpSpPr>
        <p:sp>
          <p:nvSpPr>
            <p:cNvPr id="24" name="Rectangle 23"/>
            <p:cNvSpPr/>
            <p:nvPr/>
          </p:nvSpPr>
          <p:spPr>
            <a:xfrm>
              <a:off x="3124200" y="5638800"/>
              <a:ext cx="381000" cy="304800"/>
            </a:xfrm>
            <a:prstGeom prst="rect">
              <a:avLst/>
            </a:prstGeom>
            <a:solidFill>
              <a:schemeClr val="tx1"/>
            </a:solidFill>
            <a:ln>
              <a:solidFill>
                <a:schemeClr val="tx1"/>
              </a:solidFill>
            </a:ln>
            <a:scene3d>
              <a:camera prst="orthographicFront">
                <a:rot lat="0" lon="0" rev="90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3048000" y="6172200"/>
              <a:ext cx="381000" cy="304800"/>
            </a:xfrm>
            <a:prstGeom prst="rect">
              <a:avLst/>
            </a:prstGeom>
            <a:solidFill>
              <a:schemeClr val="tx1"/>
            </a:solidFill>
            <a:ln>
              <a:solidFill>
                <a:schemeClr val="tx1"/>
              </a:solidFill>
            </a:ln>
            <a:scene3d>
              <a:camera prst="orthographicFront">
                <a:rot lat="0" lon="0" rev="9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13"/>
            <p:cNvSpPr>
              <a:spLocks noChangeArrowheads="1"/>
            </p:cNvSpPr>
            <p:nvPr/>
          </p:nvSpPr>
          <p:spPr bwMode="auto">
            <a:xfrm>
              <a:off x="3352800" y="5791200"/>
              <a:ext cx="822661" cy="523220"/>
            </a:xfrm>
            <a:prstGeom prst="rect">
              <a:avLst/>
            </a:prstGeom>
            <a:noFill/>
            <a:ln w="9525">
              <a:noFill/>
              <a:miter lim="800000"/>
              <a:headEnd/>
              <a:tailEnd/>
            </a:ln>
          </p:spPr>
          <p:txBody>
            <a:bodyPr wrap="none">
              <a:spAutoFit/>
            </a:bodyPr>
            <a:lstStyle/>
            <a:p>
              <a:pPr algn="ctr"/>
              <a:r>
                <a:rPr lang="en-US" altLang="zh-TW" sz="2800" dirty="0" smtClean="0">
                  <a:solidFill>
                    <a:srgbClr val="808000"/>
                  </a:solidFill>
                  <a:latin typeface="Calibri" pitchFamily="34" charset="0"/>
                </a:rPr>
                <a:t>T</a:t>
              </a:r>
              <a:r>
                <a:rPr lang="en-US" altLang="zh-TW" sz="2800" baseline="30000" dirty="0" smtClean="0">
                  <a:solidFill>
                    <a:srgbClr val="808000"/>
                  </a:solidFill>
                  <a:latin typeface="Calibri" pitchFamily="34" charset="0"/>
                </a:rPr>
                <a:t>2</a:t>
              </a:r>
              <a:r>
                <a:rPr lang="en-US" altLang="zh-TW" sz="2800" baseline="-25000" dirty="0" smtClean="0">
                  <a:solidFill>
                    <a:srgbClr val="808000"/>
                  </a:solidFill>
                  <a:latin typeface="Calibri" pitchFamily="34" charset="0"/>
                  <a:sym typeface="Symbol"/>
                </a:rPr>
                <a:t>,</a:t>
              </a:r>
              <a:endParaRPr lang="en-US" altLang="zh-TW" sz="2800" baseline="-25000" dirty="0">
                <a:solidFill>
                  <a:srgbClr val="808000"/>
                </a:solidFill>
                <a:latin typeface="Calibri" pitchFamily="34" charset="0"/>
              </a:endParaRPr>
            </a:p>
          </p:txBody>
        </p:sp>
      </p:grpSp>
      <p:grpSp>
        <p:nvGrpSpPr>
          <p:cNvPr id="35" name="Group 34"/>
          <p:cNvGrpSpPr/>
          <p:nvPr/>
        </p:nvGrpSpPr>
        <p:grpSpPr>
          <a:xfrm>
            <a:off x="4122756" y="5612146"/>
            <a:ext cx="2912351" cy="868233"/>
            <a:chOff x="4122756" y="5612146"/>
            <a:chExt cx="2912351" cy="868233"/>
          </a:xfrm>
        </p:grpSpPr>
        <p:sp>
          <p:nvSpPr>
            <p:cNvPr id="25" name="Rectangle 24"/>
            <p:cNvSpPr/>
            <p:nvPr/>
          </p:nvSpPr>
          <p:spPr>
            <a:xfrm rot="2904968">
              <a:off x="4102101" y="5632801"/>
              <a:ext cx="380355" cy="339045"/>
            </a:xfrm>
            <a:prstGeom prst="rect">
              <a:avLst/>
            </a:prstGeom>
            <a:solidFill>
              <a:schemeClr val="tx1"/>
            </a:solidFill>
            <a:ln>
              <a:solidFill>
                <a:schemeClr val="tx1"/>
              </a:solidFill>
            </a:ln>
            <a:scene3d>
              <a:camera prst="orthographicFront">
                <a:rot lat="0" lon="0" rev="90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397831">
              <a:off x="4130471" y="6190051"/>
              <a:ext cx="326032" cy="290328"/>
            </a:xfrm>
            <a:prstGeom prst="rect">
              <a:avLst/>
            </a:prstGeom>
            <a:solidFill>
              <a:schemeClr val="tx1"/>
            </a:solidFill>
            <a:ln>
              <a:solidFill>
                <a:schemeClr val="tx1"/>
              </a:solidFill>
            </a:ln>
            <a:scene3d>
              <a:camera prst="orthographicFront">
                <a:rot lat="0" lon="0" rev="9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13"/>
            <p:cNvSpPr>
              <a:spLocks noChangeArrowheads="1"/>
            </p:cNvSpPr>
            <p:nvPr/>
          </p:nvSpPr>
          <p:spPr bwMode="auto">
            <a:xfrm>
              <a:off x="4495800" y="5791200"/>
              <a:ext cx="822661" cy="523220"/>
            </a:xfrm>
            <a:prstGeom prst="rect">
              <a:avLst/>
            </a:prstGeom>
            <a:noFill/>
            <a:ln w="9525">
              <a:noFill/>
              <a:miter lim="800000"/>
              <a:headEnd/>
              <a:tailEnd/>
            </a:ln>
          </p:spPr>
          <p:txBody>
            <a:bodyPr wrap="none">
              <a:spAutoFit/>
            </a:bodyPr>
            <a:lstStyle/>
            <a:p>
              <a:pPr algn="ctr"/>
              <a:r>
                <a:rPr lang="en-US" altLang="zh-TW" sz="2800" dirty="0" smtClean="0">
                  <a:solidFill>
                    <a:srgbClr val="808000"/>
                  </a:solidFill>
                  <a:latin typeface="Calibri" pitchFamily="34" charset="0"/>
                </a:rPr>
                <a:t>T</a:t>
              </a:r>
              <a:r>
                <a:rPr lang="en-US" altLang="zh-TW" sz="2800" baseline="30000" dirty="0" smtClean="0">
                  <a:solidFill>
                    <a:srgbClr val="808000"/>
                  </a:solidFill>
                  <a:latin typeface="Calibri" pitchFamily="34" charset="0"/>
                </a:rPr>
                <a:t>3</a:t>
              </a:r>
              <a:r>
                <a:rPr lang="en-US" altLang="zh-TW" sz="2800" baseline="-25000" dirty="0" smtClean="0">
                  <a:solidFill>
                    <a:srgbClr val="808000"/>
                  </a:solidFill>
                  <a:latin typeface="Calibri" pitchFamily="34" charset="0"/>
                  <a:sym typeface="Symbol"/>
                </a:rPr>
                <a:t>,</a:t>
              </a:r>
              <a:endParaRPr lang="en-US" altLang="zh-TW" sz="2800" baseline="-25000" dirty="0">
                <a:solidFill>
                  <a:srgbClr val="808000"/>
                </a:solidFill>
                <a:latin typeface="Calibri" pitchFamily="34" charset="0"/>
              </a:endParaRPr>
            </a:p>
          </p:txBody>
        </p:sp>
        <p:sp>
          <p:nvSpPr>
            <p:cNvPr id="32" name="Rectangle 13"/>
            <p:cNvSpPr>
              <a:spLocks noChangeArrowheads="1"/>
            </p:cNvSpPr>
            <p:nvPr/>
          </p:nvSpPr>
          <p:spPr bwMode="auto">
            <a:xfrm>
              <a:off x="5334000" y="5791200"/>
              <a:ext cx="1701107" cy="523220"/>
            </a:xfrm>
            <a:prstGeom prst="rect">
              <a:avLst/>
            </a:prstGeom>
            <a:noFill/>
            <a:ln w="9525">
              <a:noFill/>
              <a:miter lim="800000"/>
              <a:headEnd/>
              <a:tailEnd/>
            </a:ln>
          </p:spPr>
          <p:txBody>
            <a:bodyPr wrap="none">
              <a:spAutoFit/>
            </a:bodyPr>
            <a:lstStyle/>
            <a:p>
              <a:pPr algn="ctr"/>
              <a:r>
                <a:rPr lang="en-US" altLang="zh-TW" sz="2800" dirty="0" smtClean="0">
                  <a:solidFill>
                    <a:srgbClr val="808000"/>
                  </a:solidFill>
                  <a:latin typeface="Calibri" pitchFamily="34" charset="0"/>
                </a:rPr>
                <a:t>………………</a:t>
              </a:r>
              <a:endParaRPr lang="en-US" altLang="zh-TW" sz="2800" baseline="-25000" dirty="0">
                <a:solidFill>
                  <a:srgbClr val="808000"/>
                </a:solidFill>
                <a:latin typeface="Calibri" pitchFamily="34" charset="0"/>
              </a:endParaRPr>
            </a:p>
          </p:txBody>
        </p:sp>
      </p:grpSp>
      <p:grpSp>
        <p:nvGrpSpPr>
          <p:cNvPr id="43" name="Group 42"/>
          <p:cNvGrpSpPr/>
          <p:nvPr/>
        </p:nvGrpSpPr>
        <p:grpSpPr>
          <a:xfrm>
            <a:off x="6172200" y="2209800"/>
            <a:ext cx="2971800" cy="1206500"/>
            <a:chOff x="5869435" y="2057400"/>
            <a:chExt cx="2971800" cy="1206500"/>
          </a:xfrm>
        </p:grpSpPr>
        <p:sp>
          <p:nvSpPr>
            <p:cNvPr id="36" name="Rectangle 6"/>
            <p:cNvSpPr>
              <a:spLocks noChangeArrowheads="1"/>
            </p:cNvSpPr>
            <p:nvPr/>
          </p:nvSpPr>
          <p:spPr bwMode="auto">
            <a:xfrm>
              <a:off x="5869435" y="2057400"/>
              <a:ext cx="2971800" cy="461665"/>
            </a:xfrm>
            <a:prstGeom prst="rect">
              <a:avLst/>
            </a:prstGeom>
            <a:noFill/>
            <a:ln w="9525">
              <a:noFill/>
              <a:miter lim="800000"/>
              <a:headEnd/>
              <a:tailEnd/>
            </a:ln>
            <a:effectLst/>
          </p:spPr>
          <p:txBody>
            <a:bodyPr wrap="square">
              <a:spAutoFit/>
            </a:bodyPr>
            <a:lstStyle/>
            <a:p>
              <a:pPr>
                <a:spcBef>
                  <a:spcPct val="20000"/>
                </a:spcBef>
                <a:buClr>
                  <a:srgbClr val="FF6600"/>
                </a:buClr>
              </a:pPr>
              <a:r>
                <a:rPr lang="en-US" sz="2400" dirty="0" smtClean="0"/>
                <a:t>8 Degrees Of Freedom </a:t>
              </a:r>
            </a:p>
          </p:txBody>
        </p:sp>
        <p:sp>
          <p:nvSpPr>
            <p:cNvPr id="39" name="Rectangle 14"/>
            <p:cNvSpPr>
              <a:spLocks noChangeArrowheads="1"/>
            </p:cNvSpPr>
            <p:nvPr/>
          </p:nvSpPr>
          <p:spPr bwMode="auto">
            <a:xfrm>
              <a:off x="7012435" y="2667000"/>
              <a:ext cx="582612" cy="5969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grpSp>
      <p:grpSp>
        <p:nvGrpSpPr>
          <p:cNvPr id="49" name="Group 48"/>
          <p:cNvGrpSpPr/>
          <p:nvPr/>
        </p:nvGrpSpPr>
        <p:grpSpPr>
          <a:xfrm>
            <a:off x="6705600" y="4016386"/>
            <a:ext cx="1932212" cy="1511289"/>
            <a:chOff x="6705600" y="4016386"/>
            <a:chExt cx="1932212" cy="1511289"/>
          </a:xfrm>
        </p:grpSpPr>
        <p:sp>
          <p:nvSpPr>
            <p:cNvPr id="37" name="AutoShape 12"/>
            <p:cNvSpPr>
              <a:spLocks noChangeArrowheads="1"/>
            </p:cNvSpPr>
            <p:nvPr/>
          </p:nvSpPr>
          <p:spPr bwMode="auto">
            <a:xfrm rot="19521190">
              <a:off x="7975824" y="4016386"/>
              <a:ext cx="661988" cy="654050"/>
            </a:xfrm>
            <a:prstGeom prst="parallelogram">
              <a:avLst>
                <a:gd name="adj" fmla="val 36339"/>
              </a:avLst>
            </a:prstGeom>
            <a:solidFill>
              <a:schemeClr val="accent1"/>
            </a:solidFill>
            <a:ln w="9525">
              <a:solidFill>
                <a:schemeClr val="tx1"/>
              </a:solidFill>
              <a:miter lim="800000"/>
              <a:headEnd/>
              <a:tailEnd/>
            </a:ln>
            <a:effectLst/>
          </p:spPr>
          <p:txBody>
            <a:bodyPr wrap="none" anchor="ctr"/>
            <a:lstStyle/>
            <a:p>
              <a:endParaRPr lang="en-US"/>
            </a:p>
          </p:txBody>
        </p:sp>
        <p:sp>
          <p:nvSpPr>
            <p:cNvPr id="38" name="Freeform 13"/>
            <p:cNvSpPr>
              <a:spLocks/>
            </p:cNvSpPr>
            <p:nvPr/>
          </p:nvSpPr>
          <p:spPr bwMode="auto">
            <a:xfrm rot="1128942">
              <a:off x="7626386" y="4897212"/>
              <a:ext cx="703263" cy="628650"/>
            </a:xfrm>
            <a:custGeom>
              <a:avLst/>
              <a:gdLst/>
              <a:ahLst/>
              <a:cxnLst>
                <a:cxn ang="0">
                  <a:pos x="88" y="0"/>
                </a:cxn>
                <a:cxn ang="0">
                  <a:pos x="417" y="10"/>
                </a:cxn>
                <a:cxn ang="0">
                  <a:pos x="494" y="406"/>
                </a:cxn>
                <a:cxn ang="0">
                  <a:pos x="0" y="468"/>
                </a:cxn>
                <a:cxn ang="0">
                  <a:pos x="88" y="0"/>
                </a:cxn>
              </a:cxnLst>
              <a:rect l="0" t="0" r="r" b="b"/>
              <a:pathLst>
                <a:path w="494" h="468">
                  <a:moveTo>
                    <a:pt x="88" y="0"/>
                  </a:moveTo>
                  <a:lnTo>
                    <a:pt x="417" y="10"/>
                  </a:lnTo>
                  <a:lnTo>
                    <a:pt x="494" y="406"/>
                  </a:lnTo>
                  <a:lnTo>
                    <a:pt x="0" y="468"/>
                  </a:lnTo>
                  <a:lnTo>
                    <a:pt x="88" y="0"/>
                  </a:lnTo>
                  <a:close/>
                </a:path>
              </a:pathLst>
            </a:custGeom>
            <a:solidFill>
              <a:schemeClr val="accent1"/>
            </a:solidFill>
            <a:ln w="9525">
              <a:solidFill>
                <a:schemeClr val="tx1"/>
              </a:solidFill>
              <a:round/>
              <a:headEnd/>
              <a:tailEnd/>
            </a:ln>
            <a:effectLst/>
          </p:spPr>
          <p:txBody>
            <a:bodyPr/>
            <a:lstStyle/>
            <a:p>
              <a:endParaRPr lang="en-US"/>
            </a:p>
          </p:txBody>
        </p:sp>
        <p:sp>
          <p:nvSpPr>
            <p:cNvPr id="40" name="Rectangle 18"/>
            <p:cNvSpPr>
              <a:spLocks noChangeArrowheads="1"/>
            </p:cNvSpPr>
            <p:nvPr/>
          </p:nvSpPr>
          <p:spPr bwMode="auto">
            <a:xfrm rot="20383658">
              <a:off x="7308199" y="4111689"/>
              <a:ext cx="509588" cy="490537"/>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41" name="AutoShape 19"/>
            <p:cNvSpPr>
              <a:spLocks noChangeArrowheads="1"/>
            </p:cNvSpPr>
            <p:nvPr/>
          </p:nvSpPr>
          <p:spPr bwMode="auto">
            <a:xfrm>
              <a:off x="6705600" y="4191000"/>
              <a:ext cx="368300" cy="477837"/>
            </a:xfrm>
            <a:prstGeom prst="parallelogram">
              <a:avLst>
                <a:gd name="adj" fmla="val 2139"/>
              </a:avLst>
            </a:prstGeom>
            <a:solidFill>
              <a:schemeClr val="accent1"/>
            </a:solidFill>
            <a:ln w="9525">
              <a:solidFill>
                <a:schemeClr val="tx1"/>
              </a:solidFill>
              <a:miter lim="800000"/>
              <a:headEnd/>
              <a:tailEnd/>
            </a:ln>
            <a:effectLst/>
          </p:spPr>
          <p:txBody>
            <a:bodyPr wrap="none" anchor="ctr"/>
            <a:lstStyle/>
            <a:p>
              <a:endParaRPr lang="en-US"/>
            </a:p>
          </p:txBody>
        </p:sp>
        <p:sp>
          <p:nvSpPr>
            <p:cNvPr id="42" name="Freeform 21"/>
            <p:cNvSpPr>
              <a:spLocks/>
            </p:cNvSpPr>
            <p:nvPr/>
          </p:nvSpPr>
          <p:spPr bwMode="auto">
            <a:xfrm>
              <a:off x="7010400" y="4800600"/>
              <a:ext cx="400050" cy="727075"/>
            </a:xfrm>
            <a:custGeom>
              <a:avLst/>
              <a:gdLst/>
              <a:ahLst/>
              <a:cxnLst>
                <a:cxn ang="0">
                  <a:pos x="0" y="0"/>
                </a:cxn>
                <a:cxn ang="0">
                  <a:pos x="216" y="82"/>
                </a:cxn>
                <a:cxn ang="0">
                  <a:pos x="252" y="458"/>
                </a:cxn>
                <a:cxn ang="0">
                  <a:pos x="108" y="304"/>
                </a:cxn>
                <a:cxn ang="0">
                  <a:pos x="0" y="0"/>
                </a:cxn>
              </a:cxnLst>
              <a:rect l="0" t="0" r="r" b="b"/>
              <a:pathLst>
                <a:path w="252" h="458">
                  <a:moveTo>
                    <a:pt x="0" y="0"/>
                  </a:moveTo>
                  <a:lnTo>
                    <a:pt x="216" y="82"/>
                  </a:lnTo>
                  <a:lnTo>
                    <a:pt x="252" y="458"/>
                  </a:lnTo>
                  <a:lnTo>
                    <a:pt x="108" y="304"/>
                  </a:lnTo>
                  <a:lnTo>
                    <a:pt x="0" y="0"/>
                  </a:lnTo>
                  <a:close/>
                </a:path>
              </a:pathLst>
            </a:custGeom>
            <a:solidFill>
              <a:schemeClr val="accent1"/>
            </a:solidFill>
            <a:ln w="9525">
              <a:solidFill>
                <a:schemeClr val="tx1"/>
              </a:solidFill>
              <a:round/>
              <a:headEnd/>
              <a:tailEnd/>
            </a:ln>
            <a:effectLst/>
          </p:spPr>
          <p:txBody>
            <a:bodyPr/>
            <a:lstStyle/>
            <a:p>
              <a:endParaRPr lang="en-US"/>
            </a:p>
          </p:txBody>
        </p:sp>
      </p:grpSp>
      <p:sp>
        <p:nvSpPr>
          <p:cNvPr id="50" name="Rectangle 49"/>
          <p:cNvSpPr/>
          <p:nvPr/>
        </p:nvSpPr>
        <p:spPr>
          <a:xfrm>
            <a:off x="1752600" y="1905000"/>
            <a:ext cx="2819400" cy="76200"/>
          </a:xfrm>
          <a:prstGeom prst="rect">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533400" y="5562600"/>
            <a:ext cx="4724400" cy="980420"/>
            <a:chOff x="533400" y="5562600"/>
            <a:chExt cx="4724400" cy="980420"/>
          </a:xfrm>
        </p:grpSpPr>
        <p:grpSp>
          <p:nvGrpSpPr>
            <p:cNvPr id="33" name="Group 32"/>
            <p:cNvGrpSpPr/>
            <p:nvPr/>
          </p:nvGrpSpPr>
          <p:grpSpPr>
            <a:xfrm>
              <a:off x="609600" y="5562600"/>
              <a:ext cx="2499061" cy="980420"/>
              <a:chOff x="609600" y="5562600"/>
              <a:chExt cx="2499061" cy="980420"/>
            </a:xfrm>
          </p:grpSpPr>
          <p:sp>
            <p:nvSpPr>
              <p:cNvPr id="21" name="Rectangle 13"/>
              <p:cNvSpPr>
                <a:spLocks noChangeArrowheads="1"/>
              </p:cNvSpPr>
              <p:nvPr/>
            </p:nvSpPr>
            <p:spPr bwMode="auto">
              <a:xfrm>
                <a:off x="609600" y="5562600"/>
                <a:ext cx="1168781" cy="523220"/>
              </a:xfrm>
              <a:prstGeom prst="rect">
                <a:avLst/>
              </a:prstGeom>
              <a:noFill/>
              <a:ln w="9525">
                <a:noFill/>
                <a:miter lim="800000"/>
                <a:headEnd/>
                <a:tailEnd/>
              </a:ln>
            </p:spPr>
            <p:txBody>
              <a:bodyPr wrap="none">
                <a:spAutoFit/>
              </a:bodyPr>
              <a:lstStyle/>
              <a:p>
                <a:pPr algn="ctr"/>
                <a:r>
                  <a:rPr lang="en-US" altLang="zh-TW" sz="2800" dirty="0" smtClean="0">
                    <a:solidFill>
                      <a:srgbClr val="808000"/>
                    </a:solidFill>
                    <a:latin typeface="Calibri" pitchFamily="34" charset="0"/>
                    <a:sym typeface="Symbol"/>
                  </a:rPr>
                  <a:t>view </a:t>
                </a:r>
                <a:endParaRPr lang="en-US" altLang="zh-TW" sz="2800" dirty="0">
                  <a:solidFill>
                    <a:srgbClr val="808000"/>
                  </a:solidFill>
                  <a:latin typeface="Calibri" pitchFamily="34" charset="0"/>
                </a:endParaRPr>
              </a:p>
            </p:txBody>
          </p:sp>
          <p:sp>
            <p:nvSpPr>
              <p:cNvPr id="22" name="Rectangle 13"/>
              <p:cNvSpPr>
                <a:spLocks noChangeArrowheads="1"/>
              </p:cNvSpPr>
              <p:nvPr/>
            </p:nvSpPr>
            <p:spPr bwMode="auto">
              <a:xfrm>
                <a:off x="609600" y="6019800"/>
                <a:ext cx="1139927" cy="523220"/>
              </a:xfrm>
              <a:prstGeom prst="rect">
                <a:avLst/>
              </a:prstGeom>
              <a:noFill/>
              <a:ln w="9525">
                <a:noFill/>
                <a:miter lim="800000"/>
                <a:headEnd/>
                <a:tailEnd/>
              </a:ln>
            </p:spPr>
            <p:txBody>
              <a:bodyPr wrap="none">
                <a:spAutoFit/>
              </a:bodyPr>
              <a:lstStyle/>
              <a:p>
                <a:pPr algn="ctr"/>
                <a:r>
                  <a:rPr lang="en-US" altLang="zh-TW" sz="2800" dirty="0" smtClean="0">
                    <a:solidFill>
                      <a:srgbClr val="808000"/>
                    </a:solidFill>
                    <a:latin typeface="Calibri" pitchFamily="34" charset="0"/>
                    <a:sym typeface="Symbol"/>
                  </a:rPr>
                  <a:t>view </a:t>
                </a:r>
                <a:endParaRPr lang="en-US" altLang="zh-TW" sz="2800" dirty="0">
                  <a:solidFill>
                    <a:srgbClr val="808000"/>
                  </a:solidFill>
                  <a:latin typeface="Calibri" pitchFamily="34" charset="0"/>
                </a:endParaRPr>
              </a:p>
            </p:txBody>
          </p:sp>
          <p:sp>
            <p:nvSpPr>
              <p:cNvPr id="23" name="Rectangle 22"/>
              <p:cNvSpPr/>
              <p:nvPr/>
            </p:nvSpPr>
            <p:spPr>
              <a:xfrm>
                <a:off x="2133600" y="5638800"/>
                <a:ext cx="228600" cy="304800"/>
              </a:xfrm>
              <a:prstGeom prst="rect">
                <a:avLst/>
              </a:prstGeom>
              <a:solidFill>
                <a:schemeClr val="tx1"/>
              </a:solidFill>
              <a:ln>
                <a:solidFill>
                  <a:schemeClr val="tx1"/>
                </a:solidFill>
              </a:ln>
              <a:scene3d>
                <a:camera prst="orthographicFront">
                  <a:rot lat="0" lon="0" rev="90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057400" y="6172200"/>
                <a:ext cx="381000" cy="228600"/>
              </a:xfrm>
              <a:prstGeom prst="rect">
                <a:avLst/>
              </a:prstGeom>
              <a:solidFill>
                <a:schemeClr val="tx1"/>
              </a:solidFill>
              <a:ln>
                <a:solidFill>
                  <a:schemeClr val="tx1"/>
                </a:solidFill>
              </a:ln>
              <a:scene3d>
                <a:camera prst="orthographicFront">
                  <a:rot lat="0" lon="0" rev="9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13"/>
              <p:cNvSpPr>
                <a:spLocks noChangeArrowheads="1"/>
              </p:cNvSpPr>
              <p:nvPr/>
            </p:nvSpPr>
            <p:spPr bwMode="auto">
              <a:xfrm>
                <a:off x="2286000" y="5715000"/>
                <a:ext cx="822661" cy="523220"/>
              </a:xfrm>
              <a:prstGeom prst="rect">
                <a:avLst/>
              </a:prstGeom>
              <a:noFill/>
              <a:ln w="9525">
                <a:noFill/>
                <a:miter lim="800000"/>
                <a:headEnd/>
                <a:tailEnd/>
              </a:ln>
            </p:spPr>
            <p:txBody>
              <a:bodyPr wrap="none">
                <a:spAutoFit/>
              </a:bodyPr>
              <a:lstStyle/>
              <a:p>
                <a:pPr algn="ctr"/>
                <a:r>
                  <a:rPr lang="en-US" altLang="zh-TW" sz="2800" dirty="0" smtClean="0">
                    <a:solidFill>
                      <a:srgbClr val="808000"/>
                    </a:solidFill>
                    <a:latin typeface="Calibri" pitchFamily="34" charset="0"/>
                  </a:rPr>
                  <a:t>T</a:t>
                </a:r>
                <a:r>
                  <a:rPr lang="en-US" altLang="zh-TW" sz="2800" baseline="30000" dirty="0" smtClean="0">
                    <a:solidFill>
                      <a:srgbClr val="808000"/>
                    </a:solidFill>
                    <a:latin typeface="Calibri" pitchFamily="34" charset="0"/>
                  </a:rPr>
                  <a:t>1</a:t>
                </a:r>
                <a:r>
                  <a:rPr lang="en-US" altLang="zh-TW" sz="2800" baseline="-25000" dirty="0" smtClean="0">
                    <a:solidFill>
                      <a:srgbClr val="808000"/>
                    </a:solidFill>
                    <a:latin typeface="Calibri" pitchFamily="34" charset="0"/>
                    <a:sym typeface="Symbol"/>
                  </a:rPr>
                  <a:t>,</a:t>
                </a:r>
                <a:endParaRPr lang="en-US" altLang="zh-TW" sz="2800" baseline="-25000" dirty="0">
                  <a:solidFill>
                    <a:srgbClr val="808000"/>
                  </a:solidFill>
                  <a:latin typeface="Calibri" pitchFamily="34" charset="0"/>
                </a:endParaRPr>
              </a:p>
            </p:txBody>
          </p:sp>
        </p:grpSp>
        <p:cxnSp>
          <p:nvCxnSpPr>
            <p:cNvPr id="45" name="Straight Connector 44"/>
            <p:cNvCxnSpPr/>
            <p:nvPr/>
          </p:nvCxnSpPr>
          <p:spPr>
            <a:xfrm>
              <a:off x="533400" y="6096000"/>
              <a:ext cx="4724400" cy="1588"/>
            </a:xfrm>
            <a:prstGeom prst="line">
              <a:avLst/>
            </a:prstGeom>
            <a:ln w="22225"/>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7073</TotalTime>
  <Words>2071</Words>
  <Application>Microsoft Office PowerPoint</Application>
  <PresentationFormat>On-screen Show (4:3)</PresentationFormat>
  <Paragraphs>495</Paragraphs>
  <Slides>46</Slides>
  <Notes>35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46</vt:i4>
      </vt:variant>
    </vt:vector>
  </HeadingPairs>
  <TitlesOfParts>
    <vt:vector size="49" baseType="lpstr">
      <vt:lpstr>Office Theme</vt:lpstr>
      <vt:lpstr>Bitmap Image</vt:lpstr>
      <vt:lpstr>Equation</vt:lpstr>
      <vt:lpstr>Models for Multi-View Object Class Detection</vt:lpstr>
      <vt:lpstr>Multi-View Object Class Detection</vt:lpstr>
      <vt:lpstr>The Roadblock</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3D Potemkin Model: Car</vt:lpstr>
      <vt:lpstr>Slide 32</vt:lpstr>
      <vt:lpstr>Single-View Reconstruction</vt:lpstr>
      <vt:lpstr>Automatic 3D Reconstruction</vt:lpstr>
      <vt:lpstr>Application: Photo Pop-up</vt:lpstr>
      <vt:lpstr>Object Pop-up</vt:lpstr>
      <vt:lpstr>Depth Map Prediction</vt:lpstr>
      <vt:lpstr>Application: Object Detection</vt:lpstr>
      <vt:lpstr>Experimental Results</vt:lpstr>
      <vt:lpstr>Quality of Reconstruction</vt:lpstr>
      <vt:lpstr>Application: Robot Manipulation</vt:lpstr>
      <vt:lpstr>Application: Robot Manipulation</vt:lpstr>
      <vt:lpstr>Occluded Part Prediction</vt:lpstr>
      <vt:lpstr>Contributions</vt:lpstr>
      <vt:lpstr>Acknowledgements</vt:lpstr>
      <vt:lpstr>Slide 46</vt:lpstr>
    </vt:vector>
  </TitlesOfParts>
  <Company>MIT CSAIL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Transfer Learning for  Multi-View Object Class Recognition</dc:title>
  <dc:creator>Han-Pang Chiu</dc:creator>
  <cp:lastModifiedBy>Han-Pang Chiu</cp:lastModifiedBy>
  <cp:revision>545</cp:revision>
  <dcterms:created xsi:type="dcterms:W3CDTF">2008-12-26T20:11:32Z</dcterms:created>
  <dcterms:modified xsi:type="dcterms:W3CDTF">2009-02-18T21:56:41Z</dcterms:modified>
</cp:coreProperties>
</file>