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426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2ADBB-2D4B-4C5A-8C14-9F615654AF8B}" type="datetimeFigureOut">
              <a:rPr lang="en-US" smtClean="0"/>
              <a:t>4/7/2013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8748B-4090-47A3-A87E-9C9EFAF80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253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2ADBB-2D4B-4C5A-8C14-9F615654AF8B}" type="datetimeFigureOut">
              <a:rPr lang="en-US" smtClean="0"/>
              <a:t>4/7/2013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8748B-4090-47A3-A87E-9C9EFAF80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30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2ADBB-2D4B-4C5A-8C14-9F615654AF8B}" type="datetimeFigureOut">
              <a:rPr lang="en-US" smtClean="0"/>
              <a:t>4/7/2013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8748B-4090-47A3-A87E-9C9EFAF80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894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2ADBB-2D4B-4C5A-8C14-9F615654AF8B}" type="datetimeFigureOut">
              <a:rPr lang="en-US" smtClean="0"/>
              <a:t>4/7/2013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8748B-4090-47A3-A87E-9C9EFAF80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727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2ADBB-2D4B-4C5A-8C14-9F615654AF8B}" type="datetimeFigureOut">
              <a:rPr lang="en-US" smtClean="0"/>
              <a:t>4/7/2013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8748B-4090-47A3-A87E-9C9EFAF80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280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2ADBB-2D4B-4C5A-8C14-9F615654AF8B}" type="datetimeFigureOut">
              <a:rPr lang="en-US" smtClean="0"/>
              <a:t>4/7/2013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8748B-4090-47A3-A87E-9C9EFAF80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903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2ADBB-2D4B-4C5A-8C14-9F615654AF8B}" type="datetimeFigureOut">
              <a:rPr lang="en-US" smtClean="0"/>
              <a:t>4/7/2013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8748B-4090-47A3-A87E-9C9EFAF80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009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2ADBB-2D4B-4C5A-8C14-9F615654AF8B}" type="datetimeFigureOut">
              <a:rPr lang="en-US" smtClean="0"/>
              <a:t>4/7/2013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8748B-4090-47A3-A87E-9C9EFAF80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55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2ADBB-2D4B-4C5A-8C14-9F615654AF8B}" type="datetimeFigureOut">
              <a:rPr lang="en-US" smtClean="0"/>
              <a:t>4/7/2013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8748B-4090-47A3-A87E-9C9EFAF80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140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2ADBB-2D4B-4C5A-8C14-9F615654AF8B}" type="datetimeFigureOut">
              <a:rPr lang="en-US" smtClean="0"/>
              <a:t>4/7/2013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8748B-4090-47A3-A87E-9C9EFAF80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848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2ADBB-2D4B-4C5A-8C14-9F615654AF8B}" type="datetimeFigureOut">
              <a:rPr lang="en-US" smtClean="0"/>
              <a:t>4/7/2013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8748B-4090-47A3-A87E-9C9EFAF80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691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2ADBB-2D4B-4C5A-8C14-9F615654AF8B}" type="datetimeFigureOut">
              <a:rPr lang="en-US" smtClean="0"/>
              <a:t>4/7/2013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8748B-4090-47A3-A87E-9C9EFAF80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70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7"/>
          <p:cNvGrpSpPr/>
          <p:nvPr/>
        </p:nvGrpSpPr>
        <p:grpSpPr>
          <a:xfrm>
            <a:off x="36604" y="1464517"/>
            <a:ext cx="9089567" cy="3499076"/>
            <a:chOff x="36604" y="1464517"/>
            <a:chExt cx="9089567" cy="3499076"/>
          </a:xfrm>
        </p:grpSpPr>
        <p:grpSp>
          <p:nvGrpSpPr>
            <p:cNvPr id="49" name="Group 48"/>
            <p:cNvGrpSpPr/>
            <p:nvPr/>
          </p:nvGrpSpPr>
          <p:grpSpPr>
            <a:xfrm>
              <a:off x="2819400" y="1991410"/>
              <a:ext cx="3680158" cy="2971800"/>
              <a:chOff x="2819400" y="1991410"/>
              <a:chExt cx="3680158" cy="2971800"/>
            </a:xfrm>
          </p:grpSpPr>
          <p:sp>
            <p:nvSpPr>
              <p:cNvPr id="22" name="Rounded Rectangle 21"/>
              <p:cNvSpPr/>
              <p:nvPr/>
            </p:nvSpPr>
            <p:spPr bwMode="auto">
              <a:xfrm>
                <a:off x="2819400" y="1991410"/>
                <a:ext cx="3680158" cy="2971800"/>
              </a:xfrm>
              <a:prstGeom prst="roundRect">
                <a:avLst/>
              </a:prstGeom>
              <a:gradFill rotWithShape="1">
                <a:gsLst>
                  <a:gs pos="0">
                    <a:srgbClr val="DAEDEF">
                      <a:tint val="50000"/>
                      <a:satMod val="300000"/>
                    </a:srgbClr>
                  </a:gs>
                  <a:gs pos="35000">
                    <a:srgbClr val="DAEDEF">
                      <a:tint val="37000"/>
                      <a:satMod val="300000"/>
                    </a:srgbClr>
                  </a:gs>
                  <a:gs pos="100000">
                    <a:srgbClr val="DAEDEF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DAEDEF">
                    <a:shade val="95000"/>
                    <a:satMod val="105000"/>
                  </a:srgbClr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23" name="AutoShape 13"/>
              <p:cNvSpPr>
                <a:spLocks noChangeArrowheads="1"/>
              </p:cNvSpPr>
              <p:nvPr/>
            </p:nvSpPr>
            <p:spPr bwMode="auto">
              <a:xfrm>
                <a:off x="4424104" y="2294583"/>
                <a:ext cx="685800" cy="306467"/>
              </a:xfrm>
              <a:prstGeom prst="roundRect">
                <a:avLst>
                  <a:gd name="adj" fmla="val 16667"/>
                </a:avLst>
              </a:prstGeom>
              <a:solidFill>
                <a:srgbClr val="CC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 anchor="ctr">
                <a:spAutoFit/>
              </a:bodyPr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IMU</a:t>
                </a:r>
              </a:p>
            </p:txBody>
          </p:sp>
          <p:sp>
            <p:nvSpPr>
              <p:cNvPr id="24" name="AutoShape 12"/>
              <p:cNvSpPr>
                <a:spLocks noChangeArrowheads="1"/>
              </p:cNvSpPr>
              <p:nvPr/>
            </p:nvSpPr>
            <p:spPr bwMode="auto">
              <a:xfrm>
                <a:off x="3053286" y="2516833"/>
                <a:ext cx="1049361" cy="306467"/>
              </a:xfrm>
              <a:prstGeom prst="roundRect">
                <a:avLst>
                  <a:gd name="adj" fmla="val 16667"/>
                </a:avLst>
              </a:prstGeom>
              <a:solidFill>
                <a:srgbClr val="CC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 wrap="none" anchor="ctr">
                <a:spAutoFit/>
              </a:bodyPr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Back-Stereo</a:t>
                </a:r>
              </a:p>
            </p:txBody>
          </p:sp>
          <p:sp>
            <p:nvSpPr>
              <p:cNvPr id="25" name="AutoShape 15"/>
              <p:cNvSpPr>
                <a:spLocks noChangeArrowheads="1"/>
              </p:cNvSpPr>
              <p:nvPr/>
            </p:nvSpPr>
            <p:spPr bwMode="auto">
              <a:xfrm>
                <a:off x="3079429" y="3051741"/>
                <a:ext cx="997076" cy="919401"/>
              </a:xfrm>
              <a:prstGeom prst="roundRect">
                <a:avLst>
                  <a:gd name="adj" fmla="val 16667"/>
                </a:avLst>
              </a:prstGeom>
              <a:solidFill>
                <a:srgbClr val="BBE0E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 wrap="none" anchor="ctr">
                <a:spAutoFit/>
              </a:bodyPr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Distributed</a:t>
                </a:r>
              </a:p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Aperture</a:t>
                </a:r>
              </a:p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Visual </a:t>
                </a:r>
              </a:p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Odometry</a:t>
                </a: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" name="AutoShape 16"/>
              <p:cNvSpPr>
                <a:spLocks noChangeArrowheads="1"/>
              </p:cNvSpPr>
              <p:nvPr/>
            </p:nvSpPr>
            <p:spPr bwMode="auto">
              <a:xfrm>
                <a:off x="4312441" y="4045278"/>
                <a:ext cx="932940" cy="715089"/>
              </a:xfrm>
              <a:prstGeom prst="roundRect">
                <a:avLst>
                  <a:gd name="adj" fmla="val 16667"/>
                </a:avLst>
              </a:prstGeom>
              <a:solidFill>
                <a:srgbClr val="BBE0E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 wrap="none" anchor="ctr">
                <a:spAutoFit/>
              </a:bodyPr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Visual</a:t>
                </a:r>
              </a:p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Landmark</a:t>
                </a:r>
              </a:p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Matcher</a:t>
                </a:r>
              </a:p>
            </p:txBody>
          </p:sp>
          <p:sp>
            <p:nvSpPr>
              <p:cNvPr id="27" name="AutoShape 17"/>
              <p:cNvSpPr>
                <a:spLocks noChangeArrowheads="1"/>
              </p:cNvSpPr>
              <p:nvPr/>
            </p:nvSpPr>
            <p:spPr bwMode="auto">
              <a:xfrm>
                <a:off x="3116421" y="4340861"/>
                <a:ext cx="865943" cy="550962"/>
              </a:xfrm>
              <a:prstGeom prst="can">
                <a:avLst>
                  <a:gd name="adj" fmla="val 11310"/>
                </a:avLst>
              </a:prstGeom>
              <a:solidFill>
                <a:srgbClr val="BBE0E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 wrap="none" anchor="ctr">
                <a:spAutoFit/>
              </a:bodyPr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Landmark</a:t>
                </a:r>
              </a:p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Database</a:t>
                </a:r>
              </a:p>
            </p:txBody>
          </p:sp>
          <p:sp>
            <p:nvSpPr>
              <p:cNvPr id="28" name="AutoShape 18"/>
              <p:cNvSpPr>
                <a:spLocks noChangeArrowheads="1"/>
              </p:cNvSpPr>
              <p:nvPr/>
            </p:nvSpPr>
            <p:spPr bwMode="auto">
              <a:xfrm>
                <a:off x="4333067" y="3207713"/>
                <a:ext cx="880575" cy="578882"/>
              </a:xfrm>
              <a:prstGeom prst="roundRect">
                <a:avLst>
                  <a:gd name="adj" fmla="val 16667"/>
                </a:avLst>
              </a:prstGeom>
              <a:solidFill>
                <a:srgbClr val="BBE0E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 wrap="none" anchor="ctr">
                <a:spAutoFit/>
              </a:bodyPr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Kalman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Filter</a:t>
                </a:r>
              </a:p>
            </p:txBody>
          </p:sp>
          <p:cxnSp>
            <p:nvCxnSpPr>
              <p:cNvPr id="30" name="AutoShape 20"/>
              <p:cNvCxnSpPr>
                <a:cxnSpLocks noChangeShapeType="1"/>
                <a:stCxn id="24" idx="2"/>
                <a:endCxn id="25" idx="0"/>
              </p:cNvCxnSpPr>
              <p:nvPr/>
            </p:nvCxnSpPr>
            <p:spPr bwMode="auto">
              <a:xfrm rot="5400000">
                <a:off x="3463747" y="2937520"/>
                <a:ext cx="228441" cy="1588"/>
              </a:xfrm>
              <a:prstGeom prst="straightConnector1">
                <a:avLst/>
              </a:prstGeom>
              <a:noFill/>
              <a:ln w="28575">
                <a:solidFill>
                  <a:srgbClr val="808080"/>
                </a:solidFill>
                <a:round/>
                <a:headEnd/>
                <a:tailEnd type="triangle" w="lg" len="lg"/>
              </a:ln>
            </p:spPr>
          </p:cxnSp>
          <p:cxnSp>
            <p:nvCxnSpPr>
              <p:cNvPr id="31" name="AutoShape 22"/>
              <p:cNvCxnSpPr>
                <a:cxnSpLocks noChangeShapeType="1"/>
                <a:stCxn id="23" idx="2"/>
                <a:endCxn id="28" idx="0"/>
              </p:cNvCxnSpPr>
              <p:nvPr/>
            </p:nvCxnSpPr>
            <p:spPr bwMode="auto">
              <a:xfrm rot="16200000" flipH="1">
                <a:off x="4466848" y="2901205"/>
                <a:ext cx="606663" cy="6351"/>
              </a:xfrm>
              <a:prstGeom prst="curvedConnector3">
                <a:avLst>
                  <a:gd name="adj1" fmla="val 50000"/>
                </a:avLst>
              </a:prstGeom>
              <a:noFill/>
              <a:ln w="28575">
                <a:solidFill>
                  <a:srgbClr val="808080"/>
                </a:solidFill>
                <a:round/>
                <a:headEnd/>
                <a:tailEnd type="triangle" w="lg" len="lg"/>
              </a:ln>
            </p:spPr>
          </p:cxnSp>
          <p:cxnSp>
            <p:nvCxnSpPr>
              <p:cNvPr id="32" name="AutoShape 23"/>
              <p:cNvCxnSpPr>
                <a:cxnSpLocks noChangeShapeType="1"/>
                <a:stCxn id="25" idx="3"/>
                <a:endCxn id="28" idx="1"/>
              </p:cNvCxnSpPr>
              <p:nvPr/>
            </p:nvCxnSpPr>
            <p:spPr bwMode="auto">
              <a:xfrm flipV="1">
                <a:off x="4076505" y="3497154"/>
                <a:ext cx="256562" cy="14288"/>
              </a:xfrm>
              <a:prstGeom prst="curvedConnector3">
                <a:avLst>
                  <a:gd name="adj1" fmla="val 50000"/>
                </a:avLst>
              </a:prstGeom>
              <a:noFill/>
              <a:ln w="28575">
                <a:solidFill>
                  <a:srgbClr val="808080"/>
                </a:solidFill>
                <a:round/>
                <a:headEnd/>
                <a:tailEnd type="triangle" w="lg" len="lg"/>
              </a:ln>
            </p:spPr>
          </p:cxnSp>
          <p:cxnSp>
            <p:nvCxnSpPr>
              <p:cNvPr id="33" name="AutoShape 24"/>
              <p:cNvCxnSpPr>
                <a:cxnSpLocks noChangeShapeType="1"/>
                <a:stCxn id="25" idx="2"/>
                <a:endCxn id="26" idx="1"/>
              </p:cNvCxnSpPr>
              <p:nvPr/>
            </p:nvCxnSpPr>
            <p:spPr bwMode="auto">
              <a:xfrm rot="16200000" flipH="1">
                <a:off x="3729364" y="3819745"/>
                <a:ext cx="431681" cy="734474"/>
              </a:xfrm>
              <a:prstGeom prst="curvedConnector2">
                <a:avLst/>
              </a:prstGeom>
              <a:noFill/>
              <a:ln w="28575">
                <a:solidFill>
                  <a:srgbClr val="808080"/>
                </a:solidFill>
                <a:round/>
                <a:headEnd/>
                <a:tailEnd type="triangle" w="lg" len="lg"/>
              </a:ln>
            </p:spPr>
          </p:cxnSp>
          <p:cxnSp>
            <p:nvCxnSpPr>
              <p:cNvPr id="34" name="AutoShape 25"/>
              <p:cNvCxnSpPr>
                <a:cxnSpLocks noChangeShapeType="1"/>
                <a:stCxn id="27" idx="1"/>
                <a:endCxn id="26" idx="1"/>
              </p:cNvCxnSpPr>
              <p:nvPr/>
            </p:nvCxnSpPr>
            <p:spPr bwMode="auto">
              <a:xfrm rot="16200000" flipH="1">
                <a:off x="3899936" y="3990318"/>
                <a:ext cx="61962" cy="763048"/>
              </a:xfrm>
              <a:prstGeom prst="curvedConnector4">
                <a:avLst>
                  <a:gd name="adj1" fmla="val -368936"/>
                  <a:gd name="adj2" fmla="val 78371"/>
                </a:avLst>
              </a:prstGeom>
              <a:noFill/>
              <a:ln w="28575">
                <a:solidFill>
                  <a:srgbClr val="808080"/>
                </a:solidFill>
                <a:round/>
                <a:headEnd/>
                <a:tailEnd type="triangle" w="lg" len="lg"/>
              </a:ln>
            </p:spPr>
          </p:cxnSp>
          <p:cxnSp>
            <p:nvCxnSpPr>
              <p:cNvPr id="35" name="AutoShape 27"/>
              <p:cNvCxnSpPr>
                <a:cxnSpLocks noChangeShapeType="1"/>
                <a:stCxn id="28" idx="2"/>
                <a:endCxn id="26" idx="0"/>
              </p:cNvCxnSpPr>
              <p:nvPr/>
            </p:nvCxnSpPr>
            <p:spPr bwMode="auto">
              <a:xfrm rot="16200000" flipH="1">
                <a:off x="4646792" y="3913158"/>
                <a:ext cx="258683" cy="5556"/>
              </a:xfrm>
              <a:prstGeom prst="curvedConnector3">
                <a:avLst>
                  <a:gd name="adj1" fmla="val 50000"/>
                </a:avLst>
              </a:prstGeom>
              <a:noFill/>
              <a:ln w="28575">
                <a:solidFill>
                  <a:srgbClr val="808080"/>
                </a:solidFill>
                <a:round/>
                <a:headEnd type="triangle" w="lg" len="lg"/>
                <a:tailEnd type="none" w="lg" len="lg"/>
              </a:ln>
            </p:spPr>
          </p:cxnSp>
          <p:cxnSp>
            <p:nvCxnSpPr>
              <p:cNvPr id="36" name="AutoShape 30"/>
              <p:cNvCxnSpPr>
                <a:cxnSpLocks noChangeShapeType="1"/>
                <a:stCxn id="25" idx="1"/>
                <a:endCxn id="27" idx="2"/>
              </p:cNvCxnSpPr>
              <p:nvPr/>
            </p:nvCxnSpPr>
            <p:spPr bwMode="auto">
              <a:xfrm rot="10800000" flipH="1" flipV="1">
                <a:off x="3079429" y="3511442"/>
                <a:ext cx="36992" cy="1104900"/>
              </a:xfrm>
              <a:prstGeom prst="curvedConnector3">
                <a:avLst>
                  <a:gd name="adj1" fmla="val -617971"/>
                </a:avLst>
              </a:prstGeom>
              <a:noFill/>
              <a:ln w="28575">
                <a:solidFill>
                  <a:srgbClr val="808080"/>
                </a:solidFill>
                <a:round/>
                <a:headEnd/>
                <a:tailEnd type="triangle" w="lg" len="lg"/>
              </a:ln>
            </p:spPr>
          </p:cxnSp>
          <p:sp>
            <p:nvSpPr>
              <p:cNvPr id="37" name="AutoShape 12"/>
              <p:cNvSpPr>
                <a:spLocks noChangeArrowheads="1"/>
              </p:cNvSpPr>
              <p:nvPr/>
            </p:nvSpPr>
            <p:spPr bwMode="auto">
              <a:xfrm>
                <a:off x="3052504" y="2040028"/>
                <a:ext cx="1044575" cy="510778"/>
              </a:xfrm>
              <a:prstGeom prst="roundRect">
                <a:avLst>
                  <a:gd name="adj" fmla="val 16667"/>
                </a:avLst>
              </a:prstGeom>
              <a:solidFill>
                <a:srgbClr val="CC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 anchor="ctr">
                <a:spAutoFit/>
              </a:bodyPr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Front-Stereo</a:t>
                </a:r>
              </a:p>
            </p:txBody>
          </p:sp>
          <p:cxnSp>
            <p:nvCxnSpPr>
              <p:cNvPr id="38" name="AutoShape 23"/>
              <p:cNvCxnSpPr>
                <a:cxnSpLocks noChangeShapeType="1"/>
                <a:stCxn id="28" idx="3"/>
                <a:endCxn id="39" idx="1"/>
              </p:cNvCxnSpPr>
              <p:nvPr/>
            </p:nvCxnSpPr>
            <p:spPr bwMode="auto">
              <a:xfrm>
                <a:off x="5213642" y="3497154"/>
                <a:ext cx="158791" cy="418782"/>
              </a:xfrm>
              <a:prstGeom prst="straightConnector1">
                <a:avLst/>
              </a:prstGeom>
              <a:noFill/>
              <a:ln w="28575">
                <a:solidFill>
                  <a:srgbClr val="808080"/>
                </a:solidFill>
                <a:round/>
                <a:headEnd/>
                <a:tailEnd type="triangle" w="lg" len="lg"/>
              </a:ln>
            </p:spPr>
          </p:cxnSp>
          <p:sp>
            <p:nvSpPr>
              <p:cNvPr id="39" name="Text Box 53"/>
              <p:cNvSpPr txBox="1">
                <a:spLocks noChangeArrowheads="1"/>
              </p:cNvSpPr>
              <p:nvPr/>
            </p:nvSpPr>
            <p:spPr bwMode="auto">
              <a:xfrm>
                <a:off x="5372433" y="3315771"/>
                <a:ext cx="1127125" cy="12003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b="1" i="1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3D Head Pose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b="1" i="1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(3d location &amp; 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b="1" i="1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3d orientation)</a:t>
                </a:r>
              </a:p>
            </p:txBody>
          </p:sp>
        </p:grpSp>
        <p:pic>
          <p:nvPicPr>
            <p:cNvPr id="40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54908" y="2278716"/>
              <a:ext cx="2220530" cy="26677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" name="AutoShape 5"/>
            <p:cNvSpPr>
              <a:spLocks noChangeArrowheads="1"/>
            </p:cNvSpPr>
            <p:nvPr/>
          </p:nvSpPr>
          <p:spPr bwMode="auto">
            <a:xfrm>
              <a:off x="454196" y="1833849"/>
              <a:ext cx="1525969" cy="444867"/>
            </a:xfrm>
            <a:prstGeom prst="wedgeRoundRectCallout">
              <a:avLst>
                <a:gd name="adj1" fmla="val 16157"/>
                <a:gd name="adj2" fmla="val 83319"/>
                <a:gd name="adj3" fmla="val 16667"/>
              </a:avLst>
            </a:prstGeom>
            <a:gradFill rotWithShape="0">
              <a:gsLst>
                <a:gs pos="0">
                  <a:srgbClr val="FFCC00"/>
                </a:gs>
                <a:gs pos="100000">
                  <a:srgbClr val="FFFF99"/>
                </a:gs>
              </a:gsLst>
              <a:lin ang="0" scaled="1"/>
            </a:gra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Sensor Integrated</a:t>
              </a:r>
              <a:endParaRPr lang="en-US" sz="1200" b="1" dirty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sz="1200" b="1" dirty="0">
                  <a:latin typeface="Arial" pitchFamily="34" charset="0"/>
                  <a:cs typeface="Arial" pitchFamily="34" charset="0"/>
                </a:rPr>
                <a:t>Helmet</a:t>
              </a:r>
            </a:p>
          </p:txBody>
        </p:sp>
        <p:sp>
          <p:nvSpPr>
            <p:cNvPr id="43" name="AutoShape 3"/>
            <p:cNvSpPr>
              <a:spLocks noChangeArrowheads="1"/>
            </p:cNvSpPr>
            <p:nvPr/>
          </p:nvSpPr>
          <p:spPr bwMode="auto">
            <a:xfrm>
              <a:off x="36604" y="3513485"/>
              <a:ext cx="762081" cy="546217"/>
            </a:xfrm>
            <a:prstGeom prst="wedgeRoundRectCallout">
              <a:avLst>
                <a:gd name="adj1" fmla="val 38491"/>
                <a:gd name="adj2" fmla="val 69200"/>
                <a:gd name="adj3" fmla="val 16667"/>
              </a:avLst>
            </a:prstGeom>
            <a:gradFill rotWithShape="0">
              <a:gsLst>
                <a:gs pos="0">
                  <a:srgbClr val="FFCC00"/>
                </a:gs>
                <a:gs pos="100000">
                  <a:srgbClr val="FFFF99"/>
                </a:gs>
              </a:gsLst>
              <a:lin ang="0" scaled="1"/>
            </a:gra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Head </a:t>
              </a:r>
            </a:p>
            <a:p>
              <a:pPr algn="ctr"/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Mounted</a:t>
              </a:r>
            </a:p>
            <a:p>
              <a:pPr algn="ctr"/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Displays</a:t>
              </a:r>
              <a:endParaRPr lang="en-US" sz="1200" b="1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48" name="Picture 110" descr="0920oakley4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17645" y="4119154"/>
              <a:ext cx="1225206" cy="765754"/>
            </a:xfrm>
            <a:prstGeom prst="rect">
              <a:avLst/>
            </a:prstGeom>
            <a:noFill/>
          </p:spPr>
        </p:pic>
        <p:sp>
          <p:nvSpPr>
            <p:cNvPr id="41" name="AutoShape 4"/>
            <p:cNvSpPr>
              <a:spLocks noChangeArrowheads="1"/>
            </p:cNvSpPr>
            <p:nvPr/>
          </p:nvSpPr>
          <p:spPr bwMode="auto">
            <a:xfrm>
              <a:off x="1295400" y="4582210"/>
              <a:ext cx="1380038" cy="381000"/>
            </a:xfrm>
            <a:prstGeom prst="wedgeRoundRectCallout">
              <a:avLst>
                <a:gd name="adj1" fmla="val 13050"/>
                <a:gd name="adj2" fmla="val -137689"/>
                <a:gd name="adj3" fmla="val 16667"/>
              </a:avLst>
            </a:prstGeom>
            <a:gradFill rotWithShape="0">
              <a:gsLst>
                <a:gs pos="0">
                  <a:srgbClr val="FFCC00"/>
                </a:gs>
                <a:gs pos="100000">
                  <a:srgbClr val="FFFF99"/>
                </a:gs>
              </a:gsLst>
              <a:lin ang="0" scaled="1"/>
            </a:gra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Battery/</a:t>
              </a:r>
              <a:r>
                <a:rPr lang="en-US" sz="1200" b="1" dirty="0" err="1" smtClean="0">
                  <a:latin typeface="Arial" pitchFamily="34" charset="0"/>
                  <a:cs typeface="Arial" pitchFamily="34" charset="0"/>
                </a:rPr>
                <a:t>Comms</a:t>
              </a:r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.</a:t>
              </a:r>
              <a:endParaRPr lang="en-US" sz="1200" b="1" dirty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sz="1200" b="1" dirty="0">
                  <a:latin typeface="Arial" pitchFamily="34" charset="0"/>
                  <a:cs typeface="Arial" pitchFamily="34" charset="0"/>
                </a:rPr>
                <a:t>Pack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731127" y="1464517"/>
              <a:ext cx="18234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Hardware System</a:t>
              </a:r>
              <a:endParaRPr lang="en-US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097924" y="1503646"/>
              <a:ext cx="3281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Navigation Algorithm Framework</a:t>
              </a:r>
              <a:endParaRPr lang="en-US" dirty="0"/>
            </a:p>
          </p:txBody>
        </p:sp>
        <p:pic>
          <p:nvPicPr>
            <p:cNvPr id="52" name="Picture 5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410200" y="2040028"/>
              <a:ext cx="801676" cy="10806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4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615953" y="1889737"/>
              <a:ext cx="2438400" cy="11627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5" name="TextBox 54"/>
            <p:cNvSpPr txBox="1"/>
            <p:nvPr/>
          </p:nvSpPr>
          <p:spPr>
            <a:xfrm>
              <a:off x="6436457" y="1524965"/>
              <a:ext cx="26178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Trajectory of Tracked User</a:t>
              </a:r>
              <a:endParaRPr lang="en-US" dirty="0"/>
            </a:p>
          </p:txBody>
        </p:sp>
        <p:pic>
          <p:nvPicPr>
            <p:cNvPr id="56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602505" y="3706545"/>
              <a:ext cx="2451847" cy="1257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7" name="TextBox 56"/>
            <p:cNvSpPr txBox="1"/>
            <p:nvPr/>
          </p:nvSpPr>
          <p:spPr>
            <a:xfrm>
              <a:off x="6544134" y="3061147"/>
              <a:ext cx="25820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Augmented Scene Viewed by User in HMD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9831885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49</Words>
  <Application>Microsoft Office PowerPoint</Application>
  <PresentationFormat>On-screen Show (4:3)</PresentationFormat>
  <Paragraphs>28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Han-Pang Chiu</dc:creator>
  <cp:lastModifiedBy>Han-Pang Chiu</cp:lastModifiedBy>
  <cp:revision>3</cp:revision>
  <dcterms:created xsi:type="dcterms:W3CDTF">2013-04-07T23:20:10Z</dcterms:created>
  <dcterms:modified xsi:type="dcterms:W3CDTF">2013-04-08T00:06:21Z</dcterms:modified>
</cp:coreProperties>
</file>