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334" r:id="rId4"/>
    <p:sldId id="336" r:id="rId5"/>
    <p:sldId id="258" r:id="rId6"/>
    <p:sldId id="342" r:id="rId7"/>
    <p:sldId id="330" r:id="rId8"/>
    <p:sldId id="346" r:id="rId9"/>
    <p:sldId id="351" r:id="rId10"/>
    <p:sldId id="302" r:id="rId11"/>
    <p:sldId id="307" r:id="rId12"/>
    <p:sldId id="309" r:id="rId13"/>
    <p:sldId id="311" r:id="rId14"/>
    <p:sldId id="352" r:id="rId15"/>
    <p:sldId id="338" r:id="rId16"/>
    <p:sldId id="314" r:id="rId17"/>
    <p:sldId id="337" r:id="rId18"/>
    <p:sldId id="353" r:id="rId19"/>
    <p:sldId id="268" r:id="rId20"/>
    <p:sldId id="318" r:id="rId21"/>
    <p:sldId id="354" r:id="rId22"/>
    <p:sldId id="321" r:id="rId23"/>
    <p:sldId id="319" r:id="rId24"/>
    <p:sldId id="322" r:id="rId25"/>
    <p:sldId id="275" r:id="rId26"/>
    <p:sldId id="323" r:id="rId27"/>
    <p:sldId id="325" r:id="rId28"/>
    <p:sldId id="277" r:id="rId29"/>
    <p:sldId id="327" r:id="rId30"/>
    <p:sldId id="281" r:id="rId31"/>
    <p:sldId id="283" r:id="rId32"/>
    <p:sldId id="328" r:id="rId33"/>
    <p:sldId id="32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349"/>
    <a:srgbClr val="FFDE16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08"/>
    <p:restoredTop sz="68284"/>
  </p:normalViewPr>
  <p:slideViewPr>
    <p:cSldViewPr snapToGrid="0" snapToObjects="1">
      <p:cViewPr varScale="1">
        <p:scale>
          <a:sx n="77" d="100"/>
          <a:sy n="77" d="100"/>
        </p:scale>
        <p:origin x="1120" y="176"/>
      </p:cViewPr>
      <p:guideLst/>
    </p:cSldViewPr>
  </p:slideViewPr>
  <p:outlineViewPr>
    <p:cViewPr>
      <p:scale>
        <a:sx n="33" d="100"/>
        <a:sy n="33" d="100"/>
      </p:scale>
      <p:origin x="0" y="-62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05028-C50E-614E-9E02-078307F01E9B}" type="datetimeFigureOut">
              <a:rPr lang="en-US" smtClean="0"/>
              <a:t>5/13/19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1F2B9-3D2B-C746-98D8-3558E28B4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74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everyone, this is Chen-Yu from MIT.</a:t>
            </a:r>
          </a:p>
          <a:p>
            <a:r>
              <a:rPr lang="en-US" dirty="0"/>
              <a:t>Today, I am </a:t>
            </a:r>
            <a:r>
              <a:rPr lang="en-US" dirty="0" err="1"/>
              <a:t>gonna</a:t>
            </a:r>
            <a:r>
              <a:rPr lang="en-US" dirty="0"/>
              <a:t> talk about our work on identification and behavioral Sensing using radio signals.</a:t>
            </a:r>
          </a:p>
          <a:p>
            <a:r>
              <a:rPr lang="en-US" dirty="0"/>
              <a:t>This is a join work with my collogues Rumen, Guang-He, Mingmin, and Dina.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37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very high-level, the sensor transmit a radio frequency signal.</a:t>
            </a:r>
          </a:p>
          <a:p>
            <a:r>
              <a:rPr lang="en-US" dirty="0"/>
              <a:t>As the signal reflect off the user, it carries information about the user.</a:t>
            </a:r>
          </a:p>
          <a:p>
            <a:r>
              <a:rPr lang="en-US" dirty="0"/>
              <a:t>Marko works by analyzing these reflections to extract user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867C9-54D7-FE41-8EF4-E899A56EFD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85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Specifically, we use antenna arrays with FMCW radio as our sensor.</a:t>
            </a:r>
          </a:p>
          <a:p>
            <a:r>
              <a:rPr lang="en-US" dirty="0"/>
              <a:t>[click] FMCW radio gives us the distance of the reflector, while an antenna array gives us the incoming angle.</a:t>
            </a:r>
          </a:p>
          <a:p>
            <a:r>
              <a:rPr lang="en-US" dirty="0"/>
              <a:t>With this setup, we can actually map out different reflections in the 3D space.</a:t>
            </a:r>
          </a:p>
          <a:p>
            <a:endParaRPr lang="en-US" dirty="0"/>
          </a:p>
          <a:p>
            <a:r>
              <a:rPr lang="en-US" dirty="0"/>
              <a:t>[click] In the actual processing, we project the reflections on two planes to create two images.</a:t>
            </a:r>
          </a:p>
          <a:p>
            <a:r>
              <a:rPr lang="en-US" dirty="0"/>
              <a:t>[click] The horizontal RF frame shows the reflection intensity as a function of distance and horizontal angle.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The vertical RF frame shows the reflection as a function of distance and vertical angle.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72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case, [click] the first person is shown as the blobs circled in red, and [click] the 2</a:t>
            </a:r>
            <a:r>
              <a:rPr lang="en-US" baseline="30000" dirty="0"/>
              <a:t>nd</a:t>
            </a:r>
            <a:r>
              <a:rPr lang="en-US" dirty="0"/>
              <a:t> person is shown as the blobs circled in green.</a:t>
            </a:r>
          </a:p>
          <a:p>
            <a:endParaRPr lang="en-US" dirty="0"/>
          </a:p>
          <a:p>
            <a:r>
              <a:rPr lang="en-US" dirty="0"/>
              <a:t>[click] We use these RF frames to disentangle people’s reflections and track their motion.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58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multiple RF frames over time, we can connect the blobs into short trajectories using localization and tracking algorithms.</a:t>
            </a:r>
          </a:p>
          <a:p>
            <a:r>
              <a:rPr lang="en-US" dirty="0"/>
              <a:t>Due to the time limit, I am not going into the details.</a:t>
            </a:r>
          </a:p>
          <a:p>
            <a:r>
              <a:rPr lang="en-US" dirty="0"/>
              <a:t>[click] Here’s an example trajectory of a user in his home, shown in a top-down view with a floor map</a:t>
            </a:r>
          </a:p>
          <a:p>
            <a:r>
              <a:rPr lang="en-US" dirty="0"/>
              <a:t>The person walks into the coverage area of Marko at point A, makes a turn to go into the living room, stays in the kitchen room for a while, and finally leaves the coverage area at point E.</a:t>
            </a:r>
          </a:p>
          <a:p>
            <a:r>
              <a:rPr lang="en-US" dirty="0"/>
              <a:t>With the trajectories, we can know where people are and when.</a:t>
            </a:r>
          </a:p>
          <a:p>
            <a:r>
              <a:rPr lang="en-US" dirty="0"/>
              <a:t>[click] However, one problem is that because we are working with reflections, we don’t know user identities. </a:t>
            </a:r>
          </a:p>
          <a:p>
            <a:r>
              <a:rPr lang="en-US" dirty="0"/>
              <a:t>We can see blobs moving in the RF frames, but we don’t know who is who.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8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takes us to the 2</a:t>
            </a:r>
            <a:r>
              <a:rPr lang="en-US" baseline="30000" dirty="0"/>
              <a:t>nd</a:t>
            </a:r>
            <a:r>
              <a:rPr lang="en-US" dirty="0"/>
              <a:t> part: how can we extract user identities from radio signals? [pause]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77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idea is to analyze reflections in both space and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If we look at the RF frames, they capture spatial features about a person’s body shapes, height and build.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example, a person with wider chest would take up more space in the RF frames.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Moreover, as we look across frames over time, they capture temporal features such as the dynamics of how a person walks, which is known to be a useful feature for identification.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But the question remains: how do we </a:t>
            </a:r>
            <a:r>
              <a:rPr lang="en-US" sz="1200" dirty="0">
                <a:latin typeface="+mn-lt"/>
              </a:rPr>
              <a:t>extract these complex patterns to predict user id?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[click] Also, how to deal with multiple people in the environment?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Each big blob here contains multiple small reflectors, representing different body parts and their movements.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It’s very hard to hand engineer features from these RF signals.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18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Instead of engineering the features, we use convolutional neural networks or CNNs to learn relevant features for identification.</a:t>
            </a:r>
          </a:p>
          <a:p>
            <a:r>
              <a:rPr lang="en-US" dirty="0"/>
              <a:t>Specifically, we feed a sequence of RF frames to the network, and use spatio-temporal convolutions to extract both spatial and temporal features.</a:t>
            </a:r>
          </a:p>
          <a:p>
            <a:r>
              <a:rPr lang="en-US" dirty="0"/>
              <a:t>We process the horizontal and vertical RF frames with a two branch network, and fuse the feature vectors at the end for the final predictions.</a:t>
            </a:r>
          </a:p>
          <a:p>
            <a:endParaRPr lang="en-US" dirty="0"/>
          </a:p>
          <a:p>
            <a:r>
              <a:rPr lang="en-US" dirty="0"/>
              <a:t>However, [click] if there are multiple people in the RF frames, how would the network know who to look at and predict the ID?</a:t>
            </a:r>
          </a:p>
          <a:p>
            <a:r>
              <a:rPr lang="en-US" dirty="0"/>
              <a:t>Let say if there are two people in the RF frames, the best the network can do would be a random guess.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79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solution is to guide the neural network’s attention with the short trajectories we have.</a:t>
            </a:r>
          </a:p>
          <a:p>
            <a:r>
              <a:rPr lang="en-US" dirty="0"/>
              <a:t>[click] Let say we have two people, shown as the red and blue trajectories here.</a:t>
            </a:r>
          </a:p>
          <a:p>
            <a:r>
              <a:rPr lang="en-US" dirty="0"/>
              <a:t>[click] To identify the red user, we take the red trajectory, and create tubes around where the person is moving in space.</a:t>
            </a:r>
          </a:p>
          <a:p>
            <a:r>
              <a:rPr lang="en-US" dirty="0"/>
              <a:t>We project the spatial tubes on the RF frames.</a:t>
            </a:r>
          </a:p>
          <a:p>
            <a:r>
              <a:rPr lang="en-US" dirty="0"/>
              <a:t>Now the RF frames contain signals only from the red user, and we can ask the question who this red user is.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Once the models are trained, Marko can take the radio signals, process them into RF frames and trajectories, and use them to tag each trajectory with the user id.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However, how do we train the models?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21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takes us third part.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08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fundamental problem is: how do we get labels to train the neural networks? [pause]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Each new home has different users, so we need to create new classifiers, and need new labels.</a:t>
            </a:r>
          </a:p>
          <a:p>
            <a:r>
              <a:rPr lang="en-US" dirty="0"/>
              <a:t>Let’s say home 1 has Alice and Bob, and home 2 has Chris and Danny. </a:t>
            </a:r>
          </a:p>
          <a:p>
            <a:r>
              <a:rPr lang="en-US" dirty="0"/>
              <a:t>We cannot just take the classifier from home 1 and use it for home 2.</a:t>
            </a:r>
          </a:p>
          <a:p>
            <a:endParaRPr lang="en-US" dirty="0"/>
          </a:p>
          <a:p>
            <a:r>
              <a:rPr lang="en-US" dirty="0"/>
              <a:t>[click] Moreover, each study typically involves many homes.</a:t>
            </a:r>
          </a:p>
          <a:p>
            <a:r>
              <a:rPr lang="en-US" dirty="0"/>
              <a:t>[click] Asking the users or researchers to manually label data is impractical.</a:t>
            </a:r>
          </a:p>
          <a:p>
            <a:r>
              <a:rPr lang="en-US" dirty="0"/>
              <a:t>It’s also hard for people to look at the RF signals or trajectories, and label who is who.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Ideally, we want a system that we can take to a new home, and runs it automatically. What can we do? [pause]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77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social and mental health studies, we want to understand user behavior and interactions.</a:t>
            </a:r>
          </a:p>
          <a:p>
            <a:endParaRPr lang="en-US" dirty="0"/>
          </a:p>
          <a:p>
            <a:r>
              <a:rPr lang="en-US" dirty="0"/>
              <a:t>For example, social researchers are interested in how much time parents spend with their kids at homes, and how that affects children’s development.</a:t>
            </a:r>
          </a:p>
          <a:p>
            <a:r>
              <a:rPr lang="en-US" dirty="0"/>
              <a:t>Similarly, medical professionals would like to know how caregivers interact with the patients.</a:t>
            </a:r>
          </a:p>
          <a:p>
            <a:r>
              <a:rPr lang="en-US" dirty="0"/>
              <a:t>For mental health studies, doctors would want to know if a patient has signs of depression or anxiety by understanding how they spend time at home.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75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idea is to automatically label the data with multimodal learning. Let me explain what I mean by that.</a:t>
            </a:r>
          </a:p>
          <a:p>
            <a:endParaRPr lang="en-US" dirty="0"/>
          </a:p>
          <a:p>
            <a:r>
              <a:rPr lang="en-US" dirty="0"/>
              <a:t>[click] So here’s our current system: we have the user, collect radio reflections, </a:t>
            </a:r>
          </a:p>
          <a:p>
            <a:r>
              <a:rPr lang="en-US" dirty="0"/>
              <a:t>and we have the identification neural network to predict user ids.</a:t>
            </a:r>
          </a:p>
          <a:p>
            <a:endParaRPr lang="en-US" dirty="0"/>
          </a:p>
          <a:p>
            <a:r>
              <a:rPr lang="en-US" dirty="0"/>
              <a:t>[click] During the training phase, the first week of the study, user can carry a small accelerometer.</a:t>
            </a:r>
          </a:p>
          <a:p>
            <a:r>
              <a:rPr lang="en-US" dirty="0"/>
              <a:t>[click] We use a sensor with a size of a quarter that can be easily carried around.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97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reality, we don’t know who is reflecting the radio signal, and we see multiple streams of acceleration data.</a:t>
            </a:r>
          </a:p>
          <a:p>
            <a:r>
              <a:rPr lang="en-US" dirty="0"/>
              <a:t>Let’s say we have Alice, Bob, and Chris carrying the sensor, we’ll have 3 acceleration streams.</a:t>
            </a:r>
          </a:p>
          <a:p>
            <a:r>
              <a:rPr lang="en-US" dirty="0"/>
              <a:t>[click] We use an auto labeler to take a trajectory and acceleration data, and decide which acceleration stream is matched with this trajectory.</a:t>
            </a:r>
          </a:p>
          <a:p>
            <a:r>
              <a:rPr lang="en-US" dirty="0"/>
              <a:t>[click] Let’s say if bob’s acceleration data is matched, we know the signals are reflected from Bob.</a:t>
            </a:r>
          </a:p>
          <a:p>
            <a:r>
              <a:rPr lang="en-US" dirty="0"/>
              <a:t>[click] We use these ID labels to train the identification network.</a:t>
            </a:r>
          </a:p>
          <a:p>
            <a:r>
              <a:rPr lang="en-US" dirty="0"/>
              <a:t>[click] By matching motion from the two modalities, we can create ID labels to train the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073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match acceleration data with RF trajectory, we formulate the problem as [click] learning the similarity between the two modalities.</a:t>
            </a:r>
          </a:p>
          <a:p>
            <a:r>
              <a:rPr lang="en-US" dirty="0"/>
              <a:t>[click] We design a two branch neural network, where the model learns to correlate the two streams in the feature space, and produces a similarity score at the end.</a:t>
            </a:r>
          </a:p>
          <a:p>
            <a:endParaRPr lang="en-US" dirty="0"/>
          </a:p>
          <a:p>
            <a:r>
              <a:rPr lang="en-US" dirty="0"/>
              <a:t>One nice thing is that, learning to match the two modalities is something that can be generalized to new users. [pause]</a:t>
            </a:r>
          </a:p>
          <a:p>
            <a:r>
              <a:rPr lang="en-US" dirty="0"/>
              <a:t>This means that once this auto-labeler is trained, we can auto-label for all new homes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13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Once the system is trained, it works using only the radio signals alone. The users does not need to carry the accelerometer anymore.</a:t>
            </a:r>
          </a:p>
          <a:p>
            <a:endParaRPr lang="en-US" dirty="0"/>
          </a:p>
          <a:p>
            <a:r>
              <a:rPr lang="en-US" dirty="0"/>
              <a:t>With this auto-labeling design, we can create new classifiers without any manual labor.</a:t>
            </a:r>
          </a:p>
          <a:p>
            <a:r>
              <a:rPr lang="en-US" dirty="0"/>
              <a:t>We can take the system, and runs it in new homes automatically.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259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evaluated Marko through real-world deployment in 6 homes over one month.</a:t>
            </a:r>
          </a:p>
          <a:p>
            <a:r>
              <a:rPr lang="en-US" dirty="0"/>
              <a:t>This includes a town house with 4 residents.</a:t>
            </a:r>
          </a:p>
          <a:p>
            <a:r>
              <a:rPr lang="en-US" dirty="0"/>
              <a:t>Three one-bedroom apartments with young couples and no kids.</a:t>
            </a:r>
          </a:p>
          <a:p>
            <a:r>
              <a:rPr lang="en-US" dirty="0"/>
              <a:t>Two homes in an assisted living facility.</a:t>
            </a:r>
          </a:p>
          <a:p>
            <a:r>
              <a:rPr lang="en-US" dirty="0"/>
              <a:t>We’re going to look at the accuracies of the system and also  a few case studies.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039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let’s look at the accuracy of identification.</a:t>
            </a:r>
          </a:p>
          <a:p>
            <a:r>
              <a:rPr lang="en-US" dirty="0"/>
              <a:t>[click] Across the 6 homes, Marko achieves an average accuracy of 90%.</a:t>
            </a:r>
          </a:p>
          <a:p>
            <a:r>
              <a:rPr lang="en-US" dirty="0"/>
              <a:t>[click] We also compared Marko with baseline that uses PCA with Random Forest, and the average accuracy is 62%</a:t>
            </a:r>
          </a:p>
          <a:p>
            <a:r>
              <a:rPr lang="en-US" dirty="0"/>
              <a:t>[click] This shows that Marko can identify users accurately in their own homes, as they live their normal lives.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426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let’s look at how accurate the auto-labeler is.</a:t>
            </a:r>
          </a:p>
          <a:p>
            <a:r>
              <a:rPr lang="en-US" dirty="0"/>
              <a:t>[click] Since the goals is to auto-label users in a new home, for each test home, we train the model on data from other homes.</a:t>
            </a:r>
          </a:p>
          <a:p>
            <a:r>
              <a:rPr lang="en-US" dirty="0"/>
              <a:t>[click] The average accuracy across different homes is 95%. </a:t>
            </a:r>
          </a:p>
          <a:p>
            <a:r>
              <a:rPr lang="en-US" dirty="0"/>
              <a:t>This is very accurate. In fact, when we ask 3 human labelers to manually label the data by looking at the acceleration and RF </a:t>
            </a:r>
            <a:r>
              <a:rPr lang="en-US" dirty="0" err="1"/>
              <a:t>trajectoreis</a:t>
            </a:r>
            <a:r>
              <a:rPr lang="en-US" dirty="0"/>
              <a:t>, [click] the inter-labeler agreement is around 96%.</a:t>
            </a:r>
          </a:p>
          <a:p>
            <a:r>
              <a:rPr lang="en-US" dirty="0"/>
              <a:t>This shows that the errors made by the auto-labeler is similar to the inconsistency between how humans interpret the data.</a:t>
            </a:r>
          </a:p>
          <a:p>
            <a:r>
              <a:rPr lang="en-US" dirty="0"/>
              <a:t>[click] This also shows the the auto-labeler generalizes to unseen homes accurately.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350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 to show you some case studies to share what we learn from this experience, and how people can use Marko in a study.</a:t>
            </a:r>
          </a:p>
          <a:p>
            <a:endParaRPr lang="en-US" dirty="0"/>
          </a:p>
          <a:p>
            <a:r>
              <a:rPr lang="en-US" dirty="0"/>
              <a:t>In one of the homes, we have an elderly patient and a nurse who takes care of the patient.</a:t>
            </a:r>
          </a:p>
          <a:p>
            <a:r>
              <a:rPr lang="en-US" dirty="0"/>
              <a:t>Interestingly, once we separate the patient’s trajectories from those of the nurse, we found that the patient never take medication on her own.</a:t>
            </a:r>
          </a:p>
          <a:p>
            <a:endParaRPr lang="en-US" dirty="0"/>
          </a:p>
          <a:p>
            <a:r>
              <a:rPr lang="en-US" dirty="0"/>
              <a:t>[click] I am </a:t>
            </a:r>
            <a:r>
              <a:rPr lang="en-US" dirty="0" err="1"/>
              <a:t>gonna</a:t>
            </a:r>
            <a:r>
              <a:rPr lang="en-US" dirty="0"/>
              <a:t> show you a video of </a:t>
            </a:r>
            <a:r>
              <a:rPr lang="en-US" dirty="0" err="1"/>
              <a:t>marko’s</a:t>
            </a:r>
            <a:r>
              <a:rPr lang="en-US" dirty="0"/>
              <a:t> output. The red dot here is the patient. </a:t>
            </a:r>
          </a:p>
          <a:p>
            <a:r>
              <a:rPr lang="en-US" dirty="0"/>
              <a:t>[click] The nurse comes in, say hi to the patient and went to the medication cabinet.</a:t>
            </a:r>
          </a:p>
          <a:p>
            <a:r>
              <a:rPr lang="en-US" dirty="0"/>
              <a:t>She probably prepares the meds on the chair, and help the patient with the medication.</a:t>
            </a:r>
          </a:p>
          <a:p>
            <a:endParaRPr lang="en-US" dirty="0"/>
          </a:p>
          <a:p>
            <a:r>
              <a:rPr lang="en-US" dirty="0"/>
              <a:t>[click] We can also plot all the times when the nurse visits throughout a week.</a:t>
            </a:r>
          </a:p>
          <a:p>
            <a:r>
              <a:rPr lang="en-US" dirty="0"/>
              <a:t>We can see that the nurse regularly visits the patient at 6am, 1pm and 7pm. </a:t>
            </a:r>
          </a:p>
          <a:p>
            <a:r>
              <a:rPr lang="en-US" dirty="0"/>
              <a:t>These are actually the time when the nurse helped with the medication.</a:t>
            </a:r>
          </a:p>
          <a:p>
            <a:r>
              <a:rPr lang="en-US" dirty="0"/>
              <a:t>[click] On some days, the nurse visits in the middle of the night. </a:t>
            </a:r>
          </a:p>
          <a:p>
            <a:r>
              <a:rPr lang="en-US" dirty="0"/>
              <a:t>What happened was that the patient was wandering at night, and the nurse helped the patient to get back to bed.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473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2</a:t>
            </a:r>
            <a:r>
              <a:rPr lang="en-US" baseline="30000" dirty="0"/>
              <a:t>nd</a:t>
            </a:r>
            <a:r>
              <a:rPr lang="en-US" dirty="0"/>
              <a:t> study I want to show you is related to mental health.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another home that we deploy with, the patient has Alzheimer’s with dementia.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One of the common symptoms of Alzheimer is agitation, e.g. showing repetitive movement such as pacing.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I am going to play a video of Marko’s output here. Again, the red dot is the patient.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can see that the patient just repeatedly pacing in and outside of the room. [pause]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nursing staff knows that the patient has agitation, but it’s really hard to *quantify* the level of agitation.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With Marko, we can extract these pacing events and plot it as a function of different days.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Here, we see that normally the patients paces around 100 times, but in some days, the patient paces close to 300 times.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With this information, doctors can start quantifying this very important metric in agitation,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understand if the medication is improving things or if one should lower the dose.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133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I want to show you a case more related to social studies.</a:t>
            </a:r>
          </a:p>
          <a:p>
            <a:r>
              <a:rPr lang="en-US" dirty="0"/>
              <a:t>We use Marko to analyze the daily behavior of a couple. </a:t>
            </a:r>
          </a:p>
          <a:p>
            <a:r>
              <a:rPr lang="en-US" dirty="0"/>
              <a:t>On the y-axis we show if a person is in a particular area, and the x-axis is time. The blue mark is for the man and red for the woman.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In the morning, the man woke up around 7 and left the home around 8.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The woman left around 7.</a:t>
            </a:r>
          </a:p>
          <a:p>
            <a:r>
              <a:rPr lang="en-US" dirty="0"/>
              <a:t>[click] In the evening, the woman</a:t>
            </a:r>
          </a:p>
          <a:p>
            <a:r>
              <a:rPr lang="en-US" dirty="0"/>
              <a:t> got back home around 6, spent some time in the living room, probably got food in the kitchen.</a:t>
            </a:r>
          </a:p>
          <a:p>
            <a:r>
              <a:rPr lang="en-US" dirty="0"/>
              <a:t>[click] On this particular day, the man returned from work late around 9. That’s pretty long work hours.</a:t>
            </a:r>
          </a:p>
          <a:p>
            <a:r>
              <a:rPr lang="en-US" dirty="0"/>
              <a:t>But the couple still spent time together for 2 hours in the living room before going to bed.</a:t>
            </a:r>
          </a:p>
          <a:p>
            <a:r>
              <a:rPr lang="en-US" dirty="0"/>
              <a:t>[click] Interestingly, the woman woke up again in the middle of the night, went to the kitchen and stayed in the living room till 4.</a:t>
            </a:r>
          </a:p>
          <a:p>
            <a:r>
              <a:rPr lang="en-US" dirty="0"/>
              <a:t>If this shows up in many days, either she has sleeping issue or something is wrong.</a:t>
            </a:r>
          </a:p>
          <a:p>
            <a:r>
              <a:rPr lang="en-US" dirty="0"/>
              <a:t>With this information across multiple days, we can discover if the couple has healthy routines and how they spent time together.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32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Let’s look at an example study: we want to understand the level of independence of a patient in a 3-month study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 the start of the study, we collected some basic information from the patient and the caregiver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Throughout the 3 months, we want to answer questions, such as:</a:t>
            </a:r>
          </a:p>
          <a:p>
            <a:pPr marL="0" indent="0">
              <a:buNone/>
            </a:pPr>
            <a:r>
              <a:rPr lang="en-US" dirty="0"/>
              <a:t>- How much time the caregiver spent with the patient each day?</a:t>
            </a:r>
          </a:p>
          <a:p>
            <a:pPr marL="0" indent="0">
              <a:buNone/>
            </a:pPr>
            <a:r>
              <a:rPr lang="en-US" dirty="0"/>
              <a:t>- Does the patient take medication on prescribed times? Need help from caregiver for toileting?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Is the person sedentary most of the time? Capable of preparing meals in the kitchen?</a:t>
            </a:r>
          </a:p>
          <a:p>
            <a:pPr marL="0" indent="0">
              <a:buNone/>
            </a:pPr>
            <a:r>
              <a:rPr lang="en-US" dirty="0"/>
              <a:t>Currently, to answer these questions, we rely on questionnaires.</a:t>
            </a:r>
          </a:p>
          <a:p>
            <a:endParaRPr lang="en-US" dirty="0"/>
          </a:p>
          <a:p>
            <a:r>
              <a:rPr lang="en-US" dirty="0"/>
              <a:t>Writing the questionnaires once or twice may be fine </a:t>
            </a:r>
          </a:p>
          <a:p>
            <a:r>
              <a:rPr lang="en-US" dirty="0"/>
              <a:t>However, the overhead of remembering and writing down all the details every day for the entire 3 month creates a huge overhead. [click]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838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 course, we build on a large body of related work.</a:t>
            </a:r>
          </a:p>
          <a:p>
            <a:r>
              <a:rPr lang="en-US" dirty="0"/>
              <a:t>For behavioral sensing, I told you about self-reporting, and how it can be inaccurate and not sustainable.</a:t>
            </a:r>
          </a:p>
          <a:p>
            <a:r>
              <a:rPr lang="en-US" dirty="0"/>
              <a:t>People also tried to use wearables. But they only measure limited set of actions, and cannot measure interaction between people. </a:t>
            </a:r>
          </a:p>
          <a:p>
            <a:r>
              <a:rPr lang="en-US" dirty="0"/>
              <a:t>They also suffer from adherence problems, as people tend to forget to wear or charge the devices.</a:t>
            </a:r>
          </a:p>
          <a:p>
            <a:endParaRPr lang="en-US" dirty="0"/>
          </a:p>
          <a:p>
            <a:r>
              <a:rPr lang="en-US" dirty="0"/>
              <a:t>We also build on past work in using Radio signals for identification.</a:t>
            </a:r>
          </a:p>
          <a:p>
            <a:r>
              <a:rPr lang="en-US" dirty="0"/>
              <a:t>However, that work is very limited.</a:t>
            </a:r>
          </a:p>
          <a:p>
            <a:r>
              <a:rPr lang="en-US" dirty="0"/>
              <a:t>It often requires the users to walk on a pre-determine path to identify them.</a:t>
            </a:r>
          </a:p>
          <a:p>
            <a:r>
              <a:rPr lang="en-US" dirty="0"/>
              <a:t>Of course, for a system to work in-the-wild, we cannot ask users to always walk on a pre-determined line in their homes.</a:t>
            </a:r>
          </a:p>
          <a:p>
            <a:r>
              <a:rPr lang="en-US" dirty="0"/>
              <a:t>Also, past work cannot deal with multiple people in the scene, and does not scale to new homes automatically.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074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27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Writing the questionnaires once or twice may be fine </a:t>
            </a:r>
          </a:p>
          <a:p>
            <a:r>
              <a:rPr lang="en-US" dirty="0"/>
              <a:t>However, the overhead of remembering and writing down all the details every day for the entire 3 month creates a huge overhead. [click] </a:t>
            </a:r>
          </a:p>
          <a:p>
            <a:r>
              <a:rPr lang="en-US" dirty="0"/>
              <a:t>In fact, studies have shown that the overhead causes people to stop reporting.</a:t>
            </a:r>
          </a:p>
          <a:p>
            <a:endParaRPr lang="en-US" dirty="0"/>
          </a:p>
          <a:p>
            <a:r>
              <a:rPr lang="en-US" dirty="0"/>
              <a:t>[click] Moreover, self-reporting are often inaccurate and subjective, because people simply forget what they did, or want to make a good impressions.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0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are the alternatives?</a:t>
            </a:r>
          </a:p>
          <a:p>
            <a:r>
              <a:rPr lang="en-US" dirty="0"/>
              <a:t>One might think why not use cameras?</a:t>
            </a:r>
          </a:p>
          <a:p>
            <a:endParaRPr lang="en-US" dirty="0"/>
          </a:p>
          <a:p>
            <a:r>
              <a:rPr lang="en-US" dirty="0"/>
              <a:t>It can be accurate, but putting cameras in homes to record everything all the time is just too privacy-invasive.</a:t>
            </a:r>
          </a:p>
          <a:p>
            <a:endParaRPr lang="en-US" dirty="0"/>
          </a:p>
          <a:p>
            <a:r>
              <a:rPr lang="en-US" dirty="0"/>
              <a:t>[click] Compared with cameras, self-reporting is at least non-invasive, but it’s inaccurate and non-sustainable.</a:t>
            </a:r>
          </a:p>
          <a:p>
            <a:r>
              <a:rPr lang="en-US" dirty="0"/>
              <a:t>So what can we do?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95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 this talk, I’ll introduce our system, Marko, a tool for enabling behavioral sensing using radio signals.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We want a solution that is </a:t>
            </a:r>
            <a:r>
              <a:rPr lang="en-US" sz="1200" dirty="0"/>
              <a:t>accurate, low user overhead, and non-invasive.</a:t>
            </a:r>
          </a:p>
          <a:p>
            <a:endParaRPr lang="en-US" dirty="0"/>
          </a:p>
          <a:p>
            <a:r>
              <a:rPr lang="en-US" dirty="0"/>
              <a:t>[click] Our idea is to create an abstraction for behavioral sensing.</a:t>
            </a:r>
          </a:p>
          <a:p>
            <a:r>
              <a:rPr lang="en-US" dirty="0"/>
              <a:t>This abstraction has 3 elements where, when &amp; how long, and who. [pause]</a:t>
            </a:r>
          </a:p>
          <a:p>
            <a:r>
              <a:rPr lang="en-US" dirty="0"/>
              <a:t>[click] If we look at the earlier questions again, they all involve these elements.</a:t>
            </a:r>
          </a:p>
          <a:p>
            <a:r>
              <a:rPr lang="en-US" dirty="0"/>
              <a:t>Interestingly, we found that location embeds a lot of information about user behavior.</a:t>
            </a:r>
          </a:p>
          <a:p>
            <a:r>
              <a:rPr lang="en-US" dirty="0"/>
              <a:t>If a nurse goes to the medication cabinet and then approaches the patient, she’s likely helping the patient with medication.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45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sensor is like a small </a:t>
            </a:r>
            <a:r>
              <a:rPr lang="en-US" dirty="0" err="1"/>
              <a:t>WiFi</a:t>
            </a:r>
            <a:r>
              <a:rPr lang="en-US" dirty="0"/>
              <a:t> box on the wall [click]. </a:t>
            </a:r>
          </a:p>
          <a:p>
            <a:r>
              <a:rPr lang="en-US" dirty="0"/>
              <a:t>It transmits radio signals and analyzes the reflections.</a:t>
            </a:r>
          </a:p>
          <a:p>
            <a:endParaRPr lang="en-US" dirty="0"/>
          </a:p>
          <a:p>
            <a:r>
              <a:rPr lang="en-US" dirty="0"/>
              <a:t>Here, we show the output of our system. It shows the location of the sensor and the two users in a top-down view.</a:t>
            </a:r>
          </a:p>
          <a:p>
            <a:r>
              <a:rPr lang="en-US" dirty="0"/>
              <a:t>The camera view on the left is just for illustration.</a:t>
            </a:r>
          </a:p>
          <a:p>
            <a:r>
              <a:rPr lang="en-US" dirty="0"/>
              <a:t>Our system identifies the two users, let’s say Bob and Chris.</a:t>
            </a:r>
          </a:p>
          <a:p>
            <a:r>
              <a:rPr lang="en-US" dirty="0"/>
              <a:t>It also extract trajectories marked the user ID.</a:t>
            </a:r>
          </a:p>
          <a:p>
            <a:r>
              <a:rPr lang="en-US" dirty="0"/>
              <a:t>With the floor map, we can know that Chris went to the fridge to get something, and they spent some time together on the TV couches.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06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how does it work?</a:t>
            </a:r>
          </a:p>
          <a:p>
            <a:endParaRPr lang="en-US" dirty="0"/>
          </a:p>
          <a:p>
            <a:r>
              <a:rPr lang="en-US" dirty="0"/>
              <a:t>I am going to describe three components of our system:</a:t>
            </a:r>
          </a:p>
          <a:p>
            <a:r>
              <a:rPr lang="en-US" dirty="0"/>
              <a:t>[click] First, we extract user trajectories from radio signals. This answers where and when.</a:t>
            </a:r>
          </a:p>
          <a:p>
            <a:r>
              <a:rPr lang="en-US" dirty="0"/>
              <a:t>[click] Then, we tag each trajectory with the user ID. This answers who.</a:t>
            </a:r>
          </a:p>
          <a:p>
            <a:r>
              <a:rPr lang="en-US" dirty="0"/>
              <a:t>[click] Finally, we scale the system to new homes and new users automatically.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85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start with the first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1F2B9-3D2B-C746-98D8-3558E28B4B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4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BD82-FA99-9F44-9BFD-09A0A0BF6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EB409B-343E-BB49-84CE-78082B6FB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76015-E7E5-FC4A-B622-88D0E4B4B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B8E2-1EDC-5D44-BEAF-537865A51E62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B5D12-23BF-D044-8308-953EA6E22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2EF90-D04D-704C-8211-2261B5F2D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476B-55C8-A941-AC39-3A1976A5C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01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EDE25-2D4A-9849-90B0-11B6E2E36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1C5D7-106C-D141-A1A5-61592DE31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5B026-49D4-C146-8B54-C65EF419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B8E2-1EDC-5D44-BEAF-537865A51E62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714AE-DA4E-7C42-8E97-10E39C149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73EFD-622E-1344-965F-ABBD95CCE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476B-55C8-A941-AC39-3A1976A5C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18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07198E-20D0-4D4D-A10A-36403C0E9E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F0AA9-10C1-874B-9446-54F16C87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56B48-25F7-CB46-965A-9CF03AA9D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B8E2-1EDC-5D44-BEAF-537865A51E62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4FEA3-2136-7D43-874B-E67835DAB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9BACE-750B-B64B-8CEB-87CAEA5B0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476B-55C8-A941-AC39-3A1976A5C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2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B3BD2-088E-F34D-989C-7464EA4E8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72C71-2A03-9940-9854-93F29B64A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B37D6-582E-9F44-9B1C-FF588D58F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B8E2-1EDC-5D44-BEAF-537865A51E62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FD74E-FB38-384E-9525-85734086D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F0306-99C2-BA4B-8EFD-5CF691D17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476B-55C8-A941-AC39-3A1976A5C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9C399-9B26-1F4C-B41F-693152BD5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D03D1-F26F-134F-A42D-69BD17886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B3CE9-1DA2-524C-99D1-D2D50C57B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B8E2-1EDC-5D44-BEAF-537865A51E62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579C9-F9BF-D341-87B7-8A1C900E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1422E-54BF-BB4D-85D0-DB88250C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476B-55C8-A941-AC39-3A1976A5C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28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4A9E2-C2A9-E84E-BF70-92FEB1E9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6F7E6-B9A4-D845-B067-B709443C0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B7766-ED0B-C34F-A8E8-28761FC36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EF963-51B2-F94F-ACE3-6BFFF811B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B8E2-1EDC-5D44-BEAF-537865A51E62}" type="datetimeFigureOut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13085-3BE7-0945-A097-E7283D16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B2619-6558-0A46-A78F-FFE1DCD54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476B-55C8-A941-AC39-3A1976A5C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19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13764-2895-F044-8D51-7385BD5AB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2A534-1D55-7C48-B52B-FF5166F34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5284A0-CFD0-3E44-A55F-7A2B93B2E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66B06C-21CC-F540-99E1-0B35577FF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E6412C-D23F-7B4C-B534-234A96C90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8B5D60-3382-8149-9631-9EE28CE52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B8E2-1EDC-5D44-BEAF-537865A51E62}" type="datetimeFigureOut">
              <a:rPr lang="en-US" smtClean="0"/>
              <a:t>5/13/19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358816-EB71-0C4F-BCE6-55573E67D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B6EAA3-FDBE-484D-87F7-620DEA0B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476B-55C8-A941-AC39-3A1976A5C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28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BF2D3-4158-2E46-8E40-A0E653CD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99CEA-0C21-D340-8AA3-1AF43613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B8E2-1EDC-5D44-BEAF-537865A51E62}" type="datetimeFigureOut">
              <a:rPr lang="en-US" smtClean="0"/>
              <a:t>5/13/19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F1A882-D948-034D-9AD8-73BD7A543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95E903-C30C-0D4B-89BF-3991B84B6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476B-55C8-A941-AC39-3A1976A5C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5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50F908-ACEB-1848-BAAF-DEDFA3213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B8E2-1EDC-5D44-BEAF-537865A51E62}" type="datetimeFigureOut">
              <a:rPr lang="en-US" smtClean="0"/>
              <a:t>5/13/19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03A7C5-6517-DA4B-81F9-12F56521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9C8B2-2EA4-D247-93C7-396C5E10E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476B-55C8-A941-AC39-3A1976A5C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3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E30DB-0D32-834D-90E2-447DF542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D53E7-2D0B-B04C-8EF7-2A24884C9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1144B-29C3-F144-93FB-418DCE2C5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F3D11-199B-134A-A508-37FBBA99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B8E2-1EDC-5D44-BEAF-537865A51E62}" type="datetimeFigureOut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C9D41-2BF0-A548-92FD-467D967A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1D147-61F4-7148-9D81-45A6BAB1A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476B-55C8-A941-AC39-3A1976A5C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8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C93E5-D2C7-E142-89CB-EFEB6105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BE888C-F5EC-784D-8CFB-9D8082D28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91892-7AF1-6146-8CE2-8F835DACD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EE8C6-0F48-6E41-8EEB-2E1FE20BF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B8E2-1EDC-5D44-BEAF-537865A51E62}" type="datetimeFigureOut">
              <a:rPr lang="en-US" smtClean="0"/>
              <a:t>5/13/19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FC3CF-A634-394C-BB6C-E8FE813B5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47FD5-705D-C44D-BD9A-20195E4E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E476B-55C8-A941-AC39-3A1976A5C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8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435D62-CE97-B548-86B4-D7CF1CC94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B5FBD-A9BD-564A-B26F-B60B916E4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34153-DD75-F64B-9013-04F5B8F8F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B8E2-1EDC-5D44-BEAF-537865A51E62}" type="datetimeFigureOut">
              <a:rPr lang="en-US" smtClean="0"/>
              <a:t>5/13/19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0B6C3-7648-D740-9068-FB4FEB44C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0C16A-4B5F-374C-B58A-8FBAEB162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E476B-55C8-A941-AC39-3A1976A5C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32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microsoft.com/office/2007/relationships/hdphoto" Target="../media/hdphoto5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10" Type="http://schemas.microsoft.com/office/2007/relationships/hdphoto" Target="../media/hdphoto8.wdp"/><Relationship Id="rId4" Type="http://schemas.microsoft.com/office/2007/relationships/hdphoto" Target="../media/hdphoto2.wdp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emf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23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6" Type="http://schemas.openxmlformats.org/officeDocument/2006/relationships/image" Target="../media/image5.jp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1CC1E-67D5-0843-9CFB-3DF6E3B9C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137" y="1122363"/>
            <a:ext cx="11331615" cy="1678710"/>
          </a:xfrm>
        </p:spPr>
        <p:txBody>
          <a:bodyPr>
            <a:normAutofit/>
          </a:bodyPr>
          <a:lstStyle/>
          <a:p>
            <a:r>
              <a:rPr lang="en-US" sz="4800" b="1" dirty="0"/>
              <a:t>Identification and Behavioral Sensing using </a:t>
            </a:r>
            <a:r>
              <a:rPr lang="en-US" sz="4800" b="1"/>
              <a:t>Radio Signals</a:t>
            </a:r>
            <a:endParaRPr lang="en-US" sz="4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2311CFF-B545-C148-A047-9DC02741C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2092184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600" dirty="0"/>
              <a:t>Chen-Yu Hsu</a:t>
            </a:r>
          </a:p>
          <a:p>
            <a:r>
              <a:rPr lang="en-US" sz="2800" dirty="0"/>
              <a:t>Rumen Hristov, Guang-He Lee, Mingmin Zhao, Dina Katabi</a:t>
            </a:r>
          </a:p>
          <a:p>
            <a:endParaRPr lang="en-US" sz="32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B725FD-F7BE-B04E-A8D8-552D0E84D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79" y="5332491"/>
            <a:ext cx="2185399" cy="1130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977E88-187D-E442-B55C-E3EBA1D03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40" y="4843508"/>
            <a:ext cx="2651760" cy="180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66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494" y="1578439"/>
            <a:ext cx="2611908" cy="3693182"/>
          </a:xfrm>
          <a:prstGeom prst="rect">
            <a:avLst/>
          </a:prstGeom>
        </p:spPr>
      </p:pic>
      <p:pic>
        <p:nvPicPr>
          <p:cNvPr id="4" name="Picture 3" descr="ap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35" b="927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646" y="2382351"/>
            <a:ext cx="3055125" cy="194306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04E5E7E6-F796-FE45-87F8-C5AC09BFD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Sensing with Radio Signals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650CA2-76B1-FF47-BA33-305EA2A97E6F}"/>
              </a:ext>
            </a:extLst>
          </p:cNvPr>
          <p:cNvGrpSpPr/>
          <p:nvPr/>
        </p:nvGrpSpPr>
        <p:grpSpPr>
          <a:xfrm>
            <a:off x="3495206" y="1939829"/>
            <a:ext cx="5201587" cy="943318"/>
            <a:chOff x="3495206" y="1939829"/>
            <a:chExt cx="5201587" cy="943318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542BABF-6380-9449-B448-98AA15910EF4}"/>
                </a:ext>
              </a:extLst>
            </p:cNvPr>
            <p:cNvCxnSpPr>
              <a:cxnSpLocks/>
            </p:cNvCxnSpPr>
            <p:nvPr/>
          </p:nvCxnSpPr>
          <p:spPr>
            <a:xfrm>
              <a:off x="4771903" y="2883147"/>
              <a:ext cx="2806720" cy="0"/>
            </a:xfrm>
            <a:prstGeom prst="straightConnector1">
              <a:avLst/>
            </a:prstGeom>
            <a:ln w="762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5D0694FA-1E29-434A-B3C2-A09E2D818A0E}"/>
                </a:ext>
              </a:extLst>
            </p:cNvPr>
            <p:cNvSpPr txBox="1">
              <a:spLocks/>
            </p:cNvSpPr>
            <p:nvPr/>
          </p:nvSpPr>
          <p:spPr>
            <a:xfrm>
              <a:off x="3495206" y="1939829"/>
              <a:ext cx="5201587" cy="8780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dirty="0"/>
                <a:t>RF signals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CA53E5-4AE7-AC4B-9ECE-6CAD1AB69077}"/>
              </a:ext>
            </a:extLst>
          </p:cNvPr>
          <p:cNvGrpSpPr/>
          <p:nvPr/>
        </p:nvGrpSpPr>
        <p:grpSpPr>
          <a:xfrm>
            <a:off x="3080046" y="3659001"/>
            <a:ext cx="6190433" cy="1214875"/>
            <a:chOff x="3080046" y="3659001"/>
            <a:chExt cx="6190433" cy="121487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42E53F5-C97B-0546-8589-6F829575F0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71904" y="3659001"/>
              <a:ext cx="2806719" cy="0"/>
            </a:xfrm>
            <a:prstGeom prst="straightConnector1">
              <a:avLst/>
            </a:prstGeom>
            <a:ln w="762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56B4B4D2-09D4-FF42-8DEE-D0BB2BC20987}"/>
                </a:ext>
              </a:extLst>
            </p:cNvPr>
            <p:cNvSpPr txBox="1">
              <a:spLocks/>
            </p:cNvSpPr>
            <p:nvPr/>
          </p:nvSpPr>
          <p:spPr>
            <a:xfrm>
              <a:off x="3080046" y="3995833"/>
              <a:ext cx="6190433" cy="8780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000" dirty="0"/>
                <a:t>Reflections</a:t>
              </a:r>
            </a:p>
            <a:p>
              <a:pPr marL="0" indent="0" algn="ctr">
                <a:buNone/>
              </a:pPr>
              <a:r>
                <a:rPr lang="en-US" sz="4000" dirty="0"/>
                <a:t>(information of the user)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023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DA46923-ADCA-7A4D-BE03-77E126A4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135" y="1325563"/>
            <a:ext cx="7567865" cy="5405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1C19C2A-0C9A-A440-9433-D4C839BC44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7419" y="1512041"/>
                <a:ext cx="6184231" cy="5849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FMCW radio -&gt; distance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Two antenna arrays -&gt; angles</a:t>
                </a:r>
                <a:r>
                  <a:rPr lang="en-US" b="1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71C19C2A-0C9A-A440-9433-D4C839BC4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19" y="1512041"/>
                <a:ext cx="6184231" cy="584977"/>
              </a:xfrm>
              <a:prstGeom prst="rect">
                <a:avLst/>
              </a:prstGeom>
              <a:blipFill>
                <a:blip r:embed="rId4"/>
                <a:stretch>
                  <a:fillRect l="-2049" t="-17021" b="-93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D137B81-4224-D249-8B72-4E10A62E4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90" y="2894809"/>
            <a:ext cx="3083354" cy="285210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115EECC-50E3-6541-AB3B-715AB4412737}"/>
              </a:ext>
            </a:extLst>
          </p:cNvPr>
          <p:cNvGrpSpPr/>
          <p:nvPr/>
        </p:nvGrpSpPr>
        <p:grpSpPr>
          <a:xfrm>
            <a:off x="2007266" y="4346260"/>
            <a:ext cx="9219534" cy="2248306"/>
            <a:chOff x="2007266" y="4346260"/>
            <a:chExt cx="9219534" cy="22483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ontent Placeholder 2">
                  <a:extLst>
                    <a:ext uri="{FF2B5EF4-FFF2-40B4-BE49-F238E27FC236}">
                      <a16:creationId xmlns:a16="http://schemas.microsoft.com/office/drawing/2014/main" id="{DBA55D52-3603-2542-9685-7DB42608C5F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007266" y="6009589"/>
                  <a:ext cx="5003133" cy="58497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b="1" dirty="0">
                      <a:solidFill>
                        <a:srgbClr val="C00000"/>
                      </a:solidFill>
                    </a:rPr>
                    <a:t>Horizontal RF frame </a:t>
                  </a:r>
                  <a14:m>
                    <m:oMath xmlns:m="http://schemas.openxmlformats.org/officeDocument/2006/math"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  <m:r>
                        <a:rPr lang="en-US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Content Placeholder 2">
                  <a:extLst>
                    <a:ext uri="{FF2B5EF4-FFF2-40B4-BE49-F238E27FC236}">
                      <a16:creationId xmlns:a16="http://schemas.microsoft.com/office/drawing/2014/main" id="{DBA55D52-3603-2542-9685-7DB42608C5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7266" y="6009589"/>
                  <a:ext cx="5003133" cy="584977"/>
                </a:xfrm>
                <a:prstGeom prst="rect">
                  <a:avLst/>
                </a:prstGeom>
                <a:blipFill>
                  <a:blip r:embed="rId6"/>
                  <a:stretch>
                    <a:fillRect l="-2532" t="-14894" b="-10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3A2D4F5-615B-4B4F-9D0F-00E29993641E}"/>
                </a:ext>
              </a:extLst>
            </p:cNvPr>
            <p:cNvGrpSpPr/>
            <p:nvPr/>
          </p:nvGrpSpPr>
          <p:grpSpPr>
            <a:xfrm>
              <a:off x="4953000" y="4346260"/>
              <a:ext cx="6273800" cy="1587129"/>
              <a:chOff x="4940300" y="4320860"/>
              <a:chExt cx="6273800" cy="1587129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243089B-6B37-5F49-81E1-95FFE60B0E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56700" y="4320860"/>
                <a:ext cx="2057400" cy="1587129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C19056D-A9EB-FF40-A17B-9BC324556F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40300" y="4320860"/>
                <a:ext cx="2057400" cy="1587129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1EA1ADB-E5D5-464F-A980-770F0465AD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53000" y="5907989"/>
                <a:ext cx="4216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EC1DD4D-4B09-F94D-8E9B-85B04E8F80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97700" y="4320860"/>
                <a:ext cx="4216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D88F9B7-F900-2C46-9E44-ED8FCDB0F37F}"/>
              </a:ext>
            </a:extLst>
          </p:cNvPr>
          <p:cNvGrpSpPr/>
          <p:nvPr/>
        </p:nvGrpSpPr>
        <p:grpSpPr>
          <a:xfrm>
            <a:off x="7048500" y="1461734"/>
            <a:ext cx="4304966" cy="2846427"/>
            <a:chOff x="7048500" y="1461734"/>
            <a:chExt cx="4304966" cy="28464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ontent Placeholder 2">
                  <a:extLst>
                    <a:ext uri="{FF2B5EF4-FFF2-40B4-BE49-F238E27FC236}">
                      <a16:creationId xmlns:a16="http://schemas.microsoft.com/office/drawing/2014/main" id="{2A819DE1-D2AC-CE41-881A-7D94A8CDCFE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099301" y="1461734"/>
                  <a:ext cx="4254165" cy="58497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b="1" dirty="0">
                      <a:solidFill>
                        <a:srgbClr val="00B050"/>
                      </a:solidFill>
                    </a:rPr>
                    <a:t>Vertical RF frame </a:t>
                  </a:r>
                  <a14:m>
                    <m:oMath xmlns:m="http://schemas.openxmlformats.org/officeDocument/2006/math">
                      <m:r>
                        <a:rPr lang="en-US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b="1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Content Placeholder 2">
                  <a:extLst>
                    <a:ext uri="{FF2B5EF4-FFF2-40B4-BE49-F238E27FC236}">
                      <a16:creationId xmlns:a16="http://schemas.microsoft.com/office/drawing/2014/main" id="{2A819DE1-D2AC-CE41-881A-7D94A8CDCF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9301" y="1461734"/>
                  <a:ext cx="4254165" cy="584977"/>
                </a:xfrm>
                <a:prstGeom prst="rect">
                  <a:avLst/>
                </a:prstGeom>
                <a:blipFill>
                  <a:blip r:embed="rId7"/>
                  <a:stretch>
                    <a:fillRect l="-2679" t="-14894" b="-10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187946E-1B35-C542-ADDB-E003597BD779}"/>
                </a:ext>
              </a:extLst>
            </p:cNvPr>
            <p:cNvGrpSpPr/>
            <p:nvPr/>
          </p:nvGrpSpPr>
          <p:grpSpPr>
            <a:xfrm>
              <a:off x="7048500" y="2011470"/>
              <a:ext cx="4241800" cy="2296691"/>
              <a:chOff x="7048500" y="2011470"/>
              <a:chExt cx="4241800" cy="229669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CB63341-70E9-1D41-9ECB-91FC572468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48500" y="4308160"/>
                <a:ext cx="4216400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C9C3C8A-53D8-8A47-9F8E-BA33EC0926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73900" y="2011471"/>
                <a:ext cx="4216400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02A5F7F-778D-0D40-9081-965E5A7BB6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73900" y="2011471"/>
                <a:ext cx="0" cy="229669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D8EF584-CEFE-CB48-98F1-CF97AA5A56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52200" y="2011470"/>
                <a:ext cx="0" cy="229669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4CEBF03D-BEF4-2440-B249-23852F44F773}"/>
              </a:ext>
            </a:extLst>
          </p:cNvPr>
          <p:cNvSpPr txBox="1">
            <a:spLocks/>
          </p:cNvSpPr>
          <p:nvPr/>
        </p:nvSpPr>
        <p:spPr>
          <a:xfrm>
            <a:off x="591550" y="194281"/>
            <a:ext cx="112109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Antenna arrays with FMCW radio</a:t>
            </a:r>
          </a:p>
        </p:txBody>
      </p:sp>
    </p:spTree>
    <p:extLst>
      <p:ext uri="{BB962C8B-B14F-4D97-AF65-F5344CB8AC3E}">
        <p14:creationId xmlns:p14="http://schemas.microsoft.com/office/powerpoint/2010/main" val="54849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A82C8E-2B26-364D-BCAF-6D73471FB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135" y="1325563"/>
            <a:ext cx="7567865" cy="54056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48C438C-6C7C-AE46-934B-62A97D9904EE}"/>
              </a:ext>
            </a:extLst>
          </p:cNvPr>
          <p:cNvGrpSpPr/>
          <p:nvPr/>
        </p:nvGrpSpPr>
        <p:grpSpPr>
          <a:xfrm>
            <a:off x="3663333" y="2909975"/>
            <a:ext cx="7269007" cy="2795228"/>
            <a:chOff x="2397940" y="2749283"/>
            <a:chExt cx="7269007" cy="279522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FA0FE15-03EB-5346-8C21-86DD855B0611}"/>
                </a:ext>
              </a:extLst>
            </p:cNvPr>
            <p:cNvSpPr/>
            <p:nvPr/>
          </p:nvSpPr>
          <p:spPr>
            <a:xfrm>
              <a:off x="3657600" y="3276600"/>
              <a:ext cx="1231900" cy="213360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6BAAFDF-6C8B-4C48-B0FC-5B1E8176617F}"/>
                </a:ext>
              </a:extLst>
            </p:cNvPr>
            <p:cNvSpPr/>
            <p:nvPr/>
          </p:nvSpPr>
          <p:spPr>
            <a:xfrm rot="3563739">
              <a:off x="7762718" y="4578083"/>
              <a:ext cx="481829" cy="1451028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E49F59C-2180-FC43-B05B-44D32FDCE6CB}"/>
                </a:ext>
              </a:extLst>
            </p:cNvPr>
            <p:cNvSpPr/>
            <p:nvPr/>
          </p:nvSpPr>
          <p:spPr>
            <a:xfrm>
              <a:off x="9185118" y="2749283"/>
              <a:ext cx="481829" cy="1451028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8B12AD9F-C2FB-8B4B-9895-E5BB648AFDD1}"/>
                </a:ext>
              </a:extLst>
            </p:cNvPr>
            <p:cNvSpPr txBox="1">
              <a:spLocks/>
            </p:cNvSpPr>
            <p:nvPr/>
          </p:nvSpPr>
          <p:spPr>
            <a:xfrm>
              <a:off x="2397940" y="3043187"/>
              <a:ext cx="1688767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dirty="0">
                  <a:solidFill>
                    <a:srgbClr val="C00000"/>
                  </a:solidFill>
                </a:rPr>
                <a:t>Person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4DCCFF-740D-9D45-B87B-EFC20CBF6407}"/>
              </a:ext>
            </a:extLst>
          </p:cNvPr>
          <p:cNvGrpSpPr/>
          <p:nvPr/>
        </p:nvGrpSpPr>
        <p:grpSpPr>
          <a:xfrm>
            <a:off x="4722275" y="2454710"/>
            <a:ext cx="5120572" cy="2742276"/>
            <a:chOff x="3456882" y="2294018"/>
            <a:chExt cx="5120572" cy="274227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8597041-3551-9F48-9C4F-4031E432442C}"/>
                </a:ext>
              </a:extLst>
            </p:cNvPr>
            <p:cNvSpPr/>
            <p:nvPr/>
          </p:nvSpPr>
          <p:spPr>
            <a:xfrm>
              <a:off x="8095625" y="2490434"/>
              <a:ext cx="481829" cy="1654007"/>
            </a:xfrm>
            <a:prstGeom prst="ellipse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E9A524C-3D3F-E74A-A06F-D908195A7D5B}"/>
                </a:ext>
              </a:extLst>
            </p:cNvPr>
            <p:cNvSpPr/>
            <p:nvPr/>
          </p:nvSpPr>
          <p:spPr>
            <a:xfrm rot="3563739">
              <a:off x="7353476" y="4069866"/>
              <a:ext cx="481829" cy="1451028"/>
            </a:xfrm>
            <a:prstGeom prst="ellipse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E50B0B7-07C3-8D41-A273-5CF9B3A3AE1F}"/>
                </a:ext>
              </a:extLst>
            </p:cNvPr>
            <p:cNvSpPr/>
            <p:nvPr/>
          </p:nvSpPr>
          <p:spPr>
            <a:xfrm>
              <a:off x="5145649" y="2294018"/>
              <a:ext cx="481829" cy="1654007"/>
            </a:xfrm>
            <a:prstGeom prst="ellipse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E7FB2E4-A599-464C-8ED0-584DC7BBD971}"/>
                </a:ext>
              </a:extLst>
            </p:cNvPr>
            <p:cNvSpPr txBox="1">
              <a:spLocks/>
            </p:cNvSpPr>
            <p:nvPr/>
          </p:nvSpPr>
          <p:spPr>
            <a:xfrm>
              <a:off x="3456882" y="2330208"/>
              <a:ext cx="1688767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dirty="0">
                  <a:solidFill>
                    <a:srgbClr val="00B050"/>
                  </a:solidFill>
                </a:rPr>
                <a:t>Person 2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87677CC-EC44-5743-9B98-B75F6B848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90" y="2894809"/>
            <a:ext cx="3083354" cy="285210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CEBF03D-BEF4-2440-B249-23852F44F773}"/>
              </a:ext>
            </a:extLst>
          </p:cNvPr>
          <p:cNvSpPr txBox="1">
            <a:spLocks/>
          </p:cNvSpPr>
          <p:nvPr/>
        </p:nvSpPr>
        <p:spPr>
          <a:xfrm>
            <a:off x="591550" y="194281"/>
            <a:ext cx="112109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Antenna arrays with FMCW radio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04F17B4-7B9C-5944-893C-0806ACE3820A}"/>
              </a:ext>
            </a:extLst>
          </p:cNvPr>
          <p:cNvSpPr txBox="1">
            <a:spLocks/>
          </p:cNvSpPr>
          <p:nvPr/>
        </p:nvSpPr>
        <p:spPr>
          <a:xfrm>
            <a:off x="0" y="352164"/>
            <a:ext cx="12192000" cy="138963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RF frames disentangle people and track their motion</a:t>
            </a:r>
          </a:p>
        </p:txBody>
      </p:sp>
    </p:spTree>
    <p:extLst>
      <p:ext uri="{BB962C8B-B14F-4D97-AF65-F5344CB8AC3E}">
        <p14:creationId xmlns:p14="http://schemas.microsoft.com/office/powerpoint/2010/main" val="73117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944019-0981-A043-A4D1-2E7A0DAED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17" y="109616"/>
            <a:ext cx="11380317" cy="1325563"/>
          </a:xfrm>
        </p:spPr>
        <p:txBody>
          <a:bodyPr/>
          <a:lstStyle/>
          <a:p>
            <a:pPr algn="ctr"/>
            <a:r>
              <a:rPr lang="en-US" dirty="0"/>
              <a:t>Create short trajectories of each user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408017-141D-ED49-8D2E-3B117C44D519}"/>
              </a:ext>
            </a:extLst>
          </p:cNvPr>
          <p:cNvGrpSpPr/>
          <p:nvPr/>
        </p:nvGrpSpPr>
        <p:grpSpPr>
          <a:xfrm>
            <a:off x="223249" y="1447415"/>
            <a:ext cx="5342277" cy="2479042"/>
            <a:chOff x="-106951" y="1496058"/>
            <a:chExt cx="5342277" cy="2479042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CEE88323-8B86-BA48-8061-9AAD0198E9AA}"/>
                </a:ext>
              </a:extLst>
            </p:cNvPr>
            <p:cNvSpPr txBox="1">
              <a:spLocks/>
            </p:cNvSpPr>
            <p:nvPr/>
          </p:nvSpPr>
          <p:spPr>
            <a:xfrm>
              <a:off x="232193" y="1496058"/>
              <a:ext cx="5003133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200" dirty="0"/>
                <a:t>RF frames over time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E3811C2-811F-3649-B9BC-CF39874F51C2}"/>
                </a:ext>
              </a:extLst>
            </p:cNvPr>
            <p:cNvGrpSpPr/>
            <p:nvPr/>
          </p:nvGrpSpPr>
          <p:grpSpPr>
            <a:xfrm>
              <a:off x="-106951" y="2400796"/>
              <a:ext cx="5342277" cy="1574304"/>
              <a:chOff x="-106951" y="2400796"/>
              <a:chExt cx="5342277" cy="157430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32E6AF2-FF96-BD42-B297-8336961184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61" t="21588" r="9578" b="20510"/>
              <a:stretch/>
            </p:blipFill>
            <p:spPr>
              <a:xfrm>
                <a:off x="-106951" y="2400796"/>
                <a:ext cx="2176223" cy="1574304"/>
              </a:xfrm>
              <a:prstGeom prst="rect">
                <a:avLst/>
              </a:prstGeom>
              <a:scene3d>
                <a:camera prst="orthographicFront">
                  <a:rot lat="1260000" lon="4140000" rev="0"/>
                </a:camera>
                <a:lightRig rig="threePt" dir="t"/>
              </a:scene3d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9BF5560-1E3E-1D4D-A96C-B5F07BBABB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61" t="21588" r="9578" b="20510"/>
              <a:stretch/>
            </p:blipFill>
            <p:spPr>
              <a:xfrm>
                <a:off x="769349" y="2400796"/>
                <a:ext cx="2176223" cy="1574304"/>
              </a:xfrm>
              <a:prstGeom prst="rect">
                <a:avLst/>
              </a:prstGeom>
              <a:scene3d>
                <a:camera prst="orthographicFront">
                  <a:rot lat="1260000" lon="4140000" rev="0"/>
                </a:camera>
                <a:lightRig rig="threePt" dir="t"/>
              </a:scene3d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7494A3F-19B1-E348-A604-BE94D2929E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61" t="21588" r="9578" b="20510"/>
              <a:stretch/>
            </p:blipFill>
            <p:spPr>
              <a:xfrm>
                <a:off x="1645649" y="2400796"/>
                <a:ext cx="2176223" cy="1574304"/>
              </a:xfrm>
              <a:prstGeom prst="rect">
                <a:avLst/>
              </a:prstGeom>
              <a:scene3d>
                <a:camera prst="orthographicFront">
                  <a:rot lat="1260000" lon="4140000" rev="0"/>
                </a:camera>
                <a:lightRig rig="threePt" dir="t"/>
              </a:scene3d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5265667-7C04-7949-97D6-DC066DB734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61" t="21588" r="9578" b="20510"/>
              <a:stretch/>
            </p:blipFill>
            <p:spPr>
              <a:xfrm>
                <a:off x="3059103" y="2400796"/>
                <a:ext cx="2176223" cy="1574304"/>
              </a:xfrm>
              <a:prstGeom prst="rect">
                <a:avLst/>
              </a:prstGeom>
              <a:scene3d>
                <a:camera prst="orthographicFront">
                  <a:rot lat="1260000" lon="4140000" rev="0"/>
                </a:camera>
                <a:lightRig rig="threePt" dir="t"/>
              </a:scene3d>
            </p:spPr>
          </p:pic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ACB46557-6F86-AB44-BDF2-0B2364713D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26719" y="2895459"/>
                <a:ext cx="1114007" cy="5849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dirty="0">
                    <a:solidFill>
                      <a:srgbClr val="002060"/>
                    </a:solidFill>
                  </a:rPr>
                  <a:t>…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603204-04F8-384B-A5A9-D9E4E738E62C}"/>
              </a:ext>
            </a:extLst>
          </p:cNvPr>
          <p:cNvGrpSpPr/>
          <p:nvPr/>
        </p:nvGrpSpPr>
        <p:grpSpPr>
          <a:xfrm>
            <a:off x="1099549" y="4840321"/>
            <a:ext cx="3866151" cy="1499175"/>
            <a:chOff x="1099548" y="5015924"/>
            <a:chExt cx="3866151" cy="1499175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2A9B054-371A-1B4B-9862-556A7B000775}"/>
                </a:ext>
              </a:extLst>
            </p:cNvPr>
            <p:cNvSpPr/>
            <p:nvPr/>
          </p:nvSpPr>
          <p:spPr>
            <a:xfrm>
              <a:off x="1099548" y="5015924"/>
              <a:ext cx="3866151" cy="1499175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CB16A1-C1AF-1648-832D-45E2D9D24FBB}"/>
                </a:ext>
              </a:extLst>
            </p:cNvPr>
            <p:cNvSpPr txBox="1"/>
            <p:nvPr/>
          </p:nvSpPr>
          <p:spPr>
            <a:xfrm>
              <a:off x="1960048" y="5180736"/>
              <a:ext cx="2143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Localization</a:t>
              </a:r>
              <a:endParaRPr lang="en-US" sz="36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BFC712-8A41-D34F-B621-955953C7EF8F}"/>
                </a:ext>
              </a:extLst>
            </p:cNvPr>
            <p:cNvSpPr txBox="1"/>
            <p:nvPr/>
          </p:nvSpPr>
          <p:spPr>
            <a:xfrm>
              <a:off x="1378287" y="5790326"/>
              <a:ext cx="33075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Tracking Algorithm</a:t>
              </a:r>
            </a:p>
          </p:txBody>
        </p:sp>
      </p:grpSp>
      <p:sp>
        <p:nvSpPr>
          <p:cNvPr id="23" name="Down Arrow 22">
            <a:extLst>
              <a:ext uri="{FF2B5EF4-FFF2-40B4-BE49-F238E27FC236}">
                <a16:creationId xmlns:a16="http://schemas.microsoft.com/office/drawing/2014/main" id="{6622CBC5-C5CA-0342-875F-36F5B6FA8085}"/>
              </a:ext>
            </a:extLst>
          </p:cNvPr>
          <p:cNvSpPr/>
          <p:nvPr/>
        </p:nvSpPr>
        <p:spPr>
          <a:xfrm>
            <a:off x="2692400" y="4192621"/>
            <a:ext cx="583372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946E8F7E-327E-0842-86CB-8DF64F1353B6}"/>
              </a:ext>
            </a:extLst>
          </p:cNvPr>
          <p:cNvSpPr/>
          <p:nvPr/>
        </p:nvSpPr>
        <p:spPr>
          <a:xfrm rot="14528909">
            <a:off x="5598273" y="4534116"/>
            <a:ext cx="583372" cy="10876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75E2220-8B3D-4349-828B-4634AC899259}"/>
              </a:ext>
            </a:extLst>
          </p:cNvPr>
          <p:cNvSpPr txBox="1">
            <a:spLocks/>
          </p:cNvSpPr>
          <p:nvPr/>
        </p:nvSpPr>
        <p:spPr>
          <a:xfrm>
            <a:off x="0" y="51663"/>
            <a:ext cx="12192000" cy="138963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Problem: no user identities!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1E8F95-7CE0-DF43-89E2-07367AD36049}"/>
              </a:ext>
            </a:extLst>
          </p:cNvPr>
          <p:cNvGrpSpPr/>
          <p:nvPr/>
        </p:nvGrpSpPr>
        <p:grpSpPr>
          <a:xfrm>
            <a:off x="6409911" y="1435179"/>
            <a:ext cx="5219700" cy="4647535"/>
            <a:chOff x="6409911" y="1435179"/>
            <a:chExt cx="5219700" cy="464753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833DAF1-8208-D848-A174-DD28A21E76E4}"/>
                </a:ext>
              </a:extLst>
            </p:cNvPr>
            <p:cNvGrpSpPr/>
            <p:nvPr/>
          </p:nvGrpSpPr>
          <p:grpSpPr>
            <a:xfrm>
              <a:off x="6409911" y="1435179"/>
              <a:ext cx="5219700" cy="4647535"/>
              <a:chOff x="6409911" y="1435179"/>
              <a:chExt cx="5219700" cy="464753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4F70ECA-AF46-B040-BAFF-9BEF8CF76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09911" y="2031414"/>
                <a:ext cx="5219700" cy="4051300"/>
              </a:xfrm>
              <a:prstGeom prst="rect">
                <a:avLst/>
              </a:prstGeom>
            </p:spPr>
          </p:pic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D75624FF-8C3E-8746-9BF1-D4524B738D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26478" y="1435179"/>
                <a:ext cx="5003133" cy="5849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3200" dirty="0"/>
                  <a:t>A short trajectory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21271DD-5141-7142-A4FB-80D3809FA262}"/>
                </a:ext>
              </a:extLst>
            </p:cNvPr>
            <p:cNvSpPr txBox="1"/>
            <p:nvPr/>
          </p:nvSpPr>
          <p:spPr>
            <a:xfrm>
              <a:off x="10780813" y="4802221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</a:t>
              </a:r>
              <a:endParaRPr lang="en-US" sz="36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5673E9-9F30-7645-9217-0298D325F667}"/>
                </a:ext>
              </a:extLst>
            </p:cNvPr>
            <p:cNvSpPr txBox="1"/>
            <p:nvPr/>
          </p:nvSpPr>
          <p:spPr>
            <a:xfrm>
              <a:off x="10168103" y="2846816"/>
              <a:ext cx="4074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B</a:t>
              </a:r>
              <a:endParaRPr lang="en-US" sz="36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9BBD67C-EAE9-3244-96AC-5C784B1028D4}"/>
                </a:ext>
              </a:extLst>
            </p:cNvPr>
            <p:cNvSpPr txBox="1"/>
            <p:nvPr/>
          </p:nvSpPr>
          <p:spPr>
            <a:xfrm>
              <a:off x="9383444" y="3912646"/>
              <a:ext cx="3850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E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78985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175EF-8BC5-9F4E-AA2C-E2753033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926" y="1825625"/>
            <a:ext cx="11088757" cy="4351338"/>
          </a:xfrm>
        </p:spPr>
        <p:txBody>
          <a:bodyPr>
            <a:normAutofit/>
          </a:bodyPr>
          <a:lstStyle/>
          <a:p>
            <a:pPr>
              <a:spcBef>
                <a:spcPts val="4000"/>
              </a:spcBef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Extract short user trajectories from radio reflections </a:t>
            </a:r>
            <a:br>
              <a:rPr lang="en-US" sz="3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(where &amp; when)</a:t>
            </a:r>
          </a:p>
          <a:p>
            <a:pPr>
              <a:spcBef>
                <a:spcPts val="4000"/>
              </a:spcBef>
            </a:pPr>
            <a:r>
              <a:rPr lang="en-US" sz="3200" dirty="0"/>
              <a:t>Tag trajectories with user identities (who)</a:t>
            </a:r>
          </a:p>
          <a:p>
            <a:pPr>
              <a:spcBef>
                <a:spcPts val="4000"/>
              </a:spcBef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Bootstrap in new homes with new users automatically</a:t>
            </a:r>
            <a:br>
              <a:rPr lang="en-US" sz="3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(for real-world deployments)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ED357E-03DC-1D47-BAE9-644CFEDBD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How does Marko work?</a:t>
            </a:r>
          </a:p>
        </p:txBody>
      </p:sp>
    </p:spTree>
    <p:extLst>
      <p:ext uri="{BB962C8B-B14F-4D97-AF65-F5344CB8AC3E}">
        <p14:creationId xmlns:p14="http://schemas.microsoft.com/office/powerpoint/2010/main" val="2945488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F92B25C-4959-9944-A760-840110D56F37}"/>
              </a:ext>
            </a:extLst>
          </p:cNvPr>
          <p:cNvGrpSpPr/>
          <p:nvPr/>
        </p:nvGrpSpPr>
        <p:grpSpPr>
          <a:xfrm>
            <a:off x="652545" y="954025"/>
            <a:ext cx="6036926" cy="3707278"/>
            <a:chOff x="28875" y="1125422"/>
            <a:chExt cx="6036926" cy="370727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1203A80-FBF7-EC45-B4B9-DF176B3C2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613" y="1125422"/>
              <a:ext cx="5190188" cy="370727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1C964E8-6236-5143-857D-16CA2F0AC62A}"/>
                </a:ext>
              </a:extLst>
            </p:cNvPr>
            <p:cNvGrpSpPr/>
            <p:nvPr/>
          </p:nvGrpSpPr>
          <p:grpSpPr>
            <a:xfrm>
              <a:off x="28875" y="1592746"/>
              <a:ext cx="2534899" cy="2414085"/>
              <a:chOff x="28875" y="1592746"/>
              <a:chExt cx="2534899" cy="2414085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C72E832-378B-1E49-8F77-A9C95C05244A}"/>
                  </a:ext>
                </a:extLst>
              </p:cNvPr>
              <p:cNvSpPr/>
              <p:nvPr/>
            </p:nvSpPr>
            <p:spPr>
              <a:xfrm>
                <a:off x="28875" y="1592746"/>
                <a:ext cx="2534899" cy="1598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2262531-6FDA-B94C-9342-75BA05A5D06E}"/>
                  </a:ext>
                </a:extLst>
              </p:cNvPr>
              <p:cNvSpPr/>
              <p:nvPr/>
            </p:nvSpPr>
            <p:spPr>
              <a:xfrm rot="19176689">
                <a:off x="343467" y="2582016"/>
                <a:ext cx="1996619" cy="14248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7FA258-E2A2-744B-8DDD-30A8D3FBA2F1}"/>
              </a:ext>
            </a:extLst>
          </p:cNvPr>
          <p:cNvGrpSpPr/>
          <p:nvPr/>
        </p:nvGrpSpPr>
        <p:grpSpPr>
          <a:xfrm>
            <a:off x="804311" y="1421313"/>
            <a:ext cx="6640261" cy="2533667"/>
            <a:chOff x="804311" y="1421313"/>
            <a:chExt cx="6640261" cy="25336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FEA9EF-62F7-C742-9967-F4DBA2FB8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1" t="21588" r="9578" b="20510"/>
            <a:stretch/>
          </p:blipFill>
          <p:spPr>
            <a:xfrm>
              <a:off x="804311" y="2360283"/>
              <a:ext cx="2731604" cy="1526598"/>
            </a:xfrm>
            <a:prstGeom prst="rect">
              <a:avLst/>
            </a:prstGeom>
            <a:scene3d>
              <a:camera prst="orthographicFront">
                <a:rot lat="1260000" lon="4140000" rev="0"/>
              </a:camera>
              <a:lightRig rig="threePt" dir="t"/>
            </a:scene3d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CDAD86A-D13F-EC45-9FE0-71017EF60CDE}"/>
                </a:ext>
              </a:extLst>
            </p:cNvPr>
            <p:cNvGrpSpPr/>
            <p:nvPr/>
          </p:nvGrpSpPr>
          <p:grpSpPr>
            <a:xfrm>
              <a:off x="1686338" y="1421313"/>
              <a:ext cx="5758234" cy="2533667"/>
              <a:chOff x="1686338" y="1421313"/>
              <a:chExt cx="5758234" cy="2533667"/>
            </a:xfrm>
          </p:grpSpPr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4FBCBA4-DE4D-FF4B-B333-2B3622CF76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86338" y="1421313"/>
                <a:ext cx="5003133" cy="5849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3200" dirty="0"/>
                  <a:t>RF frames over time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EBB4578-35B7-5441-A0E8-4638E5ED19D4}"/>
                  </a:ext>
                </a:extLst>
              </p:cNvPr>
              <p:cNvGrpSpPr/>
              <p:nvPr/>
            </p:nvGrpSpPr>
            <p:grpSpPr>
              <a:xfrm>
                <a:off x="1821966" y="2360283"/>
                <a:ext cx="5622606" cy="1594697"/>
                <a:chOff x="1821966" y="2360283"/>
                <a:chExt cx="5622606" cy="1594697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C9B52AFE-978D-C642-8F6C-57CD5736D6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661" t="21588" r="9578" b="20510"/>
                <a:stretch/>
              </p:blipFill>
              <p:spPr>
                <a:xfrm>
                  <a:off x="1821966" y="2360283"/>
                  <a:ext cx="2731604" cy="1526598"/>
                </a:xfrm>
                <a:prstGeom prst="rect">
                  <a:avLst/>
                </a:prstGeom>
                <a:scene3d>
                  <a:camera prst="orthographicFront">
                    <a:rot lat="1260000" lon="4140000" rev="0"/>
                  </a:camera>
                  <a:lightRig rig="threePt" dir="t"/>
                </a:scene3d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B29A3526-C95A-F346-816D-1F652FB6AA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661" t="21588" r="9578" b="20510"/>
                <a:stretch/>
              </p:blipFill>
              <p:spPr>
                <a:xfrm>
                  <a:off x="2842121" y="2428382"/>
                  <a:ext cx="2731604" cy="1526598"/>
                </a:xfrm>
                <a:prstGeom prst="rect">
                  <a:avLst/>
                </a:prstGeom>
                <a:scene3d>
                  <a:camera prst="orthographicFront">
                    <a:rot lat="1260000" lon="4140000" rev="0"/>
                  </a:camera>
                  <a:lightRig rig="threePt" dir="t"/>
                </a:scene3d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FB112B81-AF78-B342-AA2C-6B9A2C2846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661" t="21588" r="9578" b="20510"/>
                <a:stretch/>
              </p:blipFill>
              <p:spPr>
                <a:xfrm>
                  <a:off x="4712968" y="2428382"/>
                  <a:ext cx="2731604" cy="1526598"/>
                </a:xfrm>
                <a:prstGeom prst="rect">
                  <a:avLst/>
                </a:prstGeom>
                <a:scene3d>
                  <a:camera prst="orthographicFront">
                    <a:rot lat="1260000" lon="4140000" rev="0"/>
                  </a:camera>
                  <a:lightRig rig="threePt" dir="t"/>
                </a:scene3d>
              </p:spPr>
            </p:pic>
            <p:sp>
              <p:nvSpPr>
                <p:cNvPr id="11" name="Content Placeholder 2">
                  <a:extLst>
                    <a:ext uri="{FF2B5EF4-FFF2-40B4-BE49-F238E27FC236}">
                      <a16:creationId xmlns:a16="http://schemas.microsoft.com/office/drawing/2014/main" id="{2825054C-FB49-3849-8546-067BE943653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743918" y="2751303"/>
                  <a:ext cx="761048" cy="39963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dirty="0">
                      <a:solidFill>
                        <a:srgbClr val="002060"/>
                      </a:solidFill>
                    </a:rPr>
                    <a:t>…</a:t>
                  </a:r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DEF7CA-A74A-B049-8D03-EADD803843EF}"/>
              </a:ext>
            </a:extLst>
          </p:cNvPr>
          <p:cNvGrpSpPr/>
          <p:nvPr/>
        </p:nvGrpSpPr>
        <p:grpSpPr>
          <a:xfrm>
            <a:off x="7267308" y="2571799"/>
            <a:ext cx="4388815" cy="619882"/>
            <a:chOff x="6713094" y="4838677"/>
            <a:chExt cx="4056422" cy="619882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98F60408-906B-6E48-96FD-DE5CCF44F1E4}"/>
                </a:ext>
              </a:extLst>
            </p:cNvPr>
            <p:cNvSpPr txBox="1">
              <a:spLocks/>
            </p:cNvSpPr>
            <p:nvPr/>
          </p:nvSpPr>
          <p:spPr>
            <a:xfrm>
              <a:off x="7746796" y="4838677"/>
              <a:ext cx="3022720" cy="6198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User Identity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8520C85-0507-DE46-945F-35F7BCFB8173}"/>
                </a:ext>
              </a:extLst>
            </p:cNvPr>
            <p:cNvCxnSpPr/>
            <p:nvPr/>
          </p:nvCxnSpPr>
          <p:spPr>
            <a:xfrm flipV="1">
              <a:off x="6713094" y="5148618"/>
              <a:ext cx="1174310" cy="14341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4BF023F-689E-DD4C-A38C-3BD8C67217A2}"/>
              </a:ext>
            </a:extLst>
          </p:cNvPr>
          <p:cNvSpPr txBox="1"/>
          <p:nvPr/>
        </p:nvSpPr>
        <p:spPr>
          <a:xfrm>
            <a:off x="7151459" y="1876640"/>
            <a:ext cx="12501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2FED277-BF45-A246-9A06-18C3B9CDF0C0}"/>
              </a:ext>
            </a:extLst>
          </p:cNvPr>
          <p:cNvSpPr txBox="1">
            <a:spLocks/>
          </p:cNvSpPr>
          <p:nvPr/>
        </p:nvSpPr>
        <p:spPr>
          <a:xfrm>
            <a:off x="1106615" y="4308973"/>
            <a:ext cx="9739494" cy="1187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How to extract complex patterns to predict user id?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886E65B-2374-D446-8BF5-FE72F70218D7}"/>
              </a:ext>
            </a:extLst>
          </p:cNvPr>
          <p:cNvSpPr txBox="1">
            <a:spLocks/>
          </p:cNvSpPr>
          <p:nvPr/>
        </p:nvSpPr>
        <p:spPr>
          <a:xfrm>
            <a:off x="1106615" y="5079775"/>
            <a:ext cx="9739494" cy="1187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How to deal with multiple people in the environment?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F5BB42D-971A-724D-9488-4179B399A9CB}"/>
              </a:ext>
            </a:extLst>
          </p:cNvPr>
          <p:cNvSpPr txBox="1">
            <a:spLocks/>
          </p:cNvSpPr>
          <p:nvPr/>
        </p:nvSpPr>
        <p:spPr>
          <a:xfrm>
            <a:off x="286204" y="131784"/>
            <a:ext cx="113803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Idea: analyze reflections in both space and time</a:t>
            </a:r>
          </a:p>
        </p:txBody>
      </p:sp>
    </p:spTree>
    <p:extLst>
      <p:ext uri="{BB962C8B-B14F-4D97-AF65-F5344CB8AC3E}">
        <p14:creationId xmlns:p14="http://schemas.microsoft.com/office/powerpoint/2010/main" val="242041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F19E-CF23-834B-9B30-A48D4050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2" y="154381"/>
            <a:ext cx="11032815" cy="1325563"/>
          </a:xfrm>
        </p:spPr>
        <p:txBody>
          <a:bodyPr/>
          <a:lstStyle/>
          <a:p>
            <a:pPr algn="ctr"/>
            <a:r>
              <a:rPr lang="en-US" dirty="0"/>
              <a:t>Extracting patterns with spatio-temporal CNNs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9ABD1-DBC4-D540-9F8E-436548B51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84" y="1561900"/>
            <a:ext cx="11550032" cy="46164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19718" y="2232212"/>
            <a:ext cx="3281082" cy="301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7879" y="3093396"/>
            <a:ext cx="2744944" cy="1424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77434" y="5860877"/>
            <a:ext cx="6393581" cy="317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B165FF-19F7-4B4A-8252-D9C0D8C57946}"/>
              </a:ext>
            </a:extLst>
          </p:cNvPr>
          <p:cNvSpPr/>
          <p:nvPr/>
        </p:nvSpPr>
        <p:spPr>
          <a:xfrm>
            <a:off x="5301574" y="2178424"/>
            <a:ext cx="599711" cy="3142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3F8FA-B836-FB4B-9F48-DB8F66A7640C}"/>
              </a:ext>
            </a:extLst>
          </p:cNvPr>
          <p:cNvSpPr/>
          <p:nvPr/>
        </p:nvSpPr>
        <p:spPr>
          <a:xfrm>
            <a:off x="4460403" y="2178424"/>
            <a:ext cx="599711" cy="3142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1A2D6A-7306-E047-B845-0E49187E2E06}"/>
              </a:ext>
            </a:extLst>
          </p:cNvPr>
          <p:cNvSpPr txBox="1">
            <a:spLocks/>
          </p:cNvSpPr>
          <p:nvPr/>
        </p:nvSpPr>
        <p:spPr>
          <a:xfrm>
            <a:off x="2202874" y="3228110"/>
            <a:ext cx="6788726" cy="99660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How to deal with Multiple people?</a:t>
            </a:r>
          </a:p>
        </p:txBody>
      </p:sp>
    </p:spTree>
    <p:extLst>
      <p:ext uri="{BB962C8B-B14F-4D97-AF65-F5344CB8AC3E}">
        <p14:creationId xmlns:p14="http://schemas.microsoft.com/office/powerpoint/2010/main" val="428968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F19E-CF23-834B-9B30-A48D4050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2" y="154381"/>
            <a:ext cx="11032815" cy="1325563"/>
          </a:xfrm>
        </p:spPr>
        <p:txBody>
          <a:bodyPr/>
          <a:lstStyle/>
          <a:p>
            <a:pPr algn="ctr"/>
            <a:r>
              <a:rPr lang="en-US" dirty="0"/>
              <a:t>Use trajectories to guide attention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9ABD1-DBC4-D540-9F8E-436548B51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84" y="1561900"/>
            <a:ext cx="11550032" cy="4616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7879" y="3093396"/>
            <a:ext cx="2744944" cy="1424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77434" y="5860877"/>
            <a:ext cx="6393581" cy="317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418D74-E510-094B-899C-11B42F4DB25C}"/>
              </a:ext>
            </a:extLst>
          </p:cNvPr>
          <p:cNvGrpSpPr/>
          <p:nvPr/>
        </p:nvGrpSpPr>
        <p:grpSpPr>
          <a:xfrm>
            <a:off x="3119718" y="2178424"/>
            <a:ext cx="3281082" cy="3142606"/>
            <a:chOff x="3119718" y="2178424"/>
            <a:chExt cx="3281082" cy="3142606"/>
          </a:xfrm>
        </p:grpSpPr>
        <p:sp>
          <p:nvSpPr>
            <p:cNvPr id="6" name="Rectangle 5"/>
            <p:cNvSpPr/>
            <p:nvPr/>
          </p:nvSpPr>
          <p:spPr>
            <a:xfrm>
              <a:off x="3119718" y="2232212"/>
              <a:ext cx="3281082" cy="3012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B165FF-19F7-4B4A-8252-D9C0D8C57946}"/>
                </a:ext>
              </a:extLst>
            </p:cNvPr>
            <p:cNvSpPr/>
            <p:nvPr/>
          </p:nvSpPr>
          <p:spPr>
            <a:xfrm>
              <a:off x="5301574" y="2178424"/>
              <a:ext cx="599711" cy="314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63F8FA-B836-FB4B-9F48-DB8F66A7640C}"/>
                </a:ext>
              </a:extLst>
            </p:cNvPr>
            <p:cNvSpPr/>
            <p:nvPr/>
          </p:nvSpPr>
          <p:spPr>
            <a:xfrm>
              <a:off x="4460403" y="2178424"/>
              <a:ext cx="599711" cy="314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FB4B12F-DFC8-D343-820A-CAE84D40AEFF}"/>
              </a:ext>
            </a:extLst>
          </p:cNvPr>
          <p:cNvSpPr txBox="1">
            <a:spLocks/>
          </p:cNvSpPr>
          <p:nvPr/>
        </p:nvSpPr>
        <p:spPr>
          <a:xfrm>
            <a:off x="-20359" y="319651"/>
            <a:ext cx="12212359" cy="117740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Once trained, Marko can track and identify people </a:t>
            </a:r>
          </a:p>
        </p:txBody>
      </p:sp>
    </p:spTree>
    <p:extLst>
      <p:ext uri="{BB962C8B-B14F-4D97-AF65-F5344CB8AC3E}">
        <p14:creationId xmlns:p14="http://schemas.microsoft.com/office/powerpoint/2010/main" val="374536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175EF-8BC5-9F4E-AA2C-E2753033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926" y="1825625"/>
            <a:ext cx="11088757" cy="4351338"/>
          </a:xfrm>
        </p:spPr>
        <p:txBody>
          <a:bodyPr>
            <a:normAutofit/>
          </a:bodyPr>
          <a:lstStyle/>
          <a:p>
            <a:pPr>
              <a:spcBef>
                <a:spcPts val="4000"/>
              </a:spcBef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Extract short user trajectories from radio reflections </a:t>
            </a:r>
            <a:br>
              <a:rPr lang="en-US" sz="3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(where &amp; when)</a:t>
            </a:r>
          </a:p>
          <a:p>
            <a:pPr>
              <a:spcBef>
                <a:spcPts val="4000"/>
              </a:spcBef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Tag trajectories with user identities (who)</a:t>
            </a:r>
          </a:p>
          <a:p>
            <a:pPr>
              <a:spcBef>
                <a:spcPts val="4000"/>
              </a:spcBef>
            </a:pPr>
            <a:r>
              <a:rPr lang="en-US" sz="3200" dirty="0"/>
              <a:t>Bootstrap in new homes with new users automatically</a:t>
            </a:r>
            <a:br>
              <a:rPr lang="en-US" sz="3200" dirty="0"/>
            </a:br>
            <a:r>
              <a:rPr lang="en-US" sz="3200" dirty="0"/>
              <a:t>(for real-world deployments)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ED357E-03DC-1D47-BAE9-644CFEDBD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How does Marko work?</a:t>
            </a:r>
          </a:p>
        </p:txBody>
      </p:sp>
    </p:spTree>
    <p:extLst>
      <p:ext uri="{BB962C8B-B14F-4D97-AF65-F5344CB8AC3E}">
        <p14:creationId xmlns:p14="http://schemas.microsoft.com/office/powerpoint/2010/main" val="3116461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215EB455-4598-4246-A6C5-0A4AB1EC2683}"/>
              </a:ext>
            </a:extLst>
          </p:cNvPr>
          <p:cNvSpPr txBox="1">
            <a:spLocks/>
          </p:cNvSpPr>
          <p:nvPr/>
        </p:nvSpPr>
        <p:spPr>
          <a:xfrm>
            <a:off x="360588" y="76919"/>
            <a:ext cx="116239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How to get labels to train the neural network?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2398CD-03BD-0140-AC45-7859A0ADB7BD}"/>
              </a:ext>
            </a:extLst>
          </p:cNvPr>
          <p:cNvGrpSpPr/>
          <p:nvPr/>
        </p:nvGrpSpPr>
        <p:grpSpPr>
          <a:xfrm>
            <a:off x="805765" y="1277961"/>
            <a:ext cx="10973189" cy="1171623"/>
            <a:chOff x="805765" y="1277961"/>
            <a:chExt cx="10973189" cy="117162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FF4C448-5095-194C-889B-7445B1FCD82C}"/>
                </a:ext>
              </a:extLst>
            </p:cNvPr>
            <p:cNvGrpSpPr/>
            <p:nvPr/>
          </p:nvGrpSpPr>
          <p:grpSpPr>
            <a:xfrm>
              <a:off x="805765" y="1277961"/>
              <a:ext cx="10973189" cy="599465"/>
              <a:chOff x="906206" y="3164293"/>
              <a:chExt cx="10973189" cy="59946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616216-A06B-7B4C-A836-28E5CFB1CE97}"/>
                  </a:ext>
                </a:extLst>
              </p:cNvPr>
              <p:cNvSpPr txBox="1"/>
              <p:nvPr/>
            </p:nvSpPr>
            <p:spPr>
              <a:xfrm>
                <a:off x="906206" y="3164293"/>
                <a:ext cx="67404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Each new home has different users 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CCCA4395-EF6A-E449-B808-EA92A8051E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22082" y="3500133"/>
                <a:ext cx="625898" cy="1"/>
              </a:xfrm>
              <a:prstGeom prst="straightConnector1">
                <a:avLst/>
              </a:prstGeom>
              <a:ln w="5715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F81B49C-0790-0949-B445-FCA4806A9DF8}"/>
                  </a:ext>
                </a:extLst>
              </p:cNvPr>
              <p:cNvSpPr txBox="1"/>
              <p:nvPr/>
            </p:nvSpPr>
            <p:spPr>
              <a:xfrm>
                <a:off x="7762218" y="3178983"/>
                <a:ext cx="41171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Need new classifiers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708877-A2B0-7243-ADE1-D547C092D9B4}"/>
                </a:ext>
              </a:extLst>
            </p:cNvPr>
            <p:cNvSpPr txBox="1"/>
            <p:nvPr/>
          </p:nvSpPr>
          <p:spPr>
            <a:xfrm>
              <a:off x="8540126" y="1864809"/>
              <a:ext cx="26686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(new labels)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0BB0A04-B8AF-1343-894A-EB2066308A92}"/>
              </a:ext>
            </a:extLst>
          </p:cNvPr>
          <p:cNvGrpSpPr/>
          <p:nvPr/>
        </p:nvGrpSpPr>
        <p:grpSpPr>
          <a:xfrm>
            <a:off x="161206" y="1951590"/>
            <a:ext cx="5194882" cy="3334624"/>
            <a:chOff x="161206" y="1951590"/>
            <a:chExt cx="5194882" cy="33346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5C920D0-3EC2-9049-AD8E-4FB05231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632" r="9881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7469" y="3169285"/>
              <a:ext cx="1468112" cy="154538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862C112-8FDF-DA44-958B-3F749888C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2632" r="9881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37150" y="2358567"/>
              <a:ext cx="1204126" cy="126750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4D12AD-D70D-0E48-8C92-5944E0A87E99}"/>
                </a:ext>
              </a:extLst>
            </p:cNvPr>
            <p:cNvSpPr txBox="1"/>
            <p:nvPr/>
          </p:nvSpPr>
          <p:spPr>
            <a:xfrm>
              <a:off x="161206" y="4762994"/>
              <a:ext cx="3991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Classifier 1 (Alice &amp; Bob)</a:t>
              </a:r>
              <a:endParaRPr lang="en-US" sz="28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24D327-C94D-304C-B6EC-22B4FCB377BF}"/>
                </a:ext>
              </a:extLst>
            </p:cNvPr>
            <p:cNvSpPr txBox="1"/>
            <p:nvPr/>
          </p:nvSpPr>
          <p:spPr>
            <a:xfrm>
              <a:off x="1141189" y="1951590"/>
              <a:ext cx="42148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Classifier 2 (Chris &amp; Danny)</a:t>
              </a:r>
              <a:endParaRPr lang="en-US" sz="2800" b="1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2B2E4E9-8AC9-F54E-9918-56B289668AA1}"/>
              </a:ext>
            </a:extLst>
          </p:cNvPr>
          <p:cNvSpPr txBox="1"/>
          <p:nvPr/>
        </p:nvSpPr>
        <p:spPr>
          <a:xfrm>
            <a:off x="731944" y="5542837"/>
            <a:ext cx="1067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Asking users or researchers to label data is impractical!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E163E7-5197-114C-8D51-CACDF3FDB3D1}"/>
              </a:ext>
            </a:extLst>
          </p:cNvPr>
          <p:cNvGrpSpPr/>
          <p:nvPr/>
        </p:nvGrpSpPr>
        <p:grpSpPr>
          <a:xfrm>
            <a:off x="2508059" y="2376020"/>
            <a:ext cx="9121660" cy="2627288"/>
            <a:chOff x="2508059" y="2376020"/>
            <a:chExt cx="9121660" cy="26272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4C859E0-243A-2741-9AD3-AABB8DE52015}"/>
                </a:ext>
              </a:extLst>
            </p:cNvPr>
            <p:cNvGrpSpPr/>
            <p:nvPr/>
          </p:nvGrpSpPr>
          <p:grpSpPr>
            <a:xfrm>
              <a:off x="4334920" y="2376020"/>
              <a:ext cx="7294799" cy="2575723"/>
              <a:chOff x="4139744" y="1483294"/>
              <a:chExt cx="7294799" cy="257572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95138F9C-D086-2F48-8FF5-583BCCE1A9B3}"/>
                  </a:ext>
                </a:extLst>
              </p:cNvPr>
              <p:cNvGrpSpPr/>
              <p:nvPr/>
            </p:nvGrpSpPr>
            <p:grpSpPr>
              <a:xfrm>
                <a:off x="4139744" y="1483294"/>
                <a:ext cx="6410593" cy="2575723"/>
                <a:chOff x="3741630" y="1465841"/>
                <a:chExt cx="6410593" cy="2575723"/>
              </a:xfrm>
            </p:grpSpPr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E26F4864-C523-044D-8EA9-4869B5799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2632" r="98816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41630" y="2276559"/>
                  <a:ext cx="1468112" cy="1545381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626F21DE-6C73-F748-BD7F-EC12BCF838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2632" r="98816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41311" y="1465841"/>
                  <a:ext cx="1204126" cy="1267501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7C82628D-E520-5D4A-BB15-BF8BDD0E83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2632" r="98816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84774" y="2482448"/>
                  <a:ext cx="1481161" cy="1559116"/>
                </a:xfrm>
                <a:prstGeom prst="rect">
                  <a:avLst/>
                </a:prstGeom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9B4B3FB1-5050-0449-A6B2-2F3A50D935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2632" r="98816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84455" y="1465841"/>
                  <a:ext cx="1204126" cy="1267501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C1136AFC-6DF9-9445-AABD-E46BEA2F0D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2632" r="98816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27918" y="2482448"/>
                  <a:ext cx="1481161" cy="1559116"/>
                </a:xfrm>
                <a:prstGeom prst="rect">
                  <a:avLst/>
                </a:prstGeom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1FB3B825-F82E-F04E-B3AD-4BDE5AEEC2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2632" r="98816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27599" y="1465841"/>
                  <a:ext cx="1204126" cy="1267501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A0CCCF2B-5442-BA46-A8B0-B453ED8F81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2632" r="98816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1062" y="2482448"/>
                  <a:ext cx="1481161" cy="1559116"/>
                </a:xfrm>
                <a:prstGeom prst="rect">
                  <a:avLst/>
                </a:prstGeom>
              </p:spPr>
            </p:pic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14D3FF-0BE8-264C-9985-E2803B73FF19}"/>
                  </a:ext>
                </a:extLst>
              </p:cNvPr>
              <p:cNvSpPr txBox="1"/>
              <p:nvPr/>
            </p:nvSpPr>
            <p:spPr>
              <a:xfrm>
                <a:off x="10150722" y="2177489"/>
                <a:ext cx="12838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/>
                  <a:t>…</a:t>
                </a: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C276A05-9292-9A47-82FE-93763D0F8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2632" r="9881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08059" y="3444192"/>
              <a:ext cx="1481161" cy="155911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7563629-BD10-084F-B19F-8850A645E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632" r="9881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42476" y="2477128"/>
              <a:ext cx="1204126" cy="1267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08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1606C-8F3C-764A-A128-2D6DCA620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88" y="272525"/>
            <a:ext cx="11852814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Social and mental-health studies require learning  behavior and interactions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54115-2CEE-9844-8EDD-8A8DF31AC298}"/>
              </a:ext>
            </a:extLst>
          </p:cNvPr>
          <p:cNvSpPr txBox="1"/>
          <p:nvPr/>
        </p:nvSpPr>
        <p:spPr>
          <a:xfrm>
            <a:off x="589097" y="2258315"/>
            <a:ext cx="2789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Family interaction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CC9F53-66C2-BD48-B068-96F8D78613C1}"/>
              </a:ext>
            </a:extLst>
          </p:cNvPr>
          <p:cNvSpPr txBox="1"/>
          <p:nvPr/>
        </p:nvSpPr>
        <p:spPr>
          <a:xfrm>
            <a:off x="4627577" y="2258315"/>
            <a:ext cx="2897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Caregiver-patient </a:t>
            </a:r>
            <a:endParaRPr lang="en-US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381097-D0E2-5947-8ECA-50BE11CF9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289" y="2922309"/>
            <a:ext cx="4081660" cy="2289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CC9F53-66C2-BD48-B068-96F8D78613C1}"/>
              </a:ext>
            </a:extLst>
          </p:cNvPr>
          <p:cNvSpPr txBox="1"/>
          <p:nvPr/>
        </p:nvSpPr>
        <p:spPr>
          <a:xfrm>
            <a:off x="8232265" y="2258315"/>
            <a:ext cx="3695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Depression &amp; dementia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9053A6-7D9E-EE4D-8621-A0F747231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05" y="2922309"/>
            <a:ext cx="3472402" cy="2314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A85360-72C5-CD40-B67D-579A491DD6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934"/>
          <a:stretch/>
        </p:blipFill>
        <p:spPr>
          <a:xfrm>
            <a:off x="8344231" y="2922310"/>
            <a:ext cx="3511563" cy="231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55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07036D-6CC8-9342-B8C2-709AA12E2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40" y="30139"/>
            <a:ext cx="10904621" cy="1325563"/>
          </a:xfrm>
        </p:spPr>
        <p:txBody>
          <a:bodyPr/>
          <a:lstStyle/>
          <a:p>
            <a:pPr algn="ctr"/>
            <a:r>
              <a:rPr lang="en-US" dirty="0"/>
              <a:t>Idea: Auto-labeling with Multimodal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6DB2DC-77CD-3641-B19D-CA61DE8EDE68}"/>
              </a:ext>
            </a:extLst>
          </p:cNvPr>
          <p:cNvSpPr txBox="1"/>
          <p:nvPr/>
        </p:nvSpPr>
        <p:spPr>
          <a:xfrm>
            <a:off x="1513264" y="1172678"/>
            <a:ext cx="9008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Training phase: users can carry a small </a:t>
            </a:r>
            <a:r>
              <a:rPr lang="en-US" sz="3200" i="1" dirty="0">
                <a:solidFill>
                  <a:srgbClr val="C00000"/>
                </a:solidFill>
              </a:rPr>
              <a:t>accelerometer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F0E438E-27E4-9240-913D-F418A9D7B7DC}"/>
              </a:ext>
            </a:extLst>
          </p:cNvPr>
          <p:cNvGrpSpPr/>
          <p:nvPr/>
        </p:nvGrpSpPr>
        <p:grpSpPr>
          <a:xfrm>
            <a:off x="161424" y="1883402"/>
            <a:ext cx="11645333" cy="3693182"/>
            <a:chOff x="146434" y="2230568"/>
            <a:chExt cx="11645333" cy="3693182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1223BF86-8214-D649-AC02-422FB0E6415A}"/>
                </a:ext>
              </a:extLst>
            </p:cNvPr>
            <p:cNvSpPr txBox="1">
              <a:spLocks/>
            </p:cNvSpPr>
            <p:nvPr/>
          </p:nvSpPr>
          <p:spPr>
            <a:xfrm>
              <a:off x="9695655" y="2670147"/>
              <a:ext cx="2096112" cy="6198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dirty="0"/>
                <a:t>Identity</a:t>
              </a:r>
              <a:br>
                <a:rPr lang="en-US" sz="2800" dirty="0"/>
              </a:br>
              <a:r>
                <a:rPr lang="en-US" sz="2800" dirty="0"/>
                <a:t>predictions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4F7C283-3057-5742-AD49-8FFBF57323BA}"/>
                </a:ext>
              </a:extLst>
            </p:cNvPr>
            <p:cNvGrpSpPr/>
            <p:nvPr/>
          </p:nvGrpSpPr>
          <p:grpSpPr>
            <a:xfrm>
              <a:off x="6116571" y="2694298"/>
              <a:ext cx="3667683" cy="893533"/>
              <a:chOff x="4169734" y="1592215"/>
              <a:chExt cx="3667683" cy="893533"/>
            </a:xfrm>
          </p:grpSpPr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46E6037C-DBF4-8D4A-B8CE-B5C0853D9E37}"/>
                  </a:ext>
                </a:extLst>
              </p:cNvPr>
              <p:cNvSpPr/>
              <p:nvPr/>
            </p:nvSpPr>
            <p:spPr>
              <a:xfrm>
                <a:off x="4896807" y="1592215"/>
                <a:ext cx="2191092" cy="89353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ID-Nets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36002458-99E3-7646-84B8-8BA17B31E0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1519" y="2096235"/>
                <a:ext cx="625898" cy="1"/>
              </a:xfrm>
              <a:prstGeom prst="straightConnector1">
                <a:avLst/>
              </a:prstGeom>
              <a:ln w="5715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D531DC45-C15E-5546-ABD6-FB3BACEF4F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9734" y="2098482"/>
                <a:ext cx="625898" cy="1"/>
              </a:xfrm>
              <a:prstGeom prst="straightConnector1">
                <a:avLst/>
              </a:prstGeom>
              <a:ln w="5715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F151D2A-C660-FC4E-A783-C7B30E2CE39A}"/>
                </a:ext>
              </a:extLst>
            </p:cNvPr>
            <p:cNvGrpSpPr/>
            <p:nvPr/>
          </p:nvGrpSpPr>
          <p:grpSpPr>
            <a:xfrm>
              <a:off x="2148748" y="2271162"/>
              <a:ext cx="4144054" cy="1607520"/>
              <a:chOff x="2148748" y="2271162"/>
              <a:chExt cx="4144054" cy="1607520"/>
            </a:xfrm>
          </p:grpSpPr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ADB7CA6-0A13-EE41-94A7-EB44B685AE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08771" y="2552918"/>
                <a:ext cx="2484031" cy="5849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dirty="0"/>
                  <a:t>RF frames</a:t>
                </a:r>
              </a:p>
            </p:txBody>
          </p:sp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DCF080E-9C00-B74C-AFFC-9F7B0AD350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80979" y="3293705"/>
                <a:ext cx="1935592" cy="5849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dirty="0"/>
                  <a:t>Trajectories 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3947EF7-C316-2842-B401-F2AF98C5B9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48748" y="3198318"/>
                <a:ext cx="1817945" cy="550148"/>
              </a:xfrm>
              <a:prstGeom prst="straightConnector1">
                <a:avLst/>
              </a:prstGeom>
              <a:ln w="5715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86A2CF1F-6FC1-7046-B29F-86F25777CD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08014" y="2271162"/>
                <a:ext cx="1739613" cy="5849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b="1" dirty="0">
                    <a:solidFill>
                      <a:srgbClr val="0070C0"/>
                    </a:solidFill>
                  </a:rPr>
                  <a:t>Radio Reflection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A0F4F41-5458-344A-A015-62E2A2D4E477}"/>
                </a:ext>
              </a:extLst>
            </p:cNvPr>
            <p:cNvGrpSpPr/>
            <p:nvPr/>
          </p:nvGrpSpPr>
          <p:grpSpPr>
            <a:xfrm>
              <a:off x="146434" y="2230568"/>
              <a:ext cx="2643256" cy="3693182"/>
              <a:chOff x="146434" y="2230568"/>
              <a:chExt cx="2643256" cy="3693182"/>
            </a:xfrm>
          </p:grpSpPr>
          <p:pic>
            <p:nvPicPr>
              <p:cNvPr id="18" name="Picture 17" descr="person.png">
                <a:extLst>
                  <a:ext uri="{FF2B5EF4-FFF2-40B4-BE49-F238E27FC236}">
                    <a16:creationId xmlns:a16="http://schemas.microsoft.com/office/drawing/2014/main" id="{C16DDD6C-C10C-524A-B121-65A3569511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7782" y="2230568"/>
                <a:ext cx="2611908" cy="3693182"/>
              </a:xfrm>
              <a:prstGeom prst="rect">
                <a:avLst/>
              </a:prstGeom>
            </p:spPr>
          </p:pic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71ABA905-3E46-9044-889D-04EA17323C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6434" y="5287986"/>
                <a:ext cx="2593032" cy="5849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dirty="0"/>
                  <a:t>User motion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A3A9274-6756-1541-A9DF-ABA4F14339F7}"/>
              </a:ext>
            </a:extLst>
          </p:cNvPr>
          <p:cNvGrpSpPr/>
          <p:nvPr/>
        </p:nvGrpSpPr>
        <p:grpSpPr>
          <a:xfrm>
            <a:off x="1625938" y="3922163"/>
            <a:ext cx="4908089" cy="1439568"/>
            <a:chOff x="1610948" y="4269329"/>
            <a:chExt cx="4908089" cy="1439568"/>
          </a:xfrm>
        </p:grpSpPr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B091ADF6-01CF-DF4D-958B-E8AE2F1AE7BF}"/>
                </a:ext>
              </a:extLst>
            </p:cNvPr>
            <p:cNvSpPr txBox="1">
              <a:spLocks/>
            </p:cNvSpPr>
            <p:nvPr/>
          </p:nvSpPr>
          <p:spPr>
            <a:xfrm>
              <a:off x="3774342" y="5123920"/>
              <a:ext cx="2744695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Acceleration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9CA79F8-1892-6645-8AB4-04D2B29891D9}"/>
                </a:ext>
              </a:extLst>
            </p:cNvPr>
            <p:cNvCxnSpPr>
              <a:cxnSpLocks/>
            </p:cNvCxnSpPr>
            <p:nvPr/>
          </p:nvCxnSpPr>
          <p:spPr>
            <a:xfrm>
              <a:off x="2148748" y="4675622"/>
              <a:ext cx="1817946" cy="663931"/>
            </a:xfrm>
            <a:prstGeom prst="straightConnector1">
              <a:avLst/>
            </a:prstGeom>
            <a:ln w="5715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F72AB1B-25FD-1A4A-AAAE-32DCAB00A4B2}"/>
                </a:ext>
              </a:extLst>
            </p:cNvPr>
            <p:cNvSpPr/>
            <p:nvPr/>
          </p:nvSpPr>
          <p:spPr>
            <a:xfrm>
              <a:off x="1610948" y="4974876"/>
              <a:ext cx="154547" cy="23858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F3E1FFC8-6E0E-5E4D-A246-015102029312}"/>
                </a:ext>
              </a:extLst>
            </p:cNvPr>
            <p:cNvSpPr txBox="1">
              <a:spLocks/>
            </p:cNvSpPr>
            <p:nvPr/>
          </p:nvSpPr>
          <p:spPr>
            <a:xfrm>
              <a:off x="1991223" y="4269329"/>
              <a:ext cx="2255491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>
                  <a:solidFill>
                    <a:srgbClr val="C00000"/>
                  </a:solidFill>
                </a:rPr>
                <a:t>Acc. Sensor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17B2BB-D37D-1E4A-8271-50537A07F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510" y="3625216"/>
            <a:ext cx="3850734" cy="288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1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07036D-6CC8-9342-B8C2-709AA12E2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40" y="30139"/>
            <a:ext cx="10904621" cy="1325563"/>
          </a:xfrm>
        </p:spPr>
        <p:txBody>
          <a:bodyPr/>
          <a:lstStyle/>
          <a:p>
            <a:pPr algn="ctr"/>
            <a:r>
              <a:rPr lang="en-US" dirty="0"/>
              <a:t>Idea: Auto-labeling with Multimodal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6DB2DC-77CD-3641-B19D-CA61DE8EDE68}"/>
              </a:ext>
            </a:extLst>
          </p:cNvPr>
          <p:cNvSpPr txBox="1"/>
          <p:nvPr/>
        </p:nvSpPr>
        <p:spPr>
          <a:xfrm>
            <a:off x="1513264" y="1172678"/>
            <a:ext cx="9008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Training phase: users can carry a small </a:t>
            </a:r>
            <a:r>
              <a:rPr lang="en-US" sz="3200" i="1" dirty="0">
                <a:solidFill>
                  <a:srgbClr val="C00000"/>
                </a:solidFill>
              </a:rPr>
              <a:t>accelerometer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23BF86-8214-D649-AC02-422FB0E6415A}"/>
              </a:ext>
            </a:extLst>
          </p:cNvPr>
          <p:cNvSpPr txBox="1">
            <a:spLocks/>
          </p:cNvSpPr>
          <p:nvPr/>
        </p:nvSpPr>
        <p:spPr>
          <a:xfrm>
            <a:off x="9710645" y="2322981"/>
            <a:ext cx="2096112" cy="619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Identity</a:t>
            </a:r>
            <a:br>
              <a:rPr lang="en-US" sz="2800" dirty="0"/>
            </a:br>
            <a:r>
              <a:rPr lang="en-US" sz="2800" dirty="0"/>
              <a:t>predictions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F7C283-3057-5742-AD49-8FFBF57323BA}"/>
              </a:ext>
            </a:extLst>
          </p:cNvPr>
          <p:cNvGrpSpPr/>
          <p:nvPr/>
        </p:nvGrpSpPr>
        <p:grpSpPr>
          <a:xfrm>
            <a:off x="6131561" y="2347132"/>
            <a:ext cx="3667683" cy="893533"/>
            <a:chOff x="4169734" y="1592215"/>
            <a:chExt cx="3667683" cy="893533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6E6037C-DBF4-8D4A-B8CE-B5C0853D9E37}"/>
                </a:ext>
              </a:extLst>
            </p:cNvPr>
            <p:cNvSpPr/>
            <p:nvPr/>
          </p:nvSpPr>
          <p:spPr>
            <a:xfrm>
              <a:off x="4896807" y="1592215"/>
              <a:ext cx="2191092" cy="89353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ID-Nets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6002458-99E3-7646-84B8-8BA17B31E0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1519" y="2096235"/>
              <a:ext cx="625898" cy="1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531DC45-C15E-5546-ABD6-FB3BACEF4F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9734" y="2098482"/>
              <a:ext cx="625898" cy="1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F151D2A-C660-FC4E-A783-C7B30E2CE39A}"/>
              </a:ext>
            </a:extLst>
          </p:cNvPr>
          <p:cNvGrpSpPr/>
          <p:nvPr/>
        </p:nvGrpSpPr>
        <p:grpSpPr>
          <a:xfrm>
            <a:off x="2223004" y="1923996"/>
            <a:ext cx="4084788" cy="1607520"/>
            <a:chOff x="2208014" y="2271162"/>
            <a:chExt cx="4084788" cy="1607520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DADB7CA6-0A13-EE41-94A7-EB44B685AEFF}"/>
                </a:ext>
              </a:extLst>
            </p:cNvPr>
            <p:cNvSpPr txBox="1">
              <a:spLocks/>
            </p:cNvSpPr>
            <p:nvPr/>
          </p:nvSpPr>
          <p:spPr>
            <a:xfrm>
              <a:off x="3808771" y="2552918"/>
              <a:ext cx="2484031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RF frames</a:t>
              </a: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BDCF080E-9C00-B74C-AFFC-9F7B0AD35080}"/>
                </a:ext>
              </a:extLst>
            </p:cNvPr>
            <p:cNvSpPr txBox="1">
              <a:spLocks/>
            </p:cNvSpPr>
            <p:nvPr/>
          </p:nvSpPr>
          <p:spPr>
            <a:xfrm>
              <a:off x="4180979" y="3293705"/>
              <a:ext cx="1935592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Trajectories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3947EF7-C316-2842-B401-F2AF98C5B9F1}"/>
                </a:ext>
              </a:extLst>
            </p:cNvPr>
            <p:cNvCxnSpPr>
              <a:cxnSpLocks/>
            </p:cNvCxnSpPr>
            <p:nvPr/>
          </p:nvCxnSpPr>
          <p:spPr>
            <a:xfrm>
              <a:off x="2208014" y="3198318"/>
              <a:ext cx="1758679" cy="0"/>
            </a:xfrm>
            <a:prstGeom prst="straightConnector1">
              <a:avLst/>
            </a:prstGeom>
            <a:ln w="5715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86A2CF1F-6FC1-7046-B29F-86F25777CD94}"/>
                </a:ext>
              </a:extLst>
            </p:cNvPr>
            <p:cNvSpPr txBox="1">
              <a:spLocks/>
            </p:cNvSpPr>
            <p:nvPr/>
          </p:nvSpPr>
          <p:spPr>
            <a:xfrm>
              <a:off x="2208014" y="2271162"/>
              <a:ext cx="1739613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>
                  <a:solidFill>
                    <a:srgbClr val="0070C0"/>
                  </a:solidFill>
                </a:rPr>
                <a:t>Radio Reflection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9E6CD5-CE50-564C-963C-9776A729B6D6}"/>
              </a:ext>
            </a:extLst>
          </p:cNvPr>
          <p:cNvGrpSpPr/>
          <p:nvPr/>
        </p:nvGrpSpPr>
        <p:grpSpPr>
          <a:xfrm>
            <a:off x="212214" y="4776754"/>
            <a:ext cx="6009745" cy="598267"/>
            <a:chOff x="212214" y="4776754"/>
            <a:chExt cx="6009745" cy="598267"/>
          </a:xfrm>
        </p:grpSpPr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B091ADF6-01CF-DF4D-958B-E8AE2F1AE7BF}"/>
                </a:ext>
              </a:extLst>
            </p:cNvPr>
            <p:cNvSpPr txBox="1">
              <a:spLocks/>
            </p:cNvSpPr>
            <p:nvPr/>
          </p:nvSpPr>
          <p:spPr>
            <a:xfrm>
              <a:off x="3477264" y="4790044"/>
              <a:ext cx="2744695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Acceleration 2</a:t>
              </a: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F3E1FFC8-6E0E-5E4D-A246-015102029312}"/>
                </a:ext>
              </a:extLst>
            </p:cNvPr>
            <p:cNvSpPr txBox="1">
              <a:spLocks/>
            </p:cNvSpPr>
            <p:nvPr/>
          </p:nvSpPr>
          <p:spPr>
            <a:xfrm>
              <a:off x="212214" y="4776754"/>
              <a:ext cx="2890129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>
                  <a:solidFill>
                    <a:srgbClr val="FFA349"/>
                  </a:solidFill>
                </a:rPr>
                <a:t>Bob’s Sensor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2AC0043-6C05-E748-9603-61F8BFA85CF3}"/>
                </a:ext>
              </a:extLst>
            </p:cNvPr>
            <p:cNvCxnSpPr>
              <a:cxnSpLocks/>
            </p:cNvCxnSpPr>
            <p:nvPr/>
          </p:nvCxnSpPr>
          <p:spPr>
            <a:xfrm>
              <a:off x="3036643" y="5005639"/>
              <a:ext cx="450574" cy="0"/>
            </a:xfrm>
            <a:prstGeom prst="straightConnector1">
              <a:avLst/>
            </a:prstGeom>
            <a:ln w="57150" cmpd="sng">
              <a:solidFill>
                <a:srgbClr val="FFA349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55F8439-3893-664E-A9D4-367C2C79E8AC}"/>
              </a:ext>
            </a:extLst>
          </p:cNvPr>
          <p:cNvGrpSpPr/>
          <p:nvPr/>
        </p:nvGrpSpPr>
        <p:grpSpPr>
          <a:xfrm>
            <a:off x="212214" y="4189530"/>
            <a:ext cx="5997206" cy="584977"/>
            <a:chOff x="212214" y="4776754"/>
            <a:chExt cx="5997206" cy="584977"/>
          </a:xfrm>
        </p:grpSpPr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D33EBB36-C387-0749-A205-6D283A55FEBA}"/>
                </a:ext>
              </a:extLst>
            </p:cNvPr>
            <p:cNvSpPr txBox="1">
              <a:spLocks/>
            </p:cNvSpPr>
            <p:nvPr/>
          </p:nvSpPr>
          <p:spPr>
            <a:xfrm>
              <a:off x="3464725" y="4776754"/>
              <a:ext cx="2744695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Acceleration 1</a:t>
              </a: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0FC3F72C-B6A6-AF4F-B32F-DF8F67CF1F0C}"/>
                </a:ext>
              </a:extLst>
            </p:cNvPr>
            <p:cNvSpPr txBox="1">
              <a:spLocks/>
            </p:cNvSpPr>
            <p:nvPr/>
          </p:nvSpPr>
          <p:spPr>
            <a:xfrm>
              <a:off x="212214" y="4776754"/>
              <a:ext cx="2890129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>
                  <a:solidFill>
                    <a:srgbClr val="C00000"/>
                  </a:solidFill>
                </a:rPr>
                <a:t>Alice’s Sensor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1676AFA-D111-1043-96A4-6D55463CF70D}"/>
                </a:ext>
              </a:extLst>
            </p:cNvPr>
            <p:cNvCxnSpPr>
              <a:cxnSpLocks/>
            </p:cNvCxnSpPr>
            <p:nvPr/>
          </p:nvCxnSpPr>
          <p:spPr>
            <a:xfrm>
              <a:off x="3036643" y="5005639"/>
              <a:ext cx="450574" cy="0"/>
            </a:xfrm>
            <a:prstGeom prst="straightConnector1">
              <a:avLst/>
            </a:prstGeom>
            <a:ln w="5715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CD0C63-95D0-DA4B-BB7E-C5F3B3ED013C}"/>
              </a:ext>
            </a:extLst>
          </p:cNvPr>
          <p:cNvGrpSpPr/>
          <p:nvPr/>
        </p:nvGrpSpPr>
        <p:grpSpPr>
          <a:xfrm>
            <a:off x="212214" y="5390559"/>
            <a:ext cx="6015866" cy="584977"/>
            <a:chOff x="212214" y="4776754"/>
            <a:chExt cx="6015866" cy="584977"/>
          </a:xfrm>
        </p:grpSpPr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CB078611-48AC-6A45-A1A4-F5680936E42F}"/>
                </a:ext>
              </a:extLst>
            </p:cNvPr>
            <p:cNvSpPr txBox="1">
              <a:spLocks/>
            </p:cNvSpPr>
            <p:nvPr/>
          </p:nvSpPr>
          <p:spPr>
            <a:xfrm>
              <a:off x="3483385" y="4776754"/>
              <a:ext cx="2744695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Acceleration 3</a:t>
              </a: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E7552592-2EFC-0042-826E-AEC3580D9E6A}"/>
                </a:ext>
              </a:extLst>
            </p:cNvPr>
            <p:cNvSpPr txBox="1">
              <a:spLocks/>
            </p:cNvSpPr>
            <p:nvPr/>
          </p:nvSpPr>
          <p:spPr>
            <a:xfrm>
              <a:off x="212214" y="4776754"/>
              <a:ext cx="2890129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>
                  <a:solidFill>
                    <a:srgbClr val="002060"/>
                  </a:solidFill>
                </a:rPr>
                <a:t>Chris’ Sensor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ACE7444-AA2D-AC41-A9D1-1E7167220E04}"/>
                </a:ext>
              </a:extLst>
            </p:cNvPr>
            <p:cNvCxnSpPr>
              <a:cxnSpLocks/>
            </p:cNvCxnSpPr>
            <p:nvPr/>
          </p:nvCxnSpPr>
          <p:spPr>
            <a:xfrm>
              <a:off x="3036643" y="5005639"/>
              <a:ext cx="450574" cy="0"/>
            </a:xfrm>
            <a:prstGeom prst="straightConnector1">
              <a:avLst/>
            </a:prstGeom>
            <a:ln w="57150" cmpd="sng">
              <a:solidFill>
                <a:srgbClr val="00206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858F1E-909A-C44F-A732-F22FEE5F88D4}"/>
              </a:ext>
            </a:extLst>
          </p:cNvPr>
          <p:cNvGrpSpPr/>
          <p:nvPr/>
        </p:nvGrpSpPr>
        <p:grpSpPr>
          <a:xfrm>
            <a:off x="9188336" y="4759301"/>
            <a:ext cx="2659155" cy="619882"/>
            <a:chOff x="9188336" y="4759301"/>
            <a:chExt cx="2659155" cy="619882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5BF4C920-5468-9747-A862-CA056F0F44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8336" y="4992387"/>
              <a:ext cx="625898" cy="1"/>
            </a:xfrm>
            <a:prstGeom prst="straightConnector1">
              <a:avLst/>
            </a:prstGeom>
            <a:ln w="57150" cmpd="sng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40DE2465-C028-E04D-B906-B3A62F3AA739}"/>
                </a:ext>
              </a:extLst>
            </p:cNvPr>
            <p:cNvSpPr txBox="1">
              <a:spLocks/>
            </p:cNvSpPr>
            <p:nvPr/>
          </p:nvSpPr>
          <p:spPr>
            <a:xfrm>
              <a:off x="9751379" y="4759301"/>
              <a:ext cx="2096112" cy="6198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dirty="0"/>
                <a:t>ID labels</a:t>
              </a:r>
              <a:br>
                <a:rPr lang="en-US" sz="2800" dirty="0"/>
              </a:br>
              <a:r>
                <a:rPr lang="en-US" sz="2800" dirty="0"/>
                <a:t>(e.g., Bob)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AF5CFD6-AA57-5E48-9966-2C8606C75A29}"/>
              </a:ext>
            </a:extLst>
          </p:cNvPr>
          <p:cNvGrpSpPr/>
          <p:nvPr/>
        </p:nvGrpSpPr>
        <p:grpSpPr>
          <a:xfrm>
            <a:off x="10758701" y="3324306"/>
            <a:ext cx="1002326" cy="1366095"/>
            <a:chOff x="10743711" y="3671472"/>
            <a:chExt cx="1002326" cy="1366095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F0DE383-9A88-FA48-B928-4FCDB261BD24}"/>
                </a:ext>
              </a:extLst>
            </p:cNvPr>
            <p:cNvCxnSpPr/>
            <p:nvPr/>
          </p:nvCxnSpPr>
          <p:spPr>
            <a:xfrm>
              <a:off x="10754465" y="3671472"/>
              <a:ext cx="0" cy="1366095"/>
            </a:xfrm>
            <a:prstGeom prst="line">
              <a:avLst/>
            </a:prstGeom>
            <a:ln w="5715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55D05960-ACA6-F346-A6C9-79643B224983}"/>
                </a:ext>
              </a:extLst>
            </p:cNvPr>
            <p:cNvSpPr txBox="1">
              <a:spLocks/>
            </p:cNvSpPr>
            <p:nvPr/>
          </p:nvSpPr>
          <p:spPr>
            <a:xfrm>
              <a:off x="10743711" y="4033521"/>
              <a:ext cx="1002326" cy="6198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dirty="0"/>
                <a:t>Loss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7F687FC-3AD5-724F-9DC6-018838BA0CB5}"/>
              </a:ext>
            </a:extLst>
          </p:cNvPr>
          <p:cNvGrpSpPr/>
          <p:nvPr/>
        </p:nvGrpSpPr>
        <p:grpSpPr>
          <a:xfrm>
            <a:off x="6017478" y="3324306"/>
            <a:ext cx="4337218" cy="2788578"/>
            <a:chOff x="6017478" y="3324306"/>
            <a:chExt cx="4337218" cy="2788578"/>
          </a:xfrm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57C99649-384A-2A4A-A431-68D93698C0F1}"/>
                </a:ext>
              </a:extLst>
            </p:cNvPr>
            <p:cNvSpPr/>
            <p:nvPr/>
          </p:nvSpPr>
          <p:spPr>
            <a:xfrm>
              <a:off x="6858634" y="4501404"/>
              <a:ext cx="2191092" cy="893533"/>
            </a:xfrm>
            <a:prstGeom prst="roundRect">
              <a:avLst/>
            </a:prstGeom>
            <a:solidFill>
              <a:srgbClr val="00B050">
                <a:alpha val="80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Auto Labeler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9B06383-19E4-AB45-A331-C28310B7DB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2776" y="4992387"/>
              <a:ext cx="625898" cy="1"/>
            </a:xfrm>
            <a:prstGeom prst="straightConnector1">
              <a:avLst/>
            </a:prstGeom>
            <a:ln w="57150" cmpd="sng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AE38B6C0-54A8-664C-949F-3F8BF6A50C38}"/>
                </a:ext>
              </a:extLst>
            </p:cNvPr>
            <p:cNvCxnSpPr>
              <a:cxnSpLocks/>
            </p:cNvCxnSpPr>
            <p:nvPr/>
          </p:nvCxnSpPr>
          <p:spPr>
            <a:xfrm>
              <a:off x="6029739" y="3324306"/>
              <a:ext cx="1020418" cy="1094109"/>
            </a:xfrm>
            <a:prstGeom prst="straightConnector1">
              <a:avLst/>
            </a:prstGeom>
            <a:ln w="57150" cmpd="sng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ight Brace 65">
              <a:extLst>
                <a:ext uri="{FF2B5EF4-FFF2-40B4-BE49-F238E27FC236}">
                  <a16:creationId xmlns:a16="http://schemas.microsoft.com/office/drawing/2014/main" id="{40E50051-E57C-734F-9368-F3F735922579}"/>
                </a:ext>
              </a:extLst>
            </p:cNvPr>
            <p:cNvSpPr/>
            <p:nvPr/>
          </p:nvSpPr>
          <p:spPr>
            <a:xfrm>
              <a:off x="6029739" y="4306237"/>
              <a:ext cx="278053" cy="1376810"/>
            </a:xfrm>
            <a:prstGeom prst="rightBrac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0A55C507-23CA-EA48-A24C-AA6CFB656B6F}"/>
                </a:ext>
              </a:extLst>
            </p:cNvPr>
            <p:cNvSpPr txBox="1">
              <a:spLocks/>
            </p:cNvSpPr>
            <p:nvPr/>
          </p:nvSpPr>
          <p:spPr>
            <a:xfrm>
              <a:off x="6017478" y="5527907"/>
              <a:ext cx="4337218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Which one is matched?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E13D0B16-266B-5A47-B87C-E57F00B114C6}"/>
              </a:ext>
            </a:extLst>
          </p:cNvPr>
          <p:cNvSpPr txBox="1"/>
          <p:nvPr/>
        </p:nvSpPr>
        <p:spPr>
          <a:xfrm>
            <a:off x="937012" y="2189958"/>
            <a:ext cx="1250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5D02956-336F-EB43-B1DA-CE1B7B53FC72}"/>
              </a:ext>
            </a:extLst>
          </p:cNvPr>
          <p:cNvGrpSpPr/>
          <p:nvPr/>
        </p:nvGrpSpPr>
        <p:grpSpPr>
          <a:xfrm>
            <a:off x="276093" y="1572780"/>
            <a:ext cx="2265161" cy="2587922"/>
            <a:chOff x="276093" y="1572780"/>
            <a:chExt cx="2265161" cy="2587922"/>
          </a:xfrm>
        </p:grpSpPr>
        <p:pic>
          <p:nvPicPr>
            <p:cNvPr id="72" name="Picture 71" descr="person.png">
              <a:extLst>
                <a:ext uri="{FF2B5EF4-FFF2-40B4-BE49-F238E27FC236}">
                  <a16:creationId xmlns:a16="http://schemas.microsoft.com/office/drawing/2014/main" id="{38AA3562-40A9-314A-AB69-BE63CF83C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013" y="1572780"/>
              <a:ext cx="1830241" cy="2587922"/>
            </a:xfrm>
            <a:prstGeom prst="rect">
              <a:avLst/>
            </a:prstGeom>
          </p:spPr>
        </p:pic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43951062-C41E-5F47-9EA9-A79ADC4C369B}"/>
                </a:ext>
              </a:extLst>
            </p:cNvPr>
            <p:cNvSpPr txBox="1">
              <a:spLocks/>
            </p:cNvSpPr>
            <p:nvPr/>
          </p:nvSpPr>
          <p:spPr>
            <a:xfrm>
              <a:off x="276093" y="1923996"/>
              <a:ext cx="1181532" cy="6198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dirty="0"/>
                <a:t>Bob</a:t>
              </a:r>
            </a:p>
          </p:txBody>
        </p:sp>
      </p:grp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06A59020-041A-1240-814D-75EE47D530B3}"/>
              </a:ext>
            </a:extLst>
          </p:cNvPr>
          <p:cNvSpPr txBox="1">
            <a:spLocks/>
          </p:cNvSpPr>
          <p:nvPr/>
        </p:nvSpPr>
        <p:spPr>
          <a:xfrm>
            <a:off x="35561" y="5445451"/>
            <a:ext cx="12192000" cy="1291609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Match motion from the two modalities to create ID labels</a:t>
            </a:r>
          </a:p>
        </p:txBody>
      </p:sp>
    </p:spTree>
    <p:extLst>
      <p:ext uri="{BB962C8B-B14F-4D97-AF65-F5344CB8AC3E}">
        <p14:creationId xmlns:p14="http://schemas.microsoft.com/office/powerpoint/2010/main" val="65839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54AC16-B5F2-C545-8F16-320A3C9D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86" y="114339"/>
            <a:ext cx="10904621" cy="1325563"/>
          </a:xfrm>
        </p:spPr>
        <p:txBody>
          <a:bodyPr/>
          <a:lstStyle/>
          <a:p>
            <a:pPr algn="ctr"/>
            <a:r>
              <a:rPr lang="en-US" dirty="0"/>
              <a:t>Matching acceleration with RF-trajectory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5AC2F9-91E6-DC4B-BDA2-82C04EB89092}"/>
              </a:ext>
            </a:extLst>
          </p:cNvPr>
          <p:cNvSpPr txBox="1">
            <a:spLocks/>
          </p:cNvSpPr>
          <p:nvPr/>
        </p:nvSpPr>
        <p:spPr>
          <a:xfrm>
            <a:off x="261196" y="1840119"/>
            <a:ext cx="5957901" cy="584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Learning to measure the similarity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CC9E052-45A2-BF44-800F-22983DB7900C}"/>
              </a:ext>
            </a:extLst>
          </p:cNvPr>
          <p:cNvGrpSpPr/>
          <p:nvPr/>
        </p:nvGrpSpPr>
        <p:grpSpPr>
          <a:xfrm>
            <a:off x="309233" y="2487596"/>
            <a:ext cx="5861826" cy="2304342"/>
            <a:chOff x="309233" y="2487596"/>
            <a:chExt cx="5861826" cy="23043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09FA7BD-4D4C-1A49-99B6-8B5DD0202BD1}"/>
                </a:ext>
              </a:extLst>
            </p:cNvPr>
            <p:cNvGrpSpPr/>
            <p:nvPr/>
          </p:nvGrpSpPr>
          <p:grpSpPr>
            <a:xfrm>
              <a:off x="309233" y="2975396"/>
              <a:ext cx="5861826" cy="1816542"/>
              <a:chOff x="423756" y="3949194"/>
              <a:chExt cx="5861826" cy="1816542"/>
            </a:xfrm>
          </p:grpSpPr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25088EBC-E88F-B14A-AB8E-64519FFEEF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3756" y="3949194"/>
                <a:ext cx="5601356" cy="152405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4000" b="1" dirty="0">
                    <a:solidFill>
                      <a:srgbClr val="C00000"/>
                    </a:solidFill>
                    <a:latin typeface="+mn-lt"/>
                  </a:rPr>
                  <a:t>Generalize to new users!</a:t>
                </a:r>
              </a:p>
            </p:txBody>
          </p:sp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C2E625D3-85F6-214F-BAD7-51204A0545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3756" y="5180759"/>
                <a:ext cx="5861826" cy="5849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200" dirty="0"/>
                  <a:t>(Auto-labeling for all new homes)</a:t>
                </a:r>
              </a:p>
            </p:txBody>
          </p:sp>
        </p:grp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115E4EA9-AA81-FC4B-BD11-C079382DA8AD}"/>
                </a:ext>
              </a:extLst>
            </p:cNvPr>
            <p:cNvSpPr/>
            <p:nvPr/>
          </p:nvSpPr>
          <p:spPr>
            <a:xfrm>
              <a:off x="2808519" y="2487596"/>
              <a:ext cx="602784" cy="8061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527B44F-565F-2643-87D1-F9E354D66248}"/>
              </a:ext>
            </a:extLst>
          </p:cNvPr>
          <p:cNvGrpSpPr/>
          <p:nvPr/>
        </p:nvGrpSpPr>
        <p:grpSpPr>
          <a:xfrm>
            <a:off x="6171059" y="1634261"/>
            <a:ext cx="5652997" cy="5064361"/>
            <a:chOff x="6171059" y="1634261"/>
            <a:chExt cx="5652997" cy="50643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02EA4CF-A156-6A4F-BE81-B09D87EBF49B}"/>
                </a:ext>
              </a:extLst>
            </p:cNvPr>
            <p:cNvGrpSpPr/>
            <p:nvPr/>
          </p:nvGrpSpPr>
          <p:grpSpPr>
            <a:xfrm>
              <a:off x="6635991" y="1634261"/>
              <a:ext cx="5140738" cy="4026739"/>
              <a:chOff x="6287655" y="1487086"/>
              <a:chExt cx="5587106" cy="437637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A4873ED-008D-6340-8CCE-823679DACD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008" r="3315" b="7142"/>
              <a:stretch/>
            </p:blipFill>
            <p:spPr>
              <a:xfrm>
                <a:off x="6287655" y="2018155"/>
                <a:ext cx="5254984" cy="3845309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9277917" y="1487086"/>
                <a:ext cx="2596844" cy="15799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E3424A3D-8E24-0F48-AF26-8255D54B64A4}"/>
                </a:ext>
              </a:extLst>
            </p:cNvPr>
            <p:cNvSpPr txBox="1">
              <a:spLocks/>
            </p:cNvSpPr>
            <p:nvPr/>
          </p:nvSpPr>
          <p:spPr>
            <a:xfrm>
              <a:off x="6394423" y="6113645"/>
              <a:ext cx="2484031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Acceleration</a:t>
              </a: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8CA11D62-8B73-2C41-9BF1-6EE522EEBB2B}"/>
                </a:ext>
              </a:extLst>
            </p:cNvPr>
            <p:cNvSpPr txBox="1">
              <a:spLocks/>
            </p:cNvSpPr>
            <p:nvPr/>
          </p:nvSpPr>
          <p:spPr>
            <a:xfrm>
              <a:off x="8891705" y="6111518"/>
              <a:ext cx="2484031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RF trajectory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2C9E85BD-1475-BC49-A304-580F264BA270}"/>
                </a:ext>
              </a:extLst>
            </p:cNvPr>
            <p:cNvSpPr/>
            <p:nvPr/>
          </p:nvSpPr>
          <p:spPr>
            <a:xfrm>
              <a:off x="6171059" y="1998148"/>
              <a:ext cx="5605670" cy="3960037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CD4AA4F8-5F9F-244E-A8FB-2CB4A96891A7}"/>
                </a:ext>
              </a:extLst>
            </p:cNvPr>
            <p:cNvSpPr txBox="1">
              <a:spLocks/>
            </p:cNvSpPr>
            <p:nvPr/>
          </p:nvSpPr>
          <p:spPr>
            <a:xfrm>
              <a:off x="9340025" y="2425096"/>
              <a:ext cx="2484031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1" dirty="0">
                  <a:solidFill>
                    <a:srgbClr val="00B050"/>
                  </a:solidFill>
                </a:rPr>
                <a:t>Auto-Labeler</a:t>
              </a: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F83FA0E-88CE-B148-BB83-165166624693}"/>
              </a:ext>
            </a:extLst>
          </p:cNvPr>
          <p:cNvCxnSpPr>
            <a:cxnSpLocks/>
          </p:cNvCxnSpPr>
          <p:nvPr/>
        </p:nvCxnSpPr>
        <p:spPr>
          <a:xfrm flipV="1">
            <a:off x="7642810" y="5661000"/>
            <a:ext cx="0" cy="43891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3FBE329-3C43-F14B-99A2-8B3DD99F9296}"/>
              </a:ext>
            </a:extLst>
          </p:cNvPr>
          <p:cNvCxnSpPr>
            <a:cxnSpLocks/>
          </p:cNvCxnSpPr>
          <p:nvPr/>
        </p:nvCxnSpPr>
        <p:spPr>
          <a:xfrm flipV="1">
            <a:off x="9909187" y="5661000"/>
            <a:ext cx="0" cy="43891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46156A-21F5-3F4F-9CD1-64D7B7E554CE}"/>
              </a:ext>
            </a:extLst>
          </p:cNvPr>
          <p:cNvGrpSpPr/>
          <p:nvPr/>
        </p:nvGrpSpPr>
        <p:grpSpPr>
          <a:xfrm>
            <a:off x="7636439" y="1225472"/>
            <a:ext cx="2484031" cy="897431"/>
            <a:chOff x="7636439" y="1225472"/>
            <a:chExt cx="2484031" cy="897431"/>
          </a:xfrm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621E1EBE-36E8-1B48-89A0-664C9FF285B0}"/>
                </a:ext>
              </a:extLst>
            </p:cNvPr>
            <p:cNvSpPr txBox="1">
              <a:spLocks/>
            </p:cNvSpPr>
            <p:nvPr/>
          </p:nvSpPr>
          <p:spPr>
            <a:xfrm>
              <a:off x="7636439" y="1225472"/>
              <a:ext cx="2484031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Similarity Score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8298138-6980-C042-AEB6-F524A5A891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8876" y="1634261"/>
              <a:ext cx="0" cy="48864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6169475-7E76-8645-AA29-6E67C75697C4}"/>
              </a:ext>
            </a:extLst>
          </p:cNvPr>
          <p:cNvSpPr/>
          <p:nvPr/>
        </p:nvSpPr>
        <p:spPr>
          <a:xfrm>
            <a:off x="6175026" y="1990595"/>
            <a:ext cx="5605670" cy="3960037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Auto Labeler</a:t>
            </a:r>
          </a:p>
        </p:txBody>
      </p:sp>
    </p:spTree>
    <p:extLst>
      <p:ext uri="{BB962C8B-B14F-4D97-AF65-F5344CB8AC3E}">
        <p14:creationId xmlns:p14="http://schemas.microsoft.com/office/powerpoint/2010/main" val="178645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07036D-6CC8-9342-B8C2-709AA12E2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50" y="327453"/>
            <a:ext cx="10904621" cy="1325563"/>
          </a:xfrm>
        </p:spPr>
        <p:txBody>
          <a:bodyPr/>
          <a:lstStyle/>
          <a:p>
            <a:pPr algn="ctr"/>
            <a:r>
              <a:rPr lang="en-US" dirty="0"/>
              <a:t>Once trained, no need for accelerometer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431113-3C6B-544E-B58E-6FC600EF1816}"/>
              </a:ext>
            </a:extLst>
          </p:cNvPr>
          <p:cNvGrpSpPr/>
          <p:nvPr/>
        </p:nvGrpSpPr>
        <p:grpSpPr>
          <a:xfrm>
            <a:off x="161424" y="1883402"/>
            <a:ext cx="11645333" cy="3693182"/>
            <a:chOff x="161424" y="1883402"/>
            <a:chExt cx="11645333" cy="3693182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1223BF86-8214-D649-AC02-422FB0E6415A}"/>
                </a:ext>
              </a:extLst>
            </p:cNvPr>
            <p:cNvSpPr txBox="1">
              <a:spLocks/>
            </p:cNvSpPr>
            <p:nvPr/>
          </p:nvSpPr>
          <p:spPr>
            <a:xfrm>
              <a:off x="9710645" y="2322981"/>
              <a:ext cx="2096112" cy="6198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dirty="0"/>
                <a:t>Identity</a:t>
              </a:r>
              <a:br>
                <a:rPr lang="en-US" sz="2800" dirty="0"/>
              </a:br>
              <a:r>
                <a:rPr lang="en-US" sz="2800" dirty="0"/>
                <a:t>predictions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4F7C283-3057-5742-AD49-8FFBF57323BA}"/>
                </a:ext>
              </a:extLst>
            </p:cNvPr>
            <p:cNvGrpSpPr/>
            <p:nvPr/>
          </p:nvGrpSpPr>
          <p:grpSpPr>
            <a:xfrm>
              <a:off x="6131561" y="2347132"/>
              <a:ext cx="3667683" cy="893533"/>
              <a:chOff x="4169734" y="1592215"/>
              <a:chExt cx="3667683" cy="893533"/>
            </a:xfrm>
          </p:grpSpPr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46E6037C-DBF4-8D4A-B8CE-B5C0853D9E37}"/>
                  </a:ext>
                </a:extLst>
              </p:cNvPr>
              <p:cNvSpPr/>
              <p:nvPr/>
            </p:nvSpPr>
            <p:spPr>
              <a:xfrm>
                <a:off x="4896807" y="1592215"/>
                <a:ext cx="2191092" cy="89353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ID-Nets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36002458-99E3-7646-84B8-8BA17B31E0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1519" y="2096235"/>
                <a:ext cx="625898" cy="1"/>
              </a:xfrm>
              <a:prstGeom prst="straightConnector1">
                <a:avLst/>
              </a:prstGeom>
              <a:ln w="5715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D531DC45-C15E-5546-ABD6-FB3BACEF4F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69734" y="2098482"/>
                <a:ext cx="625898" cy="1"/>
              </a:xfrm>
              <a:prstGeom prst="straightConnector1">
                <a:avLst/>
              </a:prstGeom>
              <a:ln w="5715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F151D2A-C660-FC4E-A783-C7B30E2CE39A}"/>
                </a:ext>
              </a:extLst>
            </p:cNvPr>
            <p:cNvGrpSpPr/>
            <p:nvPr/>
          </p:nvGrpSpPr>
          <p:grpSpPr>
            <a:xfrm>
              <a:off x="2163738" y="1923996"/>
              <a:ext cx="4144054" cy="1477304"/>
              <a:chOff x="2148748" y="2271162"/>
              <a:chExt cx="4144054" cy="1477304"/>
            </a:xfrm>
          </p:grpSpPr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ADB7CA6-0A13-EE41-94A7-EB44B685AE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08771" y="2552918"/>
                <a:ext cx="2484031" cy="5849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dirty="0"/>
                  <a:t>RF frames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3947EF7-C316-2842-B401-F2AF98C5B9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48748" y="3198318"/>
                <a:ext cx="1817945" cy="550148"/>
              </a:xfrm>
              <a:prstGeom prst="straightConnector1">
                <a:avLst/>
              </a:prstGeom>
              <a:ln w="5715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86A2CF1F-6FC1-7046-B29F-86F25777CD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08014" y="2271162"/>
                <a:ext cx="1739613" cy="5849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b="1" dirty="0">
                    <a:solidFill>
                      <a:srgbClr val="0070C0"/>
                    </a:solidFill>
                  </a:rPr>
                  <a:t>Radio Reflection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A0F4F41-5458-344A-A015-62E2A2D4E477}"/>
                </a:ext>
              </a:extLst>
            </p:cNvPr>
            <p:cNvGrpSpPr/>
            <p:nvPr/>
          </p:nvGrpSpPr>
          <p:grpSpPr>
            <a:xfrm>
              <a:off x="161424" y="1883402"/>
              <a:ext cx="2643256" cy="3693182"/>
              <a:chOff x="146434" y="2230568"/>
              <a:chExt cx="2643256" cy="3693182"/>
            </a:xfrm>
          </p:grpSpPr>
          <p:pic>
            <p:nvPicPr>
              <p:cNvPr id="18" name="Picture 17" descr="person.png">
                <a:extLst>
                  <a:ext uri="{FF2B5EF4-FFF2-40B4-BE49-F238E27FC236}">
                    <a16:creationId xmlns:a16="http://schemas.microsoft.com/office/drawing/2014/main" id="{C16DDD6C-C10C-524A-B121-65A3569511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7782" y="2230568"/>
                <a:ext cx="2611908" cy="3693182"/>
              </a:xfrm>
              <a:prstGeom prst="rect">
                <a:avLst/>
              </a:prstGeom>
            </p:spPr>
          </p:pic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71ABA905-3E46-9044-889D-04EA17323C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6434" y="5287986"/>
                <a:ext cx="2593032" cy="5849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dirty="0"/>
                  <a:t>User motion</a:t>
                </a:r>
              </a:p>
            </p:txBody>
          </p:sp>
        </p:grp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89DA0953-BC46-C04A-BED9-E9694ACF4785}"/>
                </a:ext>
              </a:extLst>
            </p:cNvPr>
            <p:cNvSpPr txBox="1">
              <a:spLocks/>
            </p:cNvSpPr>
            <p:nvPr/>
          </p:nvSpPr>
          <p:spPr>
            <a:xfrm>
              <a:off x="4195969" y="2946539"/>
              <a:ext cx="1935592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/>
                <a:t>Trajectories </a:t>
              </a:r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F19EA79-AAD7-2743-86FC-5CC2B05168C3}"/>
              </a:ext>
            </a:extLst>
          </p:cNvPr>
          <p:cNvSpPr txBox="1">
            <a:spLocks/>
          </p:cNvSpPr>
          <p:nvPr/>
        </p:nvSpPr>
        <p:spPr>
          <a:xfrm>
            <a:off x="35561" y="5445451"/>
            <a:ext cx="12192000" cy="1291609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Run Marko in new homes automatically</a:t>
            </a:r>
          </a:p>
        </p:txBody>
      </p:sp>
    </p:spTree>
    <p:extLst>
      <p:ext uri="{BB962C8B-B14F-4D97-AF65-F5344CB8AC3E}">
        <p14:creationId xmlns:p14="http://schemas.microsoft.com/office/powerpoint/2010/main" val="338470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A25883-0213-944C-98CA-16945B28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958" y="252877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402184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39B12-D669-2C47-8CCB-97941D747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148C6-BF13-814B-A771-4D7486D36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182229"/>
            <a:ext cx="10515600" cy="1749276"/>
          </a:xfrm>
        </p:spPr>
        <p:txBody>
          <a:bodyPr/>
          <a:lstStyle/>
          <a:p>
            <a:r>
              <a:rPr lang="en-US" dirty="0"/>
              <a:t>Town house with 4 residents</a:t>
            </a:r>
          </a:p>
          <a:p>
            <a:r>
              <a:rPr lang="en-US" dirty="0"/>
              <a:t>One-bedroom apartment with young couples (x3)</a:t>
            </a:r>
          </a:p>
          <a:p>
            <a:r>
              <a:rPr lang="en-US" dirty="0"/>
              <a:t>Homes in an assisted living facility (x2)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26AFB-6DA6-5A41-8100-5E05FC89A922}"/>
              </a:ext>
            </a:extLst>
          </p:cNvPr>
          <p:cNvSpPr txBox="1"/>
          <p:nvPr/>
        </p:nvSpPr>
        <p:spPr>
          <a:xfrm>
            <a:off x="1164714" y="1610259"/>
            <a:ext cx="1018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Real-world deployment for one month in 6 homes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554E5C-880F-5A41-AB58-B1E83699E184}"/>
              </a:ext>
            </a:extLst>
          </p:cNvPr>
          <p:cNvSpPr txBox="1"/>
          <p:nvPr/>
        </p:nvSpPr>
        <p:spPr>
          <a:xfrm>
            <a:off x="1164714" y="3980255"/>
            <a:ext cx="10189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Evaluate the accuracy and perform case studies</a:t>
            </a:r>
          </a:p>
        </p:txBody>
      </p:sp>
    </p:spTree>
    <p:extLst>
      <p:ext uri="{BB962C8B-B14F-4D97-AF65-F5344CB8AC3E}">
        <p14:creationId xmlns:p14="http://schemas.microsoft.com/office/powerpoint/2010/main" val="1661140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A2E8AD-EC3B-A34D-B765-61DE4F8F9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1463899" y="0"/>
            <a:ext cx="9156879" cy="6867659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76E646F-BB3D-EE45-887F-044FC8466102}"/>
              </a:ext>
            </a:extLst>
          </p:cNvPr>
          <p:cNvGrpSpPr/>
          <p:nvPr/>
        </p:nvGrpSpPr>
        <p:grpSpPr>
          <a:xfrm>
            <a:off x="4517272" y="1143000"/>
            <a:ext cx="1525066" cy="1822185"/>
            <a:chOff x="6226828" y="1600200"/>
            <a:chExt cx="1525066" cy="182218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319408F-81B3-2148-970E-70B7FE65B674}"/>
                </a:ext>
              </a:extLst>
            </p:cNvPr>
            <p:cNvSpPr/>
            <p:nvPr/>
          </p:nvSpPr>
          <p:spPr>
            <a:xfrm>
              <a:off x="6420865" y="2099298"/>
              <a:ext cx="1040745" cy="1323087"/>
            </a:xfrm>
            <a:prstGeom prst="rect">
              <a:avLst/>
            </a:prstGeom>
            <a:noFill/>
            <a:ln w="12700" cmpd="sng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7AE31B-911D-9240-9AEA-8A9DD1218E97}"/>
                </a:ext>
              </a:extLst>
            </p:cNvPr>
            <p:cNvSpPr txBox="1"/>
            <p:nvPr/>
          </p:nvSpPr>
          <p:spPr>
            <a:xfrm>
              <a:off x="6226828" y="1600200"/>
              <a:ext cx="15250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Marko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249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EC9E9D8-BFBF-BD42-9147-ED44E4A72242}"/>
              </a:ext>
            </a:extLst>
          </p:cNvPr>
          <p:cNvGrpSpPr/>
          <p:nvPr/>
        </p:nvGrpSpPr>
        <p:grpSpPr>
          <a:xfrm>
            <a:off x="4146193" y="1322126"/>
            <a:ext cx="7784519" cy="5160346"/>
            <a:chOff x="3982908" y="1553718"/>
            <a:chExt cx="7784519" cy="43225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75F0130-5309-7B4B-9029-2B240B332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8708" y="1553718"/>
              <a:ext cx="7098719" cy="432258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E78EE1-4C6D-F04C-8B82-72B00D4A9D63}"/>
                </a:ext>
              </a:extLst>
            </p:cNvPr>
            <p:cNvSpPr txBox="1"/>
            <p:nvPr/>
          </p:nvSpPr>
          <p:spPr>
            <a:xfrm>
              <a:off x="3982908" y="1595843"/>
              <a:ext cx="23326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Accuracy (%)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28BAA3B6-1F5F-7044-97A2-6ADFAA36C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61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Accuracy of Identification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16A2F7-8535-6944-8F2F-8C0D8F90676E}"/>
              </a:ext>
            </a:extLst>
          </p:cNvPr>
          <p:cNvGrpSpPr/>
          <p:nvPr/>
        </p:nvGrpSpPr>
        <p:grpSpPr>
          <a:xfrm>
            <a:off x="241858" y="3379079"/>
            <a:ext cx="5023192" cy="1063669"/>
            <a:chOff x="260364" y="3823351"/>
            <a:chExt cx="5023192" cy="106366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C357E1-B0A0-E34A-BF2C-A79D41A0D7F2}"/>
                </a:ext>
              </a:extLst>
            </p:cNvPr>
            <p:cNvSpPr txBox="1"/>
            <p:nvPr/>
          </p:nvSpPr>
          <p:spPr>
            <a:xfrm>
              <a:off x="260364" y="3823351"/>
              <a:ext cx="5023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Baseline: PCA +</a:t>
              </a:r>
              <a:r>
                <a:rPr lang="zh-TW" altLang="en-US" sz="2800" dirty="0"/>
                <a:t> </a:t>
              </a:r>
              <a:r>
                <a:rPr lang="en-US" sz="2800" dirty="0"/>
                <a:t>Random forest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397D1F-8C88-F246-9FA3-602EE9FD36F7}"/>
                </a:ext>
              </a:extLst>
            </p:cNvPr>
            <p:cNvSpPr txBox="1"/>
            <p:nvPr/>
          </p:nvSpPr>
          <p:spPr>
            <a:xfrm>
              <a:off x="260364" y="4363800"/>
              <a:ext cx="5023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Baseline Avg. Accuracy 62 %</a:t>
              </a:r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BEAFB32-580A-334D-BEB6-3129E7C13DD3}"/>
              </a:ext>
            </a:extLst>
          </p:cNvPr>
          <p:cNvSpPr txBox="1">
            <a:spLocks/>
          </p:cNvSpPr>
          <p:nvPr/>
        </p:nvSpPr>
        <p:spPr>
          <a:xfrm>
            <a:off x="0" y="4560194"/>
            <a:ext cx="12192000" cy="899679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Marko Identifies users accurately in different homes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184C58-C1FB-AB4F-AE7E-8460AB2E1FF7}"/>
              </a:ext>
            </a:extLst>
          </p:cNvPr>
          <p:cNvSpPr txBox="1"/>
          <p:nvPr/>
        </p:nvSpPr>
        <p:spPr>
          <a:xfrm>
            <a:off x="26777" y="2653620"/>
            <a:ext cx="5023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Marko’s Avg. Accuracy:</a:t>
            </a:r>
            <a:r>
              <a:rPr lang="en-US" sz="3200" b="1" dirty="0">
                <a:solidFill>
                  <a:srgbClr val="C00000"/>
                </a:solidFill>
              </a:rPr>
              <a:t> 90 %</a:t>
            </a:r>
          </a:p>
        </p:txBody>
      </p:sp>
    </p:spTree>
    <p:extLst>
      <p:ext uri="{BB962C8B-B14F-4D97-AF65-F5344CB8AC3E}">
        <p14:creationId xmlns:p14="http://schemas.microsoft.com/office/powerpoint/2010/main" val="232997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FFB1E19-3C9D-E846-9FA8-711D88531466}"/>
              </a:ext>
            </a:extLst>
          </p:cNvPr>
          <p:cNvGrpSpPr/>
          <p:nvPr/>
        </p:nvGrpSpPr>
        <p:grpSpPr>
          <a:xfrm>
            <a:off x="4057650" y="1392983"/>
            <a:ext cx="7723716" cy="5198316"/>
            <a:chOff x="4668708" y="1504859"/>
            <a:chExt cx="6739579" cy="48277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A2375E-9381-A841-8DDB-F38B9DD53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4968" y="1944519"/>
              <a:ext cx="6343319" cy="43881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BCC1B1-6ED7-FF43-9407-CC1AC23DE3DB}"/>
                </a:ext>
              </a:extLst>
            </p:cNvPr>
            <p:cNvSpPr txBox="1"/>
            <p:nvPr/>
          </p:nvSpPr>
          <p:spPr>
            <a:xfrm>
              <a:off x="4668708" y="1504859"/>
              <a:ext cx="23326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Accuracy (%)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239B12-D669-2C47-8CCB-97941D747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61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Accuracy of Auto-Labeling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9E3889-54B8-A449-9CFE-2E5AFBF6E4E1}"/>
              </a:ext>
            </a:extLst>
          </p:cNvPr>
          <p:cNvSpPr txBox="1"/>
          <p:nvPr/>
        </p:nvSpPr>
        <p:spPr>
          <a:xfrm>
            <a:off x="574986" y="2973424"/>
            <a:ext cx="4254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Test on unseen homes </a:t>
            </a:r>
          </a:p>
          <a:p>
            <a:pPr algn="ctr"/>
            <a:r>
              <a:rPr lang="en-US" sz="3200" dirty="0"/>
              <a:t>(leave-one-out)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A999D-6CB4-E943-A1AF-2ED1C7E4B56D}"/>
              </a:ext>
            </a:extLst>
          </p:cNvPr>
          <p:cNvSpPr txBox="1"/>
          <p:nvPr/>
        </p:nvSpPr>
        <p:spPr>
          <a:xfrm>
            <a:off x="460505" y="4050642"/>
            <a:ext cx="3745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Avg. Accuracy:</a:t>
            </a:r>
            <a:r>
              <a:rPr lang="en-US" sz="3200" b="1" dirty="0">
                <a:solidFill>
                  <a:srgbClr val="C00000"/>
                </a:solidFill>
              </a:rPr>
              <a:t> 95 %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83173E-ECC7-274E-8B46-D1855E4212F2}"/>
              </a:ext>
            </a:extLst>
          </p:cNvPr>
          <p:cNvCxnSpPr>
            <a:cxnSpLocks/>
          </p:cNvCxnSpPr>
          <p:nvPr/>
        </p:nvCxnSpPr>
        <p:spPr>
          <a:xfrm flipH="1">
            <a:off x="5067300" y="2891382"/>
            <a:ext cx="650077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B04EEF4-8377-D64D-A166-1F203EA2C14E}"/>
              </a:ext>
            </a:extLst>
          </p:cNvPr>
          <p:cNvSpPr txBox="1"/>
          <p:nvPr/>
        </p:nvSpPr>
        <p:spPr>
          <a:xfrm>
            <a:off x="5394287" y="2123634"/>
            <a:ext cx="6702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Agreement between human labelers: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3200" b="1" dirty="0">
                <a:solidFill>
                  <a:srgbClr val="00B050"/>
                </a:solidFill>
              </a:rPr>
              <a:t>96%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F55292B-561A-3649-8004-545336F5CB87}"/>
              </a:ext>
            </a:extLst>
          </p:cNvPr>
          <p:cNvSpPr txBox="1">
            <a:spLocks/>
          </p:cNvSpPr>
          <p:nvPr/>
        </p:nvSpPr>
        <p:spPr>
          <a:xfrm>
            <a:off x="0" y="4803763"/>
            <a:ext cx="12192000" cy="90887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Generalize to unseen homes accurately</a:t>
            </a:r>
          </a:p>
        </p:txBody>
      </p:sp>
    </p:spTree>
    <p:extLst>
      <p:ext uri="{BB962C8B-B14F-4D97-AF65-F5344CB8AC3E}">
        <p14:creationId xmlns:p14="http://schemas.microsoft.com/office/powerpoint/2010/main" val="40636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75522E0-0019-3244-8E82-0A296193B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526" y="2311670"/>
            <a:ext cx="5496295" cy="3083635"/>
          </a:xfrm>
          <a:prstGeom prst="rect">
            <a:avLst/>
          </a:prstGeom>
        </p:spPr>
      </p:pic>
      <p:pic>
        <p:nvPicPr>
          <p:cNvPr id="2" name="nurse_med_v1_4x">
            <a:hlinkClick r:id="" action="ppaction://media"/>
            <a:extLst>
              <a:ext uri="{FF2B5EF4-FFF2-40B4-BE49-F238E27FC236}">
                <a16:creationId xmlns:a16="http://schemas.microsoft.com/office/drawing/2014/main" id="{BCCA82B4-DED1-7946-97BF-836C4564F3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4064" t="4770"/>
          <a:stretch/>
        </p:blipFill>
        <p:spPr>
          <a:xfrm>
            <a:off x="1287932" y="1933103"/>
            <a:ext cx="4982196" cy="46079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309791-D102-C64C-868C-97B66275FAD3}"/>
              </a:ext>
            </a:extLst>
          </p:cNvPr>
          <p:cNvGrpSpPr/>
          <p:nvPr/>
        </p:nvGrpSpPr>
        <p:grpSpPr>
          <a:xfrm>
            <a:off x="1287932" y="1852311"/>
            <a:ext cx="3842951" cy="3382167"/>
            <a:chOff x="6400799" y="1115466"/>
            <a:chExt cx="3842951" cy="33821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AEA8824-97E0-9142-830D-0574D262A8B2}"/>
                </a:ext>
              </a:extLst>
            </p:cNvPr>
            <p:cNvGrpSpPr/>
            <p:nvPr/>
          </p:nvGrpSpPr>
          <p:grpSpPr>
            <a:xfrm>
              <a:off x="9502345" y="1260389"/>
              <a:ext cx="741405" cy="1260389"/>
              <a:chOff x="9502345" y="1260389"/>
              <a:chExt cx="741405" cy="1260389"/>
            </a:xfrm>
          </p:grpSpPr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1C022A71-D431-E442-91FC-A1665BDE09B1}"/>
                  </a:ext>
                </a:extLst>
              </p:cNvPr>
              <p:cNvSpPr/>
              <p:nvPr/>
            </p:nvSpPr>
            <p:spPr>
              <a:xfrm>
                <a:off x="9502345" y="1260389"/>
                <a:ext cx="741405" cy="126038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C45C6F-456C-7B45-B178-7141B2947118}"/>
                  </a:ext>
                </a:extLst>
              </p:cNvPr>
              <p:cNvSpPr txBox="1"/>
              <p:nvPr/>
            </p:nvSpPr>
            <p:spPr>
              <a:xfrm>
                <a:off x="9570306" y="1705917"/>
                <a:ext cx="6054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Bed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4E5B6E-3170-C749-BFC0-661870639D88}"/>
                </a:ext>
              </a:extLst>
            </p:cNvPr>
            <p:cNvGrpSpPr/>
            <p:nvPr/>
          </p:nvGrpSpPr>
          <p:grpSpPr>
            <a:xfrm>
              <a:off x="6400799" y="3613959"/>
              <a:ext cx="1664994" cy="883674"/>
              <a:chOff x="6400799" y="3613959"/>
              <a:chExt cx="1664994" cy="883674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BAE0E850-BA49-134E-BB15-B3CBF0E5A04D}"/>
                  </a:ext>
                </a:extLst>
              </p:cNvPr>
              <p:cNvSpPr/>
              <p:nvPr/>
            </p:nvSpPr>
            <p:spPr>
              <a:xfrm rot="1475934">
                <a:off x="7462957" y="3613959"/>
                <a:ext cx="602836" cy="37583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83D235-5AFB-A645-9665-5B869DB46B64}"/>
                  </a:ext>
                </a:extLst>
              </p:cNvPr>
              <p:cNvSpPr txBox="1"/>
              <p:nvPr/>
            </p:nvSpPr>
            <p:spPr>
              <a:xfrm>
                <a:off x="6400799" y="3851302"/>
                <a:ext cx="152690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Medication</a:t>
                </a:r>
                <a:br>
                  <a:rPr lang="en-US" dirty="0"/>
                </a:br>
                <a:r>
                  <a:rPr lang="en-US" dirty="0"/>
                  <a:t>Cabinet</a:t>
                </a:r>
              </a:p>
            </p:txBody>
          </p:sp>
        </p:grp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1EF591F-6018-3C47-8D7E-C4117B03BABD}"/>
                </a:ext>
              </a:extLst>
            </p:cNvPr>
            <p:cNvSpPr/>
            <p:nvPr/>
          </p:nvSpPr>
          <p:spPr>
            <a:xfrm rot="7489319">
              <a:off x="7557848" y="1477426"/>
              <a:ext cx="1099752" cy="3758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64A8A8-50F5-7849-9F57-095E199622EE}"/>
              </a:ext>
            </a:extLst>
          </p:cNvPr>
          <p:cNvGrpSpPr/>
          <p:nvPr/>
        </p:nvGrpSpPr>
        <p:grpSpPr>
          <a:xfrm>
            <a:off x="3784950" y="2442762"/>
            <a:ext cx="1990857" cy="1321094"/>
            <a:chOff x="8845063" y="2532394"/>
            <a:chExt cx="1990857" cy="13210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9B7CAA-0946-A944-94A9-BC232760717F}"/>
                </a:ext>
              </a:extLst>
            </p:cNvPr>
            <p:cNvSpPr/>
            <p:nvPr/>
          </p:nvSpPr>
          <p:spPr>
            <a:xfrm>
              <a:off x="8845063" y="2532394"/>
              <a:ext cx="931984" cy="86319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D3B803-41BF-3645-8FD6-F9CD02CBF57E}"/>
                </a:ext>
              </a:extLst>
            </p:cNvPr>
            <p:cNvSpPr txBox="1"/>
            <p:nvPr/>
          </p:nvSpPr>
          <p:spPr>
            <a:xfrm>
              <a:off x="8845063" y="3330268"/>
              <a:ext cx="19908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</a:rPr>
                <a:t>The patient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990A098-B9E5-E749-BD9A-B47A8CA3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572" y="1933103"/>
            <a:ext cx="5832337" cy="43742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62704" y="1511226"/>
            <a:ext cx="436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Nurse Schedule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05E0D8F-CAF2-7E48-BD8B-15E565E26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726" y="28834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Case study 1: Caregiver-Patient Interaction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68D45ED-31AE-6342-892C-1EF2A8EFC519}"/>
              </a:ext>
            </a:extLst>
          </p:cNvPr>
          <p:cNvSpPr/>
          <p:nvPr/>
        </p:nvSpPr>
        <p:spPr>
          <a:xfrm>
            <a:off x="6158526" y="3394702"/>
            <a:ext cx="869919" cy="2912654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EF335B-8A2D-C142-84C1-A5D3627754BD}"/>
              </a:ext>
            </a:extLst>
          </p:cNvPr>
          <p:cNvGrpSpPr/>
          <p:nvPr/>
        </p:nvGrpSpPr>
        <p:grpSpPr>
          <a:xfrm>
            <a:off x="127117" y="1933103"/>
            <a:ext cx="2944948" cy="1525975"/>
            <a:chOff x="252921" y="2022735"/>
            <a:chExt cx="2944948" cy="152597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E659564-5236-AF47-8EBA-790B9ADAD3CA}"/>
                </a:ext>
              </a:extLst>
            </p:cNvPr>
            <p:cNvGrpSpPr/>
            <p:nvPr/>
          </p:nvGrpSpPr>
          <p:grpSpPr>
            <a:xfrm>
              <a:off x="252921" y="2022735"/>
              <a:ext cx="2864228" cy="1010524"/>
              <a:chOff x="5187230" y="2022735"/>
              <a:chExt cx="2864228" cy="1010524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F177A5-686F-7044-BCB4-37253B0CBDE4}"/>
                  </a:ext>
                </a:extLst>
              </p:cNvPr>
              <p:cNvSpPr txBox="1"/>
              <p:nvPr/>
            </p:nvSpPr>
            <p:spPr>
              <a:xfrm>
                <a:off x="5332602" y="2022735"/>
                <a:ext cx="26068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C00000"/>
                    </a:solidFill>
                  </a:rPr>
                  <a:t>Red: patient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5D8990A-0A6D-FA41-B012-BF8A6A250FA2}"/>
                  </a:ext>
                </a:extLst>
              </p:cNvPr>
              <p:cNvSpPr txBox="1"/>
              <p:nvPr/>
            </p:nvSpPr>
            <p:spPr>
              <a:xfrm>
                <a:off x="5187230" y="2510039"/>
                <a:ext cx="28642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0B050"/>
                    </a:solidFill>
                  </a:rPr>
                  <a:t>Green: caregiver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BC7189-BC3B-EE43-9B0C-9BCB842C7B29}"/>
                </a:ext>
              </a:extLst>
            </p:cNvPr>
            <p:cNvSpPr txBox="1"/>
            <p:nvPr/>
          </p:nvSpPr>
          <p:spPr>
            <a:xfrm>
              <a:off x="333641" y="3025490"/>
              <a:ext cx="28642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4x speed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076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3C3A-0C7E-E143-83A5-DF2856DCF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4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An Example study: caregiver-patient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4071BD-1C67-B140-BFAF-6B9E2AF688E7}"/>
              </a:ext>
            </a:extLst>
          </p:cNvPr>
          <p:cNvSpPr txBox="1">
            <a:spLocks/>
          </p:cNvSpPr>
          <p:nvPr/>
        </p:nvSpPr>
        <p:spPr>
          <a:xfrm>
            <a:off x="591507" y="1298504"/>
            <a:ext cx="10042146" cy="584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Goal: understand the level of independence of a patient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C53E73-7A9C-E547-ACBE-A7A36A74408B}"/>
              </a:ext>
            </a:extLst>
          </p:cNvPr>
          <p:cNvCxnSpPr>
            <a:cxnSpLocks/>
          </p:cNvCxnSpPr>
          <p:nvPr/>
        </p:nvCxnSpPr>
        <p:spPr>
          <a:xfrm>
            <a:off x="811574" y="2581070"/>
            <a:ext cx="10411691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C18F605-7E7D-D444-A5D7-BD4FF1FE5A54}"/>
              </a:ext>
            </a:extLst>
          </p:cNvPr>
          <p:cNvSpPr txBox="1">
            <a:spLocks/>
          </p:cNvSpPr>
          <p:nvPr/>
        </p:nvSpPr>
        <p:spPr>
          <a:xfrm>
            <a:off x="10080846" y="1926821"/>
            <a:ext cx="1599000" cy="584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3 months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56F928C-574E-6248-ABD7-9801A596234F}"/>
              </a:ext>
            </a:extLst>
          </p:cNvPr>
          <p:cNvSpPr txBox="1">
            <a:spLocks/>
          </p:cNvSpPr>
          <p:nvPr/>
        </p:nvSpPr>
        <p:spPr>
          <a:xfrm>
            <a:off x="371441" y="1984699"/>
            <a:ext cx="933518" cy="584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Start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043504D-299A-BD4D-ADA8-B3CB5304079F}"/>
              </a:ext>
            </a:extLst>
          </p:cNvPr>
          <p:cNvGrpSpPr/>
          <p:nvPr/>
        </p:nvGrpSpPr>
        <p:grpSpPr>
          <a:xfrm>
            <a:off x="441798" y="2749780"/>
            <a:ext cx="3726166" cy="1263543"/>
            <a:chOff x="441798" y="2749780"/>
            <a:chExt cx="3726166" cy="1263543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6CEACD68-5575-A548-8CD7-062088832874}"/>
                </a:ext>
              </a:extLst>
            </p:cNvPr>
            <p:cNvSpPr txBox="1">
              <a:spLocks/>
            </p:cNvSpPr>
            <p:nvPr/>
          </p:nvSpPr>
          <p:spPr>
            <a:xfrm>
              <a:off x="441798" y="3428346"/>
              <a:ext cx="3726166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Patient info (age, habits)</a:t>
              </a:r>
            </a:p>
            <a:p>
              <a:pPr marL="0" indent="0">
                <a:buNone/>
              </a:pPr>
              <a:r>
                <a:rPr lang="en-US" dirty="0"/>
                <a:t>Medication history</a:t>
              </a:r>
            </a:p>
            <a:p>
              <a:pPr marL="0" indent="0">
                <a:buNone/>
              </a:pPr>
              <a:r>
                <a:rPr lang="en-US" dirty="0"/>
                <a:t>Caregiver info</a:t>
              </a:r>
            </a:p>
            <a:p>
              <a:pPr marL="0" indent="0">
                <a:buNone/>
              </a:pPr>
              <a:r>
                <a:rPr lang="en-US" dirty="0"/>
                <a:t>…</a:t>
              </a:r>
            </a:p>
            <a:p>
              <a:pPr marL="0" indent="0">
                <a:buNone/>
              </a:pPr>
              <a:endParaRPr lang="en-US" dirty="0"/>
            </a:p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2213C6F1-50BB-3048-A5D3-DD175DF09B2A}"/>
                </a:ext>
              </a:extLst>
            </p:cNvPr>
            <p:cNvSpPr/>
            <p:nvPr/>
          </p:nvSpPr>
          <p:spPr>
            <a:xfrm flipH="1">
              <a:off x="719470" y="2749780"/>
              <a:ext cx="310116" cy="60201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1272F4-FD14-3048-AC4D-53D44240A54E}"/>
              </a:ext>
            </a:extLst>
          </p:cNvPr>
          <p:cNvGrpSpPr/>
          <p:nvPr/>
        </p:nvGrpSpPr>
        <p:grpSpPr>
          <a:xfrm>
            <a:off x="4431906" y="3327788"/>
            <a:ext cx="6921894" cy="2667217"/>
            <a:chOff x="4431906" y="3327788"/>
            <a:chExt cx="6921894" cy="2667217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8A39A917-290D-5A45-9172-3A91B702DCC5}"/>
                </a:ext>
              </a:extLst>
            </p:cNvPr>
            <p:cNvSpPr txBox="1">
              <a:spLocks/>
            </p:cNvSpPr>
            <p:nvPr/>
          </p:nvSpPr>
          <p:spPr>
            <a:xfrm>
              <a:off x="4431906" y="3327788"/>
              <a:ext cx="6921894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How much time the caregiver spent with the patient each day?</a:t>
              </a:r>
            </a:p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5117A5E4-8A4A-354A-A83C-EB1EBEA1F9CF}"/>
                </a:ext>
              </a:extLst>
            </p:cNvPr>
            <p:cNvSpPr txBox="1">
              <a:spLocks/>
            </p:cNvSpPr>
            <p:nvPr/>
          </p:nvSpPr>
          <p:spPr>
            <a:xfrm>
              <a:off x="4431906" y="4368908"/>
              <a:ext cx="6921894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Patient takes medication on prescribed times? Need help from caregiver for toileting?</a:t>
              </a:r>
            </a:p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8628EB9C-F55A-5542-8682-9CBFD1BF4A42}"/>
                </a:ext>
              </a:extLst>
            </p:cNvPr>
            <p:cNvSpPr txBox="1">
              <a:spLocks/>
            </p:cNvSpPr>
            <p:nvPr/>
          </p:nvSpPr>
          <p:spPr>
            <a:xfrm>
              <a:off x="4431906" y="5410028"/>
              <a:ext cx="6921894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Is the patient sedentary most of the time? Capable of preparing meals in the kitchen?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3D361B9-F4FA-2E40-AF2C-FE8D0C141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91" b="21829"/>
          <a:stretch/>
        </p:blipFill>
        <p:spPr>
          <a:xfrm>
            <a:off x="416137" y="3463241"/>
            <a:ext cx="3808725" cy="23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6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BE6592-AD95-3347-8BAD-8FBD6D0E7F18}"/>
              </a:ext>
            </a:extLst>
          </p:cNvPr>
          <p:cNvSpPr txBox="1"/>
          <p:nvPr/>
        </p:nvSpPr>
        <p:spPr>
          <a:xfrm>
            <a:off x="716583" y="1185306"/>
            <a:ext cx="10948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Alzheimer’s disease behavioral symptoms such as agitation or pacing develop in over 90% of the patients </a:t>
            </a:r>
            <a:endParaRPr lang="en-US" sz="4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76644BD-7CEE-4746-8E50-6A0E32A8F02C}"/>
              </a:ext>
            </a:extLst>
          </p:cNvPr>
          <p:cNvSpPr txBox="1">
            <a:spLocks/>
          </p:cNvSpPr>
          <p:nvPr/>
        </p:nvSpPr>
        <p:spPr>
          <a:xfrm>
            <a:off x="932793" y="415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Case study 2: Health Profiling</a:t>
            </a:r>
          </a:p>
        </p:txBody>
      </p:sp>
      <p:pic>
        <p:nvPicPr>
          <p:cNvPr id="6" name="pacing_v2_1080p.m4v">
            <a:hlinkClick r:id="" action="ppaction://media"/>
            <a:extLst>
              <a:ext uri="{FF2B5EF4-FFF2-40B4-BE49-F238E27FC236}">
                <a16:creationId xmlns:a16="http://schemas.microsoft.com/office/drawing/2014/main" id="{CE93DE52-EF85-1740-AF81-5C1BDF812E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114"/>
          <a:stretch/>
        </p:blipFill>
        <p:spPr>
          <a:xfrm>
            <a:off x="0" y="2258712"/>
            <a:ext cx="6695442" cy="45992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29A87C-DBB4-2246-92B3-C22AFCEA356F}"/>
              </a:ext>
            </a:extLst>
          </p:cNvPr>
          <p:cNvGrpSpPr/>
          <p:nvPr/>
        </p:nvGrpSpPr>
        <p:grpSpPr>
          <a:xfrm>
            <a:off x="2618241" y="4452026"/>
            <a:ext cx="1990857" cy="1500349"/>
            <a:chOff x="7995594" y="2532394"/>
            <a:chExt cx="1990857" cy="150034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5D7E74E-20BF-D045-B064-0ADBE76590D5}"/>
                </a:ext>
              </a:extLst>
            </p:cNvPr>
            <p:cNvSpPr/>
            <p:nvPr/>
          </p:nvSpPr>
          <p:spPr>
            <a:xfrm>
              <a:off x="8845063" y="2532394"/>
              <a:ext cx="931984" cy="863190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9600C6-D32A-194E-9751-2798CF823BA0}"/>
                </a:ext>
              </a:extLst>
            </p:cNvPr>
            <p:cNvSpPr txBox="1"/>
            <p:nvPr/>
          </p:nvSpPr>
          <p:spPr>
            <a:xfrm>
              <a:off x="7995594" y="3509523"/>
              <a:ext cx="19908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</a:rPr>
                <a:t>The patient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02F8DB5-3002-1E4C-8B4D-E8F3523281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934"/>
          <a:stretch/>
        </p:blipFill>
        <p:spPr>
          <a:xfrm>
            <a:off x="6059963" y="2868040"/>
            <a:ext cx="5128137" cy="3380631"/>
          </a:xfrm>
          <a:prstGeom prst="rect">
            <a:avLst/>
          </a:prstGeom>
        </p:spPr>
      </p:pic>
      <p:pic>
        <p:nvPicPr>
          <p:cNvPr id="18" name="Content Placeholder 5">
            <a:extLst>
              <a:ext uri="{FF2B5EF4-FFF2-40B4-BE49-F238E27FC236}">
                <a16:creationId xmlns:a16="http://schemas.microsoft.com/office/drawing/2014/main" id="{0AC40D91-D537-7B49-BE1F-96E5E8C0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250028" y="2820817"/>
            <a:ext cx="7698989" cy="359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7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2288-D21B-0645-A061-DECFD6FE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57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Case Study 3: Couple’s Routines &amp; Interaction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ECD35E-6A08-AF43-A482-40D7CBC20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01" y="1536141"/>
            <a:ext cx="10953482" cy="47758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1752BE-D944-2349-B4A5-34C0C3641539}"/>
              </a:ext>
            </a:extLst>
          </p:cNvPr>
          <p:cNvGrpSpPr/>
          <p:nvPr/>
        </p:nvGrpSpPr>
        <p:grpSpPr>
          <a:xfrm>
            <a:off x="2160344" y="1808149"/>
            <a:ext cx="1619803" cy="3914988"/>
            <a:chOff x="1830561" y="1679361"/>
            <a:chExt cx="1581497" cy="391498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195049-35E7-6641-AE75-7BEB045ADEB0}"/>
                </a:ext>
              </a:extLst>
            </p:cNvPr>
            <p:cNvSpPr/>
            <p:nvPr/>
          </p:nvSpPr>
          <p:spPr>
            <a:xfrm>
              <a:off x="1830561" y="4647786"/>
              <a:ext cx="1571222" cy="946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43DEB8D-84A7-224B-823A-1659EEF272FB}"/>
                </a:ext>
              </a:extLst>
            </p:cNvPr>
            <p:cNvSpPr/>
            <p:nvPr/>
          </p:nvSpPr>
          <p:spPr>
            <a:xfrm>
              <a:off x="1830561" y="1679361"/>
              <a:ext cx="1571223" cy="94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x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3245536-3062-914E-9198-4AF459244005}"/>
                </a:ext>
              </a:extLst>
            </p:cNvPr>
            <p:cNvSpPr/>
            <p:nvPr/>
          </p:nvSpPr>
          <p:spPr>
            <a:xfrm>
              <a:off x="1840835" y="2666964"/>
              <a:ext cx="1571223" cy="94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8DA2F4-9E24-704D-B683-4D4FF4ED84E2}"/>
                </a:ext>
              </a:extLst>
            </p:cNvPr>
            <p:cNvSpPr/>
            <p:nvPr/>
          </p:nvSpPr>
          <p:spPr>
            <a:xfrm>
              <a:off x="1840834" y="3658963"/>
              <a:ext cx="1571223" cy="94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CFFEE1-606E-E140-A1EE-BA700CC2DC29}"/>
              </a:ext>
            </a:extLst>
          </p:cNvPr>
          <p:cNvGrpSpPr/>
          <p:nvPr/>
        </p:nvGrpSpPr>
        <p:grpSpPr>
          <a:xfrm>
            <a:off x="3526085" y="1808149"/>
            <a:ext cx="1100292" cy="3914988"/>
            <a:chOff x="1830561" y="1679361"/>
            <a:chExt cx="1581497" cy="39149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29F3E5B-4FD8-E645-A26D-6E05D53B08FF}"/>
                </a:ext>
              </a:extLst>
            </p:cNvPr>
            <p:cNvSpPr/>
            <p:nvPr/>
          </p:nvSpPr>
          <p:spPr>
            <a:xfrm>
              <a:off x="1830561" y="4647786"/>
              <a:ext cx="1571222" cy="946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14F49C9-A137-384C-BAEE-1D2D26C9094B}"/>
                </a:ext>
              </a:extLst>
            </p:cNvPr>
            <p:cNvSpPr/>
            <p:nvPr/>
          </p:nvSpPr>
          <p:spPr>
            <a:xfrm>
              <a:off x="1830561" y="1679361"/>
              <a:ext cx="1571223" cy="94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x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0C00F79-9101-5E4D-B2FA-80269183F4C3}"/>
                </a:ext>
              </a:extLst>
            </p:cNvPr>
            <p:cNvSpPr/>
            <p:nvPr/>
          </p:nvSpPr>
          <p:spPr>
            <a:xfrm>
              <a:off x="1840835" y="2666964"/>
              <a:ext cx="1571223" cy="94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61A3351-BF73-7E47-B48A-AFBECDCA0D6F}"/>
                </a:ext>
              </a:extLst>
            </p:cNvPr>
            <p:cNvSpPr/>
            <p:nvPr/>
          </p:nvSpPr>
          <p:spPr>
            <a:xfrm>
              <a:off x="1840834" y="3658963"/>
              <a:ext cx="1571223" cy="94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8E9AE2-49E2-3D4C-8898-573E4DEB1994}"/>
              </a:ext>
            </a:extLst>
          </p:cNvPr>
          <p:cNvGrpSpPr/>
          <p:nvPr/>
        </p:nvGrpSpPr>
        <p:grpSpPr>
          <a:xfrm>
            <a:off x="7176146" y="1808149"/>
            <a:ext cx="1238460" cy="3914988"/>
            <a:chOff x="1830561" y="1679361"/>
            <a:chExt cx="1581497" cy="391498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642566C-0D6E-B346-A42E-095385E4FE67}"/>
                </a:ext>
              </a:extLst>
            </p:cNvPr>
            <p:cNvSpPr/>
            <p:nvPr/>
          </p:nvSpPr>
          <p:spPr>
            <a:xfrm>
              <a:off x="1830561" y="4647786"/>
              <a:ext cx="1571222" cy="946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4325771-680B-A547-80ED-6B3BF04233AB}"/>
                </a:ext>
              </a:extLst>
            </p:cNvPr>
            <p:cNvSpPr/>
            <p:nvPr/>
          </p:nvSpPr>
          <p:spPr>
            <a:xfrm>
              <a:off x="1830561" y="1679361"/>
              <a:ext cx="1571223" cy="94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x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41E8FBF-5CBC-7948-BD65-D1C49C969790}"/>
                </a:ext>
              </a:extLst>
            </p:cNvPr>
            <p:cNvSpPr/>
            <p:nvPr/>
          </p:nvSpPr>
          <p:spPr>
            <a:xfrm>
              <a:off x="1840835" y="2666964"/>
              <a:ext cx="1571223" cy="94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A57458A-C088-DE43-985D-BB56BA259937}"/>
                </a:ext>
              </a:extLst>
            </p:cNvPr>
            <p:cNvSpPr/>
            <p:nvPr/>
          </p:nvSpPr>
          <p:spPr>
            <a:xfrm>
              <a:off x="1840834" y="3658963"/>
              <a:ext cx="1571223" cy="94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901CC5D-053C-AC41-A378-784B2B7C694E}"/>
              </a:ext>
            </a:extLst>
          </p:cNvPr>
          <p:cNvGrpSpPr/>
          <p:nvPr/>
        </p:nvGrpSpPr>
        <p:grpSpPr>
          <a:xfrm>
            <a:off x="8402248" y="1808149"/>
            <a:ext cx="1026521" cy="3914988"/>
            <a:chOff x="1830561" y="1679361"/>
            <a:chExt cx="1581497" cy="391498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AD7B6BD-EE82-3446-817B-E9635E5D6F7A}"/>
                </a:ext>
              </a:extLst>
            </p:cNvPr>
            <p:cNvSpPr/>
            <p:nvPr/>
          </p:nvSpPr>
          <p:spPr>
            <a:xfrm>
              <a:off x="1830561" y="4647786"/>
              <a:ext cx="1571222" cy="946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69332E9-6D48-C645-A412-C46DC407E0F9}"/>
                </a:ext>
              </a:extLst>
            </p:cNvPr>
            <p:cNvSpPr/>
            <p:nvPr/>
          </p:nvSpPr>
          <p:spPr>
            <a:xfrm>
              <a:off x="1830561" y="1679361"/>
              <a:ext cx="1571223" cy="94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x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42EF0C8-CF56-7441-A8B5-78F8949CEBCB}"/>
                </a:ext>
              </a:extLst>
            </p:cNvPr>
            <p:cNvSpPr/>
            <p:nvPr/>
          </p:nvSpPr>
          <p:spPr>
            <a:xfrm>
              <a:off x="1840835" y="2666964"/>
              <a:ext cx="1571223" cy="94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4221883-26E8-2D45-B0BE-CD96114B87C0}"/>
                </a:ext>
              </a:extLst>
            </p:cNvPr>
            <p:cNvSpPr/>
            <p:nvPr/>
          </p:nvSpPr>
          <p:spPr>
            <a:xfrm>
              <a:off x="1840834" y="3658963"/>
              <a:ext cx="1571223" cy="94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0FAA223-F499-2D41-B13B-44AB2FBB87DB}"/>
              </a:ext>
            </a:extLst>
          </p:cNvPr>
          <p:cNvGrpSpPr/>
          <p:nvPr/>
        </p:nvGrpSpPr>
        <p:grpSpPr>
          <a:xfrm>
            <a:off x="9422100" y="2795752"/>
            <a:ext cx="2004051" cy="2927385"/>
            <a:chOff x="1830561" y="2666964"/>
            <a:chExt cx="1581497" cy="292738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6E05831-E91F-9F4A-9E08-4EE070EB6D19}"/>
                </a:ext>
              </a:extLst>
            </p:cNvPr>
            <p:cNvSpPr/>
            <p:nvPr/>
          </p:nvSpPr>
          <p:spPr>
            <a:xfrm>
              <a:off x="1830561" y="4647786"/>
              <a:ext cx="1571222" cy="946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E291EC2-687A-B449-8C3D-76E734DAFB32}"/>
                </a:ext>
              </a:extLst>
            </p:cNvPr>
            <p:cNvSpPr/>
            <p:nvPr/>
          </p:nvSpPr>
          <p:spPr>
            <a:xfrm>
              <a:off x="1840835" y="2666964"/>
              <a:ext cx="1571223" cy="94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87B4FF0-AB3A-3447-A92D-5932B1583133}"/>
                </a:ext>
              </a:extLst>
            </p:cNvPr>
            <p:cNvSpPr/>
            <p:nvPr/>
          </p:nvSpPr>
          <p:spPr>
            <a:xfrm>
              <a:off x="1840834" y="3658963"/>
              <a:ext cx="1571223" cy="944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CA44078-C2FF-7F48-977E-5891471EDCA1}"/>
              </a:ext>
            </a:extLst>
          </p:cNvPr>
          <p:cNvSpPr/>
          <p:nvPr/>
        </p:nvSpPr>
        <p:spPr>
          <a:xfrm>
            <a:off x="538487" y="1774119"/>
            <a:ext cx="1486532" cy="3949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5039AD-A24F-BA42-AA00-B3B4FF6131B7}"/>
              </a:ext>
            </a:extLst>
          </p:cNvPr>
          <p:cNvSpPr txBox="1"/>
          <p:nvPr/>
        </p:nvSpPr>
        <p:spPr>
          <a:xfrm>
            <a:off x="250985" y="1956785"/>
            <a:ext cx="1839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Entry/Exit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184B3C-76A1-E541-8CBD-307C7505BBBF}"/>
              </a:ext>
            </a:extLst>
          </p:cNvPr>
          <p:cNvSpPr txBox="1"/>
          <p:nvPr/>
        </p:nvSpPr>
        <p:spPr>
          <a:xfrm>
            <a:off x="281596" y="2775721"/>
            <a:ext cx="1839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Living</a:t>
            </a:r>
            <a:br>
              <a:rPr lang="en-US" sz="3200" dirty="0"/>
            </a:br>
            <a:r>
              <a:rPr lang="en-US" sz="3200" dirty="0"/>
              <a:t>Room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0F5EC73-779C-DD40-A2F3-8E107041EF6F}"/>
              </a:ext>
            </a:extLst>
          </p:cNvPr>
          <p:cNvSpPr txBox="1"/>
          <p:nvPr/>
        </p:nvSpPr>
        <p:spPr>
          <a:xfrm>
            <a:off x="281596" y="3965805"/>
            <a:ext cx="1839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Kitchen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9E1872-2A5F-964D-BF3E-F7A2DB53146A}"/>
              </a:ext>
            </a:extLst>
          </p:cNvPr>
          <p:cNvSpPr txBox="1"/>
          <p:nvPr/>
        </p:nvSpPr>
        <p:spPr>
          <a:xfrm>
            <a:off x="281596" y="4955588"/>
            <a:ext cx="1839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Bedroom</a:t>
            </a:r>
          </a:p>
        </p:txBody>
      </p:sp>
    </p:spTree>
    <p:extLst>
      <p:ext uri="{BB962C8B-B14F-4D97-AF65-F5344CB8AC3E}">
        <p14:creationId xmlns:p14="http://schemas.microsoft.com/office/powerpoint/2010/main" val="396229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AEE78-D913-2140-BEBE-EE86B2A6D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Related Work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866BE7C-C2D5-A44C-8009-D345E362D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43" y="1690687"/>
            <a:ext cx="11073714" cy="49949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Behavioral Sensing</a:t>
            </a:r>
          </a:p>
          <a:p>
            <a:pPr lvl="1"/>
            <a:r>
              <a:rPr lang="en-US" sz="2800" dirty="0"/>
              <a:t>Self-reporting through questionnaires or diaries </a:t>
            </a:r>
            <a:r>
              <a:rPr lang="en-US" sz="2000" dirty="0"/>
              <a:t>[Möller’13, Wang‘14, Wash’17]</a:t>
            </a:r>
            <a:endParaRPr lang="en-US" dirty="0"/>
          </a:p>
          <a:p>
            <a:pPr lvl="1"/>
            <a:r>
              <a:rPr lang="en-US" sz="2800" dirty="0"/>
              <a:t>Wearables </a:t>
            </a:r>
            <a:r>
              <a:rPr lang="en-US" sz="2000" dirty="0"/>
              <a:t>[Consolvo’08, Lane’10, Rachuri’10, Aharony’11, Wang’14]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dirty="0"/>
              <a:t>Measures only limited actions</a:t>
            </a:r>
            <a:r>
              <a:rPr lang="en-US" sz="2800" dirty="0"/>
              <a:t>, cannot measure interaction, and</a:t>
            </a:r>
            <a:br>
              <a:rPr lang="en-US" sz="2800" dirty="0"/>
            </a:br>
            <a:r>
              <a:rPr lang="en-US" sz="2800" dirty="0"/>
              <a:t>	</a:t>
            </a:r>
            <a:r>
              <a:rPr lang="en-US" dirty="0"/>
              <a:t>Adherence problems </a:t>
            </a:r>
            <a:r>
              <a:rPr lang="en-US" sz="2000" dirty="0"/>
              <a:t>[Ledger’14, Clawson’15, Shih’15, Lazar’15, Fox’17]</a:t>
            </a:r>
            <a:endParaRPr lang="en-US" sz="2800" dirty="0"/>
          </a:p>
          <a:p>
            <a:pPr lvl="8"/>
            <a:endParaRPr lang="en-US" dirty="0"/>
          </a:p>
          <a:p>
            <a:pPr marL="0" indent="0">
              <a:buNone/>
            </a:pPr>
            <a:r>
              <a:rPr lang="en-US" dirty="0"/>
              <a:t>RF-based identification </a:t>
            </a:r>
            <a:r>
              <a:rPr lang="en-US" sz="2000" dirty="0"/>
              <a:t>[Adib’15, Hong’16, Wang’16, Zeng’16, Chen’17, Shi’17, Zhao’18]</a:t>
            </a:r>
            <a:endParaRPr lang="en-US" dirty="0"/>
          </a:p>
          <a:p>
            <a:pPr lvl="1"/>
            <a:r>
              <a:rPr lang="en-US" sz="2800" dirty="0"/>
              <a:t>Restrict the user to walk on a few pre-determined paths</a:t>
            </a:r>
          </a:p>
          <a:p>
            <a:pPr lvl="1"/>
            <a:r>
              <a:rPr lang="en-US" sz="2800" dirty="0"/>
              <a:t>Cannot deal with multiple people</a:t>
            </a:r>
          </a:p>
          <a:p>
            <a:pPr lvl="1"/>
            <a:r>
              <a:rPr lang="en-US" sz="2800" dirty="0"/>
              <a:t>Does not scale to new homes automatically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096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0C7B-E92A-DD4F-9855-BDB2FB30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26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74468-8C76-0141-95C4-A5FF5A890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0826"/>
            <a:ext cx="11353800" cy="987023"/>
          </a:xfrm>
        </p:spPr>
        <p:txBody>
          <a:bodyPr>
            <a:normAutofit/>
          </a:bodyPr>
          <a:lstStyle/>
          <a:p>
            <a:r>
              <a:rPr lang="en-US" sz="3200" dirty="0"/>
              <a:t>First RF-based system for in-home user identification and behavioral sensing 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E99771-35B6-D642-9C36-0BCF506DF048}"/>
              </a:ext>
            </a:extLst>
          </p:cNvPr>
          <p:cNvSpPr txBox="1">
            <a:spLocks/>
          </p:cNvSpPr>
          <p:nvPr/>
        </p:nvSpPr>
        <p:spPr>
          <a:xfrm>
            <a:off x="838200" y="2830976"/>
            <a:ext cx="10515600" cy="584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Accurate, low-overhead, non-invasive and scales to new homes and new users automatically</a:t>
            </a:r>
            <a:endParaRPr lang="en-US" sz="3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A37FED-DAEC-EC44-BB21-B223FFAC71B1}"/>
              </a:ext>
            </a:extLst>
          </p:cNvPr>
          <p:cNvSpPr txBox="1">
            <a:spLocks/>
          </p:cNvSpPr>
          <p:nvPr/>
        </p:nvSpPr>
        <p:spPr>
          <a:xfrm>
            <a:off x="838200" y="4245425"/>
            <a:ext cx="10515600" cy="661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Opens up new opportunities for longitudinal studies of behavior, mental health, and social interaction  </a:t>
            </a:r>
            <a:endParaRPr lang="en-US" sz="3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0F0FA0C-0492-8D4C-9DF9-02AF5D530557}"/>
              </a:ext>
            </a:extLst>
          </p:cNvPr>
          <p:cNvSpPr txBox="1">
            <a:spLocks/>
          </p:cNvSpPr>
          <p:nvPr/>
        </p:nvSpPr>
        <p:spPr>
          <a:xfrm>
            <a:off x="838200" y="5553926"/>
            <a:ext cx="10515600" cy="661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Website: </a:t>
            </a:r>
            <a:r>
              <a:rPr lang="en-US" sz="3200" i="1" dirty="0"/>
              <a:t>marko.csail.mit.edu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69132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3C3A-0C7E-E143-83A5-DF2856DCF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4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An Example study: caregiver-patient at home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4071BD-1C67-B140-BFAF-6B9E2AF688E7}"/>
              </a:ext>
            </a:extLst>
          </p:cNvPr>
          <p:cNvSpPr txBox="1">
            <a:spLocks/>
          </p:cNvSpPr>
          <p:nvPr/>
        </p:nvSpPr>
        <p:spPr>
          <a:xfrm>
            <a:off x="591507" y="1298504"/>
            <a:ext cx="10042146" cy="584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Goal: understand the level of independence of the patient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C53E73-7A9C-E547-ACBE-A7A36A74408B}"/>
              </a:ext>
            </a:extLst>
          </p:cNvPr>
          <p:cNvCxnSpPr>
            <a:cxnSpLocks/>
          </p:cNvCxnSpPr>
          <p:nvPr/>
        </p:nvCxnSpPr>
        <p:spPr>
          <a:xfrm>
            <a:off x="811574" y="2581070"/>
            <a:ext cx="10411691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C18F605-7E7D-D444-A5D7-BD4FF1FE5A54}"/>
              </a:ext>
            </a:extLst>
          </p:cNvPr>
          <p:cNvSpPr txBox="1">
            <a:spLocks/>
          </p:cNvSpPr>
          <p:nvPr/>
        </p:nvSpPr>
        <p:spPr>
          <a:xfrm>
            <a:off x="10080846" y="1926821"/>
            <a:ext cx="1599000" cy="584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3 months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56F928C-574E-6248-ABD7-9801A596234F}"/>
              </a:ext>
            </a:extLst>
          </p:cNvPr>
          <p:cNvSpPr txBox="1">
            <a:spLocks/>
          </p:cNvSpPr>
          <p:nvPr/>
        </p:nvSpPr>
        <p:spPr>
          <a:xfrm>
            <a:off x="371441" y="1984699"/>
            <a:ext cx="933518" cy="584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Start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CEACD68-5575-A548-8CD7-062088832874}"/>
              </a:ext>
            </a:extLst>
          </p:cNvPr>
          <p:cNvSpPr txBox="1">
            <a:spLocks/>
          </p:cNvSpPr>
          <p:nvPr/>
        </p:nvSpPr>
        <p:spPr>
          <a:xfrm>
            <a:off x="441797" y="3428346"/>
            <a:ext cx="3576021" cy="584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Basic info (age, habits)</a:t>
            </a:r>
          </a:p>
          <a:p>
            <a:pPr marL="0" indent="0">
              <a:buNone/>
            </a:pPr>
            <a:r>
              <a:rPr lang="en-US" dirty="0"/>
              <a:t>Medication history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D1BC13-6B94-F74B-BE3F-6156B8F537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91" b="21829"/>
          <a:stretch/>
        </p:blipFill>
        <p:spPr>
          <a:xfrm>
            <a:off x="416137" y="3463241"/>
            <a:ext cx="3808725" cy="23905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F5B443-0A0E-484C-B172-B48B8738A07B}"/>
              </a:ext>
            </a:extLst>
          </p:cNvPr>
          <p:cNvSpPr txBox="1"/>
          <p:nvPr/>
        </p:nvSpPr>
        <p:spPr>
          <a:xfrm>
            <a:off x="4392714" y="4179591"/>
            <a:ext cx="6487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Inaccurate &amp; subjective bias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8AD0EF-756C-234E-9068-C2B95F5C3A1C}"/>
              </a:ext>
            </a:extLst>
          </p:cNvPr>
          <p:cNvSpPr txBox="1"/>
          <p:nvPr/>
        </p:nvSpPr>
        <p:spPr>
          <a:xfrm>
            <a:off x="5192214" y="5409291"/>
            <a:ext cx="6487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[</a:t>
            </a:r>
            <a:r>
              <a:rPr lang="en-US" sz="2400" dirty="0" err="1"/>
              <a:t>Möller</a:t>
            </a:r>
            <a:r>
              <a:rPr lang="en-US" sz="2400" dirty="0"/>
              <a:t> CHI’13, Wang Ubicomp ‘14, Wash CHI’17]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D474FB-2156-FD4E-BDCF-68DF06B028A3}"/>
              </a:ext>
            </a:extLst>
          </p:cNvPr>
          <p:cNvSpPr txBox="1"/>
          <p:nvPr/>
        </p:nvSpPr>
        <p:spPr>
          <a:xfrm>
            <a:off x="4391581" y="3463660"/>
            <a:ext cx="7288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Stop reporting in long-term studies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DC33A52E-E468-B743-8927-C9AD3CD7A1E5}"/>
              </a:ext>
            </a:extLst>
          </p:cNvPr>
          <p:cNvSpPr/>
          <p:nvPr/>
        </p:nvSpPr>
        <p:spPr>
          <a:xfrm flipH="1">
            <a:off x="719470" y="2749780"/>
            <a:ext cx="310116" cy="60201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2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AB1B1B-1C25-8845-BE94-F58D87F28B46}"/>
              </a:ext>
            </a:extLst>
          </p:cNvPr>
          <p:cNvSpPr txBox="1"/>
          <p:nvPr/>
        </p:nvSpPr>
        <p:spPr>
          <a:xfrm>
            <a:off x="2056405" y="1078415"/>
            <a:ext cx="2750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Self-reporting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A13A5F-3750-8A43-9C57-391D4509686C}"/>
              </a:ext>
            </a:extLst>
          </p:cNvPr>
          <p:cNvSpPr txBox="1"/>
          <p:nvPr/>
        </p:nvSpPr>
        <p:spPr>
          <a:xfrm>
            <a:off x="8416182" y="1078415"/>
            <a:ext cx="1803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Cameras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DBDB4E2-7237-4E41-AE12-24C30BD10D86}"/>
              </a:ext>
            </a:extLst>
          </p:cNvPr>
          <p:cNvSpPr txBox="1">
            <a:spLocks/>
          </p:cNvSpPr>
          <p:nvPr/>
        </p:nvSpPr>
        <p:spPr>
          <a:xfrm>
            <a:off x="985662" y="-258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+mn-lt"/>
              </a:rPr>
              <a:t>Current Solutions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AB1B1B-1C25-8845-BE94-F58D87F28B46}"/>
              </a:ext>
            </a:extLst>
          </p:cNvPr>
          <p:cNvSpPr txBox="1"/>
          <p:nvPr/>
        </p:nvSpPr>
        <p:spPr>
          <a:xfrm>
            <a:off x="187933" y="4365673"/>
            <a:ext cx="6487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Inaccurate and subjective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Not sustainable for long-term studies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AB1B1B-1C25-8845-BE94-F58D87F28B46}"/>
              </a:ext>
            </a:extLst>
          </p:cNvPr>
          <p:cNvSpPr txBox="1"/>
          <p:nvPr/>
        </p:nvSpPr>
        <p:spPr>
          <a:xfrm>
            <a:off x="7290891" y="5415149"/>
            <a:ext cx="4216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Privacy-invasive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8C99EE-4310-524E-A72A-29877AB56850}"/>
              </a:ext>
            </a:extLst>
          </p:cNvPr>
          <p:cNvSpPr txBox="1"/>
          <p:nvPr/>
        </p:nvSpPr>
        <p:spPr>
          <a:xfrm>
            <a:off x="7290891" y="4768820"/>
            <a:ext cx="4216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Accurate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DE0F83-BB1B-A448-BD8C-7905BDEDCFF3}"/>
              </a:ext>
            </a:extLst>
          </p:cNvPr>
          <p:cNvSpPr txBox="1"/>
          <p:nvPr/>
        </p:nvSpPr>
        <p:spPr>
          <a:xfrm>
            <a:off x="340333" y="5415150"/>
            <a:ext cx="6487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Non-invasive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9DE033-9DD3-264B-96C2-6D818099D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91" b="21829"/>
          <a:stretch/>
        </p:blipFill>
        <p:spPr>
          <a:xfrm>
            <a:off x="533402" y="2075506"/>
            <a:ext cx="2898348" cy="1819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9574D-4D5C-EC4F-8FEB-987BC60711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43" r="10812"/>
          <a:stretch/>
        </p:blipFill>
        <p:spPr>
          <a:xfrm>
            <a:off x="3431750" y="2030965"/>
            <a:ext cx="3146903" cy="18537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A26C74-353A-584C-9CB1-CA94B88729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52" r="10951"/>
          <a:stretch/>
        </p:blipFill>
        <p:spPr>
          <a:xfrm>
            <a:off x="7393460" y="1730656"/>
            <a:ext cx="4011254" cy="287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4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4A06D-8F1D-5E4C-8BF1-1FC5FE90D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00489"/>
            <a:ext cx="12009120" cy="1325563"/>
          </a:xfrm>
        </p:spPr>
        <p:txBody>
          <a:bodyPr/>
          <a:lstStyle/>
          <a:p>
            <a:pPr algn="ctr"/>
            <a:r>
              <a:rPr lang="en-US" dirty="0"/>
              <a:t>Marko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93BF31-3309-9547-BC92-71EC3DC2B622}"/>
              </a:ext>
            </a:extLst>
          </p:cNvPr>
          <p:cNvSpPr txBox="1"/>
          <p:nvPr/>
        </p:nvSpPr>
        <p:spPr>
          <a:xfrm>
            <a:off x="364998" y="1176422"/>
            <a:ext cx="1164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 tool for enabling behavioral sensing using </a:t>
            </a:r>
            <a:r>
              <a:rPr lang="en-US" sz="3600" i="1" dirty="0"/>
              <a:t>radio signals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8210B4-C52B-324B-A075-050752A3B9AA}"/>
              </a:ext>
            </a:extLst>
          </p:cNvPr>
          <p:cNvGrpSpPr/>
          <p:nvPr/>
        </p:nvGrpSpPr>
        <p:grpSpPr>
          <a:xfrm>
            <a:off x="4431906" y="3327788"/>
            <a:ext cx="6921894" cy="2667217"/>
            <a:chOff x="4431906" y="3327788"/>
            <a:chExt cx="6921894" cy="2667217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7A59074B-CB26-DE44-8ED2-F4E6FA946977}"/>
                </a:ext>
              </a:extLst>
            </p:cNvPr>
            <p:cNvSpPr txBox="1">
              <a:spLocks/>
            </p:cNvSpPr>
            <p:nvPr/>
          </p:nvSpPr>
          <p:spPr>
            <a:xfrm>
              <a:off x="4431906" y="3327788"/>
              <a:ext cx="6921894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dirty="0">
                  <a:solidFill>
                    <a:srgbClr val="FFA349"/>
                  </a:solidFill>
                </a:rPr>
                <a:t>How much time</a:t>
              </a:r>
              <a:r>
                <a:rPr lang="en-US" dirty="0">
                  <a:solidFill>
                    <a:srgbClr val="00B050"/>
                  </a:solidFill>
                </a:rPr>
                <a:t> </a:t>
              </a:r>
              <a:r>
                <a:rPr lang="en-US" dirty="0"/>
                <a:t>the </a:t>
              </a:r>
              <a:r>
                <a:rPr lang="en-US" b="1" dirty="0">
                  <a:solidFill>
                    <a:srgbClr val="C00000"/>
                  </a:solidFill>
                </a:rPr>
                <a:t>caregiver</a:t>
              </a:r>
              <a:r>
                <a:rPr lang="en-US" dirty="0"/>
                <a:t> spent with the </a:t>
              </a:r>
              <a:r>
                <a:rPr lang="en-US" b="1" dirty="0">
                  <a:solidFill>
                    <a:srgbClr val="C00000"/>
                  </a:solidFill>
                </a:rPr>
                <a:t>patient</a:t>
              </a:r>
              <a:r>
                <a:rPr lang="en-US" dirty="0"/>
                <a:t> each day? </a:t>
              </a: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D18BEF79-4406-9B43-974B-48FC3C387B16}"/>
                </a:ext>
              </a:extLst>
            </p:cNvPr>
            <p:cNvSpPr txBox="1">
              <a:spLocks/>
            </p:cNvSpPr>
            <p:nvPr/>
          </p:nvSpPr>
          <p:spPr>
            <a:xfrm>
              <a:off x="4431906" y="4368908"/>
              <a:ext cx="6921894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dirty="0">
                  <a:solidFill>
                    <a:srgbClr val="C00000"/>
                  </a:solidFill>
                </a:rPr>
                <a:t>Patient</a:t>
              </a:r>
              <a:r>
                <a:rPr lang="en-US" dirty="0"/>
                <a:t> take </a:t>
              </a:r>
              <a:r>
                <a:rPr lang="en-US" b="1" dirty="0">
                  <a:solidFill>
                    <a:srgbClr val="0070C0"/>
                  </a:solidFill>
                </a:rPr>
                <a:t>medication</a:t>
              </a:r>
              <a:r>
                <a:rPr lang="en-US" dirty="0"/>
                <a:t> on prescribed </a:t>
              </a:r>
              <a:r>
                <a:rPr lang="en-US" b="1" dirty="0">
                  <a:solidFill>
                    <a:srgbClr val="FFA349"/>
                  </a:solidFill>
                </a:rPr>
                <a:t>times</a:t>
              </a:r>
              <a:r>
                <a:rPr lang="en-US" dirty="0"/>
                <a:t>? Need help from </a:t>
              </a:r>
              <a:r>
                <a:rPr lang="en-US" b="1" dirty="0">
                  <a:solidFill>
                    <a:srgbClr val="C00000"/>
                  </a:solidFill>
                </a:rPr>
                <a:t>caregiver</a:t>
              </a:r>
              <a:r>
                <a:rPr lang="en-US" dirty="0"/>
                <a:t> for </a:t>
              </a:r>
              <a:r>
                <a:rPr lang="en-US" b="1" dirty="0">
                  <a:solidFill>
                    <a:srgbClr val="0070C0"/>
                  </a:solidFill>
                </a:rPr>
                <a:t>toileting</a:t>
              </a:r>
              <a:r>
                <a:rPr lang="en-US" dirty="0"/>
                <a:t>?</a:t>
              </a:r>
            </a:p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012EC4C5-B609-BB43-A61C-609AEB9C2C39}"/>
                </a:ext>
              </a:extLst>
            </p:cNvPr>
            <p:cNvSpPr txBox="1">
              <a:spLocks/>
            </p:cNvSpPr>
            <p:nvPr/>
          </p:nvSpPr>
          <p:spPr>
            <a:xfrm>
              <a:off x="4431906" y="5410028"/>
              <a:ext cx="6921894" cy="5849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/>
                <a:t>Is the </a:t>
              </a:r>
              <a:r>
                <a:rPr lang="en-US" b="1" dirty="0">
                  <a:solidFill>
                    <a:srgbClr val="C00000"/>
                  </a:solidFill>
                </a:rPr>
                <a:t>patient</a:t>
              </a:r>
              <a:r>
                <a:rPr lang="en-US" dirty="0"/>
                <a:t> </a:t>
              </a:r>
              <a:r>
                <a:rPr lang="en-US" b="1" dirty="0">
                  <a:solidFill>
                    <a:srgbClr val="0070C0"/>
                  </a:solidFill>
                </a:rPr>
                <a:t>sedentary</a:t>
              </a:r>
              <a:r>
                <a:rPr lang="en-US" dirty="0"/>
                <a:t> most of the </a:t>
              </a:r>
              <a:r>
                <a:rPr lang="en-US" b="1" dirty="0">
                  <a:solidFill>
                    <a:srgbClr val="FFA349"/>
                  </a:solidFill>
                </a:rPr>
                <a:t>time</a:t>
              </a:r>
              <a:r>
                <a:rPr lang="en-US" dirty="0"/>
                <a:t>? Capable of preparing meals in the </a:t>
              </a:r>
              <a:r>
                <a:rPr lang="en-US" b="1" dirty="0">
                  <a:solidFill>
                    <a:srgbClr val="0070C0"/>
                  </a:solidFill>
                </a:rPr>
                <a:t>kitchen</a:t>
              </a:r>
              <a:r>
                <a:rPr lang="en-US" dirty="0"/>
                <a:t>?</a:t>
              </a:r>
            </a:p>
          </p:txBody>
        </p:sp>
      </p:grpSp>
      <p:sp>
        <p:nvSpPr>
          <p:cNvPr id="16" name="Right Brace 15">
            <a:extLst>
              <a:ext uri="{FF2B5EF4-FFF2-40B4-BE49-F238E27FC236}">
                <a16:creationId xmlns:a16="http://schemas.microsoft.com/office/drawing/2014/main" id="{80FD7CFB-4826-B74C-89C2-72D0059F69B0}"/>
              </a:ext>
            </a:extLst>
          </p:cNvPr>
          <p:cNvSpPr/>
          <p:nvPr/>
        </p:nvSpPr>
        <p:spPr>
          <a:xfrm rot="16200000">
            <a:off x="5911274" y="-1846711"/>
            <a:ext cx="552331" cy="8010145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FDDC36-E283-624A-9E13-7B930222ED98}"/>
              </a:ext>
            </a:extLst>
          </p:cNvPr>
          <p:cNvGrpSpPr/>
          <p:nvPr/>
        </p:nvGrpSpPr>
        <p:grpSpPr>
          <a:xfrm>
            <a:off x="1626108" y="2386433"/>
            <a:ext cx="9976922" cy="707886"/>
            <a:chOff x="1626108" y="2386433"/>
            <a:chExt cx="9976922" cy="7078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0E11D5-C1F8-0648-A17C-6CB0EB3D4EE3}"/>
                </a:ext>
              </a:extLst>
            </p:cNvPr>
            <p:cNvSpPr txBox="1"/>
            <p:nvPr/>
          </p:nvSpPr>
          <p:spPr>
            <a:xfrm>
              <a:off x="1626108" y="2386433"/>
              <a:ext cx="23972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</a:rPr>
                <a:t>Where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E81001-B737-524A-BDD1-E7DA07C05EC0}"/>
                </a:ext>
              </a:extLst>
            </p:cNvPr>
            <p:cNvSpPr txBox="1"/>
            <p:nvPr/>
          </p:nvSpPr>
          <p:spPr>
            <a:xfrm>
              <a:off x="4274382" y="2386433"/>
              <a:ext cx="41187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A349"/>
                  </a:solidFill>
                </a:rPr>
                <a:t>When &amp; how long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F369317-B646-6046-AEE8-6A4C1C4CF358}"/>
                </a:ext>
              </a:extLst>
            </p:cNvPr>
            <p:cNvSpPr txBox="1"/>
            <p:nvPr/>
          </p:nvSpPr>
          <p:spPr>
            <a:xfrm>
              <a:off x="7892853" y="2386433"/>
              <a:ext cx="37101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</a:rPr>
                <a:t>Who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18A545-8A4A-2E4B-B191-9A5B35818A78}"/>
              </a:ext>
            </a:extLst>
          </p:cNvPr>
          <p:cNvGrpSpPr/>
          <p:nvPr/>
        </p:nvGrpSpPr>
        <p:grpSpPr>
          <a:xfrm>
            <a:off x="0" y="3346076"/>
            <a:ext cx="4274382" cy="2648929"/>
            <a:chOff x="0" y="3346076"/>
            <a:chExt cx="4274382" cy="264892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9D8ADE-BC9F-9F45-A783-E224C0B0BD82}"/>
                </a:ext>
              </a:extLst>
            </p:cNvPr>
            <p:cNvSpPr txBox="1"/>
            <p:nvPr/>
          </p:nvSpPr>
          <p:spPr>
            <a:xfrm>
              <a:off x="0" y="3346076"/>
              <a:ext cx="42163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B050"/>
                  </a:solidFill>
                </a:rPr>
                <a:t>Accurate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916511-2D56-3641-A655-2E7349E6787E}"/>
                </a:ext>
              </a:extLst>
            </p:cNvPr>
            <p:cNvSpPr txBox="1"/>
            <p:nvPr/>
          </p:nvSpPr>
          <p:spPr>
            <a:xfrm>
              <a:off x="57990" y="4327290"/>
              <a:ext cx="42163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B050"/>
                  </a:solidFill>
                </a:rPr>
                <a:t>Low overhead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DDF228-0A9A-E746-BA22-1E813101E47D}"/>
                </a:ext>
              </a:extLst>
            </p:cNvPr>
            <p:cNvSpPr txBox="1"/>
            <p:nvPr/>
          </p:nvSpPr>
          <p:spPr>
            <a:xfrm>
              <a:off x="57990" y="5348674"/>
              <a:ext cx="42163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B050"/>
                  </a:solidFill>
                </a:rPr>
                <a:t>Non-invasive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E0AD3A8-2DAC-1240-9CB2-B44F6C20B94B}"/>
              </a:ext>
            </a:extLst>
          </p:cNvPr>
          <p:cNvSpPr txBox="1"/>
          <p:nvPr/>
        </p:nvSpPr>
        <p:spPr>
          <a:xfrm>
            <a:off x="7779026" y="20673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86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_video_talk_v2_720p.m4v">
            <a:hlinkClick r:id="" action="ppaction://media"/>
            <a:extLst>
              <a:ext uri="{FF2B5EF4-FFF2-40B4-BE49-F238E27FC236}">
                <a16:creationId xmlns:a16="http://schemas.microsoft.com/office/drawing/2014/main" id="{49B207B0-7010-8748-B583-76618BC96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5579706"/>
            <a:ext cx="12192000" cy="12782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6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175EF-8BC5-9F4E-AA2C-E2753033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926" y="1825625"/>
            <a:ext cx="11088757" cy="4351338"/>
          </a:xfrm>
        </p:spPr>
        <p:txBody>
          <a:bodyPr>
            <a:normAutofit/>
          </a:bodyPr>
          <a:lstStyle/>
          <a:p>
            <a:pPr>
              <a:spcBef>
                <a:spcPts val="4000"/>
              </a:spcBef>
            </a:pPr>
            <a:r>
              <a:rPr lang="en-US" sz="3200" dirty="0"/>
              <a:t>Extract short user trajectories from radio reflections </a:t>
            </a:r>
            <a:br>
              <a:rPr lang="en-US" sz="3200" dirty="0"/>
            </a:br>
            <a:r>
              <a:rPr lang="en-US" sz="3200" dirty="0"/>
              <a:t>(where &amp; when)</a:t>
            </a:r>
          </a:p>
          <a:p>
            <a:pPr>
              <a:spcBef>
                <a:spcPts val="4000"/>
              </a:spcBef>
            </a:pPr>
            <a:r>
              <a:rPr lang="en-US" sz="3200" dirty="0"/>
              <a:t>Tag trajectories with user identities (who)</a:t>
            </a:r>
          </a:p>
          <a:p>
            <a:pPr>
              <a:spcBef>
                <a:spcPts val="4000"/>
              </a:spcBef>
            </a:pPr>
            <a:r>
              <a:rPr lang="en-US" sz="3200" dirty="0"/>
              <a:t>Bootstrap in new homes with new users automatically</a:t>
            </a:r>
            <a:br>
              <a:rPr lang="en-US" sz="3200" dirty="0"/>
            </a:br>
            <a:r>
              <a:rPr lang="en-US" sz="3200" dirty="0"/>
              <a:t>(for real-world deployments)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ED357E-03DC-1D47-BAE9-644CFEDBD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How does Marko work?</a:t>
            </a:r>
          </a:p>
        </p:txBody>
      </p:sp>
    </p:spTree>
    <p:extLst>
      <p:ext uri="{BB962C8B-B14F-4D97-AF65-F5344CB8AC3E}">
        <p14:creationId xmlns:p14="http://schemas.microsoft.com/office/powerpoint/2010/main" val="205920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175EF-8BC5-9F4E-AA2C-E2753033A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926" y="1825625"/>
            <a:ext cx="11088757" cy="4351338"/>
          </a:xfrm>
        </p:spPr>
        <p:txBody>
          <a:bodyPr>
            <a:normAutofit/>
          </a:bodyPr>
          <a:lstStyle/>
          <a:p>
            <a:pPr>
              <a:spcBef>
                <a:spcPts val="4000"/>
              </a:spcBef>
            </a:pPr>
            <a:r>
              <a:rPr lang="en-US" sz="3200" dirty="0"/>
              <a:t>Extract short user trajectories from radio reflections </a:t>
            </a:r>
            <a:br>
              <a:rPr lang="en-US" sz="3200" dirty="0"/>
            </a:br>
            <a:r>
              <a:rPr lang="en-US" sz="3200" dirty="0"/>
              <a:t>(where &amp; when)</a:t>
            </a:r>
          </a:p>
          <a:p>
            <a:pPr>
              <a:spcBef>
                <a:spcPts val="4000"/>
              </a:spcBef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Tag trajectories with user identities (who)</a:t>
            </a:r>
          </a:p>
          <a:p>
            <a:pPr>
              <a:spcBef>
                <a:spcPts val="4000"/>
              </a:spcBef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Bootstrap in new homes with new users automatically</a:t>
            </a:r>
            <a:br>
              <a:rPr lang="en-US" sz="32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(for real-world deployments)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ED357E-03DC-1D47-BAE9-644CFEDBD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How does Marko work?</a:t>
            </a:r>
          </a:p>
        </p:txBody>
      </p:sp>
    </p:spTree>
    <p:extLst>
      <p:ext uri="{BB962C8B-B14F-4D97-AF65-F5344CB8AC3E}">
        <p14:creationId xmlns:p14="http://schemas.microsoft.com/office/powerpoint/2010/main" val="2245420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9109</TotalTime>
  <Words>4022</Words>
  <Application>Microsoft Macintosh PowerPoint</Application>
  <PresentationFormat>Widescreen</PresentationFormat>
  <Paragraphs>434</Paragraphs>
  <Slides>33</Slides>
  <Notes>31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新細明體</vt:lpstr>
      <vt:lpstr>Arial</vt:lpstr>
      <vt:lpstr>Calibri</vt:lpstr>
      <vt:lpstr>Calibri Light</vt:lpstr>
      <vt:lpstr>Cambria Math</vt:lpstr>
      <vt:lpstr>Office Theme</vt:lpstr>
      <vt:lpstr>Identification and Behavioral Sensing using Radio Signals</vt:lpstr>
      <vt:lpstr>Social and mental-health studies require learning  behavior and interactions  </vt:lpstr>
      <vt:lpstr>An Example study: caregiver-patient</vt:lpstr>
      <vt:lpstr>An Example study: caregiver-patient at home</vt:lpstr>
      <vt:lpstr>PowerPoint Presentation</vt:lpstr>
      <vt:lpstr>Marko</vt:lpstr>
      <vt:lpstr>PowerPoint Presentation</vt:lpstr>
      <vt:lpstr>How does Marko work?</vt:lpstr>
      <vt:lpstr>How does Marko work?</vt:lpstr>
      <vt:lpstr>Sensing with Radio Signals</vt:lpstr>
      <vt:lpstr>PowerPoint Presentation</vt:lpstr>
      <vt:lpstr>PowerPoint Presentation</vt:lpstr>
      <vt:lpstr>Create short trajectories of each user</vt:lpstr>
      <vt:lpstr>How does Marko work?</vt:lpstr>
      <vt:lpstr>PowerPoint Presentation</vt:lpstr>
      <vt:lpstr>Extracting patterns with spatio-temporal CNNs</vt:lpstr>
      <vt:lpstr>Use trajectories to guide attention</vt:lpstr>
      <vt:lpstr>How does Marko work?</vt:lpstr>
      <vt:lpstr>PowerPoint Presentation</vt:lpstr>
      <vt:lpstr>Idea: Auto-labeling with Multimodal Learning</vt:lpstr>
      <vt:lpstr>Idea: Auto-labeling with Multimodal Learning</vt:lpstr>
      <vt:lpstr>Matching acceleration with RF-trajectory</vt:lpstr>
      <vt:lpstr>Once trained, no need for accelerometer</vt:lpstr>
      <vt:lpstr>Evaluation</vt:lpstr>
      <vt:lpstr>Evaluation</vt:lpstr>
      <vt:lpstr>PowerPoint Presentation</vt:lpstr>
      <vt:lpstr>Accuracy of Identification</vt:lpstr>
      <vt:lpstr>Accuracy of Auto-Labeling</vt:lpstr>
      <vt:lpstr>Case study 1: Caregiver-Patient Interaction</vt:lpstr>
      <vt:lpstr>PowerPoint Presentation</vt:lpstr>
      <vt:lpstr>Case Study 3: Couple’s Routines &amp; Interaction</vt:lpstr>
      <vt:lpstr>Related Work</vt:lpstr>
      <vt:lpstr>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769</cp:revision>
  <dcterms:created xsi:type="dcterms:W3CDTF">2019-04-15T00:40:16Z</dcterms:created>
  <dcterms:modified xsi:type="dcterms:W3CDTF">2019-05-13T16:36:39Z</dcterms:modified>
</cp:coreProperties>
</file>