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3.xml" ContentType="application/vnd.openxmlformats-officedocument.presentationml.tags+xml"/>
  <Override PartName="/ppt/notesSlides/notesSlide8.xml" ContentType="application/vnd.openxmlformats-officedocument.presentationml.notesSlide+xml"/>
  <Override PartName="/ppt/tags/tag4.xml" ContentType="application/vnd.openxmlformats-officedocument.presentationml.tags+xml"/>
  <Override PartName="/ppt/notesSlides/notesSlide9.xml" ContentType="application/vnd.openxmlformats-officedocument.presentationml.notesSlide+xml"/>
  <Override PartName="/ppt/tags/tag5.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6.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7.xml" ContentType="application/vnd.openxmlformats-officedocument.presentationml.tags+xml"/>
  <Override PartName="/ppt/notesSlides/notesSlide14.xml" ContentType="application/vnd.openxmlformats-officedocument.presentationml.notesSlide+xml"/>
  <Override PartName="/ppt/tags/tag8.xml" ContentType="application/vnd.openxmlformats-officedocument.presentationml.tags+xml"/>
  <Override PartName="/ppt/notesSlides/notesSlide15.xml" ContentType="application/vnd.openxmlformats-officedocument.presentationml.notesSlide+xml"/>
  <Override PartName="/ppt/tags/tag9.xml" ContentType="application/vnd.openxmlformats-officedocument.presentationml.tags+xml"/>
  <Override PartName="/ppt/notesSlides/notesSlide16.xml" ContentType="application/vnd.openxmlformats-officedocument.presentationml.notesSlide+xml"/>
  <Override PartName="/ppt/tags/tag10.xml" ContentType="application/vnd.openxmlformats-officedocument.presentationml.tags+xml"/>
  <Override PartName="/ppt/notesSlides/notesSlide17.xml" ContentType="application/vnd.openxmlformats-officedocument.presentationml.notesSlide+xml"/>
  <Override PartName="/ppt/tags/tag11.xml" ContentType="application/vnd.openxmlformats-officedocument.presentationml.tags+xml"/>
  <Override PartName="/ppt/notesSlides/notesSlide18.xml" ContentType="application/vnd.openxmlformats-officedocument.presentationml.notesSlide+xml"/>
  <Override PartName="/ppt/tags/tag12.xml" ContentType="application/vnd.openxmlformats-officedocument.presentationml.tags+xml"/>
  <Override PartName="/ppt/notesSlides/notesSlide19.xml" ContentType="application/vnd.openxmlformats-officedocument.presentationml.notesSlide+xml"/>
  <Override PartName="/ppt/tags/tag13.xml" ContentType="application/vnd.openxmlformats-officedocument.presentationml.tags+xml"/>
  <Override PartName="/ppt/notesSlides/notesSlide20.xml" ContentType="application/vnd.openxmlformats-officedocument.presentationml.notesSlide+xml"/>
  <Override PartName="/ppt/tags/tag14.xml" ContentType="application/vnd.openxmlformats-officedocument.presentationml.tags+xml"/>
  <Override PartName="/ppt/notesSlides/notesSlide21.xml" ContentType="application/vnd.openxmlformats-officedocument.presentationml.notesSlide+xml"/>
  <Override PartName="/ppt/tags/tag15.xml" ContentType="application/vnd.openxmlformats-officedocument.presentationml.tags+xml"/>
  <Override PartName="/ppt/notesSlides/notesSlide22.xml" ContentType="application/vnd.openxmlformats-officedocument.presentationml.notesSlide+xml"/>
  <Override PartName="/ppt/tags/tag16.xml" ContentType="application/vnd.openxmlformats-officedocument.presentationml.tags+xml"/>
  <Override PartName="/ppt/notesSlides/notesSlide23.xml" ContentType="application/vnd.openxmlformats-officedocument.presentationml.notesSlide+xml"/>
  <Override PartName="/ppt/tags/tag17.xml" ContentType="application/vnd.openxmlformats-officedocument.presentationml.tags+xml"/>
  <Override PartName="/ppt/notesSlides/notesSlide24.xml" ContentType="application/vnd.openxmlformats-officedocument.presentationml.notesSlide+xml"/>
  <Override PartName="/ppt/tags/tag18.xml" ContentType="application/vnd.openxmlformats-officedocument.presentationml.tags+xml"/>
  <Override PartName="/ppt/notesSlides/notesSlide25.xml" ContentType="application/vnd.openxmlformats-officedocument.presentationml.notesSlide+xml"/>
  <Override PartName="/ppt/tags/tag19.xml" ContentType="application/vnd.openxmlformats-officedocument.presentationml.tags+xml"/>
  <Override PartName="/ppt/notesSlides/notesSlide26.xml" ContentType="application/vnd.openxmlformats-officedocument.presentationml.notesSlide+xml"/>
  <Override PartName="/ppt/tags/tag20.xml" ContentType="application/vnd.openxmlformats-officedocument.presentationml.tags+xml"/>
  <Override PartName="/ppt/notesSlides/notesSlide27.xml" ContentType="application/vnd.openxmlformats-officedocument.presentationml.notesSlide+xml"/>
  <Override PartName="/ppt/tags/tag21.xml" ContentType="application/vnd.openxmlformats-officedocument.presentationml.tags+xml"/>
  <Override PartName="/ppt/notesSlides/notesSlide28.xml" ContentType="application/vnd.openxmlformats-officedocument.presentationml.notesSlide+xml"/>
  <Override PartName="/ppt/tags/tag22.xml" ContentType="application/vnd.openxmlformats-officedocument.presentationml.tags+xml"/>
  <Override PartName="/ppt/notesSlides/notesSlide29.xml" ContentType="application/vnd.openxmlformats-officedocument.presentationml.notesSlide+xml"/>
  <Override PartName="/ppt/tags/tag23.xml" ContentType="application/vnd.openxmlformats-officedocument.presentationml.tags+xml"/>
  <Override PartName="/ppt/notesSlides/notesSlide30.xml" ContentType="application/vnd.openxmlformats-officedocument.presentationml.notesSlide+xml"/>
  <Override PartName="/ppt/tags/tag24.xml" ContentType="application/vnd.openxmlformats-officedocument.presentationml.tags+xml"/>
  <Override PartName="/ppt/notesSlides/notesSlide31.xml" ContentType="application/vnd.openxmlformats-officedocument.presentationml.notesSlide+xml"/>
  <Override PartName="/ppt/tags/tag25.xml" ContentType="application/vnd.openxmlformats-officedocument.presentationml.tags+xml"/>
  <Override PartName="/ppt/notesSlides/notesSlide32.xml" ContentType="application/vnd.openxmlformats-officedocument.presentationml.notesSlide+xml"/>
  <Override PartName="/ppt/tags/tag26.xml" ContentType="application/vnd.openxmlformats-officedocument.presentationml.tags+xml"/>
  <Override PartName="/ppt/notesSlides/notesSlide33.xml" ContentType="application/vnd.openxmlformats-officedocument.presentationml.notesSlide+xml"/>
  <Override PartName="/ppt/tags/tag27.xml" ContentType="application/vnd.openxmlformats-officedocument.presentationml.tags+xml"/>
  <Override PartName="/ppt/notesSlides/notesSlide34.xml" ContentType="application/vnd.openxmlformats-officedocument.presentationml.notesSlide+xml"/>
  <Override PartName="/ppt/tags/tag28.xml" ContentType="application/vnd.openxmlformats-officedocument.presentationml.tags+xml"/>
  <Override PartName="/ppt/notesSlides/notesSlide35.xml" ContentType="application/vnd.openxmlformats-officedocument.presentationml.notesSlide+xml"/>
  <Override PartName="/ppt/tags/tag29.xml" ContentType="application/vnd.openxmlformats-officedocument.presentationml.tags+xml"/>
  <Override PartName="/ppt/notesSlides/notesSlide36.xml" ContentType="application/vnd.openxmlformats-officedocument.presentationml.notesSlide+xml"/>
  <Override PartName="/ppt/tags/tag30.xml" ContentType="application/vnd.openxmlformats-officedocument.presentationml.tags+xml"/>
  <Override PartName="/ppt/notesSlides/notesSlide37.xml" ContentType="application/vnd.openxmlformats-officedocument.presentationml.notesSlide+xml"/>
  <Override PartName="/ppt/tags/tag31.xml" ContentType="application/vnd.openxmlformats-officedocument.presentationml.tags+xml"/>
  <Override PartName="/ppt/notesSlides/notesSlide38.xml" ContentType="application/vnd.openxmlformats-officedocument.presentationml.notesSlide+xml"/>
  <Override PartName="/ppt/tags/tag32.xml" ContentType="application/vnd.openxmlformats-officedocument.presentationml.tags+xml"/>
  <Override PartName="/ppt/notesSlides/notesSlide39.xml" ContentType="application/vnd.openxmlformats-officedocument.presentationml.notesSlide+xml"/>
  <Override PartName="/ppt/tags/tag33.xml" ContentType="application/vnd.openxmlformats-officedocument.presentationml.tags+xml"/>
  <Override PartName="/ppt/notesSlides/notesSlide40.xml" ContentType="application/vnd.openxmlformats-officedocument.presentationml.notesSlide+xml"/>
  <Override PartName="/ppt/tags/tag34.xml" ContentType="application/vnd.openxmlformats-officedocument.presentationml.tags+xml"/>
  <Override PartName="/ppt/notesSlides/notesSlide41.xml" ContentType="application/vnd.openxmlformats-officedocument.presentationml.notesSlide+xml"/>
  <Override PartName="/ppt/tags/tag35.xml" ContentType="application/vnd.openxmlformats-officedocument.presentationml.tags+xml"/>
  <Override PartName="/ppt/notesSlides/notesSlide42.xml" ContentType="application/vnd.openxmlformats-officedocument.presentationml.notesSlide+xml"/>
  <Override PartName="/ppt/tags/tag36.xml" ContentType="application/vnd.openxmlformats-officedocument.presentationml.tags+xml"/>
  <Override PartName="/ppt/notesSlides/notesSlide43.xml" ContentType="application/vnd.openxmlformats-officedocument.presentationml.notesSlide+xml"/>
  <Override PartName="/ppt/tags/tag37.xml" ContentType="application/vnd.openxmlformats-officedocument.presentationml.tags+xml"/>
  <Override PartName="/ppt/notesSlides/notesSlide44.xml" ContentType="application/vnd.openxmlformats-officedocument.presentationml.notesSlide+xml"/>
  <Override PartName="/ppt/tags/tag38.xml" ContentType="application/vnd.openxmlformats-officedocument.presentationml.tags+xml"/>
  <Override PartName="/ppt/notesSlides/notesSlide45.xml" ContentType="application/vnd.openxmlformats-officedocument.presentationml.notesSlide+xml"/>
  <Override PartName="/ppt/tags/tag39.xml" ContentType="application/vnd.openxmlformats-officedocument.presentationml.tags+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tags/tag40.xml" ContentType="application/vnd.openxmlformats-officedocument.presentationml.tags+xml"/>
  <Override PartName="/ppt/notesSlides/notesSlide52.xml" ContentType="application/vnd.openxmlformats-officedocument.presentationml.notesSlide+xml"/>
  <Override PartName="/ppt/tags/tag41.xml" ContentType="application/vnd.openxmlformats-officedocument.presentationml.tags+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4" r:id="rId1"/>
  </p:sldMasterIdLst>
  <p:notesMasterIdLst>
    <p:notesMasterId r:id="rId56"/>
  </p:notesMasterIdLst>
  <p:handoutMasterIdLst>
    <p:handoutMasterId r:id="rId57"/>
  </p:handoutMasterIdLst>
  <p:sldIdLst>
    <p:sldId id="256" r:id="rId2"/>
    <p:sldId id="294" r:id="rId3"/>
    <p:sldId id="263" r:id="rId4"/>
    <p:sldId id="259" r:id="rId5"/>
    <p:sldId id="404" r:id="rId6"/>
    <p:sldId id="405" r:id="rId7"/>
    <p:sldId id="406" r:id="rId8"/>
    <p:sldId id="306" r:id="rId9"/>
    <p:sldId id="407" r:id="rId10"/>
    <p:sldId id="270" r:id="rId11"/>
    <p:sldId id="266" r:id="rId12"/>
    <p:sldId id="419" r:id="rId13"/>
    <p:sldId id="420" r:id="rId14"/>
    <p:sldId id="408" r:id="rId15"/>
    <p:sldId id="346" r:id="rId16"/>
    <p:sldId id="413" r:id="rId17"/>
    <p:sldId id="415" r:id="rId18"/>
    <p:sldId id="417" r:id="rId19"/>
    <p:sldId id="418" r:id="rId20"/>
    <p:sldId id="416" r:id="rId21"/>
    <p:sldId id="345" r:id="rId22"/>
    <p:sldId id="426" r:id="rId23"/>
    <p:sldId id="423" r:id="rId24"/>
    <p:sldId id="427" r:id="rId25"/>
    <p:sldId id="428" r:id="rId26"/>
    <p:sldId id="409" r:id="rId27"/>
    <p:sldId id="364" r:id="rId28"/>
    <p:sldId id="429" r:id="rId29"/>
    <p:sldId id="430" r:id="rId30"/>
    <p:sldId id="431" r:id="rId31"/>
    <p:sldId id="432" r:id="rId32"/>
    <p:sldId id="435" r:id="rId33"/>
    <p:sldId id="436" r:id="rId34"/>
    <p:sldId id="437" r:id="rId35"/>
    <p:sldId id="442" r:id="rId36"/>
    <p:sldId id="438" r:id="rId37"/>
    <p:sldId id="444" r:id="rId38"/>
    <p:sldId id="443" r:id="rId39"/>
    <p:sldId id="440" r:id="rId40"/>
    <p:sldId id="410" r:id="rId41"/>
    <p:sldId id="441" r:id="rId42"/>
    <p:sldId id="445" r:id="rId43"/>
    <p:sldId id="446" r:id="rId44"/>
    <p:sldId id="449" r:id="rId45"/>
    <p:sldId id="448" r:id="rId46"/>
    <p:sldId id="411" r:id="rId47"/>
    <p:sldId id="365" r:id="rId48"/>
    <p:sldId id="381" r:id="rId49"/>
    <p:sldId id="366" r:id="rId50"/>
    <p:sldId id="368" r:id="rId51"/>
    <p:sldId id="370" r:id="rId52"/>
    <p:sldId id="412" r:id="rId53"/>
    <p:sldId id="344" r:id="rId54"/>
    <p:sldId id="302" r:id="rId55"/>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99"/>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浅色样式 3 - 强调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16DA210-FB5B-4158-B5E0-FEB733F419BA}" styleName="浅色样式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39" autoAdjust="0"/>
    <p:restoredTop sz="76799" autoAdjust="0"/>
  </p:normalViewPr>
  <p:slideViewPr>
    <p:cSldViewPr>
      <p:cViewPr varScale="1">
        <p:scale>
          <a:sx n="57" d="100"/>
          <a:sy n="57" d="100"/>
        </p:scale>
        <p:origin x="918" y="66"/>
      </p:cViewPr>
      <p:guideLst>
        <p:guide orient="horz" pos="2160"/>
        <p:guide pos="2880"/>
      </p:guideLst>
    </p:cSldViewPr>
  </p:slideViewPr>
  <p:outlineViewPr>
    <p:cViewPr>
      <p:scale>
        <a:sx n="33" d="100"/>
        <a:sy n="33" d="100"/>
      </p:scale>
      <p:origin x="0" y="12324"/>
    </p:cViewPr>
  </p:outlineViewPr>
  <p:notesTextViewPr>
    <p:cViewPr>
      <p:scale>
        <a:sx n="100" d="100"/>
        <a:sy n="100" d="100"/>
      </p:scale>
      <p:origin x="0" y="0"/>
    </p:cViewPr>
  </p:notesTextViewPr>
  <p:sorterViewPr>
    <p:cViewPr>
      <p:scale>
        <a:sx n="66" d="100"/>
        <a:sy n="66" d="100"/>
      </p:scale>
      <p:origin x="0" y="540"/>
    </p:cViewPr>
  </p:sorterViewPr>
  <p:notesViewPr>
    <p:cSldViewPr>
      <p:cViewPr varScale="1">
        <p:scale>
          <a:sx n="71" d="100"/>
          <a:sy n="71" d="100"/>
        </p:scale>
        <p:origin x="-2790"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C47CBA4-BF48-430E-8DC4-8DF3F0650ED5}" type="datetimeFigureOut">
              <a:rPr lang="zh-CN" altLang="en-US" smtClean="0"/>
              <a:pPr/>
              <a:t>2013/4/11</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FCF043D-7042-4D00-B4F0-16EDDE8667FB}" type="slidenum">
              <a:rPr lang="zh-CN" altLang="en-US" smtClean="0"/>
              <a:pPr/>
              <a:t>‹#›</a:t>
            </a:fld>
            <a:endParaRPr lang="zh-CN" altLang="en-US"/>
          </a:p>
        </p:txBody>
      </p:sp>
    </p:spTree>
    <p:extLst>
      <p:ext uri="{BB962C8B-B14F-4D97-AF65-F5344CB8AC3E}">
        <p14:creationId xmlns:p14="http://schemas.microsoft.com/office/powerpoint/2010/main" val="35754725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E72FF2E-BB06-401E-B70A-00528C094FEF}" type="datetimeFigureOut">
              <a:rPr lang="zh-CN" altLang="en-US" smtClean="0"/>
              <a:pPr/>
              <a:t>2013/4/11</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E5DA97C-46A6-4CDC-9D3B-5ACD38D83BB7}" type="slidenum">
              <a:rPr lang="zh-CN" altLang="en-US" smtClean="0"/>
              <a:pPr/>
              <a:t>‹#›</a:t>
            </a:fld>
            <a:endParaRPr lang="zh-CN" altLang="en-US"/>
          </a:p>
        </p:txBody>
      </p:sp>
    </p:spTree>
    <p:extLst>
      <p:ext uri="{BB962C8B-B14F-4D97-AF65-F5344CB8AC3E}">
        <p14:creationId xmlns:p14="http://schemas.microsoft.com/office/powerpoint/2010/main" val="37269148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Good morning everyone.</a:t>
            </a:r>
            <a:r>
              <a:rPr lang="en-US" altLang="zh-CN" baseline="0" dirty="0" smtClean="0"/>
              <a:t> Thank you for this opportunity to talk to you today. My name is Dong Deng and I am from Tsinghua university, Beijing. China. Today I am going to present an efficient </a:t>
            </a:r>
            <a:r>
              <a:rPr lang="en-US" altLang="zh-CN" baseline="0" dirty="0" err="1" smtClean="0"/>
              <a:t>trie</a:t>
            </a:r>
            <a:r>
              <a:rPr lang="en-US" altLang="zh-CN" baseline="0" dirty="0" smtClean="0"/>
              <a:t>-based method to solve the top-k string similarity search problem. This is a joint work with </a:t>
            </a:r>
            <a:r>
              <a:rPr lang="en-US" altLang="zh-CN" baseline="0" dirty="0" err="1" smtClean="0"/>
              <a:t>guoliang</a:t>
            </a:r>
            <a:r>
              <a:rPr lang="en-US" altLang="zh-CN" baseline="0" dirty="0" smtClean="0"/>
              <a:t>, </a:t>
            </a:r>
            <a:r>
              <a:rPr lang="en-US" altLang="zh-CN" baseline="0" dirty="0" err="1" smtClean="0"/>
              <a:t>jianhua</a:t>
            </a:r>
            <a:r>
              <a:rPr lang="en-US" altLang="zh-CN" baseline="0" dirty="0" smtClean="0"/>
              <a:t>, and wen </a:t>
            </a:r>
            <a:r>
              <a:rPr lang="en-US" altLang="zh-CN" baseline="0" dirty="0" err="1" smtClean="0"/>
              <a:t>shan</a:t>
            </a:r>
            <a:r>
              <a:rPr lang="en-US" altLang="zh-CN" baseline="0" dirty="0" smtClean="0"/>
              <a:t>.</a:t>
            </a:r>
            <a:endParaRPr lang="zh-CN" altLang="en-US" dirty="0"/>
          </a:p>
        </p:txBody>
      </p:sp>
      <p:sp>
        <p:nvSpPr>
          <p:cNvPr id="4" name="灯片编号占位符 3"/>
          <p:cNvSpPr>
            <a:spLocks noGrp="1"/>
          </p:cNvSpPr>
          <p:nvPr>
            <p:ph type="sldNum" sz="quarter" idx="10"/>
          </p:nvPr>
        </p:nvSpPr>
        <p:spPr/>
        <p:txBody>
          <a:bodyPr/>
          <a:lstStyle/>
          <a:p>
            <a:fld id="{4E5DA97C-46A6-4CDC-9D3B-5ACD38D83BB7}" type="slidenum">
              <a:rPr lang="zh-CN" altLang="en-US" smtClean="0"/>
              <a:pPr/>
              <a:t>1</a:t>
            </a:fld>
            <a:endParaRPr lang="zh-CN" altLang="en-US"/>
          </a:p>
        </p:txBody>
      </p:sp>
    </p:spTree>
    <p:extLst>
      <p:ext uri="{BB962C8B-B14F-4D97-AF65-F5344CB8AC3E}">
        <p14:creationId xmlns:p14="http://schemas.microsoft.com/office/powerpoint/2010/main" val="17941160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So here we have the problem of top-k string similarity search. To given</a:t>
            </a:r>
            <a:r>
              <a:rPr lang="en-US" altLang="zh-CN" baseline="0" dirty="0" smtClean="0"/>
              <a:t> a similarity bound is difficult to end users as they have no knowledge about the underlining dataset. Thus we want to solve the </a:t>
            </a:r>
            <a:r>
              <a:rPr lang="en-US" altLang="zh-CN" baseline="0" dirty="0" err="1" smtClean="0"/>
              <a:t>topk</a:t>
            </a:r>
            <a:r>
              <a:rPr lang="en-US" altLang="zh-CN" baseline="0" dirty="0" smtClean="0"/>
              <a:t> string similar search problem which outputs k most similar strings to the query. Here we have an example. Consider the strings in the table. Given a top-3 query </a:t>
            </a:r>
            <a:r>
              <a:rPr lang="en-US" altLang="zh-CN" baseline="0" dirty="0" err="1" smtClean="0"/>
              <a:t>srajit</a:t>
            </a:r>
            <a:r>
              <a:rPr lang="en-US" altLang="zh-CN" baseline="0" dirty="0" smtClean="0"/>
              <a:t>, we find </a:t>
            </a:r>
            <a:r>
              <a:rPr lang="en-US" altLang="zh-CN" baseline="0" dirty="0" err="1" smtClean="0"/>
              <a:t>sarit</a:t>
            </a:r>
            <a:r>
              <a:rPr lang="en-US" altLang="zh-CN" baseline="0" dirty="0" smtClean="0"/>
              <a:t>, </a:t>
            </a:r>
            <a:r>
              <a:rPr lang="en-US" altLang="zh-CN" baseline="0" dirty="0" err="1" smtClean="0"/>
              <a:t>seraji</a:t>
            </a:r>
            <a:r>
              <a:rPr lang="en-US" altLang="zh-CN" baseline="0" dirty="0" smtClean="0"/>
              <a:t> and </a:t>
            </a:r>
            <a:r>
              <a:rPr lang="en-US" altLang="zh-CN" baseline="0" dirty="0" err="1" smtClean="0"/>
              <a:t>surajit</a:t>
            </a:r>
            <a:r>
              <a:rPr lang="en-US" altLang="zh-CN" baseline="0" dirty="0" smtClean="0"/>
              <a:t> as they are the most similar string to </a:t>
            </a:r>
            <a:r>
              <a:rPr lang="en-US" altLang="zh-CN" baseline="0" dirty="0" err="1" smtClean="0"/>
              <a:t>srajit</a:t>
            </a:r>
            <a:r>
              <a:rPr lang="en-US" altLang="zh-CN" baseline="0" dirty="0" smtClean="0"/>
              <a:t>.</a:t>
            </a:r>
          </a:p>
        </p:txBody>
      </p:sp>
      <p:sp>
        <p:nvSpPr>
          <p:cNvPr id="4" name="灯片编号占位符 3"/>
          <p:cNvSpPr>
            <a:spLocks noGrp="1"/>
          </p:cNvSpPr>
          <p:nvPr>
            <p:ph type="sldNum" sz="quarter" idx="10"/>
          </p:nvPr>
        </p:nvSpPr>
        <p:spPr/>
        <p:txBody>
          <a:bodyPr/>
          <a:lstStyle/>
          <a:p>
            <a:fld id="{4E5DA97C-46A6-4CDC-9D3B-5ACD38D83BB7}" type="slidenum">
              <a:rPr lang="zh-CN" altLang="en-US" smtClean="0"/>
              <a:pPr/>
              <a:t>10</a:t>
            </a:fld>
            <a:endParaRPr lang="zh-CN" altLang="en-US"/>
          </a:p>
        </p:txBody>
      </p:sp>
    </p:spTree>
    <p:extLst>
      <p:ext uri="{BB962C8B-B14F-4D97-AF65-F5344CB8AC3E}">
        <p14:creationId xmlns:p14="http://schemas.microsoft.com/office/powerpoint/2010/main" val="3777820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baseline="0" dirty="0" smtClean="0"/>
              <a:t>to quantify the similarity Here we use a famous similarity function edit distance, The edit distance is the minimum number of edit operation needed to transform one string to another. For example the edit distance between </a:t>
            </a:r>
            <a:r>
              <a:rPr lang="en-US" altLang="zh-CN" baseline="0" dirty="0" err="1" smtClean="0"/>
              <a:t>srajit</a:t>
            </a:r>
            <a:r>
              <a:rPr lang="en-US" altLang="zh-CN" baseline="0" dirty="0" smtClean="0"/>
              <a:t> and </a:t>
            </a:r>
            <a:r>
              <a:rPr lang="en-US" altLang="zh-CN" baseline="0" dirty="0" err="1" smtClean="0"/>
              <a:t>seraji</a:t>
            </a:r>
            <a:r>
              <a:rPr lang="en-US" altLang="zh-CN" baseline="0" dirty="0" smtClean="0"/>
              <a:t> is 2 as we can transform </a:t>
            </a:r>
            <a:r>
              <a:rPr lang="en-US" altLang="zh-CN" baseline="0" dirty="0" err="1" smtClean="0"/>
              <a:t>srajit</a:t>
            </a:r>
            <a:r>
              <a:rPr lang="en-US" altLang="zh-CN" baseline="0" dirty="0" smtClean="0"/>
              <a:t> to </a:t>
            </a:r>
            <a:r>
              <a:rPr lang="en-US" altLang="zh-CN" baseline="0" dirty="0" err="1" smtClean="0"/>
              <a:t>seraji</a:t>
            </a:r>
            <a:r>
              <a:rPr lang="en-US" altLang="zh-CN" baseline="0" dirty="0" smtClean="0"/>
              <a:t> by inserting ‘e’ and deleting ‘t’.</a:t>
            </a:r>
          </a:p>
          <a:p>
            <a:endParaRPr lang="zh-CN" altLang="en-US" dirty="0" smtClean="0"/>
          </a:p>
          <a:p>
            <a:endParaRPr lang="en-US" altLang="zh-CN" baseline="0" dirty="0" smtClean="0"/>
          </a:p>
        </p:txBody>
      </p:sp>
      <p:sp>
        <p:nvSpPr>
          <p:cNvPr id="4" name="灯片编号占位符 3"/>
          <p:cNvSpPr>
            <a:spLocks noGrp="1"/>
          </p:cNvSpPr>
          <p:nvPr>
            <p:ph type="sldNum" sz="quarter" idx="10"/>
          </p:nvPr>
        </p:nvSpPr>
        <p:spPr/>
        <p:txBody>
          <a:bodyPr/>
          <a:lstStyle/>
          <a:p>
            <a:fld id="{4E5DA97C-46A6-4CDC-9D3B-5ACD38D83BB7}" type="slidenum">
              <a:rPr lang="zh-CN" altLang="en-US" smtClean="0"/>
              <a:pPr/>
              <a:t>11</a:t>
            </a:fld>
            <a:endParaRPr lang="zh-CN" altLang="en-US"/>
          </a:p>
        </p:txBody>
      </p:sp>
    </p:spTree>
    <p:extLst>
      <p:ext uri="{BB962C8B-B14F-4D97-AF65-F5344CB8AC3E}">
        <p14:creationId xmlns:p14="http://schemas.microsoft.com/office/powerpoint/2010/main" val="40816577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To calculate the edit distance between two strings there</a:t>
            </a:r>
            <a:r>
              <a:rPr lang="en-US" altLang="zh-CN" baseline="0" dirty="0" smtClean="0"/>
              <a:t> is an dynamic programming method as show in the slide. We have a matrix whose cell denote the edit distance between the two prefixes of strings. And the cell in lower right corner is the edit distance between the two strings. The transformation function is shown here, by using the function we can get the edit distance between the two strings. The dynamic programming way always select the minimum value from the other three direction as shown in the slides</a:t>
            </a:r>
          </a:p>
          <a:p>
            <a:endParaRPr lang="en-US" altLang="zh-CN" dirty="0" smtClean="0"/>
          </a:p>
        </p:txBody>
      </p:sp>
      <p:sp>
        <p:nvSpPr>
          <p:cNvPr id="4" name="灯片编号占位符 3"/>
          <p:cNvSpPr>
            <a:spLocks noGrp="1"/>
          </p:cNvSpPr>
          <p:nvPr>
            <p:ph type="sldNum" sz="quarter" idx="10"/>
          </p:nvPr>
        </p:nvSpPr>
        <p:spPr/>
        <p:txBody>
          <a:bodyPr/>
          <a:lstStyle/>
          <a:p>
            <a:fld id="{4E5DA97C-46A6-4CDC-9D3B-5ACD38D83BB7}" type="slidenum">
              <a:rPr lang="zh-CN" altLang="en-US" smtClean="0"/>
              <a:pPr/>
              <a:t>12</a:t>
            </a:fld>
            <a:endParaRPr lang="zh-CN" altLang="en-US"/>
          </a:p>
        </p:txBody>
      </p:sp>
    </p:spTree>
    <p:extLst>
      <p:ext uri="{BB962C8B-B14F-4D97-AF65-F5344CB8AC3E}">
        <p14:creationId xmlns:p14="http://schemas.microsoft.com/office/powerpoint/2010/main" val="36265765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baseline="0" dirty="0" smtClean="0"/>
              <a:t>Here we have an example, to calculate the edit distance between the two strings, we first </a:t>
            </a:r>
            <a:r>
              <a:rPr lang="en-US" altLang="zh-CN" baseline="0" dirty="0" smtClean="0"/>
              <a:t>initial the first row and first column of the matrix and then use the dynamic programming method to calculate the cell values row by row. The red line is an alignment to transform </a:t>
            </a:r>
            <a:r>
              <a:rPr lang="en-US" altLang="zh-CN" baseline="0" dirty="0" err="1" smtClean="0"/>
              <a:t>srajit</a:t>
            </a:r>
            <a:r>
              <a:rPr lang="en-US" altLang="zh-CN" baseline="0" dirty="0" smtClean="0"/>
              <a:t> to </a:t>
            </a:r>
            <a:r>
              <a:rPr lang="en-US" altLang="zh-CN" baseline="0" dirty="0" err="1" smtClean="0"/>
              <a:t>seraji</a:t>
            </a:r>
            <a:r>
              <a:rPr lang="en-US" altLang="zh-CN" baseline="0" dirty="0" smtClean="0"/>
              <a:t> which first match </a:t>
            </a:r>
            <a:r>
              <a:rPr lang="en-US" altLang="zh-CN" baseline="0" dirty="0" smtClean="0"/>
              <a:t>the two ‘</a:t>
            </a:r>
            <a:r>
              <a:rPr lang="en-US" altLang="zh-CN" baseline="0" dirty="0" smtClean="0"/>
              <a:t>s’s </a:t>
            </a:r>
            <a:r>
              <a:rPr lang="en-US" altLang="zh-CN" baseline="0" dirty="0" smtClean="0"/>
              <a:t>insert an ‘e’ and match the </a:t>
            </a:r>
            <a:r>
              <a:rPr lang="en-US" altLang="zh-CN" baseline="0" dirty="0" err="1" smtClean="0"/>
              <a:t>raji</a:t>
            </a:r>
            <a:r>
              <a:rPr lang="en-US" altLang="zh-CN" baseline="0" dirty="0" smtClean="0"/>
              <a:t>, and finally a deletion of t.</a:t>
            </a:r>
          </a:p>
        </p:txBody>
      </p:sp>
      <p:sp>
        <p:nvSpPr>
          <p:cNvPr id="4" name="灯片编号占位符 3"/>
          <p:cNvSpPr>
            <a:spLocks noGrp="1"/>
          </p:cNvSpPr>
          <p:nvPr>
            <p:ph type="sldNum" sz="quarter" idx="10"/>
          </p:nvPr>
        </p:nvSpPr>
        <p:spPr/>
        <p:txBody>
          <a:bodyPr/>
          <a:lstStyle/>
          <a:p>
            <a:fld id="{4E5DA97C-46A6-4CDC-9D3B-5ACD38D83BB7}" type="slidenum">
              <a:rPr lang="zh-CN" altLang="en-US" smtClean="0"/>
              <a:pPr/>
              <a:t>13</a:t>
            </a:fld>
            <a:endParaRPr lang="zh-CN" altLang="en-US"/>
          </a:p>
        </p:txBody>
      </p:sp>
    </p:spTree>
    <p:extLst>
      <p:ext uri="{BB962C8B-B14F-4D97-AF65-F5344CB8AC3E}">
        <p14:creationId xmlns:p14="http://schemas.microsoft.com/office/powerpoint/2010/main" val="13266045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So next we propose a</a:t>
            </a:r>
            <a:r>
              <a:rPr lang="en-US" altLang="zh-CN" baseline="0" dirty="0" smtClean="0"/>
              <a:t> progressive framework for the top-k string similarity search problem.</a:t>
            </a:r>
            <a:endParaRPr lang="zh-CN" altLang="en-US" dirty="0"/>
          </a:p>
        </p:txBody>
      </p:sp>
      <p:sp>
        <p:nvSpPr>
          <p:cNvPr id="4" name="灯片编号占位符 3"/>
          <p:cNvSpPr>
            <a:spLocks noGrp="1"/>
          </p:cNvSpPr>
          <p:nvPr>
            <p:ph type="sldNum" sz="quarter" idx="10"/>
          </p:nvPr>
        </p:nvSpPr>
        <p:spPr/>
        <p:txBody>
          <a:bodyPr/>
          <a:lstStyle/>
          <a:p>
            <a:fld id="{4E5DA97C-46A6-4CDC-9D3B-5ACD38D83BB7}" type="slidenum">
              <a:rPr lang="zh-CN" altLang="en-US" smtClean="0"/>
              <a:pPr/>
              <a:t>14</a:t>
            </a:fld>
            <a:endParaRPr lang="zh-CN" altLang="en-US"/>
          </a:p>
        </p:txBody>
      </p:sp>
    </p:spTree>
    <p:extLst>
      <p:ext uri="{BB962C8B-B14F-4D97-AF65-F5344CB8AC3E}">
        <p14:creationId xmlns:p14="http://schemas.microsoft.com/office/powerpoint/2010/main" val="37404485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We</a:t>
            </a:r>
            <a:r>
              <a:rPr lang="en-US" altLang="zh-CN" baseline="0" dirty="0" smtClean="0"/>
              <a:t> first show how the progressive method works in two strings. The basic idea is that we always select the smallest cell to extend to other uncalculated cells which fill the uncalculated cells directly. That is because the smallest cell always generate the next smallest cells.  Here we have an example, we first identify the two smallest cells entry [0,0] and [1,1] whose value are both 0.</a:t>
            </a:r>
            <a:endParaRPr lang="en-US" altLang="zh-CN" dirty="0" smtClean="0"/>
          </a:p>
        </p:txBody>
      </p:sp>
      <p:sp>
        <p:nvSpPr>
          <p:cNvPr id="4" name="灯片编号占位符 3"/>
          <p:cNvSpPr>
            <a:spLocks noGrp="1"/>
          </p:cNvSpPr>
          <p:nvPr>
            <p:ph type="sldNum" sz="quarter" idx="10"/>
          </p:nvPr>
        </p:nvSpPr>
        <p:spPr/>
        <p:txBody>
          <a:bodyPr/>
          <a:lstStyle/>
          <a:p>
            <a:fld id="{4E5DA97C-46A6-4CDC-9D3B-5ACD38D83BB7}" type="slidenum">
              <a:rPr lang="zh-CN" altLang="en-US" smtClean="0"/>
              <a:pPr/>
              <a:t>15</a:t>
            </a:fld>
            <a:endParaRPr lang="zh-CN" altLang="en-US"/>
          </a:p>
        </p:txBody>
      </p:sp>
    </p:spTree>
    <p:extLst>
      <p:ext uri="{BB962C8B-B14F-4D97-AF65-F5344CB8AC3E}">
        <p14:creationId xmlns:p14="http://schemas.microsoft.com/office/powerpoint/2010/main" val="21244798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baseline="0" dirty="0" smtClean="0"/>
              <a:t>Next we extend the two smallest cells from three directions to the other uncalculated cells.</a:t>
            </a:r>
            <a:endParaRPr lang="en-US" altLang="zh-CN" dirty="0" smtClean="0"/>
          </a:p>
        </p:txBody>
      </p:sp>
      <p:sp>
        <p:nvSpPr>
          <p:cNvPr id="4" name="灯片编号占位符 3"/>
          <p:cNvSpPr>
            <a:spLocks noGrp="1"/>
          </p:cNvSpPr>
          <p:nvPr>
            <p:ph type="sldNum" sz="quarter" idx="10"/>
          </p:nvPr>
        </p:nvSpPr>
        <p:spPr/>
        <p:txBody>
          <a:bodyPr/>
          <a:lstStyle/>
          <a:p>
            <a:fld id="{4E5DA97C-46A6-4CDC-9D3B-5ACD38D83BB7}" type="slidenum">
              <a:rPr lang="zh-CN" altLang="en-US" smtClean="0"/>
              <a:pPr/>
              <a:t>16</a:t>
            </a:fld>
            <a:endParaRPr lang="zh-CN" altLang="en-US"/>
          </a:p>
        </p:txBody>
      </p:sp>
    </p:spTree>
    <p:extLst>
      <p:ext uri="{BB962C8B-B14F-4D97-AF65-F5344CB8AC3E}">
        <p14:creationId xmlns:p14="http://schemas.microsoft.com/office/powerpoint/2010/main" val="30584978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And </a:t>
            </a:r>
            <a:r>
              <a:rPr lang="en-US" altLang="zh-CN" dirty="0" smtClean="0"/>
              <a:t>we </a:t>
            </a:r>
            <a:r>
              <a:rPr lang="en-US" altLang="zh-CN" dirty="0" smtClean="0"/>
              <a:t>get five</a:t>
            </a:r>
            <a:r>
              <a:rPr lang="en-US" altLang="zh-CN" baseline="0" dirty="0" smtClean="0"/>
              <a:t> cells and fill them with value 1 as show in the slides. This is because no other way can fill an even smaller value to these five cells.</a:t>
            </a:r>
            <a:endParaRPr lang="en-US" altLang="zh-CN" dirty="0" smtClean="0"/>
          </a:p>
        </p:txBody>
      </p:sp>
      <p:sp>
        <p:nvSpPr>
          <p:cNvPr id="4" name="灯片编号占位符 3"/>
          <p:cNvSpPr>
            <a:spLocks noGrp="1"/>
          </p:cNvSpPr>
          <p:nvPr>
            <p:ph type="sldNum" sz="quarter" idx="10"/>
          </p:nvPr>
        </p:nvSpPr>
        <p:spPr/>
        <p:txBody>
          <a:bodyPr/>
          <a:lstStyle/>
          <a:p>
            <a:fld id="{4E5DA97C-46A6-4CDC-9D3B-5ACD38D83BB7}" type="slidenum">
              <a:rPr lang="zh-CN" altLang="en-US" smtClean="0"/>
              <a:pPr/>
              <a:t>17</a:t>
            </a:fld>
            <a:endParaRPr lang="zh-CN" altLang="en-US"/>
          </a:p>
        </p:txBody>
      </p:sp>
    </p:spTree>
    <p:extLst>
      <p:ext uri="{BB962C8B-B14F-4D97-AF65-F5344CB8AC3E}">
        <p14:creationId xmlns:p14="http://schemas.microsoft.com/office/powerpoint/2010/main" val="42934511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After</a:t>
            </a:r>
            <a:r>
              <a:rPr lang="en-US" altLang="zh-CN" baseline="0" dirty="0" smtClean="0"/>
              <a:t> extending the smallest value, we need to find the matching uncalculated cells from the extended cells. This is because a match operation will not increase the edit distance between two prefixes. And This will generate the next smallest value, too.</a:t>
            </a:r>
            <a:endParaRPr lang="en-US" altLang="zh-CN" dirty="0" smtClean="0"/>
          </a:p>
        </p:txBody>
      </p:sp>
      <p:sp>
        <p:nvSpPr>
          <p:cNvPr id="4" name="灯片编号占位符 3"/>
          <p:cNvSpPr>
            <a:spLocks noGrp="1"/>
          </p:cNvSpPr>
          <p:nvPr>
            <p:ph type="sldNum" sz="quarter" idx="10"/>
          </p:nvPr>
        </p:nvSpPr>
        <p:spPr/>
        <p:txBody>
          <a:bodyPr/>
          <a:lstStyle/>
          <a:p>
            <a:fld id="{4E5DA97C-46A6-4CDC-9D3B-5ACD38D83BB7}" type="slidenum">
              <a:rPr lang="zh-CN" altLang="en-US" smtClean="0"/>
              <a:pPr/>
              <a:t>18</a:t>
            </a:fld>
            <a:endParaRPr lang="zh-CN" altLang="en-US"/>
          </a:p>
        </p:txBody>
      </p:sp>
    </p:spTree>
    <p:extLst>
      <p:ext uri="{BB962C8B-B14F-4D97-AF65-F5344CB8AC3E}">
        <p14:creationId xmlns:p14="http://schemas.microsoft.com/office/powerpoint/2010/main" val="1236607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As show in the slides,</a:t>
            </a:r>
            <a:r>
              <a:rPr lang="en-US" altLang="zh-CN" baseline="0" dirty="0" smtClean="0"/>
              <a:t> after finding match cells we get next another four cells and fill them with value 1.</a:t>
            </a:r>
            <a:endParaRPr lang="en-US" altLang="zh-CN" dirty="0" smtClean="0"/>
          </a:p>
        </p:txBody>
      </p:sp>
      <p:sp>
        <p:nvSpPr>
          <p:cNvPr id="4" name="灯片编号占位符 3"/>
          <p:cNvSpPr>
            <a:spLocks noGrp="1"/>
          </p:cNvSpPr>
          <p:nvPr>
            <p:ph type="sldNum" sz="quarter" idx="10"/>
          </p:nvPr>
        </p:nvSpPr>
        <p:spPr/>
        <p:txBody>
          <a:bodyPr/>
          <a:lstStyle/>
          <a:p>
            <a:fld id="{4E5DA97C-46A6-4CDC-9D3B-5ACD38D83BB7}" type="slidenum">
              <a:rPr lang="zh-CN" altLang="en-US" smtClean="0"/>
              <a:pPr/>
              <a:t>19</a:t>
            </a:fld>
            <a:endParaRPr lang="zh-CN" altLang="en-US"/>
          </a:p>
        </p:txBody>
      </p:sp>
    </p:spTree>
    <p:extLst>
      <p:ext uri="{BB962C8B-B14F-4D97-AF65-F5344CB8AC3E}">
        <p14:creationId xmlns:p14="http://schemas.microsoft.com/office/powerpoint/2010/main" val="9975242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So  this is the outline of my presentation. I will first give</a:t>
            </a:r>
            <a:r>
              <a:rPr lang="en-US" altLang="zh-CN" baseline="0" dirty="0" smtClean="0"/>
              <a:t> the motivation.</a:t>
            </a:r>
            <a:endParaRPr lang="zh-CN" altLang="en-US" dirty="0"/>
          </a:p>
        </p:txBody>
      </p:sp>
      <p:sp>
        <p:nvSpPr>
          <p:cNvPr id="4" name="灯片编号占位符 3"/>
          <p:cNvSpPr>
            <a:spLocks noGrp="1"/>
          </p:cNvSpPr>
          <p:nvPr>
            <p:ph type="sldNum" sz="quarter" idx="10"/>
          </p:nvPr>
        </p:nvSpPr>
        <p:spPr/>
        <p:txBody>
          <a:bodyPr/>
          <a:lstStyle/>
          <a:p>
            <a:fld id="{4E5DA97C-46A6-4CDC-9D3B-5ACD38D83BB7}" type="slidenum">
              <a:rPr lang="zh-CN" altLang="en-US" smtClean="0"/>
              <a:pPr/>
              <a:t>2</a:t>
            </a:fld>
            <a:endParaRPr lang="zh-CN" altLang="en-US"/>
          </a:p>
        </p:txBody>
      </p:sp>
    </p:spTree>
    <p:extLst>
      <p:ext uri="{BB962C8B-B14F-4D97-AF65-F5344CB8AC3E}">
        <p14:creationId xmlns:p14="http://schemas.microsoft.com/office/powerpoint/2010/main" val="33483940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Similarity</a:t>
            </a:r>
            <a:r>
              <a:rPr lang="en-US" altLang="zh-CN" baseline="0" dirty="0" smtClean="0"/>
              <a:t> n</a:t>
            </a:r>
            <a:r>
              <a:rPr lang="en-US" altLang="zh-CN" dirty="0" smtClean="0"/>
              <a:t>ext we extend the set of smallest cells with value 1 to get next smallest </a:t>
            </a:r>
            <a:r>
              <a:rPr lang="en-US" altLang="zh-CN" dirty="0" err="1" smtClean="0"/>
              <a:t>cels</a:t>
            </a:r>
            <a:r>
              <a:rPr lang="en-US" altLang="zh-CN" baseline="0" dirty="0" smtClean="0"/>
              <a:t> with value 2 and finally get the results that the edit distance between </a:t>
            </a:r>
            <a:r>
              <a:rPr lang="en-US" altLang="zh-CN" baseline="0" dirty="0" err="1" smtClean="0"/>
              <a:t>srajit</a:t>
            </a:r>
            <a:r>
              <a:rPr lang="en-US" altLang="zh-CN" baseline="0" dirty="0" smtClean="0"/>
              <a:t> and </a:t>
            </a:r>
            <a:r>
              <a:rPr lang="en-US" altLang="zh-CN" baseline="0" dirty="0" err="1" smtClean="0"/>
              <a:t>seraji</a:t>
            </a:r>
            <a:r>
              <a:rPr lang="en-US" altLang="zh-CN" baseline="0" dirty="0" smtClean="0"/>
              <a:t> is 2.</a:t>
            </a:r>
            <a:endParaRPr lang="en-US" altLang="zh-CN" dirty="0" smtClean="0"/>
          </a:p>
        </p:txBody>
      </p:sp>
      <p:sp>
        <p:nvSpPr>
          <p:cNvPr id="4" name="灯片编号占位符 3"/>
          <p:cNvSpPr>
            <a:spLocks noGrp="1"/>
          </p:cNvSpPr>
          <p:nvPr>
            <p:ph type="sldNum" sz="quarter" idx="10"/>
          </p:nvPr>
        </p:nvSpPr>
        <p:spPr/>
        <p:txBody>
          <a:bodyPr/>
          <a:lstStyle/>
          <a:p>
            <a:fld id="{4E5DA97C-46A6-4CDC-9D3B-5ACD38D83BB7}" type="slidenum">
              <a:rPr lang="zh-CN" altLang="en-US" smtClean="0"/>
              <a:pPr/>
              <a:t>20</a:t>
            </a:fld>
            <a:endParaRPr lang="zh-CN" altLang="en-US"/>
          </a:p>
        </p:txBody>
      </p:sp>
    </p:spTree>
    <p:extLst>
      <p:ext uri="{BB962C8B-B14F-4D97-AF65-F5344CB8AC3E}">
        <p14:creationId xmlns:p14="http://schemas.microsoft.com/office/powerpoint/2010/main" val="15521810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Next we show how</a:t>
            </a:r>
            <a:r>
              <a:rPr lang="en-US" altLang="zh-CN" baseline="0" dirty="0" smtClean="0"/>
              <a:t> to use this progressive framework to </a:t>
            </a:r>
            <a:r>
              <a:rPr lang="en-US" altLang="zh-CN" baseline="0" dirty="0" err="1" smtClean="0"/>
              <a:t>addresse</a:t>
            </a:r>
            <a:r>
              <a:rPr lang="en-US" altLang="zh-CN" baseline="0" dirty="0" smtClean="0"/>
              <a:t> our top-k string similarity search problem. To achieve this, we need to first build a </a:t>
            </a:r>
            <a:r>
              <a:rPr lang="en-US" altLang="zh-CN" baseline="0" dirty="0" err="1" smtClean="0"/>
              <a:t>trie</a:t>
            </a:r>
            <a:r>
              <a:rPr lang="en-US" altLang="zh-CN" baseline="0" dirty="0" smtClean="0"/>
              <a:t> structure over the dataset. The </a:t>
            </a:r>
            <a:r>
              <a:rPr lang="en-US" altLang="zh-CN" baseline="0" dirty="0" err="1" smtClean="0"/>
              <a:t>trie</a:t>
            </a:r>
            <a:r>
              <a:rPr lang="en-US" altLang="zh-CN" baseline="0" dirty="0" smtClean="0"/>
              <a:t> structure on the right side is based on the strings in previous table. Also we introduce a concept of entry which consists of a node and a prefix of the query string. An entry can </a:t>
            </a:r>
            <a:r>
              <a:rPr lang="en-US" altLang="zh-CN" baseline="0" smtClean="0"/>
              <a:t>be basically </a:t>
            </a:r>
            <a:r>
              <a:rPr lang="en-US" altLang="zh-CN" baseline="0" dirty="0" smtClean="0"/>
              <a:t>understand as a cell in previous matrix. Suppose a top-3 query </a:t>
            </a:r>
            <a:r>
              <a:rPr lang="en-US" altLang="zh-CN" baseline="0" dirty="0" err="1" smtClean="0"/>
              <a:t>srajit</a:t>
            </a:r>
            <a:r>
              <a:rPr lang="en-US" altLang="zh-CN" baseline="0" dirty="0" smtClean="0"/>
              <a:t> is issued. Next we </a:t>
            </a:r>
            <a:r>
              <a:rPr lang="en-US" altLang="zh-CN" sz="1200" b="0" i="0" u="none" strike="noStrike" kern="1200" baseline="0" dirty="0" smtClean="0">
                <a:solidFill>
                  <a:schemeClr val="tx1"/>
                </a:solidFill>
                <a:latin typeface="+mn-lt"/>
                <a:ea typeface="+mn-ea"/>
                <a:cs typeface="+mn-cs"/>
              </a:rPr>
              <a:t>illustrates how to compute the top-3 results of query “</a:t>
            </a:r>
            <a:r>
              <a:rPr lang="en-US" altLang="zh-CN" sz="1200" b="0" i="0" u="none" strike="noStrike" kern="1200" baseline="0" dirty="0" err="1" smtClean="0">
                <a:solidFill>
                  <a:schemeClr val="tx1"/>
                </a:solidFill>
                <a:latin typeface="+mn-lt"/>
                <a:ea typeface="+mn-ea"/>
                <a:cs typeface="+mn-cs"/>
              </a:rPr>
              <a:t>srajit</a:t>
            </a:r>
            <a:r>
              <a:rPr lang="en-US" altLang="zh-CN" sz="1200" b="0" i="0" u="none" strike="noStrike" kern="1200" baseline="0" dirty="0" smtClean="0">
                <a:solidFill>
                  <a:schemeClr val="tx1"/>
                </a:solidFill>
                <a:latin typeface="+mn-lt"/>
                <a:ea typeface="+mn-ea"/>
                <a:cs typeface="+mn-cs"/>
              </a:rPr>
              <a:t>”.</a:t>
            </a:r>
            <a:endParaRPr lang="en-US" altLang="zh-CN" dirty="0" smtClean="0"/>
          </a:p>
        </p:txBody>
      </p:sp>
      <p:sp>
        <p:nvSpPr>
          <p:cNvPr id="4" name="灯片编号占位符 3"/>
          <p:cNvSpPr>
            <a:spLocks noGrp="1"/>
          </p:cNvSpPr>
          <p:nvPr>
            <p:ph type="sldNum" sz="quarter" idx="10"/>
          </p:nvPr>
        </p:nvSpPr>
        <p:spPr/>
        <p:txBody>
          <a:bodyPr/>
          <a:lstStyle/>
          <a:p>
            <a:fld id="{4E5DA97C-46A6-4CDC-9D3B-5ACD38D83BB7}" type="slidenum">
              <a:rPr lang="zh-CN" altLang="en-US" smtClean="0"/>
              <a:pPr/>
              <a:t>21</a:t>
            </a:fld>
            <a:endParaRPr lang="zh-CN" altLang="en-US"/>
          </a:p>
        </p:txBody>
      </p:sp>
    </p:spTree>
    <p:extLst>
      <p:ext uri="{BB962C8B-B14F-4D97-AF65-F5344CB8AC3E}">
        <p14:creationId xmlns:p14="http://schemas.microsoft.com/office/powerpoint/2010/main" val="16583824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We adapt</a:t>
            </a:r>
            <a:r>
              <a:rPr lang="en-US" altLang="zh-CN" baseline="0" dirty="0" smtClean="0"/>
              <a:t> the progressive framework on the </a:t>
            </a:r>
            <a:r>
              <a:rPr lang="en-US" altLang="zh-CN" baseline="0" dirty="0" err="1" smtClean="0"/>
              <a:t>trie</a:t>
            </a:r>
            <a:r>
              <a:rPr lang="en-US" altLang="zh-CN" baseline="0" dirty="0" smtClean="0"/>
              <a:t> structure. </a:t>
            </a:r>
            <a:r>
              <a:rPr lang="en-US" altLang="zh-CN" sz="1200" b="0" i="0" u="none" strike="noStrike" kern="1200" baseline="0" dirty="0" smtClean="0">
                <a:solidFill>
                  <a:schemeClr val="tx1"/>
                </a:solidFill>
                <a:latin typeface="+mn-lt"/>
                <a:ea typeface="+mn-ea"/>
                <a:cs typeface="+mn-cs"/>
              </a:rPr>
              <a:t>We first add the entry consists of node zero and </a:t>
            </a:r>
            <a:r>
              <a:rPr lang="en-US" altLang="zh-CN" sz="1200" b="0" i="0" u="none" strike="noStrike" kern="1200" baseline="0" dirty="0" err="1" smtClean="0">
                <a:solidFill>
                  <a:schemeClr val="tx1"/>
                </a:solidFill>
                <a:latin typeface="+mn-lt"/>
                <a:ea typeface="+mn-ea"/>
                <a:cs typeface="+mn-cs"/>
              </a:rPr>
              <a:t>theprefix</a:t>
            </a:r>
            <a:r>
              <a:rPr lang="en-US" altLang="zh-CN" sz="1200" b="0" i="0" u="none" strike="noStrike" kern="1200" baseline="0" dirty="0" smtClean="0">
                <a:solidFill>
                  <a:schemeClr val="tx1"/>
                </a:solidFill>
                <a:latin typeface="+mn-lt"/>
                <a:ea typeface="+mn-ea"/>
                <a:cs typeface="+mn-cs"/>
              </a:rPr>
              <a:t> with length zero into the smallest node sets with edit distance zero. Next we need to </a:t>
            </a:r>
            <a:r>
              <a:rPr lang="en-US" altLang="zh-CN" dirty="0" smtClean="0"/>
              <a:t>find those</a:t>
            </a:r>
            <a:r>
              <a:rPr lang="en-US" altLang="zh-CN" baseline="0" dirty="0" smtClean="0"/>
              <a:t> matching entries whose edit distance is also zero. </a:t>
            </a:r>
            <a:r>
              <a:rPr lang="en-US" altLang="zh-CN" sz="1200" b="0" i="0" u="none" strike="noStrike" kern="1200" baseline="0" dirty="0" smtClean="0">
                <a:solidFill>
                  <a:schemeClr val="tx1"/>
                </a:solidFill>
                <a:latin typeface="+mn-lt"/>
                <a:ea typeface="+mn-ea"/>
                <a:cs typeface="+mn-cs"/>
              </a:rPr>
              <a:t>As n1 which is the node in red cycle, matches the ‘s’ of the query string , we add the entry of ⟨n1, 1⟩ into the set of smallest nodes with edit distance 0.</a:t>
            </a:r>
            <a:endParaRPr lang="en-US" altLang="zh-CN" dirty="0" smtClean="0"/>
          </a:p>
        </p:txBody>
      </p:sp>
      <p:sp>
        <p:nvSpPr>
          <p:cNvPr id="4" name="灯片编号占位符 3"/>
          <p:cNvSpPr>
            <a:spLocks noGrp="1"/>
          </p:cNvSpPr>
          <p:nvPr>
            <p:ph type="sldNum" sz="quarter" idx="10"/>
          </p:nvPr>
        </p:nvSpPr>
        <p:spPr/>
        <p:txBody>
          <a:bodyPr/>
          <a:lstStyle/>
          <a:p>
            <a:fld id="{4E5DA97C-46A6-4CDC-9D3B-5ACD38D83BB7}" type="slidenum">
              <a:rPr lang="zh-CN" altLang="en-US" smtClean="0"/>
              <a:pPr/>
              <a:t>22</a:t>
            </a:fld>
            <a:endParaRPr lang="zh-CN" altLang="en-US"/>
          </a:p>
        </p:txBody>
      </p:sp>
    </p:spTree>
    <p:extLst>
      <p:ext uri="{BB962C8B-B14F-4D97-AF65-F5344CB8AC3E}">
        <p14:creationId xmlns:p14="http://schemas.microsoft.com/office/powerpoint/2010/main" val="7349312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Next we need to calculate the entries with edit distance 1 by extending from the two</a:t>
            </a:r>
            <a:r>
              <a:rPr lang="en-US" altLang="zh-CN" baseline="0" dirty="0" smtClean="0"/>
              <a:t> smallest entries. We use the first entry node zero and zero as an example. </a:t>
            </a:r>
            <a:endParaRPr lang="en-US" altLang="zh-CN" dirty="0" smtClean="0"/>
          </a:p>
        </p:txBody>
      </p:sp>
      <p:sp>
        <p:nvSpPr>
          <p:cNvPr id="4" name="灯片编号占位符 3"/>
          <p:cNvSpPr>
            <a:spLocks noGrp="1"/>
          </p:cNvSpPr>
          <p:nvPr>
            <p:ph type="sldNum" sz="quarter" idx="10"/>
          </p:nvPr>
        </p:nvSpPr>
        <p:spPr/>
        <p:txBody>
          <a:bodyPr/>
          <a:lstStyle/>
          <a:p>
            <a:fld id="{4E5DA97C-46A6-4CDC-9D3B-5ACD38D83BB7}" type="slidenum">
              <a:rPr lang="zh-CN" altLang="en-US" smtClean="0"/>
              <a:pPr/>
              <a:t>23</a:t>
            </a:fld>
            <a:endParaRPr lang="zh-CN" altLang="en-US"/>
          </a:p>
        </p:txBody>
      </p:sp>
    </p:spTree>
    <p:extLst>
      <p:ext uri="{BB962C8B-B14F-4D97-AF65-F5344CB8AC3E}">
        <p14:creationId xmlns:p14="http://schemas.microsoft.com/office/powerpoint/2010/main" val="12795801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sz="1200" b="0" i="0" u="none" strike="noStrike" kern="1200" baseline="0" dirty="0" smtClean="0">
                <a:solidFill>
                  <a:schemeClr val="tx1"/>
                </a:solidFill>
                <a:latin typeface="+mn-lt"/>
                <a:ea typeface="+mn-ea"/>
                <a:cs typeface="+mn-cs"/>
              </a:rPr>
              <a:t>For ⟨n0, 0⟩, we can extend it by three edit operation. By a deletion, we want to add ⟨n0, 1⟩ in to the set of next smallest entries, </a:t>
            </a:r>
            <a:r>
              <a:rPr lang="en-US" altLang="zh-CN" sz="1200" b="0" i="0" u="none" strike="noStrike" kern="1200" baseline="0" dirty="0" err="1" smtClean="0">
                <a:solidFill>
                  <a:schemeClr val="tx1"/>
                </a:solidFill>
                <a:latin typeface="+mn-lt"/>
                <a:ea typeface="+mn-ea"/>
                <a:cs typeface="+mn-cs"/>
              </a:rPr>
              <a:t>similary</a:t>
            </a:r>
            <a:r>
              <a:rPr lang="en-US" altLang="zh-CN" sz="1200" b="0" i="0" u="none" strike="noStrike" kern="1200" baseline="0" dirty="0" smtClean="0">
                <a:solidFill>
                  <a:schemeClr val="tx1"/>
                </a:solidFill>
                <a:latin typeface="+mn-lt"/>
                <a:ea typeface="+mn-ea"/>
                <a:cs typeface="+mn-cs"/>
              </a:rPr>
              <a:t> by a insertion we wan to add ⟨n21, 0⟩ , and by a substitution we want to add ⟨n1, 1⟩, and ⟨n21, 1⟩. As ⟨n1, 1⟩ is already calculated in the set of edit distance one, we do not add it.</a:t>
            </a:r>
          </a:p>
          <a:p>
            <a:endParaRPr lang="en-US" altLang="zh-CN" sz="1200" b="0" i="0" u="none" strike="noStrike" kern="1200" baseline="0" dirty="0" smtClean="0">
              <a:solidFill>
                <a:schemeClr val="tx1"/>
              </a:solidFill>
              <a:latin typeface="+mn-lt"/>
              <a:ea typeface="+mn-ea"/>
              <a:cs typeface="+mn-cs"/>
            </a:endParaRPr>
          </a:p>
          <a:p>
            <a:endParaRPr lang="en-US" altLang="zh-CN" sz="1200" b="0" i="0" u="none" strike="noStrike" kern="1200" baseline="0" dirty="0" smtClean="0">
              <a:solidFill>
                <a:schemeClr val="tx1"/>
              </a:solidFill>
              <a:latin typeface="+mn-lt"/>
              <a:ea typeface="+mn-ea"/>
              <a:cs typeface="+mn-cs"/>
            </a:endParaRPr>
          </a:p>
        </p:txBody>
      </p:sp>
      <p:sp>
        <p:nvSpPr>
          <p:cNvPr id="4" name="灯片编号占位符 3"/>
          <p:cNvSpPr>
            <a:spLocks noGrp="1"/>
          </p:cNvSpPr>
          <p:nvPr>
            <p:ph type="sldNum" sz="quarter" idx="10"/>
          </p:nvPr>
        </p:nvSpPr>
        <p:spPr/>
        <p:txBody>
          <a:bodyPr/>
          <a:lstStyle/>
          <a:p>
            <a:fld id="{4E5DA97C-46A6-4CDC-9D3B-5ACD38D83BB7}" type="slidenum">
              <a:rPr lang="zh-CN" altLang="en-US" smtClean="0"/>
              <a:pPr/>
              <a:t>24</a:t>
            </a:fld>
            <a:endParaRPr lang="zh-CN" altLang="en-US"/>
          </a:p>
        </p:txBody>
      </p:sp>
    </p:spTree>
    <p:extLst>
      <p:ext uri="{BB962C8B-B14F-4D97-AF65-F5344CB8AC3E}">
        <p14:creationId xmlns:p14="http://schemas.microsoft.com/office/powerpoint/2010/main" val="26092970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sz="1200" b="0" i="0" u="none" strike="noStrike" kern="1200" baseline="0" dirty="0" smtClean="0">
                <a:solidFill>
                  <a:schemeClr val="tx1"/>
                </a:solidFill>
                <a:latin typeface="+mn-lt"/>
                <a:ea typeface="+mn-ea"/>
                <a:cs typeface="+mn-cs"/>
              </a:rPr>
              <a:t>Similarly we compute T1 and T2. As there are 3 answers in T2, we terminate and return n20 (“</a:t>
            </a:r>
            <a:r>
              <a:rPr lang="en-US" altLang="zh-CN" sz="1200" b="0" i="0" u="none" strike="noStrike" kern="1200" baseline="0" dirty="0" err="1" smtClean="0">
                <a:solidFill>
                  <a:schemeClr val="tx1"/>
                </a:solidFill>
                <a:latin typeface="+mn-lt"/>
                <a:ea typeface="+mn-ea"/>
                <a:cs typeface="+mn-cs"/>
              </a:rPr>
              <a:t>surajit</a:t>
            </a:r>
            <a:r>
              <a:rPr lang="en-US" altLang="zh-CN" sz="1200" b="0" i="0" u="none" strike="noStrike" kern="1200" baseline="0" dirty="0" smtClean="0">
                <a:solidFill>
                  <a:schemeClr val="tx1"/>
                </a:solidFill>
                <a:latin typeface="+mn-lt"/>
                <a:ea typeface="+mn-ea"/>
                <a:cs typeface="+mn-cs"/>
              </a:rPr>
              <a:t>”) with edit distance 1, and n5 (“</a:t>
            </a:r>
            <a:r>
              <a:rPr lang="en-US" altLang="zh-CN" sz="1200" b="0" i="0" u="none" strike="noStrike" kern="1200" baseline="0" dirty="0" err="1" smtClean="0">
                <a:solidFill>
                  <a:schemeClr val="tx1"/>
                </a:solidFill>
                <a:latin typeface="+mn-lt"/>
                <a:ea typeface="+mn-ea"/>
                <a:cs typeface="+mn-cs"/>
              </a:rPr>
              <a:t>sarit</a:t>
            </a:r>
            <a:r>
              <a:rPr lang="en-US" altLang="zh-CN" sz="1200" b="0" i="0" u="none" strike="noStrike" kern="1200" baseline="0" dirty="0" smtClean="0">
                <a:solidFill>
                  <a:schemeClr val="tx1"/>
                </a:solidFill>
                <a:latin typeface="+mn-lt"/>
                <a:ea typeface="+mn-ea"/>
                <a:cs typeface="+mn-cs"/>
              </a:rPr>
              <a:t>”) and n10 (“</a:t>
            </a:r>
            <a:r>
              <a:rPr lang="en-US" altLang="zh-CN" sz="1200" b="0" i="0" u="none" strike="noStrike" kern="1200" baseline="0" dirty="0" err="1" smtClean="0">
                <a:solidFill>
                  <a:schemeClr val="tx1"/>
                </a:solidFill>
                <a:latin typeface="+mn-lt"/>
                <a:ea typeface="+mn-ea"/>
                <a:cs typeface="+mn-cs"/>
              </a:rPr>
              <a:t>seraji</a:t>
            </a:r>
            <a:r>
              <a:rPr lang="en-US" altLang="zh-CN" sz="1200" b="0" i="0" u="none" strike="noStrike" kern="1200" baseline="0" dirty="0" smtClean="0">
                <a:solidFill>
                  <a:schemeClr val="tx1"/>
                </a:solidFill>
                <a:latin typeface="+mn-lt"/>
                <a:ea typeface="+mn-ea"/>
                <a:cs typeface="+mn-cs"/>
              </a:rPr>
              <a:t>”) with edit distance 2.</a:t>
            </a:r>
            <a:endParaRPr lang="en-US" altLang="zh-CN" i="0" dirty="0" smtClean="0"/>
          </a:p>
        </p:txBody>
      </p:sp>
      <p:sp>
        <p:nvSpPr>
          <p:cNvPr id="4" name="灯片编号占位符 3"/>
          <p:cNvSpPr>
            <a:spLocks noGrp="1"/>
          </p:cNvSpPr>
          <p:nvPr>
            <p:ph type="sldNum" sz="quarter" idx="10"/>
          </p:nvPr>
        </p:nvSpPr>
        <p:spPr/>
        <p:txBody>
          <a:bodyPr/>
          <a:lstStyle/>
          <a:p>
            <a:fld id="{4E5DA97C-46A6-4CDC-9D3B-5ACD38D83BB7}" type="slidenum">
              <a:rPr lang="zh-CN" altLang="en-US" smtClean="0"/>
              <a:pPr/>
              <a:t>25</a:t>
            </a:fld>
            <a:endParaRPr lang="zh-CN" altLang="en-US"/>
          </a:p>
        </p:txBody>
      </p:sp>
    </p:spTree>
    <p:extLst>
      <p:ext uri="{BB962C8B-B14F-4D97-AF65-F5344CB8AC3E}">
        <p14:creationId xmlns:p14="http://schemas.microsoft.com/office/powerpoint/2010/main" val="18131114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sz="1200" b="0" i="0" u="none" strike="noStrike" kern="1200" baseline="0" dirty="0" smtClean="0">
                <a:solidFill>
                  <a:schemeClr val="tx1"/>
                </a:solidFill>
                <a:latin typeface="+mn-lt"/>
                <a:ea typeface="+mn-ea"/>
                <a:cs typeface="+mn-cs"/>
              </a:rPr>
              <a:t>In this section, we propose a method to reduce the size of entry set E</a:t>
            </a:r>
            <a:r>
              <a:rPr lang="en-US" altLang="zh-CN" sz="1200" b="0" i="1" u="none" strike="noStrike" kern="1200" baseline="0" dirty="0" smtClean="0">
                <a:solidFill>
                  <a:schemeClr val="tx1"/>
                </a:solidFill>
                <a:latin typeface="+mn-lt"/>
                <a:ea typeface="+mn-ea"/>
                <a:cs typeface="+mn-cs"/>
              </a:rPr>
              <a:t>x </a:t>
            </a:r>
            <a:r>
              <a:rPr lang="en-US" altLang="zh-CN" sz="1200" b="0" i="0" u="none" strike="noStrike" kern="1200" baseline="0" dirty="0" smtClean="0">
                <a:solidFill>
                  <a:schemeClr val="tx1"/>
                </a:solidFill>
                <a:latin typeface="+mn-lt"/>
                <a:ea typeface="+mn-ea"/>
                <a:cs typeface="+mn-cs"/>
              </a:rPr>
              <a:t>in order to improve the performance of computing the edit distance between two strings (Section IV-A) and then extend</a:t>
            </a:r>
          </a:p>
          <a:p>
            <a:r>
              <a:rPr lang="en-US" altLang="zh-CN" sz="1200" b="0" i="0" u="none" strike="noStrike" kern="1200" baseline="0" dirty="0" smtClean="0">
                <a:solidFill>
                  <a:schemeClr val="tx1"/>
                </a:solidFill>
                <a:latin typeface="+mn-lt"/>
                <a:ea typeface="+mn-ea"/>
                <a:cs typeface="+mn-cs"/>
              </a:rPr>
              <a:t>this technique to support similarity search (Section IV-B).</a:t>
            </a:r>
            <a:endParaRPr lang="zh-CN" altLang="en-US" dirty="0"/>
          </a:p>
        </p:txBody>
      </p:sp>
      <p:sp>
        <p:nvSpPr>
          <p:cNvPr id="4" name="灯片编号占位符 3"/>
          <p:cNvSpPr>
            <a:spLocks noGrp="1"/>
          </p:cNvSpPr>
          <p:nvPr>
            <p:ph type="sldNum" sz="quarter" idx="10"/>
          </p:nvPr>
        </p:nvSpPr>
        <p:spPr/>
        <p:txBody>
          <a:bodyPr/>
          <a:lstStyle/>
          <a:p>
            <a:fld id="{4E5DA97C-46A6-4CDC-9D3B-5ACD38D83BB7}" type="slidenum">
              <a:rPr lang="zh-CN" altLang="en-US" smtClean="0"/>
              <a:pPr/>
              <a:t>26</a:t>
            </a:fld>
            <a:endParaRPr lang="zh-CN" altLang="en-US"/>
          </a:p>
        </p:txBody>
      </p:sp>
    </p:spTree>
    <p:extLst>
      <p:ext uri="{BB962C8B-B14F-4D97-AF65-F5344CB8AC3E}">
        <p14:creationId xmlns:p14="http://schemas.microsoft.com/office/powerpoint/2010/main" val="27857021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sz="1200" b="0" i="0" u="none" strike="noStrike" kern="1200" baseline="0" dirty="0" smtClean="0">
                <a:solidFill>
                  <a:schemeClr val="tx1"/>
                </a:solidFill>
                <a:latin typeface="+mn-lt"/>
                <a:ea typeface="+mn-ea"/>
                <a:cs typeface="+mn-cs"/>
              </a:rPr>
              <a:t>Consider an entry </a:t>
            </a:r>
            <a:r>
              <a:rPr lang="en-US" altLang="zh-CN" sz="1200" b="0" i="1" u="none" strike="noStrike" kern="1200" baseline="0" dirty="0" smtClean="0">
                <a:solidFill>
                  <a:schemeClr val="tx1"/>
                </a:solidFill>
                <a:latin typeface="+mn-lt"/>
                <a:ea typeface="+mn-ea"/>
                <a:cs typeface="+mn-cs"/>
              </a:rPr>
              <a:t>⟨</a:t>
            </a:r>
            <a:r>
              <a:rPr lang="en-US" altLang="zh-CN" sz="1200" b="0" i="1" u="none" strike="noStrike" kern="1200" baseline="0" dirty="0" err="1" smtClean="0">
                <a:solidFill>
                  <a:schemeClr val="tx1"/>
                </a:solidFill>
                <a:latin typeface="+mn-lt"/>
                <a:ea typeface="+mn-ea"/>
                <a:cs typeface="+mn-cs"/>
              </a:rPr>
              <a:t>i</a:t>
            </a:r>
            <a:r>
              <a:rPr lang="en-US" altLang="zh-CN" sz="1200" b="0" i="1" u="none" strike="noStrike" kern="1200" baseline="0" dirty="0" smtClean="0">
                <a:solidFill>
                  <a:schemeClr val="tx1"/>
                </a:solidFill>
                <a:latin typeface="+mn-lt"/>
                <a:ea typeface="+mn-ea"/>
                <a:cs typeface="+mn-cs"/>
              </a:rPr>
              <a:t>, j⟩ </a:t>
            </a:r>
            <a:r>
              <a:rPr lang="en-US" altLang="zh-CN" sz="1200" b="0" i="0" u="none" strike="noStrike" kern="1200" baseline="0" dirty="0" smtClean="0">
                <a:solidFill>
                  <a:schemeClr val="tx1"/>
                </a:solidFill>
                <a:latin typeface="+mn-lt"/>
                <a:ea typeface="+mn-ea"/>
                <a:cs typeface="+mn-cs"/>
              </a:rPr>
              <a:t>in E</a:t>
            </a:r>
            <a:r>
              <a:rPr lang="en-US" altLang="zh-CN" sz="1200" b="0" i="1" u="none" strike="noStrike" kern="1200" baseline="0" dirty="0" smtClean="0">
                <a:solidFill>
                  <a:schemeClr val="tx1"/>
                </a:solidFill>
                <a:latin typeface="+mn-lt"/>
                <a:ea typeface="+mn-ea"/>
                <a:cs typeface="+mn-cs"/>
              </a:rPr>
              <a:t>x</a:t>
            </a:r>
            <a:r>
              <a:rPr lang="en-US" altLang="zh-CN" sz="1200" b="0" i="0" u="none" strike="noStrike" kern="1200" baseline="0" dirty="0" smtClean="0">
                <a:solidFill>
                  <a:schemeClr val="tx1"/>
                </a:solidFill>
                <a:latin typeface="+mn-lt"/>
                <a:ea typeface="+mn-ea"/>
                <a:cs typeface="+mn-cs"/>
              </a:rPr>
              <a:t>. The goal of keeping </a:t>
            </a:r>
            <a:r>
              <a:rPr lang="en-US" altLang="zh-CN" sz="1200" b="0" i="1" u="none" strike="noStrike" kern="1200" baseline="0" dirty="0" smtClean="0">
                <a:solidFill>
                  <a:schemeClr val="tx1"/>
                </a:solidFill>
                <a:latin typeface="+mn-lt"/>
                <a:ea typeface="+mn-ea"/>
                <a:cs typeface="+mn-cs"/>
              </a:rPr>
              <a:t>⟨</a:t>
            </a:r>
            <a:r>
              <a:rPr lang="en-US" altLang="zh-CN" sz="1200" b="0" i="1" u="none" strike="noStrike" kern="1200" baseline="0" dirty="0" err="1" smtClean="0">
                <a:solidFill>
                  <a:schemeClr val="tx1"/>
                </a:solidFill>
                <a:latin typeface="+mn-lt"/>
                <a:ea typeface="+mn-ea"/>
                <a:cs typeface="+mn-cs"/>
              </a:rPr>
              <a:t>i</a:t>
            </a:r>
            <a:r>
              <a:rPr lang="en-US" altLang="zh-CN" sz="1200" b="0" i="1" u="none" strike="noStrike" kern="1200" baseline="0" dirty="0" smtClean="0">
                <a:solidFill>
                  <a:schemeClr val="tx1"/>
                </a:solidFill>
                <a:latin typeface="+mn-lt"/>
                <a:ea typeface="+mn-ea"/>
                <a:cs typeface="+mn-cs"/>
              </a:rPr>
              <a:t>, j⟩ </a:t>
            </a:r>
            <a:r>
              <a:rPr lang="en-US" altLang="zh-CN" sz="1200" b="0" i="0" u="none" strike="noStrike" kern="1200" baseline="0" dirty="0" smtClean="0">
                <a:solidFill>
                  <a:schemeClr val="tx1"/>
                </a:solidFill>
                <a:latin typeface="+mn-lt"/>
                <a:ea typeface="+mn-ea"/>
                <a:cs typeface="+mn-cs"/>
              </a:rPr>
              <a:t>in E</a:t>
            </a:r>
            <a:r>
              <a:rPr lang="en-US" altLang="zh-CN" sz="1200" b="0" i="1" u="none" strike="noStrike" kern="1200" baseline="0" dirty="0" smtClean="0">
                <a:solidFill>
                  <a:schemeClr val="tx1"/>
                </a:solidFill>
                <a:latin typeface="+mn-lt"/>
                <a:ea typeface="+mn-ea"/>
                <a:cs typeface="+mn-cs"/>
              </a:rPr>
              <a:t>x </a:t>
            </a:r>
            <a:r>
              <a:rPr lang="en-US" altLang="zh-CN" sz="1200" b="0" i="0" u="none" strike="noStrike" kern="1200" baseline="0" dirty="0" smtClean="0">
                <a:solidFill>
                  <a:schemeClr val="tx1"/>
                </a:solidFill>
                <a:latin typeface="+mn-lt"/>
                <a:ea typeface="+mn-ea"/>
                <a:cs typeface="+mn-cs"/>
              </a:rPr>
              <a:t>is to extending to next smallest entry and find those matching entry. If an entry have a matching entry next we can discard this entry and as the next matching entry will dominate this entry. That is the set of extended entry by the matching entry is covered by the current entry. We propose the concept of pivotal entry which have no matching entry behind it and we only need to keep those pivotal entries. For example as show in the </a:t>
            </a:r>
            <a:r>
              <a:rPr lang="en-US" altLang="zh-CN" sz="1200" b="0" i="0" u="none" strike="noStrike" kern="1200" baseline="0" dirty="0" err="1" smtClean="0">
                <a:solidFill>
                  <a:schemeClr val="tx1"/>
                </a:solidFill>
                <a:latin typeface="+mn-lt"/>
                <a:ea typeface="+mn-ea"/>
                <a:cs typeface="+mn-cs"/>
              </a:rPr>
              <a:t>silde</a:t>
            </a:r>
            <a:r>
              <a:rPr lang="en-US" altLang="zh-CN" sz="1200" b="0" i="0" u="none" strike="noStrike" kern="1200" baseline="0" dirty="0" smtClean="0">
                <a:solidFill>
                  <a:schemeClr val="tx1"/>
                </a:solidFill>
                <a:latin typeface="+mn-lt"/>
                <a:ea typeface="+mn-ea"/>
                <a:cs typeface="+mn-cs"/>
              </a:rPr>
              <a:t>, for the two entry with cell value 0, as the one in black cycle has a matching next to it we drop it. For the entry in red cycle, it is a pivotal entry and we keep it.</a:t>
            </a:r>
            <a:endParaRPr lang="en-US" altLang="zh-CN" dirty="0" smtClean="0"/>
          </a:p>
        </p:txBody>
      </p:sp>
      <p:sp>
        <p:nvSpPr>
          <p:cNvPr id="4" name="灯片编号占位符 3"/>
          <p:cNvSpPr>
            <a:spLocks noGrp="1"/>
          </p:cNvSpPr>
          <p:nvPr>
            <p:ph type="sldNum" sz="quarter" idx="10"/>
          </p:nvPr>
        </p:nvSpPr>
        <p:spPr/>
        <p:txBody>
          <a:bodyPr/>
          <a:lstStyle/>
          <a:p>
            <a:fld id="{4E5DA97C-46A6-4CDC-9D3B-5ACD38D83BB7}" type="slidenum">
              <a:rPr lang="zh-CN" altLang="en-US" smtClean="0"/>
              <a:pPr/>
              <a:t>27</a:t>
            </a:fld>
            <a:endParaRPr lang="zh-CN" altLang="en-US"/>
          </a:p>
        </p:txBody>
      </p:sp>
    </p:spTree>
    <p:extLst>
      <p:ext uri="{BB962C8B-B14F-4D97-AF65-F5344CB8AC3E}">
        <p14:creationId xmlns:p14="http://schemas.microsoft.com/office/powerpoint/2010/main" val="39995714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Next we show how the pivotal entry</a:t>
            </a:r>
            <a:r>
              <a:rPr lang="en-US" altLang="zh-CN" baseline="0" dirty="0" smtClean="0"/>
              <a:t> based method works. </a:t>
            </a:r>
            <a:r>
              <a:rPr lang="en-US" altLang="zh-CN" dirty="0" smtClean="0"/>
              <a:t>We</a:t>
            </a:r>
            <a:r>
              <a:rPr lang="en-US" altLang="zh-CN" baseline="0" dirty="0" smtClean="0"/>
              <a:t> still calculate from the smallest pivotal entry. </a:t>
            </a:r>
            <a:r>
              <a:rPr lang="en-US" altLang="zh-CN" sz="1200" b="0" i="1" u="none" strike="noStrike" kern="1200" baseline="0" dirty="0" smtClean="0">
                <a:solidFill>
                  <a:schemeClr val="tx1"/>
                </a:solidFill>
                <a:latin typeface="+mn-lt"/>
                <a:ea typeface="+mn-ea"/>
                <a:cs typeface="+mn-cs"/>
              </a:rPr>
              <a:t>First, the smallest pivotal entry is [1,1] as show in the slide with cell value 0.</a:t>
            </a:r>
            <a:endParaRPr lang="en-US" altLang="zh-CN" dirty="0" smtClean="0"/>
          </a:p>
        </p:txBody>
      </p:sp>
      <p:sp>
        <p:nvSpPr>
          <p:cNvPr id="4" name="灯片编号占位符 3"/>
          <p:cNvSpPr>
            <a:spLocks noGrp="1"/>
          </p:cNvSpPr>
          <p:nvPr>
            <p:ph type="sldNum" sz="quarter" idx="10"/>
          </p:nvPr>
        </p:nvSpPr>
        <p:spPr/>
        <p:txBody>
          <a:bodyPr/>
          <a:lstStyle/>
          <a:p>
            <a:fld id="{4E5DA97C-46A6-4CDC-9D3B-5ACD38D83BB7}" type="slidenum">
              <a:rPr lang="zh-CN" altLang="en-US" smtClean="0"/>
              <a:pPr/>
              <a:t>28</a:t>
            </a:fld>
            <a:endParaRPr lang="zh-CN" altLang="en-US"/>
          </a:p>
        </p:txBody>
      </p:sp>
    </p:spTree>
    <p:extLst>
      <p:ext uri="{BB962C8B-B14F-4D97-AF65-F5344CB8AC3E}">
        <p14:creationId xmlns:p14="http://schemas.microsoft.com/office/powerpoint/2010/main" val="5007877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sz="1200" b="0" i="1" u="none" strike="noStrike" kern="1200" baseline="0" dirty="0" smtClean="0">
                <a:solidFill>
                  <a:schemeClr val="tx1"/>
                </a:solidFill>
                <a:latin typeface="+mn-lt"/>
                <a:ea typeface="+mn-ea"/>
                <a:cs typeface="+mn-cs"/>
              </a:rPr>
              <a:t>then we compute the set of pivotal entry with cell value </a:t>
            </a:r>
            <a:r>
              <a:rPr lang="en-US" altLang="zh-CN" sz="1200" b="0" i="0" u="none" strike="noStrike" kern="1200" baseline="0" dirty="0" smtClean="0">
                <a:solidFill>
                  <a:schemeClr val="tx1"/>
                </a:solidFill>
                <a:latin typeface="+mn-lt"/>
                <a:ea typeface="+mn-ea"/>
                <a:cs typeface="+mn-cs"/>
              </a:rPr>
              <a:t>1 </a:t>
            </a:r>
            <a:r>
              <a:rPr lang="en-US" altLang="zh-CN" sz="1200" b="0" i="1" u="none" strike="noStrike" kern="1200" baseline="0" dirty="0" smtClean="0">
                <a:solidFill>
                  <a:schemeClr val="tx1"/>
                </a:solidFill>
                <a:latin typeface="+mn-lt"/>
                <a:ea typeface="+mn-ea"/>
                <a:cs typeface="+mn-cs"/>
              </a:rPr>
              <a:t>based on </a:t>
            </a:r>
            <a:r>
              <a:rPr lang="en-US" altLang="zh-CN" sz="1200" b="0" i="0" u="none" strike="noStrike" kern="1200" baseline="0" dirty="0" smtClean="0">
                <a:solidFill>
                  <a:schemeClr val="tx1"/>
                </a:solidFill>
                <a:latin typeface="+mn-lt"/>
                <a:ea typeface="+mn-ea"/>
                <a:cs typeface="+mn-cs"/>
              </a:rPr>
              <a:t>it.</a:t>
            </a:r>
            <a:r>
              <a:rPr lang="en-US" altLang="zh-CN" sz="1200" b="0" i="1" u="none" strike="noStrike" kern="1200" baseline="0" dirty="0" smtClean="0">
                <a:solidFill>
                  <a:schemeClr val="tx1"/>
                </a:solidFill>
                <a:latin typeface="+mn-lt"/>
                <a:ea typeface="+mn-ea"/>
                <a:cs typeface="+mn-cs"/>
              </a:rPr>
              <a:t> By substitution, deletion and insertion we extended to three other entries with cell value 1.</a:t>
            </a:r>
            <a:endParaRPr lang="en-US" altLang="zh-CN" dirty="0" smtClean="0"/>
          </a:p>
        </p:txBody>
      </p:sp>
      <p:sp>
        <p:nvSpPr>
          <p:cNvPr id="4" name="灯片编号占位符 3"/>
          <p:cNvSpPr>
            <a:spLocks noGrp="1"/>
          </p:cNvSpPr>
          <p:nvPr>
            <p:ph type="sldNum" sz="quarter" idx="10"/>
          </p:nvPr>
        </p:nvSpPr>
        <p:spPr/>
        <p:txBody>
          <a:bodyPr/>
          <a:lstStyle/>
          <a:p>
            <a:fld id="{4E5DA97C-46A6-4CDC-9D3B-5ACD38D83BB7}" type="slidenum">
              <a:rPr lang="zh-CN" altLang="en-US" smtClean="0"/>
              <a:pPr/>
              <a:t>29</a:t>
            </a:fld>
            <a:endParaRPr lang="zh-CN" altLang="en-US"/>
          </a:p>
        </p:txBody>
      </p:sp>
    </p:spTree>
    <p:extLst>
      <p:ext uri="{BB962C8B-B14F-4D97-AF65-F5344CB8AC3E}">
        <p14:creationId xmlns:p14="http://schemas.microsoft.com/office/powerpoint/2010/main" val="10071717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As we all know.</a:t>
            </a:r>
            <a:r>
              <a:rPr lang="en-US" altLang="zh-CN" baseline="0" dirty="0" smtClean="0"/>
              <a:t> Data in real world is really dirty. Here is an example. We have typos in </a:t>
            </a:r>
            <a:r>
              <a:rPr lang="en-US" altLang="zh-CN" baseline="0" dirty="0" err="1" smtClean="0"/>
              <a:t>dblp</a:t>
            </a:r>
            <a:r>
              <a:rPr lang="en-US" altLang="zh-CN" baseline="0" dirty="0" smtClean="0"/>
              <a:t> data. In the upper side we have typos in author name, and on the lower side we have typos in title field.</a:t>
            </a:r>
            <a:endParaRPr lang="zh-CN" altLang="en-US" dirty="0"/>
          </a:p>
        </p:txBody>
      </p:sp>
      <p:sp>
        <p:nvSpPr>
          <p:cNvPr id="4" name="灯片编号占位符 3"/>
          <p:cNvSpPr>
            <a:spLocks noGrp="1"/>
          </p:cNvSpPr>
          <p:nvPr>
            <p:ph type="sldNum" sz="quarter" idx="10"/>
          </p:nvPr>
        </p:nvSpPr>
        <p:spPr/>
        <p:txBody>
          <a:bodyPr/>
          <a:lstStyle/>
          <a:p>
            <a:fld id="{4E5DA97C-46A6-4CDC-9D3B-5ACD38D83BB7}" type="slidenum">
              <a:rPr lang="zh-CN" altLang="en-US" smtClean="0"/>
              <a:pPr/>
              <a:t>3</a:t>
            </a:fld>
            <a:endParaRPr lang="zh-CN" altLang="en-US"/>
          </a:p>
        </p:txBody>
      </p:sp>
    </p:spTree>
    <p:extLst>
      <p:ext uri="{BB962C8B-B14F-4D97-AF65-F5344CB8AC3E}">
        <p14:creationId xmlns:p14="http://schemas.microsoft.com/office/powerpoint/2010/main" val="10801821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But the extended</a:t>
            </a:r>
            <a:r>
              <a:rPr lang="en-US" altLang="zh-CN" baseline="0" dirty="0" smtClean="0"/>
              <a:t> entries are not all pivotal entries. We need to find matching based on them and on the last entry with no matching next to it is pivotal entry.</a:t>
            </a:r>
            <a:endParaRPr lang="en-US" altLang="zh-CN" dirty="0" smtClean="0"/>
          </a:p>
        </p:txBody>
      </p:sp>
      <p:sp>
        <p:nvSpPr>
          <p:cNvPr id="4" name="灯片编号占位符 3"/>
          <p:cNvSpPr>
            <a:spLocks noGrp="1"/>
          </p:cNvSpPr>
          <p:nvPr>
            <p:ph type="sldNum" sz="quarter" idx="10"/>
          </p:nvPr>
        </p:nvSpPr>
        <p:spPr/>
        <p:txBody>
          <a:bodyPr/>
          <a:lstStyle/>
          <a:p>
            <a:fld id="{4E5DA97C-46A6-4CDC-9D3B-5ACD38D83BB7}" type="slidenum">
              <a:rPr lang="zh-CN" altLang="en-US" smtClean="0"/>
              <a:pPr/>
              <a:t>30</a:t>
            </a:fld>
            <a:endParaRPr lang="zh-CN" altLang="en-US"/>
          </a:p>
        </p:txBody>
      </p:sp>
    </p:spTree>
    <p:extLst>
      <p:ext uri="{BB962C8B-B14F-4D97-AF65-F5344CB8AC3E}">
        <p14:creationId xmlns:p14="http://schemas.microsoft.com/office/powerpoint/2010/main" val="227272851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sz="1200" b="0" i="1" u="none" strike="noStrike" kern="1200" baseline="0" dirty="0" smtClean="0">
                <a:solidFill>
                  <a:schemeClr val="tx1"/>
                </a:solidFill>
                <a:latin typeface="+mn-lt"/>
                <a:ea typeface="+mn-ea"/>
                <a:cs typeface="+mn-cs"/>
              </a:rPr>
              <a:t>next we find the match </a:t>
            </a:r>
            <a:r>
              <a:rPr lang="en-US" altLang="zh-CN" sz="1200" b="0" i="0" u="none" strike="noStrike" kern="1200" baseline="0" dirty="0" smtClean="0">
                <a:solidFill>
                  <a:schemeClr val="tx1"/>
                </a:solidFill>
                <a:latin typeface="+mn-lt"/>
                <a:ea typeface="+mn-ea"/>
                <a:cs typeface="+mn-cs"/>
              </a:rPr>
              <a:t>entry based on the extended three entries.</a:t>
            </a:r>
            <a:endParaRPr lang="en-US" altLang="zh-CN" dirty="0" smtClean="0"/>
          </a:p>
        </p:txBody>
      </p:sp>
      <p:sp>
        <p:nvSpPr>
          <p:cNvPr id="4" name="灯片编号占位符 3"/>
          <p:cNvSpPr>
            <a:spLocks noGrp="1"/>
          </p:cNvSpPr>
          <p:nvPr>
            <p:ph type="sldNum" sz="quarter" idx="10"/>
          </p:nvPr>
        </p:nvSpPr>
        <p:spPr/>
        <p:txBody>
          <a:bodyPr/>
          <a:lstStyle/>
          <a:p>
            <a:fld id="{4E5DA97C-46A6-4CDC-9D3B-5ACD38D83BB7}" type="slidenum">
              <a:rPr lang="zh-CN" altLang="en-US" smtClean="0"/>
              <a:pPr/>
              <a:t>31</a:t>
            </a:fld>
            <a:endParaRPr lang="zh-CN" altLang="en-US"/>
          </a:p>
        </p:txBody>
      </p:sp>
    </p:spTree>
    <p:extLst>
      <p:ext uri="{BB962C8B-B14F-4D97-AF65-F5344CB8AC3E}">
        <p14:creationId xmlns:p14="http://schemas.microsoft.com/office/powerpoint/2010/main" val="410593018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sz="1200" b="0" i="0" u="none" strike="noStrike" kern="1200" baseline="0" dirty="0" smtClean="0">
                <a:solidFill>
                  <a:schemeClr val="tx1"/>
                </a:solidFill>
                <a:latin typeface="+mn-lt"/>
                <a:ea typeface="+mn-ea"/>
                <a:cs typeface="+mn-cs"/>
              </a:rPr>
              <a:t>And We find that the entry [1,2], [2,2] and [6,5] is pivotal entry as they have no matching next.</a:t>
            </a:r>
            <a:endParaRPr lang="en-US" altLang="zh-CN" dirty="0" smtClean="0"/>
          </a:p>
          <a:p>
            <a:endParaRPr lang="en-US" altLang="zh-CN" dirty="0" smtClean="0"/>
          </a:p>
          <a:p>
            <a:endParaRPr lang="en-US" altLang="zh-CN" dirty="0" smtClean="0"/>
          </a:p>
          <a:p>
            <a:endParaRPr lang="en-US" altLang="zh-CN" dirty="0" smtClean="0"/>
          </a:p>
          <a:p>
            <a:endParaRPr lang="en-US" altLang="zh-CN" dirty="0" smtClean="0"/>
          </a:p>
        </p:txBody>
      </p:sp>
      <p:sp>
        <p:nvSpPr>
          <p:cNvPr id="4" name="灯片编号占位符 3"/>
          <p:cNvSpPr>
            <a:spLocks noGrp="1"/>
          </p:cNvSpPr>
          <p:nvPr>
            <p:ph type="sldNum" sz="quarter" idx="10"/>
          </p:nvPr>
        </p:nvSpPr>
        <p:spPr/>
        <p:txBody>
          <a:bodyPr/>
          <a:lstStyle/>
          <a:p>
            <a:fld id="{4E5DA97C-46A6-4CDC-9D3B-5ACD38D83BB7}" type="slidenum">
              <a:rPr lang="zh-CN" altLang="en-US" smtClean="0"/>
              <a:pPr/>
              <a:t>32</a:t>
            </a:fld>
            <a:endParaRPr lang="zh-CN" altLang="en-US"/>
          </a:p>
        </p:txBody>
      </p:sp>
    </p:spTree>
    <p:extLst>
      <p:ext uri="{BB962C8B-B14F-4D97-AF65-F5344CB8AC3E}">
        <p14:creationId xmlns:p14="http://schemas.microsoft.com/office/powerpoint/2010/main" val="57221405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Next,</a:t>
            </a:r>
            <a:r>
              <a:rPr lang="en-US" altLang="zh-CN" baseline="0" dirty="0" smtClean="0"/>
              <a:t> similarly, w</a:t>
            </a:r>
            <a:r>
              <a:rPr lang="en-US" altLang="zh-CN" dirty="0" smtClean="0"/>
              <a:t>e continue to calculate the set of pivotal</a:t>
            </a:r>
            <a:r>
              <a:rPr lang="en-US" altLang="zh-CN" baseline="0" dirty="0" smtClean="0"/>
              <a:t> entry with edit distance 2 based on the smallest pivotal entry set with edit distance one and get the final result.</a:t>
            </a:r>
            <a:endParaRPr lang="en-US" altLang="zh-CN" dirty="0" smtClean="0"/>
          </a:p>
        </p:txBody>
      </p:sp>
      <p:sp>
        <p:nvSpPr>
          <p:cNvPr id="4" name="灯片编号占位符 3"/>
          <p:cNvSpPr>
            <a:spLocks noGrp="1"/>
          </p:cNvSpPr>
          <p:nvPr>
            <p:ph type="sldNum" sz="quarter" idx="10"/>
          </p:nvPr>
        </p:nvSpPr>
        <p:spPr/>
        <p:txBody>
          <a:bodyPr/>
          <a:lstStyle/>
          <a:p>
            <a:fld id="{4E5DA97C-46A6-4CDC-9D3B-5ACD38D83BB7}" type="slidenum">
              <a:rPr lang="zh-CN" altLang="en-US" smtClean="0"/>
              <a:pPr/>
              <a:t>33</a:t>
            </a:fld>
            <a:endParaRPr lang="zh-CN" altLang="en-US"/>
          </a:p>
        </p:txBody>
      </p:sp>
    </p:spTree>
    <p:extLst>
      <p:ext uri="{BB962C8B-B14F-4D97-AF65-F5344CB8AC3E}">
        <p14:creationId xmlns:p14="http://schemas.microsoft.com/office/powerpoint/2010/main" val="38895530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Next we show how</a:t>
            </a:r>
            <a:r>
              <a:rPr lang="en-US" altLang="zh-CN" baseline="0" dirty="0" smtClean="0"/>
              <a:t> to use the pivotal entry-based method to solve the top-k string similarity search problem. </a:t>
            </a:r>
            <a:r>
              <a:rPr lang="en-US" altLang="zh-CN" dirty="0" smtClean="0"/>
              <a:t>To achieve this we first propose a concept of pivotal triple.</a:t>
            </a:r>
            <a:r>
              <a:rPr lang="en-US" altLang="zh-CN" baseline="0" dirty="0" smtClean="0"/>
              <a:t> </a:t>
            </a:r>
            <a:r>
              <a:rPr lang="en-US" altLang="zh-CN" sz="1200" b="0" i="0" u="none" strike="noStrike" kern="1200" baseline="0" dirty="0" smtClean="0">
                <a:solidFill>
                  <a:schemeClr val="tx1"/>
                </a:solidFill>
                <a:latin typeface="+mn-lt"/>
                <a:ea typeface="+mn-ea"/>
                <a:cs typeface="+mn-cs"/>
              </a:rPr>
              <a:t>The pivotal triple consists of a node, a position, also a prefix in query string and a child of the first node. </a:t>
            </a:r>
            <a:r>
              <a:rPr lang="en-US" altLang="zh-CN" sz="1200" b="0" i="1" u="none" strike="noStrike" kern="1200" baseline="0" dirty="0" smtClean="0">
                <a:solidFill>
                  <a:schemeClr val="tx1"/>
                </a:solidFill>
                <a:latin typeface="+mn-lt"/>
                <a:ea typeface="+mn-ea"/>
                <a:cs typeface="+mn-cs"/>
              </a:rPr>
              <a:t>Which </a:t>
            </a:r>
            <a:r>
              <a:rPr lang="en-US" altLang="zh-CN" sz="1200" b="0" i="0" u="none" strike="noStrike" kern="1200" baseline="0" dirty="0" smtClean="0">
                <a:solidFill>
                  <a:schemeClr val="tx1"/>
                </a:solidFill>
                <a:latin typeface="+mn-lt"/>
                <a:ea typeface="+mn-ea"/>
                <a:cs typeface="+mn-cs"/>
              </a:rPr>
              <a:t>means that for all the string  under the first node,  The child and the prefix is a pivotal entry. A triple is a pivotal triple if and only if it’s child node do not match the next character of the prefix.</a:t>
            </a:r>
            <a:endParaRPr lang="en-US" altLang="zh-CN" dirty="0" smtClean="0"/>
          </a:p>
        </p:txBody>
      </p:sp>
      <p:sp>
        <p:nvSpPr>
          <p:cNvPr id="4" name="灯片编号占位符 3"/>
          <p:cNvSpPr>
            <a:spLocks noGrp="1"/>
          </p:cNvSpPr>
          <p:nvPr>
            <p:ph type="sldNum" sz="quarter" idx="10"/>
          </p:nvPr>
        </p:nvSpPr>
        <p:spPr/>
        <p:txBody>
          <a:bodyPr/>
          <a:lstStyle/>
          <a:p>
            <a:fld id="{4E5DA97C-46A6-4CDC-9D3B-5ACD38D83BB7}" type="slidenum">
              <a:rPr lang="zh-CN" altLang="en-US" smtClean="0"/>
              <a:pPr/>
              <a:t>34</a:t>
            </a:fld>
            <a:endParaRPr lang="zh-CN" altLang="en-US"/>
          </a:p>
        </p:txBody>
      </p:sp>
    </p:spTree>
    <p:extLst>
      <p:ext uri="{BB962C8B-B14F-4D97-AF65-F5344CB8AC3E}">
        <p14:creationId xmlns:p14="http://schemas.microsoft.com/office/powerpoint/2010/main" val="107835335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We still </a:t>
            </a:r>
            <a:r>
              <a:rPr lang="en-US" altLang="zh-CN" sz="1200" b="0" i="0" u="none" strike="noStrike" kern="1200" baseline="0" dirty="0" smtClean="0">
                <a:solidFill>
                  <a:schemeClr val="tx1"/>
                </a:solidFill>
                <a:latin typeface="+mn-lt"/>
                <a:ea typeface="+mn-ea"/>
                <a:cs typeface="+mn-cs"/>
              </a:rPr>
              <a:t>consider the last example and we have a </a:t>
            </a:r>
            <a:r>
              <a:rPr lang="en-US" altLang="zh-CN" sz="1200" b="0" i="0" u="none" strike="noStrike" kern="1200" baseline="0" dirty="0" err="1" smtClean="0">
                <a:solidFill>
                  <a:schemeClr val="tx1"/>
                </a:solidFill>
                <a:latin typeface="+mn-lt"/>
                <a:ea typeface="+mn-ea"/>
                <a:cs typeface="+mn-cs"/>
              </a:rPr>
              <a:t>trie</a:t>
            </a:r>
            <a:r>
              <a:rPr lang="en-US" altLang="zh-CN" sz="1200" b="0" i="0" u="none" strike="noStrike" kern="1200" baseline="0" dirty="0" smtClean="0">
                <a:solidFill>
                  <a:schemeClr val="tx1"/>
                </a:solidFill>
                <a:latin typeface="+mn-lt"/>
                <a:ea typeface="+mn-ea"/>
                <a:cs typeface="+mn-cs"/>
              </a:rPr>
              <a:t> on the right side and a top3 query </a:t>
            </a:r>
            <a:r>
              <a:rPr lang="en-US" altLang="zh-CN" sz="1200" b="0" i="0" u="none" strike="noStrike" kern="1200" baseline="0" dirty="0" err="1" smtClean="0">
                <a:solidFill>
                  <a:schemeClr val="tx1"/>
                </a:solidFill>
                <a:latin typeface="+mn-lt"/>
                <a:ea typeface="+mn-ea"/>
                <a:cs typeface="+mn-cs"/>
              </a:rPr>
              <a:t>srajit</a:t>
            </a:r>
            <a:r>
              <a:rPr lang="en-US" altLang="zh-CN" sz="1200" b="0" i="0" u="none" strike="noStrike" kern="1200" baseline="0" dirty="0" smtClean="0">
                <a:solidFill>
                  <a:schemeClr val="tx1"/>
                </a:solidFill>
                <a:latin typeface="+mn-lt"/>
                <a:ea typeface="+mn-ea"/>
                <a:cs typeface="+mn-cs"/>
              </a:rPr>
              <a:t> on the left side. </a:t>
            </a:r>
          </a:p>
          <a:p>
            <a:endParaRPr lang="en-US" altLang="zh-CN" dirty="0" smtClean="0"/>
          </a:p>
          <a:p>
            <a:r>
              <a:rPr lang="en-US" altLang="zh-CN" dirty="0" smtClean="0"/>
              <a:t>We first find the set</a:t>
            </a:r>
            <a:r>
              <a:rPr lang="en-US" altLang="zh-CN" baseline="0" dirty="0" smtClean="0"/>
              <a:t> of pivotal triple with edit distance 0.</a:t>
            </a:r>
            <a:endParaRPr lang="en-US" altLang="zh-CN" dirty="0" smtClean="0"/>
          </a:p>
        </p:txBody>
      </p:sp>
      <p:sp>
        <p:nvSpPr>
          <p:cNvPr id="4" name="灯片编号占位符 3"/>
          <p:cNvSpPr>
            <a:spLocks noGrp="1"/>
          </p:cNvSpPr>
          <p:nvPr>
            <p:ph type="sldNum" sz="quarter" idx="10"/>
          </p:nvPr>
        </p:nvSpPr>
        <p:spPr/>
        <p:txBody>
          <a:bodyPr/>
          <a:lstStyle/>
          <a:p>
            <a:fld id="{4E5DA97C-46A6-4CDC-9D3B-5ACD38D83BB7}" type="slidenum">
              <a:rPr lang="zh-CN" altLang="en-US" smtClean="0"/>
              <a:pPr/>
              <a:t>35</a:t>
            </a:fld>
            <a:endParaRPr lang="zh-CN" altLang="en-US"/>
          </a:p>
        </p:txBody>
      </p:sp>
    </p:spTree>
    <p:extLst>
      <p:ext uri="{BB962C8B-B14F-4D97-AF65-F5344CB8AC3E}">
        <p14:creationId xmlns:p14="http://schemas.microsoft.com/office/powerpoint/2010/main" val="62390513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sz="1200" b="0" i="0" u="none" strike="noStrike" kern="1200" baseline="0" dirty="0" smtClean="0">
                <a:solidFill>
                  <a:schemeClr val="tx1"/>
                </a:solidFill>
                <a:latin typeface="+mn-lt"/>
                <a:ea typeface="+mn-ea"/>
                <a:cs typeface="+mn-cs"/>
              </a:rPr>
              <a:t>Here we find a pivotal triple as show in the slides. For node 1, as its child node 2 do not match the second character of the query string, thus they consists a pivotal triple.</a:t>
            </a:r>
          </a:p>
        </p:txBody>
      </p:sp>
      <p:sp>
        <p:nvSpPr>
          <p:cNvPr id="4" name="灯片编号占位符 3"/>
          <p:cNvSpPr>
            <a:spLocks noGrp="1"/>
          </p:cNvSpPr>
          <p:nvPr>
            <p:ph type="sldNum" sz="quarter" idx="10"/>
          </p:nvPr>
        </p:nvSpPr>
        <p:spPr/>
        <p:txBody>
          <a:bodyPr/>
          <a:lstStyle/>
          <a:p>
            <a:fld id="{4E5DA97C-46A6-4CDC-9D3B-5ACD38D83BB7}" type="slidenum">
              <a:rPr lang="zh-CN" altLang="en-US" smtClean="0"/>
              <a:pPr/>
              <a:t>36</a:t>
            </a:fld>
            <a:endParaRPr lang="zh-CN" altLang="en-US"/>
          </a:p>
        </p:txBody>
      </p:sp>
    </p:spTree>
    <p:extLst>
      <p:ext uri="{BB962C8B-B14F-4D97-AF65-F5344CB8AC3E}">
        <p14:creationId xmlns:p14="http://schemas.microsoft.com/office/powerpoint/2010/main" val="265210434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We extend this pivotal triple by three operations. </a:t>
            </a:r>
            <a:r>
              <a:rPr lang="en-US" altLang="zh-CN" sz="1200" b="0" i="0" u="none" strike="noStrike" kern="1200" baseline="0" dirty="0" smtClean="0">
                <a:solidFill>
                  <a:schemeClr val="tx1"/>
                </a:solidFill>
                <a:latin typeface="+mn-lt"/>
                <a:ea typeface="+mn-ea"/>
                <a:cs typeface="+mn-cs"/>
              </a:rPr>
              <a:t>we do a substitution and add ⟨n2, 2, n3⟩. For insertion, ⟨n2, 1, n3⟩ is not a pivotal entry as n3 matches the second character of query string. Thus we use the match operation and add ⟨n3, 2, n4⟩. For deletion, we also extend ⟨n1, 2, n2⟩ to ⟨n2, 3, n3)</a:t>
            </a:r>
            <a:endParaRPr lang="en-US" altLang="zh-CN" i="0" dirty="0" smtClean="0"/>
          </a:p>
        </p:txBody>
      </p:sp>
      <p:sp>
        <p:nvSpPr>
          <p:cNvPr id="4" name="灯片编号占位符 3"/>
          <p:cNvSpPr>
            <a:spLocks noGrp="1"/>
          </p:cNvSpPr>
          <p:nvPr>
            <p:ph type="sldNum" sz="quarter" idx="10"/>
          </p:nvPr>
        </p:nvSpPr>
        <p:spPr/>
        <p:txBody>
          <a:bodyPr/>
          <a:lstStyle/>
          <a:p>
            <a:fld id="{4E5DA97C-46A6-4CDC-9D3B-5ACD38D83BB7}" type="slidenum">
              <a:rPr lang="zh-CN" altLang="en-US" smtClean="0"/>
              <a:pPr/>
              <a:t>37</a:t>
            </a:fld>
            <a:endParaRPr lang="zh-CN" altLang="en-US"/>
          </a:p>
        </p:txBody>
      </p:sp>
    </p:spTree>
    <p:extLst>
      <p:ext uri="{BB962C8B-B14F-4D97-AF65-F5344CB8AC3E}">
        <p14:creationId xmlns:p14="http://schemas.microsoft.com/office/powerpoint/2010/main" val="338046607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sz="1200" b="0" i="0" u="none" strike="noStrike" kern="1200" baseline="0" dirty="0" smtClean="0">
                <a:solidFill>
                  <a:schemeClr val="tx1"/>
                </a:solidFill>
                <a:latin typeface="+mn-lt"/>
                <a:ea typeface="+mn-ea"/>
                <a:cs typeface="+mn-cs"/>
              </a:rPr>
              <a:t>Similarly we computed all pivotal triples and get three results.</a:t>
            </a:r>
            <a:endParaRPr lang="en-US" altLang="zh-CN" dirty="0" smtClean="0"/>
          </a:p>
        </p:txBody>
      </p:sp>
      <p:sp>
        <p:nvSpPr>
          <p:cNvPr id="4" name="灯片编号占位符 3"/>
          <p:cNvSpPr>
            <a:spLocks noGrp="1"/>
          </p:cNvSpPr>
          <p:nvPr>
            <p:ph type="sldNum" sz="quarter" idx="10"/>
          </p:nvPr>
        </p:nvSpPr>
        <p:spPr/>
        <p:txBody>
          <a:bodyPr/>
          <a:lstStyle/>
          <a:p>
            <a:fld id="{4E5DA97C-46A6-4CDC-9D3B-5ACD38D83BB7}" type="slidenum">
              <a:rPr lang="zh-CN" altLang="en-US" smtClean="0"/>
              <a:pPr/>
              <a:t>38</a:t>
            </a:fld>
            <a:endParaRPr lang="zh-CN" altLang="en-US"/>
          </a:p>
        </p:txBody>
      </p:sp>
    </p:spTree>
    <p:extLst>
      <p:ext uri="{BB962C8B-B14F-4D97-AF65-F5344CB8AC3E}">
        <p14:creationId xmlns:p14="http://schemas.microsoft.com/office/powerpoint/2010/main" val="370216575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sz="1200" b="0" i="0" u="none" strike="noStrike" kern="1200" baseline="0" dirty="0" smtClean="0">
                <a:solidFill>
                  <a:schemeClr val="tx1"/>
                </a:solidFill>
                <a:latin typeface="+mn-lt"/>
                <a:ea typeface="+mn-ea"/>
                <a:cs typeface="+mn-cs"/>
              </a:rPr>
              <a:t>As there may be multiple pivotal entry triples with the same node and prefixes, we want to group them to improve the performance. That is for a node and prefixes, the </a:t>
            </a:r>
            <a:r>
              <a:rPr lang="en-US" altLang="zh-CN" sz="1200" b="0" i="1" u="none" strike="noStrike" kern="1200" baseline="0" dirty="0" smtClean="0">
                <a:solidFill>
                  <a:schemeClr val="tx1"/>
                </a:solidFill>
                <a:latin typeface="+mn-lt"/>
                <a:ea typeface="+mn-ea"/>
                <a:cs typeface="+mn-cs"/>
              </a:rPr>
              <a:t>node </a:t>
            </a:r>
            <a:r>
              <a:rPr lang="en-US" altLang="zh-CN" sz="1200" b="0" i="0" u="none" strike="noStrike" kern="1200" baseline="0" dirty="0" smtClean="0">
                <a:solidFill>
                  <a:schemeClr val="tx1"/>
                </a:solidFill>
                <a:latin typeface="+mn-lt"/>
                <a:ea typeface="+mn-ea"/>
                <a:cs typeface="+mn-cs"/>
              </a:rPr>
              <a:t>may have multiple children such that </a:t>
            </a:r>
            <a:r>
              <a:rPr lang="en-US" altLang="zh-CN" sz="1200" b="0" i="1" u="none" strike="noStrike" kern="1200" baseline="0" dirty="0" smtClean="0">
                <a:solidFill>
                  <a:schemeClr val="tx1"/>
                </a:solidFill>
                <a:latin typeface="+mn-lt"/>
                <a:ea typeface="+mn-ea"/>
                <a:cs typeface="+mn-cs"/>
              </a:rPr>
              <a:t>them form a</a:t>
            </a:r>
            <a:r>
              <a:rPr lang="en-US" altLang="zh-CN" sz="1200" b="0" i="0" u="none" strike="noStrike" kern="1200" baseline="0" dirty="0" smtClean="0">
                <a:solidFill>
                  <a:schemeClr val="tx1"/>
                </a:solidFill>
                <a:latin typeface="+mn-lt"/>
                <a:ea typeface="+mn-ea"/>
                <a:cs typeface="+mn-cs"/>
              </a:rPr>
              <a:t> pivotal triple. It is expensive both for store them and extending them. Thus we want to group these children of the node together. To achieve this we encode the </a:t>
            </a:r>
            <a:r>
              <a:rPr lang="en-US" altLang="zh-CN" sz="1200" b="0" i="0" u="none" strike="noStrike" kern="1200" baseline="0" dirty="0" err="1" smtClean="0">
                <a:solidFill>
                  <a:schemeClr val="tx1"/>
                </a:solidFill>
                <a:latin typeface="+mn-lt"/>
                <a:ea typeface="+mn-ea"/>
                <a:cs typeface="+mn-cs"/>
              </a:rPr>
              <a:t>trie</a:t>
            </a:r>
            <a:r>
              <a:rPr lang="en-US" altLang="zh-CN" sz="1200" b="0" i="0" u="none" strike="noStrike" kern="1200" baseline="0" dirty="0" smtClean="0">
                <a:solidFill>
                  <a:schemeClr val="tx1"/>
                </a:solidFill>
                <a:latin typeface="+mn-lt"/>
                <a:ea typeface="+mn-ea"/>
                <a:cs typeface="+mn-cs"/>
              </a:rPr>
              <a:t> structure by assign an ID in a pre-order for each leaf node and each internal node we maintain an ID range [</a:t>
            </a:r>
            <a:r>
              <a:rPr lang="en-US" altLang="zh-CN" sz="1200" b="0" i="1" u="none" strike="noStrike" kern="1200" baseline="0" dirty="0" err="1" smtClean="0">
                <a:solidFill>
                  <a:schemeClr val="tx1"/>
                </a:solidFill>
                <a:latin typeface="+mn-lt"/>
                <a:ea typeface="+mn-ea"/>
                <a:cs typeface="+mn-cs"/>
              </a:rPr>
              <a:t>ln</a:t>
            </a:r>
            <a:r>
              <a:rPr lang="en-US" altLang="zh-CN" sz="1200" b="0" i="1" u="none" strike="noStrike" kern="1200" baseline="0" dirty="0" smtClean="0">
                <a:solidFill>
                  <a:schemeClr val="tx1"/>
                </a:solidFill>
                <a:latin typeface="+mn-lt"/>
                <a:ea typeface="+mn-ea"/>
                <a:cs typeface="+mn-cs"/>
              </a:rPr>
              <a:t>, un</a:t>
            </a:r>
            <a:r>
              <a:rPr lang="en-US" altLang="zh-CN" sz="1200" b="0" i="0" u="none" strike="noStrike" kern="1200" baseline="0" dirty="0" smtClean="0">
                <a:solidFill>
                  <a:schemeClr val="tx1"/>
                </a:solidFill>
                <a:latin typeface="+mn-lt"/>
                <a:ea typeface="+mn-ea"/>
                <a:cs typeface="+mn-cs"/>
              </a:rPr>
              <a:t>], which is the minimum and (maximum) leaf node ID under the internal node. Thus we can aggregate the children by record the node range.</a:t>
            </a:r>
            <a:endParaRPr lang="en-US" altLang="zh-CN" dirty="0" smtClean="0"/>
          </a:p>
        </p:txBody>
      </p:sp>
      <p:sp>
        <p:nvSpPr>
          <p:cNvPr id="4" name="灯片编号占位符 3"/>
          <p:cNvSpPr>
            <a:spLocks noGrp="1"/>
          </p:cNvSpPr>
          <p:nvPr>
            <p:ph type="sldNum" sz="quarter" idx="10"/>
          </p:nvPr>
        </p:nvSpPr>
        <p:spPr/>
        <p:txBody>
          <a:bodyPr/>
          <a:lstStyle/>
          <a:p>
            <a:fld id="{4E5DA97C-46A6-4CDC-9D3B-5ACD38D83BB7}" type="slidenum">
              <a:rPr lang="zh-CN" altLang="en-US" smtClean="0"/>
              <a:pPr/>
              <a:t>39</a:t>
            </a:fld>
            <a:endParaRPr lang="zh-CN" altLang="en-US"/>
          </a:p>
        </p:txBody>
      </p:sp>
    </p:spTree>
    <p:extLst>
      <p:ext uri="{BB962C8B-B14F-4D97-AF65-F5344CB8AC3E}">
        <p14:creationId xmlns:p14="http://schemas.microsoft.com/office/powerpoint/2010/main" val="26375830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baseline="0" dirty="0" smtClean="0"/>
              <a:t>When we search the </a:t>
            </a:r>
            <a:r>
              <a:rPr lang="en-US" altLang="zh-CN" baseline="0" dirty="0" err="1" smtClean="0"/>
              <a:t>google</a:t>
            </a:r>
            <a:r>
              <a:rPr lang="en-US" altLang="zh-CN" baseline="0" dirty="0" smtClean="0"/>
              <a:t> engine, we may not type in the exactly query, that is we may contains error in queries. Also There may be errors in the dataset. So, the similarity search bring query and meaningful results closer together.</a:t>
            </a:r>
          </a:p>
        </p:txBody>
      </p:sp>
      <p:sp>
        <p:nvSpPr>
          <p:cNvPr id="4" name="灯片编号占位符 3"/>
          <p:cNvSpPr>
            <a:spLocks noGrp="1"/>
          </p:cNvSpPr>
          <p:nvPr>
            <p:ph type="sldNum" sz="quarter" idx="10"/>
          </p:nvPr>
        </p:nvSpPr>
        <p:spPr/>
        <p:txBody>
          <a:bodyPr/>
          <a:lstStyle/>
          <a:p>
            <a:fld id="{4E5DA97C-46A6-4CDC-9D3B-5ACD38D83BB7}" type="slidenum">
              <a:rPr lang="zh-CN" altLang="en-US" smtClean="0"/>
              <a:pPr/>
              <a:t>4</a:t>
            </a:fld>
            <a:endParaRPr lang="zh-CN" altLang="en-US"/>
          </a:p>
        </p:txBody>
      </p:sp>
    </p:spTree>
    <p:extLst>
      <p:ext uri="{BB962C8B-B14F-4D97-AF65-F5344CB8AC3E}">
        <p14:creationId xmlns:p14="http://schemas.microsoft.com/office/powerpoint/2010/main" val="79934703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sz="1200" b="0" i="0" u="none" strike="noStrike" kern="1200" baseline="0" dirty="0" smtClean="0">
                <a:solidFill>
                  <a:schemeClr val="tx1"/>
                </a:solidFill>
                <a:latin typeface="+mn-lt"/>
                <a:ea typeface="+mn-ea"/>
                <a:cs typeface="+mn-cs"/>
              </a:rPr>
              <a:t>Next we propose a range-based method here. </a:t>
            </a:r>
            <a:endParaRPr lang="zh-CN" altLang="en-US" dirty="0"/>
          </a:p>
        </p:txBody>
      </p:sp>
      <p:sp>
        <p:nvSpPr>
          <p:cNvPr id="4" name="灯片编号占位符 3"/>
          <p:cNvSpPr>
            <a:spLocks noGrp="1"/>
          </p:cNvSpPr>
          <p:nvPr>
            <p:ph type="sldNum" sz="quarter" idx="10"/>
          </p:nvPr>
        </p:nvSpPr>
        <p:spPr/>
        <p:txBody>
          <a:bodyPr/>
          <a:lstStyle/>
          <a:p>
            <a:fld id="{4E5DA97C-46A6-4CDC-9D3B-5ACD38D83BB7}" type="slidenum">
              <a:rPr lang="zh-CN" altLang="en-US" smtClean="0"/>
              <a:pPr/>
              <a:t>40</a:t>
            </a:fld>
            <a:endParaRPr lang="zh-CN" altLang="en-US"/>
          </a:p>
        </p:txBody>
      </p:sp>
    </p:spTree>
    <p:extLst>
      <p:ext uri="{BB962C8B-B14F-4D97-AF65-F5344CB8AC3E}">
        <p14:creationId xmlns:p14="http://schemas.microsoft.com/office/powerpoint/2010/main" val="207522502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To achieve this we first propose a concept of pivotal quadruple.</a:t>
            </a:r>
            <a:r>
              <a:rPr lang="en-US" altLang="zh-CN" baseline="0" dirty="0" smtClean="0"/>
              <a:t> </a:t>
            </a:r>
            <a:r>
              <a:rPr lang="en-US" altLang="zh-CN" sz="1200" b="0" i="0" u="none" strike="noStrike" kern="1200" baseline="0" dirty="0" smtClean="0">
                <a:solidFill>
                  <a:schemeClr val="tx1"/>
                </a:solidFill>
                <a:latin typeface="+mn-lt"/>
                <a:ea typeface="+mn-ea"/>
                <a:cs typeface="+mn-cs"/>
              </a:rPr>
              <a:t>The pivotal quadruple consists of a node range, a </a:t>
            </a:r>
            <a:r>
              <a:rPr lang="en-US" altLang="zh-CN" sz="1200" b="0" i="0" u="none" strike="noStrike" kern="1200" baseline="0" dirty="0" err="1" smtClean="0">
                <a:solidFill>
                  <a:schemeClr val="tx1"/>
                </a:solidFill>
                <a:latin typeface="+mn-lt"/>
                <a:ea typeface="+mn-ea"/>
                <a:cs typeface="+mn-cs"/>
              </a:rPr>
              <a:t>trie</a:t>
            </a:r>
            <a:r>
              <a:rPr lang="en-US" altLang="zh-CN" sz="1200" b="0" i="0" u="none" strike="noStrike" kern="1200" baseline="0" dirty="0" smtClean="0">
                <a:solidFill>
                  <a:schemeClr val="tx1"/>
                </a:solidFill>
                <a:latin typeface="+mn-lt"/>
                <a:ea typeface="+mn-ea"/>
                <a:cs typeface="+mn-cs"/>
              </a:rPr>
              <a:t>-depth and a position also a prefix in query string. </a:t>
            </a:r>
            <a:r>
              <a:rPr lang="en-US" altLang="zh-CN" sz="1200" b="0" i="1" u="none" strike="noStrike" kern="1200" baseline="0" dirty="0" smtClean="0">
                <a:solidFill>
                  <a:schemeClr val="tx1"/>
                </a:solidFill>
                <a:latin typeface="+mn-lt"/>
                <a:ea typeface="+mn-ea"/>
                <a:cs typeface="+mn-cs"/>
              </a:rPr>
              <a:t>Which </a:t>
            </a:r>
            <a:r>
              <a:rPr lang="en-US" altLang="zh-CN" sz="1200" b="0" i="0" u="none" strike="noStrike" kern="1200" baseline="0" dirty="0" smtClean="0">
                <a:solidFill>
                  <a:schemeClr val="tx1"/>
                </a:solidFill>
                <a:latin typeface="+mn-lt"/>
                <a:ea typeface="+mn-ea"/>
                <a:cs typeface="+mn-cs"/>
              </a:rPr>
              <a:t>means that for each string </a:t>
            </a:r>
            <a:r>
              <a:rPr lang="en-US" altLang="zh-CN" sz="1200" b="0" i="1" u="none" strike="noStrike" kern="1200" baseline="0" dirty="0" smtClean="0">
                <a:solidFill>
                  <a:schemeClr val="tx1"/>
                </a:solidFill>
                <a:latin typeface="+mn-lt"/>
                <a:ea typeface="+mn-ea"/>
                <a:cs typeface="+mn-cs"/>
              </a:rPr>
              <a:t>s </a:t>
            </a:r>
            <a:r>
              <a:rPr lang="en-US" altLang="zh-CN" sz="1200" b="0" i="0" u="none" strike="noStrike" kern="1200" baseline="0" dirty="0" smtClean="0">
                <a:solidFill>
                  <a:schemeClr val="tx1"/>
                </a:solidFill>
                <a:latin typeface="+mn-lt"/>
                <a:ea typeface="+mn-ea"/>
                <a:cs typeface="+mn-cs"/>
              </a:rPr>
              <a:t>in the range, </a:t>
            </a:r>
            <a:r>
              <a:rPr lang="en-US" altLang="zh-CN" sz="1200" b="0" i="1" u="none" strike="noStrike" kern="1200" baseline="0" dirty="0" smtClean="0">
                <a:solidFill>
                  <a:schemeClr val="tx1"/>
                </a:solidFill>
                <a:latin typeface="+mn-lt"/>
                <a:ea typeface="+mn-ea"/>
                <a:cs typeface="+mn-cs"/>
              </a:rPr>
              <a:t>the node in d-</a:t>
            </a:r>
            <a:r>
              <a:rPr lang="en-US" altLang="zh-CN" sz="1200" b="0" i="1" u="none" strike="noStrike" kern="1200" baseline="0" dirty="0" err="1" smtClean="0">
                <a:solidFill>
                  <a:schemeClr val="tx1"/>
                </a:solidFill>
                <a:latin typeface="+mn-lt"/>
                <a:ea typeface="+mn-ea"/>
                <a:cs typeface="+mn-cs"/>
              </a:rPr>
              <a:t>th</a:t>
            </a:r>
            <a:r>
              <a:rPr lang="en-US" altLang="zh-CN" sz="1200" b="0" i="1" u="none" strike="noStrike" kern="1200" baseline="0" dirty="0" smtClean="0">
                <a:solidFill>
                  <a:schemeClr val="tx1"/>
                </a:solidFill>
                <a:latin typeface="+mn-lt"/>
                <a:ea typeface="+mn-ea"/>
                <a:cs typeface="+mn-cs"/>
              </a:rPr>
              <a:t> level and the prefix </a:t>
            </a:r>
            <a:r>
              <a:rPr lang="en-US" altLang="zh-CN" sz="1200" b="0" i="0" u="none" strike="noStrike" kern="1200" baseline="0" dirty="0" smtClean="0">
                <a:solidFill>
                  <a:schemeClr val="tx1"/>
                </a:solidFill>
                <a:latin typeface="+mn-lt"/>
                <a:ea typeface="+mn-ea"/>
                <a:cs typeface="+mn-cs"/>
              </a:rPr>
              <a:t>is a pivotal entry. A </a:t>
            </a:r>
            <a:r>
              <a:rPr lang="en-US" altLang="zh-CN" sz="1200" b="0" i="0" u="none" strike="noStrike" kern="1200" baseline="0" dirty="0" err="1" smtClean="0">
                <a:solidFill>
                  <a:schemeClr val="tx1"/>
                </a:solidFill>
                <a:latin typeface="+mn-lt"/>
                <a:ea typeface="+mn-ea"/>
                <a:cs typeface="+mn-cs"/>
              </a:rPr>
              <a:t>quradruple</a:t>
            </a:r>
            <a:r>
              <a:rPr lang="en-US" altLang="zh-CN" sz="1200" b="0" i="0" u="none" strike="noStrike" kern="1200" baseline="0" dirty="0" smtClean="0">
                <a:solidFill>
                  <a:schemeClr val="tx1"/>
                </a:solidFill>
                <a:latin typeface="+mn-lt"/>
                <a:ea typeface="+mn-ea"/>
                <a:cs typeface="+mn-cs"/>
              </a:rPr>
              <a:t> is a pivotal </a:t>
            </a:r>
            <a:r>
              <a:rPr lang="en-US" altLang="zh-CN" sz="1200" b="0" i="0" u="none" strike="noStrike" kern="1200" baseline="0" dirty="0" err="1" smtClean="0">
                <a:solidFill>
                  <a:schemeClr val="tx1"/>
                </a:solidFill>
                <a:latin typeface="+mn-lt"/>
                <a:ea typeface="+mn-ea"/>
                <a:cs typeface="+mn-cs"/>
              </a:rPr>
              <a:t>quradruple</a:t>
            </a:r>
            <a:r>
              <a:rPr lang="en-US" altLang="zh-CN" sz="1200" b="0" i="0" u="none" strike="noStrike" kern="1200" baseline="0" dirty="0" smtClean="0">
                <a:solidFill>
                  <a:schemeClr val="tx1"/>
                </a:solidFill>
                <a:latin typeface="+mn-lt"/>
                <a:ea typeface="+mn-ea"/>
                <a:cs typeface="+mn-cs"/>
              </a:rPr>
              <a:t> if and only if the strings in the range have no d+1-th level node match the next character of the prefix.</a:t>
            </a:r>
            <a:endParaRPr lang="en-US" altLang="zh-CN" dirty="0" smtClean="0"/>
          </a:p>
        </p:txBody>
      </p:sp>
      <p:sp>
        <p:nvSpPr>
          <p:cNvPr id="4" name="灯片编号占位符 3"/>
          <p:cNvSpPr>
            <a:spLocks noGrp="1"/>
          </p:cNvSpPr>
          <p:nvPr>
            <p:ph type="sldNum" sz="quarter" idx="10"/>
          </p:nvPr>
        </p:nvSpPr>
        <p:spPr/>
        <p:txBody>
          <a:bodyPr/>
          <a:lstStyle/>
          <a:p>
            <a:fld id="{4E5DA97C-46A6-4CDC-9D3B-5ACD38D83BB7}" type="slidenum">
              <a:rPr lang="zh-CN" altLang="en-US" smtClean="0"/>
              <a:pPr/>
              <a:t>41</a:t>
            </a:fld>
            <a:endParaRPr lang="zh-CN" altLang="en-US"/>
          </a:p>
        </p:txBody>
      </p:sp>
    </p:spTree>
    <p:extLst>
      <p:ext uri="{BB962C8B-B14F-4D97-AF65-F5344CB8AC3E}">
        <p14:creationId xmlns:p14="http://schemas.microsoft.com/office/powerpoint/2010/main" val="388101381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We </a:t>
            </a:r>
            <a:r>
              <a:rPr lang="en-US" altLang="zh-CN" sz="1200" b="0" i="0" u="none" strike="noStrike" kern="1200" baseline="0" dirty="0" smtClean="0">
                <a:solidFill>
                  <a:schemeClr val="tx1"/>
                </a:solidFill>
                <a:latin typeface="+mn-lt"/>
                <a:ea typeface="+mn-ea"/>
                <a:cs typeface="+mn-cs"/>
              </a:rPr>
              <a:t>consider the last example and we have a </a:t>
            </a:r>
            <a:r>
              <a:rPr lang="en-US" altLang="zh-CN" sz="1200" b="0" i="0" u="none" strike="noStrike" kern="1200" baseline="0" dirty="0" err="1" smtClean="0">
                <a:solidFill>
                  <a:schemeClr val="tx1"/>
                </a:solidFill>
                <a:latin typeface="+mn-lt"/>
                <a:ea typeface="+mn-ea"/>
                <a:cs typeface="+mn-cs"/>
              </a:rPr>
              <a:t>trie</a:t>
            </a:r>
            <a:r>
              <a:rPr lang="en-US" altLang="zh-CN" sz="1200" b="0" i="0" u="none" strike="noStrike" kern="1200" baseline="0" dirty="0" smtClean="0">
                <a:solidFill>
                  <a:schemeClr val="tx1"/>
                </a:solidFill>
                <a:latin typeface="+mn-lt"/>
                <a:ea typeface="+mn-ea"/>
                <a:cs typeface="+mn-cs"/>
              </a:rPr>
              <a:t> on the right side and a top3 query </a:t>
            </a:r>
            <a:r>
              <a:rPr lang="en-US" altLang="zh-CN" sz="1200" b="0" i="0" u="none" strike="noStrike" kern="1200" baseline="0" dirty="0" err="1" smtClean="0">
                <a:solidFill>
                  <a:schemeClr val="tx1"/>
                </a:solidFill>
                <a:latin typeface="+mn-lt"/>
                <a:ea typeface="+mn-ea"/>
                <a:cs typeface="+mn-cs"/>
              </a:rPr>
              <a:t>srajit</a:t>
            </a:r>
            <a:r>
              <a:rPr lang="en-US" altLang="zh-CN" sz="1200" b="0" i="0" u="none" strike="noStrike" kern="1200" baseline="0" dirty="0" smtClean="0">
                <a:solidFill>
                  <a:schemeClr val="tx1"/>
                </a:solidFill>
                <a:latin typeface="+mn-lt"/>
                <a:ea typeface="+mn-ea"/>
                <a:cs typeface="+mn-cs"/>
              </a:rPr>
              <a:t> on the left side. </a:t>
            </a:r>
          </a:p>
        </p:txBody>
      </p:sp>
      <p:sp>
        <p:nvSpPr>
          <p:cNvPr id="4" name="灯片编号占位符 3"/>
          <p:cNvSpPr>
            <a:spLocks noGrp="1"/>
          </p:cNvSpPr>
          <p:nvPr>
            <p:ph type="sldNum" sz="quarter" idx="10"/>
          </p:nvPr>
        </p:nvSpPr>
        <p:spPr/>
        <p:txBody>
          <a:bodyPr/>
          <a:lstStyle/>
          <a:p>
            <a:fld id="{4E5DA97C-46A6-4CDC-9D3B-5ACD38D83BB7}" type="slidenum">
              <a:rPr lang="zh-CN" altLang="en-US" smtClean="0"/>
              <a:pPr/>
              <a:t>42</a:t>
            </a:fld>
            <a:endParaRPr lang="zh-CN" altLang="en-US"/>
          </a:p>
        </p:txBody>
      </p:sp>
    </p:spTree>
    <p:extLst>
      <p:ext uri="{BB962C8B-B14F-4D97-AF65-F5344CB8AC3E}">
        <p14:creationId xmlns:p14="http://schemas.microsoft.com/office/powerpoint/2010/main" val="239511232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sz="1200" b="0" i="0" u="none" strike="noStrike" kern="1200" baseline="0" dirty="0" smtClean="0">
                <a:solidFill>
                  <a:schemeClr val="tx1"/>
                </a:solidFill>
                <a:latin typeface="+mn-lt"/>
                <a:ea typeface="+mn-ea"/>
                <a:cs typeface="+mn-cs"/>
              </a:rPr>
              <a:t>For any string </a:t>
            </a:r>
            <a:r>
              <a:rPr lang="en-US" altLang="zh-CN" sz="1200" b="0" i="1" u="none" strike="noStrike" kern="1200" baseline="0" dirty="0" smtClean="0">
                <a:solidFill>
                  <a:schemeClr val="tx1"/>
                </a:solidFill>
                <a:latin typeface="+mn-lt"/>
                <a:ea typeface="+mn-ea"/>
                <a:cs typeface="+mn-cs"/>
              </a:rPr>
              <a:t>s </a:t>
            </a:r>
            <a:r>
              <a:rPr lang="en-US" altLang="zh-CN" sz="1200" b="0" i="0" u="none" strike="noStrike" kern="1200" baseline="0" dirty="0" smtClean="0">
                <a:solidFill>
                  <a:schemeClr val="tx1"/>
                </a:solidFill>
                <a:latin typeface="+mn-lt"/>
                <a:ea typeface="+mn-ea"/>
                <a:cs typeface="+mn-cs"/>
              </a:rPr>
              <a:t>in the </a:t>
            </a:r>
            <a:r>
              <a:rPr lang="en-US" altLang="zh-CN" sz="1200" b="0" i="0" u="none" strike="noStrike" kern="1200" baseline="0" dirty="0" err="1" smtClean="0">
                <a:solidFill>
                  <a:schemeClr val="tx1"/>
                </a:solidFill>
                <a:latin typeface="+mn-lt"/>
                <a:ea typeface="+mn-ea"/>
                <a:cs typeface="+mn-cs"/>
              </a:rPr>
              <a:t>trie</a:t>
            </a:r>
            <a:r>
              <a:rPr lang="en-US" altLang="zh-CN" sz="1200" b="0" i="0" u="none" strike="noStrike" kern="1200" baseline="0" dirty="0" smtClean="0">
                <a:solidFill>
                  <a:schemeClr val="tx1"/>
                </a:solidFill>
                <a:latin typeface="+mn-lt"/>
                <a:ea typeface="+mn-ea"/>
                <a:cs typeface="+mn-cs"/>
              </a:rPr>
              <a:t> from 1 to 5, none of them have a node in second level matching the second character of the query string thus the quadruple with range from 1 to 5 and with depth 1 and prefix length 1 is a pivotal </a:t>
            </a:r>
            <a:r>
              <a:rPr lang="en-US" altLang="zh-CN" sz="1200" b="0" i="0" u="none" strike="noStrike" kern="1200" baseline="0" dirty="0" err="1" smtClean="0">
                <a:solidFill>
                  <a:schemeClr val="tx1"/>
                </a:solidFill>
                <a:latin typeface="+mn-lt"/>
                <a:ea typeface="+mn-ea"/>
                <a:cs typeface="+mn-cs"/>
              </a:rPr>
              <a:t>quraple</a:t>
            </a:r>
            <a:r>
              <a:rPr lang="en-US" altLang="zh-CN" sz="1200" b="0" i="0" u="none" strike="noStrike" kern="1200" baseline="0" dirty="0" smtClean="0">
                <a:solidFill>
                  <a:schemeClr val="tx1"/>
                </a:solidFill>
                <a:latin typeface="+mn-lt"/>
                <a:ea typeface="+mn-ea"/>
                <a:cs typeface="+mn-cs"/>
              </a:rPr>
              <a:t>. Similarly, as none of node in first level and in the string within range 6 to 6 matching the prefix with length 1, the</a:t>
            </a:r>
          </a:p>
        </p:txBody>
      </p:sp>
      <p:sp>
        <p:nvSpPr>
          <p:cNvPr id="4" name="灯片编号占位符 3"/>
          <p:cNvSpPr>
            <a:spLocks noGrp="1"/>
          </p:cNvSpPr>
          <p:nvPr>
            <p:ph type="sldNum" sz="quarter" idx="10"/>
          </p:nvPr>
        </p:nvSpPr>
        <p:spPr/>
        <p:txBody>
          <a:bodyPr/>
          <a:lstStyle/>
          <a:p>
            <a:fld id="{4E5DA97C-46A6-4CDC-9D3B-5ACD38D83BB7}" type="slidenum">
              <a:rPr lang="zh-CN" altLang="en-US" smtClean="0"/>
              <a:pPr/>
              <a:t>43</a:t>
            </a:fld>
            <a:endParaRPr lang="zh-CN" altLang="en-US"/>
          </a:p>
        </p:txBody>
      </p:sp>
    </p:spTree>
    <p:extLst>
      <p:ext uri="{BB962C8B-B14F-4D97-AF65-F5344CB8AC3E}">
        <p14:creationId xmlns:p14="http://schemas.microsoft.com/office/powerpoint/2010/main" val="39356896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We extend the red one pivotal quadruple. There are also three</a:t>
            </a:r>
            <a:r>
              <a:rPr lang="en-US" altLang="zh-CN" baseline="0" dirty="0" smtClean="0"/>
              <a:t> edit operation here.</a:t>
            </a:r>
            <a:r>
              <a:rPr lang="en-US" altLang="zh-CN" dirty="0" smtClean="0"/>
              <a:t> </a:t>
            </a:r>
            <a:r>
              <a:rPr lang="en-US" altLang="zh-CN" sz="1200" b="0" i="0" u="none" strike="noStrike" kern="1200" baseline="0" dirty="0" smtClean="0">
                <a:solidFill>
                  <a:schemeClr val="tx1"/>
                </a:solidFill>
                <a:latin typeface="+mn-lt"/>
                <a:ea typeface="+mn-ea"/>
                <a:cs typeface="+mn-cs"/>
              </a:rPr>
              <a:t>For substitution, we add ⟨[6, 6], 2, 2⟩. For insertion, ⟨[6, 6], 2, 1⟩ is not a pivotal entry as the third character of string s6 matches the second character of query. Thus we find the next matching character and add ⟨[6, 6], 3, 2⟩. For deletion, we add ⟨[6, 6], 1, 2⟩. The details of the three edit operation is rather complicate and we will not go into the details.</a:t>
            </a:r>
            <a:endParaRPr lang="en-US" altLang="zh-CN" i="0" dirty="0" smtClean="0"/>
          </a:p>
        </p:txBody>
      </p:sp>
      <p:sp>
        <p:nvSpPr>
          <p:cNvPr id="4" name="灯片编号占位符 3"/>
          <p:cNvSpPr>
            <a:spLocks noGrp="1"/>
          </p:cNvSpPr>
          <p:nvPr>
            <p:ph type="sldNum" sz="quarter" idx="10"/>
          </p:nvPr>
        </p:nvSpPr>
        <p:spPr/>
        <p:txBody>
          <a:bodyPr/>
          <a:lstStyle/>
          <a:p>
            <a:fld id="{4E5DA97C-46A6-4CDC-9D3B-5ACD38D83BB7}" type="slidenum">
              <a:rPr lang="zh-CN" altLang="en-US" smtClean="0"/>
              <a:pPr/>
              <a:t>44</a:t>
            </a:fld>
            <a:endParaRPr lang="zh-CN" altLang="en-US"/>
          </a:p>
        </p:txBody>
      </p:sp>
    </p:spTree>
    <p:extLst>
      <p:ext uri="{BB962C8B-B14F-4D97-AF65-F5344CB8AC3E}">
        <p14:creationId xmlns:p14="http://schemas.microsoft.com/office/powerpoint/2010/main" val="67746381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Similarly,</a:t>
            </a:r>
            <a:r>
              <a:rPr lang="en-US" altLang="zh-CN" baseline="0" dirty="0" smtClean="0"/>
              <a:t> we find three results as show in the slides.</a:t>
            </a:r>
            <a:endParaRPr lang="en-US" altLang="zh-CN" dirty="0" smtClean="0"/>
          </a:p>
        </p:txBody>
      </p:sp>
      <p:sp>
        <p:nvSpPr>
          <p:cNvPr id="4" name="灯片编号占位符 3"/>
          <p:cNvSpPr>
            <a:spLocks noGrp="1"/>
          </p:cNvSpPr>
          <p:nvPr>
            <p:ph type="sldNum" sz="quarter" idx="10"/>
          </p:nvPr>
        </p:nvSpPr>
        <p:spPr/>
        <p:txBody>
          <a:bodyPr/>
          <a:lstStyle/>
          <a:p>
            <a:fld id="{4E5DA97C-46A6-4CDC-9D3B-5ACD38D83BB7}" type="slidenum">
              <a:rPr lang="zh-CN" altLang="en-US" smtClean="0"/>
              <a:pPr/>
              <a:t>45</a:t>
            </a:fld>
            <a:endParaRPr lang="zh-CN" altLang="en-US"/>
          </a:p>
        </p:txBody>
      </p:sp>
    </p:spTree>
    <p:extLst>
      <p:ext uri="{BB962C8B-B14F-4D97-AF65-F5344CB8AC3E}">
        <p14:creationId xmlns:p14="http://schemas.microsoft.com/office/powerpoint/2010/main" val="279518177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Next we show some experimental results</a:t>
            </a:r>
            <a:endParaRPr lang="zh-CN" altLang="en-US" dirty="0"/>
          </a:p>
        </p:txBody>
      </p:sp>
      <p:sp>
        <p:nvSpPr>
          <p:cNvPr id="4" name="灯片编号占位符 3"/>
          <p:cNvSpPr>
            <a:spLocks noGrp="1"/>
          </p:cNvSpPr>
          <p:nvPr>
            <p:ph type="sldNum" sz="quarter" idx="10"/>
          </p:nvPr>
        </p:nvSpPr>
        <p:spPr/>
        <p:txBody>
          <a:bodyPr/>
          <a:lstStyle/>
          <a:p>
            <a:fld id="{4E5DA97C-46A6-4CDC-9D3B-5ACD38D83BB7}" type="slidenum">
              <a:rPr lang="zh-CN" altLang="en-US" smtClean="0"/>
              <a:pPr/>
              <a:t>46</a:t>
            </a:fld>
            <a:endParaRPr lang="zh-CN" altLang="en-US"/>
          </a:p>
        </p:txBody>
      </p:sp>
    </p:spTree>
    <p:extLst>
      <p:ext uri="{BB962C8B-B14F-4D97-AF65-F5344CB8AC3E}">
        <p14:creationId xmlns:p14="http://schemas.microsoft.com/office/powerpoint/2010/main" val="414361391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sz="1200" b="0" i="0" u="none" strike="noStrike" kern="1200" baseline="0" dirty="0" smtClean="0">
                <a:solidFill>
                  <a:schemeClr val="tx1"/>
                </a:solidFill>
                <a:latin typeface="+mn-lt"/>
                <a:ea typeface="+mn-ea"/>
                <a:cs typeface="+mn-cs"/>
              </a:rPr>
              <a:t>We conducted an extensive set of experimental studies on three real datasets. The first one is the Author dataset which is a set of author names and extracted from the publications in PubMed </a:t>
            </a:r>
            <a:r>
              <a:rPr lang="en-US" altLang="zh-CN" sz="1200" b="0" i="1" u="none" strike="noStrike" kern="1200" baseline="0" dirty="0" smtClean="0">
                <a:solidFill>
                  <a:schemeClr val="tx1"/>
                </a:solidFill>
                <a:latin typeface="+mn-lt"/>
                <a:ea typeface="+mn-ea"/>
                <a:cs typeface="+mn-cs"/>
              </a:rPr>
              <a:t>∥</a:t>
            </a:r>
            <a:r>
              <a:rPr lang="en-US" altLang="zh-CN" sz="1200" b="0" i="0" u="none" strike="noStrike" kern="1200" baseline="0" dirty="0" smtClean="0">
                <a:solidFill>
                  <a:schemeClr val="tx1"/>
                </a:solidFill>
                <a:latin typeface="+mn-lt"/>
                <a:ea typeface="+mn-ea"/>
                <a:cs typeface="+mn-cs"/>
              </a:rPr>
              <a:t>. The second one is the Word dataset, which is a set of common English words. The third one is a set of Email addresses. We randomly selected 100 queries from the datasets and compared the average elapsed time. Table VII shows the detailed information of the three datasets. We compared our algorithms with state-of-the-art methods, AQ [20], </a:t>
            </a:r>
            <a:r>
              <a:rPr lang="en-US" altLang="zh-CN" sz="1200" b="0" i="1" u="none" strike="noStrike" kern="1200" baseline="0" dirty="0" smtClean="0">
                <a:solidFill>
                  <a:schemeClr val="tx1"/>
                </a:solidFill>
                <a:latin typeface="+mn-lt"/>
                <a:ea typeface="+mn-ea"/>
                <a:cs typeface="+mn-cs"/>
              </a:rPr>
              <a:t>Bed</a:t>
            </a:r>
            <a:r>
              <a:rPr lang="en-US" altLang="zh-CN" sz="1200" b="0" i="0" u="none" strike="noStrike" kern="1200" baseline="0" dirty="0" smtClean="0">
                <a:solidFill>
                  <a:schemeClr val="tx1"/>
                </a:solidFill>
                <a:latin typeface="+mn-lt"/>
                <a:ea typeface="+mn-ea"/>
                <a:cs typeface="+mn-cs"/>
              </a:rPr>
              <a:t>-Tree [21], and Flamingo [10].</a:t>
            </a:r>
            <a:endParaRPr lang="zh-CN" altLang="en-US" dirty="0"/>
          </a:p>
        </p:txBody>
      </p:sp>
      <p:sp>
        <p:nvSpPr>
          <p:cNvPr id="4" name="灯片编号占位符 3"/>
          <p:cNvSpPr>
            <a:spLocks noGrp="1"/>
          </p:cNvSpPr>
          <p:nvPr>
            <p:ph type="sldNum" sz="quarter" idx="10"/>
          </p:nvPr>
        </p:nvSpPr>
        <p:spPr/>
        <p:txBody>
          <a:bodyPr/>
          <a:lstStyle/>
          <a:p>
            <a:fld id="{4E5DA97C-46A6-4CDC-9D3B-5ACD38D83BB7}" type="slidenum">
              <a:rPr lang="zh-CN" altLang="en-US" smtClean="0"/>
              <a:pPr/>
              <a:t>47</a:t>
            </a:fld>
            <a:endParaRPr lang="zh-CN" altLang="en-US"/>
          </a:p>
        </p:txBody>
      </p:sp>
    </p:spTree>
    <p:extLst>
      <p:ext uri="{BB962C8B-B14F-4D97-AF65-F5344CB8AC3E}">
        <p14:creationId xmlns:p14="http://schemas.microsoft.com/office/powerpoint/2010/main" val="155342728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4E5DA97C-46A6-4CDC-9D3B-5ACD38D83BB7}" type="slidenum">
              <a:rPr lang="zh-CN" altLang="en-US" smtClean="0"/>
              <a:pPr/>
              <a:t>48</a:t>
            </a:fld>
            <a:endParaRPr lang="zh-CN" altLang="en-US"/>
          </a:p>
        </p:txBody>
      </p:sp>
    </p:spTree>
    <p:extLst>
      <p:ext uri="{BB962C8B-B14F-4D97-AF65-F5344CB8AC3E}">
        <p14:creationId xmlns:p14="http://schemas.microsoft.com/office/powerpoint/2010/main" val="397935093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4E5DA97C-46A6-4CDC-9D3B-5ACD38D83BB7}" type="slidenum">
              <a:rPr lang="zh-CN" altLang="en-US" smtClean="0"/>
              <a:pPr/>
              <a:t>49</a:t>
            </a:fld>
            <a:endParaRPr lang="zh-CN" altLang="en-US"/>
          </a:p>
        </p:txBody>
      </p:sp>
    </p:spTree>
    <p:extLst>
      <p:ext uri="{BB962C8B-B14F-4D97-AF65-F5344CB8AC3E}">
        <p14:creationId xmlns:p14="http://schemas.microsoft.com/office/powerpoint/2010/main" val="11950450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fld id="{DE06D71D-0779-41E8-9B0B-FF8A64851AEA}" type="slidenum">
              <a:rPr lang="zh-CN" altLang="en-US">
                <a:latin typeface="Tahoma" panose="020B0604030504040204" pitchFamily="34" charset="0"/>
              </a:rPr>
              <a:pPr eaLnBrk="1" hangingPunct="1"/>
              <a:t>5</a:t>
            </a:fld>
            <a:endParaRPr lang="en-US" altLang="zh-CN">
              <a:latin typeface="Tahoma" panose="020B0604030504040204" pitchFamily="34" charset="0"/>
            </a:endParaRPr>
          </a:p>
        </p:txBody>
      </p:sp>
      <p:sp>
        <p:nvSpPr>
          <p:cNvPr id="65539" name="Rectangle 2"/>
          <p:cNvSpPr>
            <a:spLocks noGrp="1" noRot="1" noChangeAspect="1" noChangeArrowheads="1" noTextEdit="1"/>
          </p:cNvSpPr>
          <p:nvPr>
            <p:ph type="sldImg"/>
          </p:nvPr>
        </p:nvSpPr>
        <p:spPr>
          <a:xfrm>
            <a:off x="1144588" y="685800"/>
            <a:ext cx="4572000" cy="3429000"/>
          </a:xfrm>
          <a:ln/>
        </p:spPr>
      </p:sp>
      <p:sp>
        <p:nvSpPr>
          <p:cNvPr id="65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zh-CN" dirty="0" smtClean="0"/>
              <a:t>Here is an example. We have a </a:t>
            </a:r>
            <a:r>
              <a:rPr lang="en-US" altLang="zh-CN" dirty="0" err="1" smtClean="0"/>
              <a:t>tranditional</a:t>
            </a:r>
            <a:r>
              <a:rPr lang="en-US" altLang="zh-CN" dirty="0" smtClean="0"/>
              <a:t> movie dataset here. If</a:t>
            </a:r>
            <a:r>
              <a:rPr lang="en-US" altLang="zh-CN" baseline="0" dirty="0" smtClean="0"/>
              <a:t> we want to find movie starred by Samuel Jackson. It is very easy to achieve and we get the two blue records as results.</a:t>
            </a:r>
          </a:p>
        </p:txBody>
      </p:sp>
    </p:spTree>
    <p:extLst>
      <p:ext uri="{BB962C8B-B14F-4D97-AF65-F5344CB8AC3E}">
        <p14:creationId xmlns:p14="http://schemas.microsoft.com/office/powerpoint/2010/main" val="98246825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sz="1200" b="0" i="0" u="none" strike="noStrike" kern="1200" baseline="0" dirty="0" smtClean="0">
                <a:solidFill>
                  <a:schemeClr val="tx1"/>
                </a:solidFill>
                <a:latin typeface="+mn-lt"/>
                <a:ea typeface="+mn-ea"/>
                <a:cs typeface="+mn-cs"/>
              </a:rPr>
              <a:t>we compare our range-based method with state-of-the-art methods, AQ, </a:t>
            </a:r>
            <a:r>
              <a:rPr lang="en-US" altLang="zh-CN" sz="1200" b="0" i="1" u="none" strike="noStrike" kern="1200" baseline="0" dirty="0" smtClean="0">
                <a:solidFill>
                  <a:schemeClr val="tx1"/>
                </a:solidFill>
                <a:latin typeface="+mn-lt"/>
                <a:ea typeface="+mn-ea"/>
                <a:cs typeface="+mn-cs"/>
              </a:rPr>
              <a:t>Bed</a:t>
            </a:r>
            <a:r>
              <a:rPr lang="en-US" altLang="zh-CN" sz="1200" b="0" i="0" u="none" strike="noStrike" kern="1200" baseline="0" dirty="0" smtClean="0">
                <a:solidFill>
                  <a:schemeClr val="tx1"/>
                </a:solidFill>
                <a:latin typeface="+mn-lt"/>
                <a:ea typeface="+mn-ea"/>
                <a:cs typeface="+mn-cs"/>
              </a:rPr>
              <a:t>-Tree, and Flamingo by varying different </a:t>
            </a:r>
            <a:r>
              <a:rPr lang="en-US" altLang="zh-CN" sz="1200" b="0" i="1" u="none" strike="noStrike" kern="1200" baseline="0" dirty="0" smtClean="0">
                <a:solidFill>
                  <a:schemeClr val="tx1"/>
                </a:solidFill>
                <a:latin typeface="+mn-lt"/>
                <a:ea typeface="+mn-ea"/>
                <a:cs typeface="+mn-cs"/>
              </a:rPr>
              <a:t>k. </a:t>
            </a:r>
            <a:r>
              <a:rPr lang="en-US" altLang="zh-CN" sz="1200" b="0" i="0" u="none" strike="noStrike" kern="1200" baseline="0" dirty="0" smtClean="0">
                <a:solidFill>
                  <a:schemeClr val="tx1"/>
                </a:solidFill>
                <a:latin typeface="+mn-lt"/>
                <a:ea typeface="+mn-ea"/>
                <a:cs typeface="+mn-cs"/>
              </a:rPr>
              <a:t>As they needed tune some parameters (e.g., gram length), we reported their best results. Our method achieved the highest performance and outperformed existing methods. This is because </a:t>
            </a:r>
            <a:r>
              <a:rPr lang="en-US" altLang="zh-CN" sz="1200" b="0" i="1" u="none" strike="noStrike" kern="1200" baseline="0" dirty="0" smtClean="0">
                <a:solidFill>
                  <a:schemeClr val="tx1"/>
                </a:solidFill>
                <a:latin typeface="+mn-lt"/>
                <a:ea typeface="+mn-ea"/>
                <a:cs typeface="+mn-cs"/>
              </a:rPr>
              <a:t>Bed</a:t>
            </a:r>
            <a:r>
              <a:rPr lang="en-US" altLang="zh-CN" sz="1200" b="0" i="0" u="none" strike="noStrike" kern="1200" baseline="0" dirty="0" smtClean="0">
                <a:solidFill>
                  <a:schemeClr val="tx1"/>
                </a:solidFill>
                <a:latin typeface="+mn-lt"/>
                <a:ea typeface="+mn-ea"/>
                <a:cs typeface="+mn-cs"/>
              </a:rPr>
              <a:t>-Tree only used</a:t>
            </a:r>
          </a:p>
          <a:p>
            <a:r>
              <a:rPr lang="en-US" altLang="zh-CN" sz="1200" b="0" i="0" u="none" strike="noStrike" kern="1200" baseline="0" dirty="0" smtClean="0">
                <a:solidFill>
                  <a:schemeClr val="tx1"/>
                </a:solidFill>
                <a:latin typeface="+mn-lt"/>
                <a:ea typeface="+mn-ea"/>
                <a:cs typeface="+mn-cs"/>
              </a:rPr>
              <a:t>the string level pruning, while our method can utilize the character-level pruning. That is for a string, </a:t>
            </a:r>
            <a:r>
              <a:rPr lang="en-US" altLang="zh-CN" sz="1200" b="0" i="1" u="none" strike="noStrike" kern="1200" baseline="0" dirty="0" smtClean="0">
                <a:solidFill>
                  <a:schemeClr val="tx1"/>
                </a:solidFill>
                <a:latin typeface="+mn-lt"/>
                <a:ea typeface="+mn-ea"/>
                <a:cs typeface="+mn-cs"/>
              </a:rPr>
              <a:t>Bed</a:t>
            </a:r>
            <a:r>
              <a:rPr lang="en-US" altLang="zh-CN" sz="1200" b="0" i="0" u="none" strike="noStrike" kern="1200" baseline="0" dirty="0" smtClean="0">
                <a:solidFill>
                  <a:schemeClr val="tx1"/>
                </a:solidFill>
                <a:latin typeface="+mn-lt"/>
                <a:ea typeface="+mn-ea"/>
                <a:cs typeface="+mn-cs"/>
              </a:rPr>
              <a:t>-Tree can</a:t>
            </a:r>
          </a:p>
          <a:p>
            <a:r>
              <a:rPr lang="en-US" altLang="zh-CN" sz="1200" b="0" i="0" u="none" strike="noStrike" kern="1200" baseline="0" dirty="0" smtClean="0">
                <a:solidFill>
                  <a:schemeClr val="tx1"/>
                </a:solidFill>
                <a:latin typeface="+mn-lt"/>
                <a:ea typeface="+mn-ea"/>
                <a:cs typeface="+mn-cs"/>
              </a:rPr>
              <a:t>only take its edit distance to the query as a threshold. Our method can progressively compute edit distance and can use the edit distance of prefixes of a string and the query as a threshold. Thus our method outperformed </a:t>
            </a:r>
            <a:r>
              <a:rPr lang="en-US" altLang="zh-CN" sz="1200" b="0" i="1" u="none" strike="noStrike" kern="1200" baseline="0" dirty="0" smtClean="0">
                <a:solidFill>
                  <a:schemeClr val="tx1"/>
                </a:solidFill>
                <a:latin typeface="+mn-lt"/>
                <a:ea typeface="+mn-ea"/>
                <a:cs typeface="+mn-cs"/>
              </a:rPr>
              <a:t>Bed</a:t>
            </a:r>
            <a:r>
              <a:rPr lang="en-US" altLang="zh-CN" sz="1200" b="0" i="0" u="none" strike="noStrike" kern="1200" baseline="0" dirty="0" smtClean="0">
                <a:solidFill>
                  <a:schemeClr val="tx1"/>
                </a:solidFill>
                <a:latin typeface="+mn-lt"/>
                <a:ea typeface="+mn-ea"/>
                <a:cs typeface="+mn-cs"/>
              </a:rPr>
              <a:t>-Tree.</a:t>
            </a:r>
            <a:endParaRPr lang="en-US" altLang="zh-CN" dirty="0" smtClean="0"/>
          </a:p>
        </p:txBody>
      </p:sp>
      <p:sp>
        <p:nvSpPr>
          <p:cNvPr id="4" name="灯片编号占位符 3"/>
          <p:cNvSpPr>
            <a:spLocks noGrp="1"/>
          </p:cNvSpPr>
          <p:nvPr>
            <p:ph type="sldNum" sz="quarter" idx="10"/>
          </p:nvPr>
        </p:nvSpPr>
        <p:spPr/>
        <p:txBody>
          <a:bodyPr/>
          <a:lstStyle/>
          <a:p>
            <a:fld id="{4E5DA97C-46A6-4CDC-9D3B-5ACD38D83BB7}" type="slidenum">
              <a:rPr lang="zh-CN" altLang="en-US" smtClean="0"/>
              <a:pPr/>
              <a:t>50</a:t>
            </a:fld>
            <a:endParaRPr lang="zh-CN" altLang="en-US"/>
          </a:p>
        </p:txBody>
      </p:sp>
    </p:spTree>
    <p:extLst>
      <p:ext uri="{BB962C8B-B14F-4D97-AF65-F5344CB8AC3E}">
        <p14:creationId xmlns:p14="http://schemas.microsoft.com/office/powerpoint/2010/main" val="214823874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4E5DA97C-46A6-4CDC-9D3B-5ACD38D83BB7}" type="slidenum">
              <a:rPr lang="zh-CN" altLang="en-US" smtClean="0"/>
              <a:pPr/>
              <a:t>51</a:t>
            </a:fld>
            <a:endParaRPr lang="zh-CN" altLang="en-US"/>
          </a:p>
        </p:txBody>
      </p:sp>
    </p:spTree>
    <p:extLst>
      <p:ext uri="{BB962C8B-B14F-4D97-AF65-F5344CB8AC3E}">
        <p14:creationId xmlns:p14="http://schemas.microsoft.com/office/powerpoint/2010/main" val="314244150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4E5DA97C-46A6-4CDC-9D3B-5ACD38D83BB7}" type="slidenum">
              <a:rPr lang="zh-CN" altLang="en-US" smtClean="0"/>
              <a:pPr/>
              <a:t>52</a:t>
            </a:fld>
            <a:endParaRPr lang="zh-CN" altLang="en-US"/>
          </a:p>
        </p:txBody>
      </p:sp>
    </p:spTree>
    <p:extLst>
      <p:ext uri="{BB962C8B-B14F-4D97-AF65-F5344CB8AC3E}">
        <p14:creationId xmlns:p14="http://schemas.microsoft.com/office/powerpoint/2010/main" val="69030152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4E5DA97C-46A6-4CDC-9D3B-5ACD38D83BB7}" type="slidenum">
              <a:rPr lang="zh-CN" altLang="en-US" smtClean="0"/>
              <a:pPr/>
              <a:t>53</a:t>
            </a:fld>
            <a:endParaRPr lang="zh-CN" altLang="en-US"/>
          </a:p>
        </p:txBody>
      </p:sp>
    </p:spTree>
    <p:extLst>
      <p:ext uri="{BB962C8B-B14F-4D97-AF65-F5344CB8AC3E}">
        <p14:creationId xmlns:p14="http://schemas.microsoft.com/office/powerpoint/2010/main" val="250626006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4E5DA97C-46A6-4CDC-9D3B-5ACD38D83BB7}" type="slidenum">
              <a:rPr lang="zh-CN" altLang="en-US" smtClean="0"/>
              <a:pPr/>
              <a:t>54</a:t>
            </a:fld>
            <a:endParaRPr lang="zh-CN" altLang="en-US"/>
          </a:p>
        </p:txBody>
      </p:sp>
    </p:spTree>
    <p:extLst>
      <p:ext uri="{BB962C8B-B14F-4D97-AF65-F5344CB8AC3E}">
        <p14:creationId xmlns:p14="http://schemas.microsoft.com/office/powerpoint/2010/main" val="30786824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fld id="{D197797B-9CF8-4B0F-BDE2-530712AA2137}" type="slidenum">
              <a:rPr lang="zh-CN" altLang="en-US">
                <a:latin typeface="Tahoma" panose="020B0604030504040204" pitchFamily="34" charset="0"/>
              </a:rPr>
              <a:pPr eaLnBrk="1" hangingPunct="1"/>
              <a:t>6</a:t>
            </a:fld>
            <a:endParaRPr lang="en-US" altLang="zh-CN">
              <a:latin typeface="Tahoma" panose="020B0604030504040204" pitchFamily="34" charset="0"/>
            </a:endParaRPr>
          </a:p>
        </p:txBody>
      </p:sp>
      <p:sp>
        <p:nvSpPr>
          <p:cNvPr id="66563" name="Rectangle 2"/>
          <p:cNvSpPr>
            <a:spLocks noGrp="1" noRot="1" noChangeAspect="1" noChangeArrowheads="1" noTextEdit="1"/>
          </p:cNvSpPr>
          <p:nvPr>
            <p:ph type="sldImg"/>
          </p:nvPr>
        </p:nvSpPr>
        <p:spPr>
          <a:xfrm>
            <a:off x="1144588" y="685800"/>
            <a:ext cx="4572000" cy="3429000"/>
          </a:xfrm>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zh-CN" dirty="0" smtClean="0"/>
              <a:t>But</a:t>
            </a:r>
            <a:r>
              <a:rPr lang="en-US" altLang="zh-CN" baseline="0" dirty="0" smtClean="0"/>
              <a:t> what if we want to query </a:t>
            </a:r>
            <a:r>
              <a:rPr lang="en-US" altLang="zh-CN" baseline="0" dirty="0" err="1" smtClean="0"/>
              <a:t>schwarzenegger</a:t>
            </a:r>
            <a:r>
              <a:rPr lang="en-US" altLang="zh-CN" baseline="0" dirty="0" smtClean="0"/>
              <a:t>? Which some user doesn’t know the exact spelling ?</a:t>
            </a:r>
            <a:endParaRPr lang="zh-CN" altLang="en-US" dirty="0" smtClean="0"/>
          </a:p>
        </p:txBody>
      </p:sp>
    </p:spTree>
    <p:extLst>
      <p:ext uri="{BB962C8B-B14F-4D97-AF65-F5344CB8AC3E}">
        <p14:creationId xmlns:p14="http://schemas.microsoft.com/office/powerpoint/2010/main" val="33027588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fld id="{98BC7F71-2759-443A-8655-C0A0590323B5}" type="slidenum">
              <a:rPr lang="zh-CN" altLang="en-US">
                <a:latin typeface="Tahoma" panose="020B0604030504040204" pitchFamily="34" charset="0"/>
              </a:rPr>
              <a:pPr eaLnBrk="1" hangingPunct="1"/>
              <a:t>7</a:t>
            </a:fld>
            <a:endParaRPr lang="en-US" altLang="zh-CN">
              <a:latin typeface="Tahoma" panose="020B0604030504040204" pitchFamily="34" charset="0"/>
            </a:endParaRPr>
          </a:p>
        </p:txBody>
      </p:sp>
      <p:sp>
        <p:nvSpPr>
          <p:cNvPr id="67587" name="Rectangle 2"/>
          <p:cNvSpPr>
            <a:spLocks noGrp="1" noRot="1" noChangeAspect="1" noChangeArrowheads="1" noTextEdit="1"/>
          </p:cNvSpPr>
          <p:nvPr>
            <p:ph type="sldImg"/>
          </p:nvPr>
        </p:nvSpPr>
        <p:spPr>
          <a:xfrm>
            <a:off x="1144588" y="685800"/>
            <a:ext cx="4572000" cy="3429000"/>
          </a:xfrm>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zh-CN" dirty="0" smtClean="0"/>
              <a:t>Here we need to relax the</a:t>
            </a:r>
            <a:r>
              <a:rPr lang="en-US" altLang="zh-CN" baseline="0" dirty="0" smtClean="0"/>
              <a:t> conditions and use </a:t>
            </a:r>
            <a:r>
              <a:rPr lang="en-US" altLang="zh-CN" dirty="0" smtClean="0"/>
              <a:t>a similarity</a:t>
            </a:r>
            <a:r>
              <a:rPr lang="en-US" altLang="zh-CN" baseline="0" dirty="0" smtClean="0"/>
              <a:t> search which find a star similar to the query string.</a:t>
            </a:r>
            <a:endParaRPr lang="zh-CN" altLang="en-US" dirty="0" smtClean="0"/>
          </a:p>
        </p:txBody>
      </p:sp>
    </p:spTree>
    <p:extLst>
      <p:ext uri="{BB962C8B-B14F-4D97-AF65-F5344CB8AC3E}">
        <p14:creationId xmlns:p14="http://schemas.microsoft.com/office/powerpoint/2010/main" val="16730707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baseline="0" dirty="0" smtClean="0"/>
              <a:t>Thus we propose the problem of string similarity search which finds all entries from a dictionary that approximately match the query. This problem has plenty of applications such as bioinformatics, information retrieve and data cleaning and data quality. </a:t>
            </a:r>
          </a:p>
        </p:txBody>
      </p:sp>
      <p:sp>
        <p:nvSpPr>
          <p:cNvPr id="4" name="灯片编号占位符 3"/>
          <p:cNvSpPr>
            <a:spLocks noGrp="1"/>
          </p:cNvSpPr>
          <p:nvPr>
            <p:ph type="sldNum" sz="quarter" idx="10"/>
          </p:nvPr>
        </p:nvSpPr>
        <p:spPr/>
        <p:txBody>
          <a:bodyPr/>
          <a:lstStyle/>
          <a:p>
            <a:fld id="{4E5DA97C-46A6-4CDC-9D3B-5ACD38D83BB7}" type="slidenum">
              <a:rPr lang="zh-CN" altLang="en-US" smtClean="0"/>
              <a:pPr/>
              <a:t>8</a:t>
            </a:fld>
            <a:endParaRPr lang="zh-CN" altLang="en-US"/>
          </a:p>
        </p:txBody>
      </p:sp>
    </p:spTree>
    <p:extLst>
      <p:ext uri="{BB962C8B-B14F-4D97-AF65-F5344CB8AC3E}">
        <p14:creationId xmlns:p14="http://schemas.microsoft.com/office/powerpoint/2010/main" val="12385874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Next,</a:t>
            </a:r>
            <a:r>
              <a:rPr lang="en-US" altLang="zh-CN" baseline="0" dirty="0" smtClean="0"/>
              <a:t> I will give the </a:t>
            </a:r>
            <a:r>
              <a:rPr lang="en-US" altLang="zh-CN" baseline="0" dirty="0" err="1" smtClean="0"/>
              <a:t>formular</a:t>
            </a:r>
            <a:r>
              <a:rPr lang="en-US" altLang="zh-CN" baseline="0" dirty="0" smtClean="0"/>
              <a:t> problem definition.</a:t>
            </a:r>
            <a:endParaRPr lang="zh-CN" altLang="en-US" dirty="0"/>
          </a:p>
        </p:txBody>
      </p:sp>
      <p:sp>
        <p:nvSpPr>
          <p:cNvPr id="4" name="灯片编号占位符 3"/>
          <p:cNvSpPr>
            <a:spLocks noGrp="1"/>
          </p:cNvSpPr>
          <p:nvPr>
            <p:ph type="sldNum" sz="quarter" idx="10"/>
          </p:nvPr>
        </p:nvSpPr>
        <p:spPr/>
        <p:txBody>
          <a:bodyPr/>
          <a:lstStyle/>
          <a:p>
            <a:fld id="{4E5DA97C-46A6-4CDC-9D3B-5ACD38D83BB7}" type="slidenum">
              <a:rPr lang="zh-CN" altLang="en-US" smtClean="0"/>
              <a:pPr/>
              <a:t>9</a:t>
            </a:fld>
            <a:endParaRPr lang="zh-CN" altLang="en-US"/>
          </a:p>
        </p:txBody>
      </p:sp>
    </p:spTree>
    <p:extLst>
      <p:ext uri="{BB962C8B-B14F-4D97-AF65-F5344CB8AC3E}">
        <p14:creationId xmlns:p14="http://schemas.microsoft.com/office/powerpoint/2010/main" val="447732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9" name="标题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zh-CN" altLang="en-US" smtClean="0"/>
              <a:t>单击此处编辑母版标题样式</a:t>
            </a:r>
            <a:endParaRPr kumimoji="0" lang="en-US"/>
          </a:p>
        </p:txBody>
      </p:sp>
      <p:sp>
        <p:nvSpPr>
          <p:cNvPr id="17" name="副标题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zh-CN" altLang="en-US" smtClean="0"/>
              <a:t>单击此处编辑母版副标题样式</a:t>
            </a:r>
            <a:endParaRPr kumimoji="0" lang="en-US"/>
          </a:p>
        </p:txBody>
      </p:sp>
      <p:sp>
        <p:nvSpPr>
          <p:cNvPr id="30" name="日期占位符 29"/>
          <p:cNvSpPr>
            <a:spLocks noGrp="1"/>
          </p:cNvSpPr>
          <p:nvPr>
            <p:ph type="dt" sz="half" idx="10"/>
          </p:nvPr>
        </p:nvSpPr>
        <p:spPr/>
        <p:txBody>
          <a:bodyPr/>
          <a:lstStyle/>
          <a:p>
            <a:fld id="{FC8245DD-419A-4AD9-B7DD-C64B7C997A6B}" type="datetime1">
              <a:rPr lang="en-US" altLang="zh-CN" smtClean="0"/>
              <a:t>4/11/2013</a:t>
            </a:fld>
            <a:endParaRPr lang="zh-CN" altLang="en-US"/>
          </a:p>
        </p:txBody>
      </p:sp>
      <p:sp>
        <p:nvSpPr>
          <p:cNvPr id="19" name="页脚占位符 18"/>
          <p:cNvSpPr>
            <a:spLocks noGrp="1"/>
          </p:cNvSpPr>
          <p:nvPr>
            <p:ph type="ftr" sz="quarter" idx="11"/>
          </p:nvPr>
        </p:nvSpPr>
        <p:spPr/>
        <p:txBody>
          <a:bodyPr/>
          <a:lstStyle/>
          <a:p>
            <a:r>
              <a:rPr lang="en-US" altLang="zh-CN" smtClean="0"/>
              <a:t>TopkSearch @ ICDE2013</a:t>
            </a:r>
            <a:endParaRPr lang="zh-CN" altLang="en-US" dirty="0"/>
          </a:p>
        </p:txBody>
      </p:sp>
      <p:sp>
        <p:nvSpPr>
          <p:cNvPr id="27" name="灯片编号占位符 26"/>
          <p:cNvSpPr>
            <a:spLocks noGrp="1"/>
          </p:cNvSpPr>
          <p:nvPr>
            <p:ph type="sldNum" sz="quarter" idx="12"/>
          </p:nvPr>
        </p:nvSpPr>
        <p:spPr/>
        <p:txBody>
          <a:bodyPr/>
          <a:lstStyle/>
          <a:p>
            <a:fld id="{0C913308-F349-4B6D-A68A-DD1791B4A57B}" type="slidenum">
              <a:rPr lang="zh-CN" altLang="en-US" smtClean="0"/>
              <a:pPr/>
              <a:t>‹#›</a:t>
            </a:fld>
            <a:r>
              <a:rPr lang="en-US" altLang="zh-CN" dirty="0" smtClean="0"/>
              <a:t>/44</a:t>
            </a:r>
            <a:endParaRPr lang="zh-CN" altLang="en-US" dirty="0"/>
          </a:p>
        </p:txBody>
      </p:sp>
      <p:pic>
        <p:nvPicPr>
          <p:cNvPr id="7" name="图片 20" descr="图片2(1)副本.jpg"/>
          <p:cNvPicPr>
            <a:picLocks noChangeAspect="1"/>
          </p:cNvPicPr>
          <p:nvPr userDrawn="1"/>
        </p:nvPicPr>
        <p:blipFill>
          <a:blip r:embed="rId2" cstate="print"/>
          <a:srcRect l="19953" t="16470" b="9872"/>
          <a:stretch>
            <a:fillRect/>
          </a:stretch>
        </p:blipFill>
        <p:spPr bwMode="auto">
          <a:xfrm>
            <a:off x="0" y="0"/>
            <a:ext cx="9361040" cy="6984776"/>
          </a:xfrm>
          <a:prstGeom prst="rect">
            <a:avLst/>
          </a:prstGeom>
          <a:noFill/>
          <a:ln w="9525">
            <a:noFill/>
            <a:miter lim="800000"/>
            <a:headEnd/>
            <a:tailEnd/>
          </a:ln>
        </p:spPr>
      </p:pic>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BDBCEB3-F5CF-4B6D-B498-D9A013DC68AF}" type="datetime1">
              <a:rPr lang="en-US" altLang="zh-CN" smtClean="0"/>
              <a:t>4/11/2013</a:t>
            </a:fld>
            <a:endParaRPr lang="zh-CN" altLang="en-US"/>
          </a:p>
        </p:txBody>
      </p:sp>
      <p:sp>
        <p:nvSpPr>
          <p:cNvPr id="4" name="页脚占位符 3"/>
          <p:cNvSpPr>
            <a:spLocks noGrp="1"/>
          </p:cNvSpPr>
          <p:nvPr>
            <p:ph type="ftr" sz="quarter" idx="11"/>
          </p:nvPr>
        </p:nvSpPr>
        <p:spPr/>
        <p:txBody>
          <a:bodyPr/>
          <a:lstStyle/>
          <a:p>
            <a:r>
              <a:rPr lang="en-US" altLang="zh-CN" smtClean="0"/>
              <a:t>TopkSearch @ ICDE2013</a:t>
            </a:r>
            <a:endParaRPr lang="zh-CN" altLang="en-US" dirty="0"/>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a:t>
            </a:fld>
            <a:r>
              <a:rPr lang="en-US" altLang="zh-CN" dirty="0" smtClean="0"/>
              <a:t>/42</a:t>
            </a:r>
            <a:endParaRPr lang="zh-CN" altLang="en-US" dirty="0" smtClean="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116632"/>
            <a:ext cx="8229600" cy="1143000"/>
          </a:xfrm>
        </p:spPr>
        <p:txBody>
          <a:bodyPr/>
          <a:lstStyle/>
          <a:p>
            <a:r>
              <a:rPr kumimoji="0" lang="zh-CN" altLang="en-US" smtClean="0"/>
              <a:t>单击此处编辑母版标题样式</a:t>
            </a:r>
            <a:endParaRPr kumimoji="0" lang="en-US"/>
          </a:p>
        </p:txBody>
      </p:sp>
      <p:sp>
        <p:nvSpPr>
          <p:cNvPr id="3" name="内容占位符 2"/>
          <p:cNvSpPr>
            <a:spLocks noGrp="1"/>
          </p:cNvSpPr>
          <p:nvPr>
            <p:ph idx="1"/>
          </p:nvPr>
        </p:nvSpPr>
        <p:spPr>
          <a:xfrm>
            <a:off x="457200" y="1556792"/>
            <a:ext cx="8229600" cy="4767808"/>
          </a:xfrm>
        </p:spPr>
        <p:txBody>
          <a:bodyPr/>
          <a:lstStyle/>
          <a:p>
            <a:pPr lvl="0" eaLnBrk="1" latinLnBrk="0" hangingPunct="1"/>
            <a:r>
              <a:rPr lang="zh-CN" altLang="en-US" dirty="0" smtClean="0"/>
              <a:t>单击此处编辑母版文本样式</a:t>
            </a:r>
          </a:p>
          <a:p>
            <a:pPr lvl="1" eaLnBrk="1" latinLnBrk="0" hangingPunct="1"/>
            <a:r>
              <a:rPr lang="zh-CN" altLang="en-US" dirty="0" smtClean="0"/>
              <a:t>第二级</a:t>
            </a:r>
          </a:p>
          <a:p>
            <a:pPr lvl="2" eaLnBrk="1" latinLnBrk="0" hangingPunct="1"/>
            <a:r>
              <a:rPr lang="zh-CN" altLang="en-US" dirty="0" smtClean="0"/>
              <a:t>第三级</a:t>
            </a:r>
          </a:p>
          <a:p>
            <a:pPr lvl="3" eaLnBrk="1" latinLnBrk="0" hangingPunct="1"/>
            <a:r>
              <a:rPr lang="zh-CN" altLang="en-US" dirty="0" smtClean="0"/>
              <a:t>第四级</a:t>
            </a:r>
          </a:p>
          <a:p>
            <a:pPr lvl="4" eaLnBrk="1" latinLnBrk="0" hangingPunct="1"/>
            <a:r>
              <a:rPr lang="zh-CN" altLang="en-US" dirty="0" smtClean="0"/>
              <a:t>第五级</a:t>
            </a:r>
            <a:endParaRPr kumimoji="0" lang="en-US" dirty="0"/>
          </a:p>
        </p:txBody>
      </p:sp>
      <p:sp>
        <p:nvSpPr>
          <p:cNvPr id="4" name="日期占位符 3"/>
          <p:cNvSpPr>
            <a:spLocks noGrp="1"/>
          </p:cNvSpPr>
          <p:nvPr>
            <p:ph type="dt" sz="half" idx="10"/>
          </p:nvPr>
        </p:nvSpPr>
        <p:spPr>
          <a:xfrm>
            <a:off x="35496" y="6448251"/>
            <a:ext cx="2133600" cy="365125"/>
          </a:xfrm>
        </p:spPr>
        <p:txBody>
          <a:bodyPr/>
          <a:lstStyle/>
          <a:p>
            <a:fld id="{F1CE5E1E-04AE-4E76-AD5C-61F037A3FAEE}" type="datetime1">
              <a:rPr lang="en-US" altLang="zh-CN" smtClean="0"/>
              <a:t>4/11/2013</a:t>
            </a:fld>
            <a:endParaRPr lang="zh-CN" altLang="en-US"/>
          </a:p>
        </p:txBody>
      </p:sp>
      <p:sp>
        <p:nvSpPr>
          <p:cNvPr id="5" name="页脚占位符 4"/>
          <p:cNvSpPr>
            <a:spLocks noGrp="1"/>
          </p:cNvSpPr>
          <p:nvPr>
            <p:ph type="ftr" sz="quarter" idx="11"/>
          </p:nvPr>
        </p:nvSpPr>
        <p:spPr>
          <a:xfrm>
            <a:off x="3739480" y="6453336"/>
            <a:ext cx="3352800" cy="365125"/>
          </a:xfrm>
        </p:spPr>
        <p:txBody>
          <a:bodyPr/>
          <a:lstStyle>
            <a:lvl1pPr>
              <a:defRPr>
                <a:latin typeface="Times New Roman" pitchFamily="18" charset="0"/>
                <a:cs typeface="Times New Roman" pitchFamily="18" charset="0"/>
              </a:defRPr>
            </a:lvl1pPr>
          </a:lstStyle>
          <a:p>
            <a:r>
              <a:rPr lang="en-US" altLang="zh-CN" smtClean="0"/>
              <a:t>TopkSearch @ ICDE2013</a:t>
            </a:r>
            <a:endParaRPr lang="zh-CN" altLang="en-US" dirty="0"/>
          </a:p>
        </p:txBody>
      </p:sp>
      <p:sp>
        <p:nvSpPr>
          <p:cNvPr id="6" name="灯片编号占位符 5"/>
          <p:cNvSpPr>
            <a:spLocks noGrp="1"/>
          </p:cNvSpPr>
          <p:nvPr>
            <p:ph type="sldNum" sz="quarter" idx="12"/>
          </p:nvPr>
        </p:nvSpPr>
        <p:spPr>
          <a:xfrm>
            <a:off x="8346504" y="6453336"/>
            <a:ext cx="762000" cy="365125"/>
          </a:xfrm>
        </p:spPr>
        <p:txBody>
          <a:bodyPr/>
          <a:lstStyle/>
          <a:p>
            <a:fld id="{0C913308-F349-4B6D-A68A-DD1791B4A57B}" type="slidenum">
              <a:rPr lang="zh-CN" altLang="en-US" smtClean="0"/>
              <a:pPr/>
              <a:t>‹#›</a:t>
            </a:fld>
            <a:r>
              <a:rPr lang="en-US" altLang="zh-CN" dirty="0" smtClean="0"/>
              <a:t>/42</a:t>
            </a:r>
            <a:endParaRPr lang="zh-CN" alt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12954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719263"/>
            <a:ext cx="8229600" cy="4411662"/>
          </a:xfrm>
        </p:spPr>
        <p:txBody>
          <a:bodyPr/>
          <a:lstStyle/>
          <a:p>
            <a:pPr lvl="0"/>
            <a:endParaRPr lang="en-US" noProof="0"/>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7"/>
          <p:cNvSpPr>
            <a:spLocks noGrp="1" noChangeArrowheads="1"/>
          </p:cNvSpPr>
          <p:nvPr>
            <p:ph type="sldNum" sz="quarter" idx="12"/>
          </p:nvPr>
        </p:nvSpPr>
        <p:spPr>
          <a:ln/>
        </p:spPr>
        <p:txBody>
          <a:bodyPr/>
          <a:lstStyle>
            <a:lvl1pPr>
              <a:defRPr/>
            </a:lvl1pPr>
          </a:lstStyle>
          <a:p>
            <a:fld id="{D999F1BA-F5B3-401E-940B-A5466DB6A912}" type="slidenum">
              <a:rPr lang="en-US" altLang="zh-CN"/>
              <a:pPr/>
              <a:t>‹#›</a:t>
            </a:fld>
            <a:endParaRPr lang="en-US" altLang="zh-CN"/>
          </a:p>
        </p:txBody>
      </p:sp>
    </p:spTree>
    <p:extLst>
      <p:ext uri="{BB962C8B-B14F-4D97-AF65-F5344CB8AC3E}">
        <p14:creationId xmlns:p14="http://schemas.microsoft.com/office/powerpoint/2010/main" val="2726052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7"/>
          <p:cNvSpPr>
            <a:spLocks noGrp="1" noChangeArrowheads="1"/>
          </p:cNvSpPr>
          <p:nvPr>
            <p:ph type="sldNum" sz="quarter" idx="12"/>
          </p:nvPr>
        </p:nvSpPr>
        <p:spPr>
          <a:ln/>
        </p:spPr>
        <p:txBody>
          <a:bodyPr/>
          <a:lstStyle>
            <a:lvl1pPr>
              <a:defRPr/>
            </a:lvl1pPr>
          </a:lstStyle>
          <a:p>
            <a:fld id="{353807D2-5749-4714-939B-2445AA6679C2}" type="slidenum">
              <a:rPr lang="en-US" altLang="zh-CN"/>
              <a:pPr/>
              <a:t>‹#›</a:t>
            </a:fld>
            <a:endParaRPr lang="en-US" altLang="zh-CN"/>
          </a:p>
        </p:txBody>
      </p:sp>
    </p:spTree>
    <p:extLst>
      <p:ext uri="{BB962C8B-B14F-4D97-AF65-F5344CB8AC3E}">
        <p14:creationId xmlns:p14="http://schemas.microsoft.com/office/powerpoint/2010/main" val="422688719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14" name="矩形 13"/>
          <p:cNvSpPr/>
          <p:nvPr userDrawn="1"/>
        </p:nvSpPr>
        <p:spPr>
          <a:xfrm>
            <a:off x="0" y="6381750"/>
            <a:ext cx="9144000" cy="476250"/>
          </a:xfrm>
          <a:prstGeom prst="rect">
            <a:avLst/>
          </a:prstGeom>
          <a:blipFill dpi="0" rotWithShape="1">
            <a:blip r:embed="rId7" cstate="print">
              <a:alphaModFix amt="44000"/>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7" name="任意多边形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任意多边形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标题占位符 8"/>
          <p:cNvSpPr>
            <a:spLocks noGrp="1"/>
          </p:cNvSpPr>
          <p:nvPr>
            <p:ph type="title"/>
          </p:nvPr>
        </p:nvSpPr>
        <p:spPr>
          <a:xfrm>
            <a:off x="457200" y="0"/>
            <a:ext cx="8229600" cy="1052736"/>
          </a:xfrm>
          <a:prstGeom prst="rect">
            <a:avLst/>
          </a:prstGeom>
        </p:spPr>
        <p:txBody>
          <a:bodyPr vert="horz" lIns="0" rIns="0" bIns="0" anchor="b">
            <a:normAutofit/>
          </a:bodyPr>
          <a:lstStyle/>
          <a:p>
            <a:r>
              <a:rPr kumimoji="0" lang="zh-CN" altLang="en-US" dirty="0" smtClean="0"/>
              <a:t>单击此处编辑母版标题样式</a:t>
            </a:r>
            <a:endParaRPr kumimoji="0" lang="en-US" dirty="0"/>
          </a:p>
        </p:txBody>
      </p:sp>
      <p:sp>
        <p:nvSpPr>
          <p:cNvPr id="30" name="文本占位符 29"/>
          <p:cNvSpPr>
            <a:spLocks noGrp="1"/>
          </p:cNvSpPr>
          <p:nvPr>
            <p:ph type="body" idx="1"/>
          </p:nvPr>
        </p:nvSpPr>
        <p:spPr>
          <a:xfrm>
            <a:off x="457200" y="1340768"/>
            <a:ext cx="8229600" cy="4983832"/>
          </a:xfrm>
          <a:prstGeom prst="rect">
            <a:avLst/>
          </a:prstGeom>
        </p:spPr>
        <p:txBody>
          <a:bodyPr vert="horz">
            <a:normAutofit/>
          </a:bodyPr>
          <a:lstStyle/>
          <a:p>
            <a:pPr lvl="0" eaLnBrk="1" latinLnBrk="0" hangingPunct="1"/>
            <a:r>
              <a:rPr kumimoji="0" lang="zh-CN" altLang="en-US" smtClean="0"/>
              <a:t>单击此处编辑母版文本样式</a:t>
            </a:r>
          </a:p>
          <a:p>
            <a:pPr lvl="1" eaLnBrk="1" latinLnBrk="0" hangingPunct="1"/>
            <a:r>
              <a:rPr kumimoji="0" lang="zh-CN" altLang="en-US" smtClean="0"/>
              <a:t>第二级</a:t>
            </a:r>
          </a:p>
          <a:p>
            <a:pPr lvl="2" eaLnBrk="1" latinLnBrk="0" hangingPunct="1"/>
            <a:r>
              <a:rPr kumimoji="0" lang="zh-CN" altLang="en-US" smtClean="0"/>
              <a:t>第三级</a:t>
            </a:r>
          </a:p>
          <a:p>
            <a:pPr lvl="3" eaLnBrk="1" latinLnBrk="0" hangingPunct="1"/>
            <a:r>
              <a:rPr kumimoji="0" lang="zh-CN" altLang="en-US" smtClean="0"/>
              <a:t>第四级</a:t>
            </a:r>
          </a:p>
          <a:p>
            <a:pPr lvl="4" eaLnBrk="1" latinLnBrk="0" hangingPunct="1"/>
            <a:r>
              <a:rPr kumimoji="0" lang="zh-CN" altLang="en-US" smtClean="0"/>
              <a:t>第五级</a:t>
            </a:r>
            <a:endParaRPr kumimoji="0" lang="en-US"/>
          </a:p>
        </p:txBody>
      </p:sp>
      <p:sp>
        <p:nvSpPr>
          <p:cNvPr id="10" name="日期占位符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b="1">
                <a:solidFill>
                  <a:schemeClr val="tx2">
                    <a:shade val="90000"/>
                  </a:schemeClr>
                </a:solidFill>
              </a:defRPr>
            </a:lvl1pPr>
          </a:lstStyle>
          <a:p>
            <a:fld id="{795ED5D2-C11B-4FB9-8A92-FCCCDA4F252E}" type="datetime1">
              <a:rPr lang="en-US" altLang="zh-CN" smtClean="0"/>
              <a:t>4/11/2013</a:t>
            </a:fld>
            <a:endParaRPr lang="zh-CN" altLang="en-US"/>
          </a:p>
        </p:txBody>
      </p:sp>
      <p:sp>
        <p:nvSpPr>
          <p:cNvPr id="22" name="页脚占位符 21"/>
          <p:cNvSpPr>
            <a:spLocks noGrp="1"/>
          </p:cNvSpPr>
          <p:nvPr>
            <p:ph type="ftr" sz="quarter" idx="3"/>
          </p:nvPr>
        </p:nvSpPr>
        <p:spPr>
          <a:xfrm>
            <a:off x="3667472" y="6376243"/>
            <a:ext cx="3352800" cy="365125"/>
          </a:xfrm>
          <a:prstGeom prst="rect">
            <a:avLst/>
          </a:prstGeom>
        </p:spPr>
        <p:txBody>
          <a:bodyPr vert="horz" lIns="0" tIns="0" rIns="0" bIns="0" anchor="b"/>
          <a:lstStyle>
            <a:lvl1pPr algn="l" eaLnBrk="1" latinLnBrk="0" hangingPunct="1">
              <a:defRPr kumimoji="0" sz="1200" b="1">
                <a:solidFill>
                  <a:schemeClr val="tx2">
                    <a:shade val="90000"/>
                  </a:schemeClr>
                </a:solidFill>
                <a:latin typeface="Times New Roman" pitchFamily="18" charset="0"/>
                <a:cs typeface="Times New Roman" pitchFamily="18" charset="0"/>
              </a:defRPr>
            </a:lvl1pPr>
          </a:lstStyle>
          <a:p>
            <a:r>
              <a:rPr lang="en-US" altLang="zh-CN" smtClean="0"/>
              <a:t>TopkSearch @ ICDE2013</a:t>
            </a:r>
            <a:endParaRPr lang="zh-CN" altLang="en-US" dirty="0"/>
          </a:p>
        </p:txBody>
      </p:sp>
      <p:sp>
        <p:nvSpPr>
          <p:cNvPr id="18" name="灯片编号占位符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0C913308-F349-4B6D-A68A-DD1791B4A57B}" type="slidenum">
              <a:rPr lang="zh-CN" altLang="en-US" smtClean="0"/>
              <a:pPr/>
              <a:t>‹#›</a:t>
            </a:fld>
            <a:r>
              <a:rPr lang="en-US" altLang="zh-CN" dirty="0" smtClean="0"/>
              <a:t>/42</a:t>
            </a:r>
            <a:endParaRPr lang="zh-CN" altLang="en-US" dirty="0" smtClean="0"/>
          </a:p>
        </p:txBody>
      </p:sp>
      <p:grpSp>
        <p:nvGrpSpPr>
          <p:cNvPr id="2" name="组合 1"/>
          <p:cNvGrpSpPr/>
          <p:nvPr/>
        </p:nvGrpSpPr>
        <p:grpSpPr>
          <a:xfrm>
            <a:off x="-19017" y="202408"/>
            <a:ext cx="9180548" cy="649224"/>
            <a:chOff x="-19045" y="216550"/>
            <a:chExt cx="9180548" cy="649224"/>
          </a:xfrm>
        </p:grpSpPr>
        <p:sp>
          <p:nvSpPr>
            <p:cNvPr id="12" name="任意多边形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任意多边形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grpSp>
        <p:nvGrpSpPr>
          <p:cNvPr id="15" name="组合 19"/>
          <p:cNvGrpSpPr>
            <a:grpSpLocks/>
          </p:cNvGrpSpPr>
          <p:nvPr userDrawn="1"/>
        </p:nvGrpSpPr>
        <p:grpSpPr bwMode="auto">
          <a:xfrm>
            <a:off x="4763" y="1124744"/>
            <a:ext cx="9166225" cy="1587"/>
            <a:chOff x="500034" y="1285860"/>
            <a:chExt cx="7072362" cy="1588"/>
          </a:xfrm>
        </p:grpSpPr>
        <p:cxnSp>
          <p:nvCxnSpPr>
            <p:cNvPr id="16" name="直接连接符 8"/>
            <p:cNvCxnSpPr>
              <a:cxnSpLocks noChangeShapeType="1"/>
            </p:cNvCxnSpPr>
            <p:nvPr userDrawn="1"/>
          </p:nvCxnSpPr>
          <p:spPr bwMode="auto">
            <a:xfrm>
              <a:off x="500034" y="1285860"/>
              <a:ext cx="1000132" cy="1588"/>
            </a:xfrm>
            <a:prstGeom prst="line">
              <a:avLst/>
            </a:prstGeom>
            <a:noFill/>
            <a:ln w="50800" algn="ctr">
              <a:solidFill>
                <a:srgbClr val="FF3300"/>
              </a:solidFill>
              <a:round/>
              <a:headEnd/>
              <a:tailEnd/>
            </a:ln>
          </p:spPr>
        </p:cxnSp>
        <p:cxnSp>
          <p:nvCxnSpPr>
            <p:cNvPr id="17" name="直接连接符 9"/>
            <p:cNvCxnSpPr>
              <a:cxnSpLocks noChangeShapeType="1"/>
            </p:cNvCxnSpPr>
            <p:nvPr userDrawn="1"/>
          </p:nvCxnSpPr>
          <p:spPr bwMode="auto">
            <a:xfrm>
              <a:off x="1714480" y="1285860"/>
              <a:ext cx="1000132" cy="1588"/>
            </a:xfrm>
            <a:prstGeom prst="line">
              <a:avLst/>
            </a:prstGeom>
            <a:noFill/>
            <a:ln w="50800" algn="ctr">
              <a:solidFill>
                <a:srgbClr val="CCCC00"/>
              </a:solidFill>
              <a:round/>
              <a:headEnd/>
              <a:tailEnd/>
            </a:ln>
          </p:spPr>
        </p:cxnSp>
        <p:cxnSp>
          <p:nvCxnSpPr>
            <p:cNvPr id="19" name="直接连接符 10"/>
            <p:cNvCxnSpPr>
              <a:cxnSpLocks noChangeShapeType="1"/>
            </p:cNvCxnSpPr>
            <p:nvPr userDrawn="1"/>
          </p:nvCxnSpPr>
          <p:spPr bwMode="auto">
            <a:xfrm>
              <a:off x="2928926" y="1285860"/>
              <a:ext cx="1000132" cy="1588"/>
            </a:xfrm>
            <a:prstGeom prst="line">
              <a:avLst/>
            </a:prstGeom>
            <a:noFill/>
            <a:ln w="50800" algn="ctr">
              <a:solidFill>
                <a:srgbClr val="0000FF"/>
              </a:solidFill>
              <a:round/>
              <a:headEnd/>
              <a:tailEnd/>
            </a:ln>
          </p:spPr>
        </p:cxnSp>
        <p:cxnSp>
          <p:nvCxnSpPr>
            <p:cNvPr id="20" name="直接连接符 11"/>
            <p:cNvCxnSpPr>
              <a:cxnSpLocks noChangeShapeType="1"/>
            </p:cNvCxnSpPr>
            <p:nvPr userDrawn="1"/>
          </p:nvCxnSpPr>
          <p:spPr bwMode="auto">
            <a:xfrm>
              <a:off x="4143372" y="1285860"/>
              <a:ext cx="1000132" cy="1588"/>
            </a:xfrm>
            <a:prstGeom prst="line">
              <a:avLst/>
            </a:prstGeom>
            <a:noFill/>
            <a:ln w="50800" algn="ctr">
              <a:solidFill>
                <a:srgbClr val="CC3399"/>
              </a:solidFill>
              <a:round/>
              <a:headEnd/>
              <a:tailEnd/>
            </a:ln>
          </p:spPr>
        </p:cxnSp>
        <p:cxnSp>
          <p:nvCxnSpPr>
            <p:cNvPr id="21" name="直接连接符 12"/>
            <p:cNvCxnSpPr>
              <a:cxnSpLocks noChangeShapeType="1"/>
            </p:cNvCxnSpPr>
            <p:nvPr userDrawn="1"/>
          </p:nvCxnSpPr>
          <p:spPr bwMode="auto">
            <a:xfrm>
              <a:off x="5357818" y="1285860"/>
              <a:ext cx="1000132" cy="1588"/>
            </a:xfrm>
            <a:prstGeom prst="line">
              <a:avLst/>
            </a:prstGeom>
            <a:noFill/>
            <a:ln w="50800" algn="ctr">
              <a:solidFill>
                <a:srgbClr val="006600"/>
              </a:solidFill>
              <a:round/>
              <a:headEnd/>
              <a:tailEnd/>
            </a:ln>
          </p:spPr>
        </p:cxnSp>
        <p:cxnSp>
          <p:nvCxnSpPr>
            <p:cNvPr id="23" name="直接连接符 13"/>
            <p:cNvCxnSpPr>
              <a:cxnSpLocks noChangeShapeType="1"/>
            </p:cNvCxnSpPr>
            <p:nvPr userDrawn="1"/>
          </p:nvCxnSpPr>
          <p:spPr bwMode="auto">
            <a:xfrm>
              <a:off x="6572264" y="1285860"/>
              <a:ext cx="1000132" cy="1588"/>
            </a:xfrm>
            <a:prstGeom prst="line">
              <a:avLst/>
            </a:prstGeom>
            <a:noFill/>
            <a:ln w="50800" algn="ctr">
              <a:solidFill>
                <a:srgbClr val="FF99CC"/>
              </a:solidFill>
              <a:round/>
              <a:headEnd/>
              <a:tailEnd/>
            </a:ln>
          </p:spPr>
        </p:cxnSp>
      </p:grpSp>
    </p:spTree>
  </p:cSld>
  <p:clrMap bg1="lt1" tx1="dk1" bg2="lt2" tx2="dk2" accent1="accent1" accent2="accent2" accent3="accent3" accent4="accent4" accent5="accent5" accent6="accent6" hlink="hlink" folHlink="folHlink"/>
  <p:sldLayoutIdLst>
    <p:sldLayoutId id="2147483685" r:id="rId1"/>
    <p:sldLayoutId id="2147483687" r:id="rId2"/>
    <p:sldLayoutId id="2147483686" r:id="rId3"/>
    <p:sldLayoutId id="2147483688" r:id="rId4"/>
    <p:sldLayoutId id="2147483689" r:id="rId5"/>
  </p:sldLayoutIdLst>
  <p:timing>
    <p:tnLst>
      <p:par>
        <p:cTn id="1" dur="indefinite" restart="never" nodeType="tmRoot"/>
      </p:par>
    </p:tnLst>
  </p:timing>
  <p:hf hdr="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xml"/><Relationship Id="rId1" Type="http://schemas.openxmlformats.org/officeDocument/2006/relationships/tags" Target="../tags/tag5.xml"/><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xml"/><Relationship Id="rId1" Type="http://schemas.openxmlformats.org/officeDocument/2006/relationships/tags" Target="../tags/tag6.xml"/><Relationship Id="rId4" Type="http://schemas.openxmlformats.org/officeDocument/2006/relationships/image" Target="../media/image15.jpg"/></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3.xml"/><Relationship Id="rId1" Type="http://schemas.openxmlformats.org/officeDocument/2006/relationships/tags" Target="../tags/tag7.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3.xml"/><Relationship Id="rId1" Type="http://schemas.openxmlformats.org/officeDocument/2006/relationships/tags" Target="../tags/tag8.xml"/><Relationship Id="rId4" Type="http://schemas.openxmlformats.org/officeDocument/2006/relationships/image" Target="../media/image16.jp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3.xml"/><Relationship Id="rId1" Type="http://schemas.openxmlformats.org/officeDocument/2006/relationships/tags" Target="../tags/tag9.xml"/><Relationship Id="rId4" Type="http://schemas.openxmlformats.org/officeDocument/2006/relationships/image" Target="../media/image16.jp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3.xml"/><Relationship Id="rId1" Type="http://schemas.openxmlformats.org/officeDocument/2006/relationships/tags" Target="../tags/tag10.xml"/><Relationship Id="rId4" Type="http://schemas.openxmlformats.org/officeDocument/2006/relationships/image" Target="../media/image16.jp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3.xml"/><Relationship Id="rId1" Type="http://schemas.openxmlformats.org/officeDocument/2006/relationships/tags" Target="../tags/tag11.xml"/><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3.xml"/><Relationship Id="rId1" Type="http://schemas.openxmlformats.org/officeDocument/2006/relationships/tags" Target="../tags/tag12.xml"/><Relationship Id="rId4" Type="http://schemas.openxmlformats.org/officeDocument/2006/relationships/image" Target="../media/image16.jp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3.xml"/><Relationship Id="rId1" Type="http://schemas.openxmlformats.org/officeDocument/2006/relationships/tags" Target="../tags/tag13.xml"/><Relationship Id="rId4" Type="http://schemas.openxmlformats.org/officeDocument/2006/relationships/image" Target="../media/image16.jp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3.xml"/><Relationship Id="rId1" Type="http://schemas.openxmlformats.org/officeDocument/2006/relationships/tags" Target="../tags/tag14.xml"/><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3.xml"/><Relationship Id="rId1" Type="http://schemas.openxmlformats.org/officeDocument/2006/relationships/tags" Target="../tags/tag15.xml"/><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3.xml"/><Relationship Id="rId1" Type="http://schemas.openxmlformats.org/officeDocument/2006/relationships/tags" Target="../tags/tag16.xml"/><Relationship Id="rId4" Type="http://schemas.openxmlformats.org/officeDocument/2006/relationships/image" Target="../media/image17.jp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3.xml"/><Relationship Id="rId1" Type="http://schemas.openxmlformats.org/officeDocument/2006/relationships/tags" Target="../tags/tag17.xml"/><Relationship Id="rId4" Type="http://schemas.openxmlformats.org/officeDocument/2006/relationships/image" Target="../media/image17.jp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3.xml"/><Relationship Id="rId1" Type="http://schemas.openxmlformats.org/officeDocument/2006/relationships/tags" Target="../tags/tag18.xml"/><Relationship Id="rId4" Type="http://schemas.openxmlformats.org/officeDocument/2006/relationships/image" Target="../media/image17.jp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3.xml"/><Relationship Id="rId1" Type="http://schemas.openxmlformats.org/officeDocument/2006/relationships/tags" Target="../tags/tag19.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3.xml"/><Relationship Id="rId1" Type="http://schemas.openxmlformats.org/officeDocument/2006/relationships/tags" Target="../tags/tag20.xml"/><Relationship Id="rId4" Type="http://schemas.openxmlformats.org/officeDocument/2006/relationships/image" Target="../media/image16.jp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3.xml"/><Relationship Id="rId1" Type="http://schemas.openxmlformats.org/officeDocument/2006/relationships/tags" Target="../tags/tag21.xml"/><Relationship Id="rId4" Type="http://schemas.openxmlformats.org/officeDocument/2006/relationships/image" Target="../media/image16.jp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3.xml"/><Relationship Id="rId1" Type="http://schemas.openxmlformats.org/officeDocument/2006/relationships/tags" Target="../tags/tag22.xml"/><Relationship Id="rId4" Type="http://schemas.openxmlformats.org/officeDocument/2006/relationships/image" Target="../media/image16.jp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3.xml"/><Relationship Id="rId1" Type="http://schemas.openxmlformats.org/officeDocument/2006/relationships/tags" Target="../tags/tag23.xml"/><Relationship Id="rId4" Type="http://schemas.openxmlformats.org/officeDocument/2006/relationships/image" Target="../media/image16.jp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3.xml"/><Relationship Id="rId1" Type="http://schemas.openxmlformats.org/officeDocument/2006/relationships/tags" Target="../tags/tag24.xml"/><Relationship Id="rId4" Type="http://schemas.openxmlformats.org/officeDocument/2006/relationships/image" Target="../media/image16.jp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3.xml"/><Relationship Id="rId1" Type="http://schemas.openxmlformats.org/officeDocument/2006/relationships/tags" Target="../tags/tag25.xml"/><Relationship Id="rId4" Type="http://schemas.openxmlformats.org/officeDocument/2006/relationships/image" Target="../media/image16.jp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3.xml"/><Relationship Id="rId1" Type="http://schemas.openxmlformats.org/officeDocument/2006/relationships/tags" Target="../tags/tag26.xml"/><Relationship Id="rId4" Type="http://schemas.openxmlformats.org/officeDocument/2006/relationships/image" Target="../media/image16.jp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3.xml"/><Relationship Id="rId1" Type="http://schemas.openxmlformats.org/officeDocument/2006/relationships/tags" Target="../tags/tag27.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3.xml"/><Relationship Id="rId1" Type="http://schemas.openxmlformats.org/officeDocument/2006/relationships/tags" Target="../tags/tag28.xml"/><Relationship Id="rId4" Type="http://schemas.openxmlformats.org/officeDocument/2006/relationships/image" Target="../media/image17.jp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3.xml"/><Relationship Id="rId1" Type="http://schemas.openxmlformats.org/officeDocument/2006/relationships/tags" Target="../tags/tag29.xml"/><Relationship Id="rId4" Type="http://schemas.openxmlformats.org/officeDocument/2006/relationships/image" Target="../media/image17.jp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3.xml"/><Relationship Id="rId1" Type="http://schemas.openxmlformats.org/officeDocument/2006/relationships/tags" Target="../tags/tag30.xml"/><Relationship Id="rId4" Type="http://schemas.openxmlformats.org/officeDocument/2006/relationships/image" Target="../media/image17.jp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3.xml"/><Relationship Id="rId1" Type="http://schemas.openxmlformats.org/officeDocument/2006/relationships/tags" Target="../tags/tag31.xml"/><Relationship Id="rId4" Type="http://schemas.openxmlformats.org/officeDocument/2006/relationships/image" Target="../media/image17.jp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3.xml"/><Relationship Id="rId1" Type="http://schemas.openxmlformats.org/officeDocument/2006/relationships/tags" Target="../tags/tag32.xml"/><Relationship Id="rId4" Type="http://schemas.openxmlformats.org/officeDocument/2006/relationships/image" Target="../media/image17.jp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tags" Target="../tags/tag2.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3.xml"/><Relationship Id="rId1" Type="http://schemas.openxmlformats.org/officeDocument/2006/relationships/tags" Target="../tags/tag33.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3.xml"/><Relationship Id="rId1" Type="http://schemas.openxmlformats.org/officeDocument/2006/relationships/tags" Target="../tags/tag34.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3.xml"/><Relationship Id="rId1" Type="http://schemas.openxmlformats.org/officeDocument/2006/relationships/tags" Target="../tags/tag35.xml"/><Relationship Id="rId4" Type="http://schemas.openxmlformats.org/officeDocument/2006/relationships/image" Target="../media/image17.jp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3.xml"/><Relationship Id="rId1" Type="http://schemas.openxmlformats.org/officeDocument/2006/relationships/tags" Target="../tags/tag36.xml"/><Relationship Id="rId4" Type="http://schemas.openxmlformats.org/officeDocument/2006/relationships/image" Target="../media/image17.jp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3.xml"/><Relationship Id="rId1" Type="http://schemas.openxmlformats.org/officeDocument/2006/relationships/tags" Target="../tags/tag37.xml"/><Relationship Id="rId4" Type="http://schemas.openxmlformats.org/officeDocument/2006/relationships/image" Target="../media/image17.jp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3.xml"/><Relationship Id="rId1" Type="http://schemas.openxmlformats.org/officeDocument/2006/relationships/tags" Target="../tags/tag38.xml"/><Relationship Id="rId4" Type="http://schemas.openxmlformats.org/officeDocument/2006/relationships/image" Target="../media/image17.jpg"/></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3.xml"/><Relationship Id="rId1" Type="http://schemas.openxmlformats.org/officeDocument/2006/relationships/tags" Target="../tags/tag39.xml"/></Relationships>
</file>

<file path=ppt/slides/_rels/slide4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1.jpeg"/></Relationships>
</file>

<file path=ppt/slides/_rels/slide5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3.xml"/><Relationship Id="rId1" Type="http://schemas.openxmlformats.org/officeDocument/2006/relationships/tags" Target="../tags/tag40.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3.xml"/><Relationship Id="rId1" Type="http://schemas.openxmlformats.org/officeDocument/2006/relationships/tags" Target="../tags/tag41.xml"/></Relationships>
</file>

<file path=ppt/slides/_rels/slide5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5.xml"/><Relationship Id="rId1" Type="http://schemas.openxmlformats.org/officeDocument/2006/relationships/vmlDrawing" Target="../drawings/vmlDrawing1.vml"/><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vmlDrawing" Target="../drawings/vmlDrawing2.vml"/><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oleObject" Target="../embeddings/oleObject2.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tags" Target="../tags/tag3.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xml"/><Relationship Id="rId1" Type="http://schemas.openxmlformats.org/officeDocument/2006/relationships/tags" Target="../tags/tag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107504" y="476672"/>
            <a:ext cx="8784976" cy="1828800"/>
          </a:xfrm>
        </p:spPr>
        <p:txBody>
          <a:bodyPr>
            <a:noAutofit/>
          </a:bodyPr>
          <a:lstStyle/>
          <a:p>
            <a:pPr algn="ctr"/>
            <a:r>
              <a:rPr lang="en-US" altLang="zh-CN" sz="4000" dirty="0">
                <a:solidFill>
                  <a:schemeClr val="bg1"/>
                </a:solidFill>
                <a:effectLst/>
                <a:latin typeface="Times New Roman" pitchFamily="18" charset="0"/>
                <a:ea typeface="Gungsuh" pitchFamily="18" charset="-127"/>
                <a:cs typeface="Times New Roman" pitchFamily="18" charset="0"/>
              </a:rPr>
              <a:t>Top-k String Similarity Search </a:t>
            </a:r>
            <a:r>
              <a:rPr lang="en-US" altLang="zh-CN" sz="4000" dirty="0" smtClean="0">
                <a:solidFill>
                  <a:schemeClr val="bg1"/>
                </a:solidFill>
                <a:effectLst/>
                <a:latin typeface="Times New Roman" pitchFamily="18" charset="0"/>
                <a:ea typeface="Gungsuh" pitchFamily="18" charset="-127"/>
                <a:cs typeface="Times New Roman" pitchFamily="18" charset="0"/>
              </a:rPr>
              <a:t>with Edit-Distance Constraints</a:t>
            </a:r>
            <a:endParaRPr lang="zh-CN" altLang="en-US" sz="4000" dirty="0">
              <a:solidFill>
                <a:schemeClr val="bg1"/>
              </a:solidFill>
              <a:effectLst/>
              <a:latin typeface="Times New Roman" pitchFamily="18" charset="0"/>
              <a:ea typeface="Gungsuh" pitchFamily="18" charset="-127"/>
              <a:cs typeface="Times New Roman" pitchFamily="18" charset="0"/>
            </a:endParaRPr>
          </a:p>
        </p:txBody>
      </p:sp>
      <p:sp>
        <p:nvSpPr>
          <p:cNvPr id="3" name="副标题 2"/>
          <p:cNvSpPr>
            <a:spLocks noGrp="1"/>
          </p:cNvSpPr>
          <p:nvPr>
            <p:ph type="subTitle" idx="1"/>
          </p:nvPr>
        </p:nvSpPr>
        <p:spPr>
          <a:xfrm>
            <a:off x="467544" y="3861048"/>
            <a:ext cx="6048672" cy="1728192"/>
          </a:xfrm>
        </p:spPr>
        <p:txBody>
          <a:bodyPr>
            <a:noAutofit/>
          </a:bodyPr>
          <a:lstStyle/>
          <a:p>
            <a:pPr algn="l">
              <a:lnSpc>
                <a:spcPts val="3000"/>
              </a:lnSpc>
            </a:pPr>
            <a:r>
              <a:rPr lang="en-US" altLang="zh-CN" sz="2400" b="1" dirty="0" smtClean="0">
                <a:solidFill>
                  <a:schemeClr val="bg1"/>
                </a:solidFill>
              </a:rPr>
              <a:t>Dong </a:t>
            </a:r>
            <a:r>
              <a:rPr lang="en-US" altLang="zh-CN" sz="2400" b="1" dirty="0">
                <a:solidFill>
                  <a:schemeClr val="bg1"/>
                </a:solidFill>
              </a:rPr>
              <a:t>Deng </a:t>
            </a:r>
            <a:r>
              <a:rPr lang="en-US" altLang="zh-CN" sz="2400" b="1" dirty="0" smtClean="0">
                <a:solidFill>
                  <a:schemeClr val="bg1"/>
                </a:solidFill>
              </a:rPr>
              <a:t>    (</a:t>
            </a:r>
            <a:r>
              <a:rPr lang="en-US" altLang="zh-CN" sz="2400" b="1" dirty="0">
                <a:solidFill>
                  <a:schemeClr val="bg1"/>
                </a:solidFill>
              </a:rPr>
              <a:t>Tsinghua, </a:t>
            </a:r>
            <a:r>
              <a:rPr lang="en-US" altLang="zh-CN" sz="2400" b="1" dirty="0" smtClean="0">
                <a:solidFill>
                  <a:schemeClr val="bg1"/>
                </a:solidFill>
              </a:rPr>
              <a:t>Beijing, China</a:t>
            </a:r>
            <a:r>
              <a:rPr lang="en-US" altLang="zh-CN" sz="2400" b="1" dirty="0">
                <a:solidFill>
                  <a:schemeClr val="bg1"/>
                </a:solidFill>
              </a:rPr>
              <a:t>)</a:t>
            </a:r>
            <a:endParaRPr lang="en-US" altLang="zh-CN" sz="2400" b="1" dirty="0" smtClean="0">
              <a:solidFill>
                <a:schemeClr val="bg1"/>
              </a:solidFill>
            </a:endParaRPr>
          </a:p>
          <a:p>
            <a:pPr algn="l">
              <a:lnSpc>
                <a:spcPts val="3000"/>
              </a:lnSpc>
            </a:pPr>
            <a:r>
              <a:rPr lang="en-US" altLang="zh-CN" sz="2400" b="1" dirty="0" err="1" smtClean="0">
                <a:solidFill>
                  <a:schemeClr val="bg1"/>
                </a:solidFill>
              </a:rPr>
              <a:t>Guoliang</a:t>
            </a:r>
            <a:r>
              <a:rPr lang="en-US" altLang="zh-CN" sz="2400" b="1" dirty="0">
                <a:solidFill>
                  <a:schemeClr val="bg1"/>
                </a:solidFill>
              </a:rPr>
              <a:t> Li </a:t>
            </a:r>
            <a:r>
              <a:rPr lang="en-US" altLang="zh-CN" sz="2400" b="1" dirty="0" smtClean="0">
                <a:solidFill>
                  <a:schemeClr val="bg1"/>
                </a:solidFill>
              </a:rPr>
              <a:t>   (</a:t>
            </a:r>
            <a:r>
              <a:rPr lang="en-US" altLang="zh-CN" sz="2400" b="1" dirty="0">
                <a:solidFill>
                  <a:schemeClr val="bg1"/>
                </a:solidFill>
              </a:rPr>
              <a:t>Tsinghua, </a:t>
            </a:r>
            <a:r>
              <a:rPr lang="en-US" altLang="zh-CN" sz="2400" b="1" dirty="0" smtClean="0">
                <a:solidFill>
                  <a:schemeClr val="bg1"/>
                </a:solidFill>
              </a:rPr>
              <a:t>Beijing, China</a:t>
            </a:r>
            <a:r>
              <a:rPr lang="en-US" altLang="zh-CN" sz="2400" b="1" dirty="0">
                <a:solidFill>
                  <a:schemeClr val="bg1"/>
                </a:solidFill>
              </a:rPr>
              <a:t>)</a:t>
            </a:r>
            <a:endParaRPr lang="en-US" altLang="zh-CN" sz="2400" b="1" dirty="0" smtClean="0">
              <a:solidFill>
                <a:schemeClr val="bg1"/>
              </a:solidFill>
            </a:endParaRPr>
          </a:p>
          <a:p>
            <a:pPr algn="l">
              <a:lnSpc>
                <a:spcPts val="3000"/>
              </a:lnSpc>
            </a:pPr>
            <a:r>
              <a:rPr lang="en-US" altLang="zh-CN" sz="2400" b="1" dirty="0" err="1" smtClean="0">
                <a:solidFill>
                  <a:schemeClr val="bg1"/>
                </a:solidFill>
              </a:rPr>
              <a:t>Jianhua</a:t>
            </a:r>
            <a:r>
              <a:rPr lang="en-US" altLang="zh-CN" sz="2400" b="1" dirty="0" smtClean="0">
                <a:solidFill>
                  <a:schemeClr val="bg1"/>
                </a:solidFill>
              </a:rPr>
              <a:t> Feng</a:t>
            </a:r>
            <a:r>
              <a:rPr lang="en-US" altLang="zh-CN" sz="2400" b="1" dirty="0">
                <a:solidFill>
                  <a:schemeClr val="bg1"/>
                </a:solidFill>
              </a:rPr>
              <a:t> </a:t>
            </a:r>
            <a:r>
              <a:rPr lang="en-US" altLang="zh-CN" sz="2400" b="1" dirty="0" smtClean="0">
                <a:solidFill>
                  <a:schemeClr val="bg1"/>
                </a:solidFill>
              </a:rPr>
              <a:t> (Tsinghua, Beijing, China)</a:t>
            </a:r>
          </a:p>
          <a:p>
            <a:pPr algn="l">
              <a:lnSpc>
                <a:spcPts val="3000"/>
              </a:lnSpc>
            </a:pPr>
            <a:r>
              <a:rPr lang="en-US" altLang="zh-CN" sz="2400" b="1" dirty="0" smtClean="0">
                <a:solidFill>
                  <a:schemeClr val="bg1"/>
                </a:solidFill>
              </a:rPr>
              <a:t>Wen-</a:t>
            </a:r>
            <a:r>
              <a:rPr lang="en-US" altLang="zh-CN" sz="2400" b="1" dirty="0" err="1" smtClean="0">
                <a:solidFill>
                  <a:schemeClr val="bg1"/>
                </a:solidFill>
              </a:rPr>
              <a:t>Syan</a:t>
            </a:r>
            <a:r>
              <a:rPr lang="en-US" altLang="zh-CN" sz="2400" b="1" dirty="0" smtClean="0">
                <a:solidFill>
                  <a:schemeClr val="bg1"/>
                </a:solidFill>
              </a:rPr>
              <a:t> Li(SAP Labs, Shanghai, China)</a:t>
            </a:r>
          </a:p>
        </p:txBody>
      </p:sp>
      <p:pic>
        <p:nvPicPr>
          <p:cNvPr id="7" name="图片 6" descr="tsinghua.gif"/>
          <p:cNvPicPr>
            <a:picLocks noChangeAspect="1"/>
          </p:cNvPicPr>
          <p:nvPr/>
        </p:nvPicPr>
        <p:blipFill>
          <a:blip r:embed="rId3" cstate="print">
            <a:clrChange>
              <a:clrFrom>
                <a:srgbClr val="FFFFFF"/>
              </a:clrFrom>
              <a:clrTo>
                <a:srgbClr val="FFFFFF">
                  <a:alpha val="0"/>
                </a:srgbClr>
              </a:clrTo>
            </a:clrChange>
          </a:blip>
          <a:stretch>
            <a:fillRect/>
          </a:stretch>
        </p:blipFill>
        <p:spPr>
          <a:xfrm>
            <a:off x="6692963" y="3425515"/>
            <a:ext cx="2487549" cy="2451757"/>
          </a:xfrm>
          <a:prstGeom prst="rect">
            <a:avLst/>
          </a:prstGeom>
        </p:spPr>
      </p:pic>
    </p:spTree>
  </p:cSld>
  <p:clrMapOvr>
    <a:masterClrMapping/>
  </p:clrMapOvr>
  <p:transition advTm="281"/>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95536" y="188640"/>
            <a:ext cx="8229600" cy="854968"/>
          </a:xfrm>
        </p:spPr>
        <p:txBody>
          <a:bodyPr>
            <a:normAutofit/>
          </a:bodyPr>
          <a:lstStyle/>
          <a:p>
            <a:r>
              <a:rPr lang="en-US" altLang="zh-CN" sz="4400" dirty="0" smtClean="0"/>
              <a:t>Problem Formulation</a:t>
            </a:r>
            <a:endParaRPr lang="zh-CN" altLang="en-US" dirty="0"/>
          </a:p>
        </p:txBody>
      </p:sp>
      <p:sp>
        <p:nvSpPr>
          <p:cNvPr id="9" name="日期占位符 8"/>
          <p:cNvSpPr>
            <a:spLocks noGrp="1"/>
          </p:cNvSpPr>
          <p:nvPr>
            <p:ph type="dt" sz="half" idx="10"/>
          </p:nvPr>
        </p:nvSpPr>
        <p:spPr/>
        <p:txBody>
          <a:bodyPr/>
          <a:lstStyle/>
          <a:p>
            <a:fld id="{780B3EDE-FD6B-423F-B59F-E84914C6163D}" type="datetime1">
              <a:rPr lang="en-US" altLang="zh-CN" smtClean="0"/>
              <a:t>4/11/2013</a:t>
            </a:fld>
            <a:endParaRPr lang="zh-CN" altLang="en-US"/>
          </a:p>
        </p:txBody>
      </p:sp>
      <p:sp>
        <p:nvSpPr>
          <p:cNvPr id="10" name="页脚占位符 9"/>
          <p:cNvSpPr>
            <a:spLocks noGrp="1"/>
          </p:cNvSpPr>
          <p:nvPr>
            <p:ph type="ftr" sz="quarter" idx="11"/>
          </p:nvPr>
        </p:nvSpPr>
        <p:spPr/>
        <p:txBody>
          <a:bodyPr/>
          <a:lstStyle/>
          <a:p>
            <a:r>
              <a:rPr lang="en-US" altLang="zh-CN" smtClean="0"/>
              <a:t>TopkSearch @ ICDE2013</a:t>
            </a:r>
            <a:endParaRPr lang="zh-CN" altLang="en-US" dirty="0">
              <a:latin typeface="Times New Roman" pitchFamily="18" charset="0"/>
              <a:cs typeface="Times New Roman" pitchFamily="18" charset="0"/>
            </a:endParaRPr>
          </a:p>
        </p:txBody>
      </p:sp>
      <p:sp>
        <p:nvSpPr>
          <p:cNvPr id="11" name="内容占位符 2"/>
          <p:cNvSpPr>
            <a:spLocks noGrp="1"/>
          </p:cNvSpPr>
          <p:nvPr>
            <p:ph idx="1"/>
          </p:nvPr>
        </p:nvSpPr>
        <p:spPr>
          <a:xfrm>
            <a:off x="72008" y="1268760"/>
            <a:ext cx="8892480" cy="4968552"/>
          </a:xfrm>
        </p:spPr>
        <p:txBody>
          <a:bodyPr>
            <a:normAutofit/>
          </a:bodyPr>
          <a:lstStyle/>
          <a:p>
            <a:r>
              <a:rPr lang="en-US" altLang="zh-CN" sz="2400" b="1" u="sng" dirty="0" smtClean="0">
                <a:solidFill>
                  <a:srgbClr val="FF0000"/>
                </a:solidFill>
                <a:latin typeface="+mj-lt"/>
              </a:rPr>
              <a:t>Top-k String Similarity Search: </a:t>
            </a:r>
            <a:r>
              <a:rPr lang="en-US" altLang="zh-CN" sz="2400" i="1" dirty="0">
                <a:latin typeface="+mj-lt"/>
              </a:rPr>
              <a:t>Given </a:t>
            </a:r>
            <a:r>
              <a:rPr lang="en-US" altLang="zh-CN" sz="2400" i="1" dirty="0" smtClean="0">
                <a:latin typeface="+mj-lt"/>
              </a:rPr>
              <a:t>a string </a:t>
            </a:r>
            <a:r>
              <a:rPr lang="en-US" altLang="zh-CN" sz="2400" i="1" dirty="0">
                <a:latin typeface="+mj-lt"/>
              </a:rPr>
              <a:t>set S and a query string q, top-k string </a:t>
            </a:r>
            <a:r>
              <a:rPr lang="en-US" altLang="zh-CN" sz="2400" i="1" dirty="0" smtClean="0">
                <a:latin typeface="+mj-lt"/>
              </a:rPr>
              <a:t>similarity search </a:t>
            </a:r>
            <a:r>
              <a:rPr lang="en-US" altLang="zh-CN" sz="2400" i="1" dirty="0">
                <a:latin typeface="+mj-lt"/>
              </a:rPr>
              <a:t>returns a string set R </a:t>
            </a:r>
            <a:r>
              <a:rPr lang="en-US" altLang="zh-CN" sz="2000" i="1" dirty="0">
                <a:latin typeface="+mj-lt"/>
              </a:rPr>
              <a:t>⊆</a:t>
            </a:r>
            <a:r>
              <a:rPr lang="en-US" altLang="zh-CN" sz="2400" i="1" dirty="0">
                <a:latin typeface="+mj-lt"/>
              </a:rPr>
              <a:t> S such that |R</a:t>
            </a:r>
            <a:r>
              <a:rPr lang="en-US" altLang="zh-CN" sz="2400" i="1" dirty="0" smtClean="0">
                <a:latin typeface="+mj-lt"/>
              </a:rPr>
              <a:t>|=k </a:t>
            </a:r>
            <a:r>
              <a:rPr lang="en-US" altLang="zh-CN" sz="2400" i="1" dirty="0">
                <a:latin typeface="+mj-lt"/>
              </a:rPr>
              <a:t>and </a:t>
            </a:r>
            <a:r>
              <a:rPr lang="en-US" altLang="zh-CN" sz="2400" i="1" dirty="0" smtClean="0">
                <a:latin typeface="+mj-lt"/>
              </a:rPr>
              <a:t>for any </a:t>
            </a:r>
            <a:r>
              <a:rPr lang="en-US" altLang="zh-CN" sz="2400" i="1" dirty="0">
                <a:latin typeface="+mj-lt"/>
              </a:rPr>
              <a:t>string </a:t>
            </a:r>
            <a:r>
              <a:rPr lang="en-US" altLang="zh-CN" sz="2400" i="1" dirty="0" smtClean="0">
                <a:latin typeface="+mj-lt"/>
              </a:rPr>
              <a:t>r</a:t>
            </a:r>
            <a:r>
              <a:rPr lang="en-US" altLang="zh-CN" sz="2000" i="1" dirty="0" smtClean="0">
                <a:latin typeface="+mj-lt"/>
              </a:rPr>
              <a:t>∈ </a:t>
            </a:r>
            <a:r>
              <a:rPr lang="en-US" altLang="zh-CN" sz="2400" i="1" dirty="0" smtClean="0">
                <a:latin typeface="+mj-lt"/>
              </a:rPr>
              <a:t>R </a:t>
            </a:r>
            <a:r>
              <a:rPr lang="en-US" altLang="zh-CN" sz="2400" i="1" dirty="0">
                <a:latin typeface="+mj-lt"/>
              </a:rPr>
              <a:t>and </a:t>
            </a:r>
            <a:r>
              <a:rPr lang="en-US" altLang="zh-CN" sz="2400" i="1" dirty="0" smtClean="0">
                <a:latin typeface="+mj-lt"/>
              </a:rPr>
              <a:t>s</a:t>
            </a:r>
            <a:r>
              <a:rPr lang="en-US" altLang="zh-CN" sz="2000" i="1" dirty="0" smtClean="0">
                <a:latin typeface="+mj-lt"/>
              </a:rPr>
              <a:t>∈</a:t>
            </a:r>
            <a:r>
              <a:rPr lang="en-US" altLang="zh-CN" sz="2400" i="1" dirty="0" smtClean="0">
                <a:latin typeface="+mj-lt"/>
              </a:rPr>
              <a:t> </a:t>
            </a:r>
            <a:r>
              <a:rPr lang="en-US" altLang="zh-CN" sz="2400" i="1" dirty="0">
                <a:latin typeface="+mj-lt"/>
              </a:rPr>
              <a:t>S − R, ED(r, q) ≤ ED(s, q</a:t>
            </a:r>
            <a:r>
              <a:rPr lang="en-US" altLang="zh-CN" sz="2400" i="1" dirty="0" smtClean="0">
                <a:latin typeface="+mj-lt"/>
              </a:rPr>
              <a:t>). </a:t>
            </a:r>
          </a:p>
        </p:txBody>
      </p:sp>
      <p:cxnSp>
        <p:nvCxnSpPr>
          <p:cNvPr id="20" name="直接箭头连接符 19"/>
          <p:cNvCxnSpPr>
            <a:stCxn id="15" idx="6"/>
          </p:cNvCxnSpPr>
          <p:nvPr/>
        </p:nvCxnSpPr>
        <p:spPr>
          <a:xfrm>
            <a:off x="2829585" y="4395836"/>
            <a:ext cx="2387728"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 name="灯片编号占位符 17"/>
          <p:cNvSpPr>
            <a:spLocks noGrp="1"/>
          </p:cNvSpPr>
          <p:nvPr>
            <p:ph type="sldNum" sz="quarter" idx="12"/>
          </p:nvPr>
        </p:nvSpPr>
        <p:spPr/>
        <p:txBody>
          <a:bodyPr/>
          <a:lstStyle/>
          <a:p>
            <a:fld id="{0C913308-F349-4B6D-A68A-DD1791B4A57B}" type="slidenum">
              <a:rPr lang="zh-CN" altLang="en-US" smtClean="0"/>
              <a:pPr/>
              <a:t>10</a:t>
            </a:fld>
            <a:r>
              <a:rPr lang="en-US" altLang="zh-CN" smtClean="0"/>
              <a:t>/42</a:t>
            </a:r>
            <a:endParaRPr lang="zh-CN" altLang="en-US" dirty="0"/>
          </a:p>
        </p:txBody>
      </p:sp>
      <p:pic>
        <p:nvPicPr>
          <p:cNvPr id="4" name="图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1560" y="3068960"/>
            <a:ext cx="7886700" cy="1619250"/>
          </a:xfrm>
          <a:prstGeom prst="rect">
            <a:avLst/>
          </a:prstGeom>
        </p:spPr>
      </p:pic>
      <p:sp>
        <p:nvSpPr>
          <p:cNvPr id="15" name="椭圆 14"/>
          <p:cNvSpPr/>
          <p:nvPr/>
        </p:nvSpPr>
        <p:spPr>
          <a:xfrm>
            <a:off x="2008279" y="4236856"/>
            <a:ext cx="821306" cy="317959"/>
          </a:xfrm>
          <a:prstGeom prst="ellipse">
            <a:avLst/>
          </a:prstGeom>
          <a:solidFill>
            <a:srgbClr val="FF0000">
              <a:alpha val="1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3043903" y="4255482"/>
            <a:ext cx="903437" cy="289054"/>
          </a:xfrm>
          <a:prstGeom prst="ellipse">
            <a:avLst/>
          </a:prstGeom>
          <a:solidFill>
            <a:srgbClr val="FF0000">
              <a:alpha val="1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a:off x="5973372" y="4243108"/>
            <a:ext cx="993781" cy="289054"/>
          </a:xfrm>
          <a:prstGeom prst="ellipse">
            <a:avLst/>
          </a:prstGeom>
          <a:solidFill>
            <a:srgbClr val="FF0000">
              <a:alpha val="1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2468441" y="4913362"/>
            <a:ext cx="4172937" cy="461665"/>
          </a:xfrm>
          <a:prstGeom prst="rect">
            <a:avLst/>
          </a:prstGeom>
          <a:noFill/>
        </p:spPr>
        <p:txBody>
          <a:bodyPr wrap="none" rtlCol="0">
            <a:spAutoFit/>
          </a:bodyPr>
          <a:lstStyle/>
          <a:p>
            <a:r>
              <a:rPr lang="en-US" altLang="zh-CN" sz="2400" dirty="0">
                <a:latin typeface="Times New Roman" panose="02020603050405020304" pitchFamily="18" charset="0"/>
                <a:cs typeface="Times New Roman" panose="02020603050405020304" pitchFamily="18" charset="0"/>
              </a:rPr>
              <a:t>t</a:t>
            </a:r>
            <a:r>
              <a:rPr lang="en-US" altLang="zh-CN" sz="2400" dirty="0" smtClean="0">
                <a:latin typeface="Times New Roman" panose="02020603050405020304" pitchFamily="18" charset="0"/>
                <a:cs typeface="Times New Roman" panose="02020603050405020304" pitchFamily="18" charset="0"/>
              </a:rPr>
              <a:t>he top-3 similar strings of </a:t>
            </a:r>
            <a:r>
              <a:rPr lang="en-US" altLang="zh-CN" sz="2400" i="1" dirty="0" err="1" smtClean="0">
                <a:latin typeface="Times New Roman" panose="02020603050405020304" pitchFamily="18" charset="0"/>
                <a:cs typeface="Times New Roman" panose="02020603050405020304" pitchFamily="18" charset="0"/>
              </a:rPr>
              <a:t>srajit</a:t>
            </a:r>
            <a:endParaRPr lang="zh-CN" altLang="en-US" sz="2400" dirty="0">
              <a:latin typeface="Times New Roman" panose="02020603050405020304" pitchFamily="18" charset="0"/>
              <a:cs typeface="Times New Roman" panose="02020603050405020304" pitchFamily="18" charset="0"/>
            </a:endParaRPr>
          </a:p>
        </p:txBody>
      </p:sp>
    </p:spTree>
    <p:custDataLst>
      <p:tags r:id="rId1"/>
    </p:custDataLst>
  </p:cSld>
  <p:clrMapOvr>
    <a:masterClrMapping/>
  </p:clrMapOvr>
  <p:transition advTm="23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heckerboard(across)">
                                      <p:cBhvr>
                                        <p:cTn id="7" dur="500"/>
                                        <p:tgtEl>
                                          <p:spTgt spid="15"/>
                                        </p:tgtEl>
                                      </p:cBhvr>
                                    </p:animEffect>
                                  </p:childTnLst>
                                </p:cTn>
                              </p:par>
                              <p:par>
                                <p:cTn id="8" presetID="5" presetClass="entr" presetSubtype="10"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checkerboard(across)">
                                      <p:cBhvr>
                                        <p:cTn id="10" dur="5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checkerboard(across)">
                                      <p:cBhvr>
                                        <p:cTn id="15" dur="500"/>
                                        <p:tgtEl>
                                          <p:spTgt spid="19"/>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grpId="0" nodeType="click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checkerboard(across)">
                                      <p:cBhvr>
                                        <p:cTn id="2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9" grpId="0" animBg="1"/>
      <p:bldP spid="2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268760"/>
            <a:ext cx="8579296" cy="4968552"/>
          </a:xfrm>
        </p:spPr>
        <p:txBody>
          <a:bodyPr>
            <a:normAutofit/>
          </a:bodyPr>
          <a:lstStyle/>
          <a:p>
            <a:r>
              <a:rPr lang="en-US" altLang="zh-CN" dirty="0" smtClean="0">
                <a:latin typeface="Times New Roman" pitchFamily="18" charset="0"/>
                <a:cs typeface="Times New Roman" pitchFamily="18" charset="0"/>
              </a:rPr>
              <a:t>ED(</a:t>
            </a:r>
            <a:r>
              <a:rPr lang="en-US" altLang="zh-CN" i="1" dirty="0" smtClean="0">
                <a:latin typeface="Times New Roman" pitchFamily="18" charset="0"/>
                <a:cs typeface="Times New Roman" pitchFamily="18" charset="0"/>
              </a:rPr>
              <a:t>r, s</a:t>
            </a:r>
            <a:r>
              <a:rPr lang="en-US" altLang="zh-CN" dirty="0" smtClean="0">
                <a:latin typeface="Times New Roman" pitchFamily="18" charset="0"/>
                <a:cs typeface="Times New Roman" pitchFamily="18" charset="0"/>
              </a:rPr>
              <a:t>): The minimum number of single-character edit operations(insertion/deletion/substitution) to transform </a:t>
            </a:r>
            <a:r>
              <a:rPr lang="en-US" altLang="zh-CN" i="1" dirty="0" smtClean="0">
                <a:latin typeface="Times New Roman" pitchFamily="18" charset="0"/>
                <a:cs typeface="Times New Roman" pitchFamily="18" charset="0"/>
              </a:rPr>
              <a:t>r</a:t>
            </a:r>
            <a:r>
              <a:rPr lang="en-US" altLang="zh-CN" dirty="0" smtClean="0">
                <a:latin typeface="Times New Roman" pitchFamily="18" charset="0"/>
                <a:cs typeface="Times New Roman" pitchFamily="18" charset="0"/>
              </a:rPr>
              <a:t> to </a:t>
            </a:r>
            <a:r>
              <a:rPr lang="en-US" altLang="zh-CN" i="1" dirty="0" smtClean="0">
                <a:latin typeface="Times New Roman" pitchFamily="18" charset="0"/>
                <a:cs typeface="Times New Roman" pitchFamily="18" charset="0"/>
              </a:rPr>
              <a:t>s</a:t>
            </a:r>
            <a:r>
              <a:rPr lang="en-US" altLang="zh-CN" dirty="0" smtClean="0">
                <a:latin typeface="Times New Roman" pitchFamily="18" charset="0"/>
                <a:cs typeface="Times New Roman" pitchFamily="18" charset="0"/>
              </a:rPr>
              <a:t>.</a:t>
            </a:r>
          </a:p>
          <a:p>
            <a:endParaRPr lang="en-US" altLang="zh-CN" dirty="0" smtClean="0"/>
          </a:p>
          <a:p>
            <a:r>
              <a:rPr lang="en-US" altLang="zh-CN" dirty="0" smtClean="0"/>
              <a:t>ED(</a:t>
            </a:r>
            <a:r>
              <a:rPr lang="en-US" altLang="zh-CN" i="1" dirty="0" err="1" smtClean="0"/>
              <a:t>srajit</a:t>
            </a:r>
            <a:r>
              <a:rPr lang="en-US" altLang="zh-CN" i="1" dirty="0" smtClean="0"/>
              <a:t>, </a:t>
            </a:r>
            <a:r>
              <a:rPr lang="en-US" altLang="zh-CN" dirty="0" err="1" smtClean="0"/>
              <a:t>seraji</a:t>
            </a:r>
            <a:r>
              <a:rPr lang="en-US" altLang="zh-CN" dirty="0" smtClean="0"/>
              <a:t>) </a:t>
            </a:r>
            <a:r>
              <a:rPr lang="en-US" altLang="zh-CN" dirty="0"/>
              <a:t>=</a:t>
            </a:r>
            <a:r>
              <a:rPr lang="en-US" altLang="zh-CN" dirty="0">
                <a:latin typeface="Times New Roman" panose="02020603050405020304" pitchFamily="18" charset="0"/>
                <a:cs typeface="Times New Roman" panose="02020603050405020304" pitchFamily="18" charset="0"/>
              </a:rPr>
              <a:t> </a:t>
            </a:r>
            <a:r>
              <a:rPr lang="en-US" altLang="zh-CN" dirty="0" smtClean="0">
                <a:latin typeface="Times New Roman" panose="02020603050405020304" pitchFamily="18" charset="0"/>
                <a:cs typeface="Times New Roman" panose="02020603050405020304" pitchFamily="18" charset="0"/>
              </a:rPr>
              <a:t>2</a:t>
            </a:r>
          </a:p>
          <a:p>
            <a:pPr algn="just">
              <a:buFont typeface="Wingdings" pitchFamily="2" charset="2"/>
              <a:buNone/>
            </a:pPr>
            <a:endParaRPr lang="en-US" altLang="zh-TW" sz="2400" dirty="0" smtClean="0"/>
          </a:p>
          <a:p>
            <a:pPr algn="just">
              <a:buFont typeface="Wingdings" pitchFamily="2" charset="2"/>
              <a:buNone/>
            </a:pPr>
            <a:endParaRPr lang="en-US" altLang="zh-TW" sz="2400" dirty="0" smtClean="0">
              <a:latin typeface="Times New Roman" pitchFamily="18" charset="0"/>
              <a:cs typeface="Times New Roman" pitchFamily="18" charset="0"/>
            </a:endParaRPr>
          </a:p>
          <a:p>
            <a:endParaRPr lang="en-US" altLang="zh-CN" sz="2400" dirty="0" smtClean="0"/>
          </a:p>
        </p:txBody>
      </p:sp>
      <p:sp>
        <p:nvSpPr>
          <p:cNvPr id="2" name="标题 1"/>
          <p:cNvSpPr>
            <a:spLocks noGrp="1"/>
          </p:cNvSpPr>
          <p:nvPr>
            <p:ph type="title"/>
          </p:nvPr>
        </p:nvSpPr>
        <p:spPr>
          <a:xfrm>
            <a:off x="446856" y="260648"/>
            <a:ext cx="8229600" cy="782960"/>
          </a:xfrm>
        </p:spPr>
        <p:txBody>
          <a:bodyPr>
            <a:noAutofit/>
          </a:bodyPr>
          <a:lstStyle/>
          <a:p>
            <a:r>
              <a:rPr lang="en-US" altLang="zh-CN" sz="4800" dirty="0" smtClean="0"/>
              <a:t>Edit Distance</a:t>
            </a:r>
            <a:endParaRPr lang="zh-CN" altLang="en-US" sz="4800" dirty="0"/>
          </a:p>
        </p:txBody>
      </p:sp>
      <p:sp>
        <p:nvSpPr>
          <p:cNvPr id="19" name="日期占位符 18"/>
          <p:cNvSpPr>
            <a:spLocks noGrp="1"/>
          </p:cNvSpPr>
          <p:nvPr>
            <p:ph type="dt" sz="half" idx="10"/>
          </p:nvPr>
        </p:nvSpPr>
        <p:spPr/>
        <p:txBody>
          <a:bodyPr/>
          <a:lstStyle/>
          <a:p>
            <a:fld id="{6026EFF5-D973-4A99-864B-6167F9EC5DAC}" type="datetime1">
              <a:rPr lang="en-US" altLang="zh-CN" smtClean="0"/>
              <a:t>4/11/2013</a:t>
            </a:fld>
            <a:endParaRPr lang="zh-CN" altLang="en-US" dirty="0"/>
          </a:p>
        </p:txBody>
      </p:sp>
      <p:sp>
        <p:nvSpPr>
          <p:cNvPr id="23" name="页脚占位符 22"/>
          <p:cNvSpPr>
            <a:spLocks noGrp="1"/>
          </p:cNvSpPr>
          <p:nvPr>
            <p:ph type="ftr" sz="quarter" idx="11"/>
          </p:nvPr>
        </p:nvSpPr>
        <p:spPr/>
        <p:txBody>
          <a:bodyPr/>
          <a:lstStyle/>
          <a:p>
            <a:r>
              <a:rPr lang="en-US" altLang="zh-CN" smtClean="0"/>
              <a:t>TopkSearch @ ICDE2013</a:t>
            </a:r>
            <a:endParaRPr lang="zh-CN" altLang="en-US" dirty="0">
              <a:latin typeface="Times New Roman" pitchFamily="18" charset="0"/>
              <a:cs typeface="Times New Roman" pitchFamily="18" charset="0"/>
            </a:endParaRPr>
          </a:p>
        </p:txBody>
      </p:sp>
      <p:sp>
        <p:nvSpPr>
          <p:cNvPr id="8" name="灯片编号占位符 7"/>
          <p:cNvSpPr>
            <a:spLocks noGrp="1"/>
          </p:cNvSpPr>
          <p:nvPr>
            <p:ph type="sldNum" sz="quarter" idx="12"/>
          </p:nvPr>
        </p:nvSpPr>
        <p:spPr/>
        <p:txBody>
          <a:bodyPr/>
          <a:lstStyle/>
          <a:p>
            <a:fld id="{0C913308-F349-4B6D-A68A-DD1791B4A57B}" type="slidenum">
              <a:rPr lang="zh-CN" altLang="en-US" smtClean="0"/>
              <a:pPr/>
              <a:t>11</a:t>
            </a:fld>
            <a:r>
              <a:rPr lang="en-US" altLang="zh-CN" smtClean="0"/>
              <a:t>/42</a:t>
            </a:r>
            <a:endParaRPr lang="zh-CN" altLang="en-US" dirty="0"/>
          </a:p>
        </p:txBody>
      </p:sp>
    </p:spTree>
  </p:cSld>
  <p:clrMapOvr>
    <a:masterClrMapping/>
  </p:clrMapOvr>
  <p:transition advTm="188"/>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95536" y="-27384"/>
            <a:ext cx="8229600" cy="1143000"/>
          </a:xfrm>
        </p:spPr>
        <p:txBody>
          <a:bodyPr/>
          <a:lstStyle/>
          <a:p>
            <a:r>
              <a:rPr lang="en-US" altLang="zh-CN" dirty="0" smtClean="0"/>
              <a:t>Dynamic Programming</a:t>
            </a:r>
            <a:endParaRPr lang="zh-CN" altLang="en-US" dirty="0"/>
          </a:p>
        </p:txBody>
      </p:sp>
      <p:sp>
        <p:nvSpPr>
          <p:cNvPr id="4" name="日期占位符 3"/>
          <p:cNvSpPr>
            <a:spLocks noGrp="1"/>
          </p:cNvSpPr>
          <p:nvPr>
            <p:ph type="dt" sz="half" idx="10"/>
          </p:nvPr>
        </p:nvSpPr>
        <p:spPr/>
        <p:txBody>
          <a:bodyPr/>
          <a:lstStyle/>
          <a:p>
            <a:fld id="{084351D0-DB47-426F-89B2-6E50E821C522}" type="datetime1">
              <a:rPr lang="en-US" altLang="zh-CN" smtClean="0"/>
              <a:t>4/11/2013</a:t>
            </a:fld>
            <a:endParaRPr lang="zh-CN" altLang="en-US"/>
          </a:p>
        </p:txBody>
      </p:sp>
      <p:sp>
        <p:nvSpPr>
          <p:cNvPr id="12" name="页脚占位符 11"/>
          <p:cNvSpPr>
            <a:spLocks noGrp="1"/>
          </p:cNvSpPr>
          <p:nvPr>
            <p:ph type="ftr" sz="quarter" idx="11"/>
          </p:nvPr>
        </p:nvSpPr>
        <p:spPr/>
        <p:txBody>
          <a:bodyPr/>
          <a:lstStyle/>
          <a:p>
            <a:r>
              <a:rPr lang="en-US" altLang="zh-CN" smtClean="0"/>
              <a:t>TopkSearch @ ICDE2013</a:t>
            </a:r>
            <a:endParaRPr lang="zh-CN" altLang="en-US" dirty="0">
              <a:latin typeface="Times New Roman" pitchFamily="18" charset="0"/>
              <a:cs typeface="Times New Roman" pitchFamily="18" charset="0"/>
            </a:endParaRPr>
          </a:p>
        </p:txBody>
      </p:sp>
      <p:sp>
        <p:nvSpPr>
          <p:cNvPr id="15" name="灯片编号占位符 14"/>
          <p:cNvSpPr>
            <a:spLocks noGrp="1"/>
          </p:cNvSpPr>
          <p:nvPr>
            <p:ph type="sldNum" sz="quarter" idx="12"/>
          </p:nvPr>
        </p:nvSpPr>
        <p:spPr/>
        <p:txBody>
          <a:bodyPr/>
          <a:lstStyle/>
          <a:p>
            <a:fld id="{0C913308-F349-4B6D-A68A-DD1791B4A57B}" type="slidenum">
              <a:rPr lang="zh-CN" altLang="en-US" smtClean="0"/>
              <a:pPr/>
              <a:t>12</a:t>
            </a:fld>
            <a:r>
              <a:rPr lang="en-US" altLang="zh-CN" smtClean="0"/>
              <a:t>/42</a:t>
            </a:r>
            <a:endParaRPr lang="zh-CN" altLang="en-US" dirty="0"/>
          </a:p>
        </p:txBody>
      </p:sp>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45060" y="2311056"/>
            <a:ext cx="3467100" cy="4076700"/>
          </a:xfrm>
          <a:prstGeom prst="rect">
            <a:avLst/>
          </a:prstGeom>
        </p:spPr>
      </p:pic>
      <p:cxnSp>
        <p:nvCxnSpPr>
          <p:cNvPr id="26" name="直接箭头连接符 25"/>
          <p:cNvCxnSpPr/>
          <p:nvPr/>
        </p:nvCxnSpPr>
        <p:spPr>
          <a:xfrm>
            <a:off x="4057228" y="3324561"/>
            <a:ext cx="0" cy="402431"/>
          </a:xfrm>
          <a:prstGeom prst="straightConnector1">
            <a:avLst/>
          </a:prstGeom>
          <a:ln w="38100">
            <a:solidFill>
              <a:srgbClr val="FF0000"/>
            </a:solidFill>
            <a:tailEnd type="arrow"/>
          </a:ln>
          <a:effectLst/>
        </p:spPr>
        <p:style>
          <a:lnRef idx="1">
            <a:schemeClr val="accent1"/>
          </a:lnRef>
          <a:fillRef idx="0">
            <a:schemeClr val="accent1"/>
          </a:fillRef>
          <a:effectRef idx="0">
            <a:schemeClr val="accent1"/>
          </a:effectRef>
          <a:fontRef idx="minor">
            <a:schemeClr val="tx1"/>
          </a:fontRef>
        </p:style>
      </p:cxnSp>
      <p:cxnSp>
        <p:nvCxnSpPr>
          <p:cNvPr id="27" name="直接箭头连接符 26"/>
          <p:cNvCxnSpPr/>
          <p:nvPr/>
        </p:nvCxnSpPr>
        <p:spPr>
          <a:xfrm>
            <a:off x="3520209" y="3402337"/>
            <a:ext cx="357065" cy="275308"/>
          </a:xfrm>
          <a:prstGeom prst="straightConnector1">
            <a:avLst/>
          </a:prstGeom>
          <a:ln w="38100">
            <a:solidFill>
              <a:srgbClr val="FF0000"/>
            </a:solidFill>
            <a:tailEnd type="arrow"/>
          </a:ln>
          <a:effectLst/>
        </p:spPr>
        <p:style>
          <a:lnRef idx="1">
            <a:schemeClr val="accent1"/>
          </a:lnRef>
          <a:fillRef idx="0">
            <a:schemeClr val="accent1"/>
          </a:fillRef>
          <a:effectRef idx="0">
            <a:schemeClr val="accent1"/>
          </a:effectRef>
          <a:fontRef idx="minor">
            <a:schemeClr val="tx1"/>
          </a:fontRef>
        </p:style>
      </p:cxnSp>
      <p:cxnSp>
        <p:nvCxnSpPr>
          <p:cNvPr id="31" name="直接箭头连接符 30"/>
          <p:cNvCxnSpPr/>
          <p:nvPr/>
        </p:nvCxnSpPr>
        <p:spPr>
          <a:xfrm>
            <a:off x="3487394" y="3900625"/>
            <a:ext cx="427371" cy="0"/>
          </a:xfrm>
          <a:prstGeom prst="straightConnector1">
            <a:avLst/>
          </a:prstGeom>
          <a:ln w="38100">
            <a:solidFill>
              <a:srgbClr val="FF0000"/>
            </a:solidFill>
            <a:tailEnd type="arrow"/>
          </a:ln>
          <a:effectLst/>
        </p:spPr>
        <p:style>
          <a:lnRef idx="1">
            <a:schemeClr val="accent1"/>
          </a:lnRef>
          <a:fillRef idx="0">
            <a:schemeClr val="accent1"/>
          </a:fillRef>
          <a:effectRef idx="0">
            <a:schemeClr val="accent1"/>
          </a:effectRef>
          <a:fontRef idx="minor">
            <a:schemeClr val="tx1"/>
          </a:fontRef>
        </p:style>
      </p:cxnSp>
      <p:sp>
        <p:nvSpPr>
          <p:cNvPr id="10" name="矩形 9"/>
          <p:cNvSpPr/>
          <p:nvPr/>
        </p:nvSpPr>
        <p:spPr>
          <a:xfrm>
            <a:off x="384820" y="1604109"/>
            <a:ext cx="7344816" cy="584775"/>
          </a:xfrm>
          <a:prstGeom prst="rect">
            <a:avLst/>
          </a:prstGeom>
        </p:spPr>
        <p:txBody>
          <a:bodyPr wrap="square">
            <a:spAutoFit/>
          </a:bodyPr>
          <a:lstStyle/>
          <a:p>
            <a:pPr>
              <a:buFont typeface="Wingdings" pitchFamily="2" charset="2"/>
              <a:buNone/>
            </a:pPr>
            <a:r>
              <a:rPr lang="en-US" altLang="zh-TW" sz="3200" dirty="0" err="1">
                <a:latin typeface="Times New Roman" pitchFamily="18" charset="0"/>
                <a:cs typeface="Times New Roman" pitchFamily="18" charset="0"/>
              </a:rPr>
              <a:t>D</a:t>
            </a:r>
            <a:r>
              <a:rPr lang="en-US" altLang="zh-TW" sz="3200" baseline="-25000" dirty="0" err="1">
                <a:latin typeface="Times New Roman" pitchFamily="18" charset="0"/>
                <a:cs typeface="Times New Roman" pitchFamily="18" charset="0"/>
              </a:rPr>
              <a:t>i,j</a:t>
            </a:r>
            <a:r>
              <a:rPr lang="en-US" altLang="zh-TW" sz="3200" dirty="0">
                <a:latin typeface="Times New Roman" pitchFamily="18" charset="0"/>
                <a:cs typeface="Times New Roman" pitchFamily="18" charset="0"/>
              </a:rPr>
              <a:t> = </a:t>
            </a:r>
            <a:r>
              <a:rPr lang="en-US" altLang="zh-TW" sz="3200" dirty="0">
                <a:solidFill>
                  <a:srgbClr val="FF0000"/>
                </a:solidFill>
                <a:latin typeface="Times New Roman" pitchFamily="18" charset="0"/>
                <a:cs typeface="Times New Roman" pitchFamily="18" charset="0"/>
              </a:rPr>
              <a:t>min</a:t>
            </a:r>
            <a:r>
              <a:rPr lang="en-US" altLang="zh-TW" sz="3200" dirty="0">
                <a:latin typeface="Times New Roman" pitchFamily="18" charset="0"/>
                <a:cs typeface="Times New Roman" pitchFamily="18" charset="0"/>
              </a:rPr>
              <a:t>{D</a:t>
            </a:r>
            <a:r>
              <a:rPr lang="en-US" altLang="zh-TW" sz="3200" baseline="-25000" dirty="0">
                <a:latin typeface="Times New Roman" pitchFamily="18" charset="0"/>
                <a:cs typeface="Times New Roman" pitchFamily="18" charset="0"/>
              </a:rPr>
              <a:t>i-1, j </a:t>
            </a:r>
            <a:r>
              <a:rPr lang="en-US" altLang="zh-TW" sz="3200" dirty="0">
                <a:latin typeface="Times New Roman" pitchFamily="18" charset="0"/>
                <a:cs typeface="Times New Roman" pitchFamily="18" charset="0"/>
              </a:rPr>
              <a:t>+ 1, D</a:t>
            </a:r>
            <a:r>
              <a:rPr lang="en-US" altLang="zh-TW" sz="3200" baseline="-25000" dirty="0">
                <a:latin typeface="Times New Roman" pitchFamily="18" charset="0"/>
                <a:cs typeface="Times New Roman" pitchFamily="18" charset="0"/>
              </a:rPr>
              <a:t>i, j-1</a:t>
            </a:r>
            <a:r>
              <a:rPr lang="en-US" altLang="zh-TW" sz="3200" dirty="0">
                <a:latin typeface="Times New Roman" pitchFamily="18" charset="0"/>
                <a:cs typeface="Times New Roman" pitchFamily="18" charset="0"/>
              </a:rPr>
              <a:t> + </a:t>
            </a:r>
            <a:r>
              <a:rPr lang="en-US" altLang="zh-TW" sz="3200" dirty="0" smtClean="0">
                <a:latin typeface="Times New Roman" pitchFamily="18" charset="0"/>
                <a:cs typeface="Times New Roman" pitchFamily="18" charset="0"/>
              </a:rPr>
              <a:t>1, D</a:t>
            </a:r>
            <a:r>
              <a:rPr lang="en-US" altLang="zh-TW" sz="3200" baseline="-25000" dirty="0" smtClean="0">
                <a:latin typeface="Times New Roman" pitchFamily="18" charset="0"/>
                <a:cs typeface="Times New Roman" pitchFamily="18" charset="0"/>
              </a:rPr>
              <a:t>i-1</a:t>
            </a:r>
            <a:r>
              <a:rPr lang="en-US" altLang="zh-TW" sz="3200" baseline="-25000" dirty="0">
                <a:latin typeface="Times New Roman" pitchFamily="18" charset="0"/>
                <a:cs typeface="Times New Roman" pitchFamily="18" charset="0"/>
              </a:rPr>
              <a:t>, j-1</a:t>
            </a:r>
            <a:r>
              <a:rPr lang="en-US" altLang="zh-TW" sz="3200" dirty="0">
                <a:latin typeface="Times New Roman" pitchFamily="18" charset="0"/>
                <a:cs typeface="Times New Roman" pitchFamily="18" charset="0"/>
              </a:rPr>
              <a:t> + </a:t>
            </a:r>
            <a:r>
              <a:rPr lang="en-US" altLang="zh-TW" sz="3200" dirty="0" smtClean="0">
                <a:latin typeface="Times New Roman" pitchFamily="18" charset="0"/>
                <a:cs typeface="Times New Roman" pitchFamily="18" charset="0"/>
              </a:rPr>
              <a:t>0/1}</a:t>
            </a:r>
            <a:endParaRPr lang="en-US" altLang="zh-TW" sz="3200" dirty="0">
              <a:latin typeface="Times New Roman" pitchFamily="18" charset="0"/>
              <a:cs typeface="Times New Roman" pitchFamily="18" charset="0"/>
            </a:endParaRPr>
          </a:p>
        </p:txBody>
      </p:sp>
      <p:sp>
        <p:nvSpPr>
          <p:cNvPr id="32" name="TextBox 15"/>
          <p:cNvSpPr txBox="1"/>
          <p:nvPr/>
        </p:nvSpPr>
        <p:spPr>
          <a:xfrm>
            <a:off x="1907704" y="1275541"/>
            <a:ext cx="2088232" cy="461665"/>
          </a:xfrm>
          <a:prstGeom prst="rect">
            <a:avLst/>
          </a:prstGeom>
          <a:noFill/>
        </p:spPr>
        <p:txBody>
          <a:bodyPr wrap="square" rtlCol="0">
            <a:spAutoFit/>
          </a:bodyPr>
          <a:lstStyle/>
          <a:p>
            <a:r>
              <a:rPr lang="en-US" altLang="zh-CN" sz="2400" b="1" i="1" dirty="0">
                <a:solidFill>
                  <a:srgbClr val="0070C0"/>
                </a:solidFill>
              </a:rPr>
              <a:t>  </a:t>
            </a:r>
            <a:r>
              <a:rPr lang="en-US" altLang="zh-CN" sz="2400" b="1" i="1" dirty="0" smtClean="0">
                <a:solidFill>
                  <a:srgbClr val="0070C0"/>
                </a:solidFill>
              </a:rPr>
              <a:t>Insertion</a:t>
            </a:r>
            <a:endParaRPr lang="zh-CN" altLang="en-US" sz="2400" b="1" i="1" dirty="0">
              <a:solidFill>
                <a:srgbClr val="0070C0"/>
              </a:solidFill>
            </a:endParaRPr>
          </a:p>
        </p:txBody>
      </p:sp>
      <p:sp>
        <p:nvSpPr>
          <p:cNvPr id="35" name="TextBox 15"/>
          <p:cNvSpPr txBox="1"/>
          <p:nvPr/>
        </p:nvSpPr>
        <p:spPr>
          <a:xfrm>
            <a:off x="3774554" y="1285439"/>
            <a:ext cx="2088232" cy="461665"/>
          </a:xfrm>
          <a:prstGeom prst="rect">
            <a:avLst/>
          </a:prstGeom>
          <a:noFill/>
        </p:spPr>
        <p:txBody>
          <a:bodyPr wrap="square" rtlCol="0">
            <a:spAutoFit/>
          </a:bodyPr>
          <a:lstStyle/>
          <a:p>
            <a:r>
              <a:rPr lang="en-US" altLang="zh-CN" sz="2400" b="1" i="1" dirty="0" smtClean="0">
                <a:solidFill>
                  <a:srgbClr val="0070C0"/>
                </a:solidFill>
              </a:rPr>
              <a:t>Deletion</a:t>
            </a:r>
            <a:endParaRPr lang="zh-CN" altLang="en-US" sz="2400" b="1" i="1" dirty="0">
              <a:solidFill>
                <a:srgbClr val="0070C0"/>
              </a:solidFill>
            </a:endParaRPr>
          </a:p>
        </p:txBody>
      </p:sp>
      <p:sp>
        <p:nvSpPr>
          <p:cNvPr id="36" name="TextBox 15"/>
          <p:cNvSpPr txBox="1"/>
          <p:nvPr/>
        </p:nvSpPr>
        <p:spPr>
          <a:xfrm>
            <a:off x="5415880" y="1285438"/>
            <a:ext cx="3597374" cy="461665"/>
          </a:xfrm>
          <a:prstGeom prst="rect">
            <a:avLst/>
          </a:prstGeom>
          <a:noFill/>
        </p:spPr>
        <p:txBody>
          <a:bodyPr wrap="square" rtlCol="0">
            <a:spAutoFit/>
          </a:bodyPr>
          <a:lstStyle/>
          <a:p>
            <a:r>
              <a:rPr lang="en-US" altLang="zh-CN" sz="2400" b="1" i="1" dirty="0" smtClean="0">
                <a:solidFill>
                  <a:srgbClr val="0070C0"/>
                </a:solidFill>
              </a:rPr>
              <a:t>Match/</a:t>
            </a:r>
            <a:r>
              <a:rPr lang="en-US" altLang="zh-CN" sz="2400" b="1" i="1" dirty="0" err="1" smtClean="0">
                <a:solidFill>
                  <a:srgbClr val="0070C0"/>
                </a:solidFill>
              </a:rPr>
              <a:t>Subsitition</a:t>
            </a:r>
            <a:endParaRPr lang="zh-CN" altLang="en-US" sz="2400" b="1" i="1" dirty="0">
              <a:solidFill>
                <a:srgbClr val="0070C0"/>
              </a:solidFill>
            </a:endParaRPr>
          </a:p>
        </p:txBody>
      </p:sp>
    </p:spTree>
    <p:custDataLst>
      <p:tags r:id="rId1"/>
    </p:custDataLst>
    <p:extLst>
      <p:ext uri="{BB962C8B-B14F-4D97-AF65-F5344CB8AC3E}">
        <p14:creationId xmlns:p14="http://schemas.microsoft.com/office/powerpoint/2010/main" val="1262190195"/>
      </p:ext>
    </p:extLst>
  </p:cSld>
  <p:clrMapOvr>
    <a:masterClrMapping/>
  </p:clrMapOvr>
  <p:transition advTm="1388"/>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8946" y="2327299"/>
            <a:ext cx="3138721" cy="3690584"/>
          </a:xfrm>
          <a:prstGeom prst="rect">
            <a:avLst/>
          </a:prstGeom>
        </p:spPr>
      </p:pic>
      <p:sp>
        <p:nvSpPr>
          <p:cNvPr id="3" name="内容占位符 2"/>
          <p:cNvSpPr>
            <a:spLocks noGrp="1"/>
          </p:cNvSpPr>
          <p:nvPr>
            <p:ph idx="1"/>
          </p:nvPr>
        </p:nvSpPr>
        <p:spPr>
          <a:xfrm>
            <a:off x="457200" y="1268760"/>
            <a:ext cx="8579296" cy="4968552"/>
          </a:xfrm>
        </p:spPr>
        <p:txBody>
          <a:bodyPr>
            <a:normAutofit/>
          </a:bodyPr>
          <a:lstStyle/>
          <a:p>
            <a:r>
              <a:rPr lang="en-US" altLang="zh-CN" dirty="0" smtClean="0"/>
              <a:t>ED(</a:t>
            </a:r>
            <a:r>
              <a:rPr lang="en-US" altLang="zh-CN" i="1" dirty="0" err="1" smtClean="0"/>
              <a:t>srajit</a:t>
            </a:r>
            <a:r>
              <a:rPr lang="en-US" altLang="zh-CN" i="1" dirty="0" smtClean="0"/>
              <a:t>, </a:t>
            </a:r>
            <a:r>
              <a:rPr lang="en-US" altLang="zh-CN" dirty="0" err="1" smtClean="0"/>
              <a:t>seraji</a:t>
            </a:r>
            <a:r>
              <a:rPr lang="en-US" altLang="zh-CN" dirty="0" smtClean="0"/>
              <a:t>) </a:t>
            </a:r>
            <a:r>
              <a:rPr lang="en-US" altLang="zh-CN" dirty="0"/>
              <a:t>=</a:t>
            </a:r>
            <a:r>
              <a:rPr lang="en-US" altLang="zh-CN" dirty="0">
                <a:latin typeface="Times New Roman" panose="02020603050405020304" pitchFamily="18" charset="0"/>
                <a:cs typeface="Times New Roman" panose="02020603050405020304" pitchFamily="18" charset="0"/>
              </a:rPr>
              <a:t> </a:t>
            </a:r>
            <a:r>
              <a:rPr lang="en-US" altLang="zh-CN" dirty="0" smtClean="0">
                <a:latin typeface="Times New Roman" panose="02020603050405020304" pitchFamily="18" charset="0"/>
                <a:cs typeface="Times New Roman" panose="02020603050405020304" pitchFamily="18" charset="0"/>
              </a:rPr>
              <a:t>2</a:t>
            </a:r>
          </a:p>
          <a:p>
            <a:pPr algn="just">
              <a:buFont typeface="Wingdings" pitchFamily="2" charset="2"/>
              <a:buNone/>
            </a:pPr>
            <a:endParaRPr lang="en-US" altLang="zh-TW" sz="2400" dirty="0" smtClean="0"/>
          </a:p>
          <a:p>
            <a:pPr algn="just">
              <a:buFont typeface="Wingdings" pitchFamily="2" charset="2"/>
              <a:buNone/>
            </a:pPr>
            <a:endParaRPr lang="en-US" altLang="zh-TW" sz="2400" dirty="0" smtClean="0">
              <a:latin typeface="Times New Roman" pitchFamily="18" charset="0"/>
              <a:cs typeface="Times New Roman" pitchFamily="18" charset="0"/>
            </a:endParaRPr>
          </a:p>
          <a:p>
            <a:pPr algn="just">
              <a:buFont typeface="Wingdings" pitchFamily="2" charset="2"/>
              <a:buNone/>
            </a:pPr>
            <a:r>
              <a:rPr lang="en-US" altLang="zh-TW" sz="2400" dirty="0" smtClean="0">
                <a:latin typeface="Times New Roman" pitchFamily="18" charset="0"/>
                <a:cs typeface="Times New Roman" pitchFamily="18" charset="0"/>
              </a:rPr>
              <a:t>D</a:t>
            </a:r>
            <a:r>
              <a:rPr lang="en-US" altLang="zh-TW" sz="2400" baseline="-25000" dirty="0" smtClean="0">
                <a:latin typeface="Times New Roman" pitchFamily="18" charset="0"/>
                <a:cs typeface="Times New Roman" pitchFamily="18" charset="0"/>
              </a:rPr>
              <a:t>i,0 </a:t>
            </a:r>
            <a:r>
              <a:rPr lang="en-US" altLang="zh-TW" sz="2400" dirty="0">
                <a:latin typeface="Times New Roman" pitchFamily="18" charset="0"/>
                <a:cs typeface="Times New Roman" pitchFamily="18" charset="0"/>
              </a:rPr>
              <a:t>= </a:t>
            </a:r>
            <a:r>
              <a:rPr lang="en-US" altLang="zh-TW" sz="2400" dirty="0" err="1">
                <a:latin typeface="Times New Roman" pitchFamily="18" charset="0"/>
                <a:cs typeface="Times New Roman" pitchFamily="18" charset="0"/>
              </a:rPr>
              <a:t>i</a:t>
            </a:r>
            <a:r>
              <a:rPr lang="en-US" altLang="zh-TW" sz="2400" dirty="0">
                <a:latin typeface="Times New Roman" pitchFamily="18" charset="0"/>
                <a:cs typeface="Times New Roman" pitchFamily="18" charset="0"/>
              </a:rPr>
              <a:t>,     </a:t>
            </a:r>
            <a:r>
              <a:rPr lang="en-US" altLang="zh-TW" sz="2400" dirty="0" smtClean="0">
                <a:latin typeface="Times New Roman" pitchFamily="18" charset="0"/>
                <a:cs typeface="Times New Roman" pitchFamily="18" charset="0"/>
              </a:rPr>
              <a:t>D</a:t>
            </a:r>
            <a:r>
              <a:rPr lang="en-US" altLang="zh-TW" sz="2400" baseline="-25000" dirty="0" smtClean="0">
                <a:latin typeface="Times New Roman" pitchFamily="18" charset="0"/>
                <a:cs typeface="Times New Roman" pitchFamily="18" charset="0"/>
              </a:rPr>
              <a:t>0,j </a:t>
            </a:r>
            <a:r>
              <a:rPr lang="en-US" altLang="zh-TW" sz="2400" dirty="0">
                <a:latin typeface="Times New Roman" pitchFamily="18" charset="0"/>
                <a:cs typeface="Times New Roman" pitchFamily="18" charset="0"/>
              </a:rPr>
              <a:t>= j, </a:t>
            </a:r>
            <a:endParaRPr lang="en-US" altLang="zh-TW" sz="2400" dirty="0" smtClean="0">
              <a:latin typeface="Times New Roman" pitchFamily="18" charset="0"/>
              <a:cs typeface="Times New Roman" pitchFamily="18" charset="0"/>
            </a:endParaRPr>
          </a:p>
          <a:p>
            <a:pPr algn="just">
              <a:buFont typeface="Wingdings" pitchFamily="2" charset="2"/>
              <a:buNone/>
            </a:pPr>
            <a:r>
              <a:rPr lang="en-US" altLang="zh-TW" sz="2400" dirty="0" smtClean="0">
                <a:latin typeface="Times New Roman" pitchFamily="18" charset="0"/>
                <a:cs typeface="Times New Roman" pitchFamily="18" charset="0"/>
              </a:rPr>
              <a:t>  </a:t>
            </a:r>
            <a:endParaRPr lang="en-US" altLang="zh-TW" sz="2400" dirty="0">
              <a:latin typeface="Times New Roman" pitchFamily="18" charset="0"/>
              <a:cs typeface="Times New Roman" pitchFamily="18" charset="0"/>
            </a:endParaRPr>
          </a:p>
          <a:p>
            <a:pPr>
              <a:buFont typeface="Wingdings" pitchFamily="2" charset="2"/>
              <a:buNone/>
            </a:pPr>
            <a:r>
              <a:rPr lang="en-US" altLang="zh-TW" sz="2400" dirty="0" err="1">
                <a:latin typeface="Times New Roman" pitchFamily="18" charset="0"/>
                <a:cs typeface="Times New Roman" pitchFamily="18" charset="0"/>
              </a:rPr>
              <a:t>D</a:t>
            </a:r>
            <a:r>
              <a:rPr lang="en-US" altLang="zh-TW" sz="2400" baseline="-25000" dirty="0" err="1">
                <a:latin typeface="Times New Roman" pitchFamily="18" charset="0"/>
                <a:cs typeface="Times New Roman" pitchFamily="18" charset="0"/>
              </a:rPr>
              <a:t>i,j</a:t>
            </a:r>
            <a:r>
              <a:rPr lang="en-US" altLang="zh-TW" sz="2400" dirty="0">
                <a:latin typeface="Times New Roman" pitchFamily="18" charset="0"/>
                <a:cs typeface="Times New Roman" pitchFamily="18" charset="0"/>
              </a:rPr>
              <a:t> = </a:t>
            </a:r>
            <a:r>
              <a:rPr lang="en-US" altLang="zh-TW" sz="2400" dirty="0" smtClean="0">
                <a:latin typeface="Times New Roman" pitchFamily="18" charset="0"/>
                <a:cs typeface="Times New Roman" pitchFamily="18" charset="0"/>
              </a:rPr>
              <a:t>min{D</a:t>
            </a:r>
            <a:r>
              <a:rPr lang="en-US" altLang="zh-TW" sz="2400" baseline="-25000" dirty="0" smtClean="0">
                <a:latin typeface="Times New Roman" pitchFamily="18" charset="0"/>
                <a:cs typeface="Times New Roman" pitchFamily="18" charset="0"/>
              </a:rPr>
              <a:t>i-1, j </a:t>
            </a:r>
            <a:r>
              <a:rPr lang="en-US" altLang="zh-TW" sz="2400" dirty="0" smtClean="0">
                <a:latin typeface="Times New Roman" pitchFamily="18" charset="0"/>
                <a:cs typeface="Times New Roman" pitchFamily="18" charset="0"/>
              </a:rPr>
              <a:t>+ 1, D</a:t>
            </a:r>
            <a:r>
              <a:rPr lang="en-US" altLang="zh-TW" sz="2400" baseline="-25000" dirty="0" smtClean="0">
                <a:latin typeface="Times New Roman" pitchFamily="18" charset="0"/>
                <a:cs typeface="Times New Roman" pitchFamily="18" charset="0"/>
              </a:rPr>
              <a:t>i</a:t>
            </a:r>
            <a:r>
              <a:rPr lang="en-US" altLang="zh-TW" sz="2400" baseline="-25000" dirty="0">
                <a:latin typeface="Times New Roman" pitchFamily="18" charset="0"/>
                <a:cs typeface="Times New Roman" pitchFamily="18" charset="0"/>
              </a:rPr>
              <a:t>, j-1</a:t>
            </a:r>
            <a:r>
              <a:rPr lang="en-US" altLang="zh-TW" sz="2400" dirty="0">
                <a:latin typeface="Times New Roman" pitchFamily="18" charset="0"/>
                <a:cs typeface="Times New Roman" pitchFamily="18" charset="0"/>
              </a:rPr>
              <a:t> + 1, </a:t>
            </a:r>
          </a:p>
          <a:p>
            <a:pPr>
              <a:buFont typeface="Wingdings" pitchFamily="2" charset="2"/>
              <a:buNone/>
            </a:pPr>
            <a:r>
              <a:rPr lang="en-US" altLang="zh-TW" sz="2400" dirty="0">
                <a:latin typeface="Times New Roman" pitchFamily="18" charset="0"/>
                <a:cs typeface="Times New Roman" pitchFamily="18" charset="0"/>
              </a:rPr>
              <a:t>                 </a:t>
            </a:r>
            <a:r>
              <a:rPr lang="en-US" altLang="zh-TW" sz="2400" dirty="0" smtClean="0">
                <a:latin typeface="Times New Roman" pitchFamily="18" charset="0"/>
                <a:cs typeface="Times New Roman" pitchFamily="18" charset="0"/>
              </a:rPr>
              <a:t>D</a:t>
            </a:r>
            <a:r>
              <a:rPr lang="en-US" altLang="zh-TW" sz="2400" baseline="-25000" dirty="0" smtClean="0">
                <a:latin typeface="Times New Roman" pitchFamily="18" charset="0"/>
                <a:cs typeface="Times New Roman" pitchFamily="18" charset="0"/>
              </a:rPr>
              <a:t>i-1</a:t>
            </a:r>
            <a:r>
              <a:rPr lang="en-US" altLang="zh-TW" sz="2400" baseline="-25000" dirty="0">
                <a:latin typeface="Times New Roman" pitchFamily="18" charset="0"/>
                <a:cs typeface="Times New Roman" pitchFamily="18" charset="0"/>
              </a:rPr>
              <a:t>, j-1</a:t>
            </a:r>
            <a:r>
              <a:rPr lang="en-US" altLang="zh-TW" sz="2400" dirty="0">
                <a:latin typeface="Times New Roman" pitchFamily="18" charset="0"/>
                <a:cs typeface="Times New Roman" pitchFamily="18" charset="0"/>
              </a:rPr>
              <a:t> + </a:t>
            </a:r>
            <a:r>
              <a:rPr lang="en-US" altLang="zh-TW" sz="2400" dirty="0" err="1">
                <a:latin typeface="Times New Roman" pitchFamily="18" charset="0"/>
                <a:cs typeface="Times New Roman" pitchFamily="18" charset="0"/>
              </a:rPr>
              <a:t>t</a:t>
            </a:r>
            <a:r>
              <a:rPr lang="en-US" altLang="zh-TW" sz="2400" baseline="-25000" dirty="0" err="1">
                <a:latin typeface="Times New Roman" pitchFamily="18" charset="0"/>
                <a:cs typeface="Times New Roman" pitchFamily="18" charset="0"/>
              </a:rPr>
              <a:t>i</a:t>
            </a:r>
            <a:r>
              <a:rPr lang="en-US" altLang="zh-TW" sz="2400" baseline="-25000" dirty="0">
                <a:latin typeface="Times New Roman" pitchFamily="18" charset="0"/>
                <a:cs typeface="Times New Roman" pitchFamily="18" charset="0"/>
              </a:rPr>
              <a:t>, j</a:t>
            </a:r>
            <a:r>
              <a:rPr lang="en-US" altLang="zh-TW" sz="2400" dirty="0" smtClean="0">
                <a:latin typeface="Times New Roman" pitchFamily="18" charset="0"/>
                <a:cs typeface="Times New Roman" pitchFamily="18" charset="0"/>
              </a:rPr>
              <a:t>},</a:t>
            </a:r>
            <a:endParaRPr lang="en-US" altLang="zh-TW" sz="2400" dirty="0">
              <a:latin typeface="Times New Roman" pitchFamily="18" charset="0"/>
              <a:cs typeface="Times New Roman" pitchFamily="18" charset="0"/>
            </a:endParaRPr>
          </a:p>
          <a:p>
            <a:pPr>
              <a:buFont typeface="Wingdings" pitchFamily="2" charset="2"/>
              <a:buNone/>
            </a:pPr>
            <a:r>
              <a:rPr lang="en-US" altLang="zh-TW" sz="2400" dirty="0" smtClean="0">
                <a:latin typeface="Times New Roman" pitchFamily="18" charset="0"/>
                <a:cs typeface="Times New Roman" pitchFamily="18" charset="0"/>
                <a:sym typeface="Symbol" pitchFamily="18" charset="2"/>
              </a:rPr>
              <a:t>                        0 </a:t>
            </a:r>
            <a:r>
              <a:rPr lang="en-US" altLang="zh-TW" sz="2400" dirty="0">
                <a:latin typeface="Times New Roman" pitchFamily="18" charset="0"/>
                <a:cs typeface="Times New Roman" pitchFamily="18" charset="0"/>
                <a:sym typeface="Symbol" pitchFamily="18" charset="2"/>
              </a:rPr>
              <a:t>if </a:t>
            </a:r>
            <a:r>
              <a:rPr lang="en-US" altLang="zh-TW" sz="2400" dirty="0" err="1">
                <a:latin typeface="Times New Roman" pitchFamily="18" charset="0"/>
                <a:cs typeface="Times New Roman" pitchFamily="18" charset="0"/>
                <a:sym typeface="Symbol" pitchFamily="18" charset="2"/>
              </a:rPr>
              <a:t>a</a:t>
            </a:r>
            <a:r>
              <a:rPr lang="en-US" altLang="zh-TW" sz="2400" baseline="-25000" dirty="0" err="1">
                <a:latin typeface="Times New Roman" pitchFamily="18" charset="0"/>
                <a:cs typeface="Times New Roman" pitchFamily="18" charset="0"/>
                <a:sym typeface="Symbol" pitchFamily="18" charset="2"/>
              </a:rPr>
              <a:t>i</a:t>
            </a:r>
            <a:r>
              <a:rPr lang="en-US" altLang="zh-TW" sz="2400" dirty="0">
                <a:latin typeface="Times New Roman" pitchFamily="18" charset="0"/>
                <a:cs typeface="Times New Roman" pitchFamily="18" charset="0"/>
                <a:sym typeface="Symbol" pitchFamily="18" charset="2"/>
              </a:rPr>
              <a:t> = </a:t>
            </a:r>
            <a:r>
              <a:rPr lang="en-US" altLang="zh-TW" sz="2400" dirty="0" err="1" smtClean="0">
                <a:latin typeface="Times New Roman" pitchFamily="18" charset="0"/>
                <a:cs typeface="Times New Roman" pitchFamily="18" charset="0"/>
                <a:sym typeface="Symbol" pitchFamily="18" charset="2"/>
              </a:rPr>
              <a:t>b</a:t>
            </a:r>
            <a:r>
              <a:rPr lang="en-US" altLang="zh-TW" sz="2400" baseline="-25000" dirty="0" err="1" smtClean="0">
                <a:latin typeface="Times New Roman" pitchFamily="18" charset="0"/>
                <a:cs typeface="Times New Roman" pitchFamily="18" charset="0"/>
                <a:sym typeface="Symbol" pitchFamily="18" charset="2"/>
              </a:rPr>
              <a:t>j</a:t>
            </a:r>
            <a:endParaRPr lang="en-US" altLang="zh-TW" sz="2400" dirty="0" smtClean="0">
              <a:latin typeface="Times New Roman" pitchFamily="18" charset="0"/>
              <a:cs typeface="Times New Roman" pitchFamily="18" charset="0"/>
              <a:sym typeface="Symbol" pitchFamily="18" charset="2"/>
            </a:endParaRPr>
          </a:p>
          <a:p>
            <a:pPr>
              <a:buFont typeface="Wingdings" pitchFamily="2" charset="2"/>
              <a:buNone/>
            </a:pPr>
            <a:r>
              <a:rPr lang="en-US" altLang="zh-TW" sz="2400" dirty="0" smtClean="0">
                <a:latin typeface="Times New Roman" pitchFamily="18" charset="0"/>
                <a:cs typeface="Times New Roman" pitchFamily="18" charset="0"/>
                <a:sym typeface="Symbol" pitchFamily="18" charset="2"/>
              </a:rPr>
              <a:t>                        1 </a:t>
            </a:r>
            <a:r>
              <a:rPr lang="en-US" altLang="zh-TW" sz="2400" dirty="0">
                <a:latin typeface="Times New Roman" pitchFamily="18" charset="0"/>
                <a:cs typeface="Times New Roman" pitchFamily="18" charset="0"/>
                <a:sym typeface="Symbol" pitchFamily="18" charset="2"/>
              </a:rPr>
              <a:t>if </a:t>
            </a:r>
            <a:r>
              <a:rPr lang="en-US" altLang="zh-TW" sz="2400" dirty="0" err="1">
                <a:latin typeface="Times New Roman" pitchFamily="18" charset="0"/>
                <a:cs typeface="Times New Roman" pitchFamily="18" charset="0"/>
                <a:sym typeface="Symbol" pitchFamily="18" charset="2"/>
              </a:rPr>
              <a:t>a</a:t>
            </a:r>
            <a:r>
              <a:rPr lang="en-US" altLang="zh-TW" sz="2400" baseline="-25000" dirty="0" err="1">
                <a:latin typeface="Times New Roman" pitchFamily="18" charset="0"/>
                <a:cs typeface="Times New Roman" pitchFamily="18" charset="0"/>
                <a:sym typeface="Symbol" pitchFamily="18" charset="2"/>
              </a:rPr>
              <a:t>i</a:t>
            </a:r>
            <a:r>
              <a:rPr lang="en-US" altLang="zh-TW" sz="2400" dirty="0">
                <a:latin typeface="Times New Roman" pitchFamily="18" charset="0"/>
                <a:cs typeface="Times New Roman" pitchFamily="18" charset="0"/>
                <a:sym typeface="Symbol" pitchFamily="18" charset="2"/>
              </a:rPr>
              <a:t>  </a:t>
            </a:r>
            <a:r>
              <a:rPr lang="en-US" altLang="zh-TW" sz="2400" dirty="0" err="1">
                <a:latin typeface="Times New Roman" pitchFamily="18" charset="0"/>
                <a:cs typeface="Times New Roman" pitchFamily="18" charset="0"/>
                <a:sym typeface="Symbol" pitchFamily="18" charset="2"/>
              </a:rPr>
              <a:t>b</a:t>
            </a:r>
            <a:r>
              <a:rPr lang="en-US" altLang="zh-TW" sz="2400" baseline="-25000" dirty="0" err="1">
                <a:latin typeface="Times New Roman" pitchFamily="18" charset="0"/>
                <a:cs typeface="Times New Roman" pitchFamily="18" charset="0"/>
                <a:sym typeface="Symbol" pitchFamily="18" charset="2"/>
              </a:rPr>
              <a:t>j</a:t>
            </a:r>
            <a:r>
              <a:rPr lang="en-US" altLang="zh-TW" sz="2400" dirty="0">
                <a:latin typeface="Times New Roman" pitchFamily="18" charset="0"/>
                <a:cs typeface="Times New Roman" pitchFamily="18" charset="0"/>
                <a:sym typeface="Symbol" pitchFamily="18" charset="2"/>
              </a:rPr>
              <a:t>.</a:t>
            </a:r>
          </a:p>
          <a:p>
            <a:endParaRPr lang="en-US" altLang="zh-CN" sz="2400" dirty="0" smtClean="0"/>
          </a:p>
        </p:txBody>
      </p:sp>
      <p:sp>
        <p:nvSpPr>
          <p:cNvPr id="2" name="标题 1"/>
          <p:cNvSpPr>
            <a:spLocks noGrp="1"/>
          </p:cNvSpPr>
          <p:nvPr>
            <p:ph type="title"/>
          </p:nvPr>
        </p:nvSpPr>
        <p:spPr>
          <a:xfrm>
            <a:off x="446856" y="260648"/>
            <a:ext cx="8229600" cy="782960"/>
          </a:xfrm>
        </p:spPr>
        <p:txBody>
          <a:bodyPr>
            <a:noAutofit/>
          </a:bodyPr>
          <a:lstStyle/>
          <a:p>
            <a:r>
              <a:rPr lang="en-US" altLang="zh-CN" sz="4800" dirty="0" smtClean="0"/>
              <a:t>Dynamic Programming</a:t>
            </a:r>
            <a:endParaRPr lang="zh-CN" altLang="en-US" sz="4800" dirty="0"/>
          </a:p>
        </p:txBody>
      </p:sp>
      <p:sp>
        <p:nvSpPr>
          <p:cNvPr id="19" name="日期占位符 18"/>
          <p:cNvSpPr>
            <a:spLocks noGrp="1"/>
          </p:cNvSpPr>
          <p:nvPr>
            <p:ph type="dt" sz="half" idx="10"/>
          </p:nvPr>
        </p:nvSpPr>
        <p:spPr/>
        <p:txBody>
          <a:bodyPr/>
          <a:lstStyle/>
          <a:p>
            <a:fld id="{6026EFF5-D973-4A99-864B-6167F9EC5DAC}" type="datetime1">
              <a:rPr lang="en-US" altLang="zh-CN" smtClean="0"/>
              <a:t>4/11/2013</a:t>
            </a:fld>
            <a:endParaRPr lang="zh-CN" altLang="en-US" dirty="0"/>
          </a:p>
        </p:txBody>
      </p:sp>
      <p:sp>
        <p:nvSpPr>
          <p:cNvPr id="23" name="页脚占位符 22"/>
          <p:cNvSpPr>
            <a:spLocks noGrp="1"/>
          </p:cNvSpPr>
          <p:nvPr>
            <p:ph type="ftr" sz="quarter" idx="11"/>
          </p:nvPr>
        </p:nvSpPr>
        <p:spPr/>
        <p:txBody>
          <a:bodyPr/>
          <a:lstStyle/>
          <a:p>
            <a:r>
              <a:rPr lang="en-US" altLang="zh-CN" smtClean="0"/>
              <a:t>TopkSearch @ ICDE2013</a:t>
            </a:r>
            <a:endParaRPr lang="zh-CN" altLang="en-US" dirty="0">
              <a:latin typeface="Times New Roman" pitchFamily="18" charset="0"/>
              <a:cs typeface="Times New Roman" pitchFamily="18" charset="0"/>
            </a:endParaRPr>
          </a:p>
        </p:txBody>
      </p:sp>
      <p:sp>
        <p:nvSpPr>
          <p:cNvPr id="8" name="灯片编号占位符 7"/>
          <p:cNvSpPr>
            <a:spLocks noGrp="1"/>
          </p:cNvSpPr>
          <p:nvPr>
            <p:ph type="sldNum" sz="quarter" idx="12"/>
          </p:nvPr>
        </p:nvSpPr>
        <p:spPr/>
        <p:txBody>
          <a:bodyPr/>
          <a:lstStyle/>
          <a:p>
            <a:fld id="{0C913308-F349-4B6D-A68A-DD1791B4A57B}" type="slidenum">
              <a:rPr lang="zh-CN" altLang="en-US" smtClean="0"/>
              <a:pPr/>
              <a:t>13</a:t>
            </a:fld>
            <a:r>
              <a:rPr lang="en-US" altLang="zh-CN" smtClean="0"/>
              <a:t>/42</a:t>
            </a:r>
            <a:endParaRPr lang="zh-CN" altLang="en-US" dirty="0"/>
          </a:p>
        </p:txBody>
      </p:sp>
      <p:sp>
        <p:nvSpPr>
          <p:cNvPr id="6" name="左大括号 5"/>
          <p:cNvSpPr/>
          <p:nvPr/>
        </p:nvSpPr>
        <p:spPr>
          <a:xfrm>
            <a:off x="2169096" y="4577846"/>
            <a:ext cx="144016" cy="626368"/>
          </a:xfrm>
          <a:prstGeom prst="leftBrace">
            <a:avLst>
              <a:gd name="adj1" fmla="val 40080"/>
              <a:gd name="adj2"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b="1" dirty="0"/>
          </a:p>
        </p:txBody>
      </p:sp>
      <p:sp>
        <p:nvSpPr>
          <p:cNvPr id="7" name="TextBox 6"/>
          <p:cNvSpPr txBox="1"/>
          <p:nvPr/>
        </p:nvSpPr>
        <p:spPr>
          <a:xfrm>
            <a:off x="445888" y="4640489"/>
            <a:ext cx="1706984" cy="461665"/>
          </a:xfrm>
          <a:prstGeom prst="rect">
            <a:avLst/>
          </a:prstGeom>
          <a:noFill/>
        </p:spPr>
        <p:txBody>
          <a:bodyPr wrap="square" rtlCol="0">
            <a:spAutoFit/>
          </a:bodyPr>
          <a:lstStyle/>
          <a:p>
            <a:r>
              <a:rPr lang="en-US" altLang="zh-TW" sz="2400" dirty="0">
                <a:latin typeface="Times New Roman" pitchFamily="18" charset="0"/>
                <a:cs typeface="Times New Roman" pitchFamily="18" charset="0"/>
                <a:sym typeface="Symbol" pitchFamily="18" charset="2"/>
              </a:rPr>
              <a:t>where </a:t>
            </a:r>
            <a:r>
              <a:rPr lang="en-US" altLang="zh-TW" sz="2400" dirty="0" smtClean="0">
                <a:latin typeface="Times New Roman" pitchFamily="18" charset="0"/>
                <a:cs typeface="Times New Roman" pitchFamily="18" charset="0"/>
                <a:sym typeface="Symbol" pitchFamily="18" charset="2"/>
              </a:rPr>
              <a:t>  </a:t>
            </a:r>
            <a:r>
              <a:rPr lang="en-US" altLang="zh-TW" sz="2400" dirty="0" err="1" smtClean="0">
                <a:latin typeface="Times New Roman" pitchFamily="18" charset="0"/>
                <a:cs typeface="Times New Roman" pitchFamily="18" charset="0"/>
                <a:sym typeface="Symbol" pitchFamily="18" charset="2"/>
              </a:rPr>
              <a:t>t</a:t>
            </a:r>
            <a:r>
              <a:rPr lang="en-US" altLang="zh-TW" sz="2400" baseline="-25000" dirty="0" err="1" smtClean="0">
                <a:latin typeface="Times New Roman" pitchFamily="18" charset="0"/>
                <a:cs typeface="Times New Roman" pitchFamily="18" charset="0"/>
                <a:sym typeface="Symbol" pitchFamily="18" charset="2"/>
              </a:rPr>
              <a:t>i</a:t>
            </a:r>
            <a:r>
              <a:rPr lang="en-US" altLang="zh-TW" sz="2400" baseline="-25000" dirty="0">
                <a:latin typeface="Times New Roman" pitchFamily="18" charset="0"/>
                <a:cs typeface="Times New Roman" pitchFamily="18" charset="0"/>
                <a:sym typeface="Symbol" pitchFamily="18" charset="2"/>
              </a:rPr>
              <a:t>, j</a:t>
            </a:r>
            <a:r>
              <a:rPr lang="en-US" altLang="zh-TW" sz="2400" dirty="0">
                <a:latin typeface="Times New Roman" pitchFamily="18" charset="0"/>
                <a:cs typeface="Times New Roman" pitchFamily="18" charset="0"/>
                <a:sym typeface="Symbol" pitchFamily="18" charset="2"/>
              </a:rPr>
              <a:t> =</a:t>
            </a:r>
            <a:endParaRPr lang="zh-CN" altLang="en-US" sz="2400" dirty="0"/>
          </a:p>
        </p:txBody>
      </p:sp>
      <p:cxnSp>
        <p:nvCxnSpPr>
          <p:cNvPr id="11" name="直接箭头连接符 10"/>
          <p:cNvCxnSpPr/>
          <p:nvPr/>
        </p:nvCxnSpPr>
        <p:spPr>
          <a:xfrm>
            <a:off x="5724128" y="2996952"/>
            <a:ext cx="432048" cy="443386"/>
          </a:xfrm>
          <a:prstGeom prst="straightConnector1">
            <a:avLst/>
          </a:prstGeom>
          <a:ln w="38100">
            <a:solidFill>
              <a:srgbClr val="FF0000"/>
            </a:solidFill>
            <a:tailEnd type="arrow"/>
          </a:ln>
          <a:effectLst/>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970298" y="3340403"/>
            <a:ext cx="2088232" cy="400110"/>
          </a:xfrm>
          <a:prstGeom prst="rect">
            <a:avLst/>
          </a:prstGeom>
          <a:noFill/>
        </p:spPr>
        <p:txBody>
          <a:bodyPr wrap="square" rtlCol="0">
            <a:spAutoFit/>
          </a:bodyPr>
          <a:lstStyle/>
          <a:p>
            <a:r>
              <a:rPr lang="en-US" altLang="zh-CN" sz="2000" b="1" i="1" dirty="0" smtClean="0">
                <a:solidFill>
                  <a:srgbClr val="0070C0"/>
                </a:solidFill>
              </a:rPr>
              <a:t>  Insert e</a:t>
            </a:r>
            <a:endParaRPr lang="zh-CN" altLang="en-US" sz="2000" b="1" i="1" dirty="0">
              <a:solidFill>
                <a:srgbClr val="0070C0"/>
              </a:solidFill>
            </a:endParaRPr>
          </a:p>
        </p:txBody>
      </p:sp>
      <p:cxnSp>
        <p:nvCxnSpPr>
          <p:cNvPr id="17" name="直接箭头连接符 16"/>
          <p:cNvCxnSpPr/>
          <p:nvPr/>
        </p:nvCxnSpPr>
        <p:spPr>
          <a:xfrm>
            <a:off x="6156176" y="3440338"/>
            <a:ext cx="0" cy="402431"/>
          </a:xfrm>
          <a:prstGeom prst="straightConnector1">
            <a:avLst/>
          </a:prstGeom>
          <a:ln w="38100">
            <a:solidFill>
              <a:srgbClr val="FF0000"/>
            </a:solidFill>
            <a:tailEnd type="arrow"/>
          </a:ln>
          <a:effectLst/>
        </p:spPr>
        <p:style>
          <a:lnRef idx="1">
            <a:schemeClr val="accent1"/>
          </a:lnRef>
          <a:fillRef idx="0">
            <a:schemeClr val="accent1"/>
          </a:fillRef>
          <a:effectRef idx="0">
            <a:schemeClr val="accent1"/>
          </a:effectRef>
          <a:fontRef idx="minor">
            <a:schemeClr val="tx1"/>
          </a:fontRef>
        </p:style>
      </p:cxnSp>
      <p:sp>
        <p:nvSpPr>
          <p:cNvPr id="18" name="TextBox 15"/>
          <p:cNvSpPr txBox="1"/>
          <p:nvPr/>
        </p:nvSpPr>
        <p:spPr>
          <a:xfrm>
            <a:off x="6940695" y="5353586"/>
            <a:ext cx="2088232" cy="400110"/>
          </a:xfrm>
          <a:prstGeom prst="rect">
            <a:avLst/>
          </a:prstGeom>
          <a:noFill/>
        </p:spPr>
        <p:txBody>
          <a:bodyPr wrap="square" rtlCol="0">
            <a:spAutoFit/>
          </a:bodyPr>
          <a:lstStyle/>
          <a:p>
            <a:r>
              <a:rPr lang="en-US" altLang="zh-CN" sz="2000" b="1" i="1" dirty="0">
                <a:solidFill>
                  <a:srgbClr val="0070C0"/>
                </a:solidFill>
              </a:rPr>
              <a:t>  Delete t</a:t>
            </a:r>
            <a:endParaRPr lang="zh-CN" altLang="en-US" sz="2000" b="1" i="1" dirty="0">
              <a:solidFill>
                <a:srgbClr val="0070C0"/>
              </a:solidFill>
            </a:endParaRPr>
          </a:p>
        </p:txBody>
      </p:sp>
      <p:cxnSp>
        <p:nvCxnSpPr>
          <p:cNvPr id="24" name="直接箭头连接符 23"/>
          <p:cNvCxnSpPr/>
          <p:nvPr/>
        </p:nvCxnSpPr>
        <p:spPr>
          <a:xfrm>
            <a:off x="6138341" y="3789040"/>
            <a:ext cx="432048" cy="443386"/>
          </a:xfrm>
          <a:prstGeom prst="straightConnector1">
            <a:avLst/>
          </a:prstGeom>
          <a:ln w="38100">
            <a:solidFill>
              <a:srgbClr val="FF0000"/>
            </a:solidFill>
            <a:tailEnd type="arrow"/>
          </a:ln>
          <a:effectLst/>
        </p:spPr>
        <p:style>
          <a:lnRef idx="1">
            <a:schemeClr val="accent1"/>
          </a:lnRef>
          <a:fillRef idx="0">
            <a:schemeClr val="accent1"/>
          </a:fillRef>
          <a:effectRef idx="0">
            <a:schemeClr val="accent1"/>
          </a:effectRef>
          <a:fontRef idx="minor">
            <a:schemeClr val="tx1"/>
          </a:fontRef>
        </p:style>
      </p:cxnSp>
      <p:cxnSp>
        <p:nvCxnSpPr>
          <p:cNvPr id="25" name="直接箭头连接符 24"/>
          <p:cNvCxnSpPr/>
          <p:nvPr/>
        </p:nvCxnSpPr>
        <p:spPr>
          <a:xfrm>
            <a:off x="6500101" y="4172591"/>
            <a:ext cx="432048" cy="443386"/>
          </a:xfrm>
          <a:prstGeom prst="straightConnector1">
            <a:avLst/>
          </a:prstGeom>
          <a:ln w="38100">
            <a:solidFill>
              <a:srgbClr val="FF0000"/>
            </a:solidFill>
            <a:tailEnd type="arrow"/>
          </a:ln>
          <a:effectLst/>
        </p:spPr>
        <p:style>
          <a:lnRef idx="1">
            <a:schemeClr val="accent1"/>
          </a:lnRef>
          <a:fillRef idx="0">
            <a:schemeClr val="accent1"/>
          </a:fillRef>
          <a:effectRef idx="0">
            <a:schemeClr val="accent1"/>
          </a:effectRef>
          <a:fontRef idx="minor">
            <a:schemeClr val="tx1"/>
          </a:fontRef>
        </p:style>
      </p:cxnSp>
      <p:cxnSp>
        <p:nvCxnSpPr>
          <p:cNvPr id="26" name="直接箭头连接符 25"/>
          <p:cNvCxnSpPr/>
          <p:nvPr/>
        </p:nvCxnSpPr>
        <p:spPr>
          <a:xfrm>
            <a:off x="6904515" y="4577846"/>
            <a:ext cx="432048" cy="443386"/>
          </a:xfrm>
          <a:prstGeom prst="straightConnector1">
            <a:avLst/>
          </a:prstGeom>
          <a:ln w="38100">
            <a:solidFill>
              <a:srgbClr val="FF0000"/>
            </a:solidFill>
            <a:tailEnd type="arrow"/>
          </a:ln>
          <a:effectLst/>
        </p:spPr>
        <p:style>
          <a:lnRef idx="1">
            <a:schemeClr val="accent1"/>
          </a:lnRef>
          <a:fillRef idx="0">
            <a:schemeClr val="accent1"/>
          </a:fillRef>
          <a:effectRef idx="0">
            <a:schemeClr val="accent1"/>
          </a:effectRef>
          <a:fontRef idx="minor">
            <a:schemeClr val="tx1"/>
          </a:fontRef>
        </p:style>
      </p:cxnSp>
      <p:cxnSp>
        <p:nvCxnSpPr>
          <p:cNvPr id="27" name="直接箭头连接符 26"/>
          <p:cNvCxnSpPr/>
          <p:nvPr/>
        </p:nvCxnSpPr>
        <p:spPr>
          <a:xfrm>
            <a:off x="7308929" y="4996269"/>
            <a:ext cx="432048" cy="443386"/>
          </a:xfrm>
          <a:prstGeom prst="straightConnector1">
            <a:avLst/>
          </a:prstGeom>
          <a:ln w="38100">
            <a:solidFill>
              <a:srgbClr val="FF0000"/>
            </a:solidFill>
            <a:tailEnd type="arrow"/>
          </a:ln>
          <a:effectLst/>
        </p:spPr>
        <p:style>
          <a:lnRef idx="1">
            <a:schemeClr val="accent1"/>
          </a:lnRef>
          <a:fillRef idx="0">
            <a:schemeClr val="accent1"/>
          </a:fillRef>
          <a:effectRef idx="0">
            <a:schemeClr val="accent1"/>
          </a:effectRef>
          <a:fontRef idx="minor">
            <a:schemeClr val="tx1"/>
          </a:fontRef>
        </p:style>
      </p:cxnSp>
      <p:cxnSp>
        <p:nvCxnSpPr>
          <p:cNvPr id="28" name="直接箭头连接符 27"/>
          <p:cNvCxnSpPr/>
          <p:nvPr/>
        </p:nvCxnSpPr>
        <p:spPr>
          <a:xfrm>
            <a:off x="5364088" y="2631158"/>
            <a:ext cx="432048" cy="443386"/>
          </a:xfrm>
          <a:prstGeom prst="straightConnector1">
            <a:avLst/>
          </a:prstGeom>
          <a:ln w="38100">
            <a:solidFill>
              <a:srgbClr val="FF0000"/>
            </a:solidFill>
            <a:tailEnd type="arrow"/>
          </a:ln>
          <a:effectLst/>
        </p:spPr>
        <p:style>
          <a:lnRef idx="1">
            <a:schemeClr val="accent1"/>
          </a:lnRef>
          <a:fillRef idx="0">
            <a:schemeClr val="accent1"/>
          </a:fillRef>
          <a:effectRef idx="0">
            <a:schemeClr val="accent1"/>
          </a:effectRef>
          <a:fontRef idx="minor">
            <a:schemeClr val="tx1"/>
          </a:fontRef>
        </p:style>
      </p:cxnSp>
      <p:cxnSp>
        <p:nvCxnSpPr>
          <p:cNvPr id="29" name="直接箭头连接符 28"/>
          <p:cNvCxnSpPr/>
          <p:nvPr/>
        </p:nvCxnSpPr>
        <p:spPr>
          <a:xfrm>
            <a:off x="7726492" y="5418226"/>
            <a:ext cx="427371" cy="0"/>
          </a:xfrm>
          <a:prstGeom prst="straightConnector1">
            <a:avLst/>
          </a:prstGeom>
          <a:ln w="38100">
            <a:solidFill>
              <a:srgbClr val="FF0000"/>
            </a:solidFill>
            <a:tailEnd type="arrow"/>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0770026"/>
      </p:ext>
    </p:extLst>
  </p:cSld>
  <p:clrMapOvr>
    <a:masterClrMapping/>
  </p:clrMapOvr>
  <p:transition advTm="188"/>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95536" y="-99392"/>
            <a:ext cx="8229600" cy="1143000"/>
          </a:xfrm>
        </p:spPr>
        <p:txBody>
          <a:bodyPr/>
          <a:lstStyle/>
          <a:p>
            <a:r>
              <a:rPr lang="en-US" altLang="zh-CN" dirty="0" smtClean="0"/>
              <a:t>Outline</a:t>
            </a:r>
            <a:endParaRPr lang="zh-CN" altLang="en-US" dirty="0"/>
          </a:p>
        </p:txBody>
      </p:sp>
      <p:sp>
        <p:nvSpPr>
          <p:cNvPr id="3" name="内容占位符 2"/>
          <p:cNvSpPr>
            <a:spLocks noGrp="1"/>
          </p:cNvSpPr>
          <p:nvPr>
            <p:ph idx="1"/>
          </p:nvPr>
        </p:nvSpPr>
        <p:spPr>
          <a:xfrm>
            <a:off x="457200" y="1484784"/>
            <a:ext cx="8229600" cy="4389120"/>
          </a:xfrm>
        </p:spPr>
        <p:txBody>
          <a:bodyPr/>
          <a:lstStyle/>
          <a:p>
            <a:r>
              <a:rPr lang="en-US" altLang="zh-CN" dirty="0" smtClean="0"/>
              <a:t>Motivation</a:t>
            </a:r>
          </a:p>
          <a:p>
            <a:r>
              <a:rPr lang="en-US" altLang="zh-CN" dirty="0" smtClean="0"/>
              <a:t>Problem Formulation</a:t>
            </a:r>
          </a:p>
          <a:p>
            <a:r>
              <a:rPr lang="en-US" altLang="zh-CN" dirty="0" smtClean="0">
                <a:solidFill>
                  <a:srgbClr val="FF0000"/>
                </a:solidFill>
              </a:rPr>
              <a:t>Progressive Framework</a:t>
            </a:r>
          </a:p>
          <a:p>
            <a:r>
              <a:rPr lang="en-US" altLang="zh-CN" dirty="0" smtClean="0"/>
              <a:t>Pivotal Entry-based Method</a:t>
            </a:r>
          </a:p>
          <a:p>
            <a:r>
              <a:rPr lang="en-US" altLang="zh-CN" dirty="0" smtClean="0"/>
              <a:t>Range-based Method</a:t>
            </a:r>
          </a:p>
          <a:p>
            <a:r>
              <a:rPr lang="en-US" altLang="zh-CN" dirty="0" smtClean="0"/>
              <a:t>Experiment</a:t>
            </a:r>
          </a:p>
          <a:p>
            <a:r>
              <a:rPr lang="en-US" altLang="zh-CN" dirty="0" smtClean="0"/>
              <a:t>Conclusion</a:t>
            </a:r>
          </a:p>
        </p:txBody>
      </p:sp>
      <p:sp>
        <p:nvSpPr>
          <p:cNvPr id="4" name="日期占位符 3"/>
          <p:cNvSpPr>
            <a:spLocks noGrp="1"/>
          </p:cNvSpPr>
          <p:nvPr>
            <p:ph type="dt" sz="half" idx="10"/>
          </p:nvPr>
        </p:nvSpPr>
        <p:spPr/>
        <p:txBody>
          <a:bodyPr/>
          <a:lstStyle/>
          <a:p>
            <a:fld id="{0B83E1BB-B657-44A1-AAAC-FFB1B642E0C7}" type="datetime1">
              <a:rPr lang="en-US" altLang="zh-CN" smtClean="0"/>
              <a:t>4/11/2013</a:t>
            </a:fld>
            <a:endParaRPr lang="zh-CN" altLang="en-US"/>
          </a:p>
        </p:txBody>
      </p:sp>
      <p:sp>
        <p:nvSpPr>
          <p:cNvPr id="8" name="页脚占位符 7"/>
          <p:cNvSpPr>
            <a:spLocks noGrp="1"/>
          </p:cNvSpPr>
          <p:nvPr>
            <p:ph type="ftr" sz="quarter" idx="11"/>
          </p:nvPr>
        </p:nvSpPr>
        <p:spPr/>
        <p:txBody>
          <a:bodyPr/>
          <a:lstStyle/>
          <a:p>
            <a:r>
              <a:rPr lang="en-US" altLang="zh-CN" smtClean="0"/>
              <a:t>TopkSearch @ ICDE2013</a:t>
            </a:r>
            <a:endParaRPr lang="zh-CN" altLang="en-US" dirty="0">
              <a:latin typeface="Times New Roman" pitchFamily="18" charset="0"/>
              <a:cs typeface="Times New Roman" pitchFamily="18" charset="0"/>
            </a:endParaRPr>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14</a:t>
            </a:fld>
            <a:r>
              <a:rPr lang="en-US" altLang="zh-CN" smtClean="0"/>
              <a:t>/42</a:t>
            </a:r>
            <a:endParaRPr lang="zh-CN" altLang="en-US" dirty="0"/>
          </a:p>
        </p:txBody>
      </p:sp>
    </p:spTree>
    <p:custDataLst>
      <p:tags r:id="rId1"/>
    </p:custDataLst>
    <p:extLst>
      <p:ext uri="{BB962C8B-B14F-4D97-AF65-F5344CB8AC3E}">
        <p14:creationId xmlns:p14="http://schemas.microsoft.com/office/powerpoint/2010/main" val="2295663325"/>
      </p:ext>
    </p:extLst>
  </p:cSld>
  <p:clrMapOvr>
    <a:masterClrMapping/>
  </p:clrMapOvr>
  <p:transition advTm="593"/>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95536" y="-27384"/>
            <a:ext cx="8229600" cy="1143000"/>
          </a:xfrm>
        </p:spPr>
        <p:txBody>
          <a:bodyPr/>
          <a:lstStyle/>
          <a:p>
            <a:r>
              <a:rPr lang="en-US" altLang="zh-CN" dirty="0" smtClean="0"/>
              <a:t>Progressive Method</a:t>
            </a:r>
            <a:endParaRPr lang="zh-CN" altLang="en-US" dirty="0"/>
          </a:p>
        </p:txBody>
      </p:sp>
      <p:sp>
        <p:nvSpPr>
          <p:cNvPr id="4" name="日期占位符 3"/>
          <p:cNvSpPr>
            <a:spLocks noGrp="1"/>
          </p:cNvSpPr>
          <p:nvPr>
            <p:ph type="dt" sz="half" idx="10"/>
          </p:nvPr>
        </p:nvSpPr>
        <p:spPr/>
        <p:txBody>
          <a:bodyPr/>
          <a:lstStyle/>
          <a:p>
            <a:fld id="{F9159141-617E-49F1-B972-8AC79D669DC6}" type="datetime1">
              <a:rPr lang="en-US" altLang="zh-CN" smtClean="0"/>
              <a:t>4/11/2013</a:t>
            </a:fld>
            <a:endParaRPr lang="zh-CN" altLang="en-US"/>
          </a:p>
        </p:txBody>
      </p:sp>
      <p:sp>
        <p:nvSpPr>
          <p:cNvPr id="12" name="页脚占位符 11"/>
          <p:cNvSpPr>
            <a:spLocks noGrp="1"/>
          </p:cNvSpPr>
          <p:nvPr>
            <p:ph type="ftr" sz="quarter" idx="11"/>
          </p:nvPr>
        </p:nvSpPr>
        <p:spPr/>
        <p:txBody>
          <a:bodyPr/>
          <a:lstStyle/>
          <a:p>
            <a:r>
              <a:rPr lang="en-US" altLang="zh-CN" smtClean="0"/>
              <a:t>TopkSearch @ ICDE2013</a:t>
            </a:r>
            <a:endParaRPr lang="zh-CN" altLang="en-US" dirty="0">
              <a:latin typeface="Times New Roman" pitchFamily="18" charset="0"/>
              <a:cs typeface="Times New Roman" pitchFamily="18" charset="0"/>
            </a:endParaRPr>
          </a:p>
        </p:txBody>
      </p:sp>
      <p:sp>
        <p:nvSpPr>
          <p:cNvPr id="15" name="灯片编号占位符 14"/>
          <p:cNvSpPr>
            <a:spLocks noGrp="1"/>
          </p:cNvSpPr>
          <p:nvPr>
            <p:ph type="sldNum" sz="quarter" idx="12"/>
          </p:nvPr>
        </p:nvSpPr>
        <p:spPr/>
        <p:txBody>
          <a:bodyPr/>
          <a:lstStyle/>
          <a:p>
            <a:fld id="{0C913308-F349-4B6D-A68A-DD1791B4A57B}" type="slidenum">
              <a:rPr lang="zh-CN" altLang="en-US" smtClean="0"/>
              <a:pPr/>
              <a:t>15</a:t>
            </a:fld>
            <a:r>
              <a:rPr lang="en-US" altLang="zh-CN" smtClean="0"/>
              <a:t>/42</a:t>
            </a:r>
            <a:endParaRPr lang="zh-CN" altLang="en-US" dirty="0"/>
          </a:p>
        </p:txBody>
      </p:sp>
      <p:sp>
        <p:nvSpPr>
          <p:cNvPr id="24" name="矩形 23"/>
          <p:cNvSpPr/>
          <p:nvPr/>
        </p:nvSpPr>
        <p:spPr>
          <a:xfrm>
            <a:off x="426953" y="1484784"/>
            <a:ext cx="7344816" cy="1384995"/>
          </a:xfrm>
          <a:prstGeom prst="rect">
            <a:avLst/>
          </a:prstGeom>
        </p:spPr>
        <p:txBody>
          <a:bodyPr wrap="square">
            <a:spAutoFit/>
          </a:bodyPr>
          <a:lstStyle/>
          <a:p>
            <a:pPr>
              <a:buFont typeface="Wingdings" pitchFamily="2" charset="2"/>
              <a:buNone/>
            </a:pPr>
            <a:r>
              <a:rPr lang="en-US" altLang="zh-TW" sz="2800" dirty="0" smtClean="0">
                <a:latin typeface="Times New Roman" pitchFamily="18" charset="0"/>
                <a:cs typeface="Times New Roman" pitchFamily="18" charset="0"/>
              </a:rPr>
              <a:t>Smallest Cell First.</a:t>
            </a:r>
          </a:p>
          <a:p>
            <a:pPr>
              <a:buFont typeface="Wingdings" pitchFamily="2" charset="2"/>
              <a:buNone/>
            </a:pPr>
            <a:endParaRPr lang="en-US" altLang="zh-TW" sz="2800" dirty="0">
              <a:latin typeface="Times New Roman" pitchFamily="18" charset="0"/>
              <a:cs typeface="Times New Roman" pitchFamily="18" charset="0"/>
            </a:endParaRPr>
          </a:p>
          <a:p>
            <a:pPr>
              <a:buFont typeface="Wingdings" pitchFamily="2" charset="2"/>
              <a:buNone/>
            </a:pPr>
            <a:r>
              <a:rPr lang="en-US" altLang="zh-TW" sz="2800" dirty="0" smtClean="0">
                <a:latin typeface="Times New Roman" pitchFamily="18" charset="0"/>
                <a:cs typeface="Times New Roman" pitchFamily="18" charset="0"/>
              </a:rPr>
              <a:t>E</a:t>
            </a:r>
            <a:r>
              <a:rPr lang="en-US" altLang="zh-TW" sz="2800" baseline="-25000" dirty="0" smtClean="0">
                <a:latin typeface="Times New Roman" pitchFamily="18" charset="0"/>
                <a:cs typeface="Times New Roman" pitchFamily="18" charset="0"/>
              </a:rPr>
              <a:t>0 </a:t>
            </a:r>
            <a:r>
              <a:rPr lang="en-US" altLang="zh-TW" sz="2800" dirty="0" smtClean="0">
                <a:latin typeface="Times New Roman" pitchFamily="18" charset="0"/>
                <a:cs typeface="Times New Roman" pitchFamily="18" charset="0"/>
              </a:rPr>
              <a:t>: (0, 0)  (1,1)</a:t>
            </a:r>
            <a:endParaRPr lang="en-US" altLang="zh-TW" sz="2800" dirty="0">
              <a:latin typeface="Times New Roman" pitchFamily="18" charset="0"/>
              <a:cs typeface="Times New Roman" pitchFamily="18" charset="0"/>
            </a:endParaRPr>
          </a:p>
        </p:txBody>
      </p:sp>
      <p:pic>
        <p:nvPicPr>
          <p:cNvPr id="10" name="图片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35896" y="1844824"/>
            <a:ext cx="3981450" cy="4152900"/>
          </a:xfrm>
          <a:prstGeom prst="rect">
            <a:avLst/>
          </a:prstGeom>
        </p:spPr>
      </p:pic>
      <p:sp>
        <p:nvSpPr>
          <p:cNvPr id="11" name="矩形 10"/>
          <p:cNvSpPr/>
          <p:nvPr/>
        </p:nvSpPr>
        <p:spPr>
          <a:xfrm>
            <a:off x="4803065" y="2699648"/>
            <a:ext cx="318208" cy="327309"/>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25" name="矩形 24"/>
          <p:cNvSpPr/>
          <p:nvPr/>
        </p:nvSpPr>
        <p:spPr>
          <a:xfrm>
            <a:off x="4351232" y="3141307"/>
            <a:ext cx="318208" cy="327309"/>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28" name="矩形 27"/>
          <p:cNvSpPr/>
          <p:nvPr/>
        </p:nvSpPr>
        <p:spPr>
          <a:xfrm>
            <a:off x="4351232" y="3585621"/>
            <a:ext cx="318208" cy="327309"/>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29" name="矩形 28"/>
          <p:cNvSpPr/>
          <p:nvPr/>
        </p:nvSpPr>
        <p:spPr>
          <a:xfrm>
            <a:off x="4860032" y="3572769"/>
            <a:ext cx="318208" cy="327309"/>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30" name="矩形 29"/>
          <p:cNvSpPr/>
          <p:nvPr/>
        </p:nvSpPr>
        <p:spPr>
          <a:xfrm>
            <a:off x="5256776" y="3574285"/>
            <a:ext cx="318208" cy="327309"/>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31" name="矩形 30"/>
          <p:cNvSpPr/>
          <p:nvPr/>
        </p:nvSpPr>
        <p:spPr>
          <a:xfrm>
            <a:off x="5722109" y="3585620"/>
            <a:ext cx="318208" cy="327309"/>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32" name="矩形 31"/>
          <p:cNvSpPr/>
          <p:nvPr/>
        </p:nvSpPr>
        <p:spPr>
          <a:xfrm>
            <a:off x="5225672" y="3118673"/>
            <a:ext cx="318208" cy="327309"/>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33" name="矩形 32"/>
          <p:cNvSpPr/>
          <p:nvPr/>
        </p:nvSpPr>
        <p:spPr>
          <a:xfrm>
            <a:off x="5722109" y="3118673"/>
            <a:ext cx="318208" cy="327309"/>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34" name="矩形 33"/>
          <p:cNvSpPr/>
          <p:nvPr/>
        </p:nvSpPr>
        <p:spPr>
          <a:xfrm>
            <a:off x="5301262" y="2691304"/>
            <a:ext cx="318208" cy="327309"/>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35" name="矩形 34"/>
          <p:cNvSpPr/>
          <p:nvPr/>
        </p:nvSpPr>
        <p:spPr>
          <a:xfrm>
            <a:off x="4800492" y="3976448"/>
            <a:ext cx="318208" cy="327309"/>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36" name="矩形 35"/>
          <p:cNvSpPr/>
          <p:nvPr/>
        </p:nvSpPr>
        <p:spPr>
          <a:xfrm>
            <a:off x="5254992" y="4008491"/>
            <a:ext cx="318208" cy="327309"/>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37" name="矩形 36"/>
          <p:cNvSpPr/>
          <p:nvPr/>
        </p:nvSpPr>
        <p:spPr>
          <a:xfrm>
            <a:off x="5677512" y="4037651"/>
            <a:ext cx="318208" cy="327309"/>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38" name="矩形 37"/>
          <p:cNvSpPr/>
          <p:nvPr/>
        </p:nvSpPr>
        <p:spPr>
          <a:xfrm>
            <a:off x="5223283" y="4442697"/>
            <a:ext cx="318208" cy="327309"/>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39" name="矩形 38"/>
          <p:cNvSpPr/>
          <p:nvPr/>
        </p:nvSpPr>
        <p:spPr>
          <a:xfrm>
            <a:off x="5722109" y="4470641"/>
            <a:ext cx="318208" cy="327309"/>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40" name="矩形 39"/>
          <p:cNvSpPr/>
          <p:nvPr/>
        </p:nvSpPr>
        <p:spPr>
          <a:xfrm>
            <a:off x="6102106" y="4481682"/>
            <a:ext cx="318208" cy="327309"/>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41" name="矩形 40"/>
          <p:cNvSpPr/>
          <p:nvPr/>
        </p:nvSpPr>
        <p:spPr>
          <a:xfrm>
            <a:off x="5677512" y="4920604"/>
            <a:ext cx="318208" cy="327309"/>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42" name="矩形 41"/>
          <p:cNvSpPr/>
          <p:nvPr/>
        </p:nvSpPr>
        <p:spPr>
          <a:xfrm>
            <a:off x="6156176" y="4920603"/>
            <a:ext cx="318208" cy="327309"/>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43" name="矩形 42"/>
          <p:cNvSpPr/>
          <p:nvPr/>
        </p:nvSpPr>
        <p:spPr>
          <a:xfrm>
            <a:off x="6634012" y="4920603"/>
            <a:ext cx="318208" cy="327309"/>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44" name="矩形 43"/>
          <p:cNvSpPr/>
          <p:nvPr/>
        </p:nvSpPr>
        <p:spPr>
          <a:xfrm>
            <a:off x="6156176" y="5359524"/>
            <a:ext cx="318208" cy="327309"/>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45" name="矩形 44"/>
          <p:cNvSpPr/>
          <p:nvPr/>
        </p:nvSpPr>
        <p:spPr>
          <a:xfrm>
            <a:off x="6571347" y="5358346"/>
            <a:ext cx="318208" cy="327309"/>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46" name="矩形 45"/>
          <p:cNvSpPr/>
          <p:nvPr/>
        </p:nvSpPr>
        <p:spPr>
          <a:xfrm>
            <a:off x="7020272" y="5370565"/>
            <a:ext cx="318208" cy="327309"/>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Tree>
    <p:custDataLst>
      <p:tags r:id="rId1"/>
    </p:custDataLst>
    <p:extLst>
      <p:ext uri="{BB962C8B-B14F-4D97-AF65-F5344CB8AC3E}">
        <p14:creationId xmlns:p14="http://schemas.microsoft.com/office/powerpoint/2010/main" val="820825742"/>
      </p:ext>
    </p:extLst>
  </p:cSld>
  <p:clrMapOvr>
    <a:masterClrMapping/>
  </p:clrMapOvr>
  <p:transition advTm="1388"/>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95536" y="-27384"/>
            <a:ext cx="8229600" cy="1143000"/>
          </a:xfrm>
        </p:spPr>
        <p:txBody>
          <a:bodyPr/>
          <a:lstStyle/>
          <a:p>
            <a:r>
              <a:rPr lang="en-US" altLang="zh-CN" dirty="0" smtClean="0"/>
              <a:t>Progressive Method</a:t>
            </a:r>
            <a:endParaRPr lang="zh-CN" altLang="en-US" dirty="0"/>
          </a:p>
        </p:txBody>
      </p:sp>
      <p:sp>
        <p:nvSpPr>
          <p:cNvPr id="4" name="日期占位符 3"/>
          <p:cNvSpPr>
            <a:spLocks noGrp="1"/>
          </p:cNvSpPr>
          <p:nvPr>
            <p:ph type="dt" sz="half" idx="10"/>
          </p:nvPr>
        </p:nvSpPr>
        <p:spPr/>
        <p:txBody>
          <a:bodyPr/>
          <a:lstStyle/>
          <a:p>
            <a:fld id="{F9159141-617E-49F1-B972-8AC79D669DC6}" type="datetime1">
              <a:rPr lang="en-US" altLang="zh-CN" smtClean="0"/>
              <a:t>4/11/2013</a:t>
            </a:fld>
            <a:endParaRPr lang="zh-CN" altLang="en-US"/>
          </a:p>
        </p:txBody>
      </p:sp>
      <p:sp>
        <p:nvSpPr>
          <p:cNvPr id="12" name="页脚占位符 11"/>
          <p:cNvSpPr>
            <a:spLocks noGrp="1"/>
          </p:cNvSpPr>
          <p:nvPr>
            <p:ph type="ftr" sz="quarter" idx="11"/>
          </p:nvPr>
        </p:nvSpPr>
        <p:spPr/>
        <p:txBody>
          <a:bodyPr/>
          <a:lstStyle/>
          <a:p>
            <a:r>
              <a:rPr lang="en-US" altLang="zh-CN" smtClean="0"/>
              <a:t>TopkSearch @ ICDE2013</a:t>
            </a:r>
            <a:endParaRPr lang="zh-CN" altLang="en-US" dirty="0">
              <a:latin typeface="Times New Roman" pitchFamily="18" charset="0"/>
              <a:cs typeface="Times New Roman" pitchFamily="18" charset="0"/>
            </a:endParaRPr>
          </a:p>
        </p:txBody>
      </p:sp>
      <p:sp>
        <p:nvSpPr>
          <p:cNvPr id="15" name="灯片编号占位符 14"/>
          <p:cNvSpPr>
            <a:spLocks noGrp="1"/>
          </p:cNvSpPr>
          <p:nvPr>
            <p:ph type="sldNum" sz="quarter" idx="12"/>
          </p:nvPr>
        </p:nvSpPr>
        <p:spPr/>
        <p:txBody>
          <a:bodyPr/>
          <a:lstStyle/>
          <a:p>
            <a:fld id="{0C913308-F349-4B6D-A68A-DD1791B4A57B}" type="slidenum">
              <a:rPr lang="zh-CN" altLang="en-US" smtClean="0"/>
              <a:pPr/>
              <a:t>16</a:t>
            </a:fld>
            <a:r>
              <a:rPr lang="en-US" altLang="zh-CN" smtClean="0"/>
              <a:t>/42</a:t>
            </a:r>
            <a:endParaRPr lang="zh-CN" altLang="en-US" dirty="0"/>
          </a:p>
        </p:txBody>
      </p:sp>
      <p:sp>
        <p:nvSpPr>
          <p:cNvPr id="24" name="矩形 23"/>
          <p:cNvSpPr/>
          <p:nvPr/>
        </p:nvSpPr>
        <p:spPr>
          <a:xfrm>
            <a:off x="426953" y="1484784"/>
            <a:ext cx="7344816" cy="1384995"/>
          </a:xfrm>
          <a:prstGeom prst="rect">
            <a:avLst/>
          </a:prstGeom>
        </p:spPr>
        <p:txBody>
          <a:bodyPr wrap="square">
            <a:spAutoFit/>
          </a:bodyPr>
          <a:lstStyle/>
          <a:p>
            <a:pPr>
              <a:buFont typeface="Wingdings" pitchFamily="2" charset="2"/>
              <a:buNone/>
            </a:pPr>
            <a:r>
              <a:rPr lang="en-US" altLang="zh-TW" sz="2800" dirty="0" smtClean="0">
                <a:latin typeface="Times New Roman" pitchFamily="18" charset="0"/>
                <a:cs typeface="Times New Roman" pitchFamily="18" charset="0"/>
              </a:rPr>
              <a:t>Extending Cells</a:t>
            </a:r>
          </a:p>
          <a:p>
            <a:pPr>
              <a:buFont typeface="Wingdings" pitchFamily="2" charset="2"/>
              <a:buNone/>
            </a:pPr>
            <a:endParaRPr lang="en-US" altLang="zh-TW" sz="2800" dirty="0">
              <a:latin typeface="Times New Roman" pitchFamily="18" charset="0"/>
              <a:cs typeface="Times New Roman" pitchFamily="18" charset="0"/>
            </a:endParaRPr>
          </a:p>
          <a:p>
            <a:pPr>
              <a:buFont typeface="Wingdings" pitchFamily="2" charset="2"/>
              <a:buNone/>
            </a:pPr>
            <a:r>
              <a:rPr lang="en-US" altLang="zh-TW" sz="2800" dirty="0" smtClean="0">
                <a:latin typeface="Times New Roman" pitchFamily="18" charset="0"/>
                <a:cs typeface="Times New Roman" pitchFamily="18" charset="0"/>
              </a:rPr>
              <a:t>E</a:t>
            </a:r>
            <a:r>
              <a:rPr lang="en-US" altLang="zh-TW" sz="2800" baseline="-25000" dirty="0" smtClean="0">
                <a:latin typeface="Times New Roman" pitchFamily="18" charset="0"/>
                <a:cs typeface="Times New Roman" pitchFamily="18" charset="0"/>
              </a:rPr>
              <a:t>0 </a:t>
            </a:r>
            <a:r>
              <a:rPr lang="en-US" altLang="zh-TW" sz="2800" dirty="0" smtClean="0">
                <a:latin typeface="Times New Roman" pitchFamily="18" charset="0"/>
                <a:cs typeface="Times New Roman" pitchFamily="18" charset="0"/>
              </a:rPr>
              <a:t>: (0, 0)  (1,1)</a:t>
            </a:r>
            <a:endParaRPr lang="en-US" altLang="zh-TW" sz="2800" dirty="0">
              <a:latin typeface="Times New Roman" pitchFamily="18" charset="0"/>
              <a:cs typeface="Times New Roman" pitchFamily="18" charset="0"/>
            </a:endParaRPr>
          </a:p>
        </p:txBody>
      </p:sp>
      <p:pic>
        <p:nvPicPr>
          <p:cNvPr id="10" name="图片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35896" y="1844824"/>
            <a:ext cx="3981450" cy="4152900"/>
          </a:xfrm>
          <a:prstGeom prst="rect">
            <a:avLst/>
          </a:prstGeom>
        </p:spPr>
      </p:pic>
      <p:sp>
        <p:nvSpPr>
          <p:cNvPr id="11" name="矩形 10"/>
          <p:cNvSpPr/>
          <p:nvPr/>
        </p:nvSpPr>
        <p:spPr>
          <a:xfrm>
            <a:off x="4803065" y="2699648"/>
            <a:ext cx="318208" cy="327309"/>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25" name="矩形 24"/>
          <p:cNvSpPr/>
          <p:nvPr/>
        </p:nvSpPr>
        <p:spPr>
          <a:xfrm>
            <a:off x="4351232" y="3141307"/>
            <a:ext cx="318208" cy="327309"/>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28" name="矩形 27"/>
          <p:cNvSpPr/>
          <p:nvPr/>
        </p:nvSpPr>
        <p:spPr>
          <a:xfrm>
            <a:off x="4351232" y="3585621"/>
            <a:ext cx="318208" cy="327309"/>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29" name="矩形 28"/>
          <p:cNvSpPr/>
          <p:nvPr/>
        </p:nvSpPr>
        <p:spPr>
          <a:xfrm>
            <a:off x="4860032" y="3572769"/>
            <a:ext cx="318208" cy="327309"/>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30" name="矩形 29"/>
          <p:cNvSpPr/>
          <p:nvPr/>
        </p:nvSpPr>
        <p:spPr>
          <a:xfrm>
            <a:off x="5256776" y="3574285"/>
            <a:ext cx="318208" cy="327309"/>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31" name="矩形 30"/>
          <p:cNvSpPr/>
          <p:nvPr/>
        </p:nvSpPr>
        <p:spPr>
          <a:xfrm>
            <a:off x="5722109" y="3585620"/>
            <a:ext cx="318208" cy="327309"/>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32" name="矩形 31"/>
          <p:cNvSpPr/>
          <p:nvPr/>
        </p:nvSpPr>
        <p:spPr>
          <a:xfrm>
            <a:off x="5225672" y="3118673"/>
            <a:ext cx="318208" cy="327309"/>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33" name="矩形 32"/>
          <p:cNvSpPr/>
          <p:nvPr/>
        </p:nvSpPr>
        <p:spPr>
          <a:xfrm>
            <a:off x="5722109" y="3118673"/>
            <a:ext cx="318208" cy="327309"/>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34" name="矩形 33"/>
          <p:cNvSpPr/>
          <p:nvPr/>
        </p:nvSpPr>
        <p:spPr>
          <a:xfrm>
            <a:off x="5301262" y="2691304"/>
            <a:ext cx="318208" cy="327309"/>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35" name="矩形 34"/>
          <p:cNvSpPr/>
          <p:nvPr/>
        </p:nvSpPr>
        <p:spPr>
          <a:xfrm>
            <a:off x="4800492" y="3976448"/>
            <a:ext cx="318208" cy="327309"/>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36" name="矩形 35"/>
          <p:cNvSpPr/>
          <p:nvPr/>
        </p:nvSpPr>
        <p:spPr>
          <a:xfrm>
            <a:off x="5254992" y="4008491"/>
            <a:ext cx="318208" cy="327309"/>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37" name="矩形 36"/>
          <p:cNvSpPr/>
          <p:nvPr/>
        </p:nvSpPr>
        <p:spPr>
          <a:xfrm>
            <a:off x="5677512" y="4037651"/>
            <a:ext cx="318208" cy="327309"/>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38" name="矩形 37"/>
          <p:cNvSpPr/>
          <p:nvPr/>
        </p:nvSpPr>
        <p:spPr>
          <a:xfrm>
            <a:off x="5223283" y="4442697"/>
            <a:ext cx="318208" cy="327309"/>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39" name="矩形 38"/>
          <p:cNvSpPr/>
          <p:nvPr/>
        </p:nvSpPr>
        <p:spPr>
          <a:xfrm>
            <a:off x="5722109" y="4470641"/>
            <a:ext cx="318208" cy="327309"/>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40" name="矩形 39"/>
          <p:cNvSpPr/>
          <p:nvPr/>
        </p:nvSpPr>
        <p:spPr>
          <a:xfrm>
            <a:off x="6102106" y="4481682"/>
            <a:ext cx="318208" cy="327309"/>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41" name="矩形 40"/>
          <p:cNvSpPr/>
          <p:nvPr/>
        </p:nvSpPr>
        <p:spPr>
          <a:xfrm>
            <a:off x="5677512" y="4920604"/>
            <a:ext cx="318208" cy="327309"/>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42" name="矩形 41"/>
          <p:cNvSpPr/>
          <p:nvPr/>
        </p:nvSpPr>
        <p:spPr>
          <a:xfrm>
            <a:off x="6156176" y="4920603"/>
            <a:ext cx="318208" cy="327309"/>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43" name="矩形 42"/>
          <p:cNvSpPr/>
          <p:nvPr/>
        </p:nvSpPr>
        <p:spPr>
          <a:xfrm>
            <a:off x="6634012" y="4920603"/>
            <a:ext cx="318208" cy="327309"/>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44" name="矩形 43"/>
          <p:cNvSpPr/>
          <p:nvPr/>
        </p:nvSpPr>
        <p:spPr>
          <a:xfrm>
            <a:off x="6156176" y="5359524"/>
            <a:ext cx="318208" cy="327309"/>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45" name="矩形 44"/>
          <p:cNvSpPr/>
          <p:nvPr/>
        </p:nvSpPr>
        <p:spPr>
          <a:xfrm>
            <a:off x="6571347" y="5358346"/>
            <a:ext cx="318208" cy="327309"/>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46" name="矩形 45"/>
          <p:cNvSpPr/>
          <p:nvPr/>
        </p:nvSpPr>
        <p:spPr>
          <a:xfrm>
            <a:off x="7020272" y="5370565"/>
            <a:ext cx="318208" cy="327309"/>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cxnSp>
        <p:nvCxnSpPr>
          <p:cNvPr id="47" name="直接箭头连接符 46"/>
          <p:cNvCxnSpPr/>
          <p:nvPr/>
        </p:nvCxnSpPr>
        <p:spPr>
          <a:xfrm>
            <a:off x="5004048" y="3445982"/>
            <a:ext cx="0" cy="402431"/>
          </a:xfrm>
          <a:prstGeom prst="straightConnector1">
            <a:avLst/>
          </a:prstGeom>
          <a:ln w="38100">
            <a:solidFill>
              <a:srgbClr val="FF0000"/>
            </a:solidFill>
            <a:tailEnd type="arrow"/>
          </a:ln>
          <a:effectLst/>
        </p:spPr>
        <p:style>
          <a:lnRef idx="1">
            <a:schemeClr val="accent1"/>
          </a:lnRef>
          <a:fillRef idx="0">
            <a:schemeClr val="accent1"/>
          </a:fillRef>
          <a:effectRef idx="0">
            <a:schemeClr val="accent1"/>
          </a:effectRef>
          <a:fontRef idx="minor">
            <a:schemeClr val="tx1"/>
          </a:fontRef>
        </p:style>
      </p:cxnSp>
      <p:cxnSp>
        <p:nvCxnSpPr>
          <p:cNvPr id="48" name="直接箭头连接符 47"/>
          <p:cNvCxnSpPr/>
          <p:nvPr/>
        </p:nvCxnSpPr>
        <p:spPr>
          <a:xfrm>
            <a:off x="5098508" y="3459642"/>
            <a:ext cx="357065" cy="275308"/>
          </a:xfrm>
          <a:prstGeom prst="straightConnector1">
            <a:avLst/>
          </a:prstGeom>
          <a:ln w="38100">
            <a:solidFill>
              <a:srgbClr val="FF0000"/>
            </a:solidFill>
            <a:tailEnd type="arrow"/>
          </a:ln>
          <a:effectLst/>
        </p:spPr>
        <p:style>
          <a:lnRef idx="1">
            <a:schemeClr val="accent1"/>
          </a:lnRef>
          <a:fillRef idx="0">
            <a:schemeClr val="accent1"/>
          </a:fillRef>
          <a:effectRef idx="0">
            <a:schemeClr val="accent1"/>
          </a:effectRef>
          <a:fontRef idx="minor">
            <a:schemeClr val="tx1"/>
          </a:fontRef>
        </p:style>
      </p:cxnSp>
      <p:cxnSp>
        <p:nvCxnSpPr>
          <p:cNvPr id="49" name="直接箭头连接符 48"/>
          <p:cNvCxnSpPr/>
          <p:nvPr/>
        </p:nvCxnSpPr>
        <p:spPr>
          <a:xfrm>
            <a:off x="5114120" y="3356992"/>
            <a:ext cx="427371" cy="0"/>
          </a:xfrm>
          <a:prstGeom prst="straightConnector1">
            <a:avLst/>
          </a:prstGeom>
          <a:ln w="38100">
            <a:solidFill>
              <a:srgbClr val="FF0000"/>
            </a:solidFill>
            <a:tailEnd type="arrow"/>
          </a:ln>
          <a:effectLst/>
        </p:spPr>
        <p:style>
          <a:lnRef idx="1">
            <a:schemeClr val="accent1"/>
          </a:lnRef>
          <a:fillRef idx="0">
            <a:schemeClr val="accent1"/>
          </a:fillRef>
          <a:effectRef idx="0">
            <a:schemeClr val="accent1"/>
          </a:effectRef>
          <a:fontRef idx="minor">
            <a:schemeClr val="tx1"/>
          </a:fontRef>
        </p:style>
      </p:cxnSp>
      <p:cxnSp>
        <p:nvCxnSpPr>
          <p:cNvPr id="50" name="直接箭头连接符 49"/>
          <p:cNvCxnSpPr/>
          <p:nvPr/>
        </p:nvCxnSpPr>
        <p:spPr>
          <a:xfrm>
            <a:off x="4646346" y="2863912"/>
            <a:ext cx="427371" cy="0"/>
          </a:xfrm>
          <a:prstGeom prst="straightConnector1">
            <a:avLst/>
          </a:prstGeom>
          <a:ln w="38100">
            <a:solidFill>
              <a:srgbClr val="FF0000"/>
            </a:solidFill>
            <a:tailEnd type="arrow"/>
          </a:ln>
          <a:effectLst/>
        </p:spPr>
        <p:style>
          <a:lnRef idx="1">
            <a:schemeClr val="accent1"/>
          </a:lnRef>
          <a:fillRef idx="0">
            <a:schemeClr val="accent1"/>
          </a:fillRef>
          <a:effectRef idx="0">
            <a:schemeClr val="accent1"/>
          </a:effectRef>
          <a:fontRef idx="minor">
            <a:schemeClr val="tx1"/>
          </a:fontRef>
        </p:style>
      </p:cxnSp>
      <p:cxnSp>
        <p:nvCxnSpPr>
          <p:cNvPr id="51" name="直接箭头连接符 50"/>
          <p:cNvCxnSpPr/>
          <p:nvPr/>
        </p:nvCxnSpPr>
        <p:spPr>
          <a:xfrm>
            <a:off x="4513759" y="2954561"/>
            <a:ext cx="0" cy="402431"/>
          </a:xfrm>
          <a:prstGeom prst="straightConnector1">
            <a:avLst/>
          </a:prstGeom>
          <a:ln w="38100">
            <a:solidFill>
              <a:srgbClr val="FF0000"/>
            </a:solidFill>
            <a:tailEnd type="arrow"/>
          </a:ln>
          <a:effectLst/>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314725883"/>
      </p:ext>
    </p:extLst>
  </p:cSld>
  <p:clrMapOvr>
    <a:masterClrMapping/>
  </p:clrMapOvr>
  <p:transition advTm="1388"/>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95536" y="-27384"/>
            <a:ext cx="8229600" cy="1143000"/>
          </a:xfrm>
        </p:spPr>
        <p:txBody>
          <a:bodyPr/>
          <a:lstStyle/>
          <a:p>
            <a:r>
              <a:rPr lang="en-US" altLang="zh-CN" dirty="0" smtClean="0"/>
              <a:t>Progressive Method</a:t>
            </a:r>
            <a:endParaRPr lang="zh-CN" altLang="en-US" dirty="0"/>
          </a:p>
        </p:txBody>
      </p:sp>
      <p:sp>
        <p:nvSpPr>
          <p:cNvPr id="4" name="日期占位符 3"/>
          <p:cNvSpPr>
            <a:spLocks noGrp="1"/>
          </p:cNvSpPr>
          <p:nvPr>
            <p:ph type="dt" sz="half" idx="10"/>
          </p:nvPr>
        </p:nvSpPr>
        <p:spPr/>
        <p:txBody>
          <a:bodyPr/>
          <a:lstStyle/>
          <a:p>
            <a:fld id="{F9159141-617E-49F1-B972-8AC79D669DC6}" type="datetime1">
              <a:rPr lang="en-US" altLang="zh-CN" smtClean="0"/>
              <a:t>4/11/2013</a:t>
            </a:fld>
            <a:endParaRPr lang="zh-CN" altLang="en-US"/>
          </a:p>
        </p:txBody>
      </p:sp>
      <p:sp>
        <p:nvSpPr>
          <p:cNvPr id="12" name="页脚占位符 11"/>
          <p:cNvSpPr>
            <a:spLocks noGrp="1"/>
          </p:cNvSpPr>
          <p:nvPr>
            <p:ph type="ftr" sz="quarter" idx="11"/>
          </p:nvPr>
        </p:nvSpPr>
        <p:spPr/>
        <p:txBody>
          <a:bodyPr/>
          <a:lstStyle/>
          <a:p>
            <a:r>
              <a:rPr lang="en-US" altLang="zh-CN" smtClean="0"/>
              <a:t>TopkSearch @ ICDE2013</a:t>
            </a:r>
            <a:endParaRPr lang="zh-CN" altLang="en-US" dirty="0">
              <a:latin typeface="Times New Roman" pitchFamily="18" charset="0"/>
              <a:cs typeface="Times New Roman" pitchFamily="18" charset="0"/>
            </a:endParaRPr>
          </a:p>
        </p:txBody>
      </p:sp>
      <p:sp>
        <p:nvSpPr>
          <p:cNvPr id="15" name="灯片编号占位符 14"/>
          <p:cNvSpPr>
            <a:spLocks noGrp="1"/>
          </p:cNvSpPr>
          <p:nvPr>
            <p:ph type="sldNum" sz="quarter" idx="12"/>
          </p:nvPr>
        </p:nvSpPr>
        <p:spPr/>
        <p:txBody>
          <a:bodyPr/>
          <a:lstStyle/>
          <a:p>
            <a:fld id="{0C913308-F349-4B6D-A68A-DD1791B4A57B}" type="slidenum">
              <a:rPr lang="zh-CN" altLang="en-US" smtClean="0"/>
              <a:pPr/>
              <a:t>17</a:t>
            </a:fld>
            <a:r>
              <a:rPr lang="en-US" altLang="zh-CN" smtClean="0"/>
              <a:t>/42</a:t>
            </a:r>
            <a:endParaRPr lang="zh-CN" altLang="en-US" dirty="0"/>
          </a:p>
        </p:txBody>
      </p:sp>
      <p:sp>
        <p:nvSpPr>
          <p:cNvPr id="24" name="矩形 23"/>
          <p:cNvSpPr/>
          <p:nvPr/>
        </p:nvSpPr>
        <p:spPr>
          <a:xfrm>
            <a:off x="426953" y="1484784"/>
            <a:ext cx="7344816" cy="2677656"/>
          </a:xfrm>
          <a:prstGeom prst="rect">
            <a:avLst/>
          </a:prstGeom>
        </p:spPr>
        <p:txBody>
          <a:bodyPr wrap="square">
            <a:spAutoFit/>
          </a:bodyPr>
          <a:lstStyle/>
          <a:p>
            <a:pPr>
              <a:buFont typeface="Wingdings" pitchFamily="2" charset="2"/>
              <a:buNone/>
            </a:pPr>
            <a:r>
              <a:rPr lang="en-US" altLang="zh-TW" sz="2800" dirty="0" smtClean="0">
                <a:latin typeface="Times New Roman" pitchFamily="18" charset="0"/>
                <a:cs typeface="Times New Roman" pitchFamily="18" charset="0"/>
              </a:rPr>
              <a:t>Extending Cells</a:t>
            </a:r>
            <a:endParaRPr lang="en-US" altLang="zh-TW" sz="2800" dirty="0">
              <a:latin typeface="Times New Roman" pitchFamily="18" charset="0"/>
              <a:cs typeface="Times New Roman" pitchFamily="18" charset="0"/>
            </a:endParaRPr>
          </a:p>
          <a:p>
            <a:pPr>
              <a:buFont typeface="Wingdings" pitchFamily="2" charset="2"/>
              <a:buNone/>
            </a:pPr>
            <a:endParaRPr lang="en-US" altLang="zh-TW" sz="2800" dirty="0">
              <a:latin typeface="Times New Roman" pitchFamily="18" charset="0"/>
              <a:cs typeface="Times New Roman" pitchFamily="18" charset="0"/>
            </a:endParaRPr>
          </a:p>
          <a:p>
            <a:pPr>
              <a:buFont typeface="Wingdings" pitchFamily="2" charset="2"/>
              <a:buNone/>
            </a:pPr>
            <a:r>
              <a:rPr lang="en-US" altLang="zh-TW" sz="2800" dirty="0">
                <a:latin typeface="Times New Roman" pitchFamily="18" charset="0"/>
                <a:cs typeface="Times New Roman" pitchFamily="18" charset="0"/>
              </a:rPr>
              <a:t>E</a:t>
            </a:r>
            <a:r>
              <a:rPr lang="en-US" altLang="zh-TW" sz="2800" baseline="-25000" dirty="0">
                <a:latin typeface="Times New Roman" pitchFamily="18" charset="0"/>
                <a:cs typeface="Times New Roman" pitchFamily="18" charset="0"/>
              </a:rPr>
              <a:t>0 </a:t>
            </a:r>
            <a:r>
              <a:rPr lang="en-US" altLang="zh-TW" sz="2800" dirty="0">
                <a:latin typeface="Times New Roman" pitchFamily="18" charset="0"/>
                <a:cs typeface="Times New Roman" pitchFamily="18" charset="0"/>
              </a:rPr>
              <a:t>: (0, 0)  (1,1)</a:t>
            </a:r>
          </a:p>
          <a:p>
            <a:pPr>
              <a:buFont typeface="Wingdings" pitchFamily="2" charset="2"/>
              <a:buNone/>
            </a:pPr>
            <a:endParaRPr lang="en-US" altLang="zh-CN" sz="2800" dirty="0">
              <a:latin typeface="Times New Roman" pitchFamily="18" charset="0"/>
              <a:cs typeface="Times New Roman" pitchFamily="18" charset="0"/>
            </a:endParaRPr>
          </a:p>
          <a:p>
            <a:pPr>
              <a:buFont typeface="Wingdings" pitchFamily="2" charset="2"/>
              <a:buNone/>
            </a:pPr>
            <a:r>
              <a:rPr lang="en-US" altLang="zh-CN" sz="2800" dirty="0">
                <a:latin typeface="Times New Roman" pitchFamily="18" charset="0"/>
                <a:cs typeface="Times New Roman" pitchFamily="18" charset="0"/>
              </a:rPr>
              <a:t>E</a:t>
            </a:r>
            <a:r>
              <a:rPr lang="en-US" altLang="zh-CN" sz="2800" baseline="-25000" dirty="0">
                <a:latin typeface="Times New Roman" pitchFamily="18" charset="0"/>
                <a:cs typeface="Times New Roman" pitchFamily="18" charset="0"/>
              </a:rPr>
              <a:t>1 </a:t>
            </a:r>
            <a:r>
              <a:rPr lang="en-US" altLang="zh-CN" sz="2800" dirty="0">
                <a:latin typeface="Times New Roman" pitchFamily="18" charset="0"/>
                <a:cs typeface="Times New Roman" pitchFamily="18" charset="0"/>
              </a:rPr>
              <a:t>: (1,0) (0,1)</a:t>
            </a:r>
            <a:r>
              <a:rPr lang="en-US" altLang="zh-TW" sz="2800" dirty="0">
                <a:latin typeface="Times New Roman" pitchFamily="18" charset="0"/>
                <a:cs typeface="Times New Roman" pitchFamily="18" charset="0"/>
              </a:rPr>
              <a:t>(2,1)</a:t>
            </a:r>
          </a:p>
          <a:p>
            <a:pPr>
              <a:buFont typeface="Wingdings" pitchFamily="2" charset="2"/>
              <a:buNone/>
            </a:pPr>
            <a:r>
              <a:rPr lang="en-US" altLang="zh-TW" sz="2800" dirty="0">
                <a:latin typeface="Times New Roman" pitchFamily="18" charset="0"/>
                <a:cs typeface="Times New Roman" pitchFamily="18" charset="0"/>
              </a:rPr>
              <a:t>(1,2) (2,2)</a:t>
            </a:r>
          </a:p>
        </p:txBody>
      </p:sp>
      <p:pic>
        <p:nvPicPr>
          <p:cNvPr id="10" name="图片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35896" y="1844824"/>
            <a:ext cx="3981450" cy="4152900"/>
          </a:xfrm>
          <a:prstGeom prst="rect">
            <a:avLst/>
          </a:prstGeom>
        </p:spPr>
      </p:pic>
      <p:sp>
        <p:nvSpPr>
          <p:cNvPr id="28" name="矩形 27"/>
          <p:cNvSpPr/>
          <p:nvPr/>
        </p:nvSpPr>
        <p:spPr>
          <a:xfrm>
            <a:off x="4351232" y="3585621"/>
            <a:ext cx="318208" cy="327309"/>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31" name="矩形 30"/>
          <p:cNvSpPr/>
          <p:nvPr/>
        </p:nvSpPr>
        <p:spPr>
          <a:xfrm>
            <a:off x="5722109" y="3585620"/>
            <a:ext cx="318208" cy="327309"/>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33" name="矩形 32"/>
          <p:cNvSpPr/>
          <p:nvPr/>
        </p:nvSpPr>
        <p:spPr>
          <a:xfrm>
            <a:off x="5722109" y="3118673"/>
            <a:ext cx="318208" cy="327309"/>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34" name="矩形 33"/>
          <p:cNvSpPr/>
          <p:nvPr/>
        </p:nvSpPr>
        <p:spPr>
          <a:xfrm>
            <a:off x="5301262" y="2691304"/>
            <a:ext cx="318208" cy="327309"/>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35" name="矩形 34"/>
          <p:cNvSpPr/>
          <p:nvPr/>
        </p:nvSpPr>
        <p:spPr>
          <a:xfrm>
            <a:off x="4800492" y="3976448"/>
            <a:ext cx="318208" cy="327309"/>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36" name="矩形 35"/>
          <p:cNvSpPr/>
          <p:nvPr/>
        </p:nvSpPr>
        <p:spPr>
          <a:xfrm>
            <a:off x="5254992" y="4008491"/>
            <a:ext cx="318208" cy="327309"/>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37" name="矩形 36"/>
          <p:cNvSpPr/>
          <p:nvPr/>
        </p:nvSpPr>
        <p:spPr>
          <a:xfrm>
            <a:off x="5677512" y="4037651"/>
            <a:ext cx="318208" cy="327309"/>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38" name="矩形 37"/>
          <p:cNvSpPr/>
          <p:nvPr/>
        </p:nvSpPr>
        <p:spPr>
          <a:xfrm>
            <a:off x="5223283" y="4442697"/>
            <a:ext cx="318208" cy="327309"/>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39" name="矩形 38"/>
          <p:cNvSpPr/>
          <p:nvPr/>
        </p:nvSpPr>
        <p:spPr>
          <a:xfrm>
            <a:off x="5722109" y="4470641"/>
            <a:ext cx="318208" cy="327309"/>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40" name="矩形 39"/>
          <p:cNvSpPr/>
          <p:nvPr/>
        </p:nvSpPr>
        <p:spPr>
          <a:xfrm>
            <a:off x="6102106" y="4481682"/>
            <a:ext cx="318208" cy="327309"/>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41" name="矩形 40"/>
          <p:cNvSpPr/>
          <p:nvPr/>
        </p:nvSpPr>
        <p:spPr>
          <a:xfrm>
            <a:off x="5677512" y="4920604"/>
            <a:ext cx="318208" cy="327309"/>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42" name="矩形 41"/>
          <p:cNvSpPr/>
          <p:nvPr/>
        </p:nvSpPr>
        <p:spPr>
          <a:xfrm>
            <a:off x="6156176" y="4920603"/>
            <a:ext cx="318208" cy="327309"/>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43" name="矩形 42"/>
          <p:cNvSpPr/>
          <p:nvPr/>
        </p:nvSpPr>
        <p:spPr>
          <a:xfrm>
            <a:off x="6634012" y="4920603"/>
            <a:ext cx="318208" cy="327309"/>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44" name="矩形 43"/>
          <p:cNvSpPr/>
          <p:nvPr/>
        </p:nvSpPr>
        <p:spPr>
          <a:xfrm>
            <a:off x="6156176" y="5359524"/>
            <a:ext cx="318208" cy="327309"/>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45" name="矩形 44"/>
          <p:cNvSpPr/>
          <p:nvPr/>
        </p:nvSpPr>
        <p:spPr>
          <a:xfrm>
            <a:off x="6571347" y="5358346"/>
            <a:ext cx="318208" cy="327309"/>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46" name="矩形 45"/>
          <p:cNvSpPr/>
          <p:nvPr/>
        </p:nvSpPr>
        <p:spPr>
          <a:xfrm>
            <a:off x="7020272" y="5370565"/>
            <a:ext cx="318208" cy="327309"/>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Tree>
    <p:custDataLst>
      <p:tags r:id="rId1"/>
    </p:custDataLst>
    <p:extLst>
      <p:ext uri="{BB962C8B-B14F-4D97-AF65-F5344CB8AC3E}">
        <p14:creationId xmlns:p14="http://schemas.microsoft.com/office/powerpoint/2010/main" val="4133226588"/>
      </p:ext>
    </p:extLst>
  </p:cSld>
  <p:clrMapOvr>
    <a:masterClrMapping/>
  </p:clrMapOvr>
  <p:transition advTm="1388"/>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95536" y="-27384"/>
            <a:ext cx="8229600" cy="1143000"/>
          </a:xfrm>
        </p:spPr>
        <p:txBody>
          <a:bodyPr/>
          <a:lstStyle/>
          <a:p>
            <a:r>
              <a:rPr lang="en-US" altLang="zh-CN" dirty="0" smtClean="0"/>
              <a:t>Progressive Method</a:t>
            </a:r>
            <a:endParaRPr lang="zh-CN" altLang="en-US" dirty="0"/>
          </a:p>
        </p:txBody>
      </p:sp>
      <p:sp>
        <p:nvSpPr>
          <p:cNvPr id="4" name="日期占位符 3"/>
          <p:cNvSpPr>
            <a:spLocks noGrp="1"/>
          </p:cNvSpPr>
          <p:nvPr>
            <p:ph type="dt" sz="half" idx="10"/>
          </p:nvPr>
        </p:nvSpPr>
        <p:spPr/>
        <p:txBody>
          <a:bodyPr/>
          <a:lstStyle/>
          <a:p>
            <a:fld id="{F9159141-617E-49F1-B972-8AC79D669DC6}" type="datetime1">
              <a:rPr lang="en-US" altLang="zh-CN" smtClean="0"/>
              <a:t>4/11/2013</a:t>
            </a:fld>
            <a:endParaRPr lang="zh-CN" altLang="en-US"/>
          </a:p>
        </p:txBody>
      </p:sp>
      <p:sp>
        <p:nvSpPr>
          <p:cNvPr id="12" name="页脚占位符 11"/>
          <p:cNvSpPr>
            <a:spLocks noGrp="1"/>
          </p:cNvSpPr>
          <p:nvPr>
            <p:ph type="ftr" sz="quarter" idx="11"/>
          </p:nvPr>
        </p:nvSpPr>
        <p:spPr/>
        <p:txBody>
          <a:bodyPr/>
          <a:lstStyle/>
          <a:p>
            <a:r>
              <a:rPr lang="en-US" altLang="zh-CN" smtClean="0"/>
              <a:t>TopkSearch @ ICDE2013</a:t>
            </a:r>
            <a:endParaRPr lang="zh-CN" altLang="en-US" dirty="0">
              <a:latin typeface="Times New Roman" pitchFamily="18" charset="0"/>
              <a:cs typeface="Times New Roman" pitchFamily="18" charset="0"/>
            </a:endParaRPr>
          </a:p>
        </p:txBody>
      </p:sp>
      <p:sp>
        <p:nvSpPr>
          <p:cNvPr id="15" name="灯片编号占位符 14"/>
          <p:cNvSpPr>
            <a:spLocks noGrp="1"/>
          </p:cNvSpPr>
          <p:nvPr>
            <p:ph type="sldNum" sz="quarter" idx="12"/>
          </p:nvPr>
        </p:nvSpPr>
        <p:spPr/>
        <p:txBody>
          <a:bodyPr/>
          <a:lstStyle/>
          <a:p>
            <a:fld id="{0C913308-F349-4B6D-A68A-DD1791B4A57B}" type="slidenum">
              <a:rPr lang="zh-CN" altLang="en-US" smtClean="0"/>
              <a:pPr/>
              <a:t>18</a:t>
            </a:fld>
            <a:r>
              <a:rPr lang="en-US" altLang="zh-CN" smtClean="0"/>
              <a:t>/42</a:t>
            </a:r>
            <a:endParaRPr lang="zh-CN" altLang="en-US" dirty="0"/>
          </a:p>
        </p:txBody>
      </p:sp>
      <p:sp>
        <p:nvSpPr>
          <p:cNvPr id="24" name="矩形 23"/>
          <p:cNvSpPr/>
          <p:nvPr/>
        </p:nvSpPr>
        <p:spPr>
          <a:xfrm>
            <a:off x="426953" y="1484784"/>
            <a:ext cx="7344816" cy="2677656"/>
          </a:xfrm>
          <a:prstGeom prst="rect">
            <a:avLst/>
          </a:prstGeom>
        </p:spPr>
        <p:txBody>
          <a:bodyPr wrap="square">
            <a:spAutoFit/>
          </a:bodyPr>
          <a:lstStyle/>
          <a:p>
            <a:pPr>
              <a:buFont typeface="Wingdings" pitchFamily="2" charset="2"/>
              <a:buNone/>
            </a:pPr>
            <a:r>
              <a:rPr lang="en-US" altLang="zh-TW" sz="2800" dirty="0" smtClean="0">
                <a:latin typeface="Times New Roman" pitchFamily="18" charset="0"/>
                <a:cs typeface="Times New Roman" pitchFamily="18" charset="0"/>
              </a:rPr>
              <a:t>Find Match Cells.</a:t>
            </a:r>
            <a:endParaRPr lang="en-US" altLang="zh-TW" sz="2800" dirty="0">
              <a:latin typeface="Times New Roman" pitchFamily="18" charset="0"/>
              <a:cs typeface="Times New Roman" pitchFamily="18" charset="0"/>
            </a:endParaRPr>
          </a:p>
          <a:p>
            <a:pPr>
              <a:buFont typeface="Wingdings" pitchFamily="2" charset="2"/>
              <a:buNone/>
            </a:pPr>
            <a:endParaRPr lang="en-US" altLang="zh-TW" sz="2800" dirty="0">
              <a:latin typeface="Times New Roman" pitchFamily="18" charset="0"/>
              <a:cs typeface="Times New Roman" pitchFamily="18" charset="0"/>
            </a:endParaRPr>
          </a:p>
          <a:p>
            <a:pPr>
              <a:buFont typeface="Wingdings" pitchFamily="2" charset="2"/>
              <a:buNone/>
            </a:pPr>
            <a:r>
              <a:rPr lang="en-US" altLang="zh-TW" sz="2800" dirty="0">
                <a:latin typeface="Times New Roman" pitchFamily="18" charset="0"/>
                <a:cs typeface="Times New Roman" pitchFamily="18" charset="0"/>
              </a:rPr>
              <a:t>E</a:t>
            </a:r>
            <a:r>
              <a:rPr lang="en-US" altLang="zh-TW" sz="2800" baseline="-25000" dirty="0">
                <a:latin typeface="Times New Roman" pitchFamily="18" charset="0"/>
                <a:cs typeface="Times New Roman" pitchFamily="18" charset="0"/>
              </a:rPr>
              <a:t>0 </a:t>
            </a:r>
            <a:r>
              <a:rPr lang="en-US" altLang="zh-TW" sz="2800" dirty="0">
                <a:latin typeface="Times New Roman" pitchFamily="18" charset="0"/>
                <a:cs typeface="Times New Roman" pitchFamily="18" charset="0"/>
              </a:rPr>
              <a:t>: (0, 0)  (1,1)</a:t>
            </a:r>
          </a:p>
          <a:p>
            <a:pPr>
              <a:buFont typeface="Wingdings" pitchFamily="2" charset="2"/>
              <a:buNone/>
            </a:pPr>
            <a:endParaRPr lang="en-US" altLang="zh-CN" sz="2800" dirty="0">
              <a:latin typeface="Times New Roman" pitchFamily="18" charset="0"/>
              <a:cs typeface="Times New Roman" pitchFamily="18" charset="0"/>
            </a:endParaRPr>
          </a:p>
          <a:p>
            <a:pPr>
              <a:buFont typeface="Wingdings" pitchFamily="2" charset="2"/>
              <a:buNone/>
            </a:pPr>
            <a:r>
              <a:rPr lang="en-US" altLang="zh-CN" sz="2800" dirty="0">
                <a:latin typeface="Times New Roman" pitchFamily="18" charset="0"/>
                <a:cs typeface="Times New Roman" pitchFamily="18" charset="0"/>
              </a:rPr>
              <a:t>E</a:t>
            </a:r>
            <a:r>
              <a:rPr lang="en-US" altLang="zh-CN" sz="2800" baseline="-25000" dirty="0">
                <a:latin typeface="Times New Roman" pitchFamily="18" charset="0"/>
                <a:cs typeface="Times New Roman" pitchFamily="18" charset="0"/>
              </a:rPr>
              <a:t>1 </a:t>
            </a:r>
            <a:r>
              <a:rPr lang="en-US" altLang="zh-CN" sz="2800" dirty="0">
                <a:latin typeface="Times New Roman" pitchFamily="18" charset="0"/>
                <a:cs typeface="Times New Roman" pitchFamily="18" charset="0"/>
              </a:rPr>
              <a:t>: (1,0) (0,1)</a:t>
            </a:r>
            <a:r>
              <a:rPr lang="en-US" altLang="zh-TW" sz="2800" dirty="0">
                <a:latin typeface="Times New Roman" pitchFamily="18" charset="0"/>
                <a:cs typeface="Times New Roman" pitchFamily="18" charset="0"/>
              </a:rPr>
              <a:t>(2,1)</a:t>
            </a:r>
          </a:p>
          <a:p>
            <a:pPr>
              <a:buFont typeface="Wingdings" pitchFamily="2" charset="2"/>
              <a:buNone/>
            </a:pPr>
            <a:r>
              <a:rPr lang="en-US" altLang="zh-TW" sz="2800" dirty="0">
                <a:latin typeface="Times New Roman" pitchFamily="18" charset="0"/>
                <a:cs typeface="Times New Roman" pitchFamily="18" charset="0"/>
              </a:rPr>
              <a:t>(1,2) (2,2</a:t>
            </a:r>
            <a:r>
              <a:rPr lang="en-US" altLang="zh-TW" sz="2800" dirty="0" smtClean="0">
                <a:latin typeface="Times New Roman" pitchFamily="18" charset="0"/>
                <a:cs typeface="Times New Roman" pitchFamily="18" charset="0"/>
              </a:rPr>
              <a:t>)</a:t>
            </a:r>
            <a:endParaRPr lang="en-US" altLang="zh-TW" sz="2800" dirty="0">
              <a:latin typeface="Times New Roman" pitchFamily="18" charset="0"/>
              <a:cs typeface="Times New Roman" pitchFamily="18" charset="0"/>
            </a:endParaRPr>
          </a:p>
        </p:txBody>
      </p:sp>
      <p:pic>
        <p:nvPicPr>
          <p:cNvPr id="10" name="图片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35896" y="1844824"/>
            <a:ext cx="3981450" cy="4152900"/>
          </a:xfrm>
          <a:prstGeom prst="rect">
            <a:avLst/>
          </a:prstGeom>
        </p:spPr>
      </p:pic>
      <p:sp>
        <p:nvSpPr>
          <p:cNvPr id="28" name="矩形 27"/>
          <p:cNvSpPr/>
          <p:nvPr/>
        </p:nvSpPr>
        <p:spPr>
          <a:xfrm>
            <a:off x="4351232" y="3585621"/>
            <a:ext cx="318208" cy="327309"/>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31" name="矩形 30"/>
          <p:cNvSpPr/>
          <p:nvPr/>
        </p:nvSpPr>
        <p:spPr>
          <a:xfrm>
            <a:off x="5722109" y="3585620"/>
            <a:ext cx="318208" cy="327309"/>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33" name="矩形 32"/>
          <p:cNvSpPr/>
          <p:nvPr/>
        </p:nvSpPr>
        <p:spPr>
          <a:xfrm>
            <a:off x="5722109" y="3118673"/>
            <a:ext cx="318208" cy="327309"/>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34" name="矩形 33"/>
          <p:cNvSpPr/>
          <p:nvPr/>
        </p:nvSpPr>
        <p:spPr>
          <a:xfrm>
            <a:off x="5301262" y="2691304"/>
            <a:ext cx="318208" cy="327309"/>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35" name="矩形 34"/>
          <p:cNvSpPr/>
          <p:nvPr/>
        </p:nvSpPr>
        <p:spPr>
          <a:xfrm>
            <a:off x="4800492" y="3976448"/>
            <a:ext cx="318208" cy="327309"/>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36" name="矩形 35"/>
          <p:cNvSpPr/>
          <p:nvPr/>
        </p:nvSpPr>
        <p:spPr>
          <a:xfrm>
            <a:off x="5254992" y="4008491"/>
            <a:ext cx="318208" cy="327309"/>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37" name="矩形 36"/>
          <p:cNvSpPr/>
          <p:nvPr/>
        </p:nvSpPr>
        <p:spPr>
          <a:xfrm>
            <a:off x="5677512" y="4037651"/>
            <a:ext cx="318208" cy="327309"/>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38" name="矩形 37"/>
          <p:cNvSpPr/>
          <p:nvPr/>
        </p:nvSpPr>
        <p:spPr>
          <a:xfrm>
            <a:off x="5223283" y="4442697"/>
            <a:ext cx="318208" cy="327309"/>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39" name="矩形 38"/>
          <p:cNvSpPr/>
          <p:nvPr/>
        </p:nvSpPr>
        <p:spPr>
          <a:xfrm>
            <a:off x="5722109" y="4470641"/>
            <a:ext cx="318208" cy="327309"/>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40" name="矩形 39"/>
          <p:cNvSpPr/>
          <p:nvPr/>
        </p:nvSpPr>
        <p:spPr>
          <a:xfrm>
            <a:off x="6102106" y="4481682"/>
            <a:ext cx="318208" cy="327309"/>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41" name="矩形 40"/>
          <p:cNvSpPr/>
          <p:nvPr/>
        </p:nvSpPr>
        <p:spPr>
          <a:xfrm>
            <a:off x="5677512" y="4920604"/>
            <a:ext cx="318208" cy="327309"/>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42" name="矩形 41"/>
          <p:cNvSpPr/>
          <p:nvPr/>
        </p:nvSpPr>
        <p:spPr>
          <a:xfrm>
            <a:off x="6156176" y="4920603"/>
            <a:ext cx="318208" cy="327309"/>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43" name="矩形 42"/>
          <p:cNvSpPr/>
          <p:nvPr/>
        </p:nvSpPr>
        <p:spPr>
          <a:xfrm>
            <a:off x="6634012" y="4920603"/>
            <a:ext cx="318208" cy="327309"/>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44" name="矩形 43"/>
          <p:cNvSpPr/>
          <p:nvPr/>
        </p:nvSpPr>
        <p:spPr>
          <a:xfrm>
            <a:off x="6156176" y="5359524"/>
            <a:ext cx="318208" cy="327309"/>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45" name="矩形 44"/>
          <p:cNvSpPr/>
          <p:nvPr/>
        </p:nvSpPr>
        <p:spPr>
          <a:xfrm>
            <a:off x="6571347" y="5358346"/>
            <a:ext cx="318208" cy="327309"/>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46" name="矩形 45"/>
          <p:cNvSpPr/>
          <p:nvPr/>
        </p:nvSpPr>
        <p:spPr>
          <a:xfrm>
            <a:off x="7020272" y="5370565"/>
            <a:ext cx="318208" cy="327309"/>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cxnSp>
        <p:nvCxnSpPr>
          <p:cNvPr id="25" name="直接箭头连接符 24"/>
          <p:cNvCxnSpPr/>
          <p:nvPr/>
        </p:nvCxnSpPr>
        <p:spPr>
          <a:xfrm>
            <a:off x="5498979" y="3828051"/>
            <a:ext cx="357065" cy="275308"/>
          </a:xfrm>
          <a:prstGeom prst="straightConnector1">
            <a:avLst/>
          </a:prstGeom>
          <a:ln w="38100">
            <a:solidFill>
              <a:srgbClr val="FF0000"/>
            </a:solidFill>
            <a:tailEnd type="arrow"/>
          </a:ln>
          <a:effectLst/>
        </p:spPr>
        <p:style>
          <a:lnRef idx="1">
            <a:schemeClr val="accent1"/>
          </a:lnRef>
          <a:fillRef idx="0">
            <a:schemeClr val="accent1"/>
          </a:fillRef>
          <a:effectRef idx="0">
            <a:schemeClr val="accent1"/>
          </a:effectRef>
          <a:fontRef idx="minor">
            <a:schemeClr val="tx1"/>
          </a:fontRef>
        </p:style>
      </p:cxnSp>
      <p:cxnSp>
        <p:nvCxnSpPr>
          <p:cNvPr id="26" name="直接箭头连接符 25"/>
          <p:cNvCxnSpPr/>
          <p:nvPr/>
        </p:nvCxnSpPr>
        <p:spPr>
          <a:xfrm>
            <a:off x="5522269" y="3399200"/>
            <a:ext cx="357065" cy="275308"/>
          </a:xfrm>
          <a:prstGeom prst="straightConnector1">
            <a:avLst/>
          </a:prstGeom>
          <a:ln w="38100">
            <a:solidFill>
              <a:srgbClr val="FF0000"/>
            </a:solidFill>
            <a:tailEnd type="arrow"/>
          </a:ln>
          <a:effectLst/>
        </p:spPr>
        <p:style>
          <a:lnRef idx="1">
            <a:schemeClr val="accent1"/>
          </a:lnRef>
          <a:fillRef idx="0">
            <a:schemeClr val="accent1"/>
          </a:fillRef>
          <a:effectRef idx="0">
            <a:schemeClr val="accent1"/>
          </a:effectRef>
          <a:fontRef idx="minor">
            <a:schemeClr val="tx1"/>
          </a:fontRef>
        </p:style>
      </p:cxnSp>
      <p:cxnSp>
        <p:nvCxnSpPr>
          <p:cNvPr id="27" name="直接箭头连接符 26"/>
          <p:cNvCxnSpPr/>
          <p:nvPr/>
        </p:nvCxnSpPr>
        <p:spPr>
          <a:xfrm>
            <a:off x="5057031" y="3864794"/>
            <a:ext cx="357065" cy="275308"/>
          </a:xfrm>
          <a:prstGeom prst="straightConnector1">
            <a:avLst/>
          </a:prstGeom>
          <a:ln w="38100">
            <a:solidFill>
              <a:srgbClr val="FF0000"/>
            </a:solidFill>
            <a:tailEnd type="arrow"/>
          </a:ln>
          <a:effectLst/>
        </p:spPr>
        <p:style>
          <a:lnRef idx="1">
            <a:schemeClr val="accent1"/>
          </a:lnRef>
          <a:fillRef idx="0">
            <a:schemeClr val="accent1"/>
          </a:fillRef>
          <a:effectRef idx="0">
            <a:schemeClr val="accent1"/>
          </a:effectRef>
          <a:fontRef idx="minor">
            <a:schemeClr val="tx1"/>
          </a:fontRef>
        </p:style>
      </p:cxnSp>
      <p:cxnSp>
        <p:nvCxnSpPr>
          <p:cNvPr id="29" name="直接箭头连接符 28"/>
          <p:cNvCxnSpPr/>
          <p:nvPr/>
        </p:nvCxnSpPr>
        <p:spPr>
          <a:xfrm>
            <a:off x="4548612" y="3383182"/>
            <a:ext cx="357065" cy="275308"/>
          </a:xfrm>
          <a:prstGeom prst="straightConnector1">
            <a:avLst/>
          </a:prstGeom>
          <a:ln w="38100">
            <a:solidFill>
              <a:srgbClr val="FF0000"/>
            </a:solidFill>
            <a:tailEnd type="arrow"/>
          </a:ln>
          <a:effectLst/>
        </p:spPr>
        <p:style>
          <a:lnRef idx="1">
            <a:schemeClr val="accent1"/>
          </a:lnRef>
          <a:fillRef idx="0">
            <a:schemeClr val="accent1"/>
          </a:fillRef>
          <a:effectRef idx="0">
            <a:schemeClr val="accent1"/>
          </a:effectRef>
          <a:fontRef idx="minor">
            <a:schemeClr val="tx1"/>
          </a:fontRef>
        </p:style>
      </p:cxnSp>
      <p:cxnSp>
        <p:nvCxnSpPr>
          <p:cNvPr id="30" name="直接箭头连接符 29"/>
          <p:cNvCxnSpPr/>
          <p:nvPr/>
        </p:nvCxnSpPr>
        <p:spPr>
          <a:xfrm>
            <a:off x="5022810" y="2939671"/>
            <a:ext cx="357065" cy="275308"/>
          </a:xfrm>
          <a:prstGeom prst="straightConnector1">
            <a:avLst/>
          </a:prstGeom>
          <a:ln w="38100">
            <a:solidFill>
              <a:srgbClr val="FF0000"/>
            </a:solidFill>
            <a:tailEnd type="arrow"/>
          </a:ln>
          <a:effectLst/>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88176537"/>
      </p:ext>
    </p:extLst>
  </p:cSld>
  <p:clrMapOvr>
    <a:masterClrMapping/>
  </p:clrMapOvr>
  <p:transition advTm="1388"/>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95536" y="-27384"/>
            <a:ext cx="8229600" cy="1143000"/>
          </a:xfrm>
        </p:spPr>
        <p:txBody>
          <a:bodyPr/>
          <a:lstStyle/>
          <a:p>
            <a:r>
              <a:rPr lang="en-US" altLang="zh-CN" dirty="0" smtClean="0"/>
              <a:t>Progressive Method</a:t>
            </a:r>
            <a:endParaRPr lang="zh-CN" altLang="en-US" dirty="0"/>
          </a:p>
        </p:txBody>
      </p:sp>
      <p:sp>
        <p:nvSpPr>
          <p:cNvPr id="4" name="日期占位符 3"/>
          <p:cNvSpPr>
            <a:spLocks noGrp="1"/>
          </p:cNvSpPr>
          <p:nvPr>
            <p:ph type="dt" sz="half" idx="10"/>
          </p:nvPr>
        </p:nvSpPr>
        <p:spPr/>
        <p:txBody>
          <a:bodyPr/>
          <a:lstStyle/>
          <a:p>
            <a:fld id="{F9159141-617E-49F1-B972-8AC79D669DC6}" type="datetime1">
              <a:rPr lang="en-US" altLang="zh-CN" smtClean="0"/>
              <a:t>4/11/2013</a:t>
            </a:fld>
            <a:endParaRPr lang="zh-CN" altLang="en-US"/>
          </a:p>
        </p:txBody>
      </p:sp>
      <p:sp>
        <p:nvSpPr>
          <p:cNvPr id="12" name="页脚占位符 11"/>
          <p:cNvSpPr>
            <a:spLocks noGrp="1"/>
          </p:cNvSpPr>
          <p:nvPr>
            <p:ph type="ftr" sz="quarter" idx="11"/>
          </p:nvPr>
        </p:nvSpPr>
        <p:spPr/>
        <p:txBody>
          <a:bodyPr/>
          <a:lstStyle/>
          <a:p>
            <a:r>
              <a:rPr lang="en-US" altLang="zh-CN" smtClean="0"/>
              <a:t>TopkSearch @ ICDE2013</a:t>
            </a:r>
            <a:endParaRPr lang="zh-CN" altLang="en-US" dirty="0">
              <a:latin typeface="Times New Roman" pitchFamily="18" charset="0"/>
              <a:cs typeface="Times New Roman" pitchFamily="18" charset="0"/>
            </a:endParaRPr>
          </a:p>
        </p:txBody>
      </p:sp>
      <p:sp>
        <p:nvSpPr>
          <p:cNvPr id="15" name="灯片编号占位符 14"/>
          <p:cNvSpPr>
            <a:spLocks noGrp="1"/>
          </p:cNvSpPr>
          <p:nvPr>
            <p:ph type="sldNum" sz="quarter" idx="12"/>
          </p:nvPr>
        </p:nvSpPr>
        <p:spPr/>
        <p:txBody>
          <a:bodyPr/>
          <a:lstStyle/>
          <a:p>
            <a:fld id="{0C913308-F349-4B6D-A68A-DD1791B4A57B}" type="slidenum">
              <a:rPr lang="zh-CN" altLang="en-US" smtClean="0"/>
              <a:pPr/>
              <a:t>19</a:t>
            </a:fld>
            <a:r>
              <a:rPr lang="en-US" altLang="zh-CN" smtClean="0"/>
              <a:t>/42</a:t>
            </a:r>
            <a:endParaRPr lang="zh-CN" altLang="en-US" dirty="0"/>
          </a:p>
        </p:txBody>
      </p:sp>
      <p:sp>
        <p:nvSpPr>
          <p:cNvPr id="24" name="矩形 23"/>
          <p:cNvSpPr/>
          <p:nvPr/>
        </p:nvSpPr>
        <p:spPr>
          <a:xfrm>
            <a:off x="426953" y="1484784"/>
            <a:ext cx="7344816" cy="3108543"/>
          </a:xfrm>
          <a:prstGeom prst="rect">
            <a:avLst/>
          </a:prstGeom>
        </p:spPr>
        <p:txBody>
          <a:bodyPr wrap="square">
            <a:spAutoFit/>
          </a:bodyPr>
          <a:lstStyle/>
          <a:p>
            <a:pPr>
              <a:buFont typeface="Wingdings" pitchFamily="2" charset="2"/>
              <a:buNone/>
            </a:pPr>
            <a:r>
              <a:rPr lang="en-US" altLang="zh-TW" sz="2800" dirty="0" smtClean="0">
                <a:latin typeface="Times New Roman" pitchFamily="18" charset="0"/>
                <a:cs typeface="Times New Roman" pitchFamily="18" charset="0"/>
              </a:rPr>
              <a:t>Find Match Cells.</a:t>
            </a:r>
            <a:endParaRPr lang="en-US" altLang="zh-TW" sz="2800" dirty="0">
              <a:latin typeface="Times New Roman" pitchFamily="18" charset="0"/>
              <a:cs typeface="Times New Roman" pitchFamily="18" charset="0"/>
            </a:endParaRPr>
          </a:p>
          <a:p>
            <a:pPr>
              <a:buFont typeface="Wingdings" pitchFamily="2" charset="2"/>
              <a:buNone/>
            </a:pPr>
            <a:endParaRPr lang="en-US" altLang="zh-TW" sz="2800" dirty="0">
              <a:latin typeface="Times New Roman" pitchFamily="18" charset="0"/>
              <a:cs typeface="Times New Roman" pitchFamily="18" charset="0"/>
            </a:endParaRPr>
          </a:p>
          <a:p>
            <a:pPr>
              <a:buFont typeface="Wingdings" pitchFamily="2" charset="2"/>
              <a:buNone/>
            </a:pPr>
            <a:r>
              <a:rPr lang="en-US" altLang="zh-TW" sz="2800" dirty="0">
                <a:latin typeface="Times New Roman" pitchFamily="18" charset="0"/>
                <a:cs typeface="Times New Roman" pitchFamily="18" charset="0"/>
              </a:rPr>
              <a:t>E</a:t>
            </a:r>
            <a:r>
              <a:rPr lang="en-US" altLang="zh-TW" sz="2800" baseline="-25000" dirty="0">
                <a:latin typeface="Times New Roman" pitchFamily="18" charset="0"/>
                <a:cs typeface="Times New Roman" pitchFamily="18" charset="0"/>
              </a:rPr>
              <a:t>0 </a:t>
            </a:r>
            <a:r>
              <a:rPr lang="en-US" altLang="zh-TW" sz="2800" dirty="0">
                <a:latin typeface="Times New Roman" pitchFamily="18" charset="0"/>
                <a:cs typeface="Times New Roman" pitchFamily="18" charset="0"/>
              </a:rPr>
              <a:t>: (0, 0)  (1,1)</a:t>
            </a:r>
          </a:p>
          <a:p>
            <a:pPr>
              <a:buFont typeface="Wingdings" pitchFamily="2" charset="2"/>
              <a:buNone/>
            </a:pPr>
            <a:endParaRPr lang="en-US" altLang="zh-CN" sz="2800" dirty="0">
              <a:latin typeface="Times New Roman" pitchFamily="18" charset="0"/>
              <a:cs typeface="Times New Roman" pitchFamily="18" charset="0"/>
            </a:endParaRPr>
          </a:p>
          <a:p>
            <a:pPr>
              <a:buFont typeface="Wingdings" pitchFamily="2" charset="2"/>
              <a:buNone/>
            </a:pPr>
            <a:r>
              <a:rPr lang="en-US" altLang="zh-CN" sz="2800" dirty="0">
                <a:latin typeface="Times New Roman" pitchFamily="18" charset="0"/>
                <a:cs typeface="Times New Roman" pitchFamily="18" charset="0"/>
              </a:rPr>
              <a:t>E</a:t>
            </a:r>
            <a:r>
              <a:rPr lang="en-US" altLang="zh-CN" sz="2800" baseline="-25000" dirty="0">
                <a:latin typeface="Times New Roman" pitchFamily="18" charset="0"/>
                <a:cs typeface="Times New Roman" pitchFamily="18" charset="0"/>
              </a:rPr>
              <a:t>1 </a:t>
            </a:r>
            <a:r>
              <a:rPr lang="en-US" altLang="zh-CN" sz="2800" dirty="0">
                <a:latin typeface="Times New Roman" pitchFamily="18" charset="0"/>
                <a:cs typeface="Times New Roman" pitchFamily="18" charset="0"/>
              </a:rPr>
              <a:t>: (1,0) (0,1)</a:t>
            </a:r>
            <a:r>
              <a:rPr lang="en-US" altLang="zh-TW" sz="2800" dirty="0">
                <a:latin typeface="Times New Roman" pitchFamily="18" charset="0"/>
                <a:cs typeface="Times New Roman" pitchFamily="18" charset="0"/>
              </a:rPr>
              <a:t>(2,1)</a:t>
            </a:r>
          </a:p>
          <a:p>
            <a:pPr>
              <a:buFont typeface="Wingdings" pitchFamily="2" charset="2"/>
              <a:buNone/>
            </a:pPr>
            <a:r>
              <a:rPr lang="en-US" altLang="zh-TW" sz="2800" dirty="0">
                <a:latin typeface="Times New Roman" pitchFamily="18" charset="0"/>
                <a:cs typeface="Times New Roman" pitchFamily="18" charset="0"/>
              </a:rPr>
              <a:t>(1,2) (2,2) (3,2) (4,3)</a:t>
            </a:r>
          </a:p>
          <a:p>
            <a:pPr>
              <a:buFont typeface="Wingdings" pitchFamily="2" charset="2"/>
              <a:buNone/>
            </a:pPr>
            <a:r>
              <a:rPr lang="en-US" altLang="zh-TW" sz="2800" dirty="0">
                <a:latin typeface="Times New Roman" pitchFamily="18" charset="0"/>
                <a:cs typeface="Times New Roman" pitchFamily="18" charset="0"/>
              </a:rPr>
              <a:t>(5,4) (6,5</a:t>
            </a:r>
            <a:r>
              <a:rPr lang="en-US" altLang="zh-TW" sz="2800" dirty="0" smtClean="0">
                <a:latin typeface="Times New Roman" pitchFamily="18" charset="0"/>
                <a:cs typeface="Times New Roman" pitchFamily="18" charset="0"/>
              </a:rPr>
              <a:t>)</a:t>
            </a:r>
            <a:endParaRPr lang="en-US" altLang="zh-TW" sz="2800" dirty="0">
              <a:latin typeface="Times New Roman" pitchFamily="18" charset="0"/>
              <a:cs typeface="Times New Roman" pitchFamily="18" charset="0"/>
            </a:endParaRPr>
          </a:p>
        </p:txBody>
      </p:sp>
      <p:pic>
        <p:nvPicPr>
          <p:cNvPr id="10" name="图片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35896" y="1844824"/>
            <a:ext cx="3981450" cy="4152900"/>
          </a:xfrm>
          <a:prstGeom prst="rect">
            <a:avLst/>
          </a:prstGeom>
        </p:spPr>
      </p:pic>
      <p:sp>
        <p:nvSpPr>
          <p:cNvPr id="28" name="矩形 27"/>
          <p:cNvSpPr/>
          <p:nvPr/>
        </p:nvSpPr>
        <p:spPr>
          <a:xfrm>
            <a:off x="4351232" y="3585621"/>
            <a:ext cx="318208" cy="327309"/>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31" name="矩形 30"/>
          <p:cNvSpPr/>
          <p:nvPr/>
        </p:nvSpPr>
        <p:spPr>
          <a:xfrm>
            <a:off x="5722109" y="3585620"/>
            <a:ext cx="318208" cy="327309"/>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33" name="矩形 32"/>
          <p:cNvSpPr/>
          <p:nvPr/>
        </p:nvSpPr>
        <p:spPr>
          <a:xfrm>
            <a:off x="5722109" y="3118673"/>
            <a:ext cx="318208" cy="327309"/>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34" name="矩形 33"/>
          <p:cNvSpPr/>
          <p:nvPr/>
        </p:nvSpPr>
        <p:spPr>
          <a:xfrm>
            <a:off x="5301262" y="2691304"/>
            <a:ext cx="318208" cy="327309"/>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35" name="矩形 34"/>
          <p:cNvSpPr/>
          <p:nvPr/>
        </p:nvSpPr>
        <p:spPr>
          <a:xfrm>
            <a:off x="4800492" y="3976448"/>
            <a:ext cx="318208" cy="327309"/>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37" name="矩形 36"/>
          <p:cNvSpPr/>
          <p:nvPr/>
        </p:nvSpPr>
        <p:spPr>
          <a:xfrm>
            <a:off x="5677512" y="4037651"/>
            <a:ext cx="318208" cy="327309"/>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38" name="矩形 37"/>
          <p:cNvSpPr/>
          <p:nvPr/>
        </p:nvSpPr>
        <p:spPr>
          <a:xfrm>
            <a:off x="5223283" y="4442697"/>
            <a:ext cx="318208" cy="327309"/>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40" name="矩形 39"/>
          <p:cNvSpPr/>
          <p:nvPr/>
        </p:nvSpPr>
        <p:spPr>
          <a:xfrm>
            <a:off x="6102106" y="4481682"/>
            <a:ext cx="318208" cy="327309"/>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41" name="矩形 40"/>
          <p:cNvSpPr/>
          <p:nvPr/>
        </p:nvSpPr>
        <p:spPr>
          <a:xfrm>
            <a:off x="5677512" y="4920604"/>
            <a:ext cx="318208" cy="327309"/>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43" name="矩形 42"/>
          <p:cNvSpPr/>
          <p:nvPr/>
        </p:nvSpPr>
        <p:spPr>
          <a:xfrm>
            <a:off x="6634012" y="4920603"/>
            <a:ext cx="318208" cy="327309"/>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44" name="矩形 43"/>
          <p:cNvSpPr/>
          <p:nvPr/>
        </p:nvSpPr>
        <p:spPr>
          <a:xfrm>
            <a:off x="6156176" y="5359524"/>
            <a:ext cx="318208" cy="327309"/>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46" name="矩形 45"/>
          <p:cNvSpPr/>
          <p:nvPr/>
        </p:nvSpPr>
        <p:spPr>
          <a:xfrm>
            <a:off x="7020272" y="5370565"/>
            <a:ext cx="318208" cy="327309"/>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Tree>
    <p:custDataLst>
      <p:tags r:id="rId1"/>
    </p:custDataLst>
    <p:extLst>
      <p:ext uri="{BB962C8B-B14F-4D97-AF65-F5344CB8AC3E}">
        <p14:creationId xmlns:p14="http://schemas.microsoft.com/office/powerpoint/2010/main" val="2717559265"/>
      </p:ext>
    </p:extLst>
  </p:cSld>
  <p:clrMapOvr>
    <a:masterClrMapping/>
  </p:clrMapOvr>
  <p:transition advTm="1388"/>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95536" y="-99392"/>
            <a:ext cx="8229600" cy="1143000"/>
          </a:xfrm>
        </p:spPr>
        <p:txBody>
          <a:bodyPr/>
          <a:lstStyle/>
          <a:p>
            <a:r>
              <a:rPr lang="en-US" altLang="zh-CN" dirty="0" smtClean="0"/>
              <a:t>Outline</a:t>
            </a:r>
            <a:endParaRPr lang="zh-CN" altLang="en-US" dirty="0"/>
          </a:p>
        </p:txBody>
      </p:sp>
      <p:sp>
        <p:nvSpPr>
          <p:cNvPr id="3" name="内容占位符 2"/>
          <p:cNvSpPr>
            <a:spLocks noGrp="1"/>
          </p:cNvSpPr>
          <p:nvPr>
            <p:ph idx="1"/>
          </p:nvPr>
        </p:nvSpPr>
        <p:spPr>
          <a:xfrm>
            <a:off x="457200" y="1484784"/>
            <a:ext cx="8229600" cy="4389120"/>
          </a:xfrm>
        </p:spPr>
        <p:txBody>
          <a:bodyPr/>
          <a:lstStyle/>
          <a:p>
            <a:r>
              <a:rPr lang="en-US" altLang="zh-CN" dirty="0" smtClean="0"/>
              <a:t>Motivation</a:t>
            </a:r>
          </a:p>
          <a:p>
            <a:r>
              <a:rPr lang="en-US" altLang="zh-CN" dirty="0" smtClean="0"/>
              <a:t>Problem Formulation</a:t>
            </a:r>
          </a:p>
          <a:p>
            <a:r>
              <a:rPr lang="en-US" altLang="zh-CN" dirty="0" smtClean="0"/>
              <a:t>Progressive Framework</a:t>
            </a:r>
          </a:p>
          <a:p>
            <a:r>
              <a:rPr lang="en-US" altLang="zh-CN" dirty="0" smtClean="0"/>
              <a:t>Pivotal Entry-based Method</a:t>
            </a:r>
          </a:p>
          <a:p>
            <a:r>
              <a:rPr lang="en-US" altLang="zh-CN" dirty="0" smtClean="0"/>
              <a:t>Range-based Method</a:t>
            </a:r>
          </a:p>
          <a:p>
            <a:r>
              <a:rPr lang="en-US" altLang="zh-CN" dirty="0" smtClean="0"/>
              <a:t>Experiment</a:t>
            </a:r>
          </a:p>
          <a:p>
            <a:r>
              <a:rPr lang="en-US" altLang="zh-CN" dirty="0" smtClean="0"/>
              <a:t>Conclusion</a:t>
            </a:r>
          </a:p>
        </p:txBody>
      </p:sp>
      <p:sp>
        <p:nvSpPr>
          <p:cNvPr id="4" name="日期占位符 3"/>
          <p:cNvSpPr>
            <a:spLocks noGrp="1"/>
          </p:cNvSpPr>
          <p:nvPr>
            <p:ph type="dt" sz="half" idx="10"/>
          </p:nvPr>
        </p:nvSpPr>
        <p:spPr/>
        <p:txBody>
          <a:bodyPr/>
          <a:lstStyle/>
          <a:p>
            <a:fld id="{0B83E1BB-B657-44A1-AAAC-FFB1B642E0C7}" type="datetime1">
              <a:rPr lang="en-US" altLang="zh-CN" smtClean="0"/>
              <a:t>4/11/2013</a:t>
            </a:fld>
            <a:endParaRPr lang="zh-CN" altLang="en-US"/>
          </a:p>
        </p:txBody>
      </p:sp>
      <p:sp>
        <p:nvSpPr>
          <p:cNvPr id="8" name="页脚占位符 7"/>
          <p:cNvSpPr>
            <a:spLocks noGrp="1"/>
          </p:cNvSpPr>
          <p:nvPr>
            <p:ph type="ftr" sz="quarter" idx="11"/>
          </p:nvPr>
        </p:nvSpPr>
        <p:spPr/>
        <p:txBody>
          <a:bodyPr/>
          <a:lstStyle/>
          <a:p>
            <a:r>
              <a:rPr lang="en-US" altLang="zh-CN" smtClean="0"/>
              <a:t>TopkSearch @ ICDE2013</a:t>
            </a:r>
            <a:endParaRPr lang="zh-CN" altLang="en-US" dirty="0">
              <a:latin typeface="Times New Roman" pitchFamily="18" charset="0"/>
              <a:cs typeface="Times New Roman" pitchFamily="18" charset="0"/>
            </a:endParaRPr>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2</a:t>
            </a:fld>
            <a:r>
              <a:rPr lang="en-US" altLang="zh-CN" smtClean="0"/>
              <a:t>/42</a:t>
            </a:r>
            <a:endParaRPr lang="zh-CN" altLang="en-US" dirty="0"/>
          </a:p>
        </p:txBody>
      </p:sp>
    </p:spTree>
    <p:custDataLst>
      <p:tags r:id="rId1"/>
    </p:custDataLst>
  </p:cSld>
  <p:clrMapOvr>
    <a:masterClrMapping/>
  </p:clrMapOvr>
  <p:transition advTm="593"/>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3">
                                            <p:txEl>
                                              <p:pRg st="0" end="0"/>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95536" y="-27384"/>
            <a:ext cx="8229600" cy="1143000"/>
          </a:xfrm>
        </p:spPr>
        <p:txBody>
          <a:bodyPr/>
          <a:lstStyle/>
          <a:p>
            <a:r>
              <a:rPr lang="en-US" altLang="zh-CN" dirty="0" smtClean="0"/>
              <a:t>Progressive Method</a:t>
            </a:r>
            <a:endParaRPr lang="zh-CN" altLang="en-US" dirty="0"/>
          </a:p>
        </p:txBody>
      </p:sp>
      <p:sp>
        <p:nvSpPr>
          <p:cNvPr id="4" name="日期占位符 3"/>
          <p:cNvSpPr>
            <a:spLocks noGrp="1"/>
          </p:cNvSpPr>
          <p:nvPr>
            <p:ph type="dt" sz="half" idx="10"/>
          </p:nvPr>
        </p:nvSpPr>
        <p:spPr/>
        <p:txBody>
          <a:bodyPr/>
          <a:lstStyle/>
          <a:p>
            <a:fld id="{F9159141-617E-49F1-B972-8AC79D669DC6}" type="datetime1">
              <a:rPr lang="en-US" altLang="zh-CN" smtClean="0"/>
              <a:t>4/11/2013</a:t>
            </a:fld>
            <a:endParaRPr lang="zh-CN" altLang="en-US"/>
          </a:p>
        </p:txBody>
      </p:sp>
      <p:sp>
        <p:nvSpPr>
          <p:cNvPr id="12" name="页脚占位符 11"/>
          <p:cNvSpPr>
            <a:spLocks noGrp="1"/>
          </p:cNvSpPr>
          <p:nvPr>
            <p:ph type="ftr" sz="quarter" idx="11"/>
          </p:nvPr>
        </p:nvSpPr>
        <p:spPr/>
        <p:txBody>
          <a:bodyPr/>
          <a:lstStyle/>
          <a:p>
            <a:r>
              <a:rPr lang="en-US" altLang="zh-CN" smtClean="0"/>
              <a:t>TopkSearch @ ICDE2013</a:t>
            </a:r>
            <a:endParaRPr lang="zh-CN" altLang="en-US" dirty="0">
              <a:latin typeface="Times New Roman" pitchFamily="18" charset="0"/>
              <a:cs typeface="Times New Roman" pitchFamily="18" charset="0"/>
            </a:endParaRPr>
          </a:p>
        </p:txBody>
      </p:sp>
      <p:sp>
        <p:nvSpPr>
          <p:cNvPr id="15" name="灯片编号占位符 14"/>
          <p:cNvSpPr>
            <a:spLocks noGrp="1"/>
          </p:cNvSpPr>
          <p:nvPr>
            <p:ph type="sldNum" sz="quarter" idx="12"/>
          </p:nvPr>
        </p:nvSpPr>
        <p:spPr/>
        <p:txBody>
          <a:bodyPr/>
          <a:lstStyle/>
          <a:p>
            <a:fld id="{0C913308-F349-4B6D-A68A-DD1791B4A57B}" type="slidenum">
              <a:rPr lang="zh-CN" altLang="en-US" smtClean="0"/>
              <a:pPr/>
              <a:t>20</a:t>
            </a:fld>
            <a:r>
              <a:rPr lang="en-US" altLang="zh-CN" smtClean="0"/>
              <a:t>/42</a:t>
            </a:r>
            <a:endParaRPr lang="zh-CN" altLang="en-US" dirty="0"/>
          </a:p>
        </p:txBody>
      </p:sp>
      <p:sp>
        <p:nvSpPr>
          <p:cNvPr id="24" name="矩形 23"/>
          <p:cNvSpPr/>
          <p:nvPr/>
        </p:nvSpPr>
        <p:spPr>
          <a:xfrm>
            <a:off x="426953" y="1484784"/>
            <a:ext cx="7344816" cy="4832092"/>
          </a:xfrm>
          <a:prstGeom prst="rect">
            <a:avLst/>
          </a:prstGeom>
        </p:spPr>
        <p:txBody>
          <a:bodyPr wrap="square">
            <a:spAutoFit/>
          </a:bodyPr>
          <a:lstStyle/>
          <a:p>
            <a:pPr>
              <a:buFont typeface="Wingdings" pitchFamily="2" charset="2"/>
              <a:buNone/>
            </a:pPr>
            <a:r>
              <a:rPr lang="en-US" altLang="zh-TW" sz="2800" dirty="0" smtClean="0">
                <a:latin typeface="Times New Roman" pitchFamily="18" charset="0"/>
                <a:cs typeface="Times New Roman" pitchFamily="18" charset="0"/>
              </a:rPr>
              <a:t>Extend Smallest Cells</a:t>
            </a:r>
            <a:endParaRPr lang="en-US" altLang="zh-TW" sz="2800" dirty="0">
              <a:latin typeface="Times New Roman" pitchFamily="18" charset="0"/>
              <a:cs typeface="Times New Roman" pitchFamily="18" charset="0"/>
            </a:endParaRPr>
          </a:p>
          <a:p>
            <a:pPr>
              <a:buFont typeface="Wingdings" pitchFamily="2" charset="2"/>
              <a:buNone/>
            </a:pPr>
            <a:endParaRPr lang="en-US" altLang="zh-TW" sz="2800" dirty="0">
              <a:latin typeface="Times New Roman" pitchFamily="18" charset="0"/>
              <a:cs typeface="Times New Roman" pitchFamily="18" charset="0"/>
            </a:endParaRPr>
          </a:p>
          <a:p>
            <a:pPr>
              <a:buFont typeface="Wingdings" pitchFamily="2" charset="2"/>
              <a:buNone/>
            </a:pPr>
            <a:r>
              <a:rPr lang="en-US" altLang="zh-TW" sz="2800" dirty="0">
                <a:latin typeface="Times New Roman" pitchFamily="18" charset="0"/>
                <a:cs typeface="Times New Roman" pitchFamily="18" charset="0"/>
              </a:rPr>
              <a:t>E</a:t>
            </a:r>
            <a:r>
              <a:rPr lang="en-US" altLang="zh-TW" sz="2800" baseline="-25000" dirty="0">
                <a:latin typeface="Times New Roman" pitchFamily="18" charset="0"/>
                <a:cs typeface="Times New Roman" pitchFamily="18" charset="0"/>
              </a:rPr>
              <a:t>0 </a:t>
            </a:r>
            <a:r>
              <a:rPr lang="en-US" altLang="zh-TW" sz="2800" dirty="0">
                <a:latin typeface="Times New Roman" pitchFamily="18" charset="0"/>
                <a:cs typeface="Times New Roman" pitchFamily="18" charset="0"/>
              </a:rPr>
              <a:t>: (0, 0)  (1,1)</a:t>
            </a:r>
          </a:p>
          <a:p>
            <a:pPr>
              <a:buFont typeface="Wingdings" pitchFamily="2" charset="2"/>
              <a:buNone/>
            </a:pPr>
            <a:endParaRPr lang="en-US" altLang="zh-CN" sz="2800" dirty="0" smtClean="0">
              <a:latin typeface="Times New Roman" pitchFamily="18" charset="0"/>
              <a:cs typeface="Times New Roman" pitchFamily="18" charset="0"/>
            </a:endParaRPr>
          </a:p>
          <a:p>
            <a:pPr>
              <a:buFont typeface="Wingdings" pitchFamily="2" charset="2"/>
              <a:buNone/>
            </a:pPr>
            <a:r>
              <a:rPr lang="en-US" altLang="zh-CN" sz="2800" dirty="0" smtClean="0">
                <a:latin typeface="Times New Roman" pitchFamily="18" charset="0"/>
                <a:cs typeface="Times New Roman" pitchFamily="18" charset="0"/>
              </a:rPr>
              <a:t>E</a:t>
            </a:r>
            <a:r>
              <a:rPr lang="en-US" altLang="zh-CN" sz="2800" baseline="-25000" dirty="0" smtClean="0">
                <a:latin typeface="Times New Roman" pitchFamily="18" charset="0"/>
                <a:cs typeface="Times New Roman" pitchFamily="18" charset="0"/>
              </a:rPr>
              <a:t>1 </a:t>
            </a:r>
            <a:r>
              <a:rPr lang="en-US" altLang="zh-CN" sz="2800" dirty="0">
                <a:latin typeface="Times New Roman" pitchFamily="18" charset="0"/>
                <a:cs typeface="Times New Roman" pitchFamily="18" charset="0"/>
              </a:rPr>
              <a:t>: (1,0) (0,1</a:t>
            </a:r>
            <a:r>
              <a:rPr lang="en-US" altLang="zh-CN" sz="2800" dirty="0" smtClean="0">
                <a:latin typeface="Times New Roman" pitchFamily="18" charset="0"/>
                <a:cs typeface="Times New Roman" pitchFamily="18" charset="0"/>
              </a:rPr>
              <a:t>)</a:t>
            </a:r>
            <a:r>
              <a:rPr lang="en-US" altLang="zh-TW" sz="2800" dirty="0" smtClean="0">
                <a:latin typeface="Times New Roman" pitchFamily="18" charset="0"/>
                <a:cs typeface="Times New Roman" pitchFamily="18" charset="0"/>
              </a:rPr>
              <a:t>(</a:t>
            </a:r>
            <a:r>
              <a:rPr lang="en-US" altLang="zh-TW" sz="2800" dirty="0">
                <a:latin typeface="Times New Roman" pitchFamily="18" charset="0"/>
                <a:cs typeface="Times New Roman" pitchFamily="18" charset="0"/>
              </a:rPr>
              <a:t>2,1</a:t>
            </a:r>
            <a:r>
              <a:rPr lang="en-US" altLang="zh-TW" sz="2800" dirty="0" smtClean="0">
                <a:latin typeface="Times New Roman" pitchFamily="18" charset="0"/>
                <a:cs typeface="Times New Roman" pitchFamily="18" charset="0"/>
              </a:rPr>
              <a:t>)</a:t>
            </a:r>
          </a:p>
          <a:p>
            <a:pPr>
              <a:buFont typeface="Wingdings" pitchFamily="2" charset="2"/>
              <a:buNone/>
            </a:pPr>
            <a:r>
              <a:rPr lang="en-US" altLang="zh-TW" sz="2800" dirty="0" smtClean="0">
                <a:latin typeface="Times New Roman" pitchFamily="18" charset="0"/>
                <a:cs typeface="Times New Roman" pitchFamily="18" charset="0"/>
              </a:rPr>
              <a:t>(</a:t>
            </a:r>
            <a:r>
              <a:rPr lang="en-US" altLang="zh-TW" sz="2800" dirty="0">
                <a:latin typeface="Times New Roman" pitchFamily="18" charset="0"/>
                <a:cs typeface="Times New Roman" pitchFamily="18" charset="0"/>
              </a:rPr>
              <a:t>1,2) (2,2</a:t>
            </a:r>
            <a:r>
              <a:rPr lang="en-US" altLang="zh-TW" sz="2800" dirty="0" smtClean="0">
                <a:latin typeface="Times New Roman" pitchFamily="18" charset="0"/>
                <a:cs typeface="Times New Roman" pitchFamily="18" charset="0"/>
              </a:rPr>
              <a:t>) (</a:t>
            </a:r>
            <a:r>
              <a:rPr lang="en-US" altLang="zh-TW" sz="2800" dirty="0">
                <a:latin typeface="Times New Roman" pitchFamily="18" charset="0"/>
                <a:cs typeface="Times New Roman" pitchFamily="18" charset="0"/>
              </a:rPr>
              <a:t>3,2) (4,3</a:t>
            </a:r>
            <a:r>
              <a:rPr lang="en-US" altLang="zh-TW" sz="2800" dirty="0" smtClean="0">
                <a:latin typeface="Times New Roman" pitchFamily="18" charset="0"/>
                <a:cs typeface="Times New Roman" pitchFamily="18" charset="0"/>
              </a:rPr>
              <a:t>)</a:t>
            </a:r>
          </a:p>
          <a:p>
            <a:pPr>
              <a:buFont typeface="Wingdings" pitchFamily="2" charset="2"/>
              <a:buNone/>
            </a:pPr>
            <a:r>
              <a:rPr lang="en-US" altLang="zh-TW" sz="2800" dirty="0" smtClean="0">
                <a:latin typeface="Times New Roman" pitchFamily="18" charset="0"/>
                <a:cs typeface="Times New Roman" pitchFamily="18" charset="0"/>
              </a:rPr>
              <a:t>(</a:t>
            </a:r>
            <a:r>
              <a:rPr lang="en-US" altLang="zh-TW" sz="2800" dirty="0">
                <a:latin typeface="Times New Roman" pitchFamily="18" charset="0"/>
                <a:cs typeface="Times New Roman" pitchFamily="18" charset="0"/>
              </a:rPr>
              <a:t>5,4</a:t>
            </a:r>
            <a:r>
              <a:rPr lang="en-US" altLang="zh-TW" sz="2800" dirty="0" smtClean="0">
                <a:latin typeface="Times New Roman" pitchFamily="18" charset="0"/>
                <a:cs typeface="Times New Roman" pitchFamily="18" charset="0"/>
              </a:rPr>
              <a:t>) (</a:t>
            </a:r>
            <a:r>
              <a:rPr lang="en-US" altLang="zh-TW" sz="2800" dirty="0">
                <a:latin typeface="Times New Roman" pitchFamily="18" charset="0"/>
                <a:cs typeface="Times New Roman" pitchFamily="18" charset="0"/>
              </a:rPr>
              <a:t>6,5</a:t>
            </a:r>
            <a:r>
              <a:rPr lang="en-US" altLang="zh-TW" sz="2800" dirty="0" smtClean="0">
                <a:latin typeface="Times New Roman" pitchFamily="18" charset="0"/>
                <a:cs typeface="Times New Roman" pitchFamily="18" charset="0"/>
              </a:rPr>
              <a:t>)</a:t>
            </a:r>
          </a:p>
          <a:p>
            <a:pPr>
              <a:buFont typeface="Wingdings" pitchFamily="2" charset="2"/>
              <a:buNone/>
            </a:pPr>
            <a:endParaRPr lang="en-US" altLang="zh-TW" sz="2800" dirty="0" smtClean="0">
              <a:latin typeface="Times New Roman" pitchFamily="18" charset="0"/>
              <a:cs typeface="Times New Roman" pitchFamily="18" charset="0"/>
            </a:endParaRPr>
          </a:p>
          <a:p>
            <a:pPr>
              <a:buFont typeface="Wingdings" pitchFamily="2" charset="2"/>
              <a:buNone/>
            </a:pPr>
            <a:r>
              <a:rPr lang="en-US" altLang="zh-TW" sz="2800" dirty="0" smtClean="0">
                <a:latin typeface="Times New Roman" pitchFamily="18" charset="0"/>
                <a:cs typeface="Times New Roman" pitchFamily="18" charset="0"/>
              </a:rPr>
              <a:t>E</a:t>
            </a:r>
            <a:r>
              <a:rPr lang="en-US" altLang="zh-TW" sz="2800" baseline="-25000" dirty="0" smtClean="0">
                <a:latin typeface="Times New Roman" pitchFamily="18" charset="0"/>
                <a:cs typeface="Times New Roman" pitchFamily="18" charset="0"/>
              </a:rPr>
              <a:t>2</a:t>
            </a:r>
            <a:r>
              <a:rPr lang="en-US" altLang="zh-TW" sz="2800" dirty="0" smtClean="0">
                <a:latin typeface="Times New Roman" pitchFamily="18" charset="0"/>
                <a:cs typeface="Times New Roman" pitchFamily="18" charset="0"/>
              </a:rPr>
              <a:t>: (2,0) (3,1) (4,2)</a:t>
            </a:r>
          </a:p>
          <a:p>
            <a:pPr>
              <a:buFont typeface="Wingdings" pitchFamily="2" charset="2"/>
              <a:buNone/>
            </a:pPr>
            <a:r>
              <a:rPr lang="en-US" altLang="zh-TW" sz="2800" dirty="0" smtClean="0">
                <a:latin typeface="Times New Roman" pitchFamily="18" charset="0"/>
                <a:cs typeface="Times New Roman" pitchFamily="18" charset="0"/>
              </a:rPr>
              <a:t>(5,3) (6,4) (1,3)(2,3)</a:t>
            </a:r>
          </a:p>
          <a:p>
            <a:pPr>
              <a:buFont typeface="Wingdings" pitchFamily="2" charset="2"/>
              <a:buNone/>
            </a:pPr>
            <a:r>
              <a:rPr lang="en-US" altLang="zh-TW" sz="2800" dirty="0" smtClean="0">
                <a:latin typeface="Times New Roman" pitchFamily="18" charset="0"/>
                <a:cs typeface="Times New Roman" pitchFamily="18" charset="0"/>
              </a:rPr>
              <a:t>(3,3) (4,4) (5,5) </a:t>
            </a:r>
            <a:r>
              <a:rPr lang="en-US" altLang="zh-TW" sz="2800" b="1" dirty="0" smtClean="0">
                <a:solidFill>
                  <a:srgbClr val="FF0000"/>
                </a:solidFill>
                <a:latin typeface="Times New Roman" pitchFamily="18" charset="0"/>
                <a:cs typeface="Times New Roman" pitchFamily="18" charset="0"/>
              </a:rPr>
              <a:t>(6,6)</a:t>
            </a:r>
            <a:endParaRPr lang="en-US" altLang="zh-TW" sz="2800" b="1" dirty="0">
              <a:solidFill>
                <a:srgbClr val="FF0000"/>
              </a:solidFill>
              <a:latin typeface="Times New Roman" pitchFamily="18" charset="0"/>
              <a:cs typeface="Times New Roman" pitchFamily="18" charset="0"/>
            </a:endParaRPr>
          </a:p>
        </p:txBody>
      </p:sp>
      <p:pic>
        <p:nvPicPr>
          <p:cNvPr id="10" name="图片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35896" y="1868388"/>
            <a:ext cx="3981450" cy="4152900"/>
          </a:xfrm>
          <a:prstGeom prst="rect">
            <a:avLst/>
          </a:prstGeom>
        </p:spPr>
      </p:pic>
    </p:spTree>
    <p:custDataLst>
      <p:tags r:id="rId1"/>
    </p:custDataLst>
    <p:extLst>
      <p:ext uri="{BB962C8B-B14F-4D97-AF65-F5344CB8AC3E}">
        <p14:creationId xmlns:p14="http://schemas.microsoft.com/office/powerpoint/2010/main" val="981067526"/>
      </p:ext>
    </p:extLst>
  </p:cSld>
  <p:clrMapOvr>
    <a:masterClrMapping/>
  </p:clrMapOvr>
  <p:transition advTm="1388"/>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95536" y="-27384"/>
            <a:ext cx="8229600" cy="1143000"/>
          </a:xfrm>
        </p:spPr>
        <p:txBody>
          <a:bodyPr/>
          <a:lstStyle/>
          <a:p>
            <a:r>
              <a:rPr lang="en-US" altLang="zh-CN" dirty="0" smtClean="0"/>
              <a:t>Progressive Framework</a:t>
            </a:r>
            <a:endParaRPr lang="zh-CN" altLang="en-US" dirty="0"/>
          </a:p>
        </p:txBody>
      </p:sp>
      <p:sp>
        <p:nvSpPr>
          <p:cNvPr id="3" name="内容占位符 2"/>
          <p:cNvSpPr>
            <a:spLocks noGrp="1"/>
          </p:cNvSpPr>
          <p:nvPr>
            <p:ph idx="1"/>
          </p:nvPr>
        </p:nvSpPr>
        <p:spPr>
          <a:xfrm>
            <a:off x="179512" y="1340768"/>
            <a:ext cx="8964488" cy="4389120"/>
          </a:xfrm>
        </p:spPr>
        <p:txBody>
          <a:bodyPr>
            <a:normAutofit/>
          </a:bodyPr>
          <a:lstStyle/>
          <a:p>
            <a:pPr>
              <a:defRPr/>
            </a:pPr>
            <a:r>
              <a:rPr lang="en-US" altLang="zh-CN" sz="3200" dirty="0" smtClean="0">
                <a:latin typeface="+mj-lt"/>
              </a:rPr>
              <a:t>Index all strings using </a:t>
            </a:r>
            <a:r>
              <a:rPr lang="en-US" altLang="zh-CN" sz="3200" dirty="0">
                <a:latin typeface="+mj-lt"/>
              </a:rPr>
              <a:t>a </a:t>
            </a:r>
            <a:r>
              <a:rPr lang="en-US" altLang="zh-CN" sz="3200" dirty="0" err="1">
                <a:latin typeface="+mj-lt"/>
              </a:rPr>
              <a:t>trie</a:t>
            </a:r>
            <a:r>
              <a:rPr lang="en-US" altLang="zh-CN" sz="3200" dirty="0">
                <a:latin typeface="+mj-lt"/>
              </a:rPr>
              <a:t> </a:t>
            </a:r>
            <a:r>
              <a:rPr lang="en-US" altLang="zh-CN" sz="3200" dirty="0" smtClean="0">
                <a:latin typeface="+mj-lt"/>
              </a:rPr>
              <a:t>structure</a:t>
            </a:r>
          </a:p>
          <a:p>
            <a:pPr marL="0" indent="0">
              <a:buNone/>
              <a:defRPr/>
            </a:pPr>
            <a:r>
              <a:rPr lang="en-US" altLang="zh-CN" sz="3200" dirty="0">
                <a:latin typeface="+mj-lt"/>
              </a:rPr>
              <a:t> </a:t>
            </a:r>
            <a:r>
              <a:rPr lang="en-US" altLang="zh-CN" sz="3200" dirty="0" smtClean="0">
                <a:latin typeface="+mj-lt"/>
              </a:rPr>
              <a:t>   </a:t>
            </a:r>
            <a:r>
              <a:rPr lang="en-US" altLang="zh-CN" sz="2800" dirty="0" smtClean="0">
                <a:latin typeface="+mj-lt"/>
              </a:rPr>
              <a:t>Top3-Query:</a:t>
            </a:r>
            <a:r>
              <a:rPr lang="en-US" altLang="zh-CN" sz="2400" dirty="0">
                <a:latin typeface="+mj-lt"/>
              </a:rPr>
              <a:t>	</a:t>
            </a:r>
            <a:r>
              <a:rPr lang="en-US" altLang="zh-CN" sz="2400" dirty="0" smtClean="0">
                <a:latin typeface="+mj-lt"/>
              </a:rPr>
              <a:t>						</a:t>
            </a:r>
            <a:r>
              <a:rPr lang="en-US" altLang="zh-CN" sz="2400" dirty="0">
                <a:latin typeface="+mj-lt"/>
              </a:rPr>
              <a:t> </a:t>
            </a:r>
            <a:r>
              <a:rPr lang="en-US" altLang="zh-CN" sz="2400" dirty="0" smtClean="0">
                <a:latin typeface="+mj-lt"/>
              </a:rPr>
              <a:t>       </a:t>
            </a:r>
          </a:p>
          <a:p>
            <a:pPr marL="0" indent="0">
              <a:buNone/>
              <a:defRPr/>
            </a:pPr>
            <a:r>
              <a:rPr lang="en-US" altLang="zh-CN" sz="3600" i="1" dirty="0" smtClean="0">
                <a:latin typeface="+mj-lt"/>
              </a:rPr>
              <a:t>    Q=</a:t>
            </a:r>
            <a:r>
              <a:rPr lang="en-US" altLang="zh-CN" sz="3600" i="1" dirty="0" err="1" smtClean="0">
                <a:latin typeface="+mj-lt"/>
              </a:rPr>
              <a:t>srajit</a:t>
            </a:r>
            <a:endParaRPr lang="en-US" altLang="zh-CN" sz="4400" i="1" dirty="0" smtClean="0">
              <a:latin typeface="+mj-lt"/>
            </a:endParaRPr>
          </a:p>
        </p:txBody>
      </p:sp>
      <p:sp>
        <p:nvSpPr>
          <p:cNvPr id="4" name="日期占位符 3"/>
          <p:cNvSpPr>
            <a:spLocks noGrp="1"/>
          </p:cNvSpPr>
          <p:nvPr>
            <p:ph type="dt" sz="half" idx="10"/>
          </p:nvPr>
        </p:nvSpPr>
        <p:spPr/>
        <p:txBody>
          <a:bodyPr/>
          <a:lstStyle/>
          <a:p>
            <a:fld id="{E80D66BC-002B-4753-9829-4A2FAC824ABB}" type="datetime1">
              <a:rPr lang="en-US" altLang="zh-CN" smtClean="0"/>
              <a:t>4/11/2013</a:t>
            </a:fld>
            <a:endParaRPr lang="zh-CN" altLang="en-US"/>
          </a:p>
        </p:txBody>
      </p:sp>
      <p:sp>
        <p:nvSpPr>
          <p:cNvPr id="12" name="页脚占位符 11"/>
          <p:cNvSpPr>
            <a:spLocks noGrp="1"/>
          </p:cNvSpPr>
          <p:nvPr>
            <p:ph type="ftr" sz="quarter" idx="11"/>
          </p:nvPr>
        </p:nvSpPr>
        <p:spPr/>
        <p:txBody>
          <a:bodyPr/>
          <a:lstStyle/>
          <a:p>
            <a:r>
              <a:rPr lang="en-US" altLang="zh-CN" smtClean="0"/>
              <a:t>TopkSearch @ ICDE2013</a:t>
            </a:r>
            <a:endParaRPr lang="zh-CN" altLang="en-US" dirty="0">
              <a:latin typeface="Times New Roman" pitchFamily="18" charset="0"/>
              <a:cs typeface="Times New Roman" pitchFamily="18" charset="0"/>
            </a:endParaRPr>
          </a:p>
        </p:txBody>
      </p:sp>
      <p:sp>
        <p:nvSpPr>
          <p:cNvPr id="15" name="灯片编号占位符 14"/>
          <p:cNvSpPr>
            <a:spLocks noGrp="1"/>
          </p:cNvSpPr>
          <p:nvPr>
            <p:ph type="sldNum" sz="quarter" idx="12"/>
          </p:nvPr>
        </p:nvSpPr>
        <p:spPr/>
        <p:txBody>
          <a:bodyPr/>
          <a:lstStyle/>
          <a:p>
            <a:fld id="{0C913308-F349-4B6D-A68A-DD1791B4A57B}" type="slidenum">
              <a:rPr lang="zh-CN" altLang="en-US" smtClean="0"/>
              <a:pPr/>
              <a:t>21</a:t>
            </a:fld>
            <a:r>
              <a:rPr lang="en-US" altLang="zh-CN" smtClean="0"/>
              <a:t>/42</a:t>
            </a:r>
            <a:endParaRPr lang="zh-CN" altLang="en-US" dirty="0"/>
          </a:p>
        </p:txBody>
      </p:sp>
      <p:pic>
        <p:nvPicPr>
          <p:cNvPr id="5" name="图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96281" y="2105195"/>
            <a:ext cx="5340215" cy="4063749"/>
          </a:xfrm>
          <a:prstGeom prst="rect">
            <a:avLst/>
          </a:prstGeom>
        </p:spPr>
      </p:pic>
      <p:sp>
        <p:nvSpPr>
          <p:cNvPr id="8" name="文本框 7"/>
          <p:cNvSpPr txBox="1"/>
          <p:nvPr/>
        </p:nvSpPr>
        <p:spPr>
          <a:xfrm>
            <a:off x="-75033" y="4004568"/>
            <a:ext cx="916046" cy="523220"/>
          </a:xfrm>
          <a:prstGeom prst="rect">
            <a:avLst/>
          </a:prstGeom>
          <a:noFill/>
        </p:spPr>
        <p:txBody>
          <a:bodyPr wrap="square" rtlCol="0">
            <a:spAutoFit/>
          </a:bodyPr>
          <a:lstStyle/>
          <a:p>
            <a:r>
              <a:rPr lang="en-US" altLang="zh-CN" sz="2800" dirty="0"/>
              <a:t>(</a:t>
            </a:r>
            <a:r>
              <a:rPr lang="en-US" altLang="zh-CN" sz="2800" dirty="0" err="1"/>
              <a:t>n</a:t>
            </a:r>
            <a:r>
              <a:rPr lang="en-US" altLang="zh-CN" sz="2800" i="1" baseline="-25000" dirty="0" err="1">
                <a:latin typeface="Times New Roman" panose="02020603050405020304" pitchFamily="18" charset="0"/>
                <a:cs typeface="Times New Roman" panose="02020603050405020304" pitchFamily="18" charset="0"/>
              </a:rPr>
              <a:t>i</a:t>
            </a:r>
            <a:r>
              <a:rPr lang="en-US" altLang="zh-CN" sz="2800" i="1" dirty="0">
                <a:latin typeface="Times New Roman" panose="02020603050405020304" pitchFamily="18" charset="0"/>
                <a:cs typeface="Times New Roman" panose="02020603050405020304" pitchFamily="18" charset="0"/>
              </a:rPr>
              <a:t>  j</a:t>
            </a:r>
            <a:r>
              <a:rPr lang="en-US" altLang="zh-CN" sz="2800" dirty="0" smtClean="0">
                <a:latin typeface="Times New Roman" panose="02020603050405020304" pitchFamily="18" charset="0"/>
                <a:cs typeface="Times New Roman" panose="02020603050405020304" pitchFamily="18" charset="0"/>
              </a:rPr>
              <a:t>)</a:t>
            </a:r>
            <a:endParaRPr lang="en-US" altLang="zh-CN" sz="2800" dirty="0">
              <a:latin typeface="Times New Roman" panose="02020603050405020304" pitchFamily="18" charset="0"/>
              <a:cs typeface="Times New Roman" panose="02020603050405020304" pitchFamily="18" charset="0"/>
            </a:endParaRPr>
          </a:p>
        </p:txBody>
      </p:sp>
      <p:sp>
        <p:nvSpPr>
          <p:cNvPr id="9" name="文本框 8"/>
          <p:cNvSpPr txBox="1"/>
          <p:nvPr/>
        </p:nvSpPr>
        <p:spPr>
          <a:xfrm>
            <a:off x="-67176" y="4839543"/>
            <a:ext cx="4022127" cy="461665"/>
          </a:xfrm>
          <a:prstGeom prst="rect">
            <a:avLst/>
          </a:prstGeom>
          <a:noFill/>
        </p:spPr>
        <p:txBody>
          <a:bodyPr wrap="none" rtlCol="0">
            <a:spAutoFit/>
          </a:bodyPr>
          <a:lstStyle/>
          <a:p>
            <a:r>
              <a:rPr lang="en-US" altLang="zh-CN" sz="2400" dirty="0" err="1" smtClean="0"/>
              <a:t>Tx</a:t>
            </a:r>
            <a:r>
              <a:rPr lang="en-US" altLang="zh-CN" sz="2400" dirty="0" smtClean="0"/>
              <a:t>: node and char with ED=x</a:t>
            </a:r>
            <a:endParaRPr lang="zh-CN" altLang="en-US" sz="2400" dirty="0"/>
          </a:p>
        </p:txBody>
      </p:sp>
      <p:sp>
        <p:nvSpPr>
          <p:cNvPr id="10" name="文本框 9"/>
          <p:cNvSpPr txBox="1"/>
          <p:nvPr/>
        </p:nvSpPr>
        <p:spPr>
          <a:xfrm>
            <a:off x="1027108" y="3750131"/>
            <a:ext cx="2824812" cy="954107"/>
          </a:xfrm>
          <a:prstGeom prst="rect">
            <a:avLst/>
          </a:prstGeom>
          <a:noFill/>
        </p:spPr>
        <p:txBody>
          <a:bodyPr wrap="none" rtlCol="0">
            <a:spAutoFit/>
          </a:bodyPr>
          <a:lstStyle/>
          <a:p>
            <a:pPr>
              <a:defRPr/>
            </a:pPr>
            <a:r>
              <a:rPr lang="en-US" altLang="zh-CN" sz="2800" i="1" dirty="0" err="1">
                <a:latin typeface="Times New Roman" panose="02020603050405020304" pitchFamily="18" charset="0"/>
                <a:cs typeface="Times New Roman" panose="02020603050405020304" pitchFamily="18" charset="0"/>
              </a:rPr>
              <a:t>i</a:t>
            </a:r>
            <a:r>
              <a:rPr lang="en-US" altLang="zh-CN" sz="2800" dirty="0" err="1">
                <a:latin typeface="Times New Roman" panose="02020603050405020304" pitchFamily="18" charset="0"/>
                <a:cs typeface="Times New Roman" panose="02020603050405020304" pitchFamily="18" charset="0"/>
              </a:rPr>
              <a:t>-th</a:t>
            </a:r>
            <a:r>
              <a:rPr lang="en-US" altLang="zh-CN" sz="2800" dirty="0">
                <a:latin typeface="Times New Roman" panose="02020603050405020304" pitchFamily="18" charset="0"/>
                <a:cs typeface="Times New Roman" panose="02020603050405020304" pitchFamily="18" charset="0"/>
              </a:rPr>
              <a:t> node of </a:t>
            </a:r>
            <a:r>
              <a:rPr lang="en-US" altLang="zh-CN" sz="2800" dirty="0" err="1">
                <a:latin typeface="Times New Roman" panose="02020603050405020304" pitchFamily="18" charset="0"/>
                <a:cs typeface="Times New Roman" panose="02020603050405020304" pitchFamily="18" charset="0"/>
              </a:rPr>
              <a:t>trie</a:t>
            </a:r>
            <a:r>
              <a:rPr lang="en-US" altLang="zh-CN" sz="2800" dirty="0">
                <a:latin typeface="Times New Roman" panose="02020603050405020304" pitchFamily="18" charset="0"/>
                <a:cs typeface="Times New Roman" panose="02020603050405020304" pitchFamily="18" charset="0"/>
              </a:rPr>
              <a:t>;</a:t>
            </a:r>
          </a:p>
          <a:p>
            <a:pPr>
              <a:defRPr/>
            </a:pPr>
            <a:r>
              <a:rPr lang="en-US" altLang="zh-CN" sz="2800" i="1" dirty="0" smtClean="0">
                <a:latin typeface="Times New Roman" panose="02020603050405020304" pitchFamily="18" charset="0"/>
                <a:cs typeface="Times New Roman" panose="02020603050405020304" pitchFamily="18" charset="0"/>
              </a:rPr>
              <a:t>j</a:t>
            </a:r>
            <a:r>
              <a:rPr lang="en-US" altLang="zh-CN" sz="2800" dirty="0" smtClean="0">
                <a:latin typeface="Times New Roman" panose="02020603050405020304" pitchFamily="18" charset="0"/>
                <a:cs typeface="Times New Roman" panose="02020603050405020304" pitchFamily="18" charset="0"/>
              </a:rPr>
              <a:t>-</a:t>
            </a:r>
            <a:r>
              <a:rPr lang="en-US" altLang="zh-CN" sz="2800" dirty="0" err="1" smtClean="0">
                <a:latin typeface="Times New Roman" panose="02020603050405020304" pitchFamily="18" charset="0"/>
                <a:cs typeface="Times New Roman" panose="02020603050405020304" pitchFamily="18" charset="0"/>
              </a:rPr>
              <a:t>th</a:t>
            </a:r>
            <a:r>
              <a:rPr lang="en-US" altLang="zh-CN" sz="2800" dirty="0" smtClean="0">
                <a:latin typeface="Times New Roman" panose="02020603050405020304" pitchFamily="18" charset="0"/>
                <a:cs typeface="Times New Roman" panose="02020603050405020304" pitchFamily="18" charset="0"/>
              </a:rPr>
              <a:t> character of Q</a:t>
            </a:r>
            <a:endParaRPr lang="en-US" altLang="zh-CN" sz="2800" dirty="0">
              <a:latin typeface="Times New Roman" panose="02020603050405020304" pitchFamily="18" charset="0"/>
              <a:cs typeface="Times New Roman" panose="02020603050405020304" pitchFamily="18" charset="0"/>
            </a:endParaRPr>
          </a:p>
        </p:txBody>
      </p:sp>
      <p:sp>
        <p:nvSpPr>
          <p:cNvPr id="11" name="左大括号 10"/>
          <p:cNvSpPr/>
          <p:nvPr/>
        </p:nvSpPr>
        <p:spPr>
          <a:xfrm>
            <a:off x="861884" y="3997757"/>
            <a:ext cx="165224" cy="579578"/>
          </a:xfrm>
          <a:prstGeom prst="leftBrace">
            <a:avLst>
              <a:gd name="adj1" fmla="val 38387"/>
              <a:gd name="adj2" fmla="val 50000"/>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zh-CN" altLang="en-US" dirty="0"/>
          </a:p>
        </p:txBody>
      </p:sp>
      <p:sp>
        <p:nvSpPr>
          <p:cNvPr id="13" name="文本框 12"/>
          <p:cNvSpPr txBox="1"/>
          <p:nvPr/>
        </p:nvSpPr>
        <p:spPr>
          <a:xfrm>
            <a:off x="-36512" y="3284984"/>
            <a:ext cx="1368152" cy="523220"/>
          </a:xfrm>
          <a:prstGeom prst="rect">
            <a:avLst/>
          </a:prstGeom>
          <a:noFill/>
        </p:spPr>
        <p:txBody>
          <a:bodyPr wrap="square" rtlCol="0">
            <a:spAutoFit/>
          </a:bodyPr>
          <a:lstStyle/>
          <a:p>
            <a:r>
              <a:rPr lang="en-US" altLang="zh-CN" sz="2800" dirty="0" smtClean="0"/>
              <a:t>Entry</a:t>
            </a:r>
            <a:endParaRPr lang="en-US" altLang="zh-CN" sz="2800" dirty="0">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4142479339"/>
      </p:ext>
    </p:extLst>
  </p:cSld>
  <p:clrMapOvr>
    <a:masterClrMapping/>
  </p:clrMapOvr>
  <p:transition advTm="1388"/>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95536" y="-27384"/>
            <a:ext cx="8229600" cy="1143000"/>
          </a:xfrm>
        </p:spPr>
        <p:txBody>
          <a:bodyPr/>
          <a:lstStyle/>
          <a:p>
            <a:r>
              <a:rPr lang="en-US" altLang="zh-CN" dirty="0" smtClean="0"/>
              <a:t>Progressive Framework</a:t>
            </a:r>
            <a:endParaRPr lang="zh-CN" altLang="en-US" dirty="0"/>
          </a:p>
        </p:txBody>
      </p:sp>
      <p:sp>
        <p:nvSpPr>
          <p:cNvPr id="3" name="内容占位符 2"/>
          <p:cNvSpPr>
            <a:spLocks noGrp="1"/>
          </p:cNvSpPr>
          <p:nvPr>
            <p:ph idx="1"/>
          </p:nvPr>
        </p:nvSpPr>
        <p:spPr>
          <a:xfrm>
            <a:off x="35496" y="1340768"/>
            <a:ext cx="9108504" cy="4389120"/>
          </a:xfrm>
        </p:spPr>
        <p:txBody>
          <a:bodyPr>
            <a:normAutofit/>
          </a:bodyPr>
          <a:lstStyle/>
          <a:p>
            <a:pPr>
              <a:defRPr/>
            </a:pPr>
            <a:r>
              <a:rPr lang="en-US" altLang="zh-CN" sz="2800" dirty="0" smtClean="0">
                <a:latin typeface="+mj-lt"/>
              </a:rPr>
              <a:t>Find Match Nodes </a:t>
            </a:r>
            <a:r>
              <a:rPr lang="en-US" altLang="zh-CN" sz="2800" dirty="0">
                <a:latin typeface="+mj-lt"/>
              </a:rPr>
              <a:t>from </a:t>
            </a:r>
            <a:r>
              <a:rPr lang="en-US" altLang="zh-CN" sz="2800" dirty="0">
                <a:solidFill>
                  <a:srgbClr val="7030A0"/>
                </a:solidFill>
                <a:latin typeface="+mj-lt"/>
              </a:rPr>
              <a:t>(n</a:t>
            </a:r>
            <a:r>
              <a:rPr lang="en-US" altLang="zh-CN" sz="2800" baseline="-25000" dirty="0">
                <a:solidFill>
                  <a:srgbClr val="7030A0"/>
                </a:solidFill>
                <a:latin typeface="+mj-lt"/>
              </a:rPr>
              <a:t>0</a:t>
            </a:r>
            <a:r>
              <a:rPr lang="el-GR" altLang="zh-CN" sz="2800" dirty="0">
                <a:solidFill>
                  <a:srgbClr val="7030A0"/>
                </a:solidFill>
                <a:latin typeface="+mj-lt"/>
              </a:rPr>
              <a:t> </a:t>
            </a:r>
            <a:r>
              <a:rPr lang="en-US" altLang="zh-CN" sz="2800" dirty="0">
                <a:solidFill>
                  <a:srgbClr val="7030A0"/>
                </a:solidFill>
                <a:latin typeface="+mj-lt"/>
              </a:rPr>
              <a:t>0) </a:t>
            </a:r>
            <a:r>
              <a:rPr lang="en-US" altLang="zh-CN" sz="2800" dirty="0" smtClean="0">
                <a:solidFill>
                  <a:srgbClr val="7030A0"/>
                </a:solidFill>
                <a:latin typeface="+mj-lt"/>
              </a:rPr>
              <a:t>   </a:t>
            </a:r>
            <a:r>
              <a:rPr lang="en-US" altLang="zh-CN" sz="2400" dirty="0" smtClean="0">
                <a:latin typeface="Times New Roman" panose="02020603050405020304" pitchFamily="18" charset="0"/>
                <a:cs typeface="Times New Roman" panose="02020603050405020304" pitchFamily="18" charset="0"/>
              </a:rPr>
              <a:t>Top3-Query</a:t>
            </a:r>
            <a:r>
              <a:rPr lang="en-US" altLang="zh-CN" sz="2400" dirty="0">
                <a:latin typeface="Times New Roman" panose="02020603050405020304" pitchFamily="18" charset="0"/>
                <a:cs typeface="Times New Roman" panose="02020603050405020304" pitchFamily="18" charset="0"/>
              </a:rPr>
              <a:t>:</a:t>
            </a:r>
            <a:r>
              <a:rPr lang="en-US" altLang="zh-CN" sz="2800" dirty="0" smtClean="0">
                <a:latin typeface="+mj-lt"/>
              </a:rPr>
              <a:t>  </a:t>
            </a:r>
            <a:r>
              <a:rPr lang="el-GR" altLang="zh-CN" sz="3600" i="1" dirty="0" smtClean="0">
                <a:solidFill>
                  <a:srgbClr val="FF0000"/>
                </a:solidFill>
                <a:latin typeface="+mj-lt"/>
              </a:rPr>
              <a:t>ε</a:t>
            </a:r>
            <a:r>
              <a:rPr lang="en-US" altLang="zh-CN" sz="3600" i="1" dirty="0" smtClean="0">
                <a:solidFill>
                  <a:srgbClr val="FF0000"/>
                </a:solidFill>
                <a:latin typeface="+mj-lt"/>
              </a:rPr>
              <a:t> s r a j </a:t>
            </a:r>
            <a:r>
              <a:rPr lang="en-US" altLang="zh-CN" sz="3600" i="1" dirty="0" err="1" smtClean="0">
                <a:solidFill>
                  <a:srgbClr val="FF0000"/>
                </a:solidFill>
                <a:latin typeface="+mj-lt"/>
              </a:rPr>
              <a:t>i</a:t>
            </a:r>
            <a:r>
              <a:rPr lang="en-US" altLang="zh-CN" sz="3600" i="1" dirty="0" smtClean="0">
                <a:solidFill>
                  <a:srgbClr val="FF0000"/>
                </a:solidFill>
                <a:latin typeface="+mj-lt"/>
              </a:rPr>
              <a:t> t</a:t>
            </a:r>
          </a:p>
          <a:p>
            <a:pPr marL="0" indent="0">
              <a:buNone/>
              <a:defRPr/>
            </a:pPr>
            <a:r>
              <a:rPr lang="en-US" altLang="zh-CN" sz="3200" dirty="0" smtClean="0">
                <a:latin typeface="+mj-lt"/>
              </a:rPr>
              <a:t>T</a:t>
            </a:r>
            <a:r>
              <a:rPr lang="en-US" altLang="zh-CN" sz="3200" baseline="-25000" dirty="0" smtClean="0">
                <a:latin typeface="+mj-lt"/>
              </a:rPr>
              <a:t>0</a:t>
            </a:r>
            <a:r>
              <a:rPr lang="en-US" altLang="zh-CN" sz="3200" dirty="0" smtClean="0">
                <a:latin typeface="+mj-lt"/>
              </a:rPr>
              <a:t>:</a:t>
            </a:r>
            <a:r>
              <a:rPr lang="en-US" altLang="zh-CN" sz="3200" dirty="0">
                <a:latin typeface="+mj-lt"/>
              </a:rPr>
              <a:t> (n</a:t>
            </a:r>
            <a:r>
              <a:rPr lang="en-US" altLang="zh-CN" sz="3200" baseline="-25000" dirty="0">
                <a:latin typeface="+mj-lt"/>
              </a:rPr>
              <a:t>0</a:t>
            </a:r>
            <a:r>
              <a:rPr lang="en-US" altLang="zh-CN" sz="3200" dirty="0">
                <a:latin typeface="+mj-lt"/>
              </a:rPr>
              <a:t> 0)  (n</a:t>
            </a:r>
            <a:r>
              <a:rPr lang="en-US" altLang="zh-CN" sz="3200" baseline="-25000" dirty="0">
                <a:latin typeface="+mj-lt"/>
              </a:rPr>
              <a:t>1</a:t>
            </a:r>
            <a:r>
              <a:rPr lang="en-US" altLang="zh-CN" sz="3200" dirty="0">
                <a:latin typeface="+mj-lt"/>
              </a:rPr>
              <a:t> </a:t>
            </a:r>
            <a:r>
              <a:rPr lang="en-US" altLang="zh-CN" sz="3200" dirty="0" smtClean="0">
                <a:latin typeface="+mj-lt"/>
              </a:rPr>
              <a:t>1)</a:t>
            </a:r>
          </a:p>
          <a:p>
            <a:pPr marL="0" indent="0">
              <a:buNone/>
              <a:defRPr/>
            </a:pPr>
            <a:endParaRPr lang="en-US" altLang="zh-CN" sz="3200" dirty="0">
              <a:latin typeface="+mj-lt"/>
            </a:endParaRPr>
          </a:p>
          <a:p>
            <a:pPr marL="0" indent="0">
              <a:buNone/>
              <a:defRPr/>
            </a:pPr>
            <a:endParaRPr lang="en-US" altLang="zh-CN" sz="3200" dirty="0" smtClean="0">
              <a:latin typeface="+mj-lt"/>
            </a:endParaRPr>
          </a:p>
          <a:p>
            <a:pPr marL="0" indent="0">
              <a:buNone/>
              <a:defRPr/>
            </a:pPr>
            <a:r>
              <a:rPr lang="en-US" altLang="zh-CN" sz="2400" dirty="0" smtClean="0">
                <a:latin typeface="Times New Roman" panose="02020603050405020304" pitchFamily="18" charset="0"/>
                <a:cs typeface="Times New Roman" panose="02020603050405020304" pitchFamily="18" charset="0"/>
              </a:rPr>
              <a:t>          </a:t>
            </a:r>
            <a:endParaRPr lang="en-US" altLang="zh-CN" sz="4400" baseline="-25000" dirty="0" smtClean="0">
              <a:latin typeface="+mj-lt"/>
            </a:endParaRPr>
          </a:p>
        </p:txBody>
      </p:sp>
      <p:sp>
        <p:nvSpPr>
          <p:cNvPr id="4" name="日期占位符 3"/>
          <p:cNvSpPr>
            <a:spLocks noGrp="1"/>
          </p:cNvSpPr>
          <p:nvPr>
            <p:ph type="dt" sz="half" idx="10"/>
          </p:nvPr>
        </p:nvSpPr>
        <p:spPr/>
        <p:txBody>
          <a:bodyPr/>
          <a:lstStyle/>
          <a:p>
            <a:fld id="{E80D66BC-002B-4753-9829-4A2FAC824ABB}" type="datetime1">
              <a:rPr lang="en-US" altLang="zh-CN" smtClean="0"/>
              <a:t>4/11/2013</a:t>
            </a:fld>
            <a:endParaRPr lang="zh-CN" altLang="en-US"/>
          </a:p>
        </p:txBody>
      </p:sp>
      <p:sp>
        <p:nvSpPr>
          <p:cNvPr id="12" name="页脚占位符 11"/>
          <p:cNvSpPr>
            <a:spLocks noGrp="1"/>
          </p:cNvSpPr>
          <p:nvPr>
            <p:ph type="ftr" sz="quarter" idx="11"/>
          </p:nvPr>
        </p:nvSpPr>
        <p:spPr/>
        <p:txBody>
          <a:bodyPr/>
          <a:lstStyle/>
          <a:p>
            <a:r>
              <a:rPr lang="en-US" altLang="zh-CN" smtClean="0"/>
              <a:t>TopkSearch @ ICDE2013</a:t>
            </a:r>
            <a:endParaRPr lang="zh-CN" altLang="en-US" dirty="0">
              <a:latin typeface="Times New Roman" pitchFamily="18" charset="0"/>
              <a:cs typeface="Times New Roman" pitchFamily="18" charset="0"/>
            </a:endParaRPr>
          </a:p>
        </p:txBody>
      </p:sp>
      <p:sp>
        <p:nvSpPr>
          <p:cNvPr id="15" name="灯片编号占位符 14"/>
          <p:cNvSpPr>
            <a:spLocks noGrp="1"/>
          </p:cNvSpPr>
          <p:nvPr>
            <p:ph type="sldNum" sz="quarter" idx="12"/>
          </p:nvPr>
        </p:nvSpPr>
        <p:spPr/>
        <p:txBody>
          <a:bodyPr/>
          <a:lstStyle/>
          <a:p>
            <a:fld id="{0C913308-F349-4B6D-A68A-DD1791B4A57B}" type="slidenum">
              <a:rPr lang="zh-CN" altLang="en-US" smtClean="0"/>
              <a:pPr/>
              <a:t>22</a:t>
            </a:fld>
            <a:r>
              <a:rPr lang="en-US" altLang="zh-CN" smtClean="0"/>
              <a:t>/42</a:t>
            </a:r>
            <a:endParaRPr lang="zh-CN" altLang="en-US" dirty="0"/>
          </a:p>
        </p:txBody>
      </p:sp>
      <p:pic>
        <p:nvPicPr>
          <p:cNvPr id="5" name="图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96281" y="2105195"/>
            <a:ext cx="5340215" cy="4063749"/>
          </a:xfrm>
          <a:prstGeom prst="rect">
            <a:avLst/>
          </a:prstGeom>
        </p:spPr>
      </p:pic>
      <p:sp>
        <p:nvSpPr>
          <p:cNvPr id="8" name="椭圆 7"/>
          <p:cNvSpPr/>
          <p:nvPr/>
        </p:nvSpPr>
        <p:spPr>
          <a:xfrm>
            <a:off x="6452367" y="2175976"/>
            <a:ext cx="288032"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4803264" y="2614982"/>
            <a:ext cx="288032"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75033" y="4004568"/>
            <a:ext cx="916046" cy="523220"/>
          </a:xfrm>
          <a:prstGeom prst="rect">
            <a:avLst/>
          </a:prstGeom>
          <a:noFill/>
        </p:spPr>
        <p:txBody>
          <a:bodyPr wrap="square" rtlCol="0">
            <a:spAutoFit/>
          </a:bodyPr>
          <a:lstStyle/>
          <a:p>
            <a:r>
              <a:rPr lang="en-US" altLang="zh-CN" sz="2800" dirty="0"/>
              <a:t>(</a:t>
            </a:r>
            <a:r>
              <a:rPr lang="en-US" altLang="zh-CN" sz="2800" dirty="0" err="1"/>
              <a:t>n</a:t>
            </a:r>
            <a:r>
              <a:rPr lang="en-US" altLang="zh-CN" sz="2800" i="1" baseline="-25000" dirty="0" err="1">
                <a:latin typeface="Times New Roman" panose="02020603050405020304" pitchFamily="18" charset="0"/>
                <a:cs typeface="Times New Roman" panose="02020603050405020304" pitchFamily="18" charset="0"/>
              </a:rPr>
              <a:t>i</a:t>
            </a:r>
            <a:r>
              <a:rPr lang="en-US" altLang="zh-CN" sz="2800" i="1" dirty="0">
                <a:latin typeface="Times New Roman" panose="02020603050405020304" pitchFamily="18" charset="0"/>
                <a:cs typeface="Times New Roman" panose="02020603050405020304" pitchFamily="18" charset="0"/>
              </a:rPr>
              <a:t>  j</a:t>
            </a:r>
            <a:r>
              <a:rPr lang="en-US" altLang="zh-CN" sz="2800" dirty="0" smtClean="0">
                <a:latin typeface="Times New Roman" panose="02020603050405020304" pitchFamily="18" charset="0"/>
                <a:cs typeface="Times New Roman" panose="02020603050405020304" pitchFamily="18" charset="0"/>
              </a:rPr>
              <a:t>)</a:t>
            </a:r>
            <a:endParaRPr lang="en-US" altLang="zh-CN" sz="2800" dirty="0">
              <a:latin typeface="Times New Roman" panose="02020603050405020304" pitchFamily="18" charset="0"/>
              <a:cs typeface="Times New Roman" panose="02020603050405020304" pitchFamily="18" charset="0"/>
            </a:endParaRPr>
          </a:p>
        </p:txBody>
      </p:sp>
      <p:sp>
        <p:nvSpPr>
          <p:cNvPr id="16" name="文本框 15"/>
          <p:cNvSpPr txBox="1"/>
          <p:nvPr/>
        </p:nvSpPr>
        <p:spPr>
          <a:xfrm>
            <a:off x="-67176" y="4839543"/>
            <a:ext cx="4022127" cy="461665"/>
          </a:xfrm>
          <a:prstGeom prst="rect">
            <a:avLst/>
          </a:prstGeom>
          <a:noFill/>
        </p:spPr>
        <p:txBody>
          <a:bodyPr wrap="none" rtlCol="0">
            <a:spAutoFit/>
          </a:bodyPr>
          <a:lstStyle/>
          <a:p>
            <a:r>
              <a:rPr lang="en-US" altLang="zh-CN" sz="2400" dirty="0" err="1" smtClean="0"/>
              <a:t>Tx</a:t>
            </a:r>
            <a:r>
              <a:rPr lang="en-US" altLang="zh-CN" sz="2400" dirty="0" smtClean="0"/>
              <a:t>: node and char with ED=x</a:t>
            </a:r>
            <a:endParaRPr lang="zh-CN" altLang="en-US" sz="2400" dirty="0"/>
          </a:p>
        </p:txBody>
      </p:sp>
      <p:sp>
        <p:nvSpPr>
          <p:cNvPr id="17" name="文本框 16"/>
          <p:cNvSpPr txBox="1"/>
          <p:nvPr/>
        </p:nvSpPr>
        <p:spPr>
          <a:xfrm>
            <a:off x="1027108" y="3750131"/>
            <a:ext cx="2824812" cy="954107"/>
          </a:xfrm>
          <a:prstGeom prst="rect">
            <a:avLst/>
          </a:prstGeom>
          <a:noFill/>
        </p:spPr>
        <p:txBody>
          <a:bodyPr wrap="none" rtlCol="0">
            <a:spAutoFit/>
          </a:bodyPr>
          <a:lstStyle/>
          <a:p>
            <a:pPr>
              <a:defRPr/>
            </a:pPr>
            <a:r>
              <a:rPr lang="en-US" altLang="zh-CN" sz="2800" i="1" dirty="0" err="1" smtClean="0">
                <a:latin typeface="Times New Roman" panose="02020603050405020304" pitchFamily="18" charset="0"/>
                <a:cs typeface="Times New Roman" panose="02020603050405020304" pitchFamily="18" charset="0"/>
              </a:rPr>
              <a:t>i</a:t>
            </a:r>
            <a:r>
              <a:rPr lang="en-US" altLang="zh-CN" sz="2800" dirty="0" err="1" smtClean="0">
                <a:latin typeface="Times New Roman" panose="02020603050405020304" pitchFamily="18" charset="0"/>
                <a:cs typeface="Times New Roman" panose="02020603050405020304" pitchFamily="18" charset="0"/>
              </a:rPr>
              <a:t>-th</a:t>
            </a:r>
            <a:r>
              <a:rPr lang="en-US" altLang="zh-CN" sz="2800" dirty="0" smtClean="0">
                <a:latin typeface="Times New Roman" panose="02020603050405020304" pitchFamily="18" charset="0"/>
                <a:cs typeface="Times New Roman" panose="02020603050405020304" pitchFamily="18" charset="0"/>
              </a:rPr>
              <a:t> node of </a:t>
            </a:r>
            <a:r>
              <a:rPr lang="en-US" altLang="zh-CN" sz="2800" dirty="0" err="1" smtClean="0">
                <a:latin typeface="Times New Roman" panose="02020603050405020304" pitchFamily="18" charset="0"/>
                <a:cs typeface="Times New Roman" panose="02020603050405020304" pitchFamily="18" charset="0"/>
              </a:rPr>
              <a:t>trie</a:t>
            </a:r>
            <a:r>
              <a:rPr lang="en-US" altLang="zh-CN" sz="2800" dirty="0" smtClean="0">
                <a:latin typeface="Times New Roman" panose="02020603050405020304" pitchFamily="18" charset="0"/>
                <a:cs typeface="Times New Roman" panose="02020603050405020304" pitchFamily="18" charset="0"/>
              </a:rPr>
              <a:t>;</a:t>
            </a:r>
          </a:p>
          <a:p>
            <a:pPr>
              <a:defRPr/>
            </a:pPr>
            <a:r>
              <a:rPr lang="en-US" altLang="zh-CN" sz="2800" i="1" dirty="0" smtClean="0">
                <a:latin typeface="Times New Roman" panose="02020603050405020304" pitchFamily="18" charset="0"/>
                <a:cs typeface="Times New Roman" panose="02020603050405020304" pitchFamily="18" charset="0"/>
              </a:rPr>
              <a:t>j</a:t>
            </a:r>
            <a:r>
              <a:rPr lang="en-US" altLang="zh-CN" sz="2800" dirty="0" smtClean="0">
                <a:latin typeface="Times New Roman" panose="02020603050405020304" pitchFamily="18" charset="0"/>
                <a:cs typeface="Times New Roman" panose="02020603050405020304" pitchFamily="18" charset="0"/>
              </a:rPr>
              <a:t>-</a:t>
            </a:r>
            <a:r>
              <a:rPr lang="en-US" altLang="zh-CN" sz="2800" dirty="0" err="1" smtClean="0">
                <a:latin typeface="Times New Roman" panose="02020603050405020304" pitchFamily="18" charset="0"/>
                <a:cs typeface="Times New Roman" panose="02020603050405020304" pitchFamily="18" charset="0"/>
              </a:rPr>
              <a:t>th</a:t>
            </a:r>
            <a:r>
              <a:rPr lang="en-US" altLang="zh-CN" sz="2800" dirty="0" smtClean="0">
                <a:latin typeface="Times New Roman" panose="02020603050405020304" pitchFamily="18" charset="0"/>
                <a:cs typeface="Times New Roman" panose="02020603050405020304" pitchFamily="18" charset="0"/>
              </a:rPr>
              <a:t> character of Q</a:t>
            </a:r>
            <a:endParaRPr lang="en-US" altLang="zh-CN" sz="2800" dirty="0">
              <a:latin typeface="Times New Roman" panose="02020603050405020304" pitchFamily="18" charset="0"/>
              <a:cs typeface="Times New Roman" panose="02020603050405020304" pitchFamily="18" charset="0"/>
            </a:endParaRPr>
          </a:p>
        </p:txBody>
      </p:sp>
      <p:sp>
        <p:nvSpPr>
          <p:cNvPr id="18" name="左大括号 17"/>
          <p:cNvSpPr/>
          <p:nvPr/>
        </p:nvSpPr>
        <p:spPr>
          <a:xfrm>
            <a:off x="861884" y="3997757"/>
            <a:ext cx="165224" cy="579578"/>
          </a:xfrm>
          <a:prstGeom prst="leftBrace">
            <a:avLst>
              <a:gd name="adj1" fmla="val 38387"/>
              <a:gd name="adj2" fmla="val 50000"/>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zh-CN" altLang="en-US" dirty="0"/>
          </a:p>
        </p:txBody>
      </p:sp>
      <p:sp>
        <p:nvSpPr>
          <p:cNvPr id="13" name="文本框 12"/>
          <p:cNvSpPr txBox="1"/>
          <p:nvPr/>
        </p:nvSpPr>
        <p:spPr>
          <a:xfrm>
            <a:off x="5436096" y="1079292"/>
            <a:ext cx="3369136" cy="523220"/>
          </a:xfrm>
          <a:prstGeom prst="rect">
            <a:avLst/>
          </a:prstGeom>
          <a:noFill/>
        </p:spPr>
        <p:txBody>
          <a:bodyPr wrap="square" rtlCol="0">
            <a:spAutoFit/>
          </a:bodyPr>
          <a:lstStyle/>
          <a:p>
            <a:r>
              <a:rPr lang="en-US" altLang="zh-CN" sz="2800" dirty="0" smtClean="0">
                <a:latin typeface="Times New Roman" panose="02020603050405020304" pitchFamily="18" charset="0"/>
                <a:cs typeface="Times New Roman" panose="02020603050405020304" pitchFamily="18" charset="0"/>
              </a:rPr>
              <a:t> index:   0 1 2 3 4 5 6</a:t>
            </a:r>
            <a:endParaRPr lang="zh-CN" altLang="en-US" sz="2800" dirty="0">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600600232"/>
      </p:ext>
    </p:extLst>
  </p:cSld>
  <p:clrMapOvr>
    <a:masterClrMapping/>
  </p:clrMapOvr>
  <p:transition advTm="1388"/>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95536" y="-27384"/>
            <a:ext cx="8229600" cy="1143000"/>
          </a:xfrm>
        </p:spPr>
        <p:txBody>
          <a:bodyPr/>
          <a:lstStyle/>
          <a:p>
            <a:r>
              <a:rPr lang="en-US" altLang="zh-CN" dirty="0" smtClean="0"/>
              <a:t>Progressive Framework</a:t>
            </a:r>
            <a:endParaRPr lang="zh-CN" altLang="en-US" dirty="0"/>
          </a:p>
        </p:txBody>
      </p:sp>
      <p:sp>
        <p:nvSpPr>
          <p:cNvPr id="3" name="内容占位符 2"/>
          <p:cNvSpPr>
            <a:spLocks noGrp="1"/>
          </p:cNvSpPr>
          <p:nvPr>
            <p:ph idx="1"/>
          </p:nvPr>
        </p:nvSpPr>
        <p:spPr>
          <a:xfrm>
            <a:off x="35496" y="1340768"/>
            <a:ext cx="9108504" cy="4389120"/>
          </a:xfrm>
        </p:spPr>
        <p:txBody>
          <a:bodyPr>
            <a:normAutofit/>
          </a:bodyPr>
          <a:lstStyle/>
          <a:p>
            <a:pPr>
              <a:defRPr/>
            </a:pPr>
            <a:r>
              <a:rPr lang="en-US" altLang="zh-CN" sz="3200" dirty="0" smtClean="0">
                <a:latin typeface="+mj-lt"/>
              </a:rPr>
              <a:t>Extends Nodes (n</a:t>
            </a:r>
            <a:r>
              <a:rPr lang="en-US" altLang="zh-CN" sz="3200" baseline="-25000" dirty="0" smtClean="0">
                <a:latin typeface="+mj-lt"/>
              </a:rPr>
              <a:t>0</a:t>
            </a:r>
            <a:r>
              <a:rPr lang="en-US" altLang="zh-CN" sz="3200" dirty="0" smtClean="0">
                <a:latin typeface="+mj-lt"/>
              </a:rPr>
              <a:t>, 0)     </a:t>
            </a:r>
            <a:r>
              <a:rPr lang="en-US" altLang="zh-CN" sz="2800" dirty="0" smtClean="0">
                <a:latin typeface="+mj-lt"/>
              </a:rPr>
              <a:t>Top3-Query:  </a:t>
            </a:r>
            <a:r>
              <a:rPr lang="el-GR" altLang="zh-CN" sz="3600" i="1" dirty="0" smtClean="0">
                <a:solidFill>
                  <a:srgbClr val="FF0000"/>
                </a:solidFill>
                <a:latin typeface="+mj-lt"/>
              </a:rPr>
              <a:t>ε</a:t>
            </a:r>
            <a:r>
              <a:rPr lang="en-US" altLang="zh-CN" sz="3600" i="1" dirty="0" smtClean="0">
                <a:solidFill>
                  <a:srgbClr val="FF0000"/>
                </a:solidFill>
                <a:latin typeface="+mj-lt"/>
              </a:rPr>
              <a:t> s r a j </a:t>
            </a:r>
            <a:r>
              <a:rPr lang="en-US" altLang="zh-CN" sz="3600" i="1" dirty="0" err="1" smtClean="0">
                <a:solidFill>
                  <a:srgbClr val="FF0000"/>
                </a:solidFill>
                <a:latin typeface="+mj-lt"/>
              </a:rPr>
              <a:t>i</a:t>
            </a:r>
            <a:r>
              <a:rPr lang="en-US" altLang="zh-CN" sz="3600" i="1" dirty="0" smtClean="0">
                <a:solidFill>
                  <a:srgbClr val="FF0000"/>
                </a:solidFill>
                <a:latin typeface="+mj-lt"/>
              </a:rPr>
              <a:t> t</a:t>
            </a:r>
          </a:p>
          <a:p>
            <a:pPr marL="0" indent="0">
              <a:buNone/>
              <a:defRPr/>
            </a:pPr>
            <a:r>
              <a:rPr lang="en-US" altLang="zh-CN" sz="3200" dirty="0" smtClean="0">
                <a:latin typeface="+mj-lt"/>
              </a:rPr>
              <a:t>T</a:t>
            </a:r>
            <a:r>
              <a:rPr lang="en-US" altLang="zh-CN" sz="3200" baseline="-25000" dirty="0" smtClean="0">
                <a:latin typeface="+mj-lt"/>
              </a:rPr>
              <a:t>0</a:t>
            </a:r>
            <a:r>
              <a:rPr lang="en-US" altLang="zh-CN" sz="3200" dirty="0" smtClean="0">
                <a:latin typeface="+mj-lt"/>
              </a:rPr>
              <a:t>:</a:t>
            </a:r>
            <a:r>
              <a:rPr lang="en-US" altLang="zh-CN" sz="3200" dirty="0">
                <a:latin typeface="+mj-lt"/>
              </a:rPr>
              <a:t> (n</a:t>
            </a:r>
            <a:r>
              <a:rPr lang="en-US" altLang="zh-CN" sz="3200" baseline="-25000" dirty="0">
                <a:latin typeface="+mj-lt"/>
              </a:rPr>
              <a:t>0</a:t>
            </a:r>
            <a:r>
              <a:rPr lang="en-US" altLang="zh-CN" sz="3200" dirty="0">
                <a:latin typeface="+mj-lt"/>
              </a:rPr>
              <a:t> 0)  (n</a:t>
            </a:r>
            <a:r>
              <a:rPr lang="en-US" altLang="zh-CN" sz="3200" baseline="-25000" dirty="0">
                <a:latin typeface="+mj-lt"/>
              </a:rPr>
              <a:t>1</a:t>
            </a:r>
            <a:r>
              <a:rPr lang="en-US" altLang="zh-CN" sz="3200" dirty="0">
                <a:latin typeface="+mj-lt"/>
              </a:rPr>
              <a:t> </a:t>
            </a:r>
            <a:r>
              <a:rPr lang="en-US" altLang="zh-CN" sz="3200" dirty="0" smtClean="0">
                <a:latin typeface="+mj-lt"/>
              </a:rPr>
              <a:t>1)</a:t>
            </a:r>
          </a:p>
          <a:p>
            <a:pPr marL="0" indent="0">
              <a:buNone/>
              <a:defRPr/>
            </a:pPr>
            <a:endParaRPr lang="en-US" altLang="zh-CN" sz="3200" dirty="0">
              <a:latin typeface="+mj-lt"/>
            </a:endParaRPr>
          </a:p>
          <a:p>
            <a:pPr marL="0" indent="0">
              <a:buNone/>
              <a:defRPr/>
            </a:pPr>
            <a:endParaRPr lang="en-US" altLang="zh-CN" sz="3200" dirty="0" smtClean="0">
              <a:latin typeface="+mj-lt"/>
            </a:endParaRPr>
          </a:p>
          <a:p>
            <a:pPr marL="0" indent="0">
              <a:buNone/>
              <a:defRPr/>
            </a:pPr>
            <a:r>
              <a:rPr lang="en-US" altLang="zh-CN" sz="2400" dirty="0" smtClean="0">
                <a:latin typeface="Times New Roman" panose="02020603050405020304" pitchFamily="18" charset="0"/>
                <a:cs typeface="Times New Roman" panose="02020603050405020304" pitchFamily="18" charset="0"/>
              </a:rPr>
              <a:t>          </a:t>
            </a:r>
            <a:endParaRPr lang="en-US" altLang="zh-CN" sz="4400" baseline="-25000" dirty="0" smtClean="0">
              <a:latin typeface="+mj-lt"/>
            </a:endParaRPr>
          </a:p>
        </p:txBody>
      </p:sp>
      <p:sp>
        <p:nvSpPr>
          <p:cNvPr id="4" name="日期占位符 3"/>
          <p:cNvSpPr>
            <a:spLocks noGrp="1"/>
          </p:cNvSpPr>
          <p:nvPr>
            <p:ph type="dt" sz="half" idx="10"/>
          </p:nvPr>
        </p:nvSpPr>
        <p:spPr/>
        <p:txBody>
          <a:bodyPr/>
          <a:lstStyle/>
          <a:p>
            <a:fld id="{E80D66BC-002B-4753-9829-4A2FAC824ABB}" type="datetime1">
              <a:rPr lang="en-US" altLang="zh-CN" smtClean="0"/>
              <a:t>4/11/2013</a:t>
            </a:fld>
            <a:endParaRPr lang="zh-CN" altLang="en-US"/>
          </a:p>
        </p:txBody>
      </p:sp>
      <p:sp>
        <p:nvSpPr>
          <p:cNvPr id="12" name="页脚占位符 11"/>
          <p:cNvSpPr>
            <a:spLocks noGrp="1"/>
          </p:cNvSpPr>
          <p:nvPr>
            <p:ph type="ftr" sz="quarter" idx="11"/>
          </p:nvPr>
        </p:nvSpPr>
        <p:spPr/>
        <p:txBody>
          <a:bodyPr/>
          <a:lstStyle/>
          <a:p>
            <a:r>
              <a:rPr lang="en-US" altLang="zh-CN" smtClean="0"/>
              <a:t>TopkSearch @ ICDE2013</a:t>
            </a:r>
            <a:endParaRPr lang="zh-CN" altLang="en-US" dirty="0">
              <a:latin typeface="Times New Roman" pitchFamily="18" charset="0"/>
              <a:cs typeface="Times New Roman" pitchFamily="18" charset="0"/>
            </a:endParaRPr>
          </a:p>
        </p:txBody>
      </p:sp>
      <p:sp>
        <p:nvSpPr>
          <p:cNvPr id="15" name="灯片编号占位符 14"/>
          <p:cNvSpPr>
            <a:spLocks noGrp="1"/>
          </p:cNvSpPr>
          <p:nvPr>
            <p:ph type="sldNum" sz="quarter" idx="12"/>
          </p:nvPr>
        </p:nvSpPr>
        <p:spPr/>
        <p:txBody>
          <a:bodyPr/>
          <a:lstStyle/>
          <a:p>
            <a:fld id="{0C913308-F349-4B6D-A68A-DD1791B4A57B}" type="slidenum">
              <a:rPr lang="zh-CN" altLang="en-US" smtClean="0"/>
              <a:pPr/>
              <a:t>23</a:t>
            </a:fld>
            <a:r>
              <a:rPr lang="en-US" altLang="zh-CN" smtClean="0"/>
              <a:t>/42</a:t>
            </a:r>
            <a:endParaRPr lang="zh-CN" altLang="en-US" dirty="0"/>
          </a:p>
        </p:txBody>
      </p:sp>
      <p:pic>
        <p:nvPicPr>
          <p:cNvPr id="5" name="图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96281" y="2105195"/>
            <a:ext cx="5340215" cy="4063749"/>
          </a:xfrm>
          <a:prstGeom prst="rect">
            <a:avLst/>
          </a:prstGeom>
        </p:spPr>
      </p:pic>
      <p:sp>
        <p:nvSpPr>
          <p:cNvPr id="8" name="椭圆 7"/>
          <p:cNvSpPr/>
          <p:nvPr/>
        </p:nvSpPr>
        <p:spPr>
          <a:xfrm>
            <a:off x="6452367" y="2175976"/>
            <a:ext cx="288032"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4803264" y="2614982"/>
            <a:ext cx="288032"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75033" y="4004568"/>
            <a:ext cx="916046" cy="523220"/>
          </a:xfrm>
          <a:prstGeom prst="rect">
            <a:avLst/>
          </a:prstGeom>
          <a:noFill/>
        </p:spPr>
        <p:txBody>
          <a:bodyPr wrap="square" rtlCol="0">
            <a:spAutoFit/>
          </a:bodyPr>
          <a:lstStyle/>
          <a:p>
            <a:r>
              <a:rPr lang="en-US" altLang="zh-CN" sz="2800" dirty="0"/>
              <a:t>(</a:t>
            </a:r>
            <a:r>
              <a:rPr lang="en-US" altLang="zh-CN" sz="2800" dirty="0" err="1"/>
              <a:t>n</a:t>
            </a:r>
            <a:r>
              <a:rPr lang="en-US" altLang="zh-CN" sz="2800" i="1" baseline="-25000" dirty="0" err="1">
                <a:latin typeface="Times New Roman" panose="02020603050405020304" pitchFamily="18" charset="0"/>
                <a:cs typeface="Times New Roman" panose="02020603050405020304" pitchFamily="18" charset="0"/>
              </a:rPr>
              <a:t>i</a:t>
            </a:r>
            <a:r>
              <a:rPr lang="en-US" altLang="zh-CN" sz="2800" i="1" dirty="0">
                <a:latin typeface="Times New Roman" panose="02020603050405020304" pitchFamily="18" charset="0"/>
                <a:cs typeface="Times New Roman" panose="02020603050405020304" pitchFamily="18" charset="0"/>
              </a:rPr>
              <a:t>  j</a:t>
            </a:r>
            <a:r>
              <a:rPr lang="en-US" altLang="zh-CN" sz="2800" dirty="0" smtClean="0">
                <a:latin typeface="Times New Roman" panose="02020603050405020304" pitchFamily="18" charset="0"/>
                <a:cs typeface="Times New Roman" panose="02020603050405020304" pitchFamily="18" charset="0"/>
              </a:rPr>
              <a:t>)</a:t>
            </a:r>
            <a:endParaRPr lang="en-US" altLang="zh-CN" sz="2800" dirty="0">
              <a:latin typeface="Times New Roman" panose="02020603050405020304" pitchFamily="18" charset="0"/>
              <a:cs typeface="Times New Roman" panose="02020603050405020304" pitchFamily="18" charset="0"/>
            </a:endParaRPr>
          </a:p>
        </p:txBody>
      </p:sp>
      <p:sp>
        <p:nvSpPr>
          <p:cNvPr id="16" name="文本框 15"/>
          <p:cNvSpPr txBox="1"/>
          <p:nvPr/>
        </p:nvSpPr>
        <p:spPr>
          <a:xfrm>
            <a:off x="-67176" y="4839543"/>
            <a:ext cx="4022127" cy="461665"/>
          </a:xfrm>
          <a:prstGeom prst="rect">
            <a:avLst/>
          </a:prstGeom>
          <a:noFill/>
        </p:spPr>
        <p:txBody>
          <a:bodyPr wrap="none" rtlCol="0">
            <a:spAutoFit/>
          </a:bodyPr>
          <a:lstStyle/>
          <a:p>
            <a:r>
              <a:rPr lang="en-US" altLang="zh-CN" sz="2400" dirty="0" err="1" smtClean="0"/>
              <a:t>Tx</a:t>
            </a:r>
            <a:r>
              <a:rPr lang="en-US" altLang="zh-CN" sz="2400" dirty="0" smtClean="0"/>
              <a:t>: node and char with ED=x</a:t>
            </a:r>
            <a:endParaRPr lang="zh-CN" altLang="en-US" sz="2400" dirty="0"/>
          </a:p>
        </p:txBody>
      </p:sp>
      <p:sp>
        <p:nvSpPr>
          <p:cNvPr id="17" name="文本框 16"/>
          <p:cNvSpPr txBox="1"/>
          <p:nvPr/>
        </p:nvSpPr>
        <p:spPr>
          <a:xfrm>
            <a:off x="1027108" y="3750131"/>
            <a:ext cx="2824812" cy="954107"/>
          </a:xfrm>
          <a:prstGeom prst="rect">
            <a:avLst/>
          </a:prstGeom>
          <a:noFill/>
        </p:spPr>
        <p:txBody>
          <a:bodyPr wrap="none" rtlCol="0">
            <a:spAutoFit/>
          </a:bodyPr>
          <a:lstStyle/>
          <a:p>
            <a:pPr>
              <a:defRPr/>
            </a:pPr>
            <a:r>
              <a:rPr lang="en-US" altLang="zh-CN" sz="2800" i="1" dirty="0" err="1" smtClean="0">
                <a:latin typeface="Times New Roman" panose="02020603050405020304" pitchFamily="18" charset="0"/>
                <a:cs typeface="Times New Roman" panose="02020603050405020304" pitchFamily="18" charset="0"/>
              </a:rPr>
              <a:t>i</a:t>
            </a:r>
            <a:r>
              <a:rPr lang="en-US" altLang="zh-CN" sz="2800" dirty="0" err="1" smtClean="0">
                <a:latin typeface="Times New Roman" panose="02020603050405020304" pitchFamily="18" charset="0"/>
                <a:cs typeface="Times New Roman" panose="02020603050405020304" pitchFamily="18" charset="0"/>
              </a:rPr>
              <a:t>-th</a:t>
            </a:r>
            <a:r>
              <a:rPr lang="en-US" altLang="zh-CN" sz="2800" dirty="0" smtClean="0">
                <a:latin typeface="Times New Roman" panose="02020603050405020304" pitchFamily="18" charset="0"/>
                <a:cs typeface="Times New Roman" panose="02020603050405020304" pitchFamily="18" charset="0"/>
              </a:rPr>
              <a:t> node of </a:t>
            </a:r>
            <a:r>
              <a:rPr lang="en-US" altLang="zh-CN" sz="2800" dirty="0" err="1" smtClean="0">
                <a:latin typeface="Times New Roman" panose="02020603050405020304" pitchFamily="18" charset="0"/>
                <a:cs typeface="Times New Roman" panose="02020603050405020304" pitchFamily="18" charset="0"/>
              </a:rPr>
              <a:t>trie</a:t>
            </a:r>
            <a:r>
              <a:rPr lang="en-US" altLang="zh-CN" sz="2800" dirty="0" smtClean="0">
                <a:latin typeface="Times New Roman" panose="02020603050405020304" pitchFamily="18" charset="0"/>
                <a:cs typeface="Times New Roman" panose="02020603050405020304" pitchFamily="18" charset="0"/>
              </a:rPr>
              <a:t>;</a:t>
            </a:r>
          </a:p>
          <a:p>
            <a:pPr>
              <a:defRPr/>
            </a:pPr>
            <a:r>
              <a:rPr lang="en-US" altLang="zh-CN" sz="2800" i="1" dirty="0" smtClean="0">
                <a:latin typeface="Times New Roman" panose="02020603050405020304" pitchFamily="18" charset="0"/>
                <a:cs typeface="Times New Roman" panose="02020603050405020304" pitchFamily="18" charset="0"/>
              </a:rPr>
              <a:t>j</a:t>
            </a:r>
            <a:r>
              <a:rPr lang="en-US" altLang="zh-CN" sz="2800" dirty="0" smtClean="0">
                <a:latin typeface="Times New Roman" panose="02020603050405020304" pitchFamily="18" charset="0"/>
                <a:cs typeface="Times New Roman" panose="02020603050405020304" pitchFamily="18" charset="0"/>
              </a:rPr>
              <a:t>-</a:t>
            </a:r>
            <a:r>
              <a:rPr lang="en-US" altLang="zh-CN" sz="2800" dirty="0" err="1" smtClean="0">
                <a:latin typeface="Times New Roman" panose="02020603050405020304" pitchFamily="18" charset="0"/>
                <a:cs typeface="Times New Roman" panose="02020603050405020304" pitchFamily="18" charset="0"/>
              </a:rPr>
              <a:t>th</a:t>
            </a:r>
            <a:r>
              <a:rPr lang="en-US" altLang="zh-CN" sz="2800" dirty="0" smtClean="0">
                <a:latin typeface="Times New Roman" panose="02020603050405020304" pitchFamily="18" charset="0"/>
                <a:cs typeface="Times New Roman" panose="02020603050405020304" pitchFamily="18" charset="0"/>
              </a:rPr>
              <a:t> character of Q</a:t>
            </a:r>
            <a:endParaRPr lang="en-US" altLang="zh-CN" sz="2800" dirty="0">
              <a:latin typeface="Times New Roman" panose="02020603050405020304" pitchFamily="18" charset="0"/>
              <a:cs typeface="Times New Roman" panose="02020603050405020304" pitchFamily="18" charset="0"/>
            </a:endParaRPr>
          </a:p>
        </p:txBody>
      </p:sp>
      <p:sp>
        <p:nvSpPr>
          <p:cNvPr id="18" name="左大括号 17"/>
          <p:cNvSpPr/>
          <p:nvPr/>
        </p:nvSpPr>
        <p:spPr>
          <a:xfrm>
            <a:off x="861884" y="3997757"/>
            <a:ext cx="165224" cy="579578"/>
          </a:xfrm>
          <a:prstGeom prst="leftBrace">
            <a:avLst>
              <a:gd name="adj1" fmla="val 38387"/>
              <a:gd name="adj2" fmla="val 50000"/>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zh-CN" altLang="en-US" dirty="0"/>
          </a:p>
        </p:txBody>
      </p:sp>
      <p:sp>
        <p:nvSpPr>
          <p:cNvPr id="13" name="文本框 12"/>
          <p:cNvSpPr txBox="1"/>
          <p:nvPr/>
        </p:nvSpPr>
        <p:spPr>
          <a:xfrm>
            <a:off x="5076056" y="1079292"/>
            <a:ext cx="3369136" cy="523220"/>
          </a:xfrm>
          <a:prstGeom prst="rect">
            <a:avLst/>
          </a:prstGeom>
          <a:noFill/>
        </p:spPr>
        <p:txBody>
          <a:bodyPr wrap="square" rtlCol="0">
            <a:spAutoFit/>
          </a:bodyPr>
          <a:lstStyle/>
          <a:p>
            <a:r>
              <a:rPr lang="en-US" altLang="zh-CN" sz="2800" dirty="0" smtClean="0">
                <a:latin typeface="Times New Roman" panose="02020603050405020304" pitchFamily="18" charset="0"/>
                <a:cs typeface="Times New Roman" panose="02020603050405020304" pitchFamily="18" charset="0"/>
              </a:rPr>
              <a:t> index:   0 1 2 3 4 5 6</a:t>
            </a:r>
            <a:endParaRPr lang="zh-CN" altLang="en-US" sz="2800" dirty="0">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461661819"/>
      </p:ext>
    </p:extLst>
  </p:cSld>
  <p:clrMapOvr>
    <a:masterClrMapping/>
  </p:clrMapOvr>
  <p:transition advTm="1388"/>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95536" y="-27384"/>
            <a:ext cx="8229600" cy="1143000"/>
          </a:xfrm>
        </p:spPr>
        <p:txBody>
          <a:bodyPr/>
          <a:lstStyle/>
          <a:p>
            <a:r>
              <a:rPr lang="en-US" altLang="zh-CN" dirty="0" smtClean="0"/>
              <a:t>Progressive Framework</a:t>
            </a:r>
            <a:endParaRPr lang="zh-CN" altLang="en-US" dirty="0"/>
          </a:p>
        </p:txBody>
      </p:sp>
      <p:sp>
        <p:nvSpPr>
          <p:cNvPr id="3" name="内容占位符 2"/>
          <p:cNvSpPr>
            <a:spLocks noGrp="1"/>
          </p:cNvSpPr>
          <p:nvPr>
            <p:ph idx="1"/>
          </p:nvPr>
        </p:nvSpPr>
        <p:spPr>
          <a:xfrm>
            <a:off x="35496" y="1340768"/>
            <a:ext cx="9108504" cy="4389120"/>
          </a:xfrm>
        </p:spPr>
        <p:txBody>
          <a:bodyPr>
            <a:normAutofit/>
          </a:bodyPr>
          <a:lstStyle/>
          <a:p>
            <a:pPr>
              <a:defRPr/>
            </a:pPr>
            <a:r>
              <a:rPr lang="en-US" altLang="zh-CN" sz="3200" dirty="0" smtClean="0">
                <a:latin typeface="+mj-lt"/>
              </a:rPr>
              <a:t>Extends Nodes </a:t>
            </a:r>
            <a:r>
              <a:rPr lang="en-US" altLang="zh-CN" sz="3200" dirty="0" smtClean="0">
                <a:solidFill>
                  <a:srgbClr val="7030A0"/>
                </a:solidFill>
                <a:latin typeface="+mj-lt"/>
              </a:rPr>
              <a:t>(n</a:t>
            </a:r>
            <a:r>
              <a:rPr lang="en-US" altLang="zh-CN" sz="3200" baseline="-25000" dirty="0" smtClean="0">
                <a:solidFill>
                  <a:srgbClr val="7030A0"/>
                </a:solidFill>
                <a:latin typeface="+mj-lt"/>
              </a:rPr>
              <a:t>0</a:t>
            </a:r>
            <a:r>
              <a:rPr lang="en-US" altLang="zh-CN" sz="3200" dirty="0" smtClean="0">
                <a:solidFill>
                  <a:srgbClr val="7030A0"/>
                </a:solidFill>
                <a:latin typeface="+mj-lt"/>
              </a:rPr>
              <a:t>, 0)     </a:t>
            </a:r>
            <a:r>
              <a:rPr lang="en-US" altLang="zh-CN" sz="2800" dirty="0" smtClean="0">
                <a:latin typeface="+mj-lt"/>
              </a:rPr>
              <a:t>Top3-Query:  </a:t>
            </a:r>
            <a:r>
              <a:rPr lang="el-GR" altLang="zh-CN" sz="3600" i="1" dirty="0" smtClean="0">
                <a:solidFill>
                  <a:srgbClr val="FF0000"/>
                </a:solidFill>
                <a:latin typeface="+mj-lt"/>
              </a:rPr>
              <a:t>ε</a:t>
            </a:r>
            <a:r>
              <a:rPr lang="en-US" altLang="zh-CN" sz="3600" i="1" dirty="0" smtClean="0">
                <a:solidFill>
                  <a:srgbClr val="FF0000"/>
                </a:solidFill>
                <a:latin typeface="+mj-lt"/>
              </a:rPr>
              <a:t> s r a j </a:t>
            </a:r>
            <a:r>
              <a:rPr lang="en-US" altLang="zh-CN" sz="3600" i="1" dirty="0" err="1" smtClean="0">
                <a:solidFill>
                  <a:srgbClr val="FF0000"/>
                </a:solidFill>
                <a:latin typeface="+mj-lt"/>
              </a:rPr>
              <a:t>i</a:t>
            </a:r>
            <a:r>
              <a:rPr lang="en-US" altLang="zh-CN" sz="3600" i="1" dirty="0" smtClean="0">
                <a:solidFill>
                  <a:srgbClr val="FF0000"/>
                </a:solidFill>
                <a:latin typeface="+mj-lt"/>
              </a:rPr>
              <a:t> t</a:t>
            </a:r>
          </a:p>
          <a:p>
            <a:pPr marL="0" indent="0">
              <a:buNone/>
              <a:defRPr/>
            </a:pPr>
            <a:r>
              <a:rPr lang="en-US" altLang="zh-CN" sz="2800" dirty="0" smtClean="0">
                <a:latin typeface="+mj-lt"/>
              </a:rPr>
              <a:t>T</a:t>
            </a:r>
            <a:r>
              <a:rPr lang="en-US" altLang="zh-CN" sz="2800" baseline="-25000" dirty="0" smtClean="0">
                <a:latin typeface="+mj-lt"/>
              </a:rPr>
              <a:t>0</a:t>
            </a:r>
            <a:r>
              <a:rPr lang="en-US" altLang="zh-CN" sz="2800" dirty="0" smtClean="0">
                <a:latin typeface="+mj-lt"/>
              </a:rPr>
              <a:t>:</a:t>
            </a:r>
            <a:r>
              <a:rPr lang="en-US" altLang="zh-CN" sz="2800" dirty="0">
                <a:latin typeface="+mj-lt"/>
              </a:rPr>
              <a:t> </a:t>
            </a:r>
            <a:r>
              <a:rPr lang="en-US" altLang="zh-CN" sz="2800" dirty="0">
                <a:solidFill>
                  <a:srgbClr val="7030A0"/>
                </a:solidFill>
                <a:latin typeface="+mj-lt"/>
              </a:rPr>
              <a:t>(n</a:t>
            </a:r>
            <a:r>
              <a:rPr lang="en-US" altLang="zh-CN" sz="2800" baseline="-25000" dirty="0">
                <a:solidFill>
                  <a:srgbClr val="7030A0"/>
                </a:solidFill>
                <a:latin typeface="+mj-lt"/>
              </a:rPr>
              <a:t>0</a:t>
            </a:r>
            <a:r>
              <a:rPr lang="en-US" altLang="zh-CN" sz="2800" dirty="0">
                <a:solidFill>
                  <a:srgbClr val="7030A0"/>
                </a:solidFill>
                <a:latin typeface="+mj-lt"/>
              </a:rPr>
              <a:t> 0)  </a:t>
            </a:r>
            <a:r>
              <a:rPr lang="en-US" altLang="zh-CN" sz="2800" dirty="0">
                <a:latin typeface="+mj-lt"/>
              </a:rPr>
              <a:t>(n</a:t>
            </a:r>
            <a:r>
              <a:rPr lang="en-US" altLang="zh-CN" sz="2800" baseline="-25000" dirty="0">
                <a:latin typeface="+mj-lt"/>
              </a:rPr>
              <a:t>1</a:t>
            </a:r>
            <a:r>
              <a:rPr lang="en-US" altLang="zh-CN" sz="2800" dirty="0">
                <a:latin typeface="+mj-lt"/>
              </a:rPr>
              <a:t> </a:t>
            </a:r>
            <a:r>
              <a:rPr lang="en-US" altLang="zh-CN" sz="2800" dirty="0" smtClean="0">
                <a:latin typeface="+mj-lt"/>
              </a:rPr>
              <a:t>1)</a:t>
            </a:r>
          </a:p>
          <a:p>
            <a:pPr marL="0" indent="0">
              <a:buNone/>
              <a:defRPr/>
            </a:pPr>
            <a:endParaRPr lang="en-US" altLang="zh-CN" sz="3200" dirty="0">
              <a:latin typeface="+mj-lt"/>
            </a:endParaRPr>
          </a:p>
          <a:p>
            <a:pPr marL="0" indent="0">
              <a:buNone/>
              <a:defRPr/>
            </a:pPr>
            <a:endParaRPr lang="en-US" altLang="zh-CN" sz="3200" dirty="0" smtClean="0">
              <a:latin typeface="+mj-lt"/>
            </a:endParaRPr>
          </a:p>
          <a:p>
            <a:pPr marL="0" indent="0">
              <a:buNone/>
              <a:defRPr/>
            </a:pPr>
            <a:r>
              <a:rPr lang="en-US" altLang="zh-CN" sz="2400" dirty="0" smtClean="0">
                <a:latin typeface="Times New Roman" panose="02020603050405020304" pitchFamily="18" charset="0"/>
                <a:cs typeface="Times New Roman" panose="02020603050405020304" pitchFamily="18" charset="0"/>
              </a:rPr>
              <a:t>          </a:t>
            </a:r>
            <a:endParaRPr lang="en-US" altLang="zh-CN" sz="4400" baseline="-25000" dirty="0" smtClean="0">
              <a:latin typeface="+mj-lt"/>
            </a:endParaRPr>
          </a:p>
        </p:txBody>
      </p:sp>
      <p:sp>
        <p:nvSpPr>
          <p:cNvPr id="4" name="日期占位符 3"/>
          <p:cNvSpPr>
            <a:spLocks noGrp="1"/>
          </p:cNvSpPr>
          <p:nvPr>
            <p:ph type="dt" sz="half" idx="10"/>
          </p:nvPr>
        </p:nvSpPr>
        <p:spPr/>
        <p:txBody>
          <a:bodyPr/>
          <a:lstStyle/>
          <a:p>
            <a:fld id="{E80D66BC-002B-4753-9829-4A2FAC824ABB}" type="datetime1">
              <a:rPr lang="en-US" altLang="zh-CN" smtClean="0"/>
              <a:t>4/11/2013</a:t>
            </a:fld>
            <a:endParaRPr lang="zh-CN" altLang="en-US"/>
          </a:p>
        </p:txBody>
      </p:sp>
      <p:sp>
        <p:nvSpPr>
          <p:cNvPr id="12" name="页脚占位符 11"/>
          <p:cNvSpPr>
            <a:spLocks noGrp="1"/>
          </p:cNvSpPr>
          <p:nvPr>
            <p:ph type="ftr" sz="quarter" idx="11"/>
          </p:nvPr>
        </p:nvSpPr>
        <p:spPr/>
        <p:txBody>
          <a:bodyPr/>
          <a:lstStyle/>
          <a:p>
            <a:r>
              <a:rPr lang="en-US" altLang="zh-CN" smtClean="0"/>
              <a:t>TopkSearch @ ICDE2013</a:t>
            </a:r>
            <a:endParaRPr lang="zh-CN" altLang="en-US" dirty="0">
              <a:latin typeface="Times New Roman" pitchFamily="18" charset="0"/>
              <a:cs typeface="Times New Roman" pitchFamily="18" charset="0"/>
            </a:endParaRPr>
          </a:p>
        </p:txBody>
      </p:sp>
      <p:sp>
        <p:nvSpPr>
          <p:cNvPr id="15" name="灯片编号占位符 14"/>
          <p:cNvSpPr>
            <a:spLocks noGrp="1"/>
          </p:cNvSpPr>
          <p:nvPr>
            <p:ph type="sldNum" sz="quarter" idx="12"/>
          </p:nvPr>
        </p:nvSpPr>
        <p:spPr/>
        <p:txBody>
          <a:bodyPr/>
          <a:lstStyle/>
          <a:p>
            <a:fld id="{0C913308-F349-4B6D-A68A-DD1791B4A57B}" type="slidenum">
              <a:rPr lang="zh-CN" altLang="en-US" smtClean="0"/>
              <a:pPr/>
              <a:t>24</a:t>
            </a:fld>
            <a:r>
              <a:rPr lang="en-US" altLang="zh-CN" smtClean="0"/>
              <a:t>/42</a:t>
            </a:r>
            <a:endParaRPr lang="zh-CN" altLang="en-US" dirty="0"/>
          </a:p>
        </p:txBody>
      </p:sp>
      <p:pic>
        <p:nvPicPr>
          <p:cNvPr id="5" name="图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96281" y="2105195"/>
            <a:ext cx="5340215" cy="4063749"/>
          </a:xfrm>
          <a:prstGeom prst="rect">
            <a:avLst/>
          </a:prstGeom>
        </p:spPr>
      </p:pic>
      <p:sp>
        <p:nvSpPr>
          <p:cNvPr id="8" name="椭圆 7"/>
          <p:cNvSpPr/>
          <p:nvPr/>
        </p:nvSpPr>
        <p:spPr>
          <a:xfrm>
            <a:off x="6452367" y="2175976"/>
            <a:ext cx="288032"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4803264" y="2614982"/>
            <a:ext cx="288032"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75033" y="4004568"/>
            <a:ext cx="916046" cy="523220"/>
          </a:xfrm>
          <a:prstGeom prst="rect">
            <a:avLst/>
          </a:prstGeom>
          <a:noFill/>
        </p:spPr>
        <p:txBody>
          <a:bodyPr wrap="square" rtlCol="0">
            <a:spAutoFit/>
          </a:bodyPr>
          <a:lstStyle/>
          <a:p>
            <a:r>
              <a:rPr lang="en-US" altLang="zh-CN" sz="2800" dirty="0"/>
              <a:t>(</a:t>
            </a:r>
            <a:r>
              <a:rPr lang="en-US" altLang="zh-CN" sz="2800" dirty="0" err="1"/>
              <a:t>n</a:t>
            </a:r>
            <a:r>
              <a:rPr lang="en-US" altLang="zh-CN" sz="2800" i="1" baseline="-25000" dirty="0" err="1">
                <a:latin typeface="Times New Roman" panose="02020603050405020304" pitchFamily="18" charset="0"/>
                <a:cs typeface="Times New Roman" panose="02020603050405020304" pitchFamily="18" charset="0"/>
              </a:rPr>
              <a:t>i</a:t>
            </a:r>
            <a:r>
              <a:rPr lang="en-US" altLang="zh-CN" sz="2800" i="1" dirty="0">
                <a:latin typeface="Times New Roman" panose="02020603050405020304" pitchFamily="18" charset="0"/>
                <a:cs typeface="Times New Roman" panose="02020603050405020304" pitchFamily="18" charset="0"/>
              </a:rPr>
              <a:t>  j</a:t>
            </a:r>
            <a:r>
              <a:rPr lang="en-US" altLang="zh-CN" sz="2800" dirty="0" smtClean="0">
                <a:latin typeface="Times New Roman" panose="02020603050405020304" pitchFamily="18" charset="0"/>
                <a:cs typeface="Times New Roman" panose="02020603050405020304" pitchFamily="18" charset="0"/>
              </a:rPr>
              <a:t>)</a:t>
            </a:r>
            <a:endParaRPr lang="en-US" altLang="zh-CN" sz="2800" dirty="0">
              <a:latin typeface="Times New Roman" panose="02020603050405020304" pitchFamily="18" charset="0"/>
              <a:cs typeface="Times New Roman" panose="02020603050405020304" pitchFamily="18" charset="0"/>
            </a:endParaRPr>
          </a:p>
        </p:txBody>
      </p:sp>
      <p:sp>
        <p:nvSpPr>
          <p:cNvPr id="16" name="文本框 15"/>
          <p:cNvSpPr txBox="1"/>
          <p:nvPr/>
        </p:nvSpPr>
        <p:spPr>
          <a:xfrm>
            <a:off x="-67176" y="4839543"/>
            <a:ext cx="4022127" cy="461665"/>
          </a:xfrm>
          <a:prstGeom prst="rect">
            <a:avLst/>
          </a:prstGeom>
          <a:noFill/>
        </p:spPr>
        <p:txBody>
          <a:bodyPr wrap="none" rtlCol="0">
            <a:spAutoFit/>
          </a:bodyPr>
          <a:lstStyle/>
          <a:p>
            <a:r>
              <a:rPr lang="en-US" altLang="zh-CN" sz="2400" dirty="0" err="1" smtClean="0"/>
              <a:t>Tx</a:t>
            </a:r>
            <a:r>
              <a:rPr lang="en-US" altLang="zh-CN" sz="2400" dirty="0" smtClean="0"/>
              <a:t>: node and char with ED=x</a:t>
            </a:r>
            <a:endParaRPr lang="zh-CN" altLang="en-US" sz="2400" dirty="0"/>
          </a:p>
        </p:txBody>
      </p:sp>
      <p:sp>
        <p:nvSpPr>
          <p:cNvPr id="17" name="文本框 16"/>
          <p:cNvSpPr txBox="1"/>
          <p:nvPr/>
        </p:nvSpPr>
        <p:spPr>
          <a:xfrm>
            <a:off x="1027108" y="3750131"/>
            <a:ext cx="2824812" cy="954107"/>
          </a:xfrm>
          <a:prstGeom prst="rect">
            <a:avLst/>
          </a:prstGeom>
          <a:noFill/>
        </p:spPr>
        <p:txBody>
          <a:bodyPr wrap="none" rtlCol="0">
            <a:spAutoFit/>
          </a:bodyPr>
          <a:lstStyle/>
          <a:p>
            <a:pPr>
              <a:defRPr/>
            </a:pPr>
            <a:r>
              <a:rPr lang="en-US" altLang="zh-CN" sz="2800" i="1" dirty="0" err="1">
                <a:latin typeface="Times New Roman" panose="02020603050405020304" pitchFamily="18" charset="0"/>
                <a:cs typeface="Times New Roman" panose="02020603050405020304" pitchFamily="18" charset="0"/>
              </a:rPr>
              <a:t>i</a:t>
            </a:r>
            <a:r>
              <a:rPr lang="en-US" altLang="zh-CN" sz="2800" dirty="0" err="1">
                <a:latin typeface="Times New Roman" panose="02020603050405020304" pitchFamily="18" charset="0"/>
                <a:cs typeface="Times New Roman" panose="02020603050405020304" pitchFamily="18" charset="0"/>
              </a:rPr>
              <a:t>-th</a:t>
            </a:r>
            <a:r>
              <a:rPr lang="en-US" altLang="zh-CN" sz="2800" dirty="0">
                <a:latin typeface="Times New Roman" panose="02020603050405020304" pitchFamily="18" charset="0"/>
                <a:cs typeface="Times New Roman" panose="02020603050405020304" pitchFamily="18" charset="0"/>
              </a:rPr>
              <a:t> node of </a:t>
            </a:r>
            <a:r>
              <a:rPr lang="en-US" altLang="zh-CN" sz="2800" dirty="0" err="1">
                <a:latin typeface="Times New Roman" panose="02020603050405020304" pitchFamily="18" charset="0"/>
                <a:cs typeface="Times New Roman" panose="02020603050405020304" pitchFamily="18" charset="0"/>
              </a:rPr>
              <a:t>trie</a:t>
            </a:r>
            <a:r>
              <a:rPr lang="en-US" altLang="zh-CN" sz="2800" dirty="0">
                <a:latin typeface="Times New Roman" panose="02020603050405020304" pitchFamily="18" charset="0"/>
                <a:cs typeface="Times New Roman" panose="02020603050405020304" pitchFamily="18" charset="0"/>
              </a:rPr>
              <a:t>;</a:t>
            </a:r>
          </a:p>
          <a:p>
            <a:pPr>
              <a:defRPr/>
            </a:pPr>
            <a:r>
              <a:rPr lang="en-US" altLang="zh-CN" sz="2800" i="1" dirty="0" smtClean="0">
                <a:latin typeface="Times New Roman" panose="02020603050405020304" pitchFamily="18" charset="0"/>
                <a:cs typeface="Times New Roman" panose="02020603050405020304" pitchFamily="18" charset="0"/>
              </a:rPr>
              <a:t>j</a:t>
            </a:r>
            <a:r>
              <a:rPr lang="en-US" altLang="zh-CN" sz="2800" dirty="0" smtClean="0">
                <a:latin typeface="Times New Roman" panose="02020603050405020304" pitchFamily="18" charset="0"/>
                <a:cs typeface="Times New Roman" panose="02020603050405020304" pitchFamily="18" charset="0"/>
              </a:rPr>
              <a:t>-</a:t>
            </a:r>
            <a:r>
              <a:rPr lang="en-US" altLang="zh-CN" sz="2800" dirty="0" err="1" smtClean="0">
                <a:latin typeface="Times New Roman" panose="02020603050405020304" pitchFamily="18" charset="0"/>
                <a:cs typeface="Times New Roman" panose="02020603050405020304" pitchFamily="18" charset="0"/>
              </a:rPr>
              <a:t>th</a:t>
            </a:r>
            <a:r>
              <a:rPr lang="en-US" altLang="zh-CN" sz="2800" dirty="0" smtClean="0">
                <a:latin typeface="Times New Roman" panose="02020603050405020304" pitchFamily="18" charset="0"/>
                <a:cs typeface="Times New Roman" panose="02020603050405020304" pitchFamily="18" charset="0"/>
              </a:rPr>
              <a:t> </a:t>
            </a:r>
            <a:r>
              <a:rPr lang="en-US" altLang="zh-CN" sz="2800" dirty="0">
                <a:latin typeface="Times New Roman" panose="02020603050405020304" pitchFamily="18" charset="0"/>
                <a:cs typeface="Times New Roman" panose="02020603050405020304" pitchFamily="18" charset="0"/>
              </a:rPr>
              <a:t>character of </a:t>
            </a:r>
            <a:r>
              <a:rPr lang="en-US" altLang="zh-CN" sz="2800" dirty="0" smtClean="0">
                <a:latin typeface="Times New Roman" panose="02020603050405020304" pitchFamily="18" charset="0"/>
                <a:cs typeface="Times New Roman" panose="02020603050405020304" pitchFamily="18" charset="0"/>
              </a:rPr>
              <a:t>Q</a:t>
            </a:r>
            <a:endParaRPr lang="en-US" altLang="zh-CN" sz="2800" dirty="0">
              <a:latin typeface="Times New Roman" panose="02020603050405020304" pitchFamily="18" charset="0"/>
              <a:cs typeface="Times New Roman" panose="02020603050405020304" pitchFamily="18" charset="0"/>
            </a:endParaRPr>
          </a:p>
        </p:txBody>
      </p:sp>
      <p:sp>
        <p:nvSpPr>
          <p:cNvPr id="18" name="左大括号 17"/>
          <p:cNvSpPr/>
          <p:nvPr/>
        </p:nvSpPr>
        <p:spPr>
          <a:xfrm>
            <a:off x="861884" y="3997757"/>
            <a:ext cx="165224" cy="579578"/>
          </a:xfrm>
          <a:prstGeom prst="leftBrace">
            <a:avLst>
              <a:gd name="adj1" fmla="val 38387"/>
              <a:gd name="adj2" fmla="val 50000"/>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zh-CN" altLang="en-US" dirty="0"/>
          </a:p>
        </p:txBody>
      </p:sp>
      <p:sp>
        <p:nvSpPr>
          <p:cNvPr id="13" name="文本框 12"/>
          <p:cNvSpPr txBox="1"/>
          <p:nvPr/>
        </p:nvSpPr>
        <p:spPr>
          <a:xfrm>
            <a:off x="5076056" y="1079292"/>
            <a:ext cx="3369136" cy="523220"/>
          </a:xfrm>
          <a:prstGeom prst="rect">
            <a:avLst/>
          </a:prstGeom>
          <a:noFill/>
        </p:spPr>
        <p:txBody>
          <a:bodyPr wrap="square" rtlCol="0">
            <a:spAutoFit/>
          </a:bodyPr>
          <a:lstStyle/>
          <a:p>
            <a:r>
              <a:rPr lang="en-US" altLang="zh-CN" sz="2800" dirty="0" smtClean="0">
                <a:latin typeface="Times New Roman" panose="02020603050405020304" pitchFamily="18" charset="0"/>
                <a:cs typeface="Times New Roman" panose="02020603050405020304" pitchFamily="18" charset="0"/>
              </a:rPr>
              <a:t> index:   0 1 2 3 4 5 6</a:t>
            </a:r>
            <a:endParaRPr lang="zh-CN" altLang="en-US" sz="2800" dirty="0">
              <a:latin typeface="Times New Roman" panose="02020603050405020304" pitchFamily="18" charset="0"/>
              <a:cs typeface="Times New Roman" panose="02020603050405020304" pitchFamily="18" charset="0"/>
            </a:endParaRPr>
          </a:p>
        </p:txBody>
      </p:sp>
      <p:sp>
        <p:nvSpPr>
          <p:cNvPr id="6" name="文本框 5"/>
          <p:cNvSpPr txBox="1"/>
          <p:nvPr/>
        </p:nvSpPr>
        <p:spPr>
          <a:xfrm>
            <a:off x="35496" y="2607565"/>
            <a:ext cx="3385863" cy="1040285"/>
          </a:xfrm>
          <a:prstGeom prst="rect">
            <a:avLst/>
          </a:prstGeom>
          <a:noFill/>
        </p:spPr>
        <p:txBody>
          <a:bodyPr wrap="none" rtlCol="0">
            <a:spAutoFit/>
          </a:bodyPr>
          <a:lstStyle/>
          <a:p>
            <a:pPr>
              <a:spcBef>
                <a:spcPct val="20000"/>
              </a:spcBef>
              <a:buClr>
                <a:schemeClr val="accent3"/>
              </a:buClr>
              <a:buSzPct val="95000"/>
              <a:buFont typeface="Wingdings 2"/>
              <a:defRPr/>
            </a:pPr>
            <a:r>
              <a:rPr lang="en-US" altLang="zh-CN" sz="2800" dirty="0">
                <a:latin typeface="+mj-lt"/>
              </a:rPr>
              <a:t>T</a:t>
            </a:r>
            <a:r>
              <a:rPr lang="en-US" altLang="zh-CN" sz="2800" baseline="-25000" dirty="0">
                <a:latin typeface="+mj-lt"/>
              </a:rPr>
              <a:t>1</a:t>
            </a:r>
            <a:r>
              <a:rPr lang="en-US" altLang="zh-CN" sz="2800" dirty="0">
                <a:latin typeface="+mj-lt"/>
              </a:rPr>
              <a:t>: </a:t>
            </a:r>
            <a:r>
              <a:rPr lang="en-US" altLang="zh-CN" sz="2800" dirty="0">
                <a:solidFill>
                  <a:srgbClr val="FF0000"/>
                </a:solidFill>
                <a:latin typeface="+mj-lt"/>
              </a:rPr>
              <a:t>(n</a:t>
            </a:r>
            <a:r>
              <a:rPr lang="en-US" altLang="zh-CN" sz="2800" baseline="-25000" dirty="0">
                <a:solidFill>
                  <a:srgbClr val="FF0000"/>
                </a:solidFill>
                <a:latin typeface="+mj-lt"/>
              </a:rPr>
              <a:t>0</a:t>
            </a:r>
            <a:r>
              <a:rPr lang="en-US" altLang="zh-CN" sz="2800" dirty="0">
                <a:solidFill>
                  <a:srgbClr val="FF0000"/>
                </a:solidFill>
                <a:latin typeface="+mj-lt"/>
              </a:rPr>
              <a:t> 1) (n</a:t>
            </a:r>
            <a:r>
              <a:rPr lang="en-US" altLang="zh-CN" sz="2800" baseline="-25000" dirty="0">
                <a:solidFill>
                  <a:srgbClr val="FF0000"/>
                </a:solidFill>
                <a:latin typeface="+mj-lt"/>
              </a:rPr>
              <a:t>1</a:t>
            </a:r>
            <a:r>
              <a:rPr lang="en-US" altLang="zh-CN" sz="2800" dirty="0">
                <a:solidFill>
                  <a:srgbClr val="FF0000"/>
                </a:solidFill>
                <a:latin typeface="+mj-lt"/>
              </a:rPr>
              <a:t> 0) (n</a:t>
            </a:r>
            <a:r>
              <a:rPr lang="en-US" altLang="zh-CN" sz="2800" baseline="-25000" dirty="0">
                <a:solidFill>
                  <a:srgbClr val="FF0000"/>
                </a:solidFill>
                <a:latin typeface="+mj-lt"/>
              </a:rPr>
              <a:t>21</a:t>
            </a:r>
            <a:r>
              <a:rPr lang="en-US" altLang="zh-CN" sz="2800" dirty="0">
                <a:solidFill>
                  <a:srgbClr val="FF0000"/>
                </a:solidFill>
                <a:latin typeface="+mj-lt"/>
              </a:rPr>
              <a:t> 0)</a:t>
            </a:r>
          </a:p>
          <a:p>
            <a:pPr>
              <a:spcBef>
                <a:spcPct val="20000"/>
              </a:spcBef>
              <a:buClr>
                <a:schemeClr val="accent3"/>
              </a:buClr>
              <a:buSzPct val="95000"/>
              <a:buFont typeface="Wingdings 2"/>
              <a:defRPr/>
            </a:pPr>
            <a:r>
              <a:rPr lang="en-US" altLang="zh-CN" sz="2800" dirty="0">
                <a:solidFill>
                  <a:srgbClr val="FF0000"/>
                </a:solidFill>
                <a:latin typeface="+mj-lt"/>
              </a:rPr>
              <a:t> (n</a:t>
            </a:r>
            <a:r>
              <a:rPr lang="en-US" altLang="zh-CN" sz="2800" baseline="-25000" dirty="0">
                <a:solidFill>
                  <a:srgbClr val="FF0000"/>
                </a:solidFill>
                <a:latin typeface="+mj-lt"/>
              </a:rPr>
              <a:t>21</a:t>
            </a:r>
            <a:r>
              <a:rPr lang="en-US" altLang="zh-CN" sz="2800" dirty="0">
                <a:solidFill>
                  <a:srgbClr val="FF0000"/>
                </a:solidFill>
                <a:latin typeface="+mj-lt"/>
              </a:rPr>
              <a:t> 1) </a:t>
            </a:r>
            <a:r>
              <a:rPr lang="en-US" altLang="zh-CN" sz="2800" strike="sngStrike" dirty="0">
                <a:solidFill>
                  <a:srgbClr val="FF0000"/>
                </a:solidFill>
                <a:latin typeface="+mj-lt"/>
              </a:rPr>
              <a:t>(n</a:t>
            </a:r>
            <a:r>
              <a:rPr lang="en-US" altLang="zh-CN" sz="2800" strike="sngStrike" baseline="-25000" dirty="0">
                <a:solidFill>
                  <a:srgbClr val="FF0000"/>
                </a:solidFill>
                <a:latin typeface="+mj-lt"/>
              </a:rPr>
              <a:t>1</a:t>
            </a:r>
            <a:r>
              <a:rPr lang="en-US" altLang="zh-CN" sz="2800" strike="sngStrike" dirty="0">
                <a:solidFill>
                  <a:srgbClr val="FF0000"/>
                </a:solidFill>
                <a:latin typeface="+mj-lt"/>
              </a:rPr>
              <a:t> 1) </a:t>
            </a:r>
          </a:p>
        </p:txBody>
      </p:sp>
      <p:sp>
        <p:nvSpPr>
          <p:cNvPr id="19" name="椭圆 18"/>
          <p:cNvSpPr/>
          <p:nvPr/>
        </p:nvSpPr>
        <p:spPr>
          <a:xfrm>
            <a:off x="6455738" y="2175976"/>
            <a:ext cx="288032" cy="288032"/>
          </a:xfrm>
          <a:prstGeom prst="ellipse">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sp>
        <p:nvSpPr>
          <p:cNvPr id="20" name="椭圆 19"/>
          <p:cNvSpPr/>
          <p:nvPr/>
        </p:nvSpPr>
        <p:spPr>
          <a:xfrm>
            <a:off x="8115632" y="2599216"/>
            <a:ext cx="288032"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1"/>
    </p:custDataLst>
    <p:extLst>
      <p:ext uri="{BB962C8B-B14F-4D97-AF65-F5344CB8AC3E}">
        <p14:creationId xmlns:p14="http://schemas.microsoft.com/office/powerpoint/2010/main" val="1609563428"/>
      </p:ext>
    </p:extLst>
  </p:cSld>
  <p:clrMapOvr>
    <a:masterClrMapping/>
  </p:clrMapOvr>
  <p:transition advTm="1388"/>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95536" y="-27384"/>
            <a:ext cx="8229600" cy="1143000"/>
          </a:xfrm>
        </p:spPr>
        <p:txBody>
          <a:bodyPr/>
          <a:lstStyle/>
          <a:p>
            <a:r>
              <a:rPr lang="en-US" altLang="zh-CN" dirty="0" smtClean="0"/>
              <a:t>Progressive Framework</a:t>
            </a:r>
            <a:endParaRPr lang="zh-CN" altLang="en-US" dirty="0"/>
          </a:p>
        </p:txBody>
      </p:sp>
      <p:sp>
        <p:nvSpPr>
          <p:cNvPr id="3" name="内容占位符 2"/>
          <p:cNvSpPr>
            <a:spLocks noGrp="1"/>
          </p:cNvSpPr>
          <p:nvPr>
            <p:ph idx="1"/>
          </p:nvPr>
        </p:nvSpPr>
        <p:spPr>
          <a:xfrm>
            <a:off x="35496" y="1340768"/>
            <a:ext cx="9108504" cy="4389120"/>
          </a:xfrm>
        </p:spPr>
        <p:txBody>
          <a:bodyPr>
            <a:normAutofit/>
          </a:bodyPr>
          <a:lstStyle/>
          <a:p>
            <a:pPr>
              <a:defRPr/>
            </a:pPr>
            <a:r>
              <a:rPr lang="en-US" altLang="zh-CN" sz="3200" dirty="0" smtClean="0">
                <a:latin typeface="+mj-lt"/>
              </a:rPr>
              <a:t>Return Results:</a:t>
            </a:r>
            <a:r>
              <a:rPr lang="en-US" altLang="zh-CN" sz="3200" dirty="0" smtClean="0">
                <a:solidFill>
                  <a:srgbClr val="7030A0"/>
                </a:solidFill>
                <a:latin typeface="+mj-lt"/>
              </a:rPr>
              <a:t>n</a:t>
            </a:r>
            <a:r>
              <a:rPr lang="en-US" altLang="zh-CN" sz="3200" baseline="-25000" dirty="0" smtClean="0">
                <a:solidFill>
                  <a:srgbClr val="7030A0"/>
                </a:solidFill>
                <a:latin typeface="+mj-lt"/>
              </a:rPr>
              <a:t>20</a:t>
            </a:r>
            <a:r>
              <a:rPr lang="en-US" altLang="zh-CN" sz="3200" dirty="0">
                <a:solidFill>
                  <a:srgbClr val="7030A0"/>
                </a:solidFill>
                <a:latin typeface="+mj-lt"/>
              </a:rPr>
              <a:t> </a:t>
            </a:r>
            <a:r>
              <a:rPr lang="en-US" altLang="zh-CN" sz="3200" dirty="0" smtClean="0">
                <a:solidFill>
                  <a:srgbClr val="7030A0"/>
                </a:solidFill>
                <a:latin typeface="+mj-lt"/>
              </a:rPr>
              <a:t>n</a:t>
            </a:r>
            <a:r>
              <a:rPr lang="en-US" altLang="zh-CN" sz="3200" baseline="-25000" dirty="0" smtClean="0">
                <a:solidFill>
                  <a:srgbClr val="7030A0"/>
                </a:solidFill>
                <a:latin typeface="+mj-lt"/>
              </a:rPr>
              <a:t>5</a:t>
            </a:r>
            <a:r>
              <a:rPr lang="en-US" altLang="zh-CN" sz="3200" dirty="0">
                <a:solidFill>
                  <a:srgbClr val="7030A0"/>
                </a:solidFill>
                <a:latin typeface="+mj-lt"/>
              </a:rPr>
              <a:t> </a:t>
            </a:r>
            <a:r>
              <a:rPr lang="en-US" altLang="zh-CN" sz="3200" dirty="0" smtClean="0">
                <a:solidFill>
                  <a:srgbClr val="7030A0"/>
                </a:solidFill>
                <a:latin typeface="+mj-lt"/>
              </a:rPr>
              <a:t>n</a:t>
            </a:r>
            <a:r>
              <a:rPr lang="en-US" altLang="zh-CN" sz="3200" baseline="-25000" dirty="0" smtClean="0">
                <a:solidFill>
                  <a:srgbClr val="7030A0"/>
                </a:solidFill>
                <a:latin typeface="+mj-lt"/>
              </a:rPr>
              <a:t>10</a:t>
            </a:r>
            <a:r>
              <a:rPr lang="en-US" altLang="zh-CN" sz="3200" dirty="0">
                <a:solidFill>
                  <a:srgbClr val="7030A0"/>
                </a:solidFill>
                <a:latin typeface="+mj-lt"/>
              </a:rPr>
              <a:t> </a:t>
            </a:r>
            <a:r>
              <a:rPr lang="en-US" altLang="zh-CN" sz="2800" dirty="0" smtClean="0">
                <a:latin typeface="+mj-lt"/>
              </a:rPr>
              <a:t>Top3-Query:  </a:t>
            </a:r>
            <a:r>
              <a:rPr lang="el-GR" altLang="zh-CN" sz="3600" i="1" dirty="0" smtClean="0">
                <a:solidFill>
                  <a:srgbClr val="FF0000"/>
                </a:solidFill>
                <a:latin typeface="+mj-lt"/>
              </a:rPr>
              <a:t>ε</a:t>
            </a:r>
            <a:r>
              <a:rPr lang="en-US" altLang="zh-CN" sz="3600" i="1" dirty="0" smtClean="0">
                <a:solidFill>
                  <a:srgbClr val="FF0000"/>
                </a:solidFill>
                <a:latin typeface="+mj-lt"/>
              </a:rPr>
              <a:t> s r a j </a:t>
            </a:r>
            <a:r>
              <a:rPr lang="en-US" altLang="zh-CN" sz="3600" i="1" dirty="0" err="1" smtClean="0">
                <a:solidFill>
                  <a:srgbClr val="FF0000"/>
                </a:solidFill>
                <a:latin typeface="+mj-lt"/>
              </a:rPr>
              <a:t>i</a:t>
            </a:r>
            <a:r>
              <a:rPr lang="en-US" altLang="zh-CN" sz="3600" i="1" dirty="0" smtClean="0">
                <a:solidFill>
                  <a:srgbClr val="FF0000"/>
                </a:solidFill>
                <a:latin typeface="+mj-lt"/>
              </a:rPr>
              <a:t> t</a:t>
            </a:r>
          </a:p>
          <a:p>
            <a:pPr marL="0" indent="0">
              <a:buNone/>
              <a:defRPr/>
            </a:pPr>
            <a:r>
              <a:rPr lang="en-US" altLang="zh-CN" sz="2800" dirty="0" smtClean="0">
                <a:latin typeface="+mj-lt"/>
              </a:rPr>
              <a:t>T</a:t>
            </a:r>
            <a:r>
              <a:rPr lang="en-US" altLang="zh-CN" sz="2800" baseline="-25000" dirty="0" smtClean="0">
                <a:latin typeface="+mj-lt"/>
              </a:rPr>
              <a:t>0</a:t>
            </a:r>
            <a:r>
              <a:rPr lang="en-US" altLang="zh-CN" sz="2800" dirty="0" smtClean="0">
                <a:latin typeface="+mj-lt"/>
              </a:rPr>
              <a:t>:</a:t>
            </a:r>
            <a:r>
              <a:rPr lang="en-US" altLang="zh-CN" sz="2800" dirty="0">
                <a:latin typeface="+mj-lt"/>
              </a:rPr>
              <a:t> (n</a:t>
            </a:r>
            <a:r>
              <a:rPr lang="en-US" altLang="zh-CN" sz="2800" baseline="-25000" dirty="0">
                <a:latin typeface="+mj-lt"/>
              </a:rPr>
              <a:t>0</a:t>
            </a:r>
            <a:r>
              <a:rPr lang="en-US" altLang="zh-CN" sz="2800" dirty="0">
                <a:latin typeface="+mj-lt"/>
              </a:rPr>
              <a:t> 0)  (n</a:t>
            </a:r>
            <a:r>
              <a:rPr lang="en-US" altLang="zh-CN" sz="2800" baseline="-25000" dirty="0">
                <a:latin typeface="+mj-lt"/>
              </a:rPr>
              <a:t>1</a:t>
            </a:r>
            <a:r>
              <a:rPr lang="en-US" altLang="zh-CN" sz="2800" dirty="0">
                <a:latin typeface="+mj-lt"/>
              </a:rPr>
              <a:t> </a:t>
            </a:r>
            <a:r>
              <a:rPr lang="en-US" altLang="zh-CN" sz="2800" dirty="0" smtClean="0">
                <a:latin typeface="+mj-lt"/>
              </a:rPr>
              <a:t>1)</a:t>
            </a:r>
          </a:p>
          <a:p>
            <a:pPr marL="0" indent="0">
              <a:buNone/>
              <a:defRPr/>
            </a:pPr>
            <a:endParaRPr lang="en-US" altLang="zh-CN" sz="3200" dirty="0">
              <a:latin typeface="+mj-lt"/>
            </a:endParaRPr>
          </a:p>
          <a:p>
            <a:pPr marL="0" indent="0">
              <a:buNone/>
              <a:defRPr/>
            </a:pPr>
            <a:endParaRPr lang="en-US" altLang="zh-CN" sz="3200" dirty="0" smtClean="0">
              <a:latin typeface="+mj-lt"/>
            </a:endParaRPr>
          </a:p>
          <a:p>
            <a:pPr marL="0" indent="0">
              <a:buNone/>
              <a:defRPr/>
            </a:pPr>
            <a:r>
              <a:rPr lang="en-US" altLang="zh-CN" sz="2400" dirty="0" smtClean="0">
                <a:latin typeface="Times New Roman" panose="02020603050405020304" pitchFamily="18" charset="0"/>
                <a:cs typeface="Times New Roman" panose="02020603050405020304" pitchFamily="18" charset="0"/>
              </a:rPr>
              <a:t>          </a:t>
            </a:r>
            <a:endParaRPr lang="en-US" altLang="zh-CN" sz="4400" baseline="-25000" dirty="0" smtClean="0">
              <a:latin typeface="+mj-lt"/>
            </a:endParaRPr>
          </a:p>
        </p:txBody>
      </p:sp>
      <p:sp>
        <p:nvSpPr>
          <p:cNvPr id="4" name="日期占位符 3"/>
          <p:cNvSpPr>
            <a:spLocks noGrp="1"/>
          </p:cNvSpPr>
          <p:nvPr>
            <p:ph type="dt" sz="half" idx="10"/>
          </p:nvPr>
        </p:nvSpPr>
        <p:spPr/>
        <p:txBody>
          <a:bodyPr/>
          <a:lstStyle/>
          <a:p>
            <a:fld id="{E80D66BC-002B-4753-9829-4A2FAC824ABB}" type="datetime1">
              <a:rPr lang="en-US" altLang="zh-CN" smtClean="0"/>
              <a:t>4/11/2013</a:t>
            </a:fld>
            <a:endParaRPr lang="zh-CN" altLang="en-US"/>
          </a:p>
        </p:txBody>
      </p:sp>
      <p:sp>
        <p:nvSpPr>
          <p:cNvPr id="12" name="页脚占位符 11"/>
          <p:cNvSpPr>
            <a:spLocks noGrp="1"/>
          </p:cNvSpPr>
          <p:nvPr>
            <p:ph type="ftr" sz="quarter" idx="11"/>
          </p:nvPr>
        </p:nvSpPr>
        <p:spPr/>
        <p:txBody>
          <a:bodyPr/>
          <a:lstStyle/>
          <a:p>
            <a:r>
              <a:rPr lang="en-US" altLang="zh-CN" smtClean="0"/>
              <a:t>TopkSearch @ ICDE2013</a:t>
            </a:r>
            <a:endParaRPr lang="zh-CN" altLang="en-US" dirty="0">
              <a:latin typeface="Times New Roman" pitchFamily="18" charset="0"/>
              <a:cs typeface="Times New Roman" pitchFamily="18" charset="0"/>
            </a:endParaRPr>
          </a:p>
        </p:txBody>
      </p:sp>
      <p:sp>
        <p:nvSpPr>
          <p:cNvPr id="15" name="灯片编号占位符 14"/>
          <p:cNvSpPr>
            <a:spLocks noGrp="1"/>
          </p:cNvSpPr>
          <p:nvPr>
            <p:ph type="sldNum" sz="quarter" idx="12"/>
          </p:nvPr>
        </p:nvSpPr>
        <p:spPr/>
        <p:txBody>
          <a:bodyPr/>
          <a:lstStyle/>
          <a:p>
            <a:fld id="{0C913308-F349-4B6D-A68A-DD1791B4A57B}" type="slidenum">
              <a:rPr lang="zh-CN" altLang="en-US" smtClean="0"/>
              <a:pPr/>
              <a:t>25</a:t>
            </a:fld>
            <a:r>
              <a:rPr lang="en-US" altLang="zh-CN" smtClean="0"/>
              <a:t>/42</a:t>
            </a:r>
            <a:endParaRPr lang="zh-CN" altLang="en-US" dirty="0"/>
          </a:p>
        </p:txBody>
      </p:sp>
      <p:pic>
        <p:nvPicPr>
          <p:cNvPr id="5" name="图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96281" y="2105195"/>
            <a:ext cx="5340215" cy="4063749"/>
          </a:xfrm>
          <a:prstGeom prst="rect">
            <a:avLst/>
          </a:prstGeom>
        </p:spPr>
      </p:pic>
      <p:sp>
        <p:nvSpPr>
          <p:cNvPr id="11" name="椭圆 10"/>
          <p:cNvSpPr/>
          <p:nvPr/>
        </p:nvSpPr>
        <p:spPr>
          <a:xfrm>
            <a:off x="4803264" y="4884400"/>
            <a:ext cx="288032"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5076056" y="1079292"/>
            <a:ext cx="3369136" cy="523220"/>
          </a:xfrm>
          <a:prstGeom prst="rect">
            <a:avLst/>
          </a:prstGeom>
          <a:noFill/>
        </p:spPr>
        <p:txBody>
          <a:bodyPr wrap="square" rtlCol="0">
            <a:spAutoFit/>
          </a:bodyPr>
          <a:lstStyle/>
          <a:p>
            <a:r>
              <a:rPr lang="en-US" altLang="zh-CN" sz="2800" dirty="0" smtClean="0">
                <a:latin typeface="Times New Roman" panose="02020603050405020304" pitchFamily="18" charset="0"/>
                <a:cs typeface="Times New Roman" panose="02020603050405020304" pitchFamily="18" charset="0"/>
              </a:rPr>
              <a:t> index:   0 1 2 3 4 5 6</a:t>
            </a:r>
            <a:endParaRPr lang="zh-CN" altLang="en-US" sz="2800" dirty="0">
              <a:latin typeface="Times New Roman" panose="02020603050405020304" pitchFamily="18" charset="0"/>
              <a:cs typeface="Times New Roman" panose="02020603050405020304" pitchFamily="18" charset="0"/>
            </a:endParaRPr>
          </a:p>
        </p:txBody>
      </p:sp>
      <p:sp>
        <p:nvSpPr>
          <p:cNvPr id="6" name="文本框 5"/>
          <p:cNvSpPr txBox="1"/>
          <p:nvPr/>
        </p:nvSpPr>
        <p:spPr>
          <a:xfrm>
            <a:off x="35496" y="2607565"/>
            <a:ext cx="3441968" cy="2074414"/>
          </a:xfrm>
          <a:prstGeom prst="rect">
            <a:avLst/>
          </a:prstGeom>
          <a:noFill/>
        </p:spPr>
        <p:txBody>
          <a:bodyPr wrap="none" rtlCol="0">
            <a:spAutoFit/>
          </a:bodyPr>
          <a:lstStyle/>
          <a:p>
            <a:pPr>
              <a:spcBef>
                <a:spcPct val="20000"/>
              </a:spcBef>
              <a:buClr>
                <a:schemeClr val="accent3"/>
              </a:buClr>
              <a:buSzPct val="95000"/>
              <a:buFont typeface="Wingdings 2"/>
              <a:defRPr/>
            </a:pPr>
            <a:r>
              <a:rPr lang="en-US" altLang="zh-CN" sz="2800" dirty="0">
                <a:latin typeface="+mj-lt"/>
              </a:rPr>
              <a:t>T</a:t>
            </a:r>
            <a:r>
              <a:rPr lang="en-US" altLang="zh-CN" sz="2800" baseline="-25000" dirty="0">
                <a:latin typeface="+mj-lt"/>
              </a:rPr>
              <a:t>1</a:t>
            </a:r>
            <a:r>
              <a:rPr lang="en-US" altLang="zh-CN" sz="2800" dirty="0">
                <a:latin typeface="+mj-lt"/>
              </a:rPr>
              <a:t>: (n</a:t>
            </a:r>
            <a:r>
              <a:rPr lang="en-US" altLang="zh-CN" sz="2800" baseline="-25000" dirty="0">
                <a:latin typeface="+mj-lt"/>
              </a:rPr>
              <a:t>0</a:t>
            </a:r>
            <a:r>
              <a:rPr lang="en-US" altLang="zh-CN" sz="2800" dirty="0">
                <a:latin typeface="+mj-lt"/>
              </a:rPr>
              <a:t> 1) (n</a:t>
            </a:r>
            <a:r>
              <a:rPr lang="en-US" altLang="zh-CN" sz="2800" baseline="-25000" dirty="0">
                <a:latin typeface="+mj-lt"/>
              </a:rPr>
              <a:t>1</a:t>
            </a:r>
            <a:r>
              <a:rPr lang="en-US" altLang="zh-CN" sz="2800" dirty="0">
                <a:latin typeface="+mj-lt"/>
              </a:rPr>
              <a:t> 0) (n</a:t>
            </a:r>
            <a:r>
              <a:rPr lang="en-US" altLang="zh-CN" sz="2800" baseline="-25000" dirty="0">
                <a:latin typeface="+mj-lt"/>
              </a:rPr>
              <a:t>21</a:t>
            </a:r>
            <a:r>
              <a:rPr lang="en-US" altLang="zh-CN" sz="2800" dirty="0">
                <a:latin typeface="+mj-lt"/>
              </a:rPr>
              <a:t> 0)</a:t>
            </a:r>
          </a:p>
          <a:p>
            <a:pPr>
              <a:spcBef>
                <a:spcPct val="20000"/>
              </a:spcBef>
              <a:buClr>
                <a:schemeClr val="accent3"/>
              </a:buClr>
              <a:buSzPct val="95000"/>
              <a:buFont typeface="Wingdings 2"/>
              <a:defRPr/>
            </a:pPr>
            <a:r>
              <a:rPr lang="en-US" altLang="zh-CN" sz="2800" dirty="0">
                <a:latin typeface="+mj-lt"/>
              </a:rPr>
              <a:t> (n</a:t>
            </a:r>
            <a:r>
              <a:rPr lang="en-US" altLang="zh-CN" sz="2800" baseline="-25000" dirty="0">
                <a:latin typeface="+mj-lt"/>
              </a:rPr>
              <a:t>21</a:t>
            </a:r>
            <a:r>
              <a:rPr lang="en-US" altLang="zh-CN" sz="2800" dirty="0">
                <a:latin typeface="+mj-lt"/>
              </a:rPr>
              <a:t> 1) </a:t>
            </a:r>
            <a:r>
              <a:rPr lang="en-US" altLang="zh-CN" sz="2800" strike="sngStrike" dirty="0">
                <a:latin typeface="+mj-lt"/>
              </a:rPr>
              <a:t>(n</a:t>
            </a:r>
            <a:r>
              <a:rPr lang="en-US" altLang="zh-CN" sz="2800" strike="sngStrike" baseline="-25000" dirty="0">
                <a:latin typeface="+mj-lt"/>
              </a:rPr>
              <a:t>1</a:t>
            </a:r>
            <a:r>
              <a:rPr lang="en-US" altLang="zh-CN" sz="2800" strike="sngStrike" dirty="0">
                <a:latin typeface="+mj-lt"/>
              </a:rPr>
              <a:t> 1) </a:t>
            </a:r>
          </a:p>
          <a:p>
            <a:pPr>
              <a:spcBef>
                <a:spcPct val="20000"/>
              </a:spcBef>
              <a:buClr>
                <a:schemeClr val="accent3"/>
              </a:buClr>
              <a:buSzPct val="95000"/>
              <a:buFont typeface="Wingdings 2"/>
              <a:defRPr/>
            </a:pPr>
            <a:r>
              <a:rPr lang="en-US" altLang="zh-CN" sz="2800" dirty="0" smtClean="0">
                <a:latin typeface="+mj-lt"/>
              </a:rPr>
              <a:t>……</a:t>
            </a:r>
            <a:r>
              <a:rPr lang="en-US" altLang="zh-CN" sz="2800" dirty="0" smtClean="0">
                <a:solidFill>
                  <a:srgbClr val="FF0000"/>
                </a:solidFill>
                <a:latin typeface="+mj-lt"/>
              </a:rPr>
              <a:t>(n</a:t>
            </a:r>
            <a:r>
              <a:rPr lang="en-US" altLang="zh-CN" sz="2800" baseline="-25000" dirty="0" smtClean="0">
                <a:solidFill>
                  <a:srgbClr val="FF0000"/>
                </a:solidFill>
                <a:latin typeface="+mj-lt"/>
              </a:rPr>
              <a:t>20 </a:t>
            </a:r>
            <a:r>
              <a:rPr lang="en-US" altLang="zh-CN" sz="2800" dirty="0" smtClean="0">
                <a:solidFill>
                  <a:srgbClr val="FF0000"/>
                </a:solidFill>
                <a:latin typeface="+mj-lt"/>
              </a:rPr>
              <a:t>6)</a:t>
            </a:r>
            <a:r>
              <a:rPr lang="en-US" altLang="zh-CN" sz="2800" dirty="0" smtClean="0">
                <a:latin typeface="+mj-lt"/>
              </a:rPr>
              <a:t>……</a:t>
            </a:r>
          </a:p>
          <a:p>
            <a:pPr>
              <a:spcBef>
                <a:spcPct val="20000"/>
              </a:spcBef>
              <a:buClr>
                <a:schemeClr val="accent3"/>
              </a:buClr>
              <a:buSzPct val="95000"/>
              <a:buFont typeface="Wingdings 2"/>
              <a:defRPr/>
            </a:pPr>
            <a:r>
              <a:rPr lang="en-US" altLang="zh-CN" sz="2800" dirty="0" smtClean="0">
                <a:latin typeface="+mj-lt"/>
              </a:rPr>
              <a:t>T</a:t>
            </a:r>
            <a:r>
              <a:rPr lang="en-US" altLang="zh-CN" sz="2800" baseline="-25000" dirty="0">
                <a:latin typeface="+mj-lt"/>
              </a:rPr>
              <a:t>2</a:t>
            </a:r>
            <a:r>
              <a:rPr lang="en-US" altLang="zh-CN" sz="2800" dirty="0" smtClean="0">
                <a:latin typeface="+mj-lt"/>
              </a:rPr>
              <a:t>: …</a:t>
            </a:r>
            <a:r>
              <a:rPr lang="en-US" altLang="zh-CN" sz="2800" dirty="0" smtClean="0">
                <a:solidFill>
                  <a:srgbClr val="FF0000"/>
                </a:solidFill>
                <a:latin typeface="+mj-lt"/>
              </a:rPr>
              <a:t>(n</a:t>
            </a:r>
            <a:r>
              <a:rPr lang="en-US" altLang="zh-CN" sz="2800" baseline="-25000" dirty="0" smtClean="0">
                <a:solidFill>
                  <a:srgbClr val="FF0000"/>
                </a:solidFill>
                <a:latin typeface="+mj-lt"/>
              </a:rPr>
              <a:t>5 </a:t>
            </a:r>
            <a:r>
              <a:rPr lang="en-US" altLang="zh-CN" sz="2800" dirty="0" smtClean="0">
                <a:solidFill>
                  <a:srgbClr val="FF0000"/>
                </a:solidFill>
                <a:latin typeface="+mj-lt"/>
              </a:rPr>
              <a:t>6)</a:t>
            </a:r>
            <a:r>
              <a:rPr lang="en-US" altLang="zh-CN" sz="2800" dirty="0" smtClean="0">
                <a:latin typeface="+mj-lt"/>
              </a:rPr>
              <a:t>… </a:t>
            </a:r>
            <a:r>
              <a:rPr lang="en-US" altLang="zh-CN" sz="2800" dirty="0" smtClean="0">
                <a:solidFill>
                  <a:srgbClr val="FF0000"/>
                </a:solidFill>
                <a:latin typeface="+mj-lt"/>
              </a:rPr>
              <a:t>(n</a:t>
            </a:r>
            <a:r>
              <a:rPr lang="en-US" altLang="zh-CN" sz="2800" baseline="-25000" dirty="0" smtClean="0">
                <a:solidFill>
                  <a:srgbClr val="FF0000"/>
                </a:solidFill>
                <a:latin typeface="+mj-lt"/>
              </a:rPr>
              <a:t>10</a:t>
            </a:r>
            <a:r>
              <a:rPr lang="en-US" altLang="zh-CN" sz="2800" dirty="0" smtClean="0">
                <a:solidFill>
                  <a:srgbClr val="FF0000"/>
                </a:solidFill>
                <a:latin typeface="+mj-lt"/>
              </a:rPr>
              <a:t> 6)</a:t>
            </a:r>
            <a:r>
              <a:rPr lang="en-US" altLang="zh-CN" sz="2800" dirty="0" smtClean="0">
                <a:latin typeface="+mj-lt"/>
              </a:rPr>
              <a:t>…</a:t>
            </a:r>
          </a:p>
        </p:txBody>
      </p:sp>
      <p:sp>
        <p:nvSpPr>
          <p:cNvPr id="20" name="椭圆 19"/>
          <p:cNvSpPr/>
          <p:nvPr/>
        </p:nvSpPr>
        <p:spPr>
          <a:xfrm>
            <a:off x="7221056" y="5316448"/>
            <a:ext cx="288032"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a:off x="3954408" y="4448160"/>
            <a:ext cx="288032"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1"/>
    </p:custDataLst>
    <p:extLst>
      <p:ext uri="{BB962C8B-B14F-4D97-AF65-F5344CB8AC3E}">
        <p14:creationId xmlns:p14="http://schemas.microsoft.com/office/powerpoint/2010/main" val="1613647254"/>
      </p:ext>
    </p:extLst>
  </p:cSld>
  <p:clrMapOvr>
    <a:masterClrMapping/>
  </p:clrMapOvr>
  <p:transition advTm="1388"/>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95536" y="-99392"/>
            <a:ext cx="8229600" cy="1143000"/>
          </a:xfrm>
        </p:spPr>
        <p:txBody>
          <a:bodyPr/>
          <a:lstStyle/>
          <a:p>
            <a:r>
              <a:rPr lang="en-US" altLang="zh-CN" dirty="0" smtClean="0"/>
              <a:t>Outline</a:t>
            </a:r>
            <a:endParaRPr lang="zh-CN" altLang="en-US" dirty="0"/>
          </a:p>
        </p:txBody>
      </p:sp>
      <p:sp>
        <p:nvSpPr>
          <p:cNvPr id="3" name="内容占位符 2"/>
          <p:cNvSpPr>
            <a:spLocks noGrp="1"/>
          </p:cNvSpPr>
          <p:nvPr>
            <p:ph idx="1"/>
          </p:nvPr>
        </p:nvSpPr>
        <p:spPr>
          <a:xfrm>
            <a:off x="457200" y="1484784"/>
            <a:ext cx="8229600" cy="4389120"/>
          </a:xfrm>
        </p:spPr>
        <p:txBody>
          <a:bodyPr/>
          <a:lstStyle/>
          <a:p>
            <a:r>
              <a:rPr lang="en-US" altLang="zh-CN" dirty="0" smtClean="0"/>
              <a:t>Motivation</a:t>
            </a:r>
          </a:p>
          <a:p>
            <a:r>
              <a:rPr lang="en-US" altLang="zh-CN" dirty="0" smtClean="0"/>
              <a:t>Problem Formulation</a:t>
            </a:r>
          </a:p>
          <a:p>
            <a:r>
              <a:rPr lang="en-US" altLang="zh-CN" dirty="0" smtClean="0"/>
              <a:t>Progressive Framework</a:t>
            </a:r>
          </a:p>
          <a:p>
            <a:r>
              <a:rPr lang="en-US" altLang="zh-CN" dirty="0" smtClean="0">
                <a:solidFill>
                  <a:srgbClr val="FF0000"/>
                </a:solidFill>
              </a:rPr>
              <a:t>Pivotal Entry-based Method</a:t>
            </a:r>
          </a:p>
          <a:p>
            <a:r>
              <a:rPr lang="en-US" altLang="zh-CN" dirty="0" smtClean="0"/>
              <a:t>Range-based Method</a:t>
            </a:r>
          </a:p>
          <a:p>
            <a:r>
              <a:rPr lang="en-US" altLang="zh-CN" dirty="0" smtClean="0"/>
              <a:t>Experiment</a:t>
            </a:r>
          </a:p>
          <a:p>
            <a:r>
              <a:rPr lang="en-US" altLang="zh-CN" dirty="0" smtClean="0"/>
              <a:t>Conclusion</a:t>
            </a:r>
          </a:p>
        </p:txBody>
      </p:sp>
      <p:sp>
        <p:nvSpPr>
          <p:cNvPr id="4" name="日期占位符 3"/>
          <p:cNvSpPr>
            <a:spLocks noGrp="1"/>
          </p:cNvSpPr>
          <p:nvPr>
            <p:ph type="dt" sz="half" idx="10"/>
          </p:nvPr>
        </p:nvSpPr>
        <p:spPr/>
        <p:txBody>
          <a:bodyPr/>
          <a:lstStyle/>
          <a:p>
            <a:fld id="{0B83E1BB-B657-44A1-AAAC-FFB1B642E0C7}" type="datetime1">
              <a:rPr lang="en-US" altLang="zh-CN" smtClean="0"/>
              <a:t>4/11/2013</a:t>
            </a:fld>
            <a:endParaRPr lang="zh-CN" altLang="en-US"/>
          </a:p>
        </p:txBody>
      </p:sp>
      <p:sp>
        <p:nvSpPr>
          <p:cNvPr id="8" name="页脚占位符 7"/>
          <p:cNvSpPr>
            <a:spLocks noGrp="1"/>
          </p:cNvSpPr>
          <p:nvPr>
            <p:ph type="ftr" sz="quarter" idx="11"/>
          </p:nvPr>
        </p:nvSpPr>
        <p:spPr/>
        <p:txBody>
          <a:bodyPr/>
          <a:lstStyle/>
          <a:p>
            <a:r>
              <a:rPr lang="en-US" altLang="zh-CN" smtClean="0"/>
              <a:t>TopkSearch @ ICDE2013</a:t>
            </a:r>
            <a:endParaRPr lang="zh-CN" altLang="en-US" dirty="0">
              <a:latin typeface="Times New Roman" pitchFamily="18" charset="0"/>
              <a:cs typeface="Times New Roman" pitchFamily="18" charset="0"/>
            </a:endParaRPr>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26</a:t>
            </a:fld>
            <a:r>
              <a:rPr lang="en-US" altLang="zh-CN" smtClean="0"/>
              <a:t>/42</a:t>
            </a:r>
            <a:endParaRPr lang="zh-CN" altLang="en-US" dirty="0"/>
          </a:p>
        </p:txBody>
      </p:sp>
    </p:spTree>
    <p:custDataLst>
      <p:tags r:id="rId1"/>
    </p:custDataLst>
    <p:extLst>
      <p:ext uri="{BB962C8B-B14F-4D97-AF65-F5344CB8AC3E}">
        <p14:creationId xmlns:p14="http://schemas.microsoft.com/office/powerpoint/2010/main" val="3741882993"/>
      </p:ext>
    </p:extLst>
  </p:cSld>
  <p:clrMapOvr>
    <a:masterClrMapping/>
  </p:clrMapOvr>
  <p:transition advTm="593"/>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图片 3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02626" y="2231856"/>
            <a:ext cx="3981450" cy="4152900"/>
          </a:xfrm>
          <a:prstGeom prst="rect">
            <a:avLst/>
          </a:prstGeom>
        </p:spPr>
      </p:pic>
      <p:sp>
        <p:nvSpPr>
          <p:cNvPr id="2" name="标题 1"/>
          <p:cNvSpPr>
            <a:spLocks noGrp="1"/>
          </p:cNvSpPr>
          <p:nvPr>
            <p:ph type="title"/>
          </p:nvPr>
        </p:nvSpPr>
        <p:spPr>
          <a:xfrm>
            <a:off x="395536" y="-27384"/>
            <a:ext cx="8229600" cy="1143000"/>
          </a:xfrm>
        </p:spPr>
        <p:txBody>
          <a:bodyPr/>
          <a:lstStyle/>
          <a:p>
            <a:r>
              <a:rPr lang="en-US" altLang="zh-CN" sz="4800" dirty="0">
                <a:solidFill>
                  <a:schemeClr val="tx1"/>
                </a:solidFill>
              </a:rPr>
              <a:t>Pivotal Entry-based Method</a:t>
            </a:r>
          </a:p>
        </p:txBody>
      </p:sp>
      <p:sp>
        <p:nvSpPr>
          <p:cNvPr id="3" name="内容占位符 2"/>
          <p:cNvSpPr>
            <a:spLocks noGrp="1"/>
          </p:cNvSpPr>
          <p:nvPr>
            <p:ph idx="1"/>
          </p:nvPr>
        </p:nvSpPr>
        <p:spPr>
          <a:xfrm>
            <a:off x="144016" y="1340768"/>
            <a:ext cx="8999984" cy="5112568"/>
          </a:xfrm>
        </p:spPr>
        <p:txBody>
          <a:bodyPr>
            <a:normAutofit/>
          </a:bodyPr>
          <a:lstStyle/>
          <a:p>
            <a:r>
              <a:rPr lang="en-US" altLang="zh-CN" sz="2800" i="1" dirty="0"/>
              <a:t>Definition 2 (Pivotal Entry): </a:t>
            </a:r>
            <a:r>
              <a:rPr lang="en-US" altLang="zh-CN" sz="2800" dirty="0"/>
              <a:t>An entry ⟨</a:t>
            </a:r>
            <a:r>
              <a:rPr lang="en-US" altLang="zh-CN" sz="2800" i="1" dirty="0" err="1"/>
              <a:t>i</a:t>
            </a:r>
            <a:r>
              <a:rPr lang="en-US" altLang="zh-CN" sz="2800" i="1" dirty="0"/>
              <a:t>, j</a:t>
            </a:r>
            <a:r>
              <a:rPr lang="en-US" altLang="zh-CN" sz="2800" dirty="0"/>
              <a:t>⟩</a:t>
            </a:r>
            <a:r>
              <a:rPr lang="en-US" altLang="zh-CN" sz="2800" i="1" dirty="0"/>
              <a:t> </a:t>
            </a:r>
            <a:r>
              <a:rPr lang="en-US" altLang="zh-CN" sz="2800" dirty="0"/>
              <a:t>in E</a:t>
            </a:r>
            <a:r>
              <a:rPr lang="en-US" altLang="zh-CN" sz="2800" i="1" dirty="0"/>
              <a:t>x </a:t>
            </a:r>
            <a:r>
              <a:rPr lang="en-US" altLang="zh-CN" sz="2800" dirty="0"/>
              <a:t>is </a:t>
            </a:r>
            <a:r>
              <a:rPr lang="en-US" altLang="zh-CN" sz="2800" dirty="0" smtClean="0"/>
              <a:t>called a </a:t>
            </a:r>
            <a:r>
              <a:rPr lang="en-US" altLang="zh-CN" sz="2800" dirty="0"/>
              <a:t>pivotal entry, if </a:t>
            </a:r>
            <a:r>
              <a:rPr lang="en-US" altLang="zh-CN" sz="2800" i="1" dirty="0"/>
              <a:t>D</a:t>
            </a:r>
            <a:r>
              <a:rPr lang="en-US" altLang="zh-CN" sz="2800" dirty="0"/>
              <a:t>[</a:t>
            </a:r>
            <a:r>
              <a:rPr lang="en-US" altLang="zh-CN" sz="2800" i="1" dirty="0" err="1"/>
              <a:t>i</a:t>
            </a:r>
            <a:r>
              <a:rPr lang="en-US" altLang="zh-CN" sz="2800" i="1" dirty="0"/>
              <a:t> </a:t>
            </a:r>
            <a:r>
              <a:rPr lang="en-US" altLang="zh-CN" sz="2800" dirty="0"/>
              <a:t>+ 1][</a:t>
            </a:r>
            <a:r>
              <a:rPr lang="en-US" altLang="zh-CN" sz="2800" i="1" dirty="0"/>
              <a:t>j </a:t>
            </a:r>
            <a:r>
              <a:rPr lang="en-US" altLang="zh-CN" sz="2800" dirty="0"/>
              <a:t>+ 1] </a:t>
            </a:r>
            <a:r>
              <a:rPr lang="en-US" altLang="zh-CN" sz="2800" i="1" dirty="0" smtClean="0"/>
              <a:t>&gt;</a:t>
            </a:r>
            <a:r>
              <a:rPr lang="en-US" altLang="zh-CN" sz="2800" dirty="0" smtClean="0"/>
              <a:t> </a:t>
            </a:r>
            <a:r>
              <a:rPr lang="en-US" altLang="zh-CN" sz="2800" i="1" dirty="0"/>
              <a:t>D</a:t>
            </a:r>
            <a:r>
              <a:rPr lang="en-US" altLang="zh-CN" sz="2800" dirty="0"/>
              <a:t>[</a:t>
            </a:r>
            <a:r>
              <a:rPr lang="en-US" altLang="zh-CN" sz="2800" i="1" dirty="0" err="1"/>
              <a:t>i</a:t>
            </a:r>
            <a:r>
              <a:rPr lang="en-US" altLang="zh-CN" sz="2800" dirty="0"/>
              <a:t>][</a:t>
            </a:r>
            <a:r>
              <a:rPr lang="en-US" altLang="zh-CN" sz="2800" i="1" dirty="0"/>
              <a:t>j</a:t>
            </a:r>
            <a:r>
              <a:rPr lang="en-US" altLang="zh-CN" sz="2800" dirty="0" smtClean="0"/>
              <a:t>].</a:t>
            </a:r>
          </a:p>
          <a:p>
            <a:endParaRPr lang="en-US" altLang="zh-CN" sz="2800" dirty="0"/>
          </a:p>
          <a:p>
            <a:endParaRPr lang="en-US" altLang="zh-CN" sz="2800" dirty="0" smtClean="0"/>
          </a:p>
          <a:p>
            <a:pPr marL="0" indent="0">
              <a:buNone/>
            </a:pPr>
            <a:r>
              <a:rPr lang="en-US" altLang="zh-CN" sz="2800" dirty="0" smtClean="0"/>
              <a:t>We only need to keep the</a:t>
            </a:r>
          </a:p>
          <a:p>
            <a:pPr marL="0" indent="0">
              <a:buNone/>
            </a:pPr>
            <a:r>
              <a:rPr lang="en-US" altLang="zh-CN" sz="2800" dirty="0"/>
              <a:t>p</a:t>
            </a:r>
            <a:r>
              <a:rPr lang="en-US" altLang="zh-CN" sz="2800" dirty="0" smtClean="0"/>
              <a:t>ivotal entry</a:t>
            </a:r>
            <a:endParaRPr lang="zh-CN" altLang="en-US" dirty="0"/>
          </a:p>
        </p:txBody>
      </p:sp>
      <p:sp>
        <p:nvSpPr>
          <p:cNvPr id="4" name="日期占位符 3"/>
          <p:cNvSpPr>
            <a:spLocks noGrp="1"/>
          </p:cNvSpPr>
          <p:nvPr>
            <p:ph type="dt" sz="half" idx="10"/>
          </p:nvPr>
        </p:nvSpPr>
        <p:spPr/>
        <p:txBody>
          <a:bodyPr/>
          <a:lstStyle/>
          <a:p>
            <a:fld id="{16516C49-DB80-47A0-AD27-7A677A796056}" type="datetime1">
              <a:rPr lang="en-US" altLang="zh-CN" smtClean="0"/>
              <a:t>4/11/2013</a:t>
            </a:fld>
            <a:endParaRPr lang="zh-CN" altLang="en-US"/>
          </a:p>
        </p:txBody>
      </p:sp>
      <p:sp>
        <p:nvSpPr>
          <p:cNvPr id="12" name="页脚占位符 11"/>
          <p:cNvSpPr>
            <a:spLocks noGrp="1"/>
          </p:cNvSpPr>
          <p:nvPr>
            <p:ph type="ftr" sz="quarter" idx="11"/>
          </p:nvPr>
        </p:nvSpPr>
        <p:spPr/>
        <p:txBody>
          <a:bodyPr/>
          <a:lstStyle/>
          <a:p>
            <a:r>
              <a:rPr lang="en-US" altLang="zh-CN" smtClean="0"/>
              <a:t>TopkSearch @ ICDE2013</a:t>
            </a:r>
            <a:endParaRPr lang="zh-CN" altLang="en-US" dirty="0">
              <a:latin typeface="Times New Roman" pitchFamily="18" charset="0"/>
              <a:cs typeface="Times New Roman" pitchFamily="18" charset="0"/>
            </a:endParaRPr>
          </a:p>
        </p:txBody>
      </p:sp>
      <p:sp>
        <p:nvSpPr>
          <p:cNvPr id="15" name="灯片编号占位符 14"/>
          <p:cNvSpPr>
            <a:spLocks noGrp="1"/>
          </p:cNvSpPr>
          <p:nvPr>
            <p:ph type="sldNum" sz="quarter" idx="12"/>
          </p:nvPr>
        </p:nvSpPr>
        <p:spPr/>
        <p:txBody>
          <a:bodyPr/>
          <a:lstStyle/>
          <a:p>
            <a:fld id="{0C913308-F349-4B6D-A68A-DD1791B4A57B}" type="slidenum">
              <a:rPr lang="zh-CN" altLang="en-US" smtClean="0"/>
              <a:pPr/>
              <a:t>27</a:t>
            </a:fld>
            <a:r>
              <a:rPr lang="en-US" altLang="zh-CN" smtClean="0"/>
              <a:t>/42</a:t>
            </a:r>
            <a:endParaRPr lang="zh-CN" altLang="en-US" dirty="0"/>
          </a:p>
        </p:txBody>
      </p:sp>
      <p:sp>
        <p:nvSpPr>
          <p:cNvPr id="8" name="矩形 7"/>
          <p:cNvSpPr/>
          <p:nvPr/>
        </p:nvSpPr>
        <p:spPr>
          <a:xfrm>
            <a:off x="5869795" y="3086680"/>
            <a:ext cx="318208" cy="327309"/>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9" name="矩形 8"/>
          <p:cNvSpPr/>
          <p:nvPr/>
        </p:nvSpPr>
        <p:spPr>
          <a:xfrm>
            <a:off x="5417962" y="3528339"/>
            <a:ext cx="318208" cy="327309"/>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10" name="矩形 9"/>
          <p:cNvSpPr/>
          <p:nvPr/>
        </p:nvSpPr>
        <p:spPr>
          <a:xfrm>
            <a:off x="5417962" y="3972653"/>
            <a:ext cx="318208" cy="327309"/>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11" name="矩形 10"/>
          <p:cNvSpPr/>
          <p:nvPr/>
        </p:nvSpPr>
        <p:spPr>
          <a:xfrm>
            <a:off x="5926762" y="3959801"/>
            <a:ext cx="318208" cy="327309"/>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14" name="矩形 13"/>
          <p:cNvSpPr/>
          <p:nvPr/>
        </p:nvSpPr>
        <p:spPr>
          <a:xfrm>
            <a:off x="6788839" y="3972652"/>
            <a:ext cx="318208" cy="327309"/>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16" name="矩形 15"/>
          <p:cNvSpPr/>
          <p:nvPr/>
        </p:nvSpPr>
        <p:spPr>
          <a:xfrm>
            <a:off x="6292402" y="3505705"/>
            <a:ext cx="318208" cy="327309"/>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17" name="矩形 16"/>
          <p:cNvSpPr/>
          <p:nvPr/>
        </p:nvSpPr>
        <p:spPr>
          <a:xfrm>
            <a:off x="6788839" y="3505705"/>
            <a:ext cx="318208" cy="327309"/>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18" name="矩形 17"/>
          <p:cNvSpPr/>
          <p:nvPr/>
        </p:nvSpPr>
        <p:spPr>
          <a:xfrm>
            <a:off x="6367992" y="3078336"/>
            <a:ext cx="318208" cy="327309"/>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19" name="矩形 18"/>
          <p:cNvSpPr/>
          <p:nvPr/>
        </p:nvSpPr>
        <p:spPr>
          <a:xfrm>
            <a:off x="5867222" y="4363480"/>
            <a:ext cx="318208" cy="327309"/>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20" name="矩形 19"/>
          <p:cNvSpPr/>
          <p:nvPr/>
        </p:nvSpPr>
        <p:spPr>
          <a:xfrm>
            <a:off x="6321722" y="4395523"/>
            <a:ext cx="318208" cy="327309"/>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21" name="矩形 20"/>
          <p:cNvSpPr/>
          <p:nvPr/>
        </p:nvSpPr>
        <p:spPr>
          <a:xfrm>
            <a:off x="6744242" y="4424683"/>
            <a:ext cx="318208" cy="327309"/>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22" name="矩形 21"/>
          <p:cNvSpPr/>
          <p:nvPr/>
        </p:nvSpPr>
        <p:spPr>
          <a:xfrm>
            <a:off x="6290013" y="4829729"/>
            <a:ext cx="318208" cy="327309"/>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23" name="矩形 22"/>
          <p:cNvSpPr/>
          <p:nvPr/>
        </p:nvSpPr>
        <p:spPr>
          <a:xfrm>
            <a:off x="6788839" y="4857673"/>
            <a:ext cx="318208" cy="327309"/>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24" name="矩形 23"/>
          <p:cNvSpPr/>
          <p:nvPr/>
        </p:nvSpPr>
        <p:spPr>
          <a:xfrm>
            <a:off x="7168836" y="4868714"/>
            <a:ext cx="318208" cy="327309"/>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25" name="矩形 24"/>
          <p:cNvSpPr/>
          <p:nvPr/>
        </p:nvSpPr>
        <p:spPr>
          <a:xfrm>
            <a:off x="6744242" y="5307636"/>
            <a:ext cx="318208" cy="327309"/>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26" name="矩形 25"/>
          <p:cNvSpPr/>
          <p:nvPr/>
        </p:nvSpPr>
        <p:spPr>
          <a:xfrm>
            <a:off x="7222906" y="5307635"/>
            <a:ext cx="318208" cy="327309"/>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27" name="矩形 26"/>
          <p:cNvSpPr/>
          <p:nvPr/>
        </p:nvSpPr>
        <p:spPr>
          <a:xfrm>
            <a:off x="7700742" y="5307635"/>
            <a:ext cx="318208" cy="327309"/>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28" name="矩形 27"/>
          <p:cNvSpPr/>
          <p:nvPr/>
        </p:nvSpPr>
        <p:spPr>
          <a:xfrm>
            <a:off x="7222906" y="5746556"/>
            <a:ext cx="318208" cy="327309"/>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29" name="矩形 28"/>
          <p:cNvSpPr/>
          <p:nvPr/>
        </p:nvSpPr>
        <p:spPr>
          <a:xfrm>
            <a:off x="7638077" y="5745378"/>
            <a:ext cx="318208" cy="327309"/>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30" name="矩形 29"/>
          <p:cNvSpPr/>
          <p:nvPr/>
        </p:nvSpPr>
        <p:spPr>
          <a:xfrm>
            <a:off x="8087002" y="5757597"/>
            <a:ext cx="318208" cy="327309"/>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32" name="椭圆 31"/>
          <p:cNvSpPr/>
          <p:nvPr/>
        </p:nvSpPr>
        <p:spPr>
          <a:xfrm>
            <a:off x="5834641" y="3485053"/>
            <a:ext cx="383371" cy="38337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p:cNvSpPr/>
          <p:nvPr/>
        </p:nvSpPr>
        <p:spPr>
          <a:xfrm>
            <a:off x="5397996" y="3046100"/>
            <a:ext cx="383371" cy="38337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4" name="矩形 33"/>
          <p:cNvSpPr/>
          <p:nvPr/>
        </p:nvSpPr>
        <p:spPr>
          <a:xfrm>
            <a:off x="5515458" y="3109007"/>
            <a:ext cx="148447" cy="245913"/>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zh-CN" sz="2400" dirty="0">
                <a:latin typeface="Times New Roman" panose="02020603050405020304" pitchFamily="18" charset="0"/>
                <a:cs typeface="Times New Roman" panose="02020603050405020304" pitchFamily="18" charset="0"/>
              </a:rPr>
              <a:t>0</a:t>
            </a:r>
            <a:endParaRPr lang="zh-CN" altLang="en-US" dirty="0">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36161461"/>
      </p:ext>
    </p:extLst>
  </p:cSld>
  <p:clrMapOvr>
    <a:masterClrMapping/>
  </p:clrMapOvr>
  <p:transition advTm="1388"/>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95536" y="-27384"/>
            <a:ext cx="8229600" cy="1143000"/>
          </a:xfrm>
        </p:spPr>
        <p:txBody>
          <a:bodyPr/>
          <a:lstStyle/>
          <a:p>
            <a:r>
              <a:rPr lang="en-US" altLang="zh-CN" sz="5400" dirty="0">
                <a:solidFill>
                  <a:schemeClr val="tx1"/>
                </a:solidFill>
              </a:rPr>
              <a:t>Pivotal Entry-based Method</a:t>
            </a:r>
            <a:endParaRPr lang="zh-CN" altLang="en-US" dirty="0"/>
          </a:p>
        </p:txBody>
      </p:sp>
      <p:sp>
        <p:nvSpPr>
          <p:cNvPr id="4" name="日期占位符 3"/>
          <p:cNvSpPr>
            <a:spLocks noGrp="1"/>
          </p:cNvSpPr>
          <p:nvPr>
            <p:ph type="dt" sz="half" idx="10"/>
          </p:nvPr>
        </p:nvSpPr>
        <p:spPr/>
        <p:txBody>
          <a:bodyPr/>
          <a:lstStyle/>
          <a:p>
            <a:fld id="{F9159141-617E-49F1-B972-8AC79D669DC6}" type="datetime1">
              <a:rPr lang="en-US" altLang="zh-CN" smtClean="0"/>
              <a:t>4/11/2013</a:t>
            </a:fld>
            <a:endParaRPr lang="zh-CN" altLang="en-US"/>
          </a:p>
        </p:txBody>
      </p:sp>
      <p:sp>
        <p:nvSpPr>
          <p:cNvPr id="12" name="页脚占位符 11"/>
          <p:cNvSpPr>
            <a:spLocks noGrp="1"/>
          </p:cNvSpPr>
          <p:nvPr>
            <p:ph type="ftr" sz="quarter" idx="11"/>
          </p:nvPr>
        </p:nvSpPr>
        <p:spPr/>
        <p:txBody>
          <a:bodyPr/>
          <a:lstStyle/>
          <a:p>
            <a:r>
              <a:rPr lang="en-US" altLang="zh-CN" smtClean="0"/>
              <a:t>TopkSearch @ ICDE2013</a:t>
            </a:r>
            <a:endParaRPr lang="zh-CN" altLang="en-US" dirty="0">
              <a:latin typeface="Times New Roman" pitchFamily="18" charset="0"/>
              <a:cs typeface="Times New Roman" pitchFamily="18" charset="0"/>
            </a:endParaRPr>
          </a:p>
        </p:txBody>
      </p:sp>
      <p:sp>
        <p:nvSpPr>
          <p:cNvPr id="15" name="灯片编号占位符 14"/>
          <p:cNvSpPr>
            <a:spLocks noGrp="1"/>
          </p:cNvSpPr>
          <p:nvPr>
            <p:ph type="sldNum" sz="quarter" idx="12"/>
          </p:nvPr>
        </p:nvSpPr>
        <p:spPr/>
        <p:txBody>
          <a:bodyPr/>
          <a:lstStyle/>
          <a:p>
            <a:fld id="{0C913308-F349-4B6D-A68A-DD1791B4A57B}" type="slidenum">
              <a:rPr lang="zh-CN" altLang="en-US" smtClean="0"/>
              <a:pPr/>
              <a:t>28</a:t>
            </a:fld>
            <a:r>
              <a:rPr lang="en-US" altLang="zh-CN" smtClean="0"/>
              <a:t>/42</a:t>
            </a:r>
            <a:endParaRPr lang="zh-CN" altLang="en-US" dirty="0"/>
          </a:p>
        </p:txBody>
      </p:sp>
      <p:sp>
        <p:nvSpPr>
          <p:cNvPr id="24" name="矩形 23"/>
          <p:cNvSpPr/>
          <p:nvPr/>
        </p:nvSpPr>
        <p:spPr>
          <a:xfrm>
            <a:off x="426953" y="1484784"/>
            <a:ext cx="7344816" cy="1384995"/>
          </a:xfrm>
          <a:prstGeom prst="rect">
            <a:avLst/>
          </a:prstGeom>
        </p:spPr>
        <p:txBody>
          <a:bodyPr wrap="square">
            <a:spAutoFit/>
          </a:bodyPr>
          <a:lstStyle/>
          <a:p>
            <a:pPr>
              <a:buFont typeface="Wingdings" pitchFamily="2" charset="2"/>
              <a:buNone/>
            </a:pPr>
            <a:r>
              <a:rPr lang="en-US" altLang="zh-TW" sz="2400" dirty="0" smtClean="0">
                <a:latin typeface="Times New Roman" pitchFamily="18" charset="0"/>
                <a:cs typeface="Times New Roman" pitchFamily="18" charset="0"/>
              </a:rPr>
              <a:t>Smallest Pivotal Entry First</a:t>
            </a:r>
            <a:r>
              <a:rPr lang="en-US" altLang="zh-TW" sz="2800" dirty="0" smtClean="0">
                <a:latin typeface="Times New Roman" pitchFamily="18" charset="0"/>
                <a:cs typeface="Times New Roman" pitchFamily="18" charset="0"/>
              </a:rPr>
              <a:t>.</a:t>
            </a:r>
          </a:p>
          <a:p>
            <a:pPr>
              <a:buFont typeface="Wingdings" pitchFamily="2" charset="2"/>
              <a:buNone/>
            </a:pPr>
            <a:endParaRPr lang="en-US" altLang="zh-TW" sz="2800" dirty="0">
              <a:latin typeface="Times New Roman" pitchFamily="18" charset="0"/>
              <a:cs typeface="Times New Roman" pitchFamily="18" charset="0"/>
            </a:endParaRPr>
          </a:p>
          <a:p>
            <a:pPr>
              <a:buFont typeface="Wingdings" pitchFamily="2" charset="2"/>
              <a:buNone/>
            </a:pPr>
            <a:r>
              <a:rPr lang="en-US" altLang="zh-TW" sz="2800" dirty="0" smtClean="0">
                <a:latin typeface="Times New Roman" pitchFamily="18" charset="0"/>
                <a:cs typeface="Times New Roman" pitchFamily="18" charset="0"/>
              </a:rPr>
              <a:t>P</a:t>
            </a:r>
            <a:r>
              <a:rPr lang="en-US" altLang="zh-TW" sz="2800" baseline="-25000" dirty="0">
                <a:latin typeface="Times New Roman" pitchFamily="18" charset="0"/>
                <a:cs typeface="Times New Roman" pitchFamily="18" charset="0"/>
              </a:rPr>
              <a:t>0</a:t>
            </a:r>
            <a:r>
              <a:rPr lang="en-US" altLang="zh-TW" sz="2800" baseline="-25000" dirty="0" smtClean="0">
                <a:latin typeface="Times New Roman" pitchFamily="18" charset="0"/>
                <a:cs typeface="Times New Roman" pitchFamily="18" charset="0"/>
              </a:rPr>
              <a:t> </a:t>
            </a:r>
            <a:r>
              <a:rPr lang="en-US" altLang="zh-TW" sz="2800" dirty="0" smtClean="0">
                <a:latin typeface="Times New Roman" pitchFamily="18" charset="0"/>
                <a:cs typeface="Times New Roman" pitchFamily="18" charset="0"/>
              </a:rPr>
              <a:t>: (1,1)</a:t>
            </a:r>
            <a:endParaRPr lang="en-US" altLang="zh-TW" sz="2800" dirty="0">
              <a:latin typeface="Times New Roman" pitchFamily="18" charset="0"/>
              <a:cs typeface="Times New Roman" pitchFamily="18" charset="0"/>
            </a:endParaRPr>
          </a:p>
        </p:txBody>
      </p:sp>
      <p:pic>
        <p:nvPicPr>
          <p:cNvPr id="10" name="图片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35896" y="1844824"/>
            <a:ext cx="3981450" cy="4152900"/>
          </a:xfrm>
          <a:prstGeom prst="rect">
            <a:avLst/>
          </a:prstGeom>
        </p:spPr>
      </p:pic>
      <p:sp>
        <p:nvSpPr>
          <p:cNvPr id="11" name="矩形 10"/>
          <p:cNvSpPr/>
          <p:nvPr/>
        </p:nvSpPr>
        <p:spPr>
          <a:xfrm>
            <a:off x="4803065" y="2699648"/>
            <a:ext cx="318208" cy="327309"/>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25" name="矩形 24"/>
          <p:cNvSpPr/>
          <p:nvPr/>
        </p:nvSpPr>
        <p:spPr>
          <a:xfrm>
            <a:off x="4351232" y="3141307"/>
            <a:ext cx="318208" cy="327309"/>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28" name="矩形 27"/>
          <p:cNvSpPr/>
          <p:nvPr/>
        </p:nvSpPr>
        <p:spPr>
          <a:xfrm>
            <a:off x="4351232" y="3585621"/>
            <a:ext cx="318208" cy="327309"/>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29" name="矩形 28"/>
          <p:cNvSpPr/>
          <p:nvPr/>
        </p:nvSpPr>
        <p:spPr>
          <a:xfrm>
            <a:off x="4860032" y="3572769"/>
            <a:ext cx="318208" cy="327309"/>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30" name="矩形 29"/>
          <p:cNvSpPr/>
          <p:nvPr/>
        </p:nvSpPr>
        <p:spPr>
          <a:xfrm>
            <a:off x="5256776" y="3574285"/>
            <a:ext cx="318208" cy="327309"/>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31" name="矩形 30"/>
          <p:cNvSpPr/>
          <p:nvPr/>
        </p:nvSpPr>
        <p:spPr>
          <a:xfrm>
            <a:off x="5722109" y="3585620"/>
            <a:ext cx="318208" cy="327309"/>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32" name="矩形 31"/>
          <p:cNvSpPr/>
          <p:nvPr/>
        </p:nvSpPr>
        <p:spPr>
          <a:xfrm>
            <a:off x="5225672" y="3118673"/>
            <a:ext cx="318208" cy="327309"/>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33" name="矩形 32"/>
          <p:cNvSpPr/>
          <p:nvPr/>
        </p:nvSpPr>
        <p:spPr>
          <a:xfrm>
            <a:off x="5722109" y="3118673"/>
            <a:ext cx="318208" cy="327309"/>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34" name="矩形 33"/>
          <p:cNvSpPr/>
          <p:nvPr/>
        </p:nvSpPr>
        <p:spPr>
          <a:xfrm>
            <a:off x="5301262" y="2691304"/>
            <a:ext cx="318208" cy="327309"/>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35" name="矩形 34"/>
          <p:cNvSpPr/>
          <p:nvPr/>
        </p:nvSpPr>
        <p:spPr>
          <a:xfrm>
            <a:off x="4800492" y="3976448"/>
            <a:ext cx="318208" cy="327309"/>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36" name="矩形 35"/>
          <p:cNvSpPr/>
          <p:nvPr/>
        </p:nvSpPr>
        <p:spPr>
          <a:xfrm>
            <a:off x="5254992" y="4008491"/>
            <a:ext cx="318208" cy="327309"/>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37" name="矩形 36"/>
          <p:cNvSpPr/>
          <p:nvPr/>
        </p:nvSpPr>
        <p:spPr>
          <a:xfrm>
            <a:off x="5677512" y="4037651"/>
            <a:ext cx="318208" cy="327309"/>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38" name="矩形 37"/>
          <p:cNvSpPr/>
          <p:nvPr/>
        </p:nvSpPr>
        <p:spPr>
          <a:xfrm>
            <a:off x="5223283" y="4442697"/>
            <a:ext cx="318208" cy="327309"/>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39" name="矩形 38"/>
          <p:cNvSpPr/>
          <p:nvPr/>
        </p:nvSpPr>
        <p:spPr>
          <a:xfrm>
            <a:off x="5722109" y="4470641"/>
            <a:ext cx="318208" cy="327309"/>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40" name="矩形 39"/>
          <p:cNvSpPr/>
          <p:nvPr/>
        </p:nvSpPr>
        <p:spPr>
          <a:xfrm>
            <a:off x="6102106" y="4481682"/>
            <a:ext cx="318208" cy="327309"/>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41" name="矩形 40"/>
          <p:cNvSpPr/>
          <p:nvPr/>
        </p:nvSpPr>
        <p:spPr>
          <a:xfrm>
            <a:off x="5677512" y="4920604"/>
            <a:ext cx="318208" cy="327309"/>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42" name="矩形 41"/>
          <p:cNvSpPr/>
          <p:nvPr/>
        </p:nvSpPr>
        <p:spPr>
          <a:xfrm>
            <a:off x="6156176" y="4920603"/>
            <a:ext cx="318208" cy="327309"/>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43" name="矩形 42"/>
          <p:cNvSpPr/>
          <p:nvPr/>
        </p:nvSpPr>
        <p:spPr>
          <a:xfrm>
            <a:off x="6634012" y="4920603"/>
            <a:ext cx="318208" cy="327309"/>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44" name="矩形 43"/>
          <p:cNvSpPr/>
          <p:nvPr/>
        </p:nvSpPr>
        <p:spPr>
          <a:xfrm>
            <a:off x="6156176" y="5359524"/>
            <a:ext cx="318208" cy="327309"/>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45" name="矩形 44"/>
          <p:cNvSpPr/>
          <p:nvPr/>
        </p:nvSpPr>
        <p:spPr>
          <a:xfrm>
            <a:off x="6571347" y="5358346"/>
            <a:ext cx="318208" cy="327309"/>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46" name="矩形 45"/>
          <p:cNvSpPr/>
          <p:nvPr/>
        </p:nvSpPr>
        <p:spPr>
          <a:xfrm>
            <a:off x="7020272" y="5370565"/>
            <a:ext cx="318208" cy="327309"/>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48" name="矩形 47"/>
          <p:cNvSpPr/>
          <p:nvPr/>
        </p:nvSpPr>
        <p:spPr>
          <a:xfrm>
            <a:off x="4742135" y="3089700"/>
            <a:ext cx="442727" cy="421012"/>
          </a:xfrm>
          <a:prstGeom prst="rect">
            <a:avLst/>
          </a:prstGeom>
          <a:noFill/>
          <a:ln w="57150">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Tree>
    <p:custDataLst>
      <p:tags r:id="rId1"/>
    </p:custDataLst>
    <p:extLst>
      <p:ext uri="{BB962C8B-B14F-4D97-AF65-F5344CB8AC3E}">
        <p14:creationId xmlns:p14="http://schemas.microsoft.com/office/powerpoint/2010/main" val="1788138060"/>
      </p:ext>
    </p:extLst>
  </p:cSld>
  <p:clrMapOvr>
    <a:masterClrMapping/>
  </p:clrMapOvr>
  <p:transition advTm="1388"/>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95536" y="-27384"/>
            <a:ext cx="8229600" cy="1143000"/>
          </a:xfrm>
        </p:spPr>
        <p:txBody>
          <a:bodyPr/>
          <a:lstStyle/>
          <a:p>
            <a:r>
              <a:rPr lang="en-US" altLang="zh-CN" sz="4800" dirty="0">
                <a:solidFill>
                  <a:schemeClr val="tx1"/>
                </a:solidFill>
              </a:rPr>
              <a:t>Pivotal Entry-based Method</a:t>
            </a:r>
            <a:endParaRPr lang="zh-CN" altLang="en-US" dirty="0"/>
          </a:p>
        </p:txBody>
      </p:sp>
      <p:sp>
        <p:nvSpPr>
          <p:cNvPr id="4" name="日期占位符 3"/>
          <p:cNvSpPr>
            <a:spLocks noGrp="1"/>
          </p:cNvSpPr>
          <p:nvPr>
            <p:ph type="dt" sz="half" idx="10"/>
          </p:nvPr>
        </p:nvSpPr>
        <p:spPr/>
        <p:txBody>
          <a:bodyPr/>
          <a:lstStyle/>
          <a:p>
            <a:fld id="{F9159141-617E-49F1-B972-8AC79D669DC6}" type="datetime1">
              <a:rPr lang="en-US" altLang="zh-CN" smtClean="0"/>
              <a:t>4/11/2013</a:t>
            </a:fld>
            <a:endParaRPr lang="zh-CN" altLang="en-US"/>
          </a:p>
        </p:txBody>
      </p:sp>
      <p:sp>
        <p:nvSpPr>
          <p:cNvPr id="12" name="页脚占位符 11"/>
          <p:cNvSpPr>
            <a:spLocks noGrp="1"/>
          </p:cNvSpPr>
          <p:nvPr>
            <p:ph type="ftr" sz="quarter" idx="11"/>
          </p:nvPr>
        </p:nvSpPr>
        <p:spPr/>
        <p:txBody>
          <a:bodyPr/>
          <a:lstStyle/>
          <a:p>
            <a:r>
              <a:rPr lang="en-US" altLang="zh-CN" smtClean="0"/>
              <a:t>TopkSearch @ ICDE2013</a:t>
            </a:r>
            <a:endParaRPr lang="zh-CN" altLang="en-US" dirty="0">
              <a:latin typeface="Times New Roman" pitchFamily="18" charset="0"/>
              <a:cs typeface="Times New Roman" pitchFamily="18" charset="0"/>
            </a:endParaRPr>
          </a:p>
        </p:txBody>
      </p:sp>
      <p:sp>
        <p:nvSpPr>
          <p:cNvPr id="15" name="灯片编号占位符 14"/>
          <p:cNvSpPr>
            <a:spLocks noGrp="1"/>
          </p:cNvSpPr>
          <p:nvPr>
            <p:ph type="sldNum" sz="quarter" idx="12"/>
          </p:nvPr>
        </p:nvSpPr>
        <p:spPr/>
        <p:txBody>
          <a:bodyPr/>
          <a:lstStyle/>
          <a:p>
            <a:fld id="{0C913308-F349-4B6D-A68A-DD1791B4A57B}" type="slidenum">
              <a:rPr lang="zh-CN" altLang="en-US" smtClean="0"/>
              <a:pPr/>
              <a:t>29</a:t>
            </a:fld>
            <a:r>
              <a:rPr lang="en-US" altLang="zh-CN" smtClean="0"/>
              <a:t>/42</a:t>
            </a:r>
            <a:endParaRPr lang="zh-CN" altLang="en-US" dirty="0"/>
          </a:p>
        </p:txBody>
      </p:sp>
      <p:sp>
        <p:nvSpPr>
          <p:cNvPr id="24" name="矩形 23"/>
          <p:cNvSpPr/>
          <p:nvPr/>
        </p:nvSpPr>
        <p:spPr>
          <a:xfrm>
            <a:off x="426953" y="1484784"/>
            <a:ext cx="7344816" cy="1384995"/>
          </a:xfrm>
          <a:prstGeom prst="rect">
            <a:avLst/>
          </a:prstGeom>
        </p:spPr>
        <p:txBody>
          <a:bodyPr wrap="square">
            <a:spAutoFit/>
          </a:bodyPr>
          <a:lstStyle/>
          <a:p>
            <a:pPr>
              <a:buFont typeface="Wingdings" pitchFamily="2" charset="2"/>
              <a:buNone/>
            </a:pPr>
            <a:r>
              <a:rPr lang="en-US" altLang="zh-TW" sz="2800" dirty="0" smtClean="0">
                <a:latin typeface="Times New Roman" pitchFamily="18" charset="0"/>
                <a:cs typeface="Times New Roman" pitchFamily="18" charset="0"/>
              </a:rPr>
              <a:t>Extending Cells</a:t>
            </a:r>
          </a:p>
          <a:p>
            <a:pPr>
              <a:buFont typeface="Wingdings" pitchFamily="2" charset="2"/>
              <a:buNone/>
            </a:pPr>
            <a:endParaRPr lang="en-US" altLang="zh-TW" sz="2800" dirty="0">
              <a:latin typeface="Times New Roman" pitchFamily="18" charset="0"/>
              <a:cs typeface="Times New Roman" pitchFamily="18" charset="0"/>
            </a:endParaRPr>
          </a:p>
          <a:p>
            <a:pPr>
              <a:buFont typeface="Wingdings" pitchFamily="2" charset="2"/>
              <a:buNone/>
            </a:pPr>
            <a:r>
              <a:rPr lang="en-US" altLang="zh-TW" sz="2800" dirty="0">
                <a:latin typeface="Times New Roman" pitchFamily="18" charset="0"/>
                <a:cs typeface="Times New Roman" pitchFamily="18" charset="0"/>
              </a:rPr>
              <a:t>P</a:t>
            </a:r>
            <a:r>
              <a:rPr lang="en-US" altLang="zh-TW" sz="2800" baseline="-25000" dirty="0" smtClean="0">
                <a:latin typeface="Times New Roman" pitchFamily="18" charset="0"/>
                <a:cs typeface="Times New Roman" pitchFamily="18" charset="0"/>
              </a:rPr>
              <a:t>0 </a:t>
            </a:r>
            <a:r>
              <a:rPr lang="en-US" altLang="zh-TW" sz="2800" dirty="0" smtClean="0">
                <a:latin typeface="Times New Roman" pitchFamily="18" charset="0"/>
                <a:cs typeface="Times New Roman" pitchFamily="18" charset="0"/>
              </a:rPr>
              <a:t>: (1,1)</a:t>
            </a:r>
            <a:endParaRPr lang="en-US" altLang="zh-TW" sz="2800" dirty="0">
              <a:latin typeface="Times New Roman" pitchFamily="18" charset="0"/>
              <a:cs typeface="Times New Roman" pitchFamily="18" charset="0"/>
            </a:endParaRPr>
          </a:p>
        </p:txBody>
      </p:sp>
      <p:pic>
        <p:nvPicPr>
          <p:cNvPr id="10" name="图片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35896" y="1844824"/>
            <a:ext cx="3981450" cy="4152900"/>
          </a:xfrm>
          <a:prstGeom prst="rect">
            <a:avLst/>
          </a:prstGeom>
        </p:spPr>
      </p:pic>
      <p:sp>
        <p:nvSpPr>
          <p:cNvPr id="11" name="矩形 10"/>
          <p:cNvSpPr/>
          <p:nvPr/>
        </p:nvSpPr>
        <p:spPr>
          <a:xfrm>
            <a:off x="4803065" y="2699648"/>
            <a:ext cx="318208" cy="327309"/>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25" name="矩形 24"/>
          <p:cNvSpPr/>
          <p:nvPr/>
        </p:nvSpPr>
        <p:spPr>
          <a:xfrm>
            <a:off x="4351232" y="3141307"/>
            <a:ext cx="318208" cy="327309"/>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28" name="矩形 27"/>
          <p:cNvSpPr/>
          <p:nvPr/>
        </p:nvSpPr>
        <p:spPr>
          <a:xfrm>
            <a:off x="4351232" y="3585621"/>
            <a:ext cx="318208" cy="327309"/>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29" name="矩形 28"/>
          <p:cNvSpPr/>
          <p:nvPr/>
        </p:nvSpPr>
        <p:spPr>
          <a:xfrm>
            <a:off x="4860032" y="3572769"/>
            <a:ext cx="318208" cy="327309"/>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30" name="矩形 29"/>
          <p:cNvSpPr/>
          <p:nvPr/>
        </p:nvSpPr>
        <p:spPr>
          <a:xfrm>
            <a:off x="5256776" y="3574285"/>
            <a:ext cx="318208" cy="327309"/>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31" name="矩形 30"/>
          <p:cNvSpPr/>
          <p:nvPr/>
        </p:nvSpPr>
        <p:spPr>
          <a:xfrm>
            <a:off x="5722109" y="3585620"/>
            <a:ext cx="318208" cy="327309"/>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32" name="矩形 31"/>
          <p:cNvSpPr/>
          <p:nvPr/>
        </p:nvSpPr>
        <p:spPr>
          <a:xfrm>
            <a:off x="5225672" y="3118673"/>
            <a:ext cx="318208" cy="327309"/>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33" name="矩形 32"/>
          <p:cNvSpPr/>
          <p:nvPr/>
        </p:nvSpPr>
        <p:spPr>
          <a:xfrm>
            <a:off x="5722109" y="3118673"/>
            <a:ext cx="318208" cy="327309"/>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34" name="矩形 33"/>
          <p:cNvSpPr/>
          <p:nvPr/>
        </p:nvSpPr>
        <p:spPr>
          <a:xfrm>
            <a:off x="5301262" y="2691304"/>
            <a:ext cx="318208" cy="327309"/>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35" name="矩形 34"/>
          <p:cNvSpPr/>
          <p:nvPr/>
        </p:nvSpPr>
        <p:spPr>
          <a:xfrm>
            <a:off x="4800492" y="3976448"/>
            <a:ext cx="318208" cy="327309"/>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36" name="矩形 35"/>
          <p:cNvSpPr/>
          <p:nvPr/>
        </p:nvSpPr>
        <p:spPr>
          <a:xfrm>
            <a:off x="5254992" y="4008491"/>
            <a:ext cx="318208" cy="327309"/>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37" name="矩形 36"/>
          <p:cNvSpPr/>
          <p:nvPr/>
        </p:nvSpPr>
        <p:spPr>
          <a:xfrm>
            <a:off x="5677512" y="4037651"/>
            <a:ext cx="318208" cy="327309"/>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38" name="矩形 37"/>
          <p:cNvSpPr/>
          <p:nvPr/>
        </p:nvSpPr>
        <p:spPr>
          <a:xfrm>
            <a:off x="5223283" y="4442697"/>
            <a:ext cx="318208" cy="327309"/>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39" name="矩形 38"/>
          <p:cNvSpPr/>
          <p:nvPr/>
        </p:nvSpPr>
        <p:spPr>
          <a:xfrm>
            <a:off x="5722109" y="4470641"/>
            <a:ext cx="318208" cy="327309"/>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40" name="矩形 39"/>
          <p:cNvSpPr/>
          <p:nvPr/>
        </p:nvSpPr>
        <p:spPr>
          <a:xfrm>
            <a:off x="6102106" y="4481682"/>
            <a:ext cx="318208" cy="327309"/>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41" name="矩形 40"/>
          <p:cNvSpPr/>
          <p:nvPr/>
        </p:nvSpPr>
        <p:spPr>
          <a:xfrm>
            <a:off x="5677512" y="4920604"/>
            <a:ext cx="318208" cy="327309"/>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42" name="矩形 41"/>
          <p:cNvSpPr/>
          <p:nvPr/>
        </p:nvSpPr>
        <p:spPr>
          <a:xfrm>
            <a:off x="6156176" y="4920603"/>
            <a:ext cx="318208" cy="327309"/>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43" name="矩形 42"/>
          <p:cNvSpPr/>
          <p:nvPr/>
        </p:nvSpPr>
        <p:spPr>
          <a:xfrm>
            <a:off x="6634012" y="4920603"/>
            <a:ext cx="318208" cy="327309"/>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44" name="矩形 43"/>
          <p:cNvSpPr/>
          <p:nvPr/>
        </p:nvSpPr>
        <p:spPr>
          <a:xfrm>
            <a:off x="6156176" y="5359524"/>
            <a:ext cx="318208" cy="327309"/>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45" name="矩形 44"/>
          <p:cNvSpPr/>
          <p:nvPr/>
        </p:nvSpPr>
        <p:spPr>
          <a:xfrm>
            <a:off x="6571347" y="5358346"/>
            <a:ext cx="318208" cy="327309"/>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46" name="矩形 45"/>
          <p:cNvSpPr/>
          <p:nvPr/>
        </p:nvSpPr>
        <p:spPr>
          <a:xfrm>
            <a:off x="7020272" y="5370565"/>
            <a:ext cx="318208" cy="327309"/>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cxnSp>
        <p:nvCxnSpPr>
          <p:cNvPr id="47" name="直接箭头连接符 46"/>
          <p:cNvCxnSpPr/>
          <p:nvPr/>
        </p:nvCxnSpPr>
        <p:spPr>
          <a:xfrm>
            <a:off x="5004048" y="3445982"/>
            <a:ext cx="0" cy="402431"/>
          </a:xfrm>
          <a:prstGeom prst="straightConnector1">
            <a:avLst/>
          </a:prstGeom>
          <a:ln w="38100">
            <a:solidFill>
              <a:srgbClr val="FF0000"/>
            </a:solidFill>
            <a:tailEnd type="arrow"/>
          </a:ln>
          <a:effectLst/>
        </p:spPr>
        <p:style>
          <a:lnRef idx="1">
            <a:schemeClr val="accent1"/>
          </a:lnRef>
          <a:fillRef idx="0">
            <a:schemeClr val="accent1"/>
          </a:fillRef>
          <a:effectRef idx="0">
            <a:schemeClr val="accent1"/>
          </a:effectRef>
          <a:fontRef idx="minor">
            <a:schemeClr val="tx1"/>
          </a:fontRef>
        </p:style>
      </p:cxnSp>
      <p:cxnSp>
        <p:nvCxnSpPr>
          <p:cNvPr id="48" name="直接箭头连接符 47"/>
          <p:cNvCxnSpPr/>
          <p:nvPr/>
        </p:nvCxnSpPr>
        <p:spPr>
          <a:xfrm>
            <a:off x="5098508" y="3459642"/>
            <a:ext cx="357065" cy="275308"/>
          </a:xfrm>
          <a:prstGeom prst="straightConnector1">
            <a:avLst/>
          </a:prstGeom>
          <a:ln w="38100">
            <a:solidFill>
              <a:srgbClr val="FF0000"/>
            </a:solidFill>
            <a:tailEnd type="arrow"/>
          </a:ln>
          <a:effectLst/>
        </p:spPr>
        <p:style>
          <a:lnRef idx="1">
            <a:schemeClr val="accent1"/>
          </a:lnRef>
          <a:fillRef idx="0">
            <a:schemeClr val="accent1"/>
          </a:fillRef>
          <a:effectRef idx="0">
            <a:schemeClr val="accent1"/>
          </a:effectRef>
          <a:fontRef idx="minor">
            <a:schemeClr val="tx1"/>
          </a:fontRef>
        </p:style>
      </p:cxnSp>
      <p:cxnSp>
        <p:nvCxnSpPr>
          <p:cNvPr id="49" name="直接箭头连接符 48"/>
          <p:cNvCxnSpPr/>
          <p:nvPr/>
        </p:nvCxnSpPr>
        <p:spPr>
          <a:xfrm>
            <a:off x="5114120" y="3356992"/>
            <a:ext cx="427371" cy="0"/>
          </a:xfrm>
          <a:prstGeom prst="straightConnector1">
            <a:avLst/>
          </a:prstGeom>
          <a:ln w="38100">
            <a:solidFill>
              <a:srgbClr val="FF0000"/>
            </a:solidFill>
            <a:tailEnd type="arrow"/>
          </a:ln>
          <a:effectLst/>
        </p:spPr>
        <p:style>
          <a:lnRef idx="1">
            <a:schemeClr val="accent1"/>
          </a:lnRef>
          <a:fillRef idx="0">
            <a:schemeClr val="accent1"/>
          </a:fillRef>
          <a:effectRef idx="0">
            <a:schemeClr val="accent1"/>
          </a:effectRef>
          <a:fontRef idx="minor">
            <a:schemeClr val="tx1"/>
          </a:fontRef>
        </p:style>
      </p:cxnSp>
      <p:sp>
        <p:nvSpPr>
          <p:cNvPr id="52" name="矩形 51"/>
          <p:cNvSpPr/>
          <p:nvPr/>
        </p:nvSpPr>
        <p:spPr>
          <a:xfrm>
            <a:off x="4742135" y="3089700"/>
            <a:ext cx="442727" cy="421012"/>
          </a:xfrm>
          <a:prstGeom prst="rect">
            <a:avLst/>
          </a:prstGeom>
          <a:noFill/>
          <a:ln w="57150">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Tree>
    <p:custDataLst>
      <p:tags r:id="rId1"/>
    </p:custDataLst>
    <p:extLst>
      <p:ext uri="{BB962C8B-B14F-4D97-AF65-F5344CB8AC3E}">
        <p14:creationId xmlns:p14="http://schemas.microsoft.com/office/powerpoint/2010/main" val="849878386"/>
      </p:ext>
    </p:extLst>
  </p:cSld>
  <p:clrMapOvr>
    <a:masterClrMapping/>
  </p:clrMapOvr>
  <p:transition advTm="1388"/>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内容占位符 2"/>
          <p:cNvSpPr>
            <a:spLocks noGrp="1"/>
          </p:cNvSpPr>
          <p:nvPr>
            <p:ph idx="1"/>
          </p:nvPr>
        </p:nvSpPr>
        <p:spPr>
          <a:xfrm>
            <a:off x="251520" y="1907540"/>
            <a:ext cx="8229600" cy="4389120"/>
          </a:xfrm>
        </p:spPr>
        <p:txBody>
          <a:bodyPr/>
          <a:lstStyle/>
          <a:p>
            <a:r>
              <a:rPr lang="en-US" altLang="zh-CN" dirty="0" smtClean="0"/>
              <a:t>Typo in “author”</a:t>
            </a:r>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r>
              <a:rPr lang="en-US" altLang="zh-CN" dirty="0" smtClean="0"/>
              <a:t>Typo in “title”</a:t>
            </a:r>
            <a:endParaRPr lang="zh-CN" altLang="en-US" dirty="0" smtClean="0"/>
          </a:p>
          <a:p>
            <a:endParaRPr lang="zh-CN" altLang="en-US" dirty="0" smtClean="0"/>
          </a:p>
          <a:p>
            <a:endParaRPr lang="zh-CN" altLang="en-US" dirty="0"/>
          </a:p>
        </p:txBody>
      </p:sp>
      <p:pic>
        <p:nvPicPr>
          <p:cNvPr id="3074" name="Picture 2"/>
          <p:cNvPicPr>
            <a:picLocks noChangeAspect="1" noChangeArrowheads="1"/>
          </p:cNvPicPr>
          <p:nvPr/>
        </p:nvPicPr>
        <p:blipFill>
          <a:blip r:embed="rId3" cstate="print"/>
          <a:srcRect/>
          <a:stretch>
            <a:fillRect/>
          </a:stretch>
        </p:blipFill>
        <p:spPr bwMode="auto">
          <a:xfrm>
            <a:off x="359024" y="2987660"/>
            <a:ext cx="8533456" cy="983960"/>
          </a:xfrm>
          <a:prstGeom prst="rect">
            <a:avLst/>
          </a:prstGeom>
          <a:noFill/>
          <a:ln w="9525">
            <a:noFill/>
            <a:miter lim="800000"/>
            <a:headEnd/>
            <a:tailEnd/>
          </a:ln>
        </p:spPr>
      </p:pic>
      <p:pic>
        <p:nvPicPr>
          <p:cNvPr id="3075" name="Picture 3"/>
          <p:cNvPicPr>
            <a:picLocks noChangeAspect="1" noChangeArrowheads="1"/>
          </p:cNvPicPr>
          <p:nvPr/>
        </p:nvPicPr>
        <p:blipFill>
          <a:blip r:embed="rId4" cstate="print"/>
          <a:srcRect/>
          <a:stretch>
            <a:fillRect/>
          </a:stretch>
        </p:blipFill>
        <p:spPr bwMode="auto">
          <a:xfrm>
            <a:off x="251520" y="5319300"/>
            <a:ext cx="8532440" cy="1033972"/>
          </a:xfrm>
          <a:prstGeom prst="rect">
            <a:avLst/>
          </a:prstGeom>
          <a:noFill/>
          <a:ln w="9525">
            <a:noFill/>
            <a:miter lim="800000"/>
            <a:headEnd/>
            <a:tailEnd/>
          </a:ln>
        </p:spPr>
      </p:pic>
      <p:sp>
        <p:nvSpPr>
          <p:cNvPr id="18" name="TextBox 17"/>
          <p:cNvSpPr txBox="1"/>
          <p:nvPr/>
        </p:nvSpPr>
        <p:spPr>
          <a:xfrm>
            <a:off x="6228184" y="4922584"/>
            <a:ext cx="896162" cy="369332"/>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altLang="zh-CN" dirty="0" smtClean="0"/>
              <a:t>rela</a:t>
            </a:r>
            <a:r>
              <a:rPr lang="en-US" altLang="zh-CN" dirty="0" smtClean="0">
                <a:solidFill>
                  <a:srgbClr val="FF0000"/>
                </a:solidFill>
              </a:rPr>
              <a:t>x</a:t>
            </a:r>
            <a:r>
              <a:rPr lang="en-US" altLang="zh-CN" dirty="0" smtClean="0"/>
              <a:t>ed </a:t>
            </a:r>
            <a:endParaRPr lang="zh-CN" altLang="en-US" dirty="0"/>
          </a:p>
        </p:txBody>
      </p:sp>
      <p:sp>
        <p:nvSpPr>
          <p:cNvPr id="23" name="圆角右箭头 22"/>
          <p:cNvSpPr/>
          <p:nvPr/>
        </p:nvSpPr>
        <p:spPr>
          <a:xfrm>
            <a:off x="5652120" y="5075892"/>
            <a:ext cx="553090" cy="432048"/>
          </a:xfrm>
          <a:prstGeom prst="bentArrow">
            <a:avLst>
              <a:gd name="adj1" fmla="val 7283"/>
              <a:gd name="adj2" fmla="val 14498"/>
              <a:gd name="adj3" fmla="val 17159"/>
              <a:gd name="adj4" fmla="val 7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4" name="TextBox 23"/>
          <p:cNvSpPr txBox="1"/>
          <p:nvPr/>
        </p:nvSpPr>
        <p:spPr>
          <a:xfrm>
            <a:off x="5436096" y="6156012"/>
            <a:ext cx="576064" cy="169277"/>
          </a:xfrm>
          <a:prstGeom prst="rect">
            <a:avLst/>
          </a:prstGeom>
          <a:solidFill>
            <a:schemeClr val="lt1">
              <a:alpha val="0"/>
            </a:schemeClr>
          </a:solidFill>
          <a:ln>
            <a:solidFill>
              <a:srgbClr val="FF0000"/>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endParaRPr lang="en-US" altLang="zh-CN" sz="500" dirty="0" smtClean="0"/>
          </a:p>
        </p:txBody>
      </p:sp>
      <p:sp>
        <p:nvSpPr>
          <p:cNvPr id="25" name="TextBox 24"/>
          <p:cNvSpPr txBox="1"/>
          <p:nvPr/>
        </p:nvSpPr>
        <p:spPr>
          <a:xfrm>
            <a:off x="6268126" y="6444044"/>
            <a:ext cx="896162" cy="369332"/>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altLang="zh-CN" dirty="0" smtClean="0"/>
              <a:t>rela</a:t>
            </a:r>
            <a:r>
              <a:rPr lang="en-US" altLang="zh-CN" dirty="0" smtClean="0">
                <a:solidFill>
                  <a:srgbClr val="FF0000"/>
                </a:solidFill>
              </a:rPr>
              <a:t>t</a:t>
            </a:r>
            <a:r>
              <a:rPr lang="en-US" altLang="zh-CN" dirty="0" smtClean="0"/>
              <a:t>ed </a:t>
            </a:r>
            <a:endParaRPr lang="zh-CN" altLang="en-US" dirty="0"/>
          </a:p>
        </p:txBody>
      </p:sp>
      <p:sp>
        <p:nvSpPr>
          <p:cNvPr id="26" name="圆角右箭头 25"/>
          <p:cNvSpPr/>
          <p:nvPr/>
        </p:nvSpPr>
        <p:spPr>
          <a:xfrm flipV="1">
            <a:off x="5675094" y="6372036"/>
            <a:ext cx="553090" cy="360040"/>
          </a:xfrm>
          <a:prstGeom prst="bentArrow">
            <a:avLst>
              <a:gd name="adj1" fmla="val 7283"/>
              <a:gd name="adj2" fmla="val 14498"/>
              <a:gd name="adj3" fmla="val 17159"/>
              <a:gd name="adj4" fmla="val 7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3" name="TextBox 32"/>
          <p:cNvSpPr txBox="1"/>
          <p:nvPr/>
        </p:nvSpPr>
        <p:spPr>
          <a:xfrm>
            <a:off x="1763688" y="2555612"/>
            <a:ext cx="1872208" cy="369332"/>
          </a:xfrm>
          <a:prstGeom prst="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altLang="zh-CN" dirty="0" err="1" smtClean="0"/>
              <a:t>Argyri</a:t>
            </a:r>
            <a:r>
              <a:rPr lang="en-US" altLang="zh-CN" dirty="0" err="1" smtClean="0">
                <a:solidFill>
                  <a:srgbClr val="FF0000"/>
                </a:solidFill>
              </a:rPr>
              <a:t>o</a:t>
            </a:r>
            <a:r>
              <a:rPr lang="en-US" altLang="zh-CN" dirty="0" err="1" smtClean="0"/>
              <a:t>s</a:t>
            </a:r>
            <a:r>
              <a:rPr lang="en-US" altLang="zh-CN" dirty="0" smtClean="0"/>
              <a:t> </a:t>
            </a:r>
            <a:r>
              <a:rPr lang="en-US" altLang="zh-CN" dirty="0" err="1" smtClean="0"/>
              <a:t>Zymnis</a:t>
            </a:r>
            <a:r>
              <a:rPr lang="en-US" altLang="zh-CN" dirty="0" smtClean="0"/>
              <a:t> </a:t>
            </a:r>
            <a:endParaRPr lang="zh-CN" altLang="en-US" dirty="0"/>
          </a:p>
        </p:txBody>
      </p:sp>
      <p:sp>
        <p:nvSpPr>
          <p:cNvPr id="34" name="圆角右箭头 33"/>
          <p:cNvSpPr/>
          <p:nvPr/>
        </p:nvSpPr>
        <p:spPr>
          <a:xfrm>
            <a:off x="1187624" y="2627620"/>
            <a:ext cx="553090" cy="648072"/>
          </a:xfrm>
          <a:prstGeom prst="bentArrow">
            <a:avLst>
              <a:gd name="adj1" fmla="val 7283"/>
              <a:gd name="adj2" fmla="val 14498"/>
              <a:gd name="adj3" fmla="val 17159"/>
              <a:gd name="adj4" fmla="val 7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6" name="TextBox 35"/>
          <p:cNvSpPr txBox="1"/>
          <p:nvPr/>
        </p:nvSpPr>
        <p:spPr>
          <a:xfrm>
            <a:off x="1763688" y="4139788"/>
            <a:ext cx="1872208" cy="369332"/>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altLang="zh-CN" dirty="0" err="1" smtClean="0"/>
              <a:t>Argyris</a:t>
            </a:r>
            <a:r>
              <a:rPr lang="en-US" altLang="zh-CN" dirty="0" smtClean="0"/>
              <a:t> </a:t>
            </a:r>
            <a:r>
              <a:rPr lang="en-US" altLang="zh-CN" dirty="0" err="1" smtClean="0"/>
              <a:t>Zymnis</a:t>
            </a:r>
            <a:endParaRPr lang="zh-CN" altLang="en-US" dirty="0"/>
          </a:p>
        </p:txBody>
      </p:sp>
      <p:sp>
        <p:nvSpPr>
          <p:cNvPr id="37" name="圆角右箭头 36"/>
          <p:cNvSpPr/>
          <p:nvPr/>
        </p:nvSpPr>
        <p:spPr>
          <a:xfrm flipV="1">
            <a:off x="1187624" y="3779748"/>
            <a:ext cx="553090" cy="648072"/>
          </a:xfrm>
          <a:prstGeom prst="bentArrow">
            <a:avLst>
              <a:gd name="adj1" fmla="val 7283"/>
              <a:gd name="adj2" fmla="val 14498"/>
              <a:gd name="adj3" fmla="val 17159"/>
              <a:gd name="adj4" fmla="val 7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8" name="TextBox 37"/>
          <p:cNvSpPr txBox="1"/>
          <p:nvPr/>
        </p:nvSpPr>
        <p:spPr>
          <a:xfrm>
            <a:off x="683568" y="3250431"/>
            <a:ext cx="1152128" cy="169277"/>
          </a:xfrm>
          <a:prstGeom prst="rect">
            <a:avLst/>
          </a:prstGeom>
          <a:solidFill>
            <a:srgbClr val="FF0000">
              <a:alpha val="0"/>
            </a:srgbClr>
          </a:solidFill>
          <a:ln>
            <a:solidFill>
              <a:srgbClr val="FF0000"/>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endParaRPr lang="en-US" altLang="zh-CN" sz="500" dirty="0" smtClean="0">
              <a:solidFill>
                <a:srgbClr val="FF0000"/>
              </a:solidFill>
            </a:endParaRPr>
          </a:p>
        </p:txBody>
      </p:sp>
      <p:sp>
        <p:nvSpPr>
          <p:cNvPr id="39" name="TextBox 38"/>
          <p:cNvSpPr txBox="1"/>
          <p:nvPr/>
        </p:nvSpPr>
        <p:spPr>
          <a:xfrm>
            <a:off x="683568" y="3635732"/>
            <a:ext cx="1080120" cy="169277"/>
          </a:xfrm>
          <a:prstGeom prst="rect">
            <a:avLst/>
          </a:prstGeom>
          <a:solidFill>
            <a:srgbClr val="FF0000">
              <a:alpha val="0"/>
            </a:srgbClr>
          </a:solidFill>
          <a:ln>
            <a:solidFill>
              <a:srgbClr val="FF0000"/>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endParaRPr lang="en-US" altLang="zh-CN" sz="500" dirty="0" smtClean="0">
              <a:solidFill>
                <a:srgbClr val="FF0000"/>
              </a:solidFill>
            </a:endParaRPr>
          </a:p>
        </p:txBody>
      </p:sp>
      <p:sp>
        <p:nvSpPr>
          <p:cNvPr id="40" name="TextBox 39"/>
          <p:cNvSpPr txBox="1"/>
          <p:nvPr/>
        </p:nvSpPr>
        <p:spPr>
          <a:xfrm>
            <a:off x="5436096" y="5554687"/>
            <a:ext cx="576064" cy="169277"/>
          </a:xfrm>
          <a:prstGeom prst="rect">
            <a:avLst/>
          </a:prstGeom>
          <a:solidFill>
            <a:schemeClr val="lt1">
              <a:alpha val="0"/>
            </a:schemeClr>
          </a:solidFill>
          <a:ln>
            <a:solidFill>
              <a:srgbClr val="FF0000"/>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endParaRPr lang="en-US" altLang="zh-CN" sz="500" dirty="0" smtClean="0"/>
          </a:p>
        </p:txBody>
      </p:sp>
      <p:sp>
        <p:nvSpPr>
          <p:cNvPr id="21" name="内容占位符 2"/>
          <p:cNvSpPr txBox="1">
            <a:spLocks/>
          </p:cNvSpPr>
          <p:nvPr/>
        </p:nvSpPr>
        <p:spPr>
          <a:xfrm>
            <a:off x="251520" y="1200120"/>
            <a:ext cx="8229600" cy="4389120"/>
          </a:xfrm>
          <a:prstGeom prst="rect">
            <a:avLst/>
          </a:prstGeom>
        </p:spPr>
        <p:txBody>
          <a:bodyPr vert="horz">
            <a:normAutofit/>
          </a:bodyPr>
          <a:lstStyle/>
          <a:p>
            <a:pPr marL="274320" marR="0" lvl="0" indent="-274320" algn="ctr"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altLang="zh-CN" sz="2800" b="0" i="0" u="sng" strike="noStrike" kern="1200" cap="none" spc="0" normalizeH="0" baseline="0" noProof="0" dirty="0" smtClean="0">
                <a:ln>
                  <a:noFill/>
                </a:ln>
                <a:solidFill>
                  <a:schemeClr val="tx1"/>
                </a:solidFill>
                <a:effectLst/>
                <a:uLnTx/>
                <a:uFillTx/>
                <a:latin typeface="+mn-lt"/>
                <a:ea typeface="+mn-ea"/>
                <a:cs typeface="+mn-cs"/>
              </a:rPr>
              <a:t>DBLP Complete Search</a:t>
            </a:r>
            <a:endParaRPr kumimoji="0" lang="en-US" altLang="zh-CN" sz="26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9" name="日期占位符 18"/>
          <p:cNvSpPr>
            <a:spLocks noGrp="1"/>
          </p:cNvSpPr>
          <p:nvPr>
            <p:ph type="dt" sz="half" idx="10"/>
          </p:nvPr>
        </p:nvSpPr>
        <p:spPr/>
        <p:txBody>
          <a:bodyPr/>
          <a:lstStyle/>
          <a:p>
            <a:fld id="{53EB029C-C03D-411B-9D66-2CEAE531CB4D}" type="datetime1">
              <a:rPr lang="en-US" altLang="zh-CN" smtClean="0"/>
              <a:t>4/11/2013</a:t>
            </a:fld>
            <a:endParaRPr lang="zh-CN" altLang="en-US"/>
          </a:p>
        </p:txBody>
      </p:sp>
      <p:sp>
        <p:nvSpPr>
          <p:cNvPr id="28" name="标题 1"/>
          <p:cNvSpPr>
            <a:spLocks noGrp="1"/>
          </p:cNvSpPr>
          <p:nvPr>
            <p:ph type="title"/>
          </p:nvPr>
        </p:nvSpPr>
        <p:spPr>
          <a:xfrm>
            <a:off x="457200" y="-99392"/>
            <a:ext cx="8229600" cy="1143000"/>
          </a:xfrm>
        </p:spPr>
        <p:txBody>
          <a:bodyPr>
            <a:normAutofit fontScale="90000"/>
          </a:bodyPr>
          <a:lstStyle/>
          <a:p>
            <a:r>
              <a:rPr lang="en-US" altLang="zh-CN" dirty="0" smtClean="0"/>
              <a:t>Real-world Data is Rather Dirty</a:t>
            </a:r>
            <a:r>
              <a:rPr lang="zh-CN" altLang="en-US" dirty="0" smtClean="0"/>
              <a:t>！</a:t>
            </a:r>
            <a:r>
              <a:rPr lang="en-US" altLang="zh-CN" dirty="0" smtClean="0">
                <a:sym typeface="Wingdings" pitchFamily="2" charset="2"/>
              </a:rPr>
              <a:t></a:t>
            </a:r>
            <a:endParaRPr lang="zh-CN" altLang="en-US" dirty="0"/>
          </a:p>
        </p:txBody>
      </p:sp>
      <p:sp>
        <p:nvSpPr>
          <p:cNvPr id="30" name="页脚占位符 29"/>
          <p:cNvSpPr>
            <a:spLocks noGrp="1"/>
          </p:cNvSpPr>
          <p:nvPr>
            <p:ph type="ftr" sz="quarter" idx="11"/>
          </p:nvPr>
        </p:nvSpPr>
        <p:spPr/>
        <p:txBody>
          <a:bodyPr/>
          <a:lstStyle/>
          <a:p>
            <a:r>
              <a:rPr lang="en-US" altLang="zh-CN" smtClean="0"/>
              <a:t>TopkSearch @ ICDE2013</a:t>
            </a:r>
            <a:endParaRPr lang="zh-CN" altLang="en-US" dirty="0">
              <a:latin typeface="Times New Roman" pitchFamily="18" charset="0"/>
              <a:cs typeface="Times New Roman" pitchFamily="18" charset="0"/>
            </a:endParaRPr>
          </a:p>
        </p:txBody>
      </p:sp>
      <p:sp>
        <p:nvSpPr>
          <p:cNvPr id="22" name="灯片编号占位符 21"/>
          <p:cNvSpPr>
            <a:spLocks noGrp="1"/>
          </p:cNvSpPr>
          <p:nvPr>
            <p:ph type="sldNum" sz="quarter" idx="12"/>
          </p:nvPr>
        </p:nvSpPr>
        <p:spPr/>
        <p:txBody>
          <a:bodyPr/>
          <a:lstStyle/>
          <a:p>
            <a:fld id="{0C913308-F349-4B6D-A68A-DD1791B4A57B}" type="slidenum">
              <a:rPr lang="zh-CN" altLang="en-US" smtClean="0"/>
              <a:pPr/>
              <a:t>3</a:t>
            </a:fld>
            <a:r>
              <a:rPr lang="en-US" altLang="zh-CN" smtClean="0"/>
              <a:t>/42</a:t>
            </a:r>
            <a:endParaRPr lang="zh-CN" altLang="en-US" dirty="0"/>
          </a:p>
        </p:txBody>
      </p:sp>
    </p:spTree>
  </p:cSld>
  <p:clrMapOvr>
    <a:masterClrMapping/>
  </p:clrMapOvr>
  <p:transition advTm="187"/>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95536" y="-27384"/>
            <a:ext cx="8229600" cy="1143000"/>
          </a:xfrm>
        </p:spPr>
        <p:txBody>
          <a:bodyPr/>
          <a:lstStyle/>
          <a:p>
            <a:r>
              <a:rPr lang="en-US" altLang="zh-CN" sz="4800" dirty="0">
                <a:solidFill>
                  <a:schemeClr val="tx1"/>
                </a:solidFill>
              </a:rPr>
              <a:t>Pivotal Entry-based Method</a:t>
            </a:r>
            <a:endParaRPr lang="zh-CN" altLang="en-US" dirty="0"/>
          </a:p>
        </p:txBody>
      </p:sp>
      <p:sp>
        <p:nvSpPr>
          <p:cNvPr id="4" name="日期占位符 3"/>
          <p:cNvSpPr>
            <a:spLocks noGrp="1"/>
          </p:cNvSpPr>
          <p:nvPr>
            <p:ph type="dt" sz="half" idx="10"/>
          </p:nvPr>
        </p:nvSpPr>
        <p:spPr/>
        <p:txBody>
          <a:bodyPr/>
          <a:lstStyle/>
          <a:p>
            <a:fld id="{F9159141-617E-49F1-B972-8AC79D669DC6}" type="datetime1">
              <a:rPr lang="en-US" altLang="zh-CN" smtClean="0"/>
              <a:t>4/11/2013</a:t>
            </a:fld>
            <a:endParaRPr lang="zh-CN" altLang="en-US"/>
          </a:p>
        </p:txBody>
      </p:sp>
      <p:sp>
        <p:nvSpPr>
          <p:cNvPr id="12" name="页脚占位符 11"/>
          <p:cNvSpPr>
            <a:spLocks noGrp="1"/>
          </p:cNvSpPr>
          <p:nvPr>
            <p:ph type="ftr" sz="quarter" idx="11"/>
          </p:nvPr>
        </p:nvSpPr>
        <p:spPr/>
        <p:txBody>
          <a:bodyPr/>
          <a:lstStyle/>
          <a:p>
            <a:r>
              <a:rPr lang="en-US" altLang="zh-CN" smtClean="0"/>
              <a:t>TopkSearch @ ICDE2013</a:t>
            </a:r>
            <a:endParaRPr lang="zh-CN" altLang="en-US" dirty="0">
              <a:latin typeface="Times New Roman" pitchFamily="18" charset="0"/>
              <a:cs typeface="Times New Roman" pitchFamily="18" charset="0"/>
            </a:endParaRPr>
          </a:p>
        </p:txBody>
      </p:sp>
      <p:sp>
        <p:nvSpPr>
          <p:cNvPr id="15" name="灯片编号占位符 14"/>
          <p:cNvSpPr>
            <a:spLocks noGrp="1"/>
          </p:cNvSpPr>
          <p:nvPr>
            <p:ph type="sldNum" sz="quarter" idx="12"/>
          </p:nvPr>
        </p:nvSpPr>
        <p:spPr/>
        <p:txBody>
          <a:bodyPr/>
          <a:lstStyle/>
          <a:p>
            <a:fld id="{0C913308-F349-4B6D-A68A-DD1791B4A57B}" type="slidenum">
              <a:rPr lang="zh-CN" altLang="en-US" smtClean="0"/>
              <a:pPr/>
              <a:t>30</a:t>
            </a:fld>
            <a:r>
              <a:rPr lang="en-US" altLang="zh-CN" smtClean="0"/>
              <a:t>/42</a:t>
            </a:r>
            <a:endParaRPr lang="zh-CN" altLang="en-US" dirty="0"/>
          </a:p>
        </p:txBody>
      </p:sp>
      <p:sp>
        <p:nvSpPr>
          <p:cNvPr id="24" name="矩形 23"/>
          <p:cNvSpPr/>
          <p:nvPr/>
        </p:nvSpPr>
        <p:spPr>
          <a:xfrm>
            <a:off x="426953" y="1484784"/>
            <a:ext cx="7344816" cy="2246769"/>
          </a:xfrm>
          <a:prstGeom prst="rect">
            <a:avLst/>
          </a:prstGeom>
        </p:spPr>
        <p:txBody>
          <a:bodyPr wrap="square">
            <a:spAutoFit/>
          </a:bodyPr>
          <a:lstStyle/>
          <a:p>
            <a:pPr>
              <a:buFont typeface="Wingdings" pitchFamily="2" charset="2"/>
              <a:buNone/>
            </a:pPr>
            <a:r>
              <a:rPr lang="en-US" altLang="zh-TW" sz="2800" dirty="0" smtClean="0">
                <a:latin typeface="Times New Roman" pitchFamily="18" charset="0"/>
                <a:cs typeface="Times New Roman" pitchFamily="18" charset="0"/>
              </a:rPr>
              <a:t>Extending Cells</a:t>
            </a:r>
            <a:endParaRPr lang="en-US" altLang="zh-TW" sz="2800" dirty="0">
              <a:latin typeface="Times New Roman" pitchFamily="18" charset="0"/>
              <a:cs typeface="Times New Roman" pitchFamily="18" charset="0"/>
            </a:endParaRPr>
          </a:p>
          <a:p>
            <a:pPr>
              <a:buFont typeface="Wingdings" pitchFamily="2" charset="2"/>
              <a:buNone/>
            </a:pPr>
            <a:endParaRPr lang="en-US" altLang="zh-TW" sz="2800" dirty="0">
              <a:latin typeface="Times New Roman" pitchFamily="18" charset="0"/>
              <a:cs typeface="Times New Roman" pitchFamily="18" charset="0"/>
            </a:endParaRPr>
          </a:p>
          <a:p>
            <a:pPr>
              <a:buFont typeface="Wingdings" pitchFamily="2" charset="2"/>
              <a:buNone/>
            </a:pPr>
            <a:r>
              <a:rPr lang="en-US" altLang="zh-TW" sz="2800" dirty="0">
                <a:latin typeface="Times New Roman" pitchFamily="18" charset="0"/>
                <a:cs typeface="Times New Roman" pitchFamily="18" charset="0"/>
              </a:rPr>
              <a:t>P</a:t>
            </a:r>
            <a:r>
              <a:rPr lang="en-US" altLang="zh-TW" sz="2800" baseline="-25000" dirty="0" smtClean="0">
                <a:latin typeface="Times New Roman" pitchFamily="18" charset="0"/>
                <a:cs typeface="Times New Roman" pitchFamily="18" charset="0"/>
              </a:rPr>
              <a:t>0 </a:t>
            </a:r>
            <a:r>
              <a:rPr lang="en-US" altLang="zh-TW" sz="2800" dirty="0">
                <a:latin typeface="Times New Roman" pitchFamily="18" charset="0"/>
                <a:cs typeface="Times New Roman" pitchFamily="18" charset="0"/>
              </a:rPr>
              <a:t>: </a:t>
            </a:r>
            <a:r>
              <a:rPr lang="en-US" altLang="zh-TW" sz="2800" dirty="0" smtClean="0">
                <a:latin typeface="Times New Roman" pitchFamily="18" charset="0"/>
                <a:cs typeface="Times New Roman" pitchFamily="18" charset="0"/>
              </a:rPr>
              <a:t>(</a:t>
            </a:r>
            <a:r>
              <a:rPr lang="en-US" altLang="zh-TW" sz="2800" dirty="0">
                <a:latin typeface="Times New Roman" pitchFamily="18" charset="0"/>
                <a:cs typeface="Times New Roman" pitchFamily="18" charset="0"/>
              </a:rPr>
              <a:t>1,1)</a:t>
            </a:r>
          </a:p>
          <a:p>
            <a:pPr>
              <a:buFont typeface="Wingdings" pitchFamily="2" charset="2"/>
              <a:buNone/>
            </a:pPr>
            <a:endParaRPr lang="en-US" altLang="zh-CN" sz="2800" dirty="0">
              <a:latin typeface="Times New Roman" pitchFamily="18" charset="0"/>
              <a:cs typeface="Times New Roman" pitchFamily="18" charset="0"/>
            </a:endParaRPr>
          </a:p>
          <a:p>
            <a:pPr>
              <a:buFont typeface="Wingdings" pitchFamily="2" charset="2"/>
              <a:buNone/>
            </a:pPr>
            <a:r>
              <a:rPr lang="en-US" altLang="zh-CN" sz="2800" dirty="0">
                <a:latin typeface="Times New Roman" pitchFamily="18" charset="0"/>
                <a:cs typeface="Times New Roman" pitchFamily="18" charset="0"/>
              </a:rPr>
              <a:t>P</a:t>
            </a:r>
            <a:r>
              <a:rPr lang="en-US" altLang="zh-CN" sz="2800" baseline="-25000" dirty="0" smtClean="0">
                <a:latin typeface="Times New Roman" pitchFamily="18" charset="0"/>
                <a:cs typeface="Times New Roman" pitchFamily="18" charset="0"/>
              </a:rPr>
              <a:t>1 </a:t>
            </a:r>
            <a:r>
              <a:rPr lang="en-US" altLang="zh-CN" sz="2800" dirty="0">
                <a:latin typeface="Times New Roman" pitchFamily="18" charset="0"/>
                <a:cs typeface="Times New Roman" pitchFamily="18" charset="0"/>
              </a:rPr>
              <a:t>: </a:t>
            </a:r>
            <a:r>
              <a:rPr lang="en-US" altLang="zh-TW" sz="2800" dirty="0" smtClean="0">
                <a:latin typeface="Times New Roman" pitchFamily="18" charset="0"/>
                <a:cs typeface="Times New Roman" pitchFamily="18" charset="0"/>
              </a:rPr>
              <a:t>(2,1) (</a:t>
            </a:r>
            <a:r>
              <a:rPr lang="en-US" altLang="zh-TW" sz="2800" dirty="0">
                <a:latin typeface="Times New Roman" pitchFamily="18" charset="0"/>
                <a:cs typeface="Times New Roman" pitchFamily="18" charset="0"/>
              </a:rPr>
              <a:t>1,2) (2,2)</a:t>
            </a:r>
          </a:p>
        </p:txBody>
      </p:sp>
      <p:pic>
        <p:nvPicPr>
          <p:cNvPr id="10" name="图片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35896" y="1844824"/>
            <a:ext cx="3981450" cy="4152900"/>
          </a:xfrm>
          <a:prstGeom prst="rect">
            <a:avLst/>
          </a:prstGeom>
        </p:spPr>
      </p:pic>
      <p:sp>
        <p:nvSpPr>
          <p:cNvPr id="28" name="矩形 27"/>
          <p:cNvSpPr/>
          <p:nvPr/>
        </p:nvSpPr>
        <p:spPr>
          <a:xfrm>
            <a:off x="4351232" y="3585621"/>
            <a:ext cx="318208" cy="327309"/>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31" name="矩形 30"/>
          <p:cNvSpPr/>
          <p:nvPr/>
        </p:nvSpPr>
        <p:spPr>
          <a:xfrm>
            <a:off x="5722109" y="3585620"/>
            <a:ext cx="318208" cy="327309"/>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33" name="矩形 32"/>
          <p:cNvSpPr/>
          <p:nvPr/>
        </p:nvSpPr>
        <p:spPr>
          <a:xfrm>
            <a:off x="5722109" y="3118673"/>
            <a:ext cx="318208" cy="327309"/>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34" name="矩形 33"/>
          <p:cNvSpPr/>
          <p:nvPr/>
        </p:nvSpPr>
        <p:spPr>
          <a:xfrm>
            <a:off x="5301262" y="2691304"/>
            <a:ext cx="318208" cy="327309"/>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35" name="矩形 34"/>
          <p:cNvSpPr/>
          <p:nvPr/>
        </p:nvSpPr>
        <p:spPr>
          <a:xfrm>
            <a:off x="4800492" y="3976448"/>
            <a:ext cx="318208" cy="327309"/>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36" name="矩形 35"/>
          <p:cNvSpPr/>
          <p:nvPr/>
        </p:nvSpPr>
        <p:spPr>
          <a:xfrm>
            <a:off x="5254992" y="4008491"/>
            <a:ext cx="318208" cy="327309"/>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37" name="矩形 36"/>
          <p:cNvSpPr/>
          <p:nvPr/>
        </p:nvSpPr>
        <p:spPr>
          <a:xfrm>
            <a:off x="5677512" y="4037651"/>
            <a:ext cx="318208" cy="327309"/>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38" name="矩形 37"/>
          <p:cNvSpPr/>
          <p:nvPr/>
        </p:nvSpPr>
        <p:spPr>
          <a:xfrm>
            <a:off x="5223283" y="4442697"/>
            <a:ext cx="318208" cy="327309"/>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39" name="矩形 38"/>
          <p:cNvSpPr/>
          <p:nvPr/>
        </p:nvSpPr>
        <p:spPr>
          <a:xfrm>
            <a:off x="5722109" y="4470641"/>
            <a:ext cx="318208" cy="327309"/>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40" name="矩形 39"/>
          <p:cNvSpPr/>
          <p:nvPr/>
        </p:nvSpPr>
        <p:spPr>
          <a:xfrm>
            <a:off x="6102106" y="4481682"/>
            <a:ext cx="318208" cy="327309"/>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41" name="矩形 40"/>
          <p:cNvSpPr/>
          <p:nvPr/>
        </p:nvSpPr>
        <p:spPr>
          <a:xfrm>
            <a:off x="5677512" y="4920604"/>
            <a:ext cx="318208" cy="327309"/>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42" name="矩形 41"/>
          <p:cNvSpPr/>
          <p:nvPr/>
        </p:nvSpPr>
        <p:spPr>
          <a:xfrm>
            <a:off x="6156176" y="4920603"/>
            <a:ext cx="318208" cy="327309"/>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43" name="矩形 42"/>
          <p:cNvSpPr/>
          <p:nvPr/>
        </p:nvSpPr>
        <p:spPr>
          <a:xfrm>
            <a:off x="6634012" y="4920603"/>
            <a:ext cx="318208" cy="327309"/>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44" name="矩形 43"/>
          <p:cNvSpPr/>
          <p:nvPr/>
        </p:nvSpPr>
        <p:spPr>
          <a:xfrm>
            <a:off x="6156176" y="5359524"/>
            <a:ext cx="318208" cy="327309"/>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45" name="矩形 44"/>
          <p:cNvSpPr/>
          <p:nvPr/>
        </p:nvSpPr>
        <p:spPr>
          <a:xfrm>
            <a:off x="6571347" y="5358346"/>
            <a:ext cx="318208" cy="327309"/>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46" name="矩形 45"/>
          <p:cNvSpPr/>
          <p:nvPr/>
        </p:nvSpPr>
        <p:spPr>
          <a:xfrm>
            <a:off x="7020272" y="5370565"/>
            <a:ext cx="318208" cy="327309"/>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25" name="矩形 24"/>
          <p:cNvSpPr/>
          <p:nvPr/>
        </p:nvSpPr>
        <p:spPr>
          <a:xfrm>
            <a:off x="4374948" y="3132171"/>
            <a:ext cx="318208" cy="327309"/>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26" name="矩形 25"/>
          <p:cNvSpPr/>
          <p:nvPr/>
        </p:nvSpPr>
        <p:spPr>
          <a:xfrm>
            <a:off x="4818504" y="2701300"/>
            <a:ext cx="318208" cy="327309"/>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29" name="矩形 28"/>
          <p:cNvSpPr/>
          <p:nvPr/>
        </p:nvSpPr>
        <p:spPr>
          <a:xfrm>
            <a:off x="4742135" y="3089700"/>
            <a:ext cx="442727" cy="421012"/>
          </a:xfrm>
          <a:prstGeom prst="rect">
            <a:avLst/>
          </a:prstGeom>
          <a:noFill/>
          <a:ln w="57150">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Tree>
    <p:custDataLst>
      <p:tags r:id="rId1"/>
    </p:custDataLst>
    <p:extLst>
      <p:ext uri="{BB962C8B-B14F-4D97-AF65-F5344CB8AC3E}">
        <p14:creationId xmlns:p14="http://schemas.microsoft.com/office/powerpoint/2010/main" val="4181490370"/>
      </p:ext>
    </p:extLst>
  </p:cSld>
  <p:clrMapOvr>
    <a:masterClrMapping/>
  </p:clrMapOvr>
  <p:transition advTm="1388"/>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95536" y="-27384"/>
            <a:ext cx="8229600" cy="1143000"/>
          </a:xfrm>
        </p:spPr>
        <p:txBody>
          <a:bodyPr/>
          <a:lstStyle/>
          <a:p>
            <a:r>
              <a:rPr lang="en-US" altLang="zh-CN" sz="4800" dirty="0">
                <a:solidFill>
                  <a:schemeClr val="tx1"/>
                </a:solidFill>
              </a:rPr>
              <a:t>Pivotal Entry-based Method</a:t>
            </a:r>
            <a:endParaRPr lang="zh-CN" altLang="en-US" dirty="0"/>
          </a:p>
        </p:txBody>
      </p:sp>
      <p:sp>
        <p:nvSpPr>
          <p:cNvPr id="4" name="日期占位符 3"/>
          <p:cNvSpPr>
            <a:spLocks noGrp="1"/>
          </p:cNvSpPr>
          <p:nvPr>
            <p:ph type="dt" sz="half" idx="10"/>
          </p:nvPr>
        </p:nvSpPr>
        <p:spPr/>
        <p:txBody>
          <a:bodyPr/>
          <a:lstStyle/>
          <a:p>
            <a:fld id="{F9159141-617E-49F1-B972-8AC79D669DC6}" type="datetime1">
              <a:rPr lang="en-US" altLang="zh-CN" smtClean="0"/>
              <a:t>4/11/2013</a:t>
            </a:fld>
            <a:endParaRPr lang="zh-CN" altLang="en-US"/>
          </a:p>
        </p:txBody>
      </p:sp>
      <p:sp>
        <p:nvSpPr>
          <p:cNvPr id="12" name="页脚占位符 11"/>
          <p:cNvSpPr>
            <a:spLocks noGrp="1"/>
          </p:cNvSpPr>
          <p:nvPr>
            <p:ph type="ftr" sz="quarter" idx="11"/>
          </p:nvPr>
        </p:nvSpPr>
        <p:spPr/>
        <p:txBody>
          <a:bodyPr/>
          <a:lstStyle/>
          <a:p>
            <a:r>
              <a:rPr lang="en-US" altLang="zh-CN" smtClean="0"/>
              <a:t>TopkSearch @ ICDE2013</a:t>
            </a:r>
            <a:endParaRPr lang="zh-CN" altLang="en-US" dirty="0">
              <a:latin typeface="Times New Roman" pitchFamily="18" charset="0"/>
              <a:cs typeface="Times New Roman" pitchFamily="18" charset="0"/>
            </a:endParaRPr>
          </a:p>
        </p:txBody>
      </p:sp>
      <p:sp>
        <p:nvSpPr>
          <p:cNvPr id="15" name="灯片编号占位符 14"/>
          <p:cNvSpPr>
            <a:spLocks noGrp="1"/>
          </p:cNvSpPr>
          <p:nvPr>
            <p:ph type="sldNum" sz="quarter" idx="12"/>
          </p:nvPr>
        </p:nvSpPr>
        <p:spPr/>
        <p:txBody>
          <a:bodyPr/>
          <a:lstStyle/>
          <a:p>
            <a:fld id="{0C913308-F349-4B6D-A68A-DD1791B4A57B}" type="slidenum">
              <a:rPr lang="zh-CN" altLang="en-US" smtClean="0"/>
              <a:pPr/>
              <a:t>31</a:t>
            </a:fld>
            <a:r>
              <a:rPr lang="en-US" altLang="zh-CN" smtClean="0"/>
              <a:t>/42</a:t>
            </a:r>
            <a:endParaRPr lang="zh-CN" altLang="en-US" dirty="0"/>
          </a:p>
        </p:txBody>
      </p:sp>
      <p:sp>
        <p:nvSpPr>
          <p:cNvPr id="24" name="矩形 23"/>
          <p:cNvSpPr/>
          <p:nvPr/>
        </p:nvSpPr>
        <p:spPr>
          <a:xfrm>
            <a:off x="426953" y="1484784"/>
            <a:ext cx="7344816" cy="2246769"/>
          </a:xfrm>
          <a:prstGeom prst="rect">
            <a:avLst/>
          </a:prstGeom>
        </p:spPr>
        <p:txBody>
          <a:bodyPr wrap="square">
            <a:spAutoFit/>
          </a:bodyPr>
          <a:lstStyle/>
          <a:p>
            <a:pPr>
              <a:buFont typeface="Wingdings" pitchFamily="2" charset="2"/>
              <a:buNone/>
            </a:pPr>
            <a:r>
              <a:rPr lang="en-US" altLang="zh-TW" sz="2800" dirty="0" smtClean="0">
                <a:latin typeface="Times New Roman" pitchFamily="18" charset="0"/>
                <a:cs typeface="Times New Roman" pitchFamily="18" charset="0"/>
              </a:rPr>
              <a:t>Find Match Entries.</a:t>
            </a:r>
            <a:endParaRPr lang="en-US" altLang="zh-TW" sz="2800" dirty="0">
              <a:latin typeface="Times New Roman" pitchFamily="18" charset="0"/>
              <a:cs typeface="Times New Roman" pitchFamily="18" charset="0"/>
            </a:endParaRPr>
          </a:p>
          <a:p>
            <a:pPr>
              <a:buFont typeface="Wingdings" pitchFamily="2" charset="2"/>
              <a:buNone/>
            </a:pPr>
            <a:endParaRPr lang="en-US" altLang="zh-TW" sz="2800" dirty="0">
              <a:latin typeface="Times New Roman" pitchFamily="18" charset="0"/>
              <a:cs typeface="Times New Roman" pitchFamily="18" charset="0"/>
            </a:endParaRPr>
          </a:p>
          <a:p>
            <a:pPr>
              <a:buFont typeface="Wingdings" pitchFamily="2" charset="2"/>
              <a:buNone/>
            </a:pPr>
            <a:r>
              <a:rPr lang="en-US" altLang="zh-TW" sz="2800" dirty="0">
                <a:latin typeface="Times New Roman" pitchFamily="18" charset="0"/>
                <a:cs typeface="Times New Roman" pitchFamily="18" charset="0"/>
              </a:rPr>
              <a:t>P</a:t>
            </a:r>
            <a:r>
              <a:rPr lang="en-US" altLang="zh-TW" sz="2800" baseline="-25000" dirty="0">
                <a:latin typeface="Times New Roman" pitchFamily="18" charset="0"/>
                <a:cs typeface="Times New Roman" pitchFamily="18" charset="0"/>
              </a:rPr>
              <a:t>0 </a:t>
            </a:r>
            <a:r>
              <a:rPr lang="en-US" altLang="zh-TW" sz="2800" dirty="0">
                <a:latin typeface="Times New Roman" pitchFamily="18" charset="0"/>
                <a:cs typeface="Times New Roman" pitchFamily="18" charset="0"/>
              </a:rPr>
              <a:t>: (1,1)</a:t>
            </a:r>
          </a:p>
          <a:p>
            <a:pPr>
              <a:buFont typeface="Wingdings" pitchFamily="2" charset="2"/>
              <a:buNone/>
            </a:pPr>
            <a:endParaRPr lang="en-US" altLang="zh-CN" sz="2800" dirty="0">
              <a:latin typeface="Times New Roman" pitchFamily="18" charset="0"/>
              <a:cs typeface="Times New Roman" pitchFamily="18" charset="0"/>
            </a:endParaRPr>
          </a:p>
          <a:p>
            <a:pPr>
              <a:buFont typeface="Wingdings" pitchFamily="2" charset="2"/>
              <a:buNone/>
            </a:pPr>
            <a:r>
              <a:rPr lang="en-US" altLang="zh-CN" sz="2800" dirty="0">
                <a:latin typeface="Times New Roman" pitchFamily="18" charset="0"/>
                <a:cs typeface="Times New Roman" pitchFamily="18" charset="0"/>
              </a:rPr>
              <a:t>P</a:t>
            </a:r>
            <a:r>
              <a:rPr lang="en-US" altLang="zh-CN" sz="2800" baseline="-25000" dirty="0">
                <a:latin typeface="Times New Roman" pitchFamily="18" charset="0"/>
                <a:cs typeface="Times New Roman" pitchFamily="18" charset="0"/>
              </a:rPr>
              <a:t>1 </a:t>
            </a:r>
            <a:r>
              <a:rPr lang="en-US" altLang="zh-CN" sz="2800" dirty="0">
                <a:latin typeface="Times New Roman" pitchFamily="18" charset="0"/>
                <a:cs typeface="Times New Roman" pitchFamily="18" charset="0"/>
              </a:rPr>
              <a:t>: </a:t>
            </a:r>
            <a:r>
              <a:rPr lang="en-US" altLang="zh-TW" sz="2800" dirty="0">
                <a:latin typeface="Times New Roman" pitchFamily="18" charset="0"/>
                <a:cs typeface="Times New Roman" pitchFamily="18" charset="0"/>
              </a:rPr>
              <a:t>(2,1) (1,2) (2,2)</a:t>
            </a:r>
          </a:p>
        </p:txBody>
      </p:sp>
      <p:pic>
        <p:nvPicPr>
          <p:cNvPr id="10" name="图片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35896" y="1844824"/>
            <a:ext cx="3981450" cy="4152900"/>
          </a:xfrm>
          <a:prstGeom prst="rect">
            <a:avLst/>
          </a:prstGeom>
        </p:spPr>
      </p:pic>
      <p:sp>
        <p:nvSpPr>
          <p:cNvPr id="28" name="矩形 27"/>
          <p:cNvSpPr/>
          <p:nvPr/>
        </p:nvSpPr>
        <p:spPr>
          <a:xfrm>
            <a:off x="4351232" y="3585621"/>
            <a:ext cx="318208" cy="327309"/>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31" name="矩形 30"/>
          <p:cNvSpPr/>
          <p:nvPr/>
        </p:nvSpPr>
        <p:spPr>
          <a:xfrm>
            <a:off x="5722109" y="3585620"/>
            <a:ext cx="318208" cy="327309"/>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33" name="矩形 32"/>
          <p:cNvSpPr/>
          <p:nvPr/>
        </p:nvSpPr>
        <p:spPr>
          <a:xfrm>
            <a:off x="5722109" y="3118673"/>
            <a:ext cx="318208" cy="327309"/>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34" name="矩形 33"/>
          <p:cNvSpPr/>
          <p:nvPr/>
        </p:nvSpPr>
        <p:spPr>
          <a:xfrm>
            <a:off x="5301262" y="2691304"/>
            <a:ext cx="318208" cy="327309"/>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35" name="矩形 34"/>
          <p:cNvSpPr/>
          <p:nvPr/>
        </p:nvSpPr>
        <p:spPr>
          <a:xfrm>
            <a:off x="4800492" y="3976448"/>
            <a:ext cx="318208" cy="327309"/>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36" name="矩形 35"/>
          <p:cNvSpPr/>
          <p:nvPr/>
        </p:nvSpPr>
        <p:spPr>
          <a:xfrm>
            <a:off x="5254992" y="4008491"/>
            <a:ext cx="318208" cy="327309"/>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37" name="矩形 36"/>
          <p:cNvSpPr/>
          <p:nvPr/>
        </p:nvSpPr>
        <p:spPr>
          <a:xfrm>
            <a:off x="5677512" y="4037651"/>
            <a:ext cx="318208" cy="327309"/>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38" name="矩形 37"/>
          <p:cNvSpPr/>
          <p:nvPr/>
        </p:nvSpPr>
        <p:spPr>
          <a:xfrm>
            <a:off x="5223283" y="4442697"/>
            <a:ext cx="318208" cy="327309"/>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39" name="矩形 38"/>
          <p:cNvSpPr/>
          <p:nvPr/>
        </p:nvSpPr>
        <p:spPr>
          <a:xfrm>
            <a:off x="5722109" y="4470641"/>
            <a:ext cx="318208" cy="327309"/>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40" name="矩形 39"/>
          <p:cNvSpPr/>
          <p:nvPr/>
        </p:nvSpPr>
        <p:spPr>
          <a:xfrm>
            <a:off x="6102106" y="4481682"/>
            <a:ext cx="318208" cy="327309"/>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41" name="矩形 40"/>
          <p:cNvSpPr/>
          <p:nvPr/>
        </p:nvSpPr>
        <p:spPr>
          <a:xfrm>
            <a:off x="5677512" y="4920604"/>
            <a:ext cx="318208" cy="327309"/>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42" name="矩形 41"/>
          <p:cNvSpPr/>
          <p:nvPr/>
        </p:nvSpPr>
        <p:spPr>
          <a:xfrm>
            <a:off x="6156176" y="4920603"/>
            <a:ext cx="318208" cy="327309"/>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43" name="矩形 42"/>
          <p:cNvSpPr/>
          <p:nvPr/>
        </p:nvSpPr>
        <p:spPr>
          <a:xfrm>
            <a:off x="6634012" y="4920603"/>
            <a:ext cx="318208" cy="327309"/>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44" name="矩形 43"/>
          <p:cNvSpPr/>
          <p:nvPr/>
        </p:nvSpPr>
        <p:spPr>
          <a:xfrm>
            <a:off x="6156176" y="5359524"/>
            <a:ext cx="318208" cy="327309"/>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45" name="矩形 44"/>
          <p:cNvSpPr/>
          <p:nvPr/>
        </p:nvSpPr>
        <p:spPr>
          <a:xfrm>
            <a:off x="6571347" y="5358346"/>
            <a:ext cx="318208" cy="327309"/>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46" name="矩形 45"/>
          <p:cNvSpPr/>
          <p:nvPr/>
        </p:nvSpPr>
        <p:spPr>
          <a:xfrm>
            <a:off x="7020272" y="5370565"/>
            <a:ext cx="318208" cy="327309"/>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cxnSp>
        <p:nvCxnSpPr>
          <p:cNvPr id="25" name="直接箭头连接符 24"/>
          <p:cNvCxnSpPr/>
          <p:nvPr/>
        </p:nvCxnSpPr>
        <p:spPr>
          <a:xfrm>
            <a:off x="5498979" y="3828051"/>
            <a:ext cx="357065" cy="275308"/>
          </a:xfrm>
          <a:prstGeom prst="straightConnector1">
            <a:avLst/>
          </a:prstGeom>
          <a:ln w="38100">
            <a:solidFill>
              <a:srgbClr val="FF0000"/>
            </a:solidFill>
            <a:tailEnd type="arrow"/>
          </a:ln>
          <a:effectLst/>
        </p:spPr>
        <p:style>
          <a:lnRef idx="1">
            <a:schemeClr val="accent1"/>
          </a:lnRef>
          <a:fillRef idx="0">
            <a:schemeClr val="accent1"/>
          </a:fillRef>
          <a:effectRef idx="0">
            <a:schemeClr val="accent1"/>
          </a:effectRef>
          <a:fontRef idx="minor">
            <a:schemeClr val="tx1"/>
          </a:fontRef>
        </p:style>
      </p:cxnSp>
      <p:cxnSp>
        <p:nvCxnSpPr>
          <p:cNvPr id="26" name="直接箭头连接符 25"/>
          <p:cNvCxnSpPr/>
          <p:nvPr/>
        </p:nvCxnSpPr>
        <p:spPr>
          <a:xfrm>
            <a:off x="5522269" y="3399200"/>
            <a:ext cx="357065" cy="275308"/>
          </a:xfrm>
          <a:prstGeom prst="straightConnector1">
            <a:avLst/>
          </a:prstGeom>
          <a:ln w="38100">
            <a:solidFill>
              <a:srgbClr val="FF0000"/>
            </a:solidFill>
            <a:tailEnd type="arrow"/>
          </a:ln>
          <a:effectLst/>
        </p:spPr>
        <p:style>
          <a:lnRef idx="1">
            <a:schemeClr val="accent1"/>
          </a:lnRef>
          <a:fillRef idx="0">
            <a:schemeClr val="accent1"/>
          </a:fillRef>
          <a:effectRef idx="0">
            <a:schemeClr val="accent1"/>
          </a:effectRef>
          <a:fontRef idx="minor">
            <a:schemeClr val="tx1"/>
          </a:fontRef>
        </p:style>
      </p:cxnSp>
      <p:cxnSp>
        <p:nvCxnSpPr>
          <p:cNvPr id="27" name="直接箭头连接符 26"/>
          <p:cNvCxnSpPr/>
          <p:nvPr/>
        </p:nvCxnSpPr>
        <p:spPr>
          <a:xfrm>
            <a:off x="5057031" y="3864794"/>
            <a:ext cx="357065" cy="275308"/>
          </a:xfrm>
          <a:prstGeom prst="straightConnector1">
            <a:avLst/>
          </a:prstGeom>
          <a:ln w="38100">
            <a:solidFill>
              <a:srgbClr val="FF0000"/>
            </a:solidFill>
            <a:tailEnd type="arrow"/>
          </a:ln>
          <a:effectLst/>
        </p:spPr>
        <p:style>
          <a:lnRef idx="1">
            <a:schemeClr val="accent1"/>
          </a:lnRef>
          <a:fillRef idx="0">
            <a:schemeClr val="accent1"/>
          </a:fillRef>
          <a:effectRef idx="0">
            <a:schemeClr val="accent1"/>
          </a:effectRef>
          <a:fontRef idx="minor">
            <a:schemeClr val="tx1"/>
          </a:fontRef>
        </p:style>
      </p:cxnSp>
      <p:sp>
        <p:nvSpPr>
          <p:cNvPr id="32" name="矩形 31"/>
          <p:cNvSpPr/>
          <p:nvPr/>
        </p:nvSpPr>
        <p:spPr>
          <a:xfrm>
            <a:off x="4374948" y="3132171"/>
            <a:ext cx="318208" cy="327309"/>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47" name="矩形 46"/>
          <p:cNvSpPr/>
          <p:nvPr/>
        </p:nvSpPr>
        <p:spPr>
          <a:xfrm>
            <a:off x="4818504" y="2701300"/>
            <a:ext cx="318208" cy="327309"/>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49" name="矩形 48"/>
          <p:cNvSpPr/>
          <p:nvPr/>
        </p:nvSpPr>
        <p:spPr>
          <a:xfrm>
            <a:off x="4742135" y="3089700"/>
            <a:ext cx="442727" cy="421012"/>
          </a:xfrm>
          <a:prstGeom prst="rect">
            <a:avLst/>
          </a:prstGeom>
          <a:noFill/>
          <a:ln w="57150">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Tree>
    <p:custDataLst>
      <p:tags r:id="rId1"/>
    </p:custDataLst>
    <p:extLst>
      <p:ext uri="{BB962C8B-B14F-4D97-AF65-F5344CB8AC3E}">
        <p14:creationId xmlns:p14="http://schemas.microsoft.com/office/powerpoint/2010/main" val="1561383980"/>
      </p:ext>
    </p:extLst>
  </p:cSld>
  <p:clrMapOvr>
    <a:masterClrMapping/>
  </p:clrMapOvr>
  <p:transition advTm="1388"/>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95536" y="-27384"/>
            <a:ext cx="8229600" cy="1143000"/>
          </a:xfrm>
        </p:spPr>
        <p:txBody>
          <a:bodyPr/>
          <a:lstStyle/>
          <a:p>
            <a:r>
              <a:rPr lang="en-US" altLang="zh-CN" sz="4800" dirty="0">
                <a:solidFill>
                  <a:schemeClr val="tx1"/>
                </a:solidFill>
              </a:rPr>
              <a:t>Pivotal Entry-based Method</a:t>
            </a:r>
            <a:endParaRPr lang="zh-CN" altLang="en-US" dirty="0"/>
          </a:p>
        </p:txBody>
      </p:sp>
      <p:sp>
        <p:nvSpPr>
          <p:cNvPr id="4" name="日期占位符 3"/>
          <p:cNvSpPr>
            <a:spLocks noGrp="1"/>
          </p:cNvSpPr>
          <p:nvPr>
            <p:ph type="dt" sz="half" idx="10"/>
          </p:nvPr>
        </p:nvSpPr>
        <p:spPr/>
        <p:txBody>
          <a:bodyPr/>
          <a:lstStyle/>
          <a:p>
            <a:fld id="{F9159141-617E-49F1-B972-8AC79D669DC6}" type="datetime1">
              <a:rPr lang="en-US" altLang="zh-CN" smtClean="0"/>
              <a:t>4/11/2013</a:t>
            </a:fld>
            <a:endParaRPr lang="zh-CN" altLang="en-US"/>
          </a:p>
        </p:txBody>
      </p:sp>
      <p:sp>
        <p:nvSpPr>
          <p:cNvPr id="12" name="页脚占位符 11"/>
          <p:cNvSpPr>
            <a:spLocks noGrp="1"/>
          </p:cNvSpPr>
          <p:nvPr>
            <p:ph type="ftr" sz="quarter" idx="11"/>
          </p:nvPr>
        </p:nvSpPr>
        <p:spPr/>
        <p:txBody>
          <a:bodyPr/>
          <a:lstStyle/>
          <a:p>
            <a:r>
              <a:rPr lang="en-US" altLang="zh-CN" smtClean="0"/>
              <a:t>TopkSearch @ ICDE2013</a:t>
            </a:r>
            <a:endParaRPr lang="zh-CN" altLang="en-US" dirty="0">
              <a:latin typeface="Times New Roman" pitchFamily="18" charset="0"/>
              <a:cs typeface="Times New Roman" pitchFamily="18" charset="0"/>
            </a:endParaRPr>
          </a:p>
        </p:txBody>
      </p:sp>
      <p:sp>
        <p:nvSpPr>
          <p:cNvPr id="15" name="灯片编号占位符 14"/>
          <p:cNvSpPr>
            <a:spLocks noGrp="1"/>
          </p:cNvSpPr>
          <p:nvPr>
            <p:ph type="sldNum" sz="quarter" idx="12"/>
          </p:nvPr>
        </p:nvSpPr>
        <p:spPr/>
        <p:txBody>
          <a:bodyPr/>
          <a:lstStyle/>
          <a:p>
            <a:fld id="{0C913308-F349-4B6D-A68A-DD1791B4A57B}" type="slidenum">
              <a:rPr lang="zh-CN" altLang="en-US" smtClean="0"/>
              <a:pPr/>
              <a:t>32</a:t>
            </a:fld>
            <a:r>
              <a:rPr lang="en-US" altLang="zh-CN" smtClean="0"/>
              <a:t>/42</a:t>
            </a:r>
            <a:endParaRPr lang="zh-CN" altLang="en-US" dirty="0"/>
          </a:p>
        </p:txBody>
      </p:sp>
      <p:sp>
        <p:nvSpPr>
          <p:cNvPr id="24" name="矩形 23"/>
          <p:cNvSpPr/>
          <p:nvPr/>
        </p:nvSpPr>
        <p:spPr>
          <a:xfrm>
            <a:off x="426953" y="1484784"/>
            <a:ext cx="7344816" cy="2246769"/>
          </a:xfrm>
          <a:prstGeom prst="rect">
            <a:avLst/>
          </a:prstGeom>
        </p:spPr>
        <p:txBody>
          <a:bodyPr wrap="square">
            <a:spAutoFit/>
          </a:bodyPr>
          <a:lstStyle/>
          <a:p>
            <a:pPr>
              <a:buFont typeface="Wingdings" pitchFamily="2" charset="2"/>
              <a:buNone/>
            </a:pPr>
            <a:r>
              <a:rPr lang="en-US" altLang="zh-TW" sz="2800" dirty="0" smtClean="0">
                <a:latin typeface="Times New Roman" pitchFamily="18" charset="0"/>
                <a:cs typeface="Times New Roman" pitchFamily="18" charset="0"/>
              </a:rPr>
              <a:t>Find Match Cells.</a:t>
            </a:r>
            <a:endParaRPr lang="en-US" altLang="zh-TW" sz="2800" dirty="0">
              <a:latin typeface="Times New Roman" pitchFamily="18" charset="0"/>
              <a:cs typeface="Times New Roman" pitchFamily="18" charset="0"/>
            </a:endParaRPr>
          </a:p>
          <a:p>
            <a:pPr>
              <a:buFont typeface="Wingdings" pitchFamily="2" charset="2"/>
              <a:buNone/>
            </a:pPr>
            <a:endParaRPr lang="en-US" altLang="zh-TW" sz="2800" dirty="0">
              <a:latin typeface="Times New Roman" pitchFamily="18" charset="0"/>
              <a:cs typeface="Times New Roman" pitchFamily="18" charset="0"/>
            </a:endParaRPr>
          </a:p>
          <a:p>
            <a:pPr>
              <a:buFont typeface="Wingdings" pitchFamily="2" charset="2"/>
              <a:buNone/>
            </a:pPr>
            <a:r>
              <a:rPr lang="en-US" altLang="zh-TW" sz="2800" dirty="0">
                <a:latin typeface="Times New Roman" pitchFamily="18" charset="0"/>
                <a:cs typeface="Times New Roman" pitchFamily="18" charset="0"/>
              </a:rPr>
              <a:t>P</a:t>
            </a:r>
            <a:r>
              <a:rPr lang="en-US" altLang="zh-TW" sz="2800" baseline="-25000" dirty="0">
                <a:latin typeface="Times New Roman" pitchFamily="18" charset="0"/>
                <a:cs typeface="Times New Roman" pitchFamily="18" charset="0"/>
              </a:rPr>
              <a:t>0 </a:t>
            </a:r>
            <a:r>
              <a:rPr lang="en-US" altLang="zh-TW" sz="2800" dirty="0">
                <a:latin typeface="Times New Roman" pitchFamily="18" charset="0"/>
                <a:cs typeface="Times New Roman" pitchFamily="18" charset="0"/>
              </a:rPr>
              <a:t>: (1,1)</a:t>
            </a:r>
          </a:p>
          <a:p>
            <a:pPr>
              <a:buFont typeface="Wingdings" pitchFamily="2" charset="2"/>
              <a:buNone/>
            </a:pPr>
            <a:endParaRPr lang="en-US" altLang="zh-CN" sz="2800" dirty="0">
              <a:latin typeface="Times New Roman" pitchFamily="18" charset="0"/>
              <a:cs typeface="Times New Roman" pitchFamily="18" charset="0"/>
            </a:endParaRPr>
          </a:p>
          <a:p>
            <a:pPr>
              <a:buFont typeface="Wingdings" pitchFamily="2" charset="2"/>
              <a:buNone/>
            </a:pPr>
            <a:r>
              <a:rPr lang="en-US" altLang="zh-CN" sz="2800" dirty="0">
                <a:latin typeface="Times New Roman" pitchFamily="18" charset="0"/>
                <a:cs typeface="Times New Roman" pitchFamily="18" charset="0"/>
              </a:rPr>
              <a:t>P</a:t>
            </a:r>
            <a:r>
              <a:rPr lang="en-US" altLang="zh-CN" sz="2800" baseline="-25000" dirty="0">
                <a:latin typeface="Times New Roman" pitchFamily="18" charset="0"/>
                <a:cs typeface="Times New Roman" pitchFamily="18" charset="0"/>
              </a:rPr>
              <a:t>1 </a:t>
            </a:r>
            <a:r>
              <a:rPr lang="en-US" altLang="zh-CN" sz="2800" dirty="0">
                <a:latin typeface="Times New Roman" pitchFamily="18" charset="0"/>
                <a:cs typeface="Times New Roman" pitchFamily="18" charset="0"/>
              </a:rPr>
              <a:t>: </a:t>
            </a:r>
            <a:r>
              <a:rPr lang="en-US" altLang="zh-TW" sz="2800" dirty="0" smtClean="0">
                <a:latin typeface="Times New Roman" pitchFamily="18" charset="0"/>
                <a:cs typeface="Times New Roman" pitchFamily="18" charset="0"/>
              </a:rPr>
              <a:t>(</a:t>
            </a:r>
            <a:r>
              <a:rPr lang="en-US" altLang="zh-TW" sz="2800" dirty="0">
                <a:latin typeface="Times New Roman" pitchFamily="18" charset="0"/>
                <a:cs typeface="Times New Roman" pitchFamily="18" charset="0"/>
              </a:rPr>
              <a:t>1,2) (2,2</a:t>
            </a:r>
            <a:r>
              <a:rPr lang="en-US" altLang="zh-TW" sz="2800" dirty="0" smtClean="0">
                <a:latin typeface="Times New Roman" pitchFamily="18" charset="0"/>
                <a:cs typeface="Times New Roman" pitchFamily="18" charset="0"/>
              </a:rPr>
              <a:t>) (6,5)</a:t>
            </a:r>
            <a:endParaRPr lang="en-US" altLang="zh-TW" sz="2800" dirty="0">
              <a:latin typeface="Times New Roman" pitchFamily="18" charset="0"/>
              <a:cs typeface="Times New Roman" pitchFamily="18" charset="0"/>
            </a:endParaRPr>
          </a:p>
        </p:txBody>
      </p:sp>
      <p:pic>
        <p:nvPicPr>
          <p:cNvPr id="10" name="图片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35896" y="1844824"/>
            <a:ext cx="3981450" cy="4152900"/>
          </a:xfrm>
          <a:prstGeom prst="rect">
            <a:avLst/>
          </a:prstGeom>
        </p:spPr>
      </p:pic>
      <p:sp>
        <p:nvSpPr>
          <p:cNvPr id="28" name="矩形 27"/>
          <p:cNvSpPr/>
          <p:nvPr/>
        </p:nvSpPr>
        <p:spPr>
          <a:xfrm>
            <a:off x="4351232" y="3585621"/>
            <a:ext cx="318208" cy="327309"/>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31" name="矩形 30"/>
          <p:cNvSpPr/>
          <p:nvPr/>
        </p:nvSpPr>
        <p:spPr>
          <a:xfrm>
            <a:off x="5722109" y="3585620"/>
            <a:ext cx="318208" cy="327309"/>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33" name="矩形 32"/>
          <p:cNvSpPr/>
          <p:nvPr/>
        </p:nvSpPr>
        <p:spPr>
          <a:xfrm>
            <a:off x="5722109" y="3118673"/>
            <a:ext cx="318208" cy="327309"/>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34" name="矩形 33"/>
          <p:cNvSpPr/>
          <p:nvPr/>
        </p:nvSpPr>
        <p:spPr>
          <a:xfrm>
            <a:off x="5301262" y="2691304"/>
            <a:ext cx="318208" cy="327309"/>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35" name="矩形 34"/>
          <p:cNvSpPr/>
          <p:nvPr/>
        </p:nvSpPr>
        <p:spPr>
          <a:xfrm>
            <a:off x="4800492" y="3976448"/>
            <a:ext cx="318208" cy="327309"/>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37" name="矩形 36"/>
          <p:cNvSpPr/>
          <p:nvPr/>
        </p:nvSpPr>
        <p:spPr>
          <a:xfrm>
            <a:off x="5677512" y="4037651"/>
            <a:ext cx="318208" cy="327309"/>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38" name="矩形 37"/>
          <p:cNvSpPr/>
          <p:nvPr/>
        </p:nvSpPr>
        <p:spPr>
          <a:xfrm>
            <a:off x="5223283" y="4442697"/>
            <a:ext cx="318208" cy="327309"/>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40" name="矩形 39"/>
          <p:cNvSpPr/>
          <p:nvPr/>
        </p:nvSpPr>
        <p:spPr>
          <a:xfrm>
            <a:off x="6102106" y="4481682"/>
            <a:ext cx="318208" cy="327309"/>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41" name="矩形 40"/>
          <p:cNvSpPr/>
          <p:nvPr/>
        </p:nvSpPr>
        <p:spPr>
          <a:xfrm>
            <a:off x="5677512" y="4920604"/>
            <a:ext cx="318208" cy="327309"/>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43" name="矩形 42"/>
          <p:cNvSpPr/>
          <p:nvPr/>
        </p:nvSpPr>
        <p:spPr>
          <a:xfrm>
            <a:off x="6634012" y="4920603"/>
            <a:ext cx="318208" cy="327309"/>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44" name="矩形 43"/>
          <p:cNvSpPr/>
          <p:nvPr/>
        </p:nvSpPr>
        <p:spPr>
          <a:xfrm>
            <a:off x="6156176" y="5359524"/>
            <a:ext cx="318208" cy="327309"/>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46" name="矩形 45"/>
          <p:cNvSpPr/>
          <p:nvPr/>
        </p:nvSpPr>
        <p:spPr>
          <a:xfrm>
            <a:off x="7020272" y="5370565"/>
            <a:ext cx="318208" cy="327309"/>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32" name="矩形 31"/>
          <p:cNvSpPr/>
          <p:nvPr/>
        </p:nvSpPr>
        <p:spPr>
          <a:xfrm>
            <a:off x="4374948" y="3132171"/>
            <a:ext cx="318208" cy="327309"/>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47" name="矩形 46"/>
          <p:cNvSpPr/>
          <p:nvPr/>
        </p:nvSpPr>
        <p:spPr>
          <a:xfrm>
            <a:off x="4818504" y="2701300"/>
            <a:ext cx="318208" cy="327309"/>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29" name="矩形 28"/>
          <p:cNvSpPr/>
          <p:nvPr/>
        </p:nvSpPr>
        <p:spPr>
          <a:xfrm>
            <a:off x="4742135" y="3089700"/>
            <a:ext cx="442727" cy="421012"/>
          </a:xfrm>
          <a:prstGeom prst="rect">
            <a:avLst/>
          </a:prstGeom>
          <a:noFill/>
          <a:ln w="57150">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30" name="矩形 29"/>
          <p:cNvSpPr/>
          <p:nvPr/>
        </p:nvSpPr>
        <p:spPr>
          <a:xfrm>
            <a:off x="5209393" y="3512044"/>
            <a:ext cx="442727" cy="421012"/>
          </a:xfrm>
          <a:prstGeom prst="rect">
            <a:avLst/>
          </a:prstGeom>
          <a:noFill/>
          <a:ln w="57150">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48" name="矩形 47"/>
          <p:cNvSpPr/>
          <p:nvPr/>
        </p:nvSpPr>
        <p:spPr>
          <a:xfrm>
            <a:off x="5209393" y="3076580"/>
            <a:ext cx="442727" cy="421012"/>
          </a:xfrm>
          <a:prstGeom prst="rect">
            <a:avLst/>
          </a:prstGeom>
          <a:noFill/>
          <a:ln w="57150">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49" name="矩形 48"/>
          <p:cNvSpPr/>
          <p:nvPr/>
        </p:nvSpPr>
        <p:spPr>
          <a:xfrm>
            <a:off x="6516216" y="5312244"/>
            <a:ext cx="442727" cy="421012"/>
          </a:xfrm>
          <a:prstGeom prst="rect">
            <a:avLst/>
          </a:prstGeom>
          <a:noFill/>
          <a:ln w="57150">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Tree>
    <p:custDataLst>
      <p:tags r:id="rId1"/>
    </p:custDataLst>
    <p:extLst>
      <p:ext uri="{BB962C8B-B14F-4D97-AF65-F5344CB8AC3E}">
        <p14:creationId xmlns:p14="http://schemas.microsoft.com/office/powerpoint/2010/main" val="3766746985"/>
      </p:ext>
    </p:extLst>
  </p:cSld>
  <p:clrMapOvr>
    <a:masterClrMapping/>
  </p:clrMapOvr>
  <p:transition advTm="1388"/>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95536" y="-27384"/>
            <a:ext cx="8229600" cy="1143000"/>
          </a:xfrm>
        </p:spPr>
        <p:txBody>
          <a:bodyPr/>
          <a:lstStyle/>
          <a:p>
            <a:r>
              <a:rPr lang="en-US" altLang="zh-CN" sz="4800" dirty="0">
                <a:solidFill>
                  <a:schemeClr val="tx1"/>
                </a:solidFill>
              </a:rPr>
              <a:t>Pivotal Entry-based Method</a:t>
            </a:r>
            <a:endParaRPr lang="zh-CN" altLang="en-US" dirty="0"/>
          </a:p>
        </p:txBody>
      </p:sp>
      <p:sp>
        <p:nvSpPr>
          <p:cNvPr id="4" name="日期占位符 3"/>
          <p:cNvSpPr>
            <a:spLocks noGrp="1"/>
          </p:cNvSpPr>
          <p:nvPr>
            <p:ph type="dt" sz="half" idx="10"/>
          </p:nvPr>
        </p:nvSpPr>
        <p:spPr/>
        <p:txBody>
          <a:bodyPr/>
          <a:lstStyle/>
          <a:p>
            <a:fld id="{F9159141-617E-49F1-B972-8AC79D669DC6}" type="datetime1">
              <a:rPr lang="en-US" altLang="zh-CN" smtClean="0"/>
              <a:t>4/11/2013</a:t>
            </a:fld>
            <a:endParaRPr lang="zh-CN" altLang="en-US"/>
          </a:p>
        </p:txBody>
      </p:sp>
      <p:sp>
        <p:nvSpPr>
          <p:cNvPr id="12" name="页脚占位符 11"/>
          <p:cNvSpPr>
            <a:spLocks noGrp="1"/>
          </p:cNvSpPr>
          <p:nvPr>
            <p:ph type="ftr" sz="quarter" idx="11"/>
          </p:nvPr>
        </p:nvSpPr>
        <p:spPr/>
        <p:txBody>
          <a:bodyPr/>
          <a:lstStyle/>
          <a:p>
            <a:r>
              <a:rPr lang="en-US" altLang="zh-CN" smtClean="0"/>
              <a:t>TopkSearch @ ICDE2013</a:t>
            </a:r>
            <a:endParaRPr lang="zh-CN" altLang="en-US" dirty="0">
              <a:latin typeface="Times New Roman" pitchFamily="18" charset="0"/>
              <a:cs typeface="Times New Roman" pitchFamily="18" charset="0"/>
            </a:endParaRPr>
          </a:p>
        </p:txBody>
      </p:sp>
      <p:sp>
        <p:nvSpPr>
          <p:cNvPr id="15" name="灯片编号占位符 14"/>
          <p:cNvSpPr>
            <a:spLocks noGrp="1"/>
          </p:cNvSpPr>
          <p:nvPr>
            <p:ph type="sldNum" sz="quarter" idx="12"/>
          </p:nvPr>
        </p:nvSpPr>
        <p:spPr/>
        <p:txBody>
          <a:bodyPr/>
          <a:lstStyle/>
          <a:p>
            <a:fld id="{0C913308-F349-4B6D-A68A-DD1791B4A57B}" type="slidenum">
              <a:rPr lang="zh-CN" altLang="en-US" smtClean="0"/>
              <a:pPr/>
              <a:t>33</a:t>
            </a:fld>
            <a:r>
              <a:rPr lang="en-US" altLang="zh-CN" smtClean="0"/>
              <a:t>/42</a:t>
            </a:r>
            <a:endParaRPr lang="zh-CN" altLang="en-US" dirty="0"/>
          </a:p>
        </p:txBody>
      </p:sp>
      <p:sp>
        <p:nvSpPr>
          <p:cNvPr id="24" name="矩形 23"/>
          <p:cNvSpPr/>
          <p:nvPr/>
        </p:nvSpPr>
        <p:spPr>
          <a:xfrm>
            <a:off x="426953" y="1484784"/>
            <a:ext cx="7344816" cy="3108543"/>
          </a:xfrm>
          <a:prstGeom prst="rect">
            <a:avLst/>
          </a:prstGeom>
        </p:spPr>
        <p:txBody>
          <a:bodyPr wrap="square">
            <a:spAutoFit/>
          </a:bodyPr>
          <a:lstStyle/>
          <a:p>
            <a:pPr>
              <a:buFont typeface="Wingdings" pitchFamily="2" charset="2"/>
              <a:buNone/>
            </a:pPr>
            <a:r>
              <a:rPr lang="en-US" altLang="zh-TW" sz="2800" dirty="0" smtClean="0">
                <a:latin typeface="Times New Roman" pitchFamily="18" charset="0"/>
                <a:cs typeface="Times New Roman" pitchFamily="18" charset="0"/>
              </a:rPr>
              <a:t>Extend Smallest Cells.</a:t>
            </a:r>
            <a:endParaRPr lang="en-US" altLang="zh-TW" sz="2800" dirty="0">
              <a:latin typeface="Times New Roman" pitchFamily="18" charset="0"/>
              <a:cs typeface="Times New Roman" pitchFamily="18" charset="0"/>
            </a:endParaRPr>
          </a:p>
          <a:p>
            <a:pPr>
              <a:buFont typeface="Wingdings" pitchFamily="2" charset="2"/>
              <a:buNone/>
            </a:pPr>
            <a:endParaRPr lang="en-US" altLang="zh-TW" sz="2800" dirty="0">
              <a:latin typeface="Times New Roman" pitchFamily="18" charset="0"/>
              <a:cs typeface="Times New Roman" pitchFamily="18" charset="0"/>
            </a:endParaRPr>
          </a:p>
          <a:p>
            <a:pPr>
              <a:buFont typeface="Wingdings" pitchFamily="2" charset="2"/>
              <a:buNone/>
            </a:pPr>
            <a:r>
              <a:rPr lang="en-US" altLang="zh-TW" sz="2800" dirty="0">
                <a:latin typeface="Times New Roman" pitchFamily="18" charset="0"/>
                <a:cs typeface="Times New Roman" pitchFamily="18" charset="0"/>
              </a:rPr>
              <a:t>P</a:t>
            </a:r>
            <a:r>
              <a:rPr lang="en-US" altLang="zh-TW" sz="2800" baseline="-25000" dirty="0">
                <a:latin typeface="Times New Roman" pitchFamily="18" charset="0"/>
                <a:cs typeface="Times New Roman" pitchFamily="18" charset="0"/>
              </a:rPr>
              <a:t>0 </a:t>
            </a:r>
            <a:r>
              <a:rPr lang="en-US" altLang="zh-TW" sz="2800" dirty="0">
                <a:latin typeface="Times New Roman" pitchFamily="18" charset="0"/>
                <a:cs typeface="Times New Roman" pitchFamily="18" charset="0"/>
              </a:rPr>
              <a:t>: (1,1)</a:t>
            </a:r>
          </a:p>
          <a:p>
            <a:pPr>
              <a:buFont typeface="Wingdings" pitchFamily="2" charset="2"/>
              <a:buNone/>
            </a:pPr>
            <a:endParaRPr lang="en-US" altLang="zh-CN" sz="2800" dirty="0">
              <a:latin typeface="Times New Roman" pitchFamily="18" charset="0"/>
              <a:cs typeface="Times New Roman" pitchFamily="18" charset="0"/>
            </a:endParaRPr>
          </a:p>
          <a:p>
            <a:pPr>
              <a:buFont typeface="Wingdings" pitchFamily="2" charset="2"/>
              <a:buNone/>
            </a:pPr>
            <a:r>
              <a:rPr lang="en-US" altLang="zh-CN" sz="2800" dirty="0">
                <a:latin typeface="Times New Roman" pitchFamily="18" charset="0"/>
                <a:cs typeface="Times New Roman" pitchFamily="18" charset="0"/>
              </a:rPr>
              <a:t>P</a:t>
            </a:r>
            <a:r>
              <a:rPr lang="en-US" altLang="zh-CN" sz="2800" baseline="-25000" dirty="0">
                <a:latin typeface="Times New Roman" pitchFamily="18" charset="0"/>
                <a:cs typeface="Times New Roman" pitchFamily="18" charset="0"/>
              </a:rPr>
              <a:t>1 </a:t>
            </a:r>
            <a:r>
              <a:rPr lang="en-US" altLang="zh-CN" sz="2800" dirty="0">
                <a:latin typeface="Times New Roman" pitchFamily="18" charset="0"/>
                <a:cs typeface="Times New Roman" pitchFamily="18" charset="0"/>
              </a:rPr>
              <a:t>: </a:t>
            </a:r>
            <a:r>
              <a:rPr lang="en-US" altLang="zh-TW" sz="2800" dirty="0">
                <a:latin typeface="Times New Roman" pitchFamily="18" charset="0"/>
                <a:cs typeface="Times New Roman" pitchFamily="18" charset="0"/>
              </a:rPr>
              <a:t>(1,2) (2,2) (6,5</a:t>
            </a:r>
            <a:r>
              <a:rPr lang="en-US" altLang="zh-TW" sz="2800" dirty="0" smtClean="0">
                <a:latin typeface="Times New Roman" pitchFamily="18" charset="0"/>
                <a:cs typeface="Times New Roman" pitchFamily="18" charset="0"/>
              </a:rPr>
              <a:t>)</a:t>
            </a:r>
          </a:p>
          <a:p>
            <a:pPr>
              <a:buFont typeface="Wingdings" pitchFamily="2" charset="2"/>
              <a:buNone/>
            </a:pPr>
            <a:endParaRPr lang="en-US" altLang="zh-TW" sz="2800" dirty="0">
              <a:latin typeface="Times New Roman" pitchFamily="18" charset="0"/>
              <a:cs typeface="Times New Roman" pitchFamily="18" charset="0"/>
            </a:endParaRPr>
          </a:p>
          <a:p>
            <a:pPr>
              <a:buFont typeface="Wingdings" pitchFamily="2" charset="2"/>
              <a:buNone/>
            </a:pPr>
            <a:r>
              <a:rPr lang="en-US" altLang="zh-TW" sz="2800" dirty="0" smtClean="0">
                <a:latin typeface="Times New Roman" pitchFamily="18" charset="0"/>
                <a:cs typeface="Times New Roman" pitchFamily="18" charset="0"/>
              </a:rPr>
              <a:t>P</a:t>
            </a:r>
            <a:r>
              <a:rPr lang="en-US" altLang="zh-TW" sz="2800" baseline="-25000" dirty="0" smtClean="0">
                <a:latin typeface="Times New Roman" pitchFamily="18" charset="0"/>
                <a:cs typeface="Times New Roman" pitchFamily="18" charset="0"/>
              </a:rPr>
              <a:t>2</a:t>
            </a:r>
            <a:r>
              <a:rPr lang="en-US" altLang="zh-TW" sz="2800" dirty="0" smtClean="0">
                <a:latin typeface="Times New Roman" pitchFamily="18" charset="0"/>
                <a:cs typeface="Times New Roman" pitchFamily="18" charset="0"/>
              </a:rPr>
              <a:t>: (1,3) (2,3) </a:t>
            </a:r>
            <a:r>
              <a:rPr lang="en-US" altLang="zh-TW" sz="2800" dirty="0" smtClean="0">
                <a:solidFill>
                  <a:srgbClr val="FF0000"/>
                </a:solidFill>
                <a:latin typeface="Times New Roman" pitchFamily="18" charset="0"/>
                <a:cs typeface="Times New Roman" pitchFamily="18" charset="0"/>
              </a:rPr>
              <a:t>(6,6)</a:t>
            </a:r>
            <a:endParaRPr lang="en-US" altLang="zh-TW" sz="2800" dirty="0">
              <a:solidFill>
                <a:srgbClr val="FF0000"/>
              </a:solidFill>
              <a:latin typeface="Times New Roman" pitchFamily="18" charset="0"/>
              <a:cs typeface="Times New Roman" pitchFamily="18" charset="0"/>
            </a:endParaRPr>
          </a:p>
        </p:txBody>
      </p:sp>
      <p:pic>
        <p:nvPicPr>
          <p:cNvPr id="10" name="图片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35896" y="1844824"/>
            <a:ext cx="3981450" cy="4152900"/>
          </a:xfrm>
          <a:prstGeom prst="rect">
            <a:avLst/>
          </a:prstGeom>
        </p:spPr>
      </p:pic>
      <p:sp>
        <p:nvSpPr>
          <p:cNvPr id="28" name="矩形 27"/>
          <p:cNvSpPr/>
          <p:nvPr/>
        </p:nvSpPr>
        <p:spPr>
          <a:xfrm>
            <a:off x="4351232" y="3585621"/>
            <a:ext cx="318208" cy="327309"/>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34" name="矩形 33"/>
          <p:cNvSpPr/>
          <p:nvPr/>
        </p:nvSpPr>
        <p:spPr>
          <a:xfrm>
            <a:off x="5301262" y="2691304"/>
            <a:ext cx="318208" cy="327309"/>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35" name="矩形 34"/>
          <p:cNvSpPr/>
          <p:nvPr/>
        </p:nvSpPr>
        <p:spPr>
          <a:xfrm>
            <a:off x="4800492" y="3976448"/>
            <a:ext cx="318208" cy="327309"/>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38" name="矩形 37"/>
          <p:cNvSpPr/>
          <p:nvPr/>
        </p:nvSpPr>
        <p:spPr>
          <a:xfrm>
            <a:off x="5223283" y="4442697"/>
            <a:ext cx="318208" cy="327309"/>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40" name="矩形 39"/>
          <p:cNvSpPr/>
          <p:nvPr/>
        </p:nvSpPr>
        <p:spPr>
          <a:xfrm>
            <a:off x="6102106" y="4481682"/>
            <a:ext cx="318208" cy="327309"/>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41" name="矩形 40"/>
          <p:cNvSpPr/>
          <p:nvPr/>
        </p:nvSpPr>
        <p:spPr>
          <a:xfrm>
            <a:off x="5677512" y="4920604"/>
            <a:ext cx="318208" cy="327309"/>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43" name="矩形 42"/>
          <p:cNvSpPr/>
          <p:nvPr/>
        </p:nvSpPr>
        <p:spPr>
          <a:xfrm>
            <a:off x="6634012" y="4920603"/>
            <a:ext cx="318208" cy="327309"/>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44" name="矩形 43"/>
          <p:cNvSpPr/>
          <p:nvPr/>
        </p:nvSpPr>
        <p:spPr>
          <a:xfrm>
            <a:off x="6156176" y="5359524"/>
            <a:ext cx="318208" cy="327309"/>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32" name="矩形 31"/>
          <p:cNvSpPr/>
          <p:nvPr/>
        </p:nvSpPr>
        <p:spPr>
          <a:xfrm>
            <a:off x="4374948" y="3132171"/>
            <a:ext cx="318208" cy="327309"/>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47" name="矩形 46"/>
          <p:cNvSpPr/>
          <p:nvPr/>
        </p:nvSpPr>
        <p:spPr>
          <a:xfrm>
            <a:off x="4818504" y="2701300"/>
            <a:ext cx="318208" cy="327309"/>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22" name="矩形 21"/>
          <p:cNvSpPr/>
          <p:nvPr/>
        </p:nvSpPr>
        <p:spPr>
          <a:xfrm>
            <a:off x="4742135" y="3089700"/>
            <a:ext cx="442727" cy="421012"/>
          </a:xfrm>
          <a:prstGeom prst="rect">
            <a:avLst/>
          </a:prstGeom>
          <a:noFill/>
          <a:ln w="57150">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23" name="矩形 22"/>
          <p:cNvSpPr/>
          <p:nvPr/>
        </p:nvSpPr>
        <p:spPr>
          <a:xfrm>
            <a:off x="5209393" y="3512044"/>
            <a:ext cx="442727" cy="421012"/>
          </a:xfrm>
          <a:prstGeom prst="rect">
            <a:avLst/>
          </a:prstGeom>
          <a:noFill/>
          <a:ln w="57150">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25" name="矩形 24"/>
          <p:cNvSpPr/>
          <p:nvPr/>
        </p:nvSpPr>
        <p:spPr>
          <a:xfrm>
            <a:off x="5209393" y="3085289"/>
            <a:ext cx="442727" cy="421012"/>
          </a:xfrm>
          <a:prstGeom prst="rect">
            <a:avLst/>
          </a:prstGeom>
          <a:noFill/>
          <a:ln w="57150">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26" name="矩形 25"/>
          <p:cNvSpPr/>
          <p:nvPr/>
        </p:nvSpPr>
        <p:spPr>
          <a:xfrm>
            <a:off x="6516216" y="5312244"/>
            <a:ext cx="442727" cy="421012"/>
          </a:xfrm>
          <a:prstGeom prst="rect">
            <a:avLst/>
          </a:prstGeom>
          <a:noFill/>
          <a:ln w="57150">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27" name="矩形 26"/>
          <p:cNvSpPr/>
          <p:nvPr/>
        </p:nvSpPr>
        <p:spPr>
          <a:xfrm>
            <a:off x="5652120" y="3086378"/>
            <a:ext cx="442727" cy="421012"/>
          </a:xfrm>
          <a:prstGeom prst="rect">
            <a:avLst/>
          </a:prstGeom>
          <a:noFill/>
          <a:ln w="57150">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29" name="矩形 28"/>
          <p:cNvSpPr/>
          <p:nvPr/>
        </p:nvSpPr>
        <p:spPr>
          <a:xfrm>
            <a:off x="5652120" y="3512044"/>
            <a:ext cx="442727" cy="421012"/>
          </a:xfrm>
          <a:prstGeom prst="rect">
            <a:avLst/>
          </a:prstGeom>
          <a:noFill/>
          <a:ln w="57150">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30" name="矩形 29"/>
          <p:cNvSpPr/>
          <p:nvPr/>
        </p:nvSpPr>
        <p:spPr>
          <a:xfrm>
            <a:off x="6994145" y="5309917"/>
            <a:ext cx="442727" cy="421012"/>
          </a:xfrm>
          <a:prstGeom prst="rect">
            <a:avLst/>
          </a:prstGeom>
          <a:noFill/>
          <a:ln w="57150">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Tree>
    <p:custDataLst>
      <p:tags r:id="rId1"/>
    </p:custDataLst>
    <p:extLst>
      <p:ext uri="{BB962C8B-B14F-4D97-AF65-F5344CB8AC3E}">
        <p14:creationId xmlns:p14="http://schemas.microsoft.com/office/powerpoint/2010/main" val="845117748"/>
      </p:ext>
    </p:extLst>
  </p:cSld>
  <p:clrMapOvr>
    <a:masterClrMapping/>
  </p:clrMapOvr>
  <p:transition advTm="1388"/>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95536" y="-27384"/>
            <a:ext cx="8229600" cy="1143000"/>
          </a:xfrm>
        </p:spPr>
        <p:txBody>
          <a:bodyPr/>
          <a:lstStyle/>
          <a:p>
            <a:r>
              <a:rPr lang="en-US" altLang="zh-CN" sz="4800" dirty="0">
                <a:solidFill>
                  <a:schemeClr val="tx1"/>
                </a:solidFill>
              </a:rPr>
              <a:t>Pivotal Entry-based Method</a:t>
            </a:r>
            <a:endParaRPr lang="zh-CN" altLang="en-US" dirty="0"/>
          </a:p>
        </p:txBody>
      </p:sp>
      <p:sp>
        <p:nvSpPr>
          <p:cNvPr id="4" name="日期占位符 3"/>
          <p:cNvSpPr>
            <a:spLocks noGrp="1"/>
          </p:cNvSpPr>
          <p:nvPr>
            <p:ph type="dt" sz="half" idx="10"/>
          </p:nvPr>
        </p:nvSpPr>
        <p:spPr/>
        <p:txBody>
          <a:bodyPr/>
          <a:lstStyle/>
          <a:p>
            <a:fld id="{E80D66BC-002B-4753-9829-4A2FAC824ABB}" type="datetime1">
              <a:rPr lang="en-US" altLang="zh-CN" smtClean="0"/>
              <a:t>4/11/2013</a:t>
            </a:fld>
            <a:endParaRPr lang="zh-CN" altLang="en-US"/>
          </a:p>
        </p:txBody>
      </p:sp>
      <p:sp>
        <p:nvSpPr>
          <p:cNvPr id="12" name="页脚占位符 11"/>
          <p:cNvSpPr>
            <a:spLocks noGrp="1"/>
          </p:cNvSpPr>
          <p:nvPr>
            <p:ph type="ftr" sz="quarter" idx="11"/>
          </p:nvPr>
        </p:nvSpPr>
        <p:spPr/>
        <p:txBody>
          <a:bodyPr/>
          <a:lstStyle/>
          <a:p>
            <a:r>
              <a:rPr lang="en-US" altLang="zh-CN" smtClean="0"/>
              <a:t>TopkSearch @ ICDE2013</a:t>
            </a:r>
            <a:endParaRPr lang="zh-CN" altLang="en-US" dirty="0">
              <a:latin typeface="Times New Roman" pitchFamily="18" charset="0"/>
              <a:cs typeface="Times New Roman" pitchFamily="18" charset="0"/>
            </a:endParaRPr>
          </a:p>
        </p:txBody>
      </p:sp>
      <p:sp>
        <p:nvSpPr>
          <p:cNvPr id="15" name="灯片编号占位符 14"/>
          <p:cNvSpPr>
            <a:spLocks noGrp="1"/>
          </p:cNvSpPr>
          <p:nvPr>
            <p:ph type="sldNum" sz="quarter" idx="12"/>
          </p:nvPr>
        </p:nvSpPr>
        <p:spPr/>
        <p:txBody>
          <a:bodyPr/>
          <a:lstStyle/>
          <a:p>
            <a:fld id="{0C913308-F349-4B6D-A68A-DD1791B4A57B}" type="slidenum">
              <a:rPr lang="zh-CN" altLang="en-US" smtClean="0"/>
              <a:pPr/>
              <a:t>34</a:t>
            </a:fld>
            <a:r>
              <a:rPr lang="en-US" altLang="zh-CN" smtClean="0"/>
              <a:t>/42</a:t>
            </a:r>
            <a:endParaRPr lang="zh-CN" altLang="en-US" dirty="0"/>
          </a:p>
        </p:txBody>
      </p:sp>
      <p:sp>
        <p:nvSpPr>
          <p:cNvPr id="8" name="文本框 7"/>
          <p:cNvSpPr txBox="1"/>
          <p:nvPr/>
        </p:nvSpPr>
        <p:spPr>
          <a:xfrm>
            <a:off x="1481054" y="3436581"/>
            <a:ext cx="1434761" cy="523220"/>
          </a:xfrm>
          <a:prstGeom prst="rect">
            <a:avLst/>
          </a:prstGeom>
          <a:noFill/>
        </p:spPr>
        <p:txBody>
          <a:bodyPr wrap="square" rtlCol="0">
            <a:spAutoFit/>
          </a:bodyPr>
          <a:lstStyle/>
          <a:p>
            <a:r>
              <a:rPr lang="en-US" altLang="zh-CN" sz="2800" dirty="0"/>
              <a:t>(</a:t>
            </a:r>
            <a:r>
              <a:rPr lang="en-US" altLang="zh-CN" sz="2800" i="1" dirty="0" err="1"/>
              <a:t>n</a:t>
            </a:r>
            <a:r>
              <a:rPr lang="en-US" altLang="zh-CN" sz="2800" i="1" baseline="-25000" dirty="0" err="1">
                <a:latin typeface="Times New Roman" panose="02020603050405020304" pitchFamily="18" charset="0"/>
                <a:cs typeface="Times New Roman" panose="02020603050405020304" pitchFamily="18" charset="0"/>
              </a:rPr>
              <a:t>i</a:t>
            </a:r>
            <a:r>
              <a:rPr lang="en-US" altLang="zh-CN" sz="2800" i="1" dirty="0">
                <a:latin typeface="Times New Roman" panose="02020603050405020304" pitchFamily="18" charset="0"/>
                <a:cs typeface="Times New Roman" panose="02020603050405020304" pitchFamily="18" charset="0"/>
              </a:rPr>
              <a:t>  </a:t>
            </a:r>
            <a:r>
              <a:rPr lang="en-US" altLang="zh-CN" sz="2800" i="1" dirty="0" smtClean="0">
                <a:latin typeface="Times New Roman" panose="02020603050405020304" pitchFamily="18" charset="0"/>
                <a:cs typeface="Times New Roman" panose="02020603050405020304" pitchFamily="18" charset="0"/>
              </a:rPr>
              <a:t>j  </a:t>
            </a:r>
            <a:r>
              <a:rPr lang="en-US" altLang="zh-CN" sz="2800" i="1" dirty="0" err="1" smtClean="0">
                <a:latin typeface="Times New Roman" panose="02020603050405020304" pitchFamily="18" charset="0"/>
                <a:cs typeface="Times New Roman" panose="02020603050405020304" pitchFamily="18" charset="0"/>
              </a:rPr>
              <a:t>n</a:t>
            </a:r>
            <a:r>
              <a:rPr lang="en-US" altLang="zh-CN" sz="2800" i="1" baseline="-25000" dirty="0" err="1" smtClean="0">
                <a:latin typeface="Times New Roman" panose="02020603050405020304" pitchFamily="18" charset="0"/>
                <a:cs typeface="Times New Roman" panose="02020603050405020304" pitchFamily="18" charset="0"/>
              </a:rPr>
              <a:t>c</a:t>
            </a:r>
            <a:r>
              <a:rPr lang="en-US" altLang="zh-CN" sz="2800" dirty="0" smtClean="0">
                <a:latin typeface="Times New Roman" panose="02020603050405020304" pitchFamily="18" charset="0"/>
                <a:cs typeface="Times New Roman" panose="02020603050405020304" pitchFamily="18" charset="0"/>
              </a:rPr>
              <a:t>)</a:t>
            </a:r>
            <a:endParaRPr lang="en-US" altLang="zh-CN" sz="2800" dirty="0">
              <a:latin typeface="Times New Roman" panose="02020603050405020304" pitchFamily="18" charset="0"/>
              <a:cs typeface="Times New Roman" panose="02020603050405020304" pitchFamily="18" charset="0"/>
            </a:endParaRPr>
          </a:p>
        </p:txBody>
      </p:sp>
      <p:sp>
        <p:nvSpPr>
          <p:cNvPr id="9" name="文本框 8"/>
          <p:cNvSpPr txBox="1"/>
          <p:nvPr/>
        </p:nvSpPr>
        <p:spPr>
          <a:xfrm>
            <a:off x="1457391" y="4496921"/>
            <a:ext cx="5571590" cy="461665"/>
          </a:xfrm>
          <a:prstGeom prst="rect">
            <a:avLst/>
          </a:prstGeom>
          <a:noFill/>
        </p:spPr>
        <p:txBody>
          <a:bodyPr wrap="none" rtlCol="0">
            <a:spAutoFit/>
          </a:bodyPr>
          <a:lstStyle/>
          <a:p>
            <a:r>
              <a:rPr lang="en-US" altLang="zh-CN" sz="2400" dirty="0" err="1"/>
              <a:t>P</a:t>
            </a:r>
            <a:r>
              <a:rPr lang="en-US" altLang="zh-CN" sz="2400" dirty="0" err="1" smtClean="0"/>
              <a:t>x</a:t>
            </a:r>
            <a:r>
              <a:rPr lang="en-US" altLang="zh-CN" sz="2400" dirty="0" smtClean="0"/>
              <a:t>: pivotal triples with ED(</a:t>
            </a:r>
            <a:r>
              <a:rPr lang="en-US" altLang="zh-CN" sz="2400" i="1" dirty="0" err="1" smtClean="0"/>
              <a:t>n</a:t>
            </a:r>
            <a:r>
              <a:rPr lang="en-US" altLang="zh-CN" sz="2400" i="1" baseline="-25000" dirty="0" err="1" smtClean="0"/>
              <a:t>i</a:t>
            </a:r>
            <a:r>
              <a:rPr lang="en-US" altLang="zh-CN" sz="2400" dirty="0" smtClean="0"/>
              <a:t>, Q[1 … j])=x</a:t>
            </a:r>
            <a:endParaRPr lang="zh-CN" altLang="en-US" sz="2400" dirty="0"/>
          </a:p>
        </p:txBody>
      </p:sp>
      <p:sp>
        <p:nvSpPr>
          <p:cNvPr id="10" name="文本框 9"/>
          <p:cNvSpPr txBox="1"/>
          <p:nvPr/>
        </p:nvSpPr>
        <p:spPr>
          <a:xfrm>
            <a:off x="192191" y="1359179"/>
            <a:ext cx="8714180" cy="1384995"/>
          </a:xfrm>
          <a:prstGeom prst="rect">
            <a:avLst/>
          </a:prstGeom>
          <a:noFill/>
        </p:spPr>
        <p:txBody>
          <a:bodyPr wrap="none" rtlCol="0">
            <a:spAutoFit/>
          </a:bodyPr>
          <a:lstStyle/>
          <a:p>
            <a:r>
              <a:rPr lang="en-US" altLang="zh-CN" sz="2800" i="1" dirty="0"/>
              <a:t>Definition 3 (Pivotal Triple): </a:t>
            </a:r>
            <a:r>
              <a:rPr lang="en-US" altLang="zh-CN" sz="2800" dirty="0"/>
              <a:t>Given an entry ⟨</a:t>
            </a:r>
            <a:r>
              <a:rPr lang="en-US" altLang="zh-CN" sz="2800" i="1" dirty="0"/>
              <a:t>n, j</a:t>
            </a:r>
            <a:r>
              <a:rPr lang="en-US" altLang="zh-CN" sz="2800" dirty="0"/>
              <a:t>⟩, one of</a:t>
            </a:r>
          </a:p>
          <a:p>
            <a:r>
              <a:rPr lang="en-US" altLang="zh-CN" sz="2800" i="1" dirty="0"/>
              <a:t>n</a:t>
            </a:r>
            <a:r>
              <a:rPr lang="en-US" altLang="zh-CN" sz="2800" dirty="0"/>
              <a:t>’s children </a:t>
            </a:r>
            <a:r>
              <a:rPr lang="en-US" altLang="zh-CN" sz="2800" i="1" dirty="0" err="1"/>
              <a:t>n</a:t>
            </a:r>
            <a:r>
              <a:rPr lang="en-US" altLang="zh-CN" sz="2800" i="1" baseline="-25000" dirty="0" err="1"/>
              <a:t>c</a:t>
            </a:r>
            <a:r>
              <a:rPr lang="en-US" altLang="zh-CN" sz="2800" dirty="0"/>
              <a:t>, and a query </a:t>
            </a:r>
            <a:r>
              <a:rPr lang="en-US" altLang="zh-CN" sz="2800" i="1" dirty="0"/>
              <a:t>q</a:t>
            </a:r>
            <a:r>
              <a:rPr lang="en-US" altLang="zh-CN" sz="2800" dirty="0"/>
              <a:t>, triple ⟨</a:t>
            </a:r>
            <a:r>
              <a:rPr lang="en-US" altLang="zh-CN" sz="2800" i="1" dirty="0"/>
              <a:t>n, j, </a:t>
            </a:r>
            <a:r>
              <a:rPr lang="en-US" altLang="zh-CN" sz="2800" i="1" dirty="0" err="1"/>
              <a:t>n</a:t>
            </a:r>
            <a:r>
              <a:rPr lang="en-US" altLang="zh-CN" sz="2800" i="1" baseline="-25000" dirty="0" err="1"/>
              <a:t>c</a:t>
            </a:r>
            <a:r>
              <a:rPr lang="en-US" altLang="zh-CN" sz="2800" dirty="0"/>
              <a:t>⟩</a:t>
            </a:r>
            <a:r>
              <a:rPr lang="en-US" altLang="zh-CN" sz="2800" i="1" dirty="0"/>
              <a:t> </a:t>
            </a:r>
            <a:r>
              <a:rPr lang="en-US" altLang="zh-CN" sz="2800" dirty="0"/>
              <a:t>is called a</a:t>
            </a:r>
          </a:p>
          <a:p>
            <a:r>
              <a:rPr lang="en-US" altLang="zh-CN" sz="2800" dirty="0"/>
              <a:t>pivotal triple, if ED(</a:t>
            </a:r>
            <a:r>
              <a:rPr lang="en-US" altLang="zh-CN" sz="2800" i="1" dirty="0" err="1"/>
              <a:t>n</a:t>
            </a:r>
            <a:r>
              <a:rPr lang="en-US" altLang="zh-CN" sz="2800" i="1" baseline="-25000" dirty="0" err="1"/>
              <a:t>c</a:t>
            </a:r>
            <a:r>
              <a:rPr lang="en-US" altLang="zh-CN" sz="2800" i="1" dirty="0"/>
              <a:t>, q</a:t>
            </a:r>
            <a:r>
              <a:rPr lang="en-US" altLang="zh-CN" sz="2800" dirty="0"/>
              <a:t>[1</a:t>
            </a:r>
            <a:r>
              <a:rPr lang="en-US" altLang="zh-CN" sz="2800" i="1" dirty="0"/>
              <a:t>, j </a:t>
            </a:r>
            <a:r>
              <a:rPr lang="en-US" altLang="zh-CN" sz="2800" dirty="0"/>
              <a:t>+ 1]) </a:t>
            </a:r>
            <a:r>
              <a:rPr lang="en-US" altLang="zh-CN" sz="2800" i="1" dirty="0"/>
              <a:t>&gt;</a:t>
            </a:r>
            <a:r>
              <a:rPr lang="en-US" altLang="zh-CN" sz="2800" dirty="0" smtClean="0"/>
              <a:t> </a:t>
            </a:r>
            <a:r>
              <a:rPr lang="en-US" altLang="zh-CN" sz="2800" dirty="0"/>
              <a:t>ED(</a:t>
            </a:r>
            <a:r>
              <a:rPr lang="en-US" altLang="zh-CN" sz="2800" i="1" dirty="0"/>
              <a:t>n, q</a:t>
            </a:r>
            <a:r>
              <a:rPr lang="en-US" altLang="zh-CN" sz="2800" dirty="0"/>
              <a:t>[1</a:t>
            </a:r>
            <a:r>
              <a:rPr lang="en-US" altLang="zh-CN" sz="2800" i="1" dirty="0"/>
              <a:t>, j</a:t>
            </a:r>
            <a:r>
              <a:rPr lang="en-US" altLang="zh-CN" sz="2800" dirty="0"/>
              <a:t>]).</a:t>
            </a:r>
            <a:endParaRPr lang="en-US" altLang="zh-CN" sz="2800" dirty="0">
              <a:latin typeface="Times New Roman" panose="02020603050405020304" pitchFamily="18" charset="0"/>
              <a:cs typeface="Times New Roman" panose="02020603050405020304" pitchFamily="18" charset="0"/>
            </a:endParaRPr>
          </a:p>
        </p:txBody>
      </p:sp>
      <p:sp>
        <p:nvSpPr>
          <p:cNvPr id="11" name="左大括号 10"/>
          <p:cNvSpPr/>
          <p:nvPr/>
        </p:nvSpPr>
        <p:spPr>
          <a:xfrm>
            <a:off x="2915815" y="3234744"/>
            <a:ext cx="182489" cy="986344"/>
          </a:xfrm>
          <a:prstGeom prst="leftBrace">
            <a:avLst>
              <a:gd name="adj1" fmla="val 38387"/>
              <a:gd name="adj2" fmla="val 50000"/>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zh-CN" altLang="en-US" dirty="0"/>
          </a:p>
        </p:txBody>
      </p:sp>
      <p:sp>
        <p:nvSpPr>
          <p:cNvPr id="13" name="文本框 12"/>
          <p:cNvSpPr txBox="1"/>
          <p:nvPr/>
        </p:nvSpPr>
        <p:spPr>
          <a:xfrm>
            <a:off x="3098304" y="3089673"/>
            <a:ext cx="2655920" cy="461665"/>
          </a:xfrm>
          <a:prstGeom prst="rect">
            <a:avLst/>
          </a:prstGeom>
          <a:noFill/>
        </p:spPr>
        <p:txBody>
          <a:bodyPr wrap="none" rtlCol="0">
            <a:spAutoFit/>
          </a:bodyPr>
          <a:lstStyle/>
          <a:p>
            <a:r>
              <a:rPr lang="en-US" altLang="zh-CN" sz="2400" i="1" dirty="0" err="1" smtClean="0"/>
              <a:t>n</a:t>
            </a:r>
            <a:r>
              <a:rPr lang="en-US" altLang="zh-CN" sz="2400" i="1" baseline="-25000" dirty="0" err="1" smtClean="0"/>
              <a:t>i</a:t>
            </a:r>
            <a:r>
              <a:rPr lang="en-US" altLang="zh-CN" sz="2400" dirty="0" smtClean="0"/>
              <a:t>: </a:t>
            </a:r>
            <a:r>
              <a:rPr lang="en-US" altLang="zh-CN" sz="2400" i="1" dirty="0" err="1" smtClean="0"/>
              <a:t>i</a:t>
            </a:r>
            <a:r>
              <a:rPr lang="en-US" altLang="zh-CN" sz="2400" dirty="0" err="1" smtClean="0"/>
              <a:t>-th</a:t>
            </a:r>
            <a:r>
              <a:rPr lang="en-US" altLang="zh-CN" sz="2400" dirty="0" smtClean="0"/>
              <a:t> node of </a:t>
            </a:r>
            <a:r>
              <a:rPr lang="en-US" altLang="zh-CN" sz="2400" dirty="0" err="1" smtClean="0"/>
              <a:t>trie</a:t>
            </a:r>
            <a:endParaRPr lang="zh-CN" altLang="en-US" sz="2400" dirty="0"/>
          </a:p>
        </p:txBody>
      </p:sp>
      <p:sp>
        <p:nvSpPr>
          <p:cNvPr id="14" name="文本框 13"/>
          <p:cNvSpPr txBox="1"/>
          <p:nvPr/>
        </p:nvSpPr>
        <p:spPr>
          <a:xfrm>
            <a:off x="3068541" y="3831431"/>
            <a:ext cx="2076659" cy="461665"/>
          </a:xfrm>
          <a:prstGeom prst="rect">
            <a:avLst/>
          </a:prstGeom>
          <a:noFill/>
        </p:spPr>
        <p:txBody>
          <a:bodyPr wrap="none" rtlCol="0">
            <a:spAutoFit/>
          </a:bodyPr>
          <a:lstStyle/>
          <a:p>
            <a:r>
              <a:rPr lang="en-US" altLang="zh-CN" sz="2400" i="1" dirty="0" err="1" smtClean="0"/>
              <a:t>n</a:t>
            </a:r>
            <a:r>
              <a:rPr lang="en-US" altLang="zh-CN" sz="2400" i="1" baseline="-25000" dirty="0" err="1"/>
              <a:t>c</a:t>
            </a:r>
            <a:r>
              <a:rPr lang="en-US" altLang="zh-CN" sz="2400" dirty="0" smtClean="0"/>
              <a:t>: a </a:t>
            </a:r>
            <a:r>
              <a:rPr lang="en-US" altLang="zh-CN" sz="2400" i="1" dirty="0" smtClean="0"/>
              <a:t>child of </a:t>
            </a:r>
            <a:r>
              <a:rPr lang="en-US" altLang="zh-CN" sz="2400" i="1" dirty="0" err="1" smtClean="0"/>
              <a:t>n</a:t>
            </a:r>
            <a:r>
              <a:rPr lang="en-US" altLang="zh-CN" sz="2400" i="1" baseline="-25000" dirty="0" err="1"/>
              <a:t>i</a:t>
            </a:r>
            <a:endParaRPr lang="zh-CN" altLang="en-US" sz="2400" baseline="-25000" dirty="0"/>
          </a:p>
        </p:txBody>
      </p:sp>
      <p:sp>
        <p:nvSpPr>
          <p:cNvPr id="16" name="文本框 15"/>
          <p:cNvSpPr txBox="1"/>
          <p:nvPr/>
        </p:nvSpPr>
        <p:spPr>
          <a:xfrm>
            <a:off x="3059832" y="3480100"/>
            <a:ext cx="3721340" cy="461665"/>
          </a:xfrm>
          <a:prstGeom prst="rect">
            <a:avLst/>
          </a:prstGeom>
          <a:noFill/>
        </p:spPr>
        <p:txBody>
          <a:bodyPr wrap="none" rtlCol="0">
            <a:spAutoFit/>
          </a:bodyPr>
          <a:lstStyle/>
          <a:p>
            <a:r>
              <a:rPr lang="en-US" altLang="zh-CN" sz="2400" i="1" dirty="0" smtClean="0"/>
              <a:t> j  </a:t>
            </a:r>
            <a:r>
              <a:rPr lang="en-US" altLang="zh-CN" sz="2400" dirty="0" smtClean="0"/>
              <a:t>: </a:t>
            </a:r>
            <a:r>
              <a:rPr lang="en-US" altLang="zh-CN" sz="2400" i="1" dirty="0" smtClean="0"/>
              <a:t>j</a:t>
            </a:r>
            <a:r>
              <a:rPr lang="en-US" altLang="zh-CN" sz="2400" dirty="0" smtClean="0"/>
              <a:t>-</a:t>
            </a:r>
            <a:r>
              <a:rPr lang="en-US" altLang="zh-CN" sz="2400" dirty="0" err="1" smtClean="0"/>
              <a:t>th</a:t>
            </a:r>
            <a:r>
              <a:rPr lang="en-US" altLang="zh-CN" sz="2400" i="1" dirty="0" smtClean="0"/>
              <a:t> character of Query</a:t>
            </a:r>
            <a:endParaRPr lang="zh-CN" altLang="en-US" sz="2400" baseline="-25000" dirty="0"/>
          </a:p>
        </p:txBody>
      </p:sp>
    </p:spTree>
    <p:custDataLst>
      <p:tags r:id="rId1"/>
    </p:custDataLst>
    <p:extLst>
      <p:ext uri="{BB962C8B-B14F-4D97-AF65-F5344CB8AC3E}">
        <p14:creationId xmlns:p14="http://schemas.microsoft.com/office/powerpoint/2010/main" val="1805231847"/>
      </p:ext>
    </p:extLst>
  </p:cSld>
  <p:clrMapOvr>
    <a:masterClrMapping/>
  </p:clrMapOvr>
  <p:transition advTm="1388"/>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95536" y="-27384"/>
            <a:ext cx="8229600" cy="1143000"/>
          </a:xfrm>
        </p:spPr>
        <p:txBody>
          <a:bodyPr/>
          <a:lstStyle/>
          <a:p>
            <a:r>
              <a:rPr lang="en-US" altLang="zh-CN" sz="4800" dirty="0">
                <a:solidFill>
                  <a:schemeClr val="tx1"/>
                </a:solidFill>
              </a:rPr>
              <a:t>Pivotal Entry-based Method</a:t>
            </a:r>
            <a:endParaRPr lang="zh-CN" altLang="en-US" dirty="0"/>
          </a:p>
        </p:txBody>
      </p:sp>
      <p:sp>
        <p:nvSpPr>
          <p:cNvPr id="3" name="内容占位符 2"/>
          <p:cNvSpPr>
            <a:spLocks noGrp="1"/>
          </p:cNvSpPr>
          <p:nvPr>
            <p:ph idx="1"/>
          </p:nvPr>
        </p:nvSpPr>
        <p:spPr>
          <a:xfrm>
            <a:off x="179512" y="1340768"/>
            <a:ext cx="8964488" cy="4389120"/>
          </a:xfrm>
        </p:spPr>
        <p:txBody>
          <a:bodyPr>
            <a:normAutofit/>
          </a:bodyPr>
          <a:lstStyle/>
          <a:p>
            <a:pPr>
              <a:defRPr/>
            </a:pPr>
            <a:r>
              <a:rPr lang="en-US" altLang="zh-CN" sz="3200" dirty="0" smtClean="0">
                <a:latin typeface="+mj-lt"/>
              </a:rPr>
              <a:t>Index all strings using </a:t>
            </a:r>
            <a:r>
              <a:rPr lang="en-US" altLang="zh-CN" sz="3200" dirty="0">
                <a:latin typeface="+mj-lt"/>
              </a:rPr>
              <a:t>a </a:t>
            </a:r>
            <a:r>
              <a:rPr lang="en-US" altLang="zh-CN" sz="3200" dirty="0" err="1">
                <a:latin typeface="+mj-lt"/>
              </a:rPr>
              <a:t>trie</a:t>
            </a:r>
            <a:r>
              <a:rPr lang="en-US" altLang="zh-CN" sz="3200" dirty="0">
                <a:latin typeface="+mj-lt"/>
              </a:rPr>
              <a:t> </a:t>
            </a:r>
            <a:r>
              <a:rPr lang="en-US" altLang="zh-CN" sz="3200" dirty="0" smtClean="0">
                <a:latin typeface="+mj-lt"/>
              </a:rPr>
              <a:t>structure</a:t>
            </a:r>
          </a:p>
          <a:p>
            <a:pPr marL="0" indent="0">
              <a:buNone/>
              <a:defRPr/>
            </a:pPr>
            <a:r>
              <a:rPr lang="en-US" altLang="zh-CN" sz="3200" dirty="0">
                <a:latin typeface="+mj-lt"/>
              </a:rPr>
              <a:t> </a:t>
            </a:r>
            <a:r>
              <a:rPr lang="en-US" altLang="zh-CN" sz="3200" dirty="0" smtClean="0">
                <a:latin typeface="+mj-lt"/>
              </a:rPr>
              <a:t>   </a:t>
            </a:r>
            <a:r>
              <a:rPr lang="en-US" altLang="zh-CN" sz="2800" dirty="0" smtClean="0">
                <a:latin typeface="+mj-lt"/>
              </a:rPr>
              <a:t>Top3-Query:</a:t>
            </a:r>
            <a:r>
              <a:rPr lang="en-US" altLang="zh-CN" sz="2400" dirty="0">
                <a:latin typeface="+mj-lt"/>
              </a:rPr>
              <a:t>	</a:t>
            </a:r>
            <a:r>
              <a:rPr lang="en-US" altLang="zh-CN" sz="2400" dirty="0" smtClean="0">
                <a:latin typeface="+mj-lt"/>
              </a:rPr>
              <a:t>						</a:t>
            </a:r>
            <a:r>
              <a:rPr lang="en-US" altLang="zh-CN" sz="2400" dirty="0">
                <a:latin typeface="+mj-lt"/>
              </a:rPr>
              <a:t> </a:t>
            </a:r>
            <a:r>
              <a:rPr lang="en-US" altLang="zh-CN" sz="2400" dirty="0" smtClean="0">
                <a:latin typeface="+mj-lt"/>
              </a:rPr>
              <a:t>       </a:t>
            </a:r>
          </a:p>
          <a:p>
            <a:pPr marL="0" indent="0">
              <a:buNone/>
              <a:defRPr/>
            </a:pPr>
            <a:r>
              <a:rPr lang="en-US" altLang="zh-CN" sz="3600" i="1" dirty="0" smtClean="0">
                <a:latin typeface="+mj-lt"/>
              </a:rPr>
              <a:t>    Q=</a:t>
            </a:r>
            <a:r>
              <a:rPr lang="en-US" altLang="zh-CN" sz="3600" i="1" dirty="0" err="1" smtClean="0">
                <a:latin typeface="+mj-lt"/>
              </a:rPr>
              <a:t>srajit</a:t>
            </a:r>
            <a:endParaRPr lang="en-US" altLang="zh-CN" sz="3600" i="1" dirty="0" smtClean="0">
              <a:latin typeface="+mj-lt"/>
            </a:endParaRPr>
          </a:p>
          <a:p>
            <a:pPr marL="0" indent="0">
              <a:buNone/>
              <a:defRPr/>
            </a:pPr>
            <a:endParaRPr lang="en-US" altLang="zh-CN" sz="4400" i="1" dirty="0" smtClean="0">
              <a:latin typeface="+mj-lt"/>
            </a:endParaRPr>
          </a:p>
        </p:txBody>
      </p:sp>
      <p:sp>
        <p:nvSpPr>
          <p:cNvPr id="4" name="日期占位符 3"/>
          <p:cNvSpPr>
            <a:spLocks noGrp="1"/>
          </p:cNvSpPr>
          <p:nvPr>
            <p:ph type="dt" sz="half" idx="10"/>
          </p:nvPr>
        </p:nvSpPr>
        <p:spPr/>
        <p:txBody>
          <a:bodyPr/>
          <a:lstStyle/>
          <a:p>
            <a:fld id="{E80D66BC-002B-4753-9829-4A2FAC824ABB}" type="datetime1">
              <a:rPr lang="en-US" altLang="zh-CN" smtClean="0"/>
              <a:t>4/11/2013</a:t>
            </a:fld>
            <a:endParaRPr lang="zh-CN" altLang="en-US"/>
          </a:p>
        </p:txBody>
      </p:sp>
      <p:sp>
        <p:nvSpPr>
          <p:cNvPr id="12" name="页脚占位符 11"/>
          <p:cNvSpPr>
            <a:spLocks noGrp="1"/>
          </p:cNvSpPr>
          <p:nvPr>
            <p:ph type="ftr" sz="quarter" idx="11"/>
          </p:nvPr>
        </p:nvSpPr>
        <p:spPr/>
        <p:txBody>
          <a:bodyPr/>
          <a:lstStyle/>
          <a:p>
            <a:r>
              <a:rPr lang="en-US" altLang="zh-CN" smtClean="0"/>
              <a:t>TopkSearch @ ICDE2013</a:t>
            </a:r>
            <a:endParaRPr lang="zh-CN" altLang="en-US" dirty="0">
              <a:latin typeface="Times New Roman" pitchFamily="18" charset="0"/>
              <a:cs typeface="Times New Roman" pitchFamily="18" charset="0"/>
            </a:endParaRPr>
          </a:p>
        </p:txBody>
      </p:sp>
      <p:sp>
        <p:nvSpPr>
          <p:cNvPr id="15" name="灯片编号占位符 14"/>
          <p:cNvSpPr>
            <a:spLocks noGrp="1"/>
          </p:cNvSpPr>
          <p:nvPr>
            <p:ph type="sldNum" sz="quarter" idx="12"/>
          </p:nvPr>
        </p:nvSpPr>
        <p:spPr/>
        <p:txBody>
          <a:bodyPr/>
          <a:lstStyle/>
          <a:p>
            <a:fld id="{0C913308-F349-4B6D-A68A-DD1791B4A57B}" type="slidenum">
              <a:rPr lang="zh-CN" altLang="en-US" smtClean="0"/>
              <a:pPr/>
              <a:t>35</a:t>
            </a:fld>
            <a:r>
              <a:rPr lang="en-US" altLang="zh-CN" smtClean="0"/>
              <a:t>/42</a:t>
            </a:r>
            <a:endParaRPr lang="zh-CN" altLang="en-US" dirty="0"/>
          </a:p>
        </p:txBody>
      </p:sp>
      <p:pic>
        <p:nvPicPr>
          <p:cNvPr id="5" name="图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33924" y="2105195"/>
            <a:ext cx="5340215" cy="4063749"/>
          </a:xfrm>
          <a:prstGeom prst="rect">
            <a:avLst/>
          </a:prstGeom>
        </p:spPr>
      </p:pic>
      <p:sp>
        <p:nvSpPr>
          <p:cNvPr id="8" name="文本框 7"/>
          <p:cNvSpPr txBox="1"/>
          <p:nvPr/>
        </p:nvSpPr>
        <p:spPr>
          <a:xfrm>
            <a:off x="35496" y="3524235"/>
            <a:ext cx="1434761" cy="523220"/>
          </a:xfrm>
          <a:prstGeom prst="rect">
            <a:avLst/>
          </a:prstGeom>
          <a:noFill/>
        </p:spPr>
        <p:txBody>
          <a:bodyPr wrap="square" rtlCol="0">
            <a:spAutoFit/>
          </a:bodyPr>
          <a:lstStyle/>
          <a:p>
            <a:r>
              <a:rPr lang="en-US" altLang="zh-CN" sz="2800" dirty="0"/>
              <a:t>(</a:t>
            </a:r>
            <a:r>
              <a:rPr lang="en-US" altLang="zh-CN" sz="2800" i="1" dirty="0" err="1"/>
              <a:t>n</a:t>
            </a:r>
            <a:r>
              <a:rPr lang="en-US" altLang="zh-CN" sz="2800" i="1" baseline="-25000" dirty="0" err="1">
                <a:latin typeface="Times New Roman" panose="02020603050405020304" pitchFamily="18" charset="0"/>
                <a:cs typeface="Times New Roman" panose="02020603050405020304" pitchFamily="18" charset="0"/>
              </a:rPr>
              <a:t>i</a:t>
            </a:r>
            <a:r>
              <a:rPr lang="en-US" altLang="zh-CN" sz="2800" i="1" dirty="0">
                <a:latin typeface="Times New Roman" panose="02020603050405020304" pitchFamily="18" charset="0"/>
                <a:cs typeface="Times New Roman" panose="02020603050405020304" pitchFamily="18" charset="0"/>
              </a:rPr>
              <a:t>  </a:t>
            </a:r>
            <a:r>
              <a:rPr lang="en-US" altLang="zh-CN" sz="2800" i="1" dirty="0" smtClean="0">
                <a:latin typeface="Times New Roman" panose="02020603050405020304" pitchFamily="18" charset="0"/>
                <a:cs typeface="Times New Roman" panose="02020603050405020304" pitchFamily="18" charset="0"/>
              </a:rPr>
              <a:t>j  </a:t>
            </a:r>
            <a:r>
              <a:rPr lang="en-US" altLang="zh-CN" sz="2800" i="1" dirty="0" err="1" smtClean="0">
                <a:latin typeface="Times New Roman" panose="02020603050405020304" pitchFamily="18" charset="0"/>
                <a:cs typeface="Times New Roman" panose="02020603050405020304" pitchFamily="18" charset="0"/>
              </a:rPr>
              <a:t>n</a:t>
            </a:r>
            <a:r>
              <a:rPr lang="en-US" altLang="zh-CN" sz="2800" i="1" baseline="-25000" dirty="0" err="1" smtClean="0">
                <a:latin typeface="Times New Roman" panose="02020603050405020304" pitchFamily="18" charset="0"/>
                <a:cs typeface="Times New Roman" panose="02020603050405020304" pitchFamily="18" charset="0"/>
              </a:rPr>
              <a:t>c</a:t>
            </a:r>
            <a:r>
              <a:rPr lang="en-US" altLang="zh-CN" sz="2800" dirty="0" smtClean="0">
                <a:latin typeface="Times New Roman" panose="02020603050405020304" pitchFamily="18" charset="0"/>
                <a:cs typeface="Times New Roman" panose="02020603050405020304" pitchFamily="18" charset="0"/>
              </a:rPr>
              <a:t>)</a:t>
            </a:r>
            <a:endParaRPr lang="en-US" altLang="zh-CN" sz="2800" dirty="0">
              <a:latin typeface="Times New Roman" panose="02020603050405020304" pitchFamily="18" charset="0"/>
              <a:cs typeface="Times New Roman" panose="02020603050405020304" pitchFamily="18" charset="0"/>
            </a:endParaRPr>
          </a:p>
        </p:txBody>
      </p:sp>
      <p:sp>
        <p:nvSpPr>
          <p:cNvPr id="10" name="左大括号 9"/>
          <p:cNvSpPr/>
          <p:nvPr/>
        </p:nvSpPr>
        <p:spPr>
          <a:xfrm>
            <a:off x="395536" y="4242856"/>
            <a:ext cx="182489" cy="986344"/>
          </a:xfrm>
          <a:prstGeom prst="leftBrace">
            <a:avLst>
              <a:gd name="adj1" fmla="val 38387"/>
              <a:gd name="adj2" fmla="val 50000"/>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zh-CN" altLang="en-US" dirty="0"/>
          </a:p>
        </p:txBody>
      </p:sp>
      <p:sp>
        <p:nvSpPr>
          <p:cNvPr id="11" name="文本框 10"/>
          <p:cNvSpPr txBox="1"/>
          <p:nvPr/>
        </p:nvSpPr>
        <p:spPr>
          <a:xfrm>
            <a:off x="578025" y="4097785"/>
            <a:ext cx="2655920" cy="461665"/>
          </a:xfrm>
          <a:prstGeom prst="rect">
            <a:avLst/>
          </a:prstGeom>
          <a:noFill/>
        </p:spPr>
        <p:txBody>
          <a:bodyPr wrap="none" rtlCol="0">
            <a:spAutoFit/>
          </a:bodyPr>
          <a:lstStyle/>
          <a:p>
            <a:r>
              <a:rPr lang="en-US" altLang="zh-CN" sz="2400" i="1" dirty="0" err="1" smtClean="0"/>
              <a:t>n</a:t>
            </a:r>
            <a:r>
              <a:rPr lang="en-US" altLang="zh-CN" sz="2400" i="1" baseline="-25000" dirty="0" err="1" smtClean="0"/>
              <a:t>i</a:t>
            </a:r>
            <a:r>
              <a:rPr lang="en-US" altLang="zh-CN" sz="2400" dirty="0" smtClean="0"/>
              <a:t>: </a:t>
            </a:r>
            <a:r>
              <a:rPr lang="en-US" altLang="zh-CN" sz="2400" i="1" dirty="0" err="1" smtClean="0"/>
              <a:t>i</a:t>
            </a:r>
            <a:r>
              <a:rPr lang="en-US" altLang="zh-CN" sz="2400" dirty="0" err="1" smtClean="0"/>
              <a:t>-th</a:t>
            </a:r>
            <a:r>
              <a:rPr lang="en-US" altLang="zh-CN" sz="2400" dirty="0" smtClean="0"/>
              <a:t> node of </a:t>
            </a:r>
            <a:r>
              <a:rPr lang="en-US" altLang="zh-CN" sz="2400" dirty="0" err="1" smtClean="0"/>
              <a:t>trie</a:t>
            </a:r>
            <a:endParaRPr lang="zh-CN" altLang="en-US" sz="2400" dirty="0"/>
          </a:p>
        </p:txBody>
      </p:sp>
      <p:sp>
        <p:nvSpPr>
          <p:cNvPr id="13" name="文本框 12"/>
          <p:cNvSpPr txBox="1"/>
          <p:nvPr/>
        </p:nvSpPr>
        <p:spPr>
          <a:xfrm>
            <a:off x="548262" y="4839543"/>
            <a:ext cx="2076659" cy="461665"/>
          </a:xfrm>
          <a:prstGeom prst="rect">
            <a:avLst/>
          </a:prstGeom>
          <a:noFill/>
        </p:spPr>
        <p:txBody>
          <a:bodyPr wrap="none" rtlCol="0">
            <a:spAutoFit/>
          </a:bodyPr>
          <a:lstStyle/>
          <a:p>
            <a:r>
              <a:rPr lang="en-US" altLang="zh-CN" sz="2400" i="1" dirty="0" err="1" smtClean="0"/>
              <a:t>n</a:t>
            </a:r>
            <a:r>
              <a:rPr lang="en-US" altLang="zh-CN" sz="2400" i="1" baseline="-25000" dirty="0" err="1"/>
              <a:t>c</a:t>
            </a:r>
            <a:r>
              <a:rPr lang="en-US" altLang="zh-CN" sz="2400" dirty="0" smtClean="0"/>
              <a:t>: a </a:t>
            </a:r>
            <a:r>
              <a:rPr lang="en-US" altLang="zh-CN" sz="2400" i="1" dirty="0" smtClean="0"/>
              <a:t>child of </a:t>
            </a:r>
            <a:r>
              <a:rPr lang="en-US" altLang="zh-CN" sz="2400" i="1" dirty="0" err="1" smtClean="0"/>
              <a:t>n</a:t>
            </a:r>
            <a:r>
              <a:rPr lang="en-US" altLang="zh-CN" sz="2400" i="1" baseline="-25000" dirty="0" err="1"/>
              <a:t>i</a:t>
            </a:r>
            <a:endParaRPr lang="zh-CN" altLang="en-US" sz="2400" baseline="-25000" dirty="0"/>
          </a:p>
        </p:txBody>
      </p:sp>
      <p:sp>
        <p:nvSpPr>
          <p:cNvPr id="14" name="文本框 13"/>
          <p:cNvSpPr txBox="1"/>
          <p:nvPr/>
        </p:nvSpPr>
        <p:spPr>
          <a:xfrm>
            <a:off x="539553" y="4488212"/>
            <a:ext cx="3721340" cy="461665"/>
          </a:xfrm>
          <a:prstGeom prst="rect">
            <a:avLst/>
          </a:prstGeom>
          <a:noFill/>
        </p:spPr>
        <p:txBody>
          <a:bodyPr wrap="none" rtlCol="0">
            <a:spAutoFit/>
          </a:bodyPr>
          <a:lstStyle/>
          <a:p>
            <a:r>
              <a:rPr lang="en-US" altLang="zh-CN" sz="2400" i="1" dirty="0" smtClean="0"/>
              <a:t> j  </a:t>
            </a:r>
            <a:r>
              <a:rPr lang="en-US" altLang="zh-CN" sz="2400" dirty="0" smtClean="0"/>
              <a:t>: </a:t>
            </a:r>
            <a:r>
              <a:rPr lang="en-US" altLang="zh-CN" sz="2400" i="1" dirty="0" smtClean="0"/>
              <a:t>j</a:t>
            </a:r>
            <a:r>
              <a:rPr lang="en-US" altLang="zh-CN" sz="2400" dirty="0" smtClean="0"/>
              <a:t>-</a:t>
            </a:r>
            <a:r>
              <a:rPr lang="en-US" altLang="zh-CN" sz="2400" dirty="0" err="1" smtClean="0"/>
              <a:t>th</a:t>
            </a:r>
            <a:r>
              <a:rPr lang="en-US" altLang="zh-CN" sz="2400" i="1" dirty="0" smtClean="0"/>
              <a:t> character of Query</a:t>
            </a:r>
            <a:endParaRPr lang="zh-CN" altLang="en-US" sz="2400" baseline="-25000" dirty="0"/>
          </a:p>
        </p:txBody>
      </p:sp>
    </p:spTree>
    <p:custDataLst>
      <p:tags r:id="rId1"/>
    </p:custDataLst>
    <p:extLst>
      <p:ext uri="{BB962C8B-B14F-4D97-AF65-F5344CB8AC3E}">
        <p14:creationId xmlns:p14="http://schemas.microsoft.com/office/powerpoint/2010/main" val="4191156757"/>
      </p:ext>
    </p:extLst>
  </p:cSld>
  <p:clrMapOvr>
    <a:masterClrMapping/>
  </p:clrMapOvr>
  <p:transition advTm="1388"/>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95536" y="-27384"/>
            <a:ext cx="8229600" cy="1143000"/>
          </a:xfrm>
        </p:spPr>
        <p:txBody>
          <a:bodyPr/>
          <a:lstStyle/>
          <a:p>
            <a:r>
              <a:rPr lang="en-US" altLang="zh-CN" sz="4800" dirty="0">
                <a:solidFill>
                  <a:schemeClr val="tx1"/>
                </a:solidFill>
              </a:rPr>
              <a:t>Pivotal Entry-based Method</a:t>
            </a:r>
            <a:endParaRPr lang="zh-CN" altLang="en-US" dirty="0"/>
          </a:p>
        </p:txBody>
      </p:sp>
      <p:sp>
        <p:nvSpPr>
          <p:cNvPr id="3" name="内容占位符 2"/>
          <p:cNvSpPr>
            <a:spLocks noGrp="1"/>
          </p:cNvSpPr>
          <p:nvPr>
            <p:ph idx="1"/>
          </p:nvPr>
        </p:nvSpPr>
        <p:spPr>
          <a:xfrm>
            <a:off x="35496" y="1340768"/>
            <a:ext cx="9108504" cy="4389120"/>
          </a:xfrm>
        </p:spPr>
        <p:txBody>
          <a:bodyPr>
            <a:normAutofit/>
          </a:bodyPr>
          <a:lstStyle/>
          <a:p>
            <a:pPr>
              <a:defRPr/>
            </a:pPr>
            <a:r>
              <a:rPr lang="en-US" altLang="zh-CN" sz="2800" dirty="0" smtClean="0">
                <a:latin typeface="+mj-lt"/>
              </a:rPr>
              <a:t>Find Match Nodes                         </a:t>
            </a:r>
            <a:r>
              <a:rPr lang="en-US" altLang="zh-CN" sz="2400" dirty="0" smtClean="0">
                <a:latin typeface="Times New Roman" panose="02020603050405020304" pitchFamily="18" charset="0"/>
                <a:cs typeface="Times New Roman" panose="02020603050405020304" pitchFamily="18" charset="0"/>
              </a:rPr>
              <a:t>Top3-Query</a:t>
            </a:r>
            <a:r>
              <a:rPr lang="en-US" altLang="zh-CN" sz="2400" dirty="0">
                <a:latin typeface="Times New Roman" panose="02020603050405020304" pitchFamily="18" charset="0"/>
                <a:cs typeface="Times New Roman" panose="02020603050405020304" pitchFamily="18" charset="0"/>
              </a:rPr>
              <a:t>:</a:t>
            </a:r>
            <a:r>
              <a:rPr lang="en-US" altLang="zh-CN" sz="2800" dirty="0" smtClean="0">
                <a:latin typeface="+mj-lt"/>
              </a:rPr>
              <a:t>  </a:t>
            </a:r>
            <a:r>
              <a:rPr lang="el-GR" altLang="zh-CN" sz="3600" i="1" dirty="0" smtClean="0">
                <a:solidFill>
                  <a:srgbClr val="FF0000"/>
                </a:solidFill>
                <a:latin typeface="+mj-lt"/>
              </a:rPr>
              <a:t>ε</a:t>
            </a:r>
            <a:r>
              <a:rPr lang="en-US" altLang="zh-CN" sz="3600" i="1" dirty="0" smtClean="0">
                <a:solidFill>
                  <a:srgbClr val="FF0000"/>
                </a:solidFill>
                <a:latin typeface="+mj-lt"/>
              </a:rPr>
              <a:t> s r a j </a:t>
            </a:r>
            <a:r>
              <a:rPr lang="en-US" altLang="zh-CN" sz="3600" i="1" dirty="0" err="1" smtClean="0">
                <a:solidFill>
                  <a:srgbClr val="FF0000"/>
                </a:solidFill>
                <a:latin typeface="+mj-lt"/>
              </a:rPr>
              <a:t>i</a:t>
            </a:r>
            <a:r>
              <a:rPr lang="en-US" altLang="zh-CN" sz="3600" i="1" dirty="0" smtClean="0">
                <a:solidFill>
                  <a:srgbClr val="FF0000"/>
                </a:solidFill>
                <a:latin typeface="+mj-lt"/>
              </a:rPr>
              <a:t> t</a:t>
            </a:r>
          </a:p>
          <a:p>
            <a:pPr marL="0" indent="0">
              <a:buNone/>
              <a:defRPr/>
            </a:pPr>
            <a:r>
              <a:rPr lang="en-US" altLang="zh-CN" sz="3200" dirty="0" smtClean="0">
                <a:latin typeface="+mj-lt"/>
              </a:rPr>
              <a:t>P</a:t>
            </a:r>
            <a:r>
              <a:rPr lang="en-US" altLang="zh-CN" sz="3200" baseline="-25000" dirty="0" smtClean="0">
                <a:latin typeface="+mj-lt"/>
              </a:rPr>
              <a:t>0</a:t>
            </a:r>
            <a:r>
              <a:rPr lang="en-US" altLang="zh-CN" sz="3200" dirty="0" smtClean="0">
                <a:latin typeface="+mj-lt"/>
              </a:rPr>
              <a:t>:</a:t>
            </a:r>
            <a:r>
              <a:rPr lang="en-US" altLang="zh-CN" sz="3200" dirty="0">
                <a:latin typeface="+mj-lt"/>
              </a:rPr>
              <a:t> </a:t>
            </a:r>
            <a:r>
              <a:rPr lang="en-US" altLang="zh-CN" sz="3200" dirty="0" smtClean="0">
                <a:latin typeface="+mj-lt"/>
              </a:rPr>
              <a:t>… (</a:t>
            </a:r>
            <a:r>
              <a:rPr lang="en-US" altLang="zh-CN" sz="3200" dirty="0">
                <a:latin typeface="+mj-lt"/>
              </a:rPr>
              <a:t>n</a:t>
            </a:r>
            <a:r>
              <a:rPr lang="en-US" altLang="zh-CN" sz="3200" baseline="-25000" dirty="0">
                <a:latin typeface="+mj-lt"/>
              </a:rPr>
              <a:t>1</a:t>
            </a:r>
            <a:r>
              <a:rPr lang="en-US" altLang="zh-CN" sz="3200" dirty="0">
                <a:latin typeface="+mj-lt"/>
              </a:rPr>
              <a:t> </a:t>
            </a:r>
            <a:r>
              <a:rPr lang="en-US" altLang="zh-CN" sz="3200" dirty="0" smtClean="0">
                <a:latin typeface="+mj-lt"/>
              </a:rPr>
              <a:t>1 n</a:t>
            </a:r>
            <a:r>
              <a:rPr lang="en-US" altLang="zh-CN" sz="3200" baseline="-25000" dirty="0" smtClean="0">
                <a:latin typeface="+mj-lt"/>
              </a:rPr>
              <a:t>2</a:t>
            </a:r>
            <a:r>
              <a:rPr lang="en-US" altLang="zh-CN" sz="3200" dirty="0" smtClean="0">
                <a:latin typeface="+mj-lt"/>
              </a:rPr>
              <a:t>) …</a:t>
            </a:r>
          </a:p>
          <a:p>
            <a:pPr marL="0" indent="0">
              <a:buNone/>
              <a:defRPr/>
            </a:pPr>
            <a:endParaRPr lang="en-US" altLang="zh-CN" sz="3200" dirty="0">
              <a:latin typeface="+mj-lt"/>
            </a:endParaRPr>
          </a:p>
          <a:p>
            <a:pPr marL="0" indent="0">
              <a:buNone/>
              <a:defRPr/>
            </a:pPr>
            <a:endParaRPr lang="en-US" altLang="zh-CN" sz="3200" dirty="0" smtClean="0">
              <a:latin typeface="+mj-lt"/>
            </a:endParaRPr>
          </a:p>
          <a:p>
            <a:pPr marL="0" indent="0">
              <a:buNone/>
              <a:defRPr/>
            </a:pPr>
            <a:r>
              <a:rPr lang="en-US" altLang="zh-CN" sz="2400" dirty="0" smtClean="0">
                <a:latin typeface="Times New Roman" panose="02020603050405020304" pitchFamily="18" charset="0"/>
                <a:cs typeface="Times New Roman" panose="02020603050405020304" pitchFamily="18" charset="0"/>
              </a:rPr>
              <a:t>         </a:t>
            </a:r>
            <a:endParaRPr lang="en-US" altLang="zh-CN" sz="4400" baseline="-25000" dirty="0" smtClean="0">
              <a:latin typeface="+mj-lt"/>
            </a:endParaRPr>
          </a:p>
        </p:txBody>
      </p:sp>
      <p:sp>
        <p:nvSpPr>
          <p:cNvPr id="4" name="日期占位符 3"/>
          <p:cNvSpPr>
            <a:spLocks noGrp="1"/>
          </p:cNvSpPr>
          <p:nvPr>
            <p:ph type="dt" sz="half" idx="10"/>
          </p:nvPr>
        </p:nvSpPr>
        <p:spPr/>
        <p:txBody>
          <a:bodyPr/>
          <a:lstStyle/>
          <a:p>
            <a:fld id="{E80D66BC-002B-4753-9829-4A2FAC824ABB}" type="datetime1">
              <a:rPr lang="en-US" altLang="zh-CN" smtClean="0"/>
              <a:t>4/11/2013</a:t>
            </a:fld>
            <a:endParaRPr lang="zh-CN" altLang="en-US"/>
          </a:p>
        </p:txBody>
      </p:sp>
      <p:sp>
        <p:nvSpPr>
          <p:cNvPr id="12" name="页脚占位符 11"/>
          <p:cNvSpPr>
            <a:spLocks noGrp="1"/>
          </p:cNvSpPr>
          <p:nvPr>
            <p:ph type="ftr" sz="quarter" idx="11"/>
          </p:nvPr>
        </p:nvSpPr>
        <p:spPr/>
        <p:txBody>
          <a:bodyPr/>
          <a:lstStyle/>
          <a:p>
            <a:r>
              <a:rPr lang="en-US" altLang="zh-CN" smtClean="0"/>
              <a:t>TopkSearch @ ICDE2013</a:t>
            </a:r>
            <a:endParaRPr lang="zh-CN" altLang="en-US" dirty="0">
              <a:latin typeface="Times New Roman" pitchFamily="18" charset="0"/>
              <a:cs typeface="Times New Roman" pitchFamily="18" charset="0"/>
            </a:endParaRPr>
          </a:p>
        </p:txBody>
      </p:sp>
      <p:sp>
        <p:nvSpPr>
          <p:cNvPr id="15" name="灯片编号占位符 14"/>
          <p:cNvSpPr>
            <a:spLocks noGrp="1"/>
          </p:cNvSpPr>
          <p:nvPr>
            <p:ph type="sldNum" sz="quarter" idx="12"/>
          </p:nvPr>
        </p:nvSpPr>
        <p:spPr/>
        <p:txBody>
          <a:bodyPr/>
          <a:lstStyle/>
          <a:p>
            <a:fld id="{0C913308-F349-4B6D-A68A-DD1791B4A57B}" type="slidenum">
              <a:rPr lang="zh-CN" altLang="en-US" smtClean="0"/>
              <a:pPr/>
              <a:t>36</a:t>
            </a:fld>
            <a:r>
              <a:rPr lang="en-US" altLang="zh-CN" smtClean="0"/>
              <a:t>/42</a:t>
            </a:r>
            <a:endParaRPr lang="zh-CN" altLang="en-US" dirty="0"/>
          </a:p>
        </p:txBody>
      </p:sp>
      <p:pic>
        <p:nvPicPr>
          <p:cNvPr id="5" name="图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96281" y="2105195"/>
            <a:ext cx="5340215" cy="4063749"/>
          </a:xfrm>
          <a:prstGeom prst="rect">
            <a:avLst/>
          </a:prstGeom>
        </p:spPr>
      </p:pic>
      <p:sp>
        <p:nvSpPr>
          <p:cNvPr id="8" name="椭圆 7"/>
          <p:cNvSpPr/>
          <p:nvPr/>
        </p:nvSpPr>
        <p:spPr>
          <a:xfrm>
            <a:off x="3978844" y="3106784"/>
            <a:ext cx="288032" cy="288032"/>
          </a:xfrm>
          <a:prstGeom prst="ellipse">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B050"/>
              </a:solidFill>
            </a:endParaRPr>
          </a:p>
        </p:txBody>
      </p:sp>
      <p:sp>
        <p:nvSpPr>
          <p:cNvPr id="11" name="椭圆 10"/>
          <p:cNvSpPr/>
          <p:nvPr/>
        </p:nvSpPr>
        <p:spPr>
          <a:xfrm>
            <a:off x="4803264" y="2614982"/>
            <a:ext cx="288032"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5436096" y="1079292"/>
            <a:ext cx="3369136" cy="523220"/>
          </a:xfrm>
          <a:prstGeom prst="rect">
            <a:avLst/>
          </a:prstGeom>
          <a:noFill/>
        </p:spPr>
        <p:txBody>
          <a:bodyPr wrap="square" rtlCol="0">
            <a:spAutoFit/>
          </a:bodyPr>
          <a:lstStyle/>
          <a:p>
            <a:r>
              <a:rPr lang="en-US" altLang="zh-CN" sz="2800" dirty="0" smtClean="0">
                <a:latin typeface="Times New Roman" panose="02020603050405020304" pitchFamily="18" charset="0"/>
                <a:cs typeface="Times New Roman" panose="02020603050405020304" pitchFamily="18" charset="0"/>
              </a:rPr>
              <a:t> index:   0 1 2 3 4 5 6</a:t>
            </a:r>
            <a:endParaRPr lang="zh-CN" altLang="en-US" sz="2800" dirty="0">
              <a:latin typeface="Times New Roman" panose="02020603050405020304" pitchFamily="18" charset="0"/>
              <a:cs typeface="Times New Roman" panose="02020603050405020304" pitchFamily="18" charset="0"/>
            </a:endParaRPr>
          </a:p>
        </p:txBody>
      </p:sp>
      <p:sp>
        <p:nvSpPr>
          <p:cNvPr id="14" name="文本框 13"/>
          <p:cNvSpPr txBox="1"/>
          <p:nvPr/>
        </p:nvSpPr>
        <p:spPr>
          <a:xfrm>
            <a:off x="35496" y="3524235"/>
            <a:ext cx="1434761" cy="523220"/>
          </a:xfrm>
          <a:prstGeom prst="rect">
            <a:avLst/>
          </a:prstGeom>
          <a:noFill/>
        </p:spPr>
        <p:txBody>
          <a:bodyPr wrap="square" rtlCol="0">
            <a:spAutoFit/>
          </a:bodyPr>
          <a:lstStyle/>
          <a:p>
            <a:r>
              <a:rPr lang="en-US" altLang="zh-CN" sz="2800" dirty="0"/>
              <a:t>(</a:t>
            </a:r>
            <a:r>
              <a:rPr lang="en-US" altLang="zh-CN" sz="2800" i="1" dirty="0" err="1"/>
              <a:t>n</a:t>
            </a:r>
            <a:r>
              <a:rPr lang="en-US" altLang="zh-CN" sz="2800" i="1" baseline="-25000" dirty="0" err="1">
                <a:latin typeface="Times New Roman" panose="02020603050405020304" pitchFamily="18" charset="0"/>
                <a:cs typeface="Times New Roman" panose="02020603050405020304" pitchFamily="18" charset="0"/>
              </a:rPr>
              <a:t>i</a:t>
            </a:r>
            <a:r>
              <a:rPr lang="en-US" altLang="zh-CN" sz="2800" i="1" dirty="0">
                <a:latin typeface="Times New Roman" panose="02020603050405020304" pitchFamily="18" charset="0"/>
                <a:cs typeface="Times New Roman" panose="02020603050405020304" pitchFamily="18" charset="0"/>
              </a:rPr>
              <a:t>  </a:t>
            </a:r>
            <a:r>
              <a:rPr lang="en-US" altLang="zh-CN" sz="2800" i="1" dirty="0" smtClean="0">
                <a:latin typeface="Times New Roman" panose="02020603050405020304" pitchFamily="18" charset="0"/>
                <a:cs typeface="Times New Roman" panose="02020603050405020304" pitchFamily="18" charset="0"/>
              </a:rPr>
              <a:t>j  </a:t>
            </a:r>
            <a:r>
              <a:rPr lang="en-US" altLang="zh-CN" sz="2800" i="1" dirty="0" err="1" smtClean="0">
                <a:latin typeface="Times New Roman" panose="02020603050405020304" pitchFamily="18" charset="0"/>
                <a:cs typeface="Times New Roman" panose="02020603050405020304" pitchFamily="18" charset="0"/>
              </a:rPr>
              <a:t>n</a:t>
            </a:r>
            <a:r>
              <a:rPr lang="en-US" altLang="zh-CN" sz="2800" i="1" baseline="-25000" dirty="0" err="1" smtClean="0">
                <a:latin typeface="Times New Roman" panose="02020603050405020304" pitchFamily="18" charset="0"/>
                <a:cs typeface="Times New Roman" panose="02020603050405020304" pitchFamily="18" charset="0"/>
              </a:rPr>
              <a:t>c</a:t>
            </a:r>
            <a:r>
              <a:rPr lang="en-US" altLang="zh-CN" sz="2800" dirty="0" smtClean="0">
                <a:latin typeface="Times New Roman" panose="02020603050405020304" pitchFamily="18" charset="0"/>
                <a:cs typeface="Times New Roman" panose="02020603050405020304" pitchFamily="18" charset="0"/>
              </a:rPr>
              <a:t>)</a:t>
            </a:r>
            <a:endParaRPr lang="en-US" altLang="zh-CN" sz="2800" dirty="0">
              <a:latin typeface="Times New Roman" panose="02020603050405020304" pitchFamily="18" charset="0"/>
              <a:cs typeface="Times New Roman" panose="02020603050405020304" pitchFamily="18" charset="0"/>
            </a:endParaRPr>
          </a:p>
        </p:txBody>
      </p:sp>
      <p:sp>
        <p:nvSpPr>
          <p:cNvPr id="16" name="左大括号 15"/>
          <p:cNvSpPr/>
          <p:nvPr/>
        </p:nvSpPr>
        <p:spPr>
          <a:xfrm>
            <a:off x="395536" y="4242856"/>
            <a:ext cx="182489" cy="986344"/>
          </a:xfrm>
          <a:prstGeom prst="leftBrace">
            <a:avLst>
              <a:gd name="adj1" fmla="val 38387"/>
              <a:gd name="adj2" fmla="val 50000"/>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zh-CN" altLang="en-US" dirty="0"/>
          </a:p>
        </p:txBody>
      </p:sp>
      <p:sp>
        <p:nvSpPr>
          <p:cNvPr id="17" name="文本框 16"/>
          <p:cNvSpPr txBox="1"/>
          <p:nvPr/>
        </p:nvSpPr>
        <p:spPr>
          <a:xfrm>
            <a:off x="578025" y="4097785"/>
            <a:ext cx="2655920" cy="461665"/>
          </a:xfrm>
          <a:prstGeom prst="rect">
            <a:avLst/>
          </a:prstGeom>
          <a:noFill/>
        </p:spPr>
        <p:txBody>
          <a:bodyPr wrap="none" rtlCol="0">
            <a:spAutoFit/>
          </a:bodyPr>
          <a:lstStyle/>
          <a:p>
            <a:r>
              <a:rPr lang="en-US" altLang="zh-CN" sz="2400" i="1" dirty="0" err="1" smtClean="0"/>
              <a:t>n</a:t>
            </a:r>
            <a:r>
              <a:rPr lang="en-US" altLang="zh-CN" sz="2400" i="1" baseline="-25000" dirty="0" err="1" smtClean="0"/>
              <a:t>i</a:t>
            </a:r>
            <a:r>
              <a:rPr lang="en-US" altLang="zh-CN" sz="2400" dirty="0" smtClean="0"/>
              <a:t>: </a:t>
            </a:r>
            <a:r>
              <a:rPr lang="en-US" altLang="zh-CN" sz="2400" i="1" dirty="0" err="1" smtClean="0"/>
              <a:t>i</a:t>
            </a:r>
            <a:r>
              <a:rPr lang="en-US" altLang="zh-CN" sz="2400" dirty="0" err="1" smtClean="0"/>
              <a:t>-th</a:t>
            </a:r>
            <a:r>
              <a:rPr lang="en-US" altLang="zh-CN" sz="2400" dirty="0" smtClean="0"/>
              <a:t> node of </a:t>
            </a:r>
            <a:r>
              <a:rPr lang="en-US" altLang="zh-CN" sz="2400" dirty="0" err="1" smtClean="0"/>
              <a:t>trie</a:t>
            </a:r>
            <a:endParaRPr lang="zh-CN" altLang="en-US" sz="2400" dirty="0"/>
          </a:p>
        </p:txBody>
      </p:sp>
      <p:sp>
        <p:nvSpPr>
          <p:cNvPr id="18" name="文本框 17"/>
          <p:cNvSpPr txBox="1"/>
          <p:nvPr/>
        </p:nvSpPr>
        <p:spPr>
          <a:xfrm>
            <a:off x="548262" y="4839543"/>
            <a:ext cx="2076659" cy="461665"/>
          </a:xfrm>
          <a:prstGeom prst="rect">
            <a:avLst/>
          </a:prstGeom>
          <a:noFill/>
        </p:spPr>
        <p:txBody>
          <a:bodyPr wrap="none" rtlCol="0">
            <a:spAutoFit/>
          </a:bodyPr>
          <a:lstStyle/>
          <a:p>
            <a:r>
              <a:rPr lang="en-US" altLang="zh-CN" sz="2400" i="1" dirty="0" err="1" smtClean="0"/>
              <a:t>n</a:t>
            </a:r>
            <a:r>
              <a:rPr lang="en-US" altLang="zh-CN" sz="2400" i="1" baseline="-25000" dirty="0" err="1"/>
              <a:t>c</a:t>
            </a:r>
            <a:r>
              <a:rPr lang="en-US" altLang="zh-CN" sz="2400" dirty="0" smtClean="0"/>
              <a:t>: a </a:t>
            </a:r>
            <a:r>
              <a:rPr lang="en-US" altLang="zh-CN" sz="2400" i="1" dirty="0" smtClean="0"/>
              <a:t>child of </a:t>
            </a:r>
            <a:r>
              <a:rPr lang="en-US" altLang="zh-CN" sz="2400" i="1" dirty="0" err="1" smtClean="0"/>
              <a:t>n</a:t>
            </a:r>
            <a:r>
              <a:rPr lang="en-US" altLang="zh-CN" sz="2400" i="1" baseline="-25000" dirty="0" err="1"/>
              <a:t>i</a:t>
            </a:r>
            <a:endParaRPr lang="zh-CN" altLang="en-US" sz="2400" baseline="-25000" dirty="0"/>
          </a:p>
        </p:txBody>
      </p:sp>
      <p:sp>
        <p:nvSpPr>
          <p:cNvPr id="19" name="文本框 18"/>
          <p:cNvSpPr txBox="1"/>
          <p:nvPr/>
        </p:nvSpPr>
        <p:spPr>
          <a:xfrm>
            <a:off x="539553" y="4488212"/>
            <a:ext cx="3721340" cy="461665"/>
          </a:xfrm>
          <a:prstGeom prst="rect">
            <a:avLst/>
          </a:prstGeom>
          <a:noFill/>
        </p:spPr>
        <p:txBody>
          <a:bodyPr wrap="none" rtlCol="0">
            <a:spAutoFit/>
          </a:bodyPr>
          <a:lstStyle/>
          <a:p>
            <a:r>
              <a:rPr lang="en-US" altLang="zh-CN" sz="2400" i="1" dirty="0" smtClean="0"/>
              <a:t> j  </a:t>
            </a:r>
            <a:r>
              <a:rPr lang="en-US" altLang="zh-CN" sz="2400" dirty="0" smtClean="0"/>
              <a:t>: </a:t>
            </a:r>
            <a:r>
              <a:rPr lang="en-US" altLang="zh-CN" sz="2400" i="1" dirty="0" smtClean="0"/>
              <a:t>j</a:t>
            </a:r>
            <a:r>
              <a:rPr lang="en-US" altLang="zh-CN" sz="2400" dirty="0" smtClean="0"/>
              <a:t>-</a:t>
            </a:r>
            <a:r>
              <a:rPr lang="en-US" altLang="zh-CN" sz="2400" dirty="0" err="1" smtClean="0"/>
              <a:t>th</a:t>
            </a:r>
            <a:r>
              <a:rPr lang="en-US" altLang="zh-CN" sz="2400" i="1" dirty="0" smtClean="0"/>
              <a:t> character of Query</a:t>
            </a:r>
            <a:endParaRPr lang="zh-CN" altLang="en-US" sz="2400" baseline="-25000" dirty="0"/>
          </a:p>
        </p:txBody>
      </p:sp>
    </p:spTree>
    <p:custDataLst>
      <p:tags r:id="rId1"/>
    </p:custDataLst>
    <p:extLst>
      <p:ext uri="{BB962C8B-B14F-4D97-AF65-F5344CB8AC3E}">
        <p14:creationId xmlns:p14="http://schemas.microsoft.com/office/powerpoint/2010/main" val="187540592"/>
      </p:ext>
    </p:extLst>
  </p:cSld>
  <p:clrMapOvr>
    <a:masterClrMapping/>
  </p:clrMapOvr>
  <p:transition advTm="1388"/>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95536" y="-27384"/>
            <a:ext cx="8229600" cy="1143000"/>
          </a:xfrm>
        </p:spPr>
        <p:txBody>
          <a:bodyPr/>
          <a:lstStyle/>
          <a:p>
            <a:r>
              <a:rPr lang="en-US" altLang="zh-CN" sz="4800" dirty="0">
                <a:solidFill>
                  <a:schemeClr val="tx1"/>
                </a:solidFill>
              </a:rPr>
              <a:t>Pivotal Entry-based Method</a:t>
            </a:r>
            <a:endParaRPr lang="zh-CN" altLang="en-US" dirty="0"/>
          </a:p>
        </p:txBody>
      </p:sp>
      <p:sp>
        <p:nvSpPr>
          <p:cNvPr id="3" name="内容占位符 2"/>
          <p:cNvSpPr>
            <a:spLocks noGrp="1"/>
          </p:cNvSpPr>
          <p:nvPr>
            <p:ph idx="1"/>
          </p:nvPr>
        </p:nvSpPr>
        <p:spPr>
          <a:xfrm>
            <a:off x="35496" y="1340768"/>
            <a:ext cx="9108504" cy="4389120"/>
          </a:xfrm>
        </p:spPr>
        <p:txBody>
          <a:bodyPr>
            <a:normAutofit/>
          </a:bodyPr>
          <a:lstStyle/>
          <a:p>
            <a:pPr>
              <a:defRPr/>
            </a:pPr>
            <a:r>
              <a:rPr lang="en-US" altLang="zh-CN" sz="2800" dirty="0" smtClean="0">
                <a:latin typeface="+mj-lt"/>
              </a:rPr>
              <a:t>Extend Node (n</a:t>
            </a:r>
            <a:r>
              <a:rPr lang="en-US" altLang="zh-CN" sz="2800" baseline="-25000" dirty="0" smtClean="0">
                <a:latin typeface="+mj-lt"/>
              </a:rPr>
              <a:t>1</a:t>
            </a:r>
            <a:r>
              <a:rPr lang="en-US" altLang="zh-CN" sz="2800" dirty="0" smtClean="0">
                <a:latin typeface="+mj-lt"/>
              </a:rPr>
              <a:t> 1 n</a:t>
            </a:r>
            <a:r>
              <a:rPr lang="en-US" altLang="zh-CN" sz="2800" baseline="-25000" dirty="0" smtClean="0">
                <a:latin typeface="+mj-lt"/>
              </a:rPr>
              <a:t>2</a:t>
            </a:r>
            <a:r>
              <a:rPr lang="en-US" altLang="zh-CN" sz="2800" dirty="0" smtClean="0">
                <a:latin typeface="+mj-lt"/>
              </a:rPr>
              <a:t>)                   </a:t>
            </a:r>
            <a:r>
              <a:rPr lang="en-US" altLang="zh-CN" sz="2400" dirty="0" smtClean="0">
                <a:latin typeface="Times New Roman" panose="02020603050405020304" pitchFamily="18" charset="0"/>
                <a:cs typeface="Times New Roman" panose="02020603050405020304" pitchFamily="18" charset="0"/>
              </a:rPr>
              <a:t>Top3-Query</a:t>
            </a:r>
            <a:r>
              <a:rPr lang="en-US" altLang="zh-CN" sz="2400" dirty="0">
                <a:latin typeface="Times New Roman" panose="02020603050405020304" pitchFamily="18" charset="0"/>
                <a:cs typeface="Times New Roman" panose="02020603050405020304" pitchFamily="18" charset="0"/>
              </a:rPr>
              <a:t>:</a:t>
            </a:r>
            <a:r>
              <a:rPr lang="en-US" altLang="zh-CN" sz="2800" dirty="0" smtClean="0">
                <a:latin typeface="+mj-lt"/>
              </a:rPr>
              <a:t>  </a:t>
            </a:r>
            <a:r>
              <a:rPr lang="el-GR" altLang="zh-CN" sz="3600" i="1" dirty="0" smtClean="0">
                <a:solidFill>
                  <a:srgbClr val="FF0000"/>
                </a:solidFill>
                <a:latin typeface="+mj-lt"/>
              </a:rPr>
              <a:t>ε</a:t>
            </a:r>
            <a:r>
              <a:rPr lang="en-US" altLang="zh-CN" sz="3600" i="1" dirty="0" smtClean="0">
                <a:solidFill>
                  <a:srgbClr val="FF0000"/>
                </a:solidFill>
                <a:latin typeface="+mj-lt"/>
              </a:rPr>
              <a:t> s r a j </a:t>
            </a:r>
            <a:r>
              <a:rPr lang="en-US" altLang="zh-CN" sz="3600" i="1" dirty="0" err="1" smtClean="0">
                <a:solidFill>
                  <a:srgbClr val="FF0000"/>
                </a:solidFill>
                <a:latin typeface="+mj-lt"/>
              </a:rPr>
              <a:t>i</a:t>
            </a:r>
            <a:r>
              <a:rPr lang="en-US" altLang="zh-CN" sz="3600" i="1" dirty="0" smtClean="0">
                <a:solidFill>
                  <a:srgbClr val="FF0000"/>
                </a:solidFill>
                <a:latin typeface="+mj-lt"/>
              </a:rPr>
              <a:t> t</a:t>
            </a:r>
          </a:p>
          <a:p>
            <a:pPr marL="0" indent="0">
              <a:buNone/>
              <a:defRPr/>
            </a:pPr>
            <a:r>
              <a:rPr lang="en-US" altLang="zh-CN" sz="3200" dirty="0" smtClean="0">
                <a:latin typeface="+mj-lt"/>
              </a:rPr>
              <a:t>P</a:t>
            </a:r>
            <a:r>
              <a:rPr lang="en-US" altLang="zh-CN" sz="3200" baseline="-25000" dirty="0" smtClean="0">
                <a:latin typeface="+mj-lt"/>
              </a:rPr>
              <a:t>0</a:t>
            </a:r>
            <a:r>
              <a:rPr lang="en-US" altLang="zh-CN" sz="3200" dirty="0" smtClean="0">
                <a:latin typeface="+mj-lt"/>
              </a:rPr>
              <a:t>:</a:t>
            </a:r>
            <a:r>
              <a:rPr lang="en-US" altLang="zh-CN" sz="3200" dirty="0">
                <a:latin typeface="+mj-lt"/>
              </a:rPr>
              <a:t> </a:t>
            </a:r>
            <a:r>
              <a:rPr lang="en-US" altLang="zh-CN" sz="3200" dirty="0" smtClean="0">
                <a:latin typeface="+mj-lt"/>
              </a:rPr>
              <a:t>… (</a:t>
            </a:r>
            <a:r>
              <a:rPr lang="en-US" altLang="zh-CN" sz="3200" dirty="0">
                <a:latin typeface="+mj-lt"/>
              </a:rPr>
              <a:t>n</a:t>
            </a:r>
            <a:r>
              <a:rPr lang="en-US" altLang="zh-CN" sz="3200" baseline="-25000" dirty="0">
                <a:latin typeface="+mj-lt"/>
              </a:rPr>
              <a:t>1</a:t>
            </a:r>
            <a:r>
              <a:rPr lang="en-US" altLang="zh-CN" sz="3200" dirty="0">
                <a:latin typeface="+mj-lt"/>
              </a:rPr>
              <a:t> </a:t>
            </a:r>
            <a:r>
              <a:rPr lang="en-US" altLang="zh-CN" sz="3200" dirty="0" smtClean="0">
                <a:latin typeface="+mj-lt"/>
              </a:rPr>
              <a:t>1 n</a:t>
            </a:r>
            <a:r>
              <a:rPr lang="en-US" altLang="zh-CN" sz="3200" baseline="-25000" dirty="0" smtClean="0">
                <a:latin typeface="+mj-lt"/>
              </a:rPr>
              <a:t>2</a:t>
            </a:r>
            <a:r>
              <a:rPr lang="en-US" altLang="zh-CN" sz="3200" dirty="0" smtClean="0">
                <a:latin typeface="+mj-lt"/>
              </a:rPr>
              <a:t>) …</a:t>
            </a:r>
          </a:p>
          <a:p>
            <a:pPr marL="0" indent="0">
              <a:buNone/>
              <a:defRPr/>
            </a:pPr>
            <a:r>
              <a:rPr lang="en-US" altLang="zh-CN" sz="3200" dirty="0" smtClean="0">
                <a:latin typeface="+mj-lt"/>
              </a:rPr>
              <a:t>P</a:t>
            </a:r>
            <a:r>
              <a:rPr lang="en-US" altLang="zh-CN" sz="3200" baseline="-25000" dirty="0" smtClean="0">
                <a:latin typeface="+mj-lt"/>
              </a:rPr>
              <a:t>1</a:t>
            </a:r>
            <a:r>
              <a:rPr lang="en-US" altLang="zh-CN" sz="3200" dirty="0" smtClean="0">
                <a:latin typeface="+mj-lt"/>
              </a:rPr>
              <a:t>: ...</a:t>
            </a:r>
            <a:endParaRPr lang="en-US" altLang="zh-CN" sz="3200" dirty="0">
              <a:latin typeface="+mj-lt"/>
            </a:endParaRPr>
          </a:p>
          <a:p>
            <a:pPr marL="0" indent="0">
              <a:buNone/>
              <a:defRPr/>
            </a:pPr>
            <a:endParaRPr lang="en-US" altLang="zh-CN" sz="3200" dirty="0" smtClean="0">
              <a:latin typeface="+mj-lt"/>
            </a:endParaRPr>
          </a:p>
          <a:p>
            <a:pPr marL="0" indent="0">
              <a:buNone/>
              <a:defRPr/>
            </a:pPr>
            <a:r>
              <a:rPr lang="en-US" altLang="zh-CN" sz="2400" dirty="0" smtClean="0">
                <a:latin typeface="Times New Roman" panose="02020603050405020304" pitchFamily="18" charset="0"/>
                <a:cs typeface="Times New Roman" panose="02020603050405020304" pitchFamily="18" charset="0"/>
              </a:rPr>
              <a:t>          </a:t>
            </a:r>
            <a:endParaRPr lang="en-US" altLang="zh-CN" sz="4400" baseline="-25000" dirty="0" smtClean="0">
              <a:latin typeface="+mj-lt"/>
            </a:endParaRPr>
          </a:p>
        </p:txBody>
      </p:sp>
      <p:sp>
        <p:nvSpPr>
          <p:cNvPr id="4" name="日期占位符 3"/>
          <p:cNvSpPr>
            <a:spLocks noGrp="1"/>
          </p:cNvSpPr>
          <p:nvPr>
            <p:ph type="dt" sz="half" idx="10"/>
          </p:nvPr>
        </p:nvSpPr>
        <p:spPr/>
        <p:txBody>
          <a:bodyPr/>
          <a:lstStyle/>
          <a:p>
            <a:fld id="{E80D66BC-002B-4753-9829-4A2FAC824ABB}" type="datetime1">
              <a:rPr lang="en-US" altLang="zh-CN" smtClean="0"/>
              <a:t>4/11/2013</a:t>
            </a:fld>
            <a:endParaRPr lang="zh-CN" altLang="en-US"/>
          </a:p>
        </p:txBody>
      </p:sp>
      <p:sp>
        <p:nvSpPr>
          <p:cNvPr id="12" name="页脚占位符 11"/>
          <p:cNvSpPr>
            <a:spLocks noGrp="1"/>
          </p:cNvSpPr>
          <p:nvPr>
            <p:ph type="ftr" sz="quarter" idx="11"/>
          </p:nvPr>
        </p:nvSpPr>
        <p:spPr/>
        <p:txBody>
          <a:bodyPr/>
          <a:lstStyle/>
          <a:p>
            <a:r>
              <a:rPr lang="en-US" altLang="zh-CN" smtClean="0"/>
              <a:t>TopkSearch @ ICDE2013</a:t>
            </a:r>
            <a:endParaRPr lang="zh-CN" altLang="en-US" dirty="0">
              <a:latin typeface="Times New Roman" pitchFamily="18" charset="0"/>
              <a:cs typeface="Times New Roman" pitchFamily="18" charset="0"/>
            </a:endParaRPr>
          </a:p>
        </p:txBody>
      </p:sp>
      <p:sp>
        <p:nvSpPr>
          <p:cNvPr id="15" name="灯片编号占位符 14"/>
          <p:cNvSpPr>
            <a:spLocks noGrp="1"/>
          </p:cNvSpPr>
          <p:nvPr>
            <p:ph type="sldNum" sz="quarter" idx="12"/>
          </p:nvPr>
        </p:nvSpPr>
        <p:spPr/>
        <p:txBody>
          <a:bodyPr/>
          <a:lstStyle/>
          <a:p>
            <a:fld id="{0C913308-F349-4B6D-A68A-DD1791B4A57B}" type="slidenum">
              <a:rPr lang="zh-CN" altLang="en-US" smtClean="0"/>
              <a:pPr/>
              <a:t>37</a:t>
            </a:fld>
            <a:r>
              <a:rPr lang="en-US" altLang="zh-CN" smtClean="0"/>
              <a:t>/42</a:t>
            </a:r>
            <a:endParaRPr lang="zh-CN" altLang="en-US" dirty="0"/>
          </a:p>
        </p:txBody>
      </p:sp>
      <p:pic>
        <p:nvPicPr>
          <p:cNvPr id="5" name="图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96281" y="2105195"/>
            <a:ext cx="5340215" cy="4063749"/>
          </a:xfrm>
          <a:prstGeom prst="rect">
            <a:avLst/>
          </a:prstGeom>
        </p:spPr>
      </p:pic>
      <p:sp>
        <p:nvSpPr>
          <p:cNvPr id="8" name="椭圆 7"/>
          <p:cNvSpPr/>
          <p:nvPr/>
        </p:nvSpPr>
        <p:spPr>
          <a:xfrm>
            <a:off x="3978844" y="3106784"/>
            <a:ext cx="288032" cy="288032"/>
          </a:xfrm>
          <a:prstGeom prst="ellipse">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B050"/>
              </a:solidFill>
            </a:endParaRPr>
          </a:p>
        </p:txBody>
      </p:sp>
      <p:sp>
        <p:nvSpPr>
          <p:cNvPr id="11" name="椭圆 10"/>
          <p:cNvSpPr/>
          <p:nvPr/>
        </p:nvSpPr>
        <p:spPr>
          <a:xfrm>
            <a:off x="4803264" y="2614982"/>
            <a:ext cx="288032"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5436096" y="1079292"/>
            <a:ext cx="3369136" cy="523220"/>
          </a:xfrm>
          <a:prstGeom prst="rect">
            <a:avLst/>
          </a:prstGeom>
          <a:noFill/>
        </p:spPr>
        <p:txBody>
          <a:bodyPr wrap="square" rtlCol="0">
            <a:spAutoFit/>
          </a:bodyPr>
          <a:lstStyle/>
          <a:p>
            <a:r>
              <a:rPr lang="en-US" altLang="zh-CN" sz="2800" dirty="0" smtClean="0">
                <a:latin typeface="Times New Roman" panose="02020603050405020304" pitchFamily="18" charset="0"/>
                <a:cs typeface="Times New Roman" panose="02020603050405020304" pitchFamily="18" charset="0"/>
              </a:rPr>
              <a:t> index:   0 1 2 3 4 5 6</a:t>
            </a:r>
            <a:endParaRPr lang="zh-CN" altLang="en-US" sz="2800" dirty="0">
              <a:latin typeface="Times New Roman" panose="02020603050405020304" pitchFamily="18" charset="0"/>
              <a:cs typeface="Times New Roman" panose="02020603050405020304" pitchFamily="18" charset="0"/>
            </a:endParaRPr>
          </a:p>
        </p:txBody>
      </p:sp>
      <p:sp>
        <p:nvSpPr>
          <p:cNvPr id="6" name="文本框 5"/>
          <p:cNvSpPr txBox="1"/>
          <p:nvPr/>
        </p:nvSpPr>
        <p:spPr>
          <a:xfrm>
            <a:off x="-60359" y="3136443"/>
            <a:ext cx="3114955" cy="461665"/>
          </a:xfrm>
          <a:prstGeom prst="rect">
            <a:avLst/>
          </a:prstGeom>
          <a:noFill/>
        </p:spPr>
        <p:txBody>
          <a:bodyPr wrap="none" rtlCol="0">
            <a:spAutoFit/>
          </a:bodyPr>
          <a:lstStyle/>
          <a:p>
            <a:r>
              <a:rPr lang="en-US" altLang="zh-CN" sz="2400" dirty="0" smtClean="0"/>
              <a:t>Substitution: (</a:t>
            </a:r>
            <a:r>
              <a:rPr lang="en-US" altLang="zh-CN" sz="2400" dirty="0" smtClean="0">
                <a:latin typeface="Times New Roman" panose="02020603050405020304" pitchFamily="18" charset="0"/>
                <a:cs typeface="Times New Roman" panose="02020603050405020304" pitchFamily="18" charset="0"/>
              </a:rPr>
              <a:t>n</a:t>
            </a:r>
            <a:r>
              <a:rPr lang="en-US" altLang="zh-CN" sz="2400" baseline="-25000" dirty="0" smtClean="0">
                <a:latin typeface="Times New Roman" panose="02020603050405020304" pitchFamily="18" charset="0"/>
                <a:cs typeface="Times New Roman" panose="02020603050405020304" pitchFamily="18" charset="0"/>
              </a:rPr>
              <a:t>2</a:t>
            </a:r>
            <a:r>
              <a:rPr lang="en-US" altLang="zh-CN" sz="2400" dirty="0" smtClean="0">
                <a:latin typeface="Times New Roman" panose="02020603050405020304" pitchFamily="18" charset="0"/>
                <a:cs typeface="Times New Roman" panose="02020603050405020304" pitchFamily="18" charset="0"/>
              </a:rPr>
              <a:t> 2  n</a:t>
            </a:r>
            <a:r>
              <a:rPr lang="en-US" altLang="zh-CN" sz="2400" baseline="-25000" dirty="0" smtClean="0">
                <a:latin typeface="Times New Roman" panose="02020603050405020304" pitchFamily="18" charset="0"/>
                <a:cs typeface="Times New Roman" panose="02020603050405020304" pitchFamily="18" charset="0"/>
              </a:rPr>
              <a:t>3</a:t>
            </a:r>
            <a:r>
              <a:rPr lang="en-US" altLang="zh-CN" sz="2400" dirty="0" smtClean="0"/>
              <a:t>)</a:t>
            </a:r>
          </a:p>
        </p:txBody>
      </p:sp>
      <p:sp>
        <p:nvSpPr>
          <p:cNvPr id="19" name="文本框 18"/>
          <p:cNvSpPr txBox="1"/>
          <p:nvPr/>
        </p:nvSpPr>
        <p:spPr>
          <a:xfrm>
            <a:off x="-99549" y="3615407"/>
            <a:ext cx="3884397" cy="461665"/>
          </a:xfrm>
          <a:prstGeom prst="rect">
            <a:avLst/>
          </a:prstGeom>
          <a:noFill/>
        </p:spPr>
        <p:txBody>
          <a:bodyPr wrap="none" rtlCol="0">
            <a:spAutoFit/>
          </a:bodyPr>
          <a:lstStyle/>
          <a:p>
            <a:r>
              <a:rPr lang="en-US" altLang="zh-CN" sz="2400" dirty="0" smtClean="0"/>
              <a:t>Insertion: </a:t>
            </a:r>
            <a:r>
              <a:rPr lang="en-US" altLang="zh-CN" sz="2400" strike="sngStrike" dirty="0" smtClean="0"/>
              <a:t>(</a:t>
            </a:r>
            <a:r>
              <a:rPr lang="en-US" altLang="zh-CN" sz="2400" strike="sngStrike" dirty="0">
                <a:latin typeface="Times New Roman" panose="02020603050405020304" pitchFamily="18" charset="0"/>
                <a:cs typeface="Times New Roman" panose="02020603050405020304" pitchFamily="18" charset="0"/>
              </a:rPr>
              <a:t>n</a:t>
            </a:r>
            <a:r>
              <a:rPr lang="en-US" altLang="zh-CN" sz="2400" strike="sngStrike" baseline="-25000" dirty="0">
                <a:latin typeface="Times New Roman" panose="02020603050405020304" pitchFamily="18" charset="0"/>
                <a:cs typeface="Times New Roman" panose="02020603050405020304" pitchFamily="18" charset="0"/>
              </a:rPr>
              <a:t>2</a:t>
            </a:r>
            <a:r>
              <a:rPr lang="en-US" altLang="zh-CN" sz="2400" strike="sngStrike" dirty="0">
                <a:latin typeface="Times New Roman" panose="02020603050405020304" pitchFamily="18" charset="0"/>
                <a:cs typeface="Times New Roman" panose="02020603050405020304" pitchFamily="18" charset="0"/>
              </a:rPr>
              <a:t> </a:t>
            </a:r>
            <a:r>
              <a:rPr lang="en-US" altLang="zh-CN" sz="2400" strike="sngStrike" dirty="0" smtClean="0">
                <a:latin typeface="Times New Roman" panose="02020603050405020304" pitchFamily="18" charset="0"/>
                <a:cs typeface="Times New Roman" panose="02020603050405020304" pitchFamily="18" charset="0"/>
              </a:rPr>
              <a:t>1  </a:t>
            </a:r>
            <a:r>
              <a:rPr lang="en-US" altLang="zh-CN" sz="2400" strike="sngStrike" dirty="0">
                <a:latin typeface="Times New Roman" panose="02020603050405020304" pitchFamily="18" charset="0"/>
                <a:cs typeface="Times New Roman" panose="02020603050405020304" pitchFamily="18" charset="0"/>
              </a:rPr>
              <a:t>n</a:t>
            </a:r>
            <a:r>
              <a:rPr lang="en-US" altLang="zh-CN" sz="2400" strike="sngStrike" baseline="-25000" dirty="0">
                <a:latin typeface="Times New Roman" panose="02020603050405020304" pitchFamily="18" charset="0"/>
                <a:cs typeface="Times New Roman" panose="02020603050405020304" pitchFamily="18" charset="0"/>
              </a:rPr>
              <a:t>3</a:t>
            </a:r>
            <a:r>
              <a:rPr lang="en-US" altLang="zh-CN" sz="2400" strike="sngStrike" dirty="0" smtClean="0"/>
              <a:t>)</a:t>
            </a:r>
            <a:r>
              <a:rPr lang="en-US" altLang="zh-CN" sz="2400" dirty="0" smtClean="0"/>
              <a:t> </a:t>
            </a:r>
            <a:r>
              <a:rPr lang="en-US" altLang="zh-CN" sz="2400" dirty="0"/>
              <a:t>(</a:t>
            </a:r>
            <a:r>
              <a:rPr lang="en-US" altLang="zh-CN" sz="2400" dirty="0" smtClean="0">
                <a:latin typeface="Times New Roman" panose="02020603050405020304" pitchFamily="18" charset="0"/>
                <a:cs typeface="Times New Roman" panose="02020603050405020304" pitchFamily="18" charset="0"/>
              </a:rPr>
              <a:t>n</a:t>
            </a:r>
            <a:r>
              <a:rPr lang="en-US" altLang="zh-CN" sz="2400" baseline="-25000" dirty="0">
                <a:latin typeface="Times New Roman" panose="02020603050405020304" pitchFamily="18" charset="0"/>
                <a:cs typeface="Times New Roman" panose="02020603050405020304" pitchFamily="18" charset="0"/>
              </a:rPr>
              <a:t>3</a:t>
            </a:r>
            <a:r>
              <a:rPr lang="en-US" altLang="zh-CN" sz="2400" dirty="0" smtClean="0">
                <a:latin typeface="Times New Roman" panose="02020603050405020304" pitchFamily="18" charset="0"/>
                <a:cs typeface="Times New Roman" panose="02020603050405020304" pitchFamily="18" charset="0"/>
              </a:rPr>
              <a:t> </a:t>
            </a:r>
            <a:r>
              <a:rPr lang="en-US" altLang="zh-CN" sz="2400" dirty="0">
                <a:latin typeface="Times New Roman" panose="02020603050405020304" pitchFamily="18" charset="0"/>
                <a:cs typeface="Times New Roman" panose="02020603050405020304" pitchFamily="18" charset="0"/>
              </a:rPr>
              <a:t>2  </a:t>
            </a:r>
            <a:r>
              <a:rPr lang="en-US" altLang="zh-CN" sz="2400" dirty="0" smtClean="0">
                <a:latin typeface="Times New Roman" panose="02020603050405020304" pitchFamily="18" charset="0"/>
                <a:cs typeface="Times New Roman" panose="02020603050405020304" pitchFamily="18" charset="0"/>
              </a:rPr>
              <a:t>n</a:t>
            </a:r>
            <a:r>
              <a:rPr lang="en-US" altLang="zh-CN" sz="2400" baseline="-25000" dirty="0" smtClean="0">
                <a:latin typeface="Times New Roman" panose="02020603050405020304" pitchFamily="18" charset="0"/>
                <a:cs typeface="Times New Roman" panose="02020603050405020304" pitchFamily="18" charset="0"/>
              </a:rPr>
              <a:t>4</a:t>
            </a:r>
            <a:r>
              <a:rPr lang="en-US" altLang="zh-CN" sz="2400" dirty="0" smtClean="0"/>
              <a:t>)</a:t>
            </a:r>
            <a:endParaRPr lang="en-US" altLang="zh-CN" sz="2400" dirty="0"/>
          </a:p>
        </p:txBody>
      </p:sp>
      <p:sp>
        <p:nvSpPr>
          <p:cNvPr id="20" name="文本框 19"/>
          <p:cNvSpPr txBox="1"/>
          <p:nvPr/>
        </p:nvSpPr>
        <p:spPr>
          <a:xfrm>
            <a:off x="-54218" y="4077072"/>
            <a:ext cx="3776996" cy="830997"/>
          </a:xfrm>
          <a:prstGeom prst="rect">
            <a:avLst/>
          </a:prstGeom>
          <a:noFill/>
        </p:spPr>
        <p:txBody>
          <a:bodyPr wrap="none" rtlCol="0">
            <a:spAutoFit/>
          </a:bodyPr>
          <a:lstStyle/>
          <a:p>
            <a:r>
              <a:rPr lang="en-US" altLang="zh-CN" sz="2400" dirty="0" smtClean="0"/>
              <a:t>Deletion:  </a:t>
            </a:r>
            <a:r>
              <a:rPr lang="en-US" altLang="zh-CN" sz="2400" strike="sngStrike" dirty="0" smtClean="0">
                <a:latin typeface="Times New Roman" panose="02020603050405020304" pitchFamily="18" charset="0"/>
                <a:cs typeface="Times New Roman" panose="02020603050405020304" pitchFamily="18" charset="0"/>
              </a:rPr>
              <a:t>(n</a:t>
            </a:r>
            <a:r>
              <a:rPr lang="en-US" altLang="zh-CN" sz="2400" strike="sngStrike" baseline="-25000" dirty="0" smtClean="0">
                <a:latin typeface="Times New Roman" panose="02020603050405020304" pitchFamily="18" charset="0"/>
                <a:cs typeface="Times New Roman" panose="02020603050405020304" pitchFamily="18" charset="0"/>
              </a:rPr>
              <a:t>1</a:t>
            </a:r>
            <a:r>
              <a:rPr lang="en-US" altLang="zh-CN" sz="2400" strike="sngStrike" dirty="0" smtClean="0">
                <a:latin typeface="Times New Roman" panose="02020603050405020304" pitchFamily="18" charset="0"/>
                <a:cs typeface="Times New Roman" panose="02020603050405020304" pitchFamily="18" charset="0"/>
              </a:rPr>
              <a:t> 2 n</a:t>
            </a:r>
            <a:r>
              <a:rPr lang="en-US" altLang="zh-CN" sz="2400" strike="sngStrike" baseline="-25000" dirty="0" smtClean="0">
                <a:latin typeface="Times New Roman" panose="02020603050405020304" pitchFamily="18" charset="0"/>
                <a:cs typeface="Times New Roman" panose="02020603050405020304" pitchFamily="18" charset="0"/>
              </a:rPr>
              <a:t>2</a:t>
            </a:r>
            <a:r>
              <a:rPr lang="en-US" altLang="zh-CN" sz="2400" strike="sngStrike" dirty="0" smtClean="0">
                <a:latin typeface="Times New Roman" panose="02020603050405020304" pitchFamily="18" charset="0"/>
                <a:cs typeface="Times New Roman" panose="02020603050405020304" pitchFamily="18" charset="0"/>
              </a:rPr>
              <a:t>)</a:t>
            </a:r>
            <a:r>
              <a:rPr lang="en-US" altLang="zh-CN" sz="2400" dirty="0" smtClean="0">
                <a:latin typeface="Times New Roman" panose="02020603050405020304" pitchFamily="18" charset="0"/>
                <a:cs typeface="Times New Roman" panose="02020603050405020304" pitchFamily="18" charset="0"/>
              </a:rPr>
              <a:t>  (n</a:t>
            </a:r>
            <a:r>
              <a:rPr lang="en-US" altLang="zh-CN" sz="2400" baseline="-25000" dirty="0" smtClean="0">
                <a:latin typeface="Times New Roman" panose="02020603050405020304" pitchFamily="18" charset="0"/>
                <a:cs typeface="Times New Roman" panose="02020603050405020304" pitchFamily="18" charset="0"/>
              </a:rPr>
              <a:t>2</a:t>
            </a:r>
            <a:r>
              <a:rPr lang="en-US" altLang="zh-CN" sz="2400" dirty="0" smtClean="0">
                <a:latin typeface="Times New Roman" panose="02020603050405020304" pitchFamily="18" charset="0"/>
                <a:cs typeface="Times New Roman" panose="02020603050405020304" pitchFamily="18" charset="0"/>
              </a:rPr>
              <a:t> 3 n</a:t>
            </a:r>
            <a:r>
              <a:rPr lang="en-US" altLang="zh-CN" sz="2400" baseline="-25000" dirty="0" smtClean="0">
                <a:latin typeface="Times New Roman" panose="02020603050405020304" pitchFamily="18" charset="0"/>
                <a:cs typeface="Times New Roman" panose="02020603050405020304" pitchFamily="18" charset="0"/>
              </a:rPr>
              <a:t>3</a:t>
            </a:r>
            <a:r>
              <a:rPr lang="en-US" altLang="zh-CN" sz="2400" dirty="0" smtClean="0">
                <a:latin typeface="Times New Roman" panose="02020603050405020304" pitchFamily="18" charset="0"/>
                <a:cs typeface="Times New Roman" panose="02020603050405020304" pitchFamily="18" charset="0"/>
              </a:rPr>
              <a:t>)</a:t>
            </a:r>
          </a:p>
          <a:p>
            <a:r>
              <a:rPr lang="en-US" altLang="zh-CN" sz="2400" dirty="0" smtClean="0">
                <a:latin typeface="Times New Roman" panose="02020603050405020304" pitchFamily="18" charset="0"/>
                <a:cs typeface="Times New Roman" panose="02020603050405020304" pitchFamily="18" charset="0"/>
              </a:rPr>
              <a:t>…</a:t>
            </a:r>
            <a:endParaRPr lang="zh-CN" altLang="en-US" sz="2400" dirty="0">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649426391"/>
      </p:ext>
    </p:extLst>
  </p:cSld>
  <p:clrMapOvr>
    <a:masterClrMapping/>
  </p:clrMapOvr>
  <p:transition advTm="1388"/>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95536" y="-27384"/>
            <a:ext cx="8229600" cy="1143000"/>
          </a:xfrm>
        </p:spPr>
        <p:txBody>
          <a:bodyPr/>
          <a:lstStyle/>
          <a:p>
            <a:r>
              <a:rPr lang="en-US" altLang="zh-CN" sz="4800" dirty="0">
                <a:solidFill>
                  <a:schemeClr val="tx1"/>
                </a:solidFill>
              </a:rPr>
              <a:t>Pivotal Entry-based Method</a:t>
            </a:r>
            <a:endParaRPr lang="zh-CN" altLang="en-US" dirty="0"/>
          </a:p>
        </p:txBody>
      </p:sp>
      <p:sp>
        <p:nvSpPr>
          <p:cNvPr id="3" name="内容占位符 2"/>
          <p:cNvSpPr>
            <a:spLocks noGrp="1"/>
          </p:cNvSpPr>
          <p:nvPr>
            <p:ph idx="1"/>
          </p:nvPr>
        </p:nvSpPr>
        <p:spPr>
          <a:xfrm>
            <a:off x="35496" y="1340768"/>
            <a:ext cx="9108504" cy="4389120"/>
          </a:xfrm>
        </p:spPr>
        <p:txBody>
          <a:bodyPr>
            <a:normAutofit/>
          </a:bodyPr>
          <a:lstStyle/>
          <a:p>
            <a:pPr>
              <a:defRPr/>
            </a:pPr>
            <a:r>
              <a:rPr lang="en-US" altLang="zh-CN" sz="2800" dirty="0" smtClean="0">
                <a:latin typeface="+mj-lt"/>
              </a:rPr>
              <a:t>Return Results                               </a:t>
            </a:r>
            <a:r>
              <a:rPr lang="en-US" altLang="zh-CN" sz="2400" dirty="0" smtClean="0">
                <a:latin typeface="Times New Roman" panose="02020603050405020304" pitchFamily="18" charset="0"/>
                <a:cs typeface="Times New Roman" panose="02020603050405020304" pitchFamily="18" charset="0"/>
              </a:rPr>
              <a:t>Top3-Query</a:t>
            </a:r>
            <a:r>
              <a:rPr lang="en-US" altLang="zh-CN" sz="2400" dirty="0">
                <a:latin typeface="Times New Roman" panose="02020603050405020304" pitchFamily="18" charset="0"/>
                <a:cs typeface="Times New Roman" panose="02020603050405020304" pitchFamily="18" charset="0"/>
              </a:rPr>
              <a:t>:</a:t>
            </a:r>
            <a:r>
              <a:rPr lang="en-US" altLang="zh-CN" sz="2800" dirty="0" smtClean="0">
                <a:latin typeface="+mj-lt"/>
              </a:rPr>
              <a:t>  </a:t>
            </a:r>
            <a:r>
              <a:rPr lang="el-GR" altLang="zh-CN" sz="3600" i="1" dirty="0" smtClean="0">
                <a:solidFill>
                  <a:srgbClr val="FF0000"/>
                </a:solidFill>
                <a:latin typeface="+mj-lt"/>
              </a:rPr>
              <a:t>ε</a:t>
            </a:r>
            <a:r>
              <a:rPr lang="en-US" altLang="zh-CN" sz="3600" i="1" dirty="0" smtClean="0">
                <a:solidFill>
                  <a:srgbClr val="FF0000"/>
                </a:solidFill>
                <a:latin typeface="+mj-lt"/>
              </a:rPr>
              <a:t> s r a j </a:t>
            </a:r>
            <a:r>
              <a:rPr lang="en-US" altLang="zh-CN" sz="3600" i="1" dirty="0" err="1" smtClean="0">
                <a:solidFill>
                  <a:srgbClr val="FF0000"/>
                </a:solidFill>
                <a:latin typeface="+mj-lt"/>
              </a:rPr>
              <a:t>i</a:t>
            </a:r>
            <a:r>
              <a:rPr lang="en-US" altLang="zh-CN" sz="3600" i="1" dirty="0" smtClean="0">
                <a:solidFill>
                  <a:srgbClr val="FF0000"/>
                </a:solidFill>
                <a:latin typeface="+mj-lt"/>
              </a:rPr>
              <a:t> t</a:t>
            </a:r>
          </a:p>
          <a:p>
            <a:pPr marL="0" indent="0">
              <a:buNone/>
              <a:defRPr/>
            </a:pPr>
            <a:r>
              <a:rPr lang="en-US" altLang="zh-CN" sz="3200" dirty="0" smtClean="0">
                <a:latin typeface="+mj-lt"/>
              </a:rPr>
              <a:t>P</a:t>
            </a:r>
            <a:r>
              <a:rPr lang="en-US" altLang="zh-CN" sz="3200" baseline="-25000" dirty="0" smtClean="0">
                <a:latin typeface="+mj-lt"/>
              </a:rPr>
              <a:t>0</a:t>
            </a:r>
            <a:r>
              <a:rPr lang="en-US" altLang="zh-CN" sz="3200" dirty="0" smtClean="0">
                <a:latin typeface="+mj-lt"/>
              </a:rPr>
              <a:t>:</a:t>
            </a:r>
            <a:r>
              <a:rPr lang="en-US" altLang="zh-CN" sz="3200" dirty="0">
                <a:latin typeface="+mj-lt"/>
              </a:rPr>
              <a:t> </a:t>
            </a:r>
            <a:r>
              <a:rPr lang="en-US" altLang="zh-CN" sz="3200" dirty="0" smtClean="0">
                <a:latin typeface="+mj-lt"/>
              </a:rPr>
              <a:t>… (</a:t>
            </a:r>
            <a:r>
              <a:rPr lang="en-US" altLang="zh-CN" sz="3200" dirty="0">
                <a:latin typeface="+mj-lt"/>
              </a:rPr>
              <a:t>n</a:t>
            </a:r>
            <a:r>
              <a:rPr lang="en-US" altLang="zh-CN" sz="3200" baseline="-25000" dirty="0">
                <a:latin typeface="+mj-lt"/>
              </a:rPr>
              <a:t>1</a:t>
            </a:r>
            <a:r>
              <a:rPr lang="en-US" altLang="zh-CN" sz="3200" dirty="0">
                <a:latin typeface="+mj-lt"/>
              </a:rPr>
              <a:t> </a:t>
            </a:r>
            <a:r>
              <a:rPr lang="en-US" altLang="zh-CN" sz="3200" dirty="0" smtClean="0">
                <a:latin typeface="+mj-lt"/>
              </a:rPr>
              <a:t>1 n</a:t>
            </a:r>
            <a:r>
              <a:rPr lang="en-US" altLang="zh-CN" sz="3200" baseline="-25000" dirty="0" smtClean="0">
                <a:latin typeface="+mj-lt"/>
              </a:rPr>
              <a:t>2</a:t>
            </a:r>
            <a:r>
              <a:rPr lang="en-US" altLang="zh-CN" sz="3200" dirty="0" smtClean="0">
                <a:latin typeface="+mj-lt"/>
              </a:rPr>
              <a:t>) …</a:t>
            </a:r>
          </a:p>
          <a:p>
            <a:pPr marL="0" indent="0">
              <a:buNone/>
              <a:defRPr/>
            </a:pPr>
            <a:r>
              <a:rPr lang="en-US" altLang="zh-CN" sz="3200" dirty="0" smtClean="0">
                <a:latin typeface="+mj-lt"/>
              </a:rPr>
              <a:t>P</a:t>
            </a:r>
            <a:r>
              <a:rPr lang="en-US" altLang="zh-CN" sz="3200" baseline="-25000" dirty="0" smtClean="0">
                <a:latin typeface="+mj-lt"/>
              </a:rPr>
              <a:t>1</a:t>
            </a:r>
            <a:r>
              <a:rPr lang="en-US" altLang="zh-CN" sz="3200" dirty="0" smtClean="0">
                <a:latin typeface="+mj-lt"/>
              </a:rPr>
              <a:t>: … </a:t>
            </a:r>
            <a:r>
              <a:rPr lang="en-US" altLang="zh-CN" sz="3200" dirty="0" smtClean="0">
                <a:solidFill>
                  <a:srgbClr val="FF0000"/>
                </a:solidFill>
                <a:latin typeface="+mj-lt"/>
              </a:rPr>
              <a:t>(n</a:t>
            </a:r>
            <a:r>
              <a:rPr lang="en-US" altLang="zh-CN" sz="3200" baseline="-25000" dirty="0" smtClean="0">
                <a:solidFill>
                  <a:srgbClr val="FF0000"/>
                </a:solidFill>
                <a:latin typeface="+mj-lt"/>
              </a:rPr>
              <a:t>20</a:t>
            </a:r>
            <a:r>
              <a:rPr lang="en-US" altLang="zh-CN" sz="3200" dirty="0" smtClean="0">
                <a:solidFill>
                  <a:srgbClr val="FF0000"/>
                </a:solidFill>
                <a:latin typeface="+mj-lt"/>
              </a:rPr>
              <a:t> 6 </a:t>
            </a:r>
            <a:r>
              <a:rPr lang="el-GR" altLang="zh-CN" sz="3200" i="1" dirty="0" smtClean="0">
                <a:solidFill>
                  <a:srgbClr val="FF0000"/>
                </a:solidFill>
                <a:latin typeface="+mj-lt"/>
              </a:rPr>
              <a:t>φ</a:t>
            </a:r>
            <a:r>
              <a:rPr lang="en-US" altLang="zh-CN" sz="3200" dirty="0" smtClean="0">
                <a:solidFill>
                  <a:srgbClr val="FF0000"/>
                </a:solidFill>
                <a:latin typeface="+mj-lt"/>
              </a:rPr>
              <a:t>)</a:t>
            </a:r>
            <a:r>
              <a:rPr lang="en-US" altLang="zh-CN" sz="3200" dirty="0" smtClean="0">
                <a:latin typeface="+mj-lt"/>
              </a:rPr>
              <a:t> … </a:t>
            </a:r>
          </a:p>
          <a:p>
            <a:pPr marL="0" indent="0">
              <a:buNone/>
              <a:defRPr/>
            </a:pPr>
            <a:r>
              <a:rPr lang="en-US" altLang="zh-CN" sz="3200" dirty="0" smtClean="0">
                <a:latin typeface="+mj-lt"/>
              </a:rPr>
              <a:t>P</a:t>
            </a:r>
            <a:r>
              <a:rPr lang="en-US" altLang="zh-CN" sz="3200" baseline="-25000" dirty="0" smtClean="0">
                <a:latin typeface="+mj-lt"/>
              </a:rPr>
              <a:t>2</a:t>
            </a:r>
            <a:r>
              <a:rPr lang="en-US" altLang="zh-CN" sz="3200" dirty="0" smtClean="0">
                <a:latin typeface="+mj-lt"/>
              </a:rPr>
              <a:t>: ..</a:t>
            </a:r>
            <a:r>
              <a:rPr lang="en-US" altLang="zh-CN" sz="3200" dirty="0" smtClean="0">
                <a:solidFill>
                  <a:srgbClr val="FF0000"/>
                </a:solidFill>
                <a:latin typeface="+mj-lt"/>
              </a:rPr>
              <a:t>(n</a:t>
            </a:r>
            <a:r>
              <a:rPr lang="en-US" altLang="zh-CN" sz="3200" baseline="-25000" dirty="0" smtClean="0">
                <a:solidFill>
                  <a:srgbClr val="FF0000"/>
                </a:solidFill>
                <a:latin typeface="+mj-lt"/>
              </a:rPr>
              <a:t>5 </a:t>
            </a:r>
            <a:r>
              <a:rPr lang="en-US" altLang="zh-CN" sz="3200" dirty="0" smtClean="0">
                <a:solidFill>
                  <a:srgbClr val="FF0000"/>
                </a:solidFill>
                <a:latin typeface="+mj-lt"/>
              </a:rPr>
              <a:t>6 </a:t>
            </a:r>
            <a:r>
              <a:rPr lang="el-GR" altLang="zh-CN" sz="3200" i="1" dirty="0" smtClean="0">
                <a:solidFill>
                  <a:srgbClr val="FF0000"/>
                </a:solidFill>
              </a:rPr>
              <a:t>φ</a:t>
            </a:r>
            <a:r>
              <a:rPr lang="en-US" altLang="zh-CN" sz="3200" dirty="0">
                <a:solidFill>
                  <a:srgbClr val="FF0000"/>
                </a:solidFill>
                <a:latin typeface="+mj-lt"/>
              </a:rPr>
              <a:t>) (n</a:t>
            </a:r>
            <a:r>
              <a:rPr lang="en-US" altLang="zh-CN" sz="3200" baseline="-25000" dirty="0">
                <a:solidFill>
                  <a:srgbClr val="FF0000"/>
                </a:solidFill>
                <a:latin typeface="+mj-lt"/>
              </a:rPr>
              <a:t>10</a:t>
            </a:r>
            <a:r>
              <a:rPr lang="en-US" altLang="zh-CN" sz="3200" dirty="0">
                <a:solidFill>
                  <a:srgbClr val="FF0000"/>
                </a:solidFill>
                <a:latin typeface="+mj-lt"/>
              </a:rPr>
              <a:t> 6  </a:t>
            </a:r>
            <a:r>
              <a:rPr lang="el-GR" altLang="zh-CN" sz="3200" i="1" dirty="0" smtClean="0">
                <a:solidFill>
                  <a:srgbClr val="FF0000"/>
                </a:solidFill>
              </a:rPr>
              <a:t>φ</a:t>
            </a:r>
            <a:r>
              <a:rPr lang="en-US" altLang="zh-CN" sz="3200" dirty="0" smtClean="0">
                <a:solidFill>
                  <a:srgbClr val="FF0000"/>
                </a:solidFill>
              </a:rPr>
              <a:t>)</a:t>
            </a:r>
            <a:r>
              <a:rPr lang="en-US" altLang="zh-CN" sz="3200" dirty="0"/>
              <a:t> …</a:t>
            </a:r>
            <a:endParaRPr lang="en-US" altLang="zh-CN" sz="3200" baseline="-25000" dirty="0">
              <a:latin typeface="Times New Roman" panose="02020603050405020304" pitchFamily="18" charset="0"/>
              <a:cs typeface="Times New Roman" panose="02020603050405020304" pitchFamily="18" charset="0"/>
            </a:endParaRPr>
          </a:p>
          <a:p>
            <a:pPr marL="0" indent="0">
              <a:buNone/>
              <a:defRPr/>
            </a:pPr>
            <a:r>
              <a:rPr lang="en-US" altLang="zh-CN" sz="3200" dirty="0" smtClean="0">
                <a:latin typeface="+mj-lt"/>
              </a:rPr>
              <a:t>…</a:t>
            </a:r>
          </a:p>
          <a:p>
            <a:pPr marL="0" indent="0">
              <a:buNone/>
              <a:defRPr/>
            </a:pPr>
            <a:r>
              <a:rPr lang="en-US" altLang="zh-CN" sz="2400" dirty="0" smtClean="0">
                <a:latin typeface="Times New Roman" panose="02020603050405020304" pitchFamily="18" charset="0"/>
                <a:cs typeface="Times New Roman" panose="02020603050405020304" pitchFamily="18" charset="0"/>
              </a:rPr>
              <a:t>          </a:t>
            </a:r>
            <a:endParaRPr lang="en-US" altLang="zh-CN" sz="4400" baseline="-25000" dirty="0" smtClean="0">
              <a:latin typeface="+mj-lt"/>
            </a:endParaRPr>
          </a:p>
        </p:txBody>
      </p:sp>
      <p:sp>
        <p:nvSpPr>
          <p:cNvPr id="4" name="日期占位符 3"/>
          <p:cNvSpPr>
            <a:spLocks noGrp="1"/>
          </p:cNvSpPr>
          <p:nvPr>
            <p:ph type="dt" sz="half" idx="10"/>
          </p:nvPr>
        </p:nvSpPr>
        <p:spPr/>
        <p:txBody>
          <a:bodyPr/>
          <a:lstStyle/>
          <a:p>
            <a:fld id="{E80D66BC-002B-4753-9829-4A2FAC824ABB}" type="datetime1">
              <a:rPr lang="en-US" altLang="zh-CN" smtClean="0"/>
              <a:t>4/11/2013</a:t>
            </a:fld>
            <a:endParaRPr lang="zh-CN" altLang="en-US"/>
          </a:p>
        </p:txBody>
      </p:sp>
      <p:sp>
        <p:nvSpPr>
          <p:cNvPr id="12" name="页脚占位符 11"/>
          <p:cNvSpPr>
            <a:spLocks noGrp="1"/>
          </p:cNvSpPr>
          <p:nvPr>
            <p:ph type="ftr" sz="quarter" idx="11"/>
          </p:nvPr>
        </p:nvSpPr>
        <p:spPr/>
        <p:txBody>
          <a:bodyPr/>
          <a:lstStyle/>
          <a:p>
            <a:r>
              <a:rPr lang="en-US" altLang="zh-CN" smtClean="0"/>
              <a:t>TopkSearch @ ICDE2013</a:t>
            </a:r>
            <a:endParaRPr lang="zh-CN" altLang="en-US" dirty="0">
              <a:latin typeface="Times New Roman" pitchFamily="18" charset="0"/>
              <a:cs typeface="Times New Roman" pitchFamily="18" charset="0"/>
            </a:endParaRPr>
          </a:p>
        </p:txBody>
      </p:sp>
      <p:sp>
        <p:nvSpPr>
          <p:cNvPr id="15" name="灯片编号占位符 14"/>
          <p:cNvSpPr>
            <a:spLocks noGrp="1"/>
          </p:cNvSpPr>
          <p:nvPr>
            <p:ph type="sldNum" sz="quarter" idx="12"/>
          </p:nvPr>
        </p:nvSpPr>
        <p:spPr/>
        <p:txBody>
          <a:bodyPr/>
          <a:lstStyle/>
          <a:p>
            <a:fld id="{0C913308-F349-4B6D-A68A-DD1791B4A57B}" type="slidenum">
              <a:rPr lang="zh-CN" altLang="en-US" smtClean="0"/>
              <a:pPr/>
              <a:t>38</a:t>
            </a:fld>
            <a:r>
              <a:rPr lang="en-US" altLang="zh-CN" smtClean="0"/>
              <a:t>/42</a:t>
            </a:r>
            <a:endParaRPr lang="zh-CN" altLang="en-US" dirty="0"/>
          </a:p>
        </p:txBody>
      </p:sp>
      <p:pic>
        <p:nvPicPr>
          <p:cNvPr id="5" name="图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96281" y="2105195"/>
            <a:ext cx="5340215" cy="4063749"/>
          </a:xfrm>
          <a:prstGeom prst="rect">
            <a:avLst/>
          </a:prstGeom>
        </p:spPr>
      </p:pic>
      <p:sp>
        <p:nvSpPr>
          <p:cNvPr id="11" name="椭圆 10"/>
          <p:cNvSpPr/>
          <p:nvPr/>
        </p:nvSpPr>
        <p:spPr>
          <a:xfrm>
            <a:off x="3987390" y="4437112"/>
            <a:ext cx="288032"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5436096" y="1079292"/>
            <a:ext cx="3369136" cy="523220"/>
          </a:xfrm>
          <a:prstGeom prst="rect">
            <a:avLst/>
          </a:prstGeom>
          <a:noFill/>
        </p:spPr>
        <p:txBody>
          <a:bodyPr wrap="square" rtlCol="0">
            <a:spAutoFit/>
          </a:bodyPr>
          <a:lstStyle/>
          <a:p>
            <a:r>
              <a:rPr lang="en-US" altLang="zh-CN" sz="2800" dirty="0" smtClean="0">
                <a:latin typeface="Times New Roman" panose="02020603050405020304" pitchFamily="18" charset="0"/>
                <a:cs typeface="Times New Roman" panose="02020603050405020304" pitchFamily="18" charset="0"/>
              </a:rPr>
              <a:t> index:   0 1 2 3 4 5 6</a:t>
            </a:r>
            <a:endParaRPr lang="zh-CN" altLang="en-US" sz="2800" dirty="0">
              <a:latin typeface="Times New Roman" panose="02020603050405020304" pitchFamily="18" charset="0"/>
              <a:cs typeface="Times New Roman" panose="02020603050405020304" pitchFamily="18" charset="0"/>
            </a:endParaRPr>
          </a:p>
        </p:txBody>
      </p:sp>
      <p:sp>
        <p:nvSpPr>
          <p:cNvPr id="14" name="椭圆 13"/>
          <p:cNvSpPr/>
          <p:nvPr/>
        </p:nvSpPr>
        <p:spPr>
          <a:xfrm>
            <a:off x="4808756" y="4877706"/>
            <a:ext cx="288032"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7210658" y="5318300"/>
            <a:ext cx="288032"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1"/>
    </p:custDataLst>
    <p:extLst>
      <p:ext uri="{BB962C8B-B14F-4D97-AF65-F5344CB8AC3E}">
        <p14:creationId xmlns:p14="http://schemas.microsoft.com/office/powerpoint/2010/main" val="1323068980"/>
      </p:ext>
    </p:extLst>
  </p:cSld>
  <p:clrMapOvr>
    <a:masterClrMapping/>
  </p:clrMapOvr>
  <p:transition advTm="1388"/>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95536" y="-27384"/>
            <a:ext cx="8229600" cy="1143000"/>
          </a:xfrm>
        </p:spPr>
        <p:txBody>
          <a:bodyPr/>
          <a:lstStyle/>
          <a:p>
            <a:r>
              <a:rPr lang="en-US" altLang="zh-CN" sz="5400" dirty="0">
                <a:solidFill>
                  <a:schemeClr val="tx1"/>
                </a:solidFill>
              </a:rPr>
              <a:t>Pivotal Entry-based Method</a:t>
            </a:r>
            <a:endParaRPr lang="zh-CN" altLang="en-US" dirty="0"/>
          </a:p>
        </p:txBody>
      </p:sp>
      <p:sp>
        <p:nvSpPr>
          <p:cNvPr id="4" name="日期占位符 3"/>
          <p:cNvSpPr>
            <a:spLocks noGrp="1"/>
          </p:cNvSpPr>
          <p:nvPr>
            <p:ph type="dt" sz="half" idx="10"/>
          </p:nvPr>
        </p:nvSpPr>
        <p:spPr/>
        <p:txBody>
          <a:bodyPr/>
          <a:lstStyle/>
          <a:p>
            <a:fld id="{E80D66BC-002B-4753-9829-4A2FAC824ABB}" type="datetime1">
              <a:rPr lang="en-US" altLang="zh-CN" smtClean="0"/>
              <a:t>4/11/2013</a:t>
            </a:fld>
            <a:endParaRPr lang="zh-CN" altLang="en-US"/>
          </a:p>
        </p:txBody>
      </p:sp>
      <p:sp>
        <p:nvSpPr>
          <p:cNvPr id="12" name="页脚占位符 11"/>
          <p:cNvSpPr>
            <a:spLocks noGrp="1"/>
          </p:cNvSpPr>
          <p:nvPr>
            <p:ph type="ftr" sz="quarter" idx="11"/>
          </p:nvPr>
        </p:nvSpPr>
        <p:spPr/>
        <p:txBody>
          <a:bodyPr/>
          <a:lstStyle/>
          <a:p>
            <a:r>
              <a:rPr lang="en-US" altLang="zh-CN" smtClean="0"/>
              <a:t>TopkSearch @ ICDE2013</a:t>
            </a:r>
            <a:endParaRPr lang="zh-CN" altLang="en-US" dirty="0">
              <a:latin typeface="Times New Roman" pitchFamily="18" charset="0"/>
              <a:cs typeface="Times New Roman" pitchFamily="18" charset="0"/>
            </a:endParaRPr>
          </a:p>
        </p:txBody>
      </p:sp>
      <p:sp>
        <p:nvSpPr>
          <p:cNvPr id="15" name="灯片编号占位符 14"/>
          <p:cNvSpPr>
            <a:spLocks noGrp="1"/>
          </p:cNvSpPr>
          <p:nvPr>
            <p:ph type="sldNum" sz="quarter" idx="12"/>
          </p:nvPr>
        </p:nvSpPr>
        <p:spPr/>
        <p:txBody>
          <a:bodyPr/>
          <a:lstStyle/>
          <a:p>
            <a:fld id="{0C913308-F349-4B6D-A68A-DD1791B4A57B}" type="slidenum">
              <a:rPr lang="zh-CN" altLang="en-US" smtClean="0"/>
              <a:pPr/>
              <a:t>39</a:t>
            </a:fld>
            <a:r>
              <a:rPr lang="en-US" altLang="zh-CN" smtClean="0"/>
              <a:t>/42</a:t>
            </a:r>
            <a:endParaRPr lang="zh-CN" altLang="en-US" dirty="0"/>
          </a:p>
        </p:txBody>
      </p:sp>
      <p:sp>
        <p:nvSpPr>
          <p:cNvPr id="7" name="内容占位符 6"/>
          <p:cNvSpPr>
            <a:spLocks noGrp="1"/>
          </p:cNvSpPr>
          <p:nvPr>
            <p:ph idx="1"/>
          </p:nvPr>
        </p:nvSpPr>
        <p:spPr/>
        <p:txBody>
          <a:bodyPr/>
          <a:lstStyle/>
          <a:p>
            <a:r>
              <a:rPr lang="en-US" altLang="zh-CN" dirty="0" smtClean="0"/>
              <a:t>Too many tuples</a:t>
            </a:r>
          </a:p>
          <a:p>
            <a:r>
              <a:rPr lang="en-US" altLang="zh-CN" dirty="0" smtClean="0"/>
              <a:t>Want to group the children together</a:t>
            </a:r>
            <a:endParaRPr lang="zh-CN" altLang="en-US" dirty="0"/>
          </a:p>
        </p:txBody>
      </p:sp>
      <p:pic>
        <p:nvPicPr>
          <p:cNvPr id="8" name="图片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0" y="2771592"/>
            <a:ext cx="4464496" cy="3397352"/>
          </a:xfrm>
          <a:prstGeom prst="rect">
            <a:avLst/>
          </a:prstGeom>
        </p:spPr>
      </p:pic>
    </p:spTree>
    <p:custDataLst>
      <p:tags r:id="rId1"/>
    </p:custDataLst>
    <p:extLst>
      <p:ext uri="{BB962C8B-B14F-4D97-AF65-F5344CB8AC3E}">
        <p14:creationId xmlns:p14="http://schemas.microsoft.com/office/powerpoint/2010/main" val="2282293368"/>
      </p:ext>
    </p:extLst>
  </p:cSld>
  <p:clrMapOvr>
    <a:masterClrMapping/>
  </p:clrMapOvr>
  <p:transition advTm="1388"/>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标题 1"/>
          <p:cNvSpPr>
            <a:spLocks noGrp="1"/>
          </p:cNvSpPr>
          <p:nvPr>
            <p:ph type="title"/>
          </p:nvPr>
        </p:nvSpPr>
        <p:spPr>
          <a:xfrm>
            <a:off x="457200" y="-99392"/>
            <a:ext cx="8229600" cy="1143000"/>
          </a:xfrm>
        </p:spPr>
        <p:txBody>
          <a:bodyPr>
            <a:normAutofit/>
          </a:bodyPr>
          <a:lstStyle/>
          <a:p>
            <a:r>
              <a:rPr lang="en-US" altLang="zh-CN" dirty="0" smtClean="0"/>
              <a:t>Web Search</a:t>
            </a:r>
            <a:endParaRPr lang="zh-CN" altLang="en-US" dirty="0"/>
          </a:p>
        </p:txBody>
      </p:sp>
      <p:sp>
        <p:nvSpPr>
          <p:cNvPr id="18" name="日期占位符 17"/>
          <p:cNvSpPr>
            <a:spLocks noGrp="1"/>
          </p:cNvSpPr>
          <p:nvPr>
            <p:ph type="dt" sz="half" idx="10"/>
          </p:nvPr>
        </p:nvSpPr>
        <p:spPr/>
        <p:txBody>
          <a:bodyPr/>
          <a:lstStyle/>
          <a:p>
            <a:fld id="{987D235D-74A8-43E2-9E46-857BBE243353}" type="datetime1">
              <a:rPr lang="en-US" altLang="zh-CN" smtClean="0"/>
              <a:t>4/11/2013</a:t>
            </a:fld>
            <a:endParaRPr lang="zh-CN" altLang="en-US" dirty="0"/>
          </a:p>
        </p:txBody>
      </p:sp>
      <p:sp>
        <p:nvSpPr>
          <p:cNvPr id="25" name="页脚占位符 24"/>
          <p:cNvSpPr>
            <a:spLocks noGrp="1"/>
          </p:cNvSpPr>
          <p:nvPr>
            <p:ph type="ftr" sz="quarter" idx="11"/>
          </p:nvPr>
        </p:nvSpPr>
        <p:spPr/>
        <p:txBody>
          <a:bodyPr/>
          <a:lstStyle/>
          <a:p>
            <a:r>
              <a:rPr lang="en-US" altLang="zh-CN" dirty="0" err="1" smtClean="0"/>
              <a:t>TopkSearch</a:t>
            </a:r>
            <a:r>
              <a:rPr lang="en-US" altLang="zh-CN" dirty="0" smtClean="0"/>
              <a:t> @ ICDE2013</a:t>
            </a:r>
            <a:endParaRPr lang="zh-CN" altLang="en-US" dirty="0">
              <a:latin typeface="Times New Roman" pitchFamily="18" charset="0"/>
              <a:cs typeface="Times New Roman" pitchFamily="18" charset="0"/>
            </a:endParaRPr>
          </a:p>
        </p:txBody>
      </p:sp>
      <p:sp>
        <p:nvSpPr>
          <p:cNvPr id="23" name="灯片编号占位符 22"/>
          <p:cNvSpPr>
            <a:spLocks noGrp="1"/>
          </p:cNvSpPr>
          <p:nvPr>
            <p:ph type="sldNum" sz="quarter" idx="12"/>
          </p:nvPr>
        </p:nvSpPr>
        <p:spPr/>
        <p:txBody>
          <a:bodyPr/>
          <a:lstStyle/>
          <a:p>
            <a:fld id="{0C913308-F349-4B6D-A68A-DD1791B4A57B}" type="slidenum">
              <a:rPr lang="zh-CN" altLang="en-US" smtClean="0"/>
              <a:pPr/>
              <a:t>4</a:t>
            </a:fld>
            <a:r>
              <a:rPr lang="en-US" altLang="zh-CN" smtClean="0"/>
              <a:t>/42</a:t>
            </a:r>
            <a:endParaRPr lang="zh-CN" altLang="en-US" dirty="0"/>
          </a:p>
        </p:txBody>
      </p:sp>
      <p:pic>
        <p:nvPicPr>
          <p:cNvPr id="42" name="Picture 26" descr="Google_Spears.bmp"/>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86655" y="1497062"/>
            <a:ext cx="59055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Picture 28" descr="Google_SpearsResults.bmp"/>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43780" y="3178225"/>
            <a:ext cx="2266950" cy="279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 name="Rectangle 3"/>
          <p:cNvSpPr txBox="1">
            <a:spLocks noChangeArrowheads="1"/>
          </p:cNvSpPr>
          <p:nvPr/>
        </p:nvSpPr>
        <p:spPr bwMode="auto">
          <a:xfrm>
            <a:off x="4339530" y="2640062"/>
            <a:ext cx="4552950" cy="2162175"/>
          </a:xfrm>
          <a:prstGeom prst="rect">
            <a:avLst/>
          </a:prstGeom>
          <a:noFill/>
          <a:ln w="9525">
            <a:noFill/>
            <a:miter lim="800000"/>
            <a:headEnd/>
            <a:tailEnd/>
          </a:ln>
        </p:spPr>
        <p:txBody>
          <a:bodyPr lIns="80400" tIns="40200" rIns="80400" bIns="40200"/>
          <a:lstStyle>
            <a:defPPr>
              <a:defRPr lang="en-US"/>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marL="346075" indent="-346075" defTabSz="803275">
              <a:lnSpc>
                <a:spcPct val="145000"/>
              </a:lnSpc>
              <a:spcBef>
                <a:spcPct val="35000"/>
              </a:spcBef>
              <a:buClr>
                <a:srgbClr val="000066"/>
              </a:buClr>
              <a:buSzPct val="70000"/>
              <a:buFont typeface="Wingdings" pitchFamily="2" charset="2"/>
              <a:buChar char="m"/>
              <a:defRPr/>
            </a:pPr>
            <a:r>
              <a:rPr lang="en-US" altLang="zh-CN" sz="2000" b="1" kern="0" dirty="0">
                <a:latin typeface="+mn-lt"/>
              </a:rPr>
              <a:t>Errors in queries</a:t>
            </a:r>
          </a:p>
          <a:p>
            <a:pPr marL="346075" indent="-346075" defTabSz="803275">
              <a:lnSpc>
                <a:spcPct val="145000"/>
              </a:lnSpc>
              <a:spcBef>
                <a:spcPct val="35000"/>
              </a:spcBef>
              <a:buClr>
                <a:srgbClr val="000066"/>
              </a:buClr>
              <a:buSzPct val="70000"/>
              <a:buFont typeface="Wingdings" pitchFamily="2" charset="2"/>
              <a:buChar char="m"/>
              <a:defRPr/>
            </a:pPr>
            <a:r>
              <a:rPr lang="en-US" altLang="zh-CN" sz="2000" b="1" kern="0" dirty="0">
                <a:latin typeface="+mn-lt"/>
              </a:rPr>
              <a:t>Errors in data</a:t>
            </a:r>
          </a:p>
          <a:p>
            <a:pPr marL="346075" indent="-346075" defTabSz="803275">
              <a:lnSpc>
                <a:spcPct val="145000"/>
              </a:lnSpc>
              <a:spcBef>
                <a:spcPct val="35000"/>
              </a:spcBef>
              <a:buClr>
                <a:srgbClr val="000066"/>
              </a:buClr>
              <a:buSzPct val="70000"/>
              <a:buFont typeface="Wingdings" pitchFamily="2" charset="2"/>
              <a:buChar char="m"/>
              <a:defRPr/>
            </a:pPr>
            <a:r>
              <a:rPr lang="en-US" altLang="zh-CN" sz="2000" b="1" kern="0" dirty="0">
                <a:latin typeface="+mn-lt"/>
              </a:rPr>
              <a:t>Bring query and meaningful results closer together</a:t>
            </a:r>
          </a:p>
        </p:txBody>
      </p:sp>
      <p:sp>
        <p:nvSpPr>
          <p:cNvPr id="46" name="Right Brace 32"/>
          <p:cNvSpPr>
            <a:spLocks/>
          </p:cNvSpPr>
          <p:nvPr/>
        </p:nvSpPr>
        <p:spPr bwMode="auto">
          <a:xfrm>
            <a:off x="2444055" y="3440162"/>
            <a:ext cx="266700" cy="2486025"/>
          </a:xfrm>
          <a:prstGeom prst="rightBrace">
            <a:avLst>
              <a:gd name="adj1" fmla="val 8329"/>
              <a:gd name="adj2" fmla="val 50000"/>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eaLnBrk="1" hangingPunct="1"/>
            <a:endParaRPr lang="zh-CN" altLang="zh-CN"/>
          </a:p>
        </p:txBody>
      </p:sp>
      <p:sp>
        <p:nvSpPr>
          <p:cNvPr id="47" name="TextBox 33"/>
          <p:cNvSpPr txBox="1">
            <a:spLocks noChangeArrowheads="1"/>
          </p:cNvSpPr>
          <p:nvPr/>
        </p:nvSpPr>
        <p:spPr bwMode="auto">
          <a:xfrm>
            <a:off x="2691705" y="4164062"/>
            <a:ext cx="1171575"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eaLnBrk="1" hangingPunct="1"/>
            <a:r>
              <a:rPr lang="en-US" altLang="zh-CN"/>
              <a:t>Actual queries gathered by Google</a:t>
            </a:r>
          </a:p>
        </p:txBody>
      </p:sp>
      <p:pic>
        <p:nvPicPr>
          <p:cNvPr id="48" name="Picture 2"/>
          <p:cNvPicPr>
            <a:picLocks noChangeAspect="1" noChangeArrowheads="1"/>
          </p:cNvPicPr>
          <p:nvPr/>
        </p:nvPicPr>
        <p:blipFill>
          <a:blip r:embed="rId6"/>
          <a:srcRect/>
          <a:stretch>
            <a:fillRect/>
          </a:stretch>
        </p:blipFill>
        <p:spPr bwMode="auto">
          <a:xfrm>
            <a:off x="6958905" y="1420862"/>
            <a:ext cx="1687513" cy="1281113"/>
          </a:xfrm>
          <a:prstGeom prst="rect">
            <a:avLst/>
          </a:prstGeom>
          <a:noFill/>
          <a:ln w="9525">
            <a:noFill/>
            <a:miter lim="800000"/>
            <a:headEnd/>
            <a:tailEnd/>
          </a:ln>
          <a:effectLst>
            <a:prstShdw prst="shdw17" dist="17961" dir="2700000">
              <a:schemeClr val="accent1">
                <a:gamma/>
                <a:shade val="60000"/>
                <a:invGamma/>
              </a:schemeClr>
            </a:prstShdw>
          </a:effectLst>
        </p:spPr>
      </p:pic>
    </p:spTree>
    <p:custDataLst>
      <p:tags r:id="rId1"/>
    </p:custDataLst>
  </p:cSld>
  <p:clrMapOvr>
    <a:masterClrMapping/>
  </p:clrMapOvr>
  <p:transition advTm="78"/>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95536" y="-99392"/>
            <a:ext cx="8229600" cy="1143000"/>
          </a:xfrm>
        </p:spPr>
        <p:txBody>
          <a:bodyPr/>
          <a:lstStyle/>
          <a:p>
            <a:r>
              <a:rPr lang="en-US" altLang="zh-CN" dirty="0" smtClean="0"/>
              <a:t>Outline</a:t>
            </a:r>
            <a:endParaRPr lang="zh-CN" altLang="en-US" dirty="0"/>
          </a:p>
        </p:txBody>
      </p:sp>
      <p:sp>
        <p:nvSpPr>
          <p:cNvPr id="3" name="内容占位符 2"/>
          <p:cNvSpPr>
            <a:spLocks noGrp="1"/>
          </p:cNvSpPr>
          <p:nvPr>
            <p:ph idx="1"/>
          </p:nvPr>
        </p:nvSpPr>
        <p:spPr>
          <a:xfrm>
            <a:off x="457200" y="1484784"/>
            <a:ext cx="8229600" cy="4389120"/>
          </a:xfrm>
        </p:spPr>
        <p:txBody>
          <a:bodyPr/>
          <a:lstStyle/>
          <a:p>
            <a:r>
              <a:rPr lang="en-US" altLang="zh-CN" dirty="0" smtClean="0"/>
              <a:t>Motivation</a:t>
            </a:r>
          </a:p>
          <a:p>
            <a:r>
              <a:rPr lang="en-US" altLang="zh-CN" dirty="0" smtClean="0"/>
              <a:t>Problem Formulation</a:t>
            </a:r>
          </a:p>
          <a:p>
            <a:r>
              <a:rPr lang="en-US" altLang="zh-CN" dirty="0" smtClean="0"/>
              <a:t>Progressive Framework</a:t>
            </a:r>
          </a:p>
          <a:p>
            <a:r>
              <a:rPr lang="en-US" altLang="zh-CN" dirty="0" smtClean="0"/>
              <a:t>Pivotal Entry-based Method</a:t>
            </a:r>
          </a:p>
          <a:p>
            <a:r>
              <a:rPr lang="en-US" altLang="zh-CN" dirty="0" smtClean="0">
                <a:solidFill>
                  <a:srgbClr val="FF0000"/>
                </a:solidFill>
              </a:rPr>
              <a:t>Range-based Method</a:t>
            </a:r>
          </a:p>
          <a:p>
            <a:r>
              <a:rPr lang="en-US" altLang="zh-CN" dirty="0" smtClean="0"/>
              <a:t>Experiment</a:t>
            </a:r>
          </a:p>
          <a:p>
            <a:r>
              <a:rPr lang="en-US" altLang="zh-CN" dirty="0" smtClean="0"/>
              <a:t>Conclusion</a:t>
            </a:r>
          </a:p>
        </p:txBody>
      </p:sp>
      <p:sp>
        <p:nvSpPr>
          <p:cNvPr id="4" name="日期占位符 3"/>
          <p:cNvSpPr>
            <a:spLocks noGrp="1"/>
          </p:cNvSpPr>
          <p:nvPr>
            <p:ph type="dt" sz="half" idx="10"/>
          </p:nvPr>
        </p:nvSpPr>
        <p:spPr/>
        <p:txBody>
          <a:bodyPr/>
          <a:lstStyle/>
          <a:p>
            <a:fld id="{0B83E1BB-B657-44A1-AAAC-FFB1B642E0C7}" type="datetime1">
              <a:rPr lang="en-US" altLang="zh-CN" smtClean="0"/>
              <a:t>4/11/2013</a:t>
            </a:fld>
            <a:endParaRPr lang="zh-CN" altLang="en-US"/>
          </a:p>
        </p:txBody>
      </p:sp>
      <p:sp>
        <p:nvSpPr>
          <p:cNvPr id="8" name="页脚占位符 7"/>
          <p:cNvSpPr>
            <a:spLocks noGrp="1"/>
          </p:cNvSpPr>
          <p:nvPr>
            <p:ph type="ftr" sz="quarter" idx="11"/>
          </p:nvPr>
        </p:nvSpPr>
        <p:spPr/>
        <p:txBody>
          <a:bodyPr/>
          <a:lstStyle/>
          <a:p>
            <a:r>
              <a:rPr lang="en-US" altLang="zh-CN" smtClean="0"/>
              <a:t>TopkSearch @ ICDE2013</a:t>
            </a:r>
            <a:endParaRPr lang="zh-CN" altLang="en-US" dirty="0">
              <a:latin typeface="Times New Roman" pitchFamily="18" charset="0"/>
              <a:cs typeface="Times New Roman" pitchFamily="18" charset="0"/>
            </a:endParaRPr>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40</a:t>
            </a:fld>
            <a:r>
              <a:rPr lang="en-US" altLang="zh-CN" smtClean="0"/>
              <a:t>/42</a:t>
            </a:r>
            <a:endParaRPr lang="zh-CN" altLang="en-US" dirty="0"/>
          </a:p>
        </p:txBody>
      </p:sp>
    </p:spTree>
    <p:custDataLst>
      <p:tags r:id="rId1"/>
    </p:custDataLst>
    <p:extLst>
      <p:ext uri="{BB962C8B-B14F-4D97-AF65-F5344CB8AC3E}">
        <p14:creationId xmlns:p14="http://schemas.microsoft.com/office/powerpoint/2010/main" val="650183869"/>
      </p:ext>
    </p:extLst>
  </p:cSld>
  <p:clrMapOvr>
    <a:masterClrMapping/>
  </p:clrMapOvr>
  <p:transition advTm="593"/>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95536" y="-27384"/>
            <a:ext cx="8229600" cy="1143000"/>
          </a:xfrm>
        </p:spPr>
        <p:txBody>
          <a:bodyPr/>
          <a:lstStyle/>
          <a:p>
            <a:r>
              <a:rPr lang="en-US" altLang="zh-CN" dirty="0" smtClean="0"/>
              <a:t>Range based Method</a:t>
            </a:r>
            <a:endParaRPr lang="zh-CN" altLang="en-US" dirty="0"/>
          </a:p>
        </p:txBody>
      </p:sp>
      <p:sp>
        <p:nvSpPr>
          <p:cNvPr id="3" name="内容占位符 2"/>
          <p:cNvSpPr>
            <a:spLocks noGrp="1"/>
          </p:cNvSpPr>
          <p:nvPr>
            <p:ph idx="1"/>
          </p:nvPr>
        </p:nvSpPr>
        <p:spPr>
          <a:xfrm>
            <a:off x="35496" y="1340768"/>
            <a:ext cx="9108504" cy="4389120"/>
          </a:xfrm>
        </p:spPr>
        <p:txBody>
          <a:bodyPr>
            <a:normAutofit/>
          </a:bodyPr>
          <a:lstStyle/>
          <a:p>
            <a:r>
              <a:rPr lang="en-US" altLang="zh-CN" sz="3200" i="1" dirty="0">
                <a:latin typeface="Times New Roman" panose="02020603050405020304" pitchFamily="18" charset="0"/>
                <a:cs typeface="Times New Roman" panose="02020603050405020304" pitchFamily="18" charset="0"/>
              </a:rPr>
              <a:t>Definition 4 (Pivotal Quadruple): </a:t>
            </a:r>
            <a:r>
              <a:rPr lang="en-US" altLang="zh-CN" sz="3200" dirty="0">
                <a:latin typeface="Times New Roman" panose="02020603050405020304" pitchFamily="18" charset="0"/>
                <a:cs typeface="Times New Roman" panose="02020603050405020304" pitchFamily="18" charset="0"/>
              </a:rPr>
              <a:t>A quadruple </a:t>
            </a:r>
            <a:endParaRPr lang="en-US" altLang="zh-CN" sz="3200" dirty="0" smtClean="0">
              <a:latin typeface="Times New Roman" panose="02020603050405020304" pitchFamily="18" charset="0"/>
              <a:cs typeface="Times New Roman" panose="02020603050405020304" pitchFamily="18" charset="0"/>
            </a:endParaRPr>
          </a:p>
          <a:p>
            <a:pPr marL="0" indent="0">
              <a:buNone/>
            </a:pPr>
            <a:r>
              <a:rPr lang="en-US" altLang="zh-CN" sz="3200" dirty="0">
                <a:latin typeface="Times New Roman" panose="02020603050405020304" pitchFamily="18" charset="0"/>
                <a:cs typeface="Times New Roman" panose="02020603050405020304" pitchFamily="18" charset="0"/>
              </a:rPr>
              <a:t> </a:t>
            </a:r>
            <a:r>
              <a:rPr lang="en-US" altLang="zh-CN" sz="3200" dirty="0" smtClean="0">
                <a:latin typeface="Times New Roman" panose="02020603050405020304" pitchFamily="18" charset="0"/>
                <a:cs typeface="Times New Roman" panose="02020603050405020304" pitchFamily="18" charset="0"/>
              </a:rPr>
              <a:t>  ⟨[</a:t>
            </a:r>
            <a:r>
              <a:rPr lang="en-US" altLang="zh-CN" sz="3200" i="1" dirty="0">
                <a:latin typeface="Times New Roman" panose="02020603050405020304" pitchFamily="18" charset="0"/>
                <a:cs typeface="Times New Roman" panose="02020603050405020304" pitchFamily="18" charset="0"/>
              </a:rPr>
              <a:t>l, u</a:t>
            </a:r>
            <a:r>
              <a:rPr lang="en-US" altLang="zh-CN" sz="3200" dirty="0">
                <a:latin typeface="Times New Roman" panose="02020603050405020304" pitchFamily="18" charset="0"/>
                <a:cs typeface="Times New Roman" panose="02020603050405020304" pitchFamily="18" charset="0"/>
              </a:rPr>
              <a:t>]</a:t>
            </a:r>
            <a:r>
              <a:rPr lang="en-US" altLang="zh-CN" sz="3200" i="1" dirty="0">
                <a:latin typeface="Times New Roman" panose="02020603050405020304" pitchFamily="18" charset="0"/>
                <a:cs typeface="Times New Roman" panose="02020603050405020304" pitchFamily="18" charset="0"/>
              </a:rPr>
              <a:t>, d, </a:t>
            </a:r>
            <a:r>
              <a:rPr lang="en-US" altLang="zh-CN" sz="3200" i="1" dirty="0" smtClean="0">
                <a:latin typeface="Times New Roman" panose="02020603050405020304" pitchFamily="18" charset="0"/>
                <a:cs typeface="Times New Roman" panose="02020603050405020304" pitchFamily="18" charset="0"/>
              </a:rPr>
              <a:t>j</a:t>
            </a:r>
            <a:r>
              <a:rPr lang="en-US" altLang="zh-CN" sz="3200" dirty="0" smtClean="0">
                <a:latin typeface="Times New Roman" panose="02020603050405020304" pitchFamily="18" charset="0"/>
                <a:cs typeface="Times New Roman" panose="02020603050405020304" pitchFamily="18" charset="0"/>
              </a:rPr>
              <a:t>⟩</a:t>
            </a:r>
            <a:r>
              <a:rPr lang="en-US" altLang="zh-CN" sz="3200" i="1" dirty="0" smtClean="0">
                <a:latin typeface="Times New Roman" panose="02020603050405020304" pitchFamily="18" charset="0"/>
                <a:cs typeface="Times New Roman" panose="02020603050405020304" pitchFamily="18" charset="0"/>
              </a:rPr>
              <a:t> </a:t>
            </a:r>
            <a:r>
              <a:rPr lang="en-US" altLang="zh-CN" sz="3200" dirty="0" smtClean="0">
                <a:latin typeface="Times New Roman" panose="02020603050405020304" pitchFamily="18" charset="0"/>
                <a:cs typeface="Times New Roman" panose="02020603050405020304" pitchFamily="18" charset="0"/>
              </a:rPr>
              <a:t>is </a:t>
            </a:r>
            <a:r>
              <a:rPr lang="en-US" altLang="zh-CN" sz="3200" dirty="0">
                <a:latin typeface="Times New Roman" panose="02020603050405020304" pitchFamily="18" charset="0"/>
                <a:cs typeface="Times New Roman" panose="02020603050405020304" pitchFamily="18" charset="0"/>
              </a:rPr>
              <a:t>a pivotal </a:t>
            </a:r>
            <a:r>
              <a:rPr lang="en-US" altLang="zh-CN" sz="3200" dirty="0" smtClean="0">
                <a:latin typeface="Times New Roman" panose="02020603050405020304" pitchFamily="18" charset="0"/>
                <a:cs typeface="Times New Roman" panose="02020603050405020304" pitchFamily="18" charset="0"/>
              </a:rPr>
              <a:t>quadruple, </a:t>
            </a:r>
            <a:r>
              <a:rPr lang="en-US" altLang="zh-CN" sz="3200" dirty="0">
                <a:latin typeface="Times New Roman" panose="02020603050405020304" pitchFamily="18" charset="0"/>
                <a:cs typeface="Times New Roman" panose="02020603050405020304" pitchFamily="18" charset="0"/>
              </a:rPr>
              <a:t>if it satisfies </a:t>
            </a:r>
            <a:endParaRPr lang="en-US" altLang="zh-CN" sz="3200" dirty="0" smtClean="0">
              <a:latin typeface="Times New Roman" panose="02020603050405020304" pitchFamily="18" charset="0"/>
              <a:cs typeface="Times New Roman" panose="02020603050405020304" pitchFamily="18" charset="0"/>
            </a:endParaRPr>
          </a:p>
          <a:p>
            <a:pPr marL="0" indent="0">
              <a:buNone/>
            </a:pPr>
            <a:r>
              <a:rPr lang="en-US" altLang="zh-CN" sz="3200" dirty="0" smtClean="0">
                <a:latin typeface="Times New Roman" panose="02020603050405020304" pitchFamily="18" charset="0"/>
                <a:cs typeface="Times New Roman" panose="02020603050405020304" pitchFamily="18" charset="0"/>
              </a:rPr>
              <a:t>(</a:t>
            </a:r>
            <a:r>
              <a:rPr lang="en-US" altLang="zh-CN" sz="3200" dirty="0">
                <a:latin typeface="Times New Roman" panose="02020603050405020304" pitchFamily="18" charset="0"/>
                <a:cs typeface="Times New Roman" panose="02020603050405020304" pitchFamily="18" charset="0"/>
              </a:rPr>
              <a:t>1) ⟨</a:t>
            </a:r>
            <a:r>
              <a:rPr lang="en-US" altLang="zh-CN" sz="3200" i="1" dirty="0">
                <a:latin typeface="Times New Roman" panose="02020603050405020304" pitchFamily="18" charset="0"/>
                <a:cs typeface="Times New Roman" panose="02020603050405020304" pitchFamily="18" charset="0"/>
              </a:rPr>
              <a:t>l, u</a:t>
            </a:r>
            <a:r>
              <a:rPr lang="en-US" altLang="zh-CN" sz="3200" dirty="0">
                <a:latin typeface="Times New Roman" panose="02020603050405020304" pitchFamily="18" charset="0"/>
                <a:cs typeface="Times New Roman" panose="02020603050405020304" pitchFamily="18" charset="0"/>
              </a:rPr>
              <a:t>⟩</a:t>
            </a:r>
            <a:r>
              <a:rPr lang="en-US" altLang="zh-CN" sz="3200" i="1" dirty="0">
                <a:latin typeface="Times New Roman" panose="02020603050405020304" pitchFamily="18" charset="0"/>
                <a:cs typeface="Times New Roman" panose="02020603050405020304" pitchFamily="18" charset="0"/>
              </a:rPr>
              <a:t> </a:t>
            </a:r>
            <a:r>
              <a:rPr lang="en-US" altLang="zh-CN" sz="3200" dirty="0">
                <a:latin typeface="Times New Roman" panose="02020603050405020304" pitchFamily="18" charset="0"/>
                <a:cs typeface="Times New Roman" panose="02020603050405020304" pitchFamily="18" charset="0"/>
              </a:rPr>
              <a:t>is a sub-range </a:t>
            </a:r>
            <a:r>
              <a:rPr lang="en-US" altLang="zh-CN" sz="3200" dirty="0" smtClean="0">
                <a:latin typeface="Times New Roman" panose="02020603050405020304" pitchFamily="18" charset="0"/>
                <a:cs typeface="Times New Roman" panose="02020603050405020304" pitchFamily="18" charset="0"/>
              </a:rPr>
              <a:t>of a </a:t>
            </a:r>
            <a:r>
              <a:rPr lang="en-US" altLang="zh-CN" sz="3200" i="1" dirty="0" smtClean="0">
                <a:latin typeface="Times New Roman" panose="02020603050405020304" pitchFamily="18" charset="0"/>
                <a:cs typeface="Times New Roman" panose="02020603050405020304" pitchFamily="18" charset="0"/>
              </a:rPr>
              <a:t>d</a:t>
            </a:r>
            <a:r>
              <a:rPr lang="en-US" altLang="zh-CN" sz="3200" dirty="0" smtClean="0">
                <a:latin typeface="Times New Roman" panose="02020603050405020304" pitchFamily="18" charset="0"/>
                <a:cs typeface="Times New Roman" panose="02020603050405020304" pitchFamily="18" charset="0"/>
              </a:rPr>
              <a:t>-</a:t>
            </a:r>
            <a:r>
              <a:rPr lang="en-US" altLang="zh-CN" sz="3200" dirty="0" err="1" smtClean="0">
                <a:latin typeface="Times New Roman" panose="02020603050405020304" pitchFamily="18" charset="0"/>
                <a:cs typeface="Times New Roman" panose="02020603050405020304" pitchFamily="18" charset="0"/>
              </a:rPr>
              <a:t>th</a:t>
            </a:r>
            <a:r>
              <a:rPr lang="en-US" altLang="zh-CN" sz="3200" dirty="0" smtClean="0">
                <a:latin typeface="Times New Roman" panose="02020603050405020304" pitchFamily="18" charset="0"/>
                <a:cs typeface="Times New Roman" panose="02020603050405020304" pitchFamily="18" charset="0"/>
              </a:rPr>
              <a:t> </a:t>
            </a:r>
            <a:r>
              <a:rPr lang="en-US" altLang="zh-CN" sz="3200" dirty="0">
                <a:latin typeface="Times New Roman" panose="02020603050405020304" pitchFamily="18" charset="0"/>
                <a:cs typeface="Times New Roman" panose="02020603050405020304" pitchFamily="18" charset="0"/>
              </a:rPr>
              <a:t>level node’s range</a:t>
            </a:r>
            <a:r>
              <a:rPr lang="en-US" altLang="zh-CN" sz="3200" dirty="0" smtClean="0">
                <a:latin typeface="Times New Roman" panose="02020603050405020304" pitchFamily="18" charset="0"/>
                <a:cs typeface="Times New Roman" panose="02020603050405020304" pitchFamily="18" charset="0"/>
              </a:rPr>
              <a:t>;</a:t>
            </a:r>
          </a:p>
          <a:p>
            <a:pPr marL="0" indent="0">
              <a:buNone/>
            </a:pPr>
            <a:r>
              <a:rPr lang="en-US" altLang="zh-CN" sz="3200" dirty="0" smtClean="0">
                <a:latin typeface="Times New Roman" panose="02020603050405020304" pitchFamily="18" charset="0"/>
                <a:cs typeface="Times New Roman" panose="02020603050405020304" pitchFamily="18" charset="0"/>
              </a:rPr>
              <a:t>(</a:t>
            </a:r>
            <a:r>
              <a:rPr lang="en-US" altLang="zh-CN" sz="3200" dirty="0">
                <a:latin typeface="Times New Roman" panose="02020603050405020304" pitchFamily="18" charset="0"/>
                <a:cs typeface="Times New Roman" panose="02020603050405020304" pitchFamily="18" charset="0"/>
              </a:rPr>
              <a:t>2) for any string s with ID in [l, u</a:t>
            </a:r>
            <a:r>
              <a:rPr lang="en-US" altLang="zh-CN" sz="3200" dirty="0" smtClean="0">
                <a:latin typeface="Times New Roman" panose="02020603050405020304" pitchFamily="18" charset="0"/>
                <a:cs typeface="Times New Roman" panose="02020603050405020304" pitchFamily="18" charset="0"/>
              </a:rPr>
              <a:t>], </a:t>
            </a:r>
          </a:p>
          <a:p>
            <a:pPr marL="0" indent="0">
              <a:buNone/>
            </a:pPr>
            <a:r>
              <a:rPr lang="en-US" altLang="zh-CN" sz="3200" dirty="0" smtClean="0">
                <a:latin typeface="Times New Roman" panose="02020603050405020304" pitchFamily="18" charset="0"/>
                <a:cs typeface="Times New Roman" panose="02020603050405020304" pitchFamily="18" charset="0"/>
              </a:rPr>
              <a:t>      ED(s[1</a:t>
            </a:r>
            <a:r>
              <a:rPr lang="en-US" altLang="zh-CN" sz="3200" dirty="0">
                <a:latin typeface="Times New Roman" panose="02020603050405020304" pitchFamily="18" charset="0"/>
                <a:cs typeface="Times New Roman" panose="02020603050405020304" pitchFamily="18" charset="0"/>
              </a:rPr>
              <a:t>, d + 1], q[1, j + 1]) &gt;</a:t>
            </a:r>
            <a:r>
              <a:rPr lang="en-US" altLang="zh-CN" sz="3200" dirty="0" smtClean="0">
                <a:latin typeface="Times New Roman" panose="02020603050405020304" pitchFamily="18" charset="0"/>
                <a:cs typeface="Times New Roman" panose="02020603050405020304" pitchFamily="18" charset="0"/>
              </a:rPr>
              <a:t> </a:t>
            </a:r>
            <a:r>
              <a:rPr lang="en-US" altLang="zh-CN" sz="3200" dirty="0">
                <a:latin typeface="Times New Roman" panose="02020603050405020304" pitchFamily="18" charset="0"/>
                <a:cs typeface="Times New Roman" panose="02020603050405020304" pitchFamily="18" charset="0"/>
              </a:rPr>
              <a:t>ED(s[1, d], q[1, j]); </a:t>
            </a:r>
            <a:endParaRPr lang="en-US" altLang="zh-CN" sz="3200" dirty="0" smtClean="0">
              <a:latin typeface="Times New Roman" panose="02020603050405020304" pitchFamily="18" charset="0"/>
              <a:cs typeface="Times New Roman" panose="02020603050405020304" pitchFamily="18" charset="0"/>
            </a:endParaRPr>
          </a:p>
          <a:p>
            <a:pPr marL="0" indent="0">
              <a:buNone/>
            </a:pPr>
            <a:r>
              <a:rPr lang="en-US" altLang="zh-CN" sz="3200" dirty="0" smtClean="0">
                <a:latin typeface="Times New Roman" panose="02020603050405020304" pitchFamily="18" charset="0"/>
                <a:cs typeface="Times New Roman" panose="02020603050405020304" pitchFamily="18" charset="0"/>
              </a:rPr>
              <a:t>(</a:t>
            </a:r>
            <a:r>
              <a:rPr lang="en-US" altLang="zh-CN" sz="3200" dirty="0">
                <a:latin typeface="Times New Roman" panose="02020603050405020304" pitchFamily="18" charset="0"/>
                <a:cs typeface="Times New Roman" panose="02020603050405020304" pitchFamily="18" charset="0"/>
              </a:rPr>
              <a:t>3) </a:t>
            </a:r>
            <a:r>
              <a:rPr lang="en-US" altLang="zh-CN" sz="3200" dirty="0" smtClean="0">
                <a:latin typeface="Times New Roman" panose="02020603050405020304" pitchFamily="18" charset="0"/>
                <a:cs typeface="Times New Roman" panose="02020603050405020304" pitchFamily="18" charset="0"/>
              </a:rPr>
              <a:t>strings with </a:t>
            </a:r>
            <a:r>
              <a:rPr lang="en-US" altLang="zh-CN" sz="3200" dirty="0">
                <a:latin typeface="Times New Roman" panose="02020603050405020304" pitchFamily="18" charset="0"/>
                <a:cs typeface="Times New Roman" panose="02020603050405020304" pitchFamily="18" charset="0"/>
              </a:rPr>
              <a:t>ID l − 1 or u + 1 do not satisfy </a:t>
            </a:r>
            <a:r>
              <a:rPr lang="en-US" altLang="zh-CN" sz="3200" dirty="0" smtClean="0">
                <a:latin typeface="Times New Roman" panose="02020603050405020304" pitchFamily="18" charset="0"/>
                <a:cs typeface="Times New Roman" panose="02020603050405020304" pitchFamily="18" charset="0"/>
              </a:rPr>
              <a:t>  </a:t>
            </a:r>
          </a:p>
          <a:p>
            <a:pPr marL="0" indent="0">
              <a:buNone/>
            </a:pPr>
            <a:r>
              <a:rPr lang="en-US" altLang="zh-CN" sz="3200" dirty="0">
                <a:latin typeface="Times New Roman" panose="02020603050405020304" pitchFamily="18" charset="0"/>
                <a:cs typeface="Times New Roman" panose="02020603050405020304" pitchFamily="18" charset="0"/>
              </a:rPr>
              <a:t> </a:t>
            </a:r>
            <a:r>
              <a:rPr lang="en-US" altLang="zh-CN" sz="3200" dirty="0" smtClean="0">
                <a:latin typeface="Times New Roman" panose="02020603050405020304" pitchFamily="18" charset="0"/>
                <a:cs typeface="Times New Roman" panose="02020603050405020304" pitchFamily="18" charset="0"/>
              </a:rPr>
              <a:t>     conditions </a:t>
            </a:r>
            <a:r>
              <a:rPr lang="en-US" altLang="zh-CN" sz="3200" dirty="0">
                <a:latin typeface="Times New Roman" panose="02020603050405020304" pitchFamily="18" charset="0"/>
                <a:cs typeface="Times New Roman" panose="02020603050405020304" pitchFamily="18" charset="0"/>
              </a:rPr>
              <a:t>(1) or (2).</a:t>
            </a:r>
          </a:p>
        </p:txBody>
      </p:sp>
      <p:sp>
        <p:nvSpPr>
          <p:cNvPr id="4" name="日期占位符 3"/>
          <p:cNvSpPr>
            <a:spLocks noGrp="1"/>
          </p:cNvSpPr>
          <p:nvPr>
            <p:ph type="dt" sz="half" idx="10"/>
          </p:nvPr>
        </p:nvSpPr>
        <p:spPr/>
        <p:txBody>
          <a:bodyPr/>
          <a:lstStyle/>
          <a:p>
            <a:fld id="{E80D66BC-002B-4753-9829-4A2FAC824ABB}" type="datetime1">
              <a:rPr lang="en-US" altLang="zh-CN" smtClean="0"/>
              <a:t>4/11/2013</a:t>
            </a:fld>
            <a:endParaRPr lang="zh-CN" altLang="en-US"/>
          </a:p>
        </p:txBody>
      </p:sp>
      <p:sp>
        <p:nvSpPr>
          <p:cNvPr id="12" name="页脚占位符 11"/>
          <p:cNvSpPr>
            <a:spLocks noGrp="1"/>
          </p:cNvSpPr>
          <p:nvPr>
            <p:ph type="ftr" sz="quarter" idx="11"/>
          </p:nvPr>
        </p:nvSpPr>
        <p:spPr/>
        <p:txBody>
          <a:bodyPr/>
          <a:lstStyle/>
          <a:p>
            <a:r>
              <a:rPr lang="en-US" altLang="zh-CN" smtClean="0"/>
              <a:t>TopkSearch @ ICDE2013</a:t>
            </a:r>
            <a:endParaRPr lang="zh-CN" altLang="en-US" dirty="0">
              <a:latin typeface="Times New Roman" pitchFamily="18" charset="0"/>
              <a:cs typeface="Times New Roman" pitchFamily="18" charset="0"/>
            </a:endParaRPr>
          </a:p>
        </p:txBody>
      </p:sp>
      <p:sp>
        <p:nvSpPr>
          <p:cNvPr id="15" name="灯片编号占位符 14"/>
          <p:cNvSpPr>
            <a:spLocks noGrp="1"/>
          </p:cNvSpPr>
          <p:nvPr>
            <p:ph type="sldNum" sz="quarter" idx="12"/>
          </p:nvPr>
        </p:nvSpPr>
        <p:spPr/>
        <p:txBody>
          <a:bodyPr/>
          <a:lstStyle/>
          <a:p>
            <a:fld id="{0C913308-F349-4B6D-A68A-DD1791B4A57B}" type="slidenum">
              <a:rPr lang="zh-CN" altLang="en-US" smtClean="0"/>
              <a:pPr/>
              <a:t>41</a:t>
            </a:fld>
            <a:r>
              <a:rPr lang="en-US" altLang="zh-CN" smtClean="0"/>
              <a:t>/42</a:t>
            </a:r>
            <a:endParaRPr lang="zh-CN" altLang="en-US" dirty="0"/>
          </a:p>
        </p:txBody>
      </p:sp>
    </p:spTree>
    <p:custDataLst>
      <p:tags r:id="rId1"/>
    </p:custDataLst>
    <p:extLst>
      <p:ext uri="{BB962C8B-B14F-4D97-AF65-F5344CB8AC3E}">
        <p14:creationId xmlns:p14="http://schemas.microsoft.com/office/powerpoint/2010/main" val="1558510277"/>
      </p:ext>
    </p:extLst>
  </p:cSld>
  <p:clrMapOvr>
    <a:masterClrMapping/>
  </p:clrMapOvr>
  <p:transition advTm="1388"/>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95536" y="-27384"/>
            <a:ext cx="8229600" cy="1143000"/>
          </a:xfrm>
        </p:spPr>
        <p:txBody>
          <a:bodyPr/>
          <a:lstStyle/>
          <a:p>
            <a:r>
              <a:rPr lang="en-US" altLang="zh-CN" sz="4800" dirty="0"/>
              <a:t>Range based Method</a:t>
            </a:r>
            <a:endParaRPr lang="zh-CN" altLang="en-US" dirty="0"/>
          </a:p>
        </p:txBody>
      </p:sp>
      <p:sp>
        <p:nvSpPr>
          <p:cNvPr id="3" name="内容占位符 2"/>
          <p:cNvSpPr>
            <a:spLocks noGrp="1"/>
          </p:cNvSpPr>
          <p:nvPr>
            <p:ph idx="1"/>
          </p:nvPr>
        </p:nvSpPr>
        <p:spPr>
          <a:xfrm>
            <a:off x="179512" y="1340768"/>
            <a:ext cx="8964488" cy="4389120"/>
          </a:xfrm>
        </p:spPr>
        <p:txBody>
          <a:bodyPr>
            <a:normAutofit/>
          </a:bodyPr>
          <a:lstStyle/>
          <a:p>
            <a:pPr>
              <a:defRPr/>
            </a:pPr>
            <a:r>
              <a:rPr lang="en-US" altLang="zh-CN" sz="3200" dirty="0" smtClean="0">
                <a:latin typeface="+mj-lt"/>
              </a:rPr>
              <a:t>Index all strings using </a:t>
            </a:r>
            <a:r>
              <a:rPr lang="en-US" altLang="zh-CN" sz="3200" dirty="0">
                <a:latin typeface="+mj-lt"/>
              </a:rPr>
              <a:t>a </a:t>
            </a:r>
            <a:r>
              <a:rPr lang="en-US" altLang="zh-CN" sz="3200" dirty="0" err="1">
                <a:latin typeface="+mj-lt"/>
              </a:rPr>
              <a:t>trie</a:t>
            </a:r>
            <a:r>
              <a:rPr lang="en-US" altLang="zh-CN" sz="3200" dirty="0">
                <a:latin typeface="+mj-lt"/>
              </a:rPr>
              <a:t> </a:t>
            </a:r>
            <a:r>
              <a:rPr lang="en-US" altLang="zh-CN" sz="3200" dirty="0" smtClean="0">
                <a:latin typeface="+mj-lt"/>
              </a:rPr>
              <a:t>structure</a:t>
            </a:r>
          </a:p>
          <a:p>
            <a:pPr marL="0" indent="0">
              <a:buNone/>
              <a:defRPr/>
            </a:pPr>
            <a:r>
              <a:rPr lang="en-US" altLang="zh-CN" sz="3200" dirty="0">
                <a:latin typeface="+mj-lt"/>
              </a:rPr>
              <a:t> </a:t>
            </a:r>
            <a:r>
              <a:rPr lang="en-US" altLang="zh-CN" sz="3200" dirty="0" smtClean="0">
                <a:latin typeface="+mj-lt"/>
              </a:rPr>
              <a:t>   </a:t>
            </a:r>
            <a:r>
              <a:rPr lang="en-US" altLang="zh-CN" sz="2800" dirty="0" smtClean="0">
                <a:latin typeface="+mj-lt"/>
              </a:rPr>
              <a:t>Top3-Query:</a:t>
            </a:r>
            <a:r>
              <a:rPr lang="en-US" altLang="zh-CN" sz="2400" dirty="0">
                <a:latin typeface="+mj-lt"/>
              </a:rPr>
              <a:t>	</a:t>
            </a:r>
            <a:r>
              <a:rPr lang="en-US" altLang="zh-CN" sz="2400" dirty="0" smtClean="0">
                <a:latin typeface="+mj-lt"/>
              </a:rPr>
              <a:t>						</a:t>
            </a:r>
            <a:r>
              <a:rPr lang="en-US" altLang="zh-CN" sz="2400" dirty="0">
                <a:latin typeface="+mj-lt"/>
              </a:rPr>
              <a:t> </a:t>
            </a:r>
            <a:r>
              <a:rPr lang="en-US" altLang="zh-CN" sz="2400" dirty="0" smtClean="0">
                <a:latin typeface="+mj-lt"/>
              </a:rPr>
              <a:t>       </a:t>
            </a:r>
          </a:p>
          <a:p>
            <a:pPr marL="0" indent="0">
              <a:buNone/>
              <a:defRPr/>
            </a:pPr>
            <a:r>
              <a:rPr lang="en-US" altLang="zh-CN" sz="3600" i="1" dirty="0" smtClean="0">
                <a:latin typeface="+mj-lt"/>
              </a:rPr>
              <a:t>    Q=</a:t>
            </a:r>
            <a:r>
              <a:rPr lang="en-US" altLang="zh-CN" sz="3600" i="1" dirty="0" err="1" smtClean="0">
                <a:latin typeface="+mj-lt"/>
              </a:rPr>
              <a:t>srajit</a:t>
            </a:r>
            <a:endParaRPr lang="en-US" altLang="zh-CN" sz="3600" i="1" dirty="0" smtClean="0">
              <a:latin typeface="+mj-lt"/>
            </a:endParaRPr>
          </a:p>
          <a:p>
            <a:pPr marL="0" indent="0">
              <a:buNone/>
              <a:defRPr/>
            </a:pPr>
            <a:endParaRPr lang="en-US" altLang="zh-CN" sz="4400" i="1" dirty="0" smtClean="0">
              <a:latin typeface="+mj-lt"/>
            </a:endParaRPr>
          </a:p>
        </p:txBody>
      </p:sp>
      <p:sp>
        <p:nvSpPr>
          <p:cNvPr id="4" name="日期占位符 3"/>
          <p:cNvSpPr>
            <a:spLocks noGrp="1"/>
          </p:cNvSpPr>
          <p:nvPr>
            <p:ph type="dt" sz="half" idx="10"/>
          </p:nvPr>
        </p:nvSpPr>
        <p:spPr/>
        <p:txBody>
          <a:bodyPr/>
          <a:lstStyle/>
          <a:p>
            <a:fld id="{E80D66BC-002B-4753-9829-4A2FAC824ABB}" type="datetime1">
              <a:rPr lang="en-US" altLang="zh-CN" smtClean="0"/>
              <a:t>4/11/2013</a:t>
            </a:fld>
            <a:endParaRPr lang="zh-CN" altLang="en-US"/>
          </a:p>
        </p:txBody>
      </p:sp>
      <p:sp>
        <p:nvSpPr>
          <p:cNvPr id="12" name="页脚占位符 11"/>
          <p:cNvSpPr>
            <a:spLocks noGrp="1"/>
          </p:cNvSpPr>
          <p:nvPr>
            <p:ph type="ftr" sz="quarter" idx="11"/>
          </p:nvPr>
        </p:nvSpPr>
        <p:spPr/>
        <p:txBody>
          <a:bodyPr/>
          <a:lstStyle/>
          <a:p>
            <a:r>
              <a:rPr lang="en-US" altLang="zh-CN" smtClean="0"/>
              <a:t>TopkSearch @ ICDE2013</a:t>
            </a:r>
            <a:endParaRPr lang="zh-CN" altLang="en-US" dirty="0">
              <a:latin typeface="Times New Roman" pitchFamily="18" charset="0"/>
              <a:cs typeface="Times New Roman" pitchFamily="18" charset="0"/>
            </a:endParaRPr>
          </a:p>
        </p:txBody>
      </p:sp>
      <p:sp>
        <p:nvSpPr>
          <p:cNvPr id="15" name="灯片编号占位符 14"/>
          <p:cNvSpPr>
            <a:spLocks noGrp="1"/>
          </p:cNvSpPr>
          <p:nvPr>
            <p:ph type="sldNum" sz="quarter" idx="12"/>
          </p:nvPr>
        </p:nvSpPr>
        <p:spPr/>
        <p:txBody>
          <a:bodyPr/>
          <a:lstStyle/>
          <a:p>
            <a:fld id="{0C913308-F349-4B6D-A68A-DD1791B4A57B}" type="slidenum">
              <a:rPr lang="zh-CN" altLang="en-US" smtClean="0"/>
              <a:pPr/>
              <a:t>42</a:t>
            </a:fld>
            <a:r>
              <a:rPr lang="en-US" altLang="zh-CN" smtClean="0"/>
              <a:t>/42</a:t>
            </a:r>
            <a:endParaRPr lang="zh-CN" altLang="en-US" dirty="0"/>
          </a:p>
        </p:txBody>
      </p:sp>
      <p:pic>
        <p:nvPicPr>
          <p:cNvPr id="5" name="图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33924" y="2105195"/>
            <a:ext cx="5340215" cy="4063749"/>
          </a:xfrm>
          <a:prstGeom prst="rect">
            <a:avLst/>
          </a:prstGeom>
        </p:spPr>
      </p:pic>
      <p:sp>
        <p:nvSpPr>
          <p:cNvPr id="17" name="文本框 16"/>
          <p:cNvSpPr txBox="1"/>
          <p:nvPr/>
        </p:nvSpPr>
        <p:spPr>
          <a:xfrm>
            <a:off x="-103344" y="3762500"/>
            <a:ext cx="1578237" cy="461665"/>
          </a:xfrm>
          <a:prstGeom prst="rect">
            <a:avLst/>
          </a:prstGeom>
          <a:noFill/>
        </p:spPr>
        <p:txBody>
          <a:bodyPr wrap="square" rtlCol="0">
            <a:spAutoFit/>
          </a:bodyPr>
          <a:lstStyle/>
          <a:p>
            <a:r>
              <a:rPr lang="en-US" altLang="zh-CN" sz="2400" dirty="0" smtClean="0"/>
              <a:t>([</a:t>
            </a:r>
            <a:r>
              <a:rPr lang="en-US" altLang="zh-CN" sz="2400" dirty="0" err="1" smtClean="0"/>
              <a:t>l,u</a:t>
            </a:r>
            <a:r>
              <a:rPr lang="en-US" altLang="zh-CN" sz="2400" dirty="0" smtClean="0"/>
              <a:t>] d</a:t>
            </a:r>
            <a:r>
              <a:rPr lang="en-US" altLang="zh-CN" sz="2400" i="1" dirty="0"/>
              <a:t> </a:t>
            </a:r>
            <a:r>
              <a:rPr lang="en-US" altLang="zh-CN" sz="2400" dirty="0" smtClean="0"/>
              <a:t>j)</a:t>
            </a:r>
            <a:endParaRPr lang="en-US" altLang="zh-CN" sz="2400" dirty="0">
              <a:latin typeface="Times New Roman" panose="02020603050405020304" pitchFamily="18" charset="0"/>
              <a:cs typeface="Times New Roman" panose="02020603050405020304" pitchFamily="18" charset="0"/>
            </a:endParaRPr>
          </a:p>
        </p:txBody>
      </p:sp>
      <p:sp>
        <p:nvSpPr>
          <p:cNvPr id="18" name="文本框 17"/>
          <p:cNvSpPr txBox="1"/>
          <p:nvPr/>
        </p:nvSpPr>
        <p:spPr>
          <a:xfrm>
            <a:off x="35496" y="4807857"/>
            <a:ext cx="3200235" cy="830997"/>
          </a:xfrm>
          <a:prstGeom prst="rect">
            <a:avLst/>
          </a:prstGeom>
          <a:noFill/>
        </p:spPr>
        <p:txBody>
          <a:bodyPr wrap="none" rtlCol="0">
            <a:spAutoFit/>
          </a:bodyPr>
          <a:lstStyle/>
          <a:p>
            <a:r>
              <a:rPr lang="en-US" altLang="zh-CN" sz="2400" dirty="0" err="1" smtClean="0"/>
              <a:t>Px</a:t>
            </a:r>
            <a:r>
              <a:rPr lang="en-US" altLang="zh-CN" sz="2400" dirty="0" smtClean="0"/>
              <a:t>: pivotal quadruples </a:t>
            </a:r>
          </a:p>
          <a:p>
            <a:r>
              <a:rPr lang="en-US" altLang="zh-CN" sz="2400" dirty="0"/>
              <a:t> </a:t>
            </a:r>
            <a:r>
              <a:rPr lang="en-US" altLang="zh-CN" sz="2400" dirty="0" smtClean="0"/>
              <a:t>     with ED=x</a:t>
            </a:r>
            <a:endParaRPr lang="zh-CN" altLang="en-US" sz="2400" dirty="0"/>
          </a:p>
        </p:txBody>
      </p:sp>
      <p:sp>
        <p:nvSpPr>
          <p:cNvPr id="19" name="左大括号 18"/>
          <p:cNvSpPr/>
          <p:nvPr/>
        </p:nvSpPr>
        <p:spPr>
          <a:xfrm>
            <a:off x="1149151" y="3398966"/>
            <a:ext cx="182489" cy="1084980"/>
          </a:xfrm>
          <a:prstGeom prst="leftBrace">
            <a:avLst>
              <a:gd name="adj1" fmla="val 38387"/>
              <a:gd name="adj2" fmla="val 50000"/>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zh-CN" altLang="en-US" sz="1600" dirty="0"/>
          </a:p>
        </p:txBody>
      </p:sp>
      <p:sp>
        <p:nvSpPr>
          <p:cNvPr id="20" name="文本框 19"/>
          <p:cNvSpPr txBox="1"/>
          <p:nvPr/>
        </p:nvSpPr>
        <p:spPr>
          <a:xfrm>
            <a:off x="1298329" y="3212976"/>
            <a:ext cx="2121543" cy="523220"/>
          </a:xfrm>
          <a:prstGeom prst="rect">
            <a:avLst/>
          </a:prstGeom>
          <a:noFill/>
        </p:spPr>
        <p:txBody>
          <a:bodyPr wrap="none" rtlCol="0">
            <a:spAutoFit/>
          </a:bodyPr>
          <a:lstStyle/>
          <a:p>
            <a:r>
              <a:rPr lang="en-US" altLang="zh-CN" sz="2800" i="1" dirty="0" smtClean="0"/>
              <a:t>[l, u] a range</a:t>
            </a:r>
          </a:p>
        </p:txBody>
      </p:sp>
      <p:sp>
        <p:nvSpPr>
          <p:cNvPr id="21" name="文本框 20"/>
          <p:cNvSpPr txBox="1"/>
          <p:nvPr/>
        </p:nvSpPr>
        <p:spPr>
          <a:xfrm>
            <a:off x="1283266" y="4103656"/>
            <a:ext cx="2496646" cy="523220"/>
          </a:xfrm>
          <a:prstGeom prst="rect">
            <a:avLst/>
          </a:prstGeom>
          <a:noFill/>
        </p:spPr>
        <p:txBody>
          <a:bodyPr wrap="none" rtlCol="0">
            <a:spAutoFit/>
          </a:bodyPr>
          <a:lstStyle/>
          <a:p>
            <a:r>
              <a:rPr lang="en-US" altLang="zh-CN" sz="2800" i="1" dirty="0"/>
              <a:t>d: the d-</a:t>
            </a:r>
            <a:r>
              <a:rPr lang="en-US" altLang="zh-CN" sz="2800" i="1" dirty="0" err="1"/>
              <a:t>th</a:t>
            </a:r>
            <a:r>
              <a:rPr lang="en-US" altLang="zh-CN" sz="2800" i="1" dirty="0"/>
              <a:t> level</a:t>
            </a:r>
            <a:endParaRPr lang="zh-CN" altLang="en-US" sz="2800" dirty="0"/>
          </a:p>
        </p:txBody>
      </p:sp>
      <p:sp>
        <p:nvSpPr>
          <p:cNvPr id="22" name="文本框 21"/>
          <p:cNvSpPr txBox="1"/>
          <p:nvPr/>
        </p:nvSpPr>
        <p:spPr>
          <a:xfrm>
            <a:off x="1262240" y="3675411"/>
            <a:ext cx="2805704" cy="523220"/>
          </a:xfrm>
          <a:prstGeom prst="rect">
            <a:avLst/>
          </a:prstGeom>
          <a:noFill/>
        </p:spPr>
        <p:txBody>
          <a:bodyPr wrap="none" rtlCol="0">
            <a:spAutoFit/>
          </a:bodyPr>
          <a:lstStyle/>
          <a:p>
            <a:r>
              <a:rPr lang="en-US" altLang="zh-CN" sz="2800" i="1" dirty="0" smtClean="0"/>
              <a:t> j </a:t>
            </a:r>
            <a:r>
              <a:rPr lang="en-US" altLang="zh-CN" sz="2800" dirty="0" smtClean="0"/>
              <a:t>: </a:t>
            </a:r>
            <a:r>
              <a:rPr lang="en-US" altLang="zh-CN" sz="2800" i="1" dirty="0" smtClean="0"/>
              <a:t>j</a:t>
            </a:r>
            <a:r>
              <a:rPr lang="en-US" altLang="zh-CN" sz="2800" dirty="0" smtClean="0"/>
              <a:t>-</a:t>
            </a:r>
            <a:r>
              <a:rPr lang="en-US" altLang="zh-CN" sz="2800" dirty="0" err="1" smtClean="0"/>
              <a:t>th</a:t>
            </a:r>
            <a:r>
              <a:rPr lang="en-US" altLang="zh-CN" sz="2800" i="1" dirty="0" smtClean="0"/>
              <a:t> character</a:t>
            </a:r>
            <a:endParaRPr lang="zh-CN" altLang="en-US" sz="2800" baseline="-25000" dirty="0"/>
          </a:p>
        </p:txBody>
      </p:sp>
    </p:spTree>
    <p:custDataLst>
      <p:tags r:id="rId1"/>
    </p:custDataLst>
    <p:extLst>
      <p:ext uri="{BB962C8B-B14F-4D97-AF65-F5344CB8AC3E}">
        <p14:creationId xmlns:p14="http://schemas.microsoft.com/office/powerpoint/2010/main" val="681878835"/>
      </p:ext>
    </p:extLst>
  </p:cSld>
  <p:clrMapOvr>
    <a:masterClrMapping/>
  </p:clrMapOvr>
  <p:transition advTm="1388"/>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95536" y="-27384"/>
            <a:ext cx="8229600" cy="1143000"/>
          </a:xfrm>
        </p:spPr>
        <p:txBody>
          <a:bodyPr/>
          <a:lstStyle/>
          <a:p>
            <a:r>
              <a:rPr lang="en-US" altLang="zh-CN" sz="4800" dirty="0"/>
              <a:t>Range based Method</a:t>
            </a:r>
            <a:endParaRPr lang="zh-CN" altLang="en-US" dirty="0"/>
          </a:p>
        </p:txBody>
      </p:sp>
      <p:sp>
        <p:nvSpPr>
          <p:cNvPr id="3" name="内容占位符 2"/>
          <p:cNvSpPr>
            <a:spLocks noGrp="1"/>
          </p:cNvSpPr>
          <p:nvPr>
            <p:ph idx="1"/>
          </p:nvPr>
        </p:nvSpPr>
        <p:spPr>
          <a:xfrm>
            <a:off x="35496" y="1340768"/>
            <a:ext cx="9108504" cy="4389120"/>
          </a:xfrm>
        </p:spPr>
        <p:txBody>
          <a:bodyPr>
            <a:normAutofit/>
          </a:bodyPr>
          <a:lstStyle/>
          <a:p>
            <a:pPr>
              <a:defRPr/>
            </a:pPr>
            <a:r>
              <a:rPr lang="en-US" altLang="zh-CN" sz="2800" dirty="0" smtClean="0">
                <a:latin typeface="+mj-lt"/>
              </a:rPr>
              <a:t>Find Match Nodes                         </a:t>
            </a:r>
            <a:r>
              <a:rPr lang="en-US" altLang="zh-CN" sz="2400" dirty="0" smtClean="0">
                <a:latin typeface="Times New Roman" panose="02020603050405020304" pitchFamily="18" charset="0"/>
                <a:cs typeface="Times New Roman" panose="02020603050405020304" pitchFamily="18" charset="0"/>
              </a:rPr>
              <a:t>Top3-Query</a:t>
            </a:r>
            <a:r>
              <a:rPr lang="en-US" altLang="zh-CN" sz="2400" dirty="0">
                <a:latin typeface="Times New Roman" panose="02020603050405020304" pitchFamily="18" charset="0"/>
                <a:cs typeface="Times New Roman" panose="02020603050405020304" pitchFamily="18" charset="0"/>
              </a:rPr>
              <a:t>:</a:t>
            </a:r>
            <a:r>
              <a:rPr lang="en-US" altLang="zh-CN" sz="2800" dirty="0" smtClean="0">
                <a:latin typeface="+mj-lt"/>
              </a:rPr>
              <a:t>  </a:t>
            </a:r>
            <a:r>
              <a:rPr lang="el-GR" altLang="zh-CN" sz="3600" i="1" dirty="0" smtClean="0">
                <a:solidFill>
                  <a:srgbClr val="FF0000"/>
                </a:solidFill>
                <a:latin typeface="+mj-lt"/>
              </a:rPr>
              <a:t>ε</a:t>
            </a:r>
            <a:r>
              <a:rPr lang="en-US" altLang="zh-CN" sz="3600" i="1" dirty="0" smtClean="0">
                <a:solidFill>
                  <a:srgbClr val="FF0000"/>
                </a:solidFill>
                <a:latin typeface="+mj-lt"/>
              </a:rPr>
              <a:t> s r a j </a:t>
            </a:r>
            <a:r>
              <a:rPr lang="en-US" altLang="zh-CN" sz="3600" i="1" dirty="0" err="1" smtClean="0">
                <a:solidFill>
                  <a:srgbClr val="FF0000"/>
                </a:solidFill>
                <a:latin typeface="+mj-lt"/>
              </a:rPr>
              <a:t>i</a:t>
            </a:r>
            <a:r>
              <a:rPr lang="en-US" altLang="zh-CN" sz="3600" i="1" dirty="0" smtClean="0">
                <a:solidFill>
                  <a:srgbClr val="FF0000"/>
                </a:solidFill>
                <a:latin typeface="+mj-lt"/>
              </a:rPr>
              <a:t> t</a:t>
            </a:r>
          </a:p>
          <a:p>
            <a:pPr marL="0" indent="0">
              <a:buNone/>
              <a:defRPr/>
            </a:pPr>
            <a:r>
              <a:rPr lang="en-US" altLang="zh-CN" sz="2800" dirty="0" smtClean="0">
                <a:latin typeface="+mj-lt"/>
              </a:rPr>
              <a:t>P</a:t>
            </a:r>
            <a:r>
              <a:rPr lang="en-US" altLang="zh-CN" sz="2800" baseline="-25000" dirty="0" smtClean="0">
                <a:latin typeface="+mj-lt"/>
              </a:rPr>
              <a:t>0</a:t>
            </a:r>
            <a:r>
              <a:rPr lang="en-US" altLang="zh-CN" sz="2800" dirty="0" smtClean="0">
                <a:latin typeface="+mj-lt"/>
              </a:rPr>
              <a:t>:</a:t>
            </a:r>
            <a:r>
              <a:rPr lang="en-US" altLang="zh-CN" sz="2800" dirty="0">
                <a:latin typeface="+mj-lt"/>
              </a:rPr>
              <a:t> </a:t>
            </a:r>
            <a:r>
              <a:rPr lang="en-US" altLang="zh-CN" sz="2800" dirty="0" smtClean="0">
                <a:latin typeface="+mj-lt"/>
              </a:rPr>
              <a:t>([6,6] 0 0) ([1,5] 1 1)</a:t>
            </a:r>
            <a:endParaRPr lang="en-US" altLang="zh-CN" sz="2800" dirty="0">
              <a:latin typeface="+mj-lt"/>
            </a:endParaRPr>
          </a:p>
          <a:p>
            <a:pPr marL="0" indent="0">
              <a:buNone/>
              <a:defRPr/>
            </a:pPr>
            <a:endParaRPr lang="en-US" altLang="zh-CN" sz="3200" dirty="0" smtClean="0">
              <a:latin typeface="+mj-lt"/>
            </a:endParaRPr>
          </a:p>
          <a:p>
            <a:pPr marL="0" indent="0">
              <a:buNone/>
              <a:defRPr/>
            </a:pPr>
            <a:r>
              <a:rPr lang="en-US" altLang="zh-CN" sz="2400" dirty="0" smtClean="0">
                <a:latin typeface="Times New Roman" panose="02020603050405020304" pitchFamily="18" charset="0"/>
                <a:cs typeface="Times New Roman" panose="02020603050405020304" pitchFamily="18" charset="0"/>
              </a:rPr>
              <a:t>         </a:t>
            </a:r>
            <a:endParaRPr lang="en-US" altLang="zh-CN" sz="4400" baseline="-25000" dirty="0" smtClean="0">
              <a:latin typeface="+mj-lt"/>
            </a:endParaRPr>
          </a:p>
        </p:txBody>
      </p:sp>
      <p:sp>
        <p:nvSpPr>
          <p:cNvPr id="4" name="日期占位符 3"/>
          <p:cNvSpPr>
            <a:spLocks noGrp="1"/>
          </p:cNvSpPr>
          <p:nvPr>
            <p:ph type="dt" sz="half" idx="10"/>
          </p:nvPr>
        </p:nvSpPr>
        <p:spPr/>
        <p:txBody>
          <a:bodyPr/>
          <a:lstStyle/>
          <a:p>
            <a:fld id="{E80D66BC-002B-4753-9829-4A2FAC824ABB}" type="datetime1">
              <a:rPr lang="en-US" altLang="zh-CN" smtClean="0"/>
              <a:t>4/11/2013</a:t>
            </a:fld>
            <a:endParaRPr lang="zh-CN" altLang="en-US"/>
          </a:p>
        </p:txBody>
      </p:sp>
      <p:sp>
        <p:nvSpPr>
          <p:cNvPr id="12" name="页脚占位符 11"/>
          <p:cNvSpPr>
            <a:spLocks noGrp="1"/>
          </p:cNvSpPr>
          <p:nvPr>
            <p:ph type="ftr" sz="quarter" idx="11"/>
          </p:nvPr>
        </p:nvSpPr>
        <p:spPr/>
        <p:txBody>
          <a:bodyPr/>
          <a:lstStyle/>
          <a:p>
            <a:r>
              <a:rPr lang="en-US" altLang="zh-CN" smtClean="0"/>
              <a:t>TopkSearch @ ICDE2013</a:t>
            </a:r>
            <a:endParaRPr lang="zh-CN" altLang="en-US" dirty="0">
              <a:latin typeface="Times New Roman" pitchFamily="18" charset="0"/>
              <a:cs typeface="Times New Roman" pitchFamily="18" charset="0"/>
            </a:endParaRPr>
          </a:p>
        </p:txBody>
      </p:sp>
      <p:sp>
        <p:nvSpPr>
          <p:cNvPr id="15" name="灯片编号占位符 14"/>
          <p:cNvSpPr>
            <a:spLocks noGrp="1"/>
          </p:cNvSpPr>
          <p:nvPr>
            <p:ph type="sldNum" sz="quarter" idx="12"/>
          </p:nvPr>
        </p:nvSpPr>
        <p:spPr/>
        <p:txBody>
          <a:bodyPr/>
          <a:lstStyle/>
          <a:p>
            <a:fld id="{0C913308-F349-4B6D-A68A-DD1791B4A57B}" type="slidenum">
              <a:rPr lang="zh-CN" altLang="en-US" smtClean="0"/>
              <a:pPr/>
              <a:t>43</a:t>
            </a:fld>
            <a:r>
              <a:rPr lang="en-US" altLang="zh-CN" smtClean="0"/>
              <a:t>/42</a:t>
            </a:r>
            <a:endParaRPr lang="zh-CN" altLang="en-US" dirty="0"/>
          </a:p>
        </p:txBody>
      </p:sp>
      <p:pic>
        <p:nvPicPr>
          <p:cNvPr id="5" name="图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96281" y="2105195"/>
            <a:ext cx="5340215" cy="4063749"/>
          </a:xfrm>
          <a:prstGeom prst="rect">
            <a:avLst/>
          </a:prstGeom>
        </p:spPr>
      </p:pic>
      <p:sp>
        <p:nvSpPr>
          <p:cNvPr id="13" name="文本框 12"/>
          <p:cNvSpPr txBox="1"/>
          <p:nvPr/>
        </p:nvSpPr>
        <p:spPr>
          <a:xfrm>
            <a:off x="5436096" y="1079292"/>
            <a:ext cx="3369136" cy="523220"/>
          </a:xfrm>
          <a:prstGeom prst="rect">
            <a:avLst/>
          </a:prstGeom>
          <a:noFill/>
        </p:spPr>
        <p:txBody>
          <a:bodyPr wrap="square" rtlCol="0">
            <a:spAutoFit/>
          </a:bodyPr>
          <a:lstStyle/>
          <a:p>
            <a:r>
              <a:rPr lang="en-US" altLang="zh-CN" sz="2800" dirty="0" smtClean="0">
                <a:latin typeface="Times New Roman" panose="02020603050405020304" pitchFamily="18" charset="0"/>
                <a:cs typeface="Times New Roman" panose="02020603050405020304" pitchFamily="18" charset="0"/>
              </a:rPr>
              <a:t> index:   0 1 2 3 4 5 6</a:t>
            </a:r>
            <a:endParaRPr lang="zh-CN" altLang="en-US" sz="2800" dirty="0">
              <a:latin typeface="Times New Roman" panose="02020603050405020304" pitchFamily="18" charset="0"/>
              <a:cs typeface="Times New Roman" panose="02020603050405020304" pitchFamily="18" charset="0"/>
            </a:endParaRPr>
          </a:p>
        </p:txBody>
      </p:sp>
      <p:sp>
        <p:nvSpPr>
          <p:cNvPr id="9" name="文本框 8"/>
          <p:cNvSpPr txBox="1"/>
          <p:nvPr/>
        </p:nvSpPr>
        <p:spPr>
          <a:xfrm>
            <a:off x="-103344" y="3762500"/>
            <a:ext cx="1578237" cy="461665"/>
          </a:xfrm>
          <a:prstGeom prst="rect">
            <a:avLst/>
          </a:prstGeom>
          <a:noFill/>
        </p:spPr>
        <p:txBody>
          <a:bodyPr wrap="square" rtlCol="0">
            <a:spAutoFit/>
          </a:bodyPr>
          <a:lstStyle/>
          <a:p>
            <a:r>
              <a:rPr lang="en-US" altLang="zh-CN" sz="2400" dirty="0" smtClean="0"/>
              <a:t>([</a:t>
            </a:r>
            <a:r>
              <a:rPr lang="en-US" altLang="zh-CN" sz="2400" dirty="0" err="1" smtClean="0"/>
              <a:t>l,u</a:t>
            </a:r>
            <a:r>
              <a:rPr lang="en-US" altLang="zh-CN" sz="2400" dirty="0" smtClean="0"/>
              <a:t>] d</a:t>
            </a:r>
            <a:r>
              <a:rPr lang="en-US" altLang="zh-CN" sz="2400" i="1" dirty="0"/>
              <a:t> </a:t>
            </a:r>
            <a:r>
              <a:rPr lang="en-US" altLang="zh-CN" sz="2400" dirty="0" smtClean="0"/>
              <a:t>j)</a:t>
            </a:r>
            <a:endParaRPr lang="en-US" altLang="zh-CN" sz="2400" dirty="0">
              <a:latin typeface="Times New Roman" panose="02020603050405020304" pitchFamily="18" charset="0"/>
              <a:cs typeface="Times New Roman" panose="02020603050405020304" pitchFamily="18" charset="0"/>
            </a:endParaRPr>
          </a:p>
        </p:txBody>
      </p:sp>
      <p:sp>
        <p:nvSpPr>
          <p:cNvPr id="10" name="文本框 9"/>
          <p:cNvSpPr txBox="1"/>
          <p:nvPr/>
        </p:nvSpPr>
        <p:spPr>
          <a:xfrm>
            <a:off x="35496" y="4807857"/>
            <a:ext cx="3200235" cy="830997"/>
          </a:xfrm>
          <a:prstGeom prst="rect">
            <a:avLst/>
          </a:prstGeom>
          <a:noFill/>
        </p:spPr>
        <p:txBody>
          <a:bodyPr wrap="none" rtlCol="0">
            <a:spAutoFit/>
          </a:bodyPr>
          <a:lstStyle/>
          <a:p>
            <a:r>
              <a:rPr lang="en-US" altLang="zh-CN" sz="2400" dirty="0" err="1" smtClean="0"/>
              <a:t>Px</a:t>
            </a:r>
            <a:r>
              <a:rPr lang="en-US" altLang="zh-CN" sz="2400" dirty="0" smtClean="0"/>
              <a:t>: pivotal quadruples </a:t>
            </a:r>
          </a:p>
          <a:p>
            <a:r>
              <a:rPr lang="en-US" altLang="zh-CN" sz="2400" dirty="0"/>
              <a:t> </a:t>
            </a:r>
            <a:r>
              <a:rPr lang="en-US" altLang="zh-CN" sz="2400" dirty="0" smtClean="0"/>
              <a:t>     with ED=x</a:t>
            </a:r>
            <a:endParaRPr lang="zh-CN" altLang="en-US" sz="2400" dirty="0"/>
          </a:p>
        </p:txBody>
      </p:sp>
      <p:sp>
        <p:nvSpPr>
          <p:cNvPr id="11" name="左大括号 10"/>
          <p:cNvSpPr/>
          <p:nvPr/>
        </p:nvSpPr>
        <p:spPr>
          <a:xfrm>
            <a:off x="1149151" y="3398966"/>
            <a:ext cx="182489" cy="1084980"/>
          </a:xfrm>
          <a:prstGeom prst="leftBrace">
            <a:avLst>
              <a:gd name="adj1" fmla="val 38387"/>
              <a:gd name="adj2" fmla="val 50000"/>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zh-CN" altLang="en-US" sz="1600" dirty="0"/>
          </a:p>
        </p:txBody>
      </p:sp>
      <p:sp>
        <p:nvSpPr>
          <p:cNvPr id="14" name="文本框 13"/>
          <p:cNvSpPr txBox="1"/>
          <p:nvPr/>
        </p:nvSpPr>
        <p:spPr>
          <a:xfrm>
            <a:off x="1298329" y="3212976"/>
            <a:ext cx="2121543" cy="523220"/>
          </a:xfrm>
          <a:prstGeom prst="rect">
            <a:avLst/>
          </a:prstGeom>
          <a:noFill/>
        </p:spPr>
        <p:txBody>
          <a:bodyPr wrap="none" rtlCol="0">
            <a:spAutoFit/>
          </a:bodyPr>
          <a:lstStyle/>
          <a:p>
            <a:r>
              <a:rPr lang="en-US" altLang="zh-CN" sz="2800" i="1" dirty="0" smtClean="0"/>
              <a:t>[l, u] a range</a:t>
            </a:r>
          </a:p>
        </p:txBody>
      </p:sp>
      <p:sp>
        <p:nvSpPr>
          <p:cNvPr id="16" name="文本框 15"/>
          <p:cNvSpPr txBox="1"/>
          <p:nvPr/>
        </p:nvSpPr>
        <p:spPr>
          <a:xfrm>
            <a:off x="1283266" y="4103656"/>
            <a:ext cx="2496646" cy="523220"/>
          </a:xfrm>
          <a:prstGeom prst="rect">
            <a:avLst/>
          </a:prstGeom>
          <a:noFill/>
        </p:spPr>
        <p:txBody>
          <a:bodyPr wrap="none" rtlCol="0">
            <a:spAutoFit/>
          </a:bodyPr>
          <a:lstStyle/>
          <a:p>
            <a:r>
              <a:rPr lang="en-US" altLang="zh-CN" sz="2800" i="1" dirty="0"/>
              <a:t>d: the d-</a:t>
            </a:r>
            <a:r>
              <a:rPr lang="en-US" altLang="zh-CN" sz="2800" i="1" dirty="0" err="1"/>
              <a:t>th</a:t>
            </a:r>
            <a:r>
              <a:rPr lang="en-US" altLang="zh-CN" sz="2800" i="1" dirty="0"/>
              <a:t> level</a:t>
            </a:r>
            <a:endParaRPr lang="zh-CN" altLang="en-US" sz="2800" dirty="0"/>
          </a:p>
        </p:txBody>
      </p:sp>
      <p:sp>
        <p:nvSpPr>
          <p:cNvPr id="17" name="文本框 16"/>
          <p:cNvSpPr txBox="1"/>
          <p:nvPr/>
        </p:nvSpPr>
        <p:spPr>
          <a:xfrm>
            <a:off x="1262240" y="3675411"/>
            <a:ext cx="2805704" cy="523220"/>
          </a:xfrm>
          <a:prstGeom prst="rect">
            <a:avLst/>
          </a:prstGeom>
          <a:noFill/>
        </p:spPr>
        <p:txBody>
          <a:bodyPr wrap="none" rtlCol="0">
            <a:spAutoFit/>
          </a:bodyPr>
          <a:lstStyle/>
          <a:p>
            <a:r>
              <a:rPr lang="en-US" altLang="zh-CN" sz="2800" i="1" dirty="0" smtClean="0"/>
              <a:t> j </a:t>
            </a:r>
            <a:r>
              <a:rPr lang="en-US" altLang="zh-CN" sz="2800" dirty="0" smtClean="0"/>
              <a:t>: </a:t>
            </a:r>
            <a:r>
              <a:rPr lang="en-US" altLang="zh-CN" sz="2800" i="1" dirty="0" smtClean="0"/>
              <a:t>j</a:t>
            </a:r>
            <a:r>
              <a:rPr lang="en-US" altLang="zh-CN" sz="2800" dirty="0" smtClean="0"/>
              <a:t>-</a:t>
            </a:r>
            <a:r>
              <a:rPr lang="en-US" altLang="zh-CN" sz="2800" dirty="0" err="1" smtClean="0"/>
              <a:t>th</a:t>
            </a:r>
            <a:r>
              <a:rPr lang="en-US" altLang="zh-CN" sz="2800" i="1" dirty="0" smtClean="0"/>
              <a:t> character</a:t>
            </a:r>
            <a:endParaRPr lang="zh-CN" altLang="en-US" sz="2800" baseline="-25000" dirty="0"/>
          </a:p>
        </p:txBody>
      </p:sp>
    </p:spTree>
    <p:custDataLst>
      <p:tags r:id="rId1"/>
    </p:custDataLst>
    <p:extLst>
      <p:ext uri="{BB962C8B-B14F-4D97-AF65-F5344CB8AC3E}">
        <p14:creationId xmlns:p14="http://schemas.microsoft.com/office/powerpoint/2010/main" val="2293834759"/>
      </p:ext>
    </p:extLst>
  </p:cSld>
  <p:clrMapOvr>
    <a:masterClrMapping/>
  </p:clrMapOvr>
  <p:transition advTm="1388"/>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95536" y="-27384"/>
            <a:ext cx="8229600" cy="1143000"/>
          </a:xfrm>
        </p:spPr>
        <p:txBody>
          <a:bodyPr/>
          <a:lstStyle/>
          <a:p>
            <a:r>
              <a:rPr lang="en-US" altLang="zh-CN" sz="4800" dirty="0"/>
              <a:t>Range based Method</a:t>
            </a:r>
            <a:endParaRPr lang="zh-CN" altLang="en-US" dirty="0"/>
          </a:p>
        </p:txBody>
      </p:sp>
      <p:sp>
        <p:nvSpPr>
          <p:cNvPr id="3" name="内容占位符 2"/>
          <p:cNvSpPr>
            <a:spLocks noGrp="1"/>
          </p:cNvSpPr>
          <p:nvPr>
            <p:ph idx="1"/>
          </p:nvPr>
        </p:nvSpPr>
        <p:spPr>
          <a:xfrm>
            <a:off x="35496" y="1340768"/>
            <a:ext cx="9108504" cy="4389120"/>
          </a:xfrm>
        </p:spPr>
        <p:txBody>
          <a:bodyPr>
            <a:normAutofit/>
          </a:bodyPr>
          <a:lstStyle/>
          <a:p>
            <a:pPr>
              <a:defRPr/>
            </a:pPr>
            <a:r>
              <a:rPr lang="en-US" altLang="zh-CN" sz="2800" dirty="0" smtClean="0">
                <a:latin typeface="+mj-lt"/>
              </a:rPr>
              <a:t>Extend Node ([6,6] 1 1)                </a:t>
            </a:r>
            <a:r>
              <a:rPr lang="en-US" altLang="zh-CN" sz="2400" dirty="0" smtClean="0">
                <a:latin typeface="Times New Roman" panose="02020603050405020304" pitchFamily="18" charset="0"/>
                <a:cs typeface="Times New Roman" panose="02020603050405020304" pitchFamily="18" charset="0"/>
              </a:rPr>
              <a:t>Top3-Query</a:t>
            </a:r>
            <a:r>
              <a:rPr lang="en-US" altLang="zh-CN" sz="2400" dirty="0">
                <a:latin typeface="Times New Roman" panose="02020603050405020304" pitchFamily="18" charset="0"/>
                <a:cs typeface="Times New Roman" panose="02020603050405020304" pitchFamily="18" charset="0"/>
              </a:rPr>
              <a:t>:</a:t>
            </a:r>
            <a:r>
              <a:rPr lang="en-US" altLang="zh-CN" sz="2800" dirty="0" smtClean="0">
                <a:latin typeface="+mj-lt"/>
              </a:rPr>
              <a:t>  </a:t>
            </a:r>
            <a:r>
              <a:rPr lang="el-GR" altLang="zh-CN" sz="3600" i="1" dirty="0" smtClean="0">
                <a:solidFill>
                  <a:srgbClr val="FF0000"/>
                </a:solidFill>
                <a:latin typeface="+mj-lt"/>
              </a:rPr>
              <a:t>ε</a:t>
            </a:r>
            <a:r>
              <a:rPr lang="en-US" altLang="zh-CN" sz="3600" i="1" dirty="0" smtClean="0">
                <a:solidFill>
                  <a:srgbClr val="FF0000"/>
                </a:solidFill>
                <a:latin typeface="+mj-lt"/>
              </a:rPr>
              <a:t> s r a j </a:t>
            </a:r>
            <a:r>
              <a:rPr lang="en-US" altLang="zh-CN" sz="3600" i="1" dirty="0" err="1" smtClean="0">
                <a:solidFill>
                  <a:srgbClr val="FF0000"/>
                </a:solidFill>
                <a:latin typeface="+mj-lt"/>
              </a:rPr>
              <a:t>i</a:t>
            </a:r>
            <a:r>
              <a:rPr lang="en-US" altLang="zh-CN" sz="3600" i="1" dirty="0" smtClean="0">
                <a:solidFill>
                  <a:srgbClr val="FF0000"/>
                </a:solidFill>
                <a:latin typeface="+mj-lt"/>
              </a:rPr>
              <a:t> t</a:t>
            </a:r>
          </a:p>
          <a:p>
            <a:pPr marL="0" indent="0">
              <a:buNone/>
              <a:defRPr/>
            </a:pPr>
            <a:r>
              <a:rPr lang="en-US" altLang="zh-CN" sz="2800" dirty="0" smtClean="0">
                <a:latin typeface="+mj-lt"/>
              </a:rPr>
              <a:t>P</a:t>
            </a:r>
            <a:r>
              <a:rPr lang="en-US" altLang="zh-CN" sz="2800" baseline="-25000" dirty="0" smtClean="0">
                <a:latin typeface="+mj-lt"/>
              </a:rPr>
              <a:t>0</a:t>
            </a:r>
            <a:r>
              <a:rPr lang="en-US" altLang="zh-CN" sz="2800" dirty="0" smtClean="0">
                <a:latin typeface="+mj-lt"/>
              </a:rPr>
              <a:t>:</a:t>
            </a:r>
            <a:r>
              <a:rPr lang="en-US" altLang="zh-CN" sz="2800" dirty="0">
                <a:latin typeface="+mj-lt"/>
              </a:rPr>
              <a:t> </a:t>
            </a:r>
            <a:r>
              <a:rPr lang="en-US" altLang="zh-CN" sz="2800" dirty="0" smtClean="0">
                <a:latin typeface="+mj-lt"/>
              </a:rPr>
              <a:t>([6,6] 0 0) ([1,5] 1 1)</a:t>
            </a:r>
          </a:p>
          <a:p>
            <a:pPr marL="0" indent="0">
              <a:buNone/>
              <a:defRPr/>
            </a:pPr>
            <a:r>
              <a:rPr lang="en-US" altLang="zh-CN" sz="2800" dirty="0" smtClean="0">
                <a:latin typeface="+mj-lt"/>
              </a:rPr>
              <a:t>P</a:t>
            </a:r>
            <a:r>
              <a:rPr lang="en-US" altLang="zh-CN" sz="2800" baseline="-25000" dirty="0" smtClean="0">
                <a:latin typeface="+mj-lt"/>
              </a:rPr>
              <a:t>1</a:t>
            </a:r>
            <a:r>
              <a:rPr lang="en-US" altLang="zh-CN" sz="2800" dirty="0" smtClean="0">
                <a:latin typeface="+mj-lt"/>
              </a:rPr>
              <a:t>: ……</a:t>
            </a:r>
            <a:r>
              <a:rPr lang="en-US" altLang="zh-CN" sz="2800" dirty="0" smtClean="0">
                <a:solidFill>
                  <a:srgbClr val="FF0000"/>
                </a:solidFill>
                <a:latin typeface="+mj-lt"/>
              </a:rPr>
              <a:t>([6,6] 1 1)</a:t>
            </a:r>
            <a:r>
              <a:rPr lang="en-US" altLang="zh-CN" sz="2800" dirty="0" smtClean="0">
                <a:latin typeface="+mj-lt"/>
              </a:rPr>
              <a:t>……</a:t>
            </a:r>
          </a:p>
          <a:p>
            <a:pPr marL="0" indent="0">
              <a:buNone/>
              <a:defRPr/>
            </a:pPr>
            <a:r>
              <a:rPr lang="en-US" altLang="zh-CN" sz="2800" dirty="0" smtClean="0">
                <a:latin typeface="+mj-lt"/>
              </a:rPr>
              <a:t>P</a:t>
            </a:r>
            <a:r>
              <a:rPr lang="en-US" altLang="zh-CN" sz="2800" baseline="-25000" dirty="0" smtClean="0">
                <a:latin typeface="+mj-lt"/>
              </a:rPr>
              <a:t>2</a:t>
            </a:r>
            <a:r>
              <a:rPr lang="en-US" altLang="zh-CN" sz="2800" dirty="0" smtClean="0">
                <a:latin typeface="+mj-lt"/>
              </a:rPr>
              <a:t>: …</a:t>
            </a:r>
            <a:endParaRPr lang="en-US" altLang="zh-CN" sz="2800" dirty="0">
              <a:latin typeface="+mj-lt"/>
            </a:endParaRPr>
          </a:p>
          <a:p>
            <a:pPr marL="0" indent="0">
              <a:buNone/>
              <a:defRPr/>
            </a:pPr>
            <a:endParaRPr lang="en-US" altLang="zh-CN" sz="3200" dirty="0" smtClean="0">
              <a:latin typeface="+mj-lt"/>
            </a:endParaRPr>
          </a:p>
          <a:p>
            <a:pPr marL="0" indent="0">
              <a:buNone/>
              <a:defRPr/>
            </a:pPr>
            <a:r>
              <a:rPr lang="en-US" altLang="zh-CN" sz="2400" dirty="0" smtClean="0">
                <a:latin typeface="Times New Roman" panose="02020603050405020304" pitchFamily="18" charset="0"/>
                <a:cs typeface="Times New Roman" panose="02020603050405020304" pitchFamily="18" charset="0"/>
              </a:rPr>
              <a:t>         </a:t>
            </a:r>
            <a:endParaRPr lang="en-US" altLang="zh-CN" sz="4400" baseline="-25000" dirty="0" smtClean="0">
              <a:latin typeface="+mj-lt"/>
            </a:endParaRPr>
          </a:p>
        </p:txBody>
      </p:sp>
      <p:sp>
        <p:nvSpPr>
          <p:cNvPr id="4" name="日期占位符 3"/>
          <p:cNvSpPr>
            <a:spLocks noGrp="1"/>
          </p:cNvSpPr>
          <p:nvPr>
            <p:ph type="dt" sz="half" idx="10"/>
          </p:nvPr>
        </p:nvSpPr>
        <p:spPr/>
        <p:txBody>
          <a:bodyPr/>
          <a:lstStyle/>
          <a:p>
            <a:fld id="{E80D66BC-002B-4753-9829-4A2FAC824ABB}" type="datetime1">
              <a:rPr lang="en-US" altLang="zh-CN" smtClean="0"/>
              <a:t>4/11/2013</a:t>
            </a:fld>
            <a:endParaRPr lang="zh-CN" altLang="en-US"/>
          </a:p>
        </p:txBody>
      </p:sp>
      <p:sp>
        <p:nvSpPr>
          <p:cNvPr id="12" name="页脚占位符 11"/>
          <p:cNvSpPr>
            <a:spLocks noGrp="1"/>
          </p:cNvSpPr>
          <p:nvPr>
            <p:ph type="ftr" sz="quarter" idx="11"/>
          </p:nvPr>
        </p:nvSpPr>
        <p:spPr/>
        <p:txBody>
          <a:bodyPr/>
          <a:lstStyle/>
          <a:p>
            <a:r>
              <a:rPr lang="en-US" altLang="zh-CN" smtClean="0"/>
              <a:t>TopkSearch @ ICDE2013</a:t>
            </a:r>
            <a:endParaRPr lang="zh-CN" altLang="en-US" dirty="0">
              <a:latin typeface="Times New Roman" pitchFamily="18" charset="0"/>
              <a:cs typeface="Times New Roman" pitchFamily="18" charset="0"/>
            </a:endParaRPr>
          </a:p>
        </p:txBody>
      </p:sp>
      <p:sp>
        <p:nvSpPr>
          <p:cNvPr id="15" name="灯片编号占位符 14"/>
          <p:cNvSpPr>
            <a:spLocks noGrp="1"/>
          </p:cNvSpPr>
          <p:nvPr>
            <p:ph type="sldNum" sz="quarter" idx="12"/>
          </p:nvPr>
        </p:nvSpPr>
        <p:spPr/>
        <p:txBody>
          <a:bodyPr/>
          <a:lstStyle/>
          <a:p>
            <a:fld id="{0C913308-F349-4B6D-A68A-DD1791B4A57B}" type="slidenum">
              <a:rPr lang="zh-CN" altLang="en-US" smtClean="0"/>
              <a:pPr/>
              <a:t>44</a:t>
            </a:fld>
            <a:r>
              <a:rPr lang="en-US" altLang="zh-CN" smtClean="0"/>
              <a:t>/42</a:t>
            </a:r>
            <a:endParaRPr lang="zh-CN" altLang="en-US" dirty="0"/>
          </a:p>
        </p:txBody>
      </p:sp>
      <p:pic>
        <p:nvPicPr>
          <p:cNvPr id="5" name="图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96281" y="2105195"/>
            <a:ext cx="5340215" cy="4063749"/>
          </a:xfrm>
          <a:prstGeom prst="rect">
            <a:avLst/>
          </a:prstGeom>
        </p:spPr>
      </p:pic>
      <p:sp>
        <p:nvSpPr>
          <p:cNvPr id="13" name="文本框 12"/>
          <p:cNvSpPr txBox="1"/>
          <p:nvPr/>
        </p:nvSpPr>
        <p:spPr>
          <a:xfrm>
            <a:off x="5436096" y="1079292"/>
            <a:ext cx="3369136" cy="523220"/>
          </a:xfrm>
          <a:prstGeom prst="rect">
            <a:avLst/>
          </a:prstGeom>
          <a:noFill/>
        </p:spPr>
        <p:txBody>
          <a:bodyPr wrap="square" rtlCol="0">
            <a:spAutoFit/>
          </a:bodyPr>
          <a:lstStyle/>
          <a:p>
            <a:r>
              <a:rPr lang="en-US" altLang="zh-CN" sz="2800" dirty="0" smtClean="0">
                <a:latin typeface="Times New Roman" panose="02020603050405020304" pitchFamily="18" charset="0"/>
                <a:cs typeface="Times New Roman" panose="02020603050405020304" pitchFamily="18" charset="0"/>
              </a:rPr>
              <a:t> index:   0 1 2 3 4 5 6</a:t>
            </a:r>
            <a:endParaRPr lang="zh-CN" altLang="en-US" sz="2800" dirty="0">
              <a:latin typeface="Times New Roman" panose="02020603050405020304" pitchFamily="18" charset="0"/>
              <a:cs typeface="Times New Roman" panose="02020603050405020304" pitchFamily="18" charset="0"/>
            </a:endParaRPr>
          </a:p>
        </p:txBody>
      </p:sp>
      <p:sp>
        <p:nvSpPr>
          <p:cNvPr id="9" name="椭圆 8"/>
          <p:cNvSpPr/>
          <p:nvPr/>
        </p:nvSpPr>
        <p:spPr>
          <a:xfrm>
            <a:off x="8117484" y="2597890"/>
            <a:ext cx="288032"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10462" y="3529582"/>
            <a:ext cx="3268844" cy="461665"/>
          </a:xfrm>
          <a:prstGeom prst="rect">
            <a:avLst/>
          </a:prstGeom>
          <a:noFill/>
        </p:spPr>
        <p:txBody>
          <a:bodyPr wrap="none" rtlCol="0">
            <a:spAutoFit/>
          </a:bodyPr>
          <a:lstStyle/>
          <a:p>
            <a:r>
              <a:rPr lang="en-US" altLang="zh-CN" sz="2400" dirty="0" smtClean="0"/>
              <a:t>Substitution: (</a:t>
            </a:r>
            <a:r>
              <a:rPr lang="en-US" altLang="zh-CN" sz="2400" dirty="0" smtClean="0">
                <a:latin typeface="Times New Roman" panose="02020603050405020304" pitchFamily="18" charset="0"/>
                <a:cs typeface="Times New Roman" panose="02020603050405020304" pitchFamily="18" charset="0"/>
              </a:rPr>
              <a:t>[6,6] 2 2</a:t>
            </a:r>
            <a:r>
              <a:rPr lang="en-US" altLang="zh-CN" sz="2400" dirty="0" smtClean="0"/>
              <a:t>)</a:t>
            </a:r>
          </a:p>
        </p:txBody>
      </p:sp>
      <p:sp>
        <p:nvSpPr>
          <p:cNvPr id="11" name="文本框 10"/>
          <p:cNvSpPr txBox="1"/>
          <p:nvPr/>
        </p:nvSpPr>
        <p:spPr>
          <a:xfrm>
            <a:off x="-100928" y="4008546"/>
            <a:ext cx="4192173" cy="461665"/>
          </a:xfrm>
          <a:prstGeom prst="rect">
            <a:avLst/>
          </a:prstGeom>
          <a:noFill/>
        </p:spPr>
        <p:txBody>
          <a:bodyPr wrap="none" rtlCol="0">
            <a:spAutoFit/>
          </a:bodyPr>
          <a:lstStyle/>
          <a:p>
            <a:r>
              <a:rPr lang="en-US" altLang="zh-CN" sz="2400" dirty="0" smtClean="0"/>
              <a:t>Insertion: </a:t>
            </a:r>
            <a:r>
              <a:rPr lang="en-US" altLang="zh-CN" sz="2400" strike="sngStrike" dirty="0" smtClean="0"/>
              <a:t>(</a:t>
            </a:r>
            <a:r>
              <a:rPr lang="en-US" altLang="zh-CN" sz="2400" strike="sngStrike" dirty="0" smtClean="0">
                <a:latin typeface="Times New Roman" panose="02020603050405020304" pitchFamily="18" charset="0"/>
                <a:cs typeface="Times New Roman" panose="02020603050405020304" pitchFamily="18" charset="0"/>
              </a:rPr>
              <a:t>[6,6] 2 1</a:t>
            </a:r>
            <a:r>
              <a:rPr lang="en-US" altLang="zh-CN" sz="2400" strike="sngStrike" dirty="0" smtClean="0"/>
              <a:t>) </a:t>
            </a:r>
            <a:r>
              <a:rPr lang="en-US" altLang="zh-CN" sz="2400" dirty="0" smtClean="0"/>
              <a:t>(</a:t>
            </a:r>
            <a:r>
              <a:rPr lang="en-US" altLang="zh-CN" sz="2400" dirty="0" smtClean="0">
                <a:latin typeface="Times New Roman" panose="02020603050405020304" pitchFamily="18" charset="0"/>
                <a:cs typeface="Times New Roman" panose="02020603050405020304" pitchFamily="18" charset="0"/>
              </a:rPr>
              <a:t>[6,6] 3 2</a:t>
            </a:r>
            <a:r>
              <a:rPr lang="en-US" altLang="zh-CN" sz="2400" dirty="0" smtClean="0"/>
              <a:t>)</a:t>
            </a:r>
            <a:endParaRPr lang="en-US" altLang="zh-CN" sz="2400" dirty="0"/>
          </a:p>
        </p:txBody>
      </p:sp>
      <p:sp>
        <p:nvSpPr>
          <p:cNvPr id="14" name="文本框 13"/>
          <p:cNvSpPr txBox="1"/>
          <p:nvPr/>
        </p:nvSpPr>
        <p:spPr>
          <a:xfrm>
            <a:off x="-4321" y="4470211"/>
            <a:ext cx="2751074" cy="830997"/>
          </a:xfrm>
          <a:prstGeom prst="rect">
            <a:avLst/>
          </a:prstGeom>
          <a:noFill/>
        </p:spPr>
        <p:txBody>
          <a:bodyPr wrap="none" rtlCol="0">
            <a:spAutoFit/>
          </a:bodyPr>
          <a:lstStyle/>
          <a:p>
            <a:r>
              <a:rPr lang="en-US" altLang="zh-CN" sz="2400" dirty="0" smtClean="0"/>
              <a:t>Deletion: </a:t>
            </a:r>
            <a:r>
              <a:rPr lang="en-US" altLang="zh-CN" sz="2400" dirty="0" smtClean="0">
                <a:latin typeface="Times New Roman" panose="02020603050405020304" pitchFamily="18" charset="0"/>
                <a:cs typeface="Times New Roman" panose="02020603050405020304" pitchFamily="18" charset="0"/>
              </a:rPr>
              <a:t>([6,6] 1 2)</a:t>
            </a:r>
          </a:p>
          <a:p>
            <a:r>
              <a:rPr lang="en-US" altLang="zh-CN" sz="2400" dirty="0" smtClean="0">
                <a:latin typeface="Times New Roman" panose="02020603050405020304" pitchFamily="18" charset="0"/>
                <a:cs typeface="Times New Roman" panose="02020603050405020304" pitchFamily="18" charset="0"/>
              </a:rPr>
              <a:t>…</a:t>
            </a:r>
            <a:endParaRPr lang="zh-CN" altLang="en-US" sz="2400" dirty="0">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595626276"/>
      </p:ext>
    </p:extLst>
  </p:cSld>
  <p:clrMapOvr>
    <a:masterClrMapping/>
  </p:clrMapOvr>
  <p:transition advTm="1388"/>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95536" y="-27384"/>
            <a:ext cx="8229600" cy="1143000"/>
          </a:xfrm>
        </p:spPr>
        <p:txBody>
          <a:bodyPr/>
          <a:lstStyle/>
          <a:p>
            <a:r>
              <a:rPr lang="en-US" altLang="zh-CN" sz="4800" dirty="0"/>
              <a:t>Range based Method</a:t>
            </a:r>
            <a:endParaRPr lang="zh-CN" altLang="en-US" dirty="0"/>
          </a:p>
        </p:txBody>
      </p:sp>
      <p:sp>
        <p:nvSpPr>
          <p:cNvPr id="3" name="内容占位符 2"/>
          <p:cNvSpPr>
            <a:spLocks noGrp="1"/>
          </p:cNvSpPr>
          <p:nvPr>
            <p:ph idx="1"/>
          </p:nvPr>
        </p:nvSpPr>
        <p:spPr>
          <a:xfrm>
            <a:off x="35496" y="1340768"/>
            <a:ext cx="9108504" cy="4389120"/>
          </a:xfrm>
        </p:spPr>
        <p:txBody>
          <a:bodyPr>
            <a:normAutofit/>
          </a:bodyPr>
          <a:lstStyle/>
          <a:p>
            <a:pPr>
              <a:defRPr/>
            </a:pPr>
            <a:r>
              <a:rPr lang="en-US" altLang="zh-CN" sz="2800" dirty="0" smtClean="0">
                <a:latin typeface="+mj-lt"/>
              </a:rPr>
              <a:t>Return Results                               </a:t>
            </a:r>
            <a:r>
              <a:rPr lang="en-US" altLang="zh-CN" sz="2400" dirty="0" smtClean="0">
                <a:latin typeface="Times New Roman" panose="02020603050405020304" pitchFamily="18" charset="0"/>
                <a:cs typeface="Times New Roman" panose="02020603050405020304" pitchFamily="18" charset="0"/>
              </a:rPr>
              <a:t>Top3-Query</a:t>
            </a:r>
            <a:r>
              <a:rPr lang="en-US" altLang="zh-CN" sz="2400" dirty="0">
                <a:latin typeface="Times New Roman" panose="02020603050405020304" pitchFamily="18" charset="0"/>
                <a:cs typeface="Times New Roman" panose="02020603050405020304" pitchFamily="18" charset="0"/>
              </a:rPr>
              <a:t>:</a:t>
            </a:r>
            <a:r>
              <a:rPr lang="en-US" altLang="zh-CN" sz="2800" dirty="0" smtClean="0">
                <a:latin typeface="+mj-lt"/>
              </a:rPr>
              <a:t>  </a:t>
            </a:r>
            <a:r>
              <a:rPr lang="el-GR" altLang="zh-CN" sz="3600" i="1" dirty="0" smtClean="0">
                <a:solidFill>
                  <a:srgbClr val="FF0000"/>
                </a:solidFill>
                <a:latin typeface="+mj-lt"/>
              </a:rPr>
              <a:t>ε</a:t>
            </a:r>
            <a:r>
              <a:rPr lang="en-US" altLang="zh-CN" sz="3600" i="1" dirty="0" smtClean="0">
                <a:solidFill>
                  <a:srgbClr val="FF0000"/>
                </a:solidFill>
                <a:latin typeface="+mj-lt"/>
              </a:rPr>
              <a:t> s r a j </a:t>
            </a:r>
            <a:r>
              <a:rPr lang="en-US" altLang="zh-CN" sz="3600" i="1" dirty="0" err="1" smtClean="0">
                <a:solidFill>
                  <a:srgbClr val="FF0000"/>
                </a:solidFill>
                <a:latin typeface="+mj-lt"/>
              </a:rPr>
              <a:t>i</a:t>
            </a:r>
            <a:r>
              <a:rPr lang="en-US" altLang="zh-CN" sz="3600" i="1" dirty="0" smtClean="0">
                <a:solidFill>
                  <a:srgbClr val="FF0000"/>
                </a:solidFill>
                <a:latin typeface="+mj-lt"/>
              </a:rPr>
              <a:t> t</a:t>
            </a:r>
          </a:p>
          <a:p>
            <a:pPr marL="0" indent="0">
              <a:buNone/>
              <a:defRPr/>
            </a:pPr>
            <a:r>
              <a:rPr lang="en-US" altLang="zh-CN" sz="2800" dirty="0">
                <a:latin typeface="Times New Roman" panose="02020603050405020304" pitchFamily="18" charset="0"/>
                <a:cs typeface="Times New Roman" panose="02020603050405020304" pitchFamily="18" charset="0"/>
              </a:rPr>
              <a:t>P</a:t>
            </a:r>
            <a:r>
              <a:rPr lang="en-US" altLang="zh-CN" sz="2800" baseline="-25000" dirty="0">
                <a:latin typeface="Times New Roman" panose="02020603050405020304" pitchFamily="18" charset="0"/>
                <a:cs typeface="Times New Roman" panose="02020603050405020304" pitchFamily="18" charset="0"/>
              </a:rPr>
              <a:t>0</a:t>
            </a:r>
            <a:r>
              <a:rPr lang="en-US" altLang="zh-CN" sz="2800" dirty="0">
                <a:latin typeface="Times New Roman" panose="02020603050405020304" pitchFamily="18" charset="0"/>
                <a:cs typeface="Times New Roman" panose="02020603050405020304" pitchFamily="18" charset="0"/>
              </a:rPr>
              <a:t>: ([6,6] 0 0) ([1,5] 1 1)</a:t>
            </a:r>
          </a:p>
          <a:p>
            <a:pPr marL="0" indent="0">
              <a:buNone/>
              <a:defRPr/>
            </a:pPr>
            <a:r>
              <a:rPr lang="en-US" altLang="zh-CN" sz="2800" dirty="0">
                <a:latin typeface="Times New Roman" panose="02020603050405020304" pitchFamily="18" charset="0"/>
                <a:cs typeface="Times New Roman" panose="02020603050405020304" pitchFamily="18" charset="0"/>
              </a:rPr>
              <a:t>P</a:t>
            </a:r>
            <a:r>
              <a:rPr lang="en-US" altLang="zh-CN" sz="2800" baseline="-25000" dirty="0">
                <a:latin typeface="Times New Roman" panose="02020603050405020304" pitchFamily="18" charset="0"/>
                <a:cs typeface="Times New Roman" panose="02020603050405020304" pitchFamily="18" charset="0"/>
              </a:rPr>
              <a:t>1</a:t>
            </a:r>
            <a:r>
              <a:rPr lang="en-US" altLang="zh-CN" sz="2800" dirty="0">
                <a:latin typeface="Times New Roman" panose="02020603050405020304" pitchFamily="18" charset="0"/>
                <a:cs typeface="Times New Roman" panose="02020603050405020304" pitchFamily="18" charset="0"/>
              </a:rPr>
              <a:t>: </a:t>
            </a:r>
            <a:r>
              <a:rPr lang="en-US" altLang="zh-CN" sz="2800" dirty="0" smtClean="0">
                <a:latin typeface="Times New Roman" panose="02020603050405020304" pitchFamily="18" charset="0"/>
                <a:cs typeface="Times New Roman" panose="02020603050405020304" pitchFamily="18" charset="0"/>
              </a:rPr>
              <a:t>……([</a:t>
            </a:r>
            <a:r>
              <a:rPr lang="en-US" altLang="zh-CN" sz="2800" dirty="0">
                <a:latin typeface="Times New Roman" panose="02020603050405020304" pitchFamily="18" charset="0"/>
                <a:cs typeface="Times New Roman" panose="02020603050405020304" pitchFamily="18" charset="0"/>
              </a:rPr>
              <a:t>6,6] 1 1</a:t>
            </a:r>
            <a:r>
              <a:rPr lang="en-US" altLang="zh-CN" sz="2800" dirty="0" smtClean="0">
                <a:latin typeface="Times New Roman" panose="02020603050405020304" pitchFamily="18" charset="0"/>
                <a:cs typeface="Times New Roman" panose="02020603050405020304" pitchFamily="18" charset="0"/>
              </a:rPr>
              <a:t>)……</a:t>
            </a:r>
          </a:p>
          <a:p>
            <a:pPr marL="0" indent="0">
              <a:buNone/>
              <a:defRPr/>
            </a:pPr>
            <a:r>
              <a:rPr lang="en-US" altLang="zh-CN" sz="2800" dirty="0">
                <a:latin typeface="Times New Roman" panose="02020603050405020304" pitchFamily="18" charset="0"/>
                <a:cs typeface="Times New Roman" panose="02020603050405020304" pitchFamily="18" charset="0"/>
              </a:rPr>
              <a:t> </a:t>
            </a:r>
            <a:r>
              <a:rPr lang="en-US" altLang="zh-CN" sz="2800" dirty="0" smtClean="0">
                <a:latin typeface="Times New Roman" panose="02020603050405020304" pitchFamily="18" charset="0"/>
                <a:cs typeface="Times New Roman" panose="02020603050405020304" pitchFamily="18" charset="0"/>
              </a:rPr>
              <a:t>     ……</a:t>
            </a:r>
            <a:r>
              <a:rPr lang="en-US" altLang="zh-CN" sz="2800" dirty="0" smtClean="0">
                <a:solidFill>
                  <a:srgbClr val="FF0000"/>
                </a:solidFill>
                <a:latin typeface="Times New Roman" panose="02020603050405020304" pitchFamily="18" charset="0"/>
                <a:cs typeface="Times New Roman" panose="02020603050405020304" pitchFamily="18" charset="0"/>
              </a:rPr>
              <a:t>([5,5] 7 6)</a:t>
            </a:r>
            <a:r>
              <a:rPr lang="en-US" altLang="zh-CN" sz="2800" dirty="0" smtClean="0">
                <a:latin typeface="Times New Roman" panose="02020603050405020304" pitchFamily="18" charset="0"/>
                <a:cs typeface="Times New Roman" panose="02020603050405020304" pitchFamily="18" charset="0"/>
              </a:rPr>
              <a:t> ……</a:t>
            </a:r>
            <a:endParaRPr lang="en-US" altLang="zh-CN" sz="2800" dirty="0">
              <a:latin typeface="Times New Roman" panose="02020603050405020304" pitchFamily="18" charset="0"/>
              <a:cs typeface="Times New Roman" panose="02020603050405020304" pitchFamily="18" charset="0"/>
            </a:endParaRPr>
          </a:p>
          <a:p>
            <a:pPr marL="0" indent="0">
              <a:buNone/>
              <a:defRPr/>
            </a:pPr>
            <a:r>
              <a:rPr lang="en-US" altLang="zh-CN" sz="2800" dirty="0">
                <a:latin typeface="Times New Roman" panose="02020603050405020304" pitchFamily="18" charset="0"/>
                <a:cs typeface="Times New Roman" panose="02020603050405020304" pitchFamily="18" charset="0"/>
              </a:rPr>
              <a:t>P</a:t>
            </a:r>
            <a:r>
              <a:rPr lang="en-US" altLang="zh-CN" sz="2800" baseline="-25000" dirty="0">
                <a:latin typeface="Times New Roman" panose="02020603050405020304" pitchFamily="18" charset="0"/>
                <a:cs typeface="Times New Roman" panose="02020603050405020304" pitchFamily="18" charset="0"/>
              </a:rPr>
              <a:t>2</a:t>
            </a:r>
            <a:r>
              <a:rPr lang="en-US" altLang="zh-CN" sz="2800" dirty="0">
                <a:latin typeface="Times New Roman" panose="02020603050405020304" pitchFamily="18" charset="0"/>
                <a:cs typeface="Times New Roman" panose="02020603050405020304" pitchFamily="18" charset="0"/>
              </a:rPr>
              <a:t>: </a:t>
            </a:r>
            <a:r>
              <a:rPr lang="en-US" altLang="zh-CN" sz="2800" dirty="0" smtClean="0">
                <a:latin typeface="Times New Roman" panose="02020603050405020304" pitchFamily="18" charset="0"/>
                <a:cs typeface="Times New Roman" panose="02020603050405020304" pitchFamily="18" charset="0"/>
              </a:rPr>
              <a:t>……</a:t>
            </a:r>
            <a:r>
              <a:rPr lang="en-US" altLang="zh-CN" sz="2800" dirty="0" smtClean="0">
                <a:solidFill>
                  <a:srgbClr val="FF0000"/>
                </a:solidFill>
                <a:latin typeface="Times New Roman" panose="02020603050405020304" pitchFamily="18" charset="0"/>
                <a:cs typeface="Times New Roman" panose="02020603050405020304" pitchFamily="18" charset="0"/>
              </a:rPr>
              <a:t>([1,1] 5 6)</a:t>
            </a:r>
            <a:r>
              <a:rPr lang="en-US" altLang="zh-CN" sz="2800" dirty="0" smtClean="0">
                <a:latin typeface="Times New Roman" panose="02020603050405020304" pitchFamily="18" charset="0"/>
                <a:cs typeface="Times New Roman" panose="02020603050405020304" pitchFamily="18" charset="0"/>
              </a:rPr>
              <a:t>……</a:t>
            </a:r>
          </a:p>
          <a:p>
            <a:pPr marL="0" indent="0">
              <a:buNone/>
              <a:defRPr/>
            </a:pPr>
            <a:r>
              <a:rPr lang="en-US" altLang="zh-CN" sz="2800" dirty="0">
                <a:latin typeface="Times New Roman" panose="02020603050405020304" pitchFamily="18" charset="0"/>
                <a:cs typeface="Times New Roman" panose="02020603050405020304" pitchFamily="18" charset="0"/>
              </a:rPr>
              <a:t> </a:t>
            </a:r>
            <a:r>
              <a:rPr lang="en-US" altLang="zh-CN" sz="2800" dirty="0" smtClean="0">
                <a:latin typeface="Times New Roman" panose="02020603050405020304" pitchFamily="18" charset="0"/>
                <a:cs typeface="Times New Roman" panose="02020603050405020304" pitchFamily="18" charset="0"/>
              </a:rPr>
              <a:t>     …….</a:t>
            </a:r>
            <a:r>
              <a:rPr lang="en-US" altLang="zh-CN" sz="2800" dirty="0" smtClean="0">
                <a:solidFill>
                  <a:srgbClr val="FF0000"/>
                </a:solidFill>
                <a:latin typeface="Times New Roman" panose="02020603050405020304" pitchFamily="18" charset="0"/>
                <a:cs typeface="Times New Roman" panose="02020603050405020304" pitchFamily="18" charset="0"/>
              </a:rPr>
              <a:t>([2,2] 6 6)</a:t>
            </a:r>
            <a:r>
              <a:rPr lang="en-US" altLang="zh-CN" sz="2800" dirty="0" smtClean="0">
                <a:latin typeface="Times New Roman" panose="02020603050405020304" pitchFamily="18" charset="0"/>
                <a:cs typeface="Times New Roman" panose="02020603050405020304" pitchFamily="18" charset="0"/>
              </a:rPr>
              <a:t>……</a:t>
            </a:r>
            <a:endParaRPr lang="en-US" altLang="zh-CN" sz="2800" dirty="0">
              <a:latin typeface="Times New Roman" panose="02020603050405020304" pitchFamily="18" charset="0"/>
              <a:cs typeface="Times New Roman" panose="02020603050405020304" pitchFamily="18" charset="0"/>
            </a:endParaRPr>
          </a:p>
          <a:p>
            <a:pPr marL="0" indent="0">
              <a:buNone/>
              <a:defRPr/>
            </a:pPr>
            <a:endParaRPr lang="en-US" altLang="zh-CN" sz="3200" dirty="0" smtClean="0">
              <a:latin typeface="+mj-lt"/>
            </a:endParaRPr>
          </a:p>
          <a:p>
            <a:pPr marL="0" indent="0">
              <a:buNone/>
              <a:defRPr/>
            </a:pPr>
            <a:r>
              <a:rPr lang="en-US" altLang="zh-CN" sz="2400" dirty="0" smtClean="0">
                <a:latin typeface="Times New Roman" panose="02020603050405020304" pitchFamily="18" charset="0"/>
                <a:cs typeface="Times New Roman" panose="02020603050405020304" pitchFamily="18" charset="0"/>
              </a:rPr>
              <a:t>          </a:t>
            </a:r>
            <a:endParaRPr lang="en-US" altLang="zh-CN" sz="4400" baseline="-25000" dirty="0" smtClean="0">
              <a:latin typeface="+mj-lt"/>
            </a:endParaRPr>
          </a:p>
        </p:txBody>
      </p:sp>
      <p:sp>
        <p:nvSpPr>
          <p:cNvPr id="4" name="日期占位符 3"/>
          <p:cNvSpPr>
            <a:spLocks noGrp="1"/>
          </p:cNvSpPr>
          <p:nvPr>
            <p:ph type="dt" sz="half" idx="10"/>
          </p:nvPr>
        </p:nvSpPr>
        <p:spPr/>
        <p:txBody>
          <a:bodyPr/>
          <a:lstStyle/>
          <a:p>
            <a:fld id="{E80D66BC-002B-4753-9829-4A2FAC824ABB}" type="datetime1">
              <a:rPr lang="en-US" altLang="zh-CN" smtClean="0"/>
              <a:t>4/11/2013</a:t>
            </a:fld>
            <a:endParaRPr lang="zh-CN" altLang="en-US"/>
          </a:p>
        </p:txBody>
      </p:sp>
      <p:sp>
        <p:nvSpPr>
          <p:cNvPr id="12" name="页脚占位符 11"/>
          <p:cNvSpPr>
            <a:spLocks noGrp="1"/>
          </p:cNvSpPr>
          <p:nvPr>
            <p:ph type="ftr" sz="quarter" idx="11"/>
          </p:nvPr>
        </p:nvSpPr>
        <p:spPr/>
        <p:txBody>
          <a:bodyPr/>
          <a:lstStyle/>
          <a:p>
            <a:r>
              <a:rPr lang="en-US" altLang="zh-CN" smtClean="0"/>
              <a:t>TopkSearch @ ICDE2013</a:t>
            </a:r>
            <a:endParaRPr lang="zh-CN" altLang="en-US" dirty="0">
              <a:latin typeface="Times New Roman" pitchFamily="18" charset="0"/>
              <a:cs typeface="Times New Roman" pitchFamily="18" charset="0"/>
            </a:endParaRPr>
          </a:p>
        </p:txBody>
      </p:sp>
      <p:sp>
        <p:nvSpPr>
          <p:cNvPr id="15" name="灯片编号占位符 14"/>
          <p:cNvSpPr>
            <a:spLocks noGrp="1"/>
          </p:cNvSpPr>
          <p:nvPr>
            <p:ph type="sldNum" sz="quarter" idx="12"/>
          </p:nvPr>
        </p:nvSpPr>
        <p:spPr/>
        <p:txBody>
          <a:bodyPr/>
          <a:lstStyle/>
          <a:p>
            <a:fld id="{0C913308-F349-4B6D-A68A-DD1791B4A57B}" type="slidenum">
              <a:rPr lang="zh-CN" altLang="en-US" smtClean="0"/>
              <a:pPr/>
              <a:t>45</a:t>
            </a:fld>
            <a:r>
              <a:rPr lang="en-US" altLang="zh-CN" smtClean="0"/>
              <a:t>/42</a:t>
            </a:r>
            <a:endParaRPr lang="zh-CN" altLang="en-US" dirty="0"/>
          </a:p>
        </p:txBody>
      </p:sp>
      <p:pic>
        <p:nvPicPr>
          <p:cNvPr id="5" name="图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96281" y="2105195"/>
            <a:ext cx="5340215" cy="4063749"/>
          </a:xfrm>
          <a:prstGeom prst="rect">
            <a:avLst/>
          </a:prstGeom>
        </p:spPr>
      </p:pic>
      <p:sp>
        <p:nvSpPr>
          <p:cNvPr id="11" name="椭圆 10"/>
          <p:cNvSpPr/>
          <p:nvPr/>
        </p:nvSpPr>
        <p:spPr>
          <a:xfrm>
            <a:off x="3987390" y="4437112"/>
            <a:ext cx="288032"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5436096" y="1079292"/>
            <a:ext cx="3369136" cy="523220"/>
          </a:xfrm>
          <a:prstGeom prst="rect">
            <a:avLst/>
          </a:prstGeom>
          <a:noFill/>
        </p:spPr>
        <p:txBody>
          <a:bodyPr wrap="square" rtlCol="0">
            <a:spAutoFit/>
          </a:bodyPr>
          <a:lstStyle/>
          <a:p>
            <a:r>
              <a:rPr lang="en-US" altLang="zh-CN" sz="2800" dirty="0" smtClean="0">
                <a:latin typeface="Times New Roman" panose="02020603050405020304" pitchFamily="18" charset="0"/>
                <a:cs typeface="Times New Roman" panose="02020603050405020304" pitchFamily="18" charset="0"/>
              </a:rPr>
              <a:t> index:   0 1 2 3 4 5 6</a:t>
            </a:r>
            <a:endParaRPr lang="zh-CN" altLang="en-US" sz="2800" dirty="0">
              <a:latin typeface="Times New Roman" panose="02020603050405020304" pitchFamily="18" charset="0"/>
              <a:cs typeface="Times New Roman" panose="02020603050405020304" pitchFamily="18" charset="0"/>
            </a:endParaRPr>
          </a:p>
        </p:txBody>
      </p:sp>
      <p:sp>
        <p:nvSpPr>
          <p:cNvPr id="14" name="椭圆 13"/>
          <p:cNvSpPr/>
          <p:nvPr/>
        </p:nvSpPr>
        <p:spPr>
          <a:xfrm>
            <a:off x="4808756" y="4877706"/>
            <a:ext cx="288032"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7210658" y="5318300"/>
            <a:ext cx="288032"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1"/>
    </p:custDataLst>
    <p:extLst>
      <p:ext uri="{BB962C8B-B14F-4D97-AF65-F5344CB8AC3E}">
        <p14:creationId xmlns:p14="http://schemas.microsoft.com/office/powerpoint/2010/main" val="1904766070"/>
      </p:ext>
    </p:extLst>
  </p:cSld>
  <p:clrMapOvr>
    <a:masterClrMapping/>
  </p:clrMapOvr>
  <p:transition advTm="1388"/>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95536" y="-99392"/>
            <a:ext cx="8229600" cy="1143000"/>
          </a:xfrm>
        </p:spPr>
        <p:txBody>
          <a:bodyPr/>
          <a:lstStyle/>
          <a:p>
            <a:r>
              <a:rPr lang="en-US" altLang="zh-CN" dirty="0" smtClean="0"/>
              <a:t>Outline</a:t>
            </a:r>
            <a:endParaRPr lang="zh-CN" altLang="en-US" dirty="0"/>
          </a:p>
        </p:txBody>
      </p:sp>
      <p:sp>
        <p:nvSpPr>
          <p:cNvPr id="3" name="内容占位符 2"/>
          <p:cNvSpPr>
            <a:spLocks noGrp="1"/>
          </p:cNvSpPr>
          <p:nvPr>
            <p:ph idx="1"/>
          </p:nvPr>
        </p:nvSpPr>
        <p:spPr>
          <a:xfrm>
            <a:off x="457200" y="1484784"/>
            <a:ext cx="8229600" cy="4389120"/>
          </a:xfrm>
        </p:spPr>
        <p:txBody>
          <a:bodyPr/>
          <a:lstStyle/>
          <a:p>
            <a:r>
              <a:rPr lang="en-US" altLang="zh-CN" dirty="0" smtClean="0"/>
              <a:t>Motivation</a:t>
            </a:r>
          </a:p>
          <a:p>
            <a:r>
              <a:rPr lang="en-US" altLang="zh-CN" dirty="0" smtClean="0"/>
              <a:t>Problem Formulation</a:t>
            </a:r>
          </a:p>
          <a:p>
            <a:r>
              <a:rPr lang="en-US" altLang="zh-CN" dirty="0" smtClean="0"/>
              <a:t>Progressive Framework</a:t>
            </a:r>
          </a:p>
          <a:p>
            <a:r>
              <a:rPr lang="en-US" altLang="zh-CN" dirty="0" smtClean="0"/>
              <a:t>Pivotal Entry-based Method</a:t>
            </a:r>
          </a:p>
          <a:p>
            <a:r>
              <a:rPr lang="en-US" altLang="zh-CN" dirty="0" smtClean="0"/>
              <a:t>Range-based Method</a:t>
            </a:r>
          </a:p>
          <a:p>
            <a:r>
              <a:rPr lang="en-US" altLang="zh-CN" dirty="0" smtClean="0">
                <a:solidFill>
                  <a:srgbClr val="FF0000"/>
                </a:solidFill>
              </a:rPr>
              <a:t>Experiment</a:t>
            </a:r>
          </a:p>
          <a:p>
            <a:r>
              <a:rPr lang="en-US" altLang="zh-CN" dirty="0" smtClean="0"/>
              <a:t>Conclusion</a:t>
            </a:r>
          </a:p>
        </p:txBody>
      </p:sp>
      <p:sp>
        <p:nvSpPr>
          <p:cNvPr id="4" name="日期占位符 3"/>
          <p:cNvSpPr>
            <a:spLocks noGrp="1"/>
          </p:cNvSpPr>
          <p:nvPr>
            <p:ph type="dt" sz="half" idx="10"/>
          </p:nvPr>
        </p:nvSpPr>
        <p:spPr/>
        <p:txBody>
          <a:bodyPr/>
          <a:lstStyle/>
          <a:p>
            <a:fld id="{0B83E1BB-B657-44A1-AAAC-FFB1B642E0C7}" type="datetime1">
              <a:rPr lang="en-US" altLang="zh-CN" smtClean="0"/>
              <a:t>4/11/2013</a:t>
            </a:fld>
            <a:endParaRPr lang="zh-CN" altLang="en-US"/>
          </a:p>
        </p:txBody>
      </p:sp>
      <p:sp>
        <p:nvSpPr>
          <p:cNvPr id="8" name="页脚占位符 7"/>
          <p:cNvSpPr>
            <a:spLocks noGrp="1"/>
          </p:cNvSpPr>
          <p:nvPr>
            <p:ph type="ftr" sz="quarter" idx="11"/>
          </p:nvPr>
        </p:nvSpPr>
        <p:spPr/>
        <p:txBody>
          <a:bodyPr/>
          <a:lstStyle/>
          <a:p>
            <a:r>
              <a:rPr lang="en-US" altLang="zh-CN" smtClean="0"/>
              <a:t>TopkSearch @ ICDE2013</a:t>
            </a:r>
            <a:endParaRPr lang="zh-CN" altLang="en-US" dirty="0">
              <a:latin typeface="Times New Roman" pitchFamily="18" charset="0"/>
              <a:cs typeface="Times New Roman" pitchFamily="18" charset="0"/>
            </a:endParaRPr>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46</a:t>
            </a:fld>
            <a:r>
              <a:rPr lang="en-US" altLang="zh-CN" smtClean="0"/>
              <a:t>/42</a:t>
            </a:r>
            <a:endParaRPr lang="zh-CN" altLang="en-US" dirty="0"/>
          </a:p>
        </p:txBody>
      </p:sp>
    </p:spTree>
    <p:custDataLst>
      <p:tags r:id="rId1"/>
    </p:custDataLst>
    <p:extLst>
      <p:ext uri="{BB962C8B-B14F-4D97-AF65-F5344CB8AC3E}">
        <p14:creationId xmlns:p14="http://schemas.microsoft.com/office/powerpoint/2010/main" val="1569410874"/>
      </p:ext>
    </p:extLst>
  </p:cSld>
  <p:clrMapOvr>
    <a:masterClrMapping/>
  </p:clrMapOvr>
  <p:transition advTm="593"/>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84"/>
            <a:ext cx="8229600" cy="1143000"/>
          </a:xfrm>
        </p:spPr>
        <p:txBody>
          <a:bodyPr/>
          <a:lstStyle/>
          <a:p>
            <a:r>
              <a:rPr lang="en-US" altLang="zh-CN" dirty="0" smtClean="0"/>
              <a:t>Experiment Setup</a:t>
            </a:r>
            <a:endParaRPr lang="zh-CN" altLang="en-US" dirty="0"/>
          </a:p>
        </p:txBody>
      </p:sp>
      <p:sp>
        <p:nvSpPr>
          <p:cNvPr id="3" name="内容占位符 2"/>
          <p:cNvSpPr>
            <a:spLocks noGrp="1"/>
          </p:cNvSpPr>
          <p:nvPr>
            <p:ph idx="1"/>
          </p:nvPr>
        </p:nvSpPr>
        <p:spPr>
          <a:xfrm>
            <a:off x="457200" y="1268760"/>
            <a:ext cx="8435280" cy="5184576"/>
          </a:xfrm>
        </p:spPr>
        <p:txBody>
          <a:bodyPr>
            <a:normAutofit/>
          </a:bodyPr>
          <a:lstStyle/>
          <a:p>
            <a:r>
              <a:rPr lang="en-US" altLang="zh-CN" dirty="0" smtClean="0"/>
              <a:t>Three real Data sets</a:t>
            </a:r>
            <a:endParaRPr lang="en-US" altLang="zh-CN" sz="1900" dirty="0" smtClean="0"/>
          </a:p>
          <a:p>
            <a:endParaRPr lang="en-US" altLang="zh-CN" sz="1900" dirty="0" smtClean="0"/>
          </a:p>
          <a:p>
            <a:endParaRPr lang="en-US" altLang="zh-CN" sz="1900" dirty="0" smtClean="0"/>
          </a:p>
          <a:p>
            <a:endParaRPr lang="en-US" altLang="zh-CN" sz="1900" dirty="0" smtClean="0"/>
          </a:p>
          <a:p>
            <a:endParaRPr lang="en-US" altLang="zh-CN" sz="1900" dirty="0" smtClean="0"/>
          </a:p>
          <a:p>
            <a:endParaRPr lang="en-US" altLang="zh-CN" sz="1900" dirty="0" smtClean="0"/>
          </a:p>
          <a:p>
            <a:endParaRPr lang="en-US" altLang="zh-CN" sz="1900" dirty="0" smtClean="0"/>
          </a:p>
          <a:p>
            <a:endParaRPr lang="en-US" altLang="zh-CN" sz="1900" dirty="0" smtClean="0"/>
          </a:p>
          <a:p>
            <a:endParaRPr lang="en-US" altLang="zh-CN" sz="2200" dirty="0" smtClean="0"/>
          </a:p>
          <a:p>
            <a:r>
              <a:rPr lang="en-US" altLang="zh-CN" dirty="0" smtClean="0"/>
              <a:t>Existing algorithms</a:t>
            </a:r>
          </a:p>
          <a:p>
            <a:pPr lvl="2"/>
            <a:r>
              <a:rPr lang="en-US" altLang="zh-CN" sz="1900" dirty="0" smtClean="0"/>
              <a:t>B</a:t>
            </a:r>
            <a:r>
              <a:rPr lang="en-US" altLang="zh-CN" sz="1900" baseline="30000" dirty="0" smtClean="0"/>
              <a:t>ed</a:t>
            </a:r>
            <a:r>
              <a:rPr lang="en-US" altLang="zh-CN" sz="1900" dirty="0" smtClean="0"/>
              <a:t>-Tree (downloaded from its </a:t>
            </a:r>
            <a:r>
              <a:rPr lang="en-US" altLang="zh-CN" sz="1900" dirty="0" err="1" smtClean="0"/>
              <a:t>hompage</a:t>
            </a:r>
            <a:r>
              <a:rPr lang="en-US" altLang="zh-CN" sz="1900" dirty="0" smtClean="0"/>
              <a:t>)</a:t>
            </a:r>
          </a:p>
          <a:p>
            <a:pPr lvl="2"/>
            <a:r>
              <a:rPr lang="en-US" altLang="zh-CN" sz="1900" dirty="0" smtClean="0"/>
              <a:t>Adaptive Q-gram (we implemented)</a:t>
            </a:r>
          </a:p>
          <a:p>
            <a:pPr lvl="2"/>
            <a:r>
              <a:rPr lang="en-US" altLang="zh-CN" sz="1900" dirty="0" smtClean="0"/>
              <a:t>Flamingo(downloaded and we extended it to </a:t>
            </a:r>
            <a:r>
              <a:rPr lang="en-US" altLang="zh-CN" sz="1900" dirty="0" err="1" smtClean="0"/>
              <a:t>suppert</a:t>
            </a:r>
            <a:r>
              <a:rPr lang="en-US" altLang="zh-CN" sz="1900" dirty="0" smtClean="0"/>
              <a:t> </a:t>
            </a:r>
            <a:r>
              <a:rPr lang="en-US" altLang="zh-CN" sz="1900" dirty="0" err="1" smtClean="0"/>
              <a:t>topk</a:t>
            </a:r>
            <a:r>
              <a:rPr lang="en-US" altLang="zh-CN" sz="1900" dirty="0" smtClean="0"/>
              <a:t> query)</a:t>
            </a:r>
          </a:p>
        </p:txBody>
      </p:sp>
      <p:sp>
        <p:nvSpPr>
          <p:cNvPr id="4" name="日期占位符 3"/>
          <p:cNvSpPr>
            <a:spLocks noGrp="1"/>
          </p:cNvSpPr>
          <p:nvPr>
            <p:ph type="dt" sz="half" idx="10"/>
          </p:nvPr>
        </p:nvSpPr>
        <p:spPr/>
        <p:txBody>
          <a:bodyPr/>
          <a:lstStyle/>
          <a:p>
            <a:fld id="{4FD34D91-6CB3-4BF3-ABDC-EBC599CFA1A1}" type="datetime1">
              <a:rPr lang="en-US" altLang="zh-CN" smtClean="0"/>
              <a:t>4/11/2013</a:t>
            </a:fld>
            <a:endParaRPr lang="zh-CN" altLang="en-US"/>
          </a:p>
        </p:txBody>
      </p:sp>
      <p:sp>
        <p:nvSpPr>
          <p:cNvPr id="9" name="页脚占位符 8"/>
          <p:cNvSpPr>
            <a:spLocks noGrp="1"/>
          </p:cNvSpPr>
          <p:nvPr>
            <p:ph type="ftr" sz="quarter" idx="11"/>
          </p:nvPr>
        </p:nvSpPr>
        <p:spPr/>
        <p:txBody>
          <a:bodyPr/>
          <a:lstStyle/>
          <a:p>
            <a:r>
              <a:rPr lang="en-US" altLang="zh-CN" smtClean="0"/>
              <a:t>TopkSearch @ ICDE2013</a:t>
            </a:r>
            <a:endParaRPr lang="zh-CN" altLang="en-US" dirty="0">
              <a:latin typeface="Times New Roman" pitchFamily="18" charset="0"/>
              <a:cs typeface="Times New Roman" pitchFamily="18" charset="0"/>
            </a:endParaRPr>
          </a:p>
        </p:txBody>
      </p:sp>
      <p:sp>
        <p:nvSpPr>
          <p:cNvPr id="8" name="灯片编号占位符 7"/>
          <p:cNvSpPr>
            <a:spLocks noGrp="1"/>
          </p:cNvSpPr>
          <p:nvPr>
            <p:ph type="sldNum" sz="quarter" idx="12"/>
          </p:nvPr>
        </p:nvSpPr>
        <p:spPr/>
        <p:txBody>
          <a:bodyPr/>
          <a:lstStyle/>
          <a:p>
            <a:fld id="{0C913308-F349-4B6D-A68A-DD1791B4A57B}" type="slidenum">
              <a:rPr lang="zh-CN" altLang="en-US" smtClean="0"/>
              <a:pPr/>
              <a:t>47</a:t>
            </a:fld>
            <a:r>
              <a:rPr lang="en-US" altLang="zh-CN" smtClean="0"/>
              <a:t>/42</a:t>
            </a:r>
            <a:endParaRPr lang="zh-CN" altLang="en-US" dirty="0"/>
          </a:p>
        </p:txBody>
      </p:sp>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4293" y="1779633"/>
            <a:ext cx="8312727" cy="2332984"/>
          </a:xfrm>
          <a:prstGeom prst="rect">
            <a:avLst/>
          </a:prstGeom>
        </p:spPr>
      </p:pic>
    </p:spTree>
    <p:extLst>
      <p:ext uri="{BB962C8B-B14F-4D97-AF65-F5344CB8AC3E}">
        <p14:creationId xmlns:p14="http://schemas.microsoft.com/office/powerpoint/2010/main" val="2743268718"/>
      </p:ext>
    </p:extLst>
  </p:cSld>
  <p:clrMapOvr>
    <a:masterClrMapping/>
  </p:clrMapOvr>
  <p:transition advTm="20904"/>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8196" y="44624"/>
            <a:ext cx="9252520" cy="1152128"/>
          </a:xfrm>
        </p:spPr>
        <p:txBody>
          <a:bodyPr>
            <a:noAutofit/>
          </a:bodyPr>
          <a:lstStyle/>
          <a:p>
            <a:r>
              <a:rPr lang="en-US" altLang="zh-CN" sz="4800" b="1" dirty="0" smtClean="0"/>
              <a:t>Number of entries calculated</a:t>
            </a:r>
            <a:endParaRPr lang="zh-CN" altLang="en-US" sz="4500" dirty="0"/>
          </a:p>
        </p:txBody>
      </p:sp>
      <p:sp>
        <p:nvSpPr>
          <p:cNvPr id="11" name="日期占位符 10"/>
          <p:cNvSpPr>
            <a:spLocks noGrp="1"/>
          </p:cNvSpPr>
          <p:nvPr>
            <p:ph type="dt" sz="half" idx="10"/>
          </p:nvPr>
        </p:nvSpPr>
        <p:spPr/>
        <p:txBody>
          <a:bodyPr/>
          <a:lstStyle/>
          <a:p>
            <a:fld id="{193C9E91-872F-42BC-B0D9-2B3A101B2BCC}" type="datetime1">
              <a:rPr lang="en-US" altLang="zh-CN" smtClean="0"/>
              <a:t>4/11/2013</a:t>
            </a:fld>
            <a:endParaRPr lang="zh-CN" altLang="en-US"/>
          </a:p>
        </p:txBody>
      </p:sp>
      <p:sp>
        <p:nvSpPr>
          <p:cNvPr id="14" name="页脚占位符 13"/>
          <p:cNvSpPr>
            <a:spLocks noGrp="1"/>
          </p:cNvSpPr>
          <p:nvPr>
            <p:ph type="ftr" sz="quarter" idx="11"/>
          </p:nvPr>
        </p:nvSpPr>
        <p:spPr/>
        <p:txBody>
          <a:bodyPr/>
          <a:lstStyle/>
          <a:p>
            <a:r>
              <a:rPr lang="en-US" altLang="zh-CN" smtClean="0"/>
              <a:t>TopkSearch @ ICDE2013</a:t>
            </a:r>
            <a:endParaRPr lang="zh-CN" altLang="en-US" dirty="0">
              <a:latin typeface="Times New Roman" pitchFamily="18" charset="0"/>
              <a:cs typeface="Times New Roman" pitchFamily="18" charset="0"/>
            </a:endParaRPr>
          </a:p>
        </p:txBody>
      </p:sp>
      <p:sp>
        <p:nvSpPr>
          <p:cNvPr id="8" name="灯片编号占位符 7"/>
          <p:cNvSpPr>
            <a:spLocks noGrp="1"/>
          </p:cNvSpPr>
          <p:nvPr>
            <p:ph type="sldNum" sz="quarter" idx="12"/>
          </p:nvPr>
        </p:nvSpPr>
        <p:spPr/>
        <p:txBody>
          <a:bodyPr/>
          <a:lstStyle/>
          <a:p>
            <a:fld id="{0C913308-F349-4B6D-A68A-DD1791B4A57B}" type="slidenum">
              <a:rPr lang="zh-CN" altLang="en-US" smtClean="0"/>
              <a:pPr/>
              <a:t>48</a:t>
            </a:fld>
            <a:r>
              <a:rPr lang="en-US" altLang="zh-CN" smtClean="0"/>
              <a:t>/42</a:t>
            </a:r>
            <a:endParaRPr lang="zh-CN" altLang="en-US" dirty="0"/>
          </a:p>
        </p:txBody>
      </p:sp>
      <p:sp>
        <p:nvSpPr>
          <p:cNvPr id="10" name="TextBox 9"/>
          <p:cNvSpPr txBox="1"/>
          <p:nvPr/>
        </p:nvSpPr>
        <p:spPr>
          <a:xfrm>
            <a:off x="323528" y="5321078"/>
            <a:ext cx="8568952" cy="1123712"/>
          </a:xfrm>
          <a:prstGeom prst="wedgeRoundRectCallout">
            <a:avLst>
              <a:gd name="adj1" fmla="val -2979"/>
              <a:gd name="adj2" fmla="val -97968"/>
              <a:gd name="adj3" fmla="val 16667"/>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altLang="zh-CN" sz="2000" dirty="0" smtClean="0"/>
              <a:t>RANGE </a:t>
            </a:r>
            <a:r>
              <a:rPr lang="en-US" altLang="zh-CN" sz="2000" dirty="0"/>
              <a:t>was about </a:t>
            </a:r>
            <a:r>
              <a:rPr lang="en-US" altLang="zh-CN" sz="2000" dirty="0" smtClean="0"/>
              <a:t>6 times lesser than PROGRESSIVE and PIVOTAL. </a:t>
            </a:r>
            <a:r>
              <a:rPr lang="en-US" altLang="zh-CN" sz="2000" dirty="0"/>
              <a:t>This is </a:t>
            </a:r>
            <a:r>
              <a:rPr lang="en-US" altLang="zh-CN" sz="2000" dirty="0" smtClean="0"/>
              <a:t>because RANGE use pivotal quadruple group pivotal triples together and skip the unnecessary entries.</a:t>
            </a:r>
          </a:p>
        </p:txBody>
      </p:sp>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29209" y="1231032"/>
            <a:ext cx="4085582" cy="3591148"/>
          </a:xfrm>
          <a:prstGeom prst="rect">
            <a:avLst/>
          </a:prstGeom>
        </p:spPr>
      </p:pic>
    </p:spTree>
    <p:extLst>
      <p:ext uri="{BB962C8B-B14F-4D97-AF65-F5344CB8AC3E}">
        <p14:creationId xmlns:p14="http://schemas.microsoft.com/office/powerpoint/2010/main" val="3783083554"/>
      </p:ext>
    </p:extLst>
  </p:cSld>
  <p:clrMapOvr>
    <a:masterClrMapping/>
  </p:clrMapOvr>
  <p:transition advTm="17301"/>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7504" y="44624"/>
            <a:ext cx="9036496" cy="1152128"/>
          </a:xfrm>
        </p:spPr>
        <p:txBody>
          <a:bodyPr>
            <a:noAutofit/>
          </a:bodyPr>
          <a:lstStyle/>
          <a:p>
            <a:r>
              <a:rPr lang="en-US" altLang="zh-CN" sz="4800" b="1" dirty="0" smtClean="0"/>
              <a:t>Running time of the three methods</a:t>
            </a:r>
            <a:endParaRPr lang="zh-CN" altLang="en-US" sz="4500" dirty="0"/>
          </a:p>
        </p:txBody>
      </p:sp>
      <p:sp>
        <p:nvSpPr>
          <p:cNvPr id="11" name="日期占位符 10"/>
          <p:cNvSpPr>
            <a:spLocks noGrp="1"/>
          </p:cNvSpPr>
          <p:nvPr>
            <p:ph type="dt" sz="half" idx="10"/>
          </p:nvPr>
        </p:nvSpPr>
        <p:spPr/>
        <p:txBody>
          <a:bodyPr/>
          <a:lstStyle/>
          <a:p>
            <a:fld id="{0E4EB3C6-85B9-4991-9D1D-950FFB7C31E5}" type="datetime1">
              <a:rPr lang="en-US" altLang="zh-CN" smtClean="0"/>
              <a:t>4/11/2013</a:t>
            </a:fld>
            <a:endParaRPr lang="zh-CN" altLang="en-US"/>
          </a:p>
        </p:txBody>
      </p:sp>
      <p:sp>
        <p:nvSpPr>
          <p:cNvPr id="14" name="页脚占位符 13"/>
          <p:cNvSpPr>
            <a:spLocks noGrp="1"/>
          </p:cNvSpPr>
          <p:nvPr>
            <p:ph type="ftr" sz="quarter" idx="11"/>
          </p:nvPr>
        </p:nvSpPr>
        <p:spPr/>
        <p:txBody>
          <a:bodyPr/>
          <a:lstStyle/>
          <a:p>
            <a:r>
              <a:rPr lang="en-US" altLang="zh-CN" smtClean="0"/>
              <a:t>TopkSearch @ ICDE2013</a:t>
            </a:r>
            <a:endParaRPr lang="zh-CN" altLang="en-US" dirty="0">
              <a:latin typeface="Times New Roman" pitchFamily="18" charset="0"/>
              <a:cs typeface="Times New Roman" pitchFamily="18" charset="0"/>
            </a:endParaRPr>
          </a:p>
        </p:txBody>
      </p:sp>
      <p:sp>
        <p:nvSpPr>
          <p:cNvPr id="8" name="灯片编号占位符 7"/>
          <p:cNvSpPr>
            <a:spLocks noGrp="1"/>
          </p:cNvSpPr>
          <p:nvPr>
            <p:ph type="sldNum" sz="quarter" idx="12"/>
          </p:nvPr>
        </p:nvSpPr>
        <p:spPr/>
        <p:txBody>
          <a:bodyPr/>
          <a:lstStyle/>
          <a:p>
            <a:fld id="{0C913308-F349-4B6D-A68A-DD1791B4A57B}" type="slidenum">
              <a:rPr lang="zh-CN" altLang="en-US" smtClean="0"/>
              <a:pPr/>
              <a:t>49</a:t>
            </a:fld>
            <a:r>
              <a:rPr lang="en-US" altLang="zh-CN" smtClean="0"/>
              <a:t>/42</a:t>
            </a:r>
            <a:endParaRPr lang="zh-CN" altLang="en-US" dirty="0"/>
          </a:p>
        </p:txBody>
      </p:sp>
      <p:sp>
        <p:nvSpPr>
          <p:cNvPr id="10" name="TextBox 9"/>
          <p:cNvSpPr txBox="1"/>
          <p:nvPr/>
        </p:nvSpPr>
        <p:spPr>
          <a:xfrm>
            <a:off x="251520" y="5329624"/>
            <a:ext cx="8784976" cy="1123712"/>
          </a:xfrm>
          <a:prstGeom prst="wedgeRoundRectCallout">
            <a:avLst>
              <a:gd name="adj1" fmla="val -2489"/>
              <a:gd name="adj2" fmla="val -95900"/>
              <a:gd name="adj3" fmla="val 16667"/>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altLang="zh-CN" sz="2000" dirty="0" smtClean="0"/>
              <a:t>The range-based </a:t>
            </a:r>
            <a:r>
              <a:rPr lang="en-US" altLang="zh-CN" sz="2000" dirty="0"/>
              <a:t>method pruned </a:t>
            </a:r>
            <a:r>
              <a:rPr lang="en-US" altLang="zh-CN" sz="2000" dirty="0" smtClean="0"/>
              <a:t>many non-pivotal </a:t>
            </a:r>
            <a:r>
              <a:rPr lang="en-US" altLang="zh-CN" sz="2000" dirty="0"/>
              <a:t>entries against the progressive-based method </a:t>
            </a:r>
            <a:r>
              <a:rPr lang="en-US" altLang="zh-CN" sz="2000" dirty="0" smtClean="0"/>
              <a:t>and grouped </a:t>
            </a:r>
            <a:r>
              <a:rPr lang="en-US" altLang="zh-CN" sz="2000" dirty="0"/>
              <a:t>the pivotal entries to avoid unnecessary computations.</a:t>
            </a:r>
            <a:endParaRPr lang="en-US" altLang="zh-CN" sz="2000" dirty="0" smtClean="0"/>
          </a:p>
        </p:txBody>
      </p:sp>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8551" y="1196752"/>
            <a:ext cx="4537077" cy="3728418"/>
          </a:xfrm>
          <a:prstGeom prst="rect">
            <a:avLst/>
          </a:prstGeom>
        </p:spPr>
      </p:pic>
    </p:spTree>
    <p:extLst>
      <p:ext uri="{BB962C8B-B14F-4D97-AF65-F5344CB8AC3E}">
        <p14:creationId xmlns:p14="http://schemas.microsoft.com/office/powerpoint/2010/main" val="1938705876"/>
      </p:ext>
    </p:extLst>
  </p:cSld>
  <p:clrMapOvr>
    <a:masterClrMapping/>
  </p:clrMapOvr>
  <p:transition advTm="17301"/>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fld id="{26945D69-093C-4731-B3C4-D3CF7A92FADE}" type="slidenum">
              <a:rPr lang="zh-CN" altLang="en-US"/>
              <a:pPr eaLnBrk="1" hangingPunct="1"/>
              <a:t>5</a:t>
            </a:fld>
            <a:endParaRPr lang="en-US" altLang="zh-CN"/>
          </a:p>
        </p:txBody>
      </p:sp>
      <p:sp>
        <p:nvSpPr>
          <p:cNvPr id="14339" name="Rectangle 2"/>
          <p:cNvSpPr>
            <a:spLocks noGrp="1" noChangeArrowheads="1"/>
          </p:cNvSpPr>
          <p:nvPr>
            <p:ph type="title"/>
          </p:nvPr>
        </p:nvSpPr>
        <p:spPr>
          <a:xfrm>
            <a:off x="323528" y="96490"/>
            <a:ext cx="8229600" cy="884238"/>
          </a:xfrm>
        </p:spPr>
        <p:txBody>
          <a:bodyPr/>
          <a:lstStyle/>
          <a:p>
            <a:pPr eaLnBrk="1" hangingPunct="1"/>
            <a:r>
              <a:rPr lang="en-US" altLang="zh-CN" dirty="0" smtClean="0"/>
              <a:t>Example: a movie database</a:t>
            </a:r>
            <a:endParaRPr lang="en-US" altLang="zh-CN" dirty="0" smtClean="0">
              <a:solidFill>
                <a:srgbClr val="FFFF00"/>
              </a:solidFill>
            </a:endParaRPr>
          </a:p>
        </p:txBody>
      </p:sp>
      <p:graphicFrame>
        <p:nvGraphicFramePr>
          <p:cNvPr id="108604" name="Group 60"/>
          <p:cNvGraphicFramePr>
            <a:graphicFrameLocks noGrp="1"/>
          </p:cNvGraphicFramePr>
          <p:nvPr>
            <p:ph idx="1"/>
          </p:nvPr>
        </p:nvGraphicFramePr>
        <p:xfrm>
          <a:off x="457200" y="4035425"/>
          <a:ext cx="8382000" cy="1600200"/>
        </p:xfrm>
        <a:graphic>
          <a:graphicData uri="http://schemas.openxmlformats.org/drawingml/2006/table">
            <a:tbl>
              <a:tblPr/>
              <a:tblGrid>
                <a:gridCol w="2357438"/>
                <a:gridCol w="3898900"/>
                <a:gridCol w="893762"/>
                <a:gridCol w="1231900"/>
              </a:tblGrid>
              <a:tr h="180975">
                <a:tc>
                  <a:txBody>
                    <a:bodyPr/>
                    <a:lstStyle/>
                    <a:p>
                      <a:pPr marL="0" marR="0" lvl="0" indent="0" algn="ctr" defTabSz="914400" rtl="0" eaLnBrk="0" fontAlgn="base" latinLnBrk="0" hangingPunct="0">
                        <a:lnSpc>
                          <a:spcPct val="75000"/>
                        </a:lnSpc>
                        <a:spcBef>
                          <a:spcPct val="0"/>
                        </a:spcBef>
                        <a:spcAft>
                          <a:spcPct val="0"/>
                        </a:spcAft>
                        <a:buClr>
                          <a:schemeClr val="bg2"/>
                        </a:buClr>
                        <a:buSzPct val="75000"/>
                        <a:buFont typeface="Wingdings" pitchFamily="2" charset="2"/>
                        <a:buNone/>
                        <a:tabLst/>
                      </a:pPr>
                      <a:r>
                        <a:rPr kumimoji="0" lang="en-US" altLang="zh-CN" sz="2000" b="0" i="0" u="none" strike="noStrike" cap="none" normalizeH="0" baseline="0" smtClean="0">
                          <a:ln>
                            <a:noFill/>
                          </a:ln>
                          <a:solidFill>
                            <a:schemeClr val="tx1"/>
                          </a:solidFill>
                          <a:effectLst/>
                          <a:latin typeface="Verdana" pitchFamily="34" charset="0"/>
                          <a:ea typeface="宋体" pitchFamily="2" charset="-122"/>
                        </a:rPr>
                        <a:t>Star</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75000"/>
                        </a:lnSpc>
                        <a:spcBef>
                          <a:spcPct val="0"/>
                        </a:spcBef>
                        <a:spcAft>
                          <a:spcPct val="0"/>
                        </a:spcAft>
                        <a:buClr>
                          <a:schemeClr val="bg2"/>
                        </a:buClr>
                        <a:buSzPct val="75000"/>
                        <a:buFont typeface="Wingdings" pitchFamily="2" charset="2"/>
                        <a:buNone/>
                        <a:tabLst/>
                      </a:pPr>
                      <a:r>
                        <a:rPr kumimoji="0" lang="en-US" altLang="zh-CN" sz="2000" b="0" i="0" u="none" strike="noStrike" cap="none" normalizeH="0" baseline="0" smtClean="0">
                          <a:ln>
                            <a:noFill/>
                          </a:ln>
                          <a:solidFill>
                            <a:schemeClr val="tx1"/>
                          </a:solidFill>
                          <a:effectLst/>
                          <a:latin typeface="Verdana" pitchFamily="34" charset="0"/>
                          <a:ea typeface="宋体" pitchFamily="2" charset="-122"/>
                        </a:rPr>
                        <a:t>Title</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75000"/>
                        </a:lnSpc>
                        <a:spcBef>
                          <a:spcPct val="0"/>
                        </a:spcBef>
                        <a:spcAft>
                          <a:spcPct val="0"/>
                        </a:spcAft>
                        <a:buClr>
                          <a:schemeClr val="bg2"/>
                        </a:buClr>
                        <a:buSzPct val="75000"/>
                        <a:buFont typeface="Wingdings" pitchFamily="2" charset="2"/>
                        <a:buNone/>
                        <a:tabLst/>
                      </a:pPr>
                      <a:r>
                        <a:rPr kumimoji="0" lang="en-US" altLang="zh-CN" sz="2000" b="0" i="0" u="none" strike="noStrike" cap="none" normalizeH="0" baseline="0" smtClean="0">
                          <a:ln>
                            <a:noFill/>
                          </a:ln>
                          <a:solidFill>
                            <a:schemeClr val="tx1"/>
                          </a:solidFill>
                          <a:effectLst/>
                          <a:latin typeface="Verdana" pitchFamily="34" charset="0"/>
                          <a:ea typeface="宋体" pitchFamily="2" charset="-122"/>
                        </a:rPr>
                        <a:t>Year</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75000"/>
                        </a:lnSpc>
                        <a:spcBef>
                          <a:spcPct val="0"/>
                        </a:spcBef>
                        <a:spcAft>
                          <a:spcPct val="0"/>
                        </a:spcAft>
                        <a:buClr>
                          <a:schemeClr val="bg2"/>
                        </a:buClr>
                        <a:buSzPct val="75000"/>
                        <a:buFont typeface="Wingdings" pitchFamily="2" charset="2"/>
                        <a:buNone/>
                        <a:tabLst/>
                      </a:pPr>
                      <a:r>
                        <a:rPr kumimoji="0" lang="en-US" altLang="zh-CN" sz="2000" b="0" i="0" u="none" strike="noStrike" cap="none" normalizeH="0" baseline="0" smtClean="0">
                          <a:ln>
                            <a:noFill/>
                          </a:ln>
                          <a:solidFill>
                            <a:schemeClr val="tx1"/>
                          </a:solidFill>
                          <a:effectLst/>
                          <a:latin typeface="Verdana" pitchFamily="34" charset="0"/>
                          <a:ea typeface="宋体" pitchFamily="2" charset="-122"/>
                        </a:rPr>
                        <a:t>Genre</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11150">
                <a:tc>
                  <a:txBody>
                    <a:bodyPr/>
                    <a:lstStyle/>
                    <a:p>
                      <a:pPr marL="0" marR="0" lvl="0" indent="0" algn="l" defTabSz="914400" rtl="0" eaLnBrk="0" fontAlgn="base" latinLnBrk="0" hangingPunct="0">
                        <a:lnSpc>
                          <a:spcPct val="75000"/>
                        </a:lnSpc>
                        <a:spcBef>
                          <a:spcPct val="0"/>
                        </a:spcBef>
                        <a:spcAft>
                          <a:spcPct val="0"/>
                        </a:spcAft>
                        <a:buClr>
                          <a:schemeClr val="bg2"/>
                        </a:buClr>
                        <a:buSzPct val="75000"/>
                        <a:buFont typeface="Wingdings" pitchFamily="2" charset="2"/>
                        <a:buNone/>
                        <a:tabLst/>
                      </a:pPr>
                      <a:r>
                        <a:rPr kumimoji="0" lang="en-US" altLang="zh-CN" sz="2000" b="0" i="0" u="none" strike="noStrike" cap="none" normalizeH="0" baseline="0" smtClean="0">
                          <a:ln>
                            <a:noFill/>
                          </a:ln>
                          <a:solidFill>
                            <a:schemeClr val="tx1"/>
                          </a:solidFill>
                          <a:effectLst/>
                          <a:latin typeface="Verdana" pitchFamily="34" charset="0"/>
                          <a:ea typeface="宋体" pitchFamily="2" charset="-122"/>
                        </a:rPr>
                        <a:t>Keanu Reeves</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75000"/>
                        </a:lnSpc>
                        <a:spcBef>
                          <a:spcPct val="0"/>
                        </a:spcBef>
                        <a:spcAft>
                          <a:spcPct val="0"/>
                        </a:spcAft>
                        <a:buClr>
                          <a:schemeClr val="bg2"/>
                        </a:buClr>
                        <a:buSzPct val="75000"/>
                        <a:buFont typeface="Wingdings" pitchFamily="2" charset="2"/>
                        <a:buNone/>
                        <a:tabLst/>
                      </a:pPr>
                      <a:r>
                        <a:rPr kumimoji="0" lang="en-US" altLang="zh-CN" sz="2000" b="0" i="0" u="none" strike="noStrike" cap="none" normalizeH="0" baseline="0" smtClean="0">
                          <a:ln>
                            <a:noFill/>
                          </a:ln>
                          <a:solidFill>
                            <a:schemeClr val="tx1"/>
                          </a:solidFill>
                          <a:effectLst/>
                          <a:latin typeface="Verdana" pitchFamily="34" charset="0"/>
                          <a:ea typeface="宋体" pitchFamily="2" charset="-122"/>
                        </a:rPr>
                        <a:t>The Matrix</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75000"/>
                        </a:lnSpc>
                        <a:spcBef>
                          <a:spcPct val="0"/>
                        </a:spcBef>
                        <a:spcAft>
                          <a:spcPct val="0"/>
                        </a:spcAft>
                        <a:buClr>
                          <a:schemeClr val="bg2"/>
                        </a:buClr>
                        <a:buSzPct val="75000"/>
                        <a:buFont typeface="Wingdings" pitchFamily="2" charset="2"/>
                        <a:buNone/>
                        <a:tabLst/>
                      </a:pPr>
                      <a:r>
                        <a:rPr kumimoji="0" lang="en-US" altLang="zh-CN" sz="2000" b="0" i="0" u="none" strike="noStrike" cap="none" normalizeH="0" baseline="0" smtClean="0">
                          <a:ln>
                            <a:noFill/>
                          </a:ln>
                          <a:solidFill>
                            <a:schemeClr val="tx1"/>
                          </a:solidFill>
                          <a:effectLst/>
                          <a:latin typeface="Verdana" pitchFamily="34" charset="0"/>
                          <a:ea typeface="宋体" pitchFamily="2" charset="-122"/>
                        </a:rPr>
                        <a:t>1999</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75000"/>
                        </a:lnSpc>
                        <a:spcBef>
                          <a:spcPct val="0"/>
                        </a:spcBef>
                        <a:spcAft>
                          <a:spcPct val="0"/>
                        </a:spcAft>
                        <a:buClr>
                          <a:schemeClr val="bg2"/>
                        </a:buClr>
                        <a:buSzPct val="75000"/>
                        <a:buFont typeface="Wingdings" pitchFamily="2" charset="2"/>
                        <a:buNone/>
                        <a:tabLst/>
                      </a:pPr>
                      <a:r>
                        <a:rPr kumimoji="0" lang="en-US" altLang="zh-CN" sz="2000" b="0" i="0" u="none" strike="noStrike" cap="none" normalizeH="0" baseline="0" smtClean="0">
                          <a:ln>
                            <a:noFill/>
                          </a:ln>
                          <a:solidFill>
                            <a:schemeClr val="tx1"/>
                          </a:solidFill>
                          <a:effectLst/>
                          <a:latin typeface="Verdana" pitchFamily="34" charset="0"/>
                          <a:ea typeface="宋体" pitchFamily="2" charset="-122"/>
                        </a:rPr>
                        <a:t>Sci-Fi</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12738">
                <a:tc>
                  <a:txBody>
                    <a:bodyPr/>
                    <a:lstStyle/>
                    <a:p>
                      <a:pPr marL="0" marR="0" lvl="0" indent="0" algn="l" defTabSz="914400" rtl="0" eaLnBrk="0" fontAlgn="base" latinLnBrk="0" hangingPunct="0">
                        <a:lnSpc>
                          <a:spcPct val="75000"/>
                        </a:lnSpc>
                        <a:spcBef>
                          <a:spcPct val="0"/>
                        </a:spcBef>
                        <a:spcAft>
                          <a:spcPct val="0"/>
                        </a:spcAft>
                        <a:buClr>
                          <a:schemeClr val="bg2"/>
                        </a:buClr>
                        <a:buSzPct val="75000"/>
                        <a:buFont typeface="Wingdings" pitchFamily="2" charset="2"/>
                        <a:buNone/>
                        <a:tabLst/>
                      </a:pPr>
                      <a:r>
                        <a:rPr kumimoji="0" lang="en-US" altLang="zh-CN" sz="2000" b="0" i="0" u="none" strike="noStrike" cap="none" normalizeH="0" baseline="0" dirty="0" smtClean="0">
                          <a:ln>
                            <a:noFill/>
                          </a:ln>
                          <a:solidFill>
                            <a:srgbClr val="3333FF"/>
                          </a:solidFill>
                          <a:effectLst/>
                          <a:latin typeface="Verdana" pitchFamily="34" charset="0"/>
                          <a:ea typeface="宋体" pitchFamily="2" charset="-122"/>
                        </a:rPr>
                        <a:t>Samuel Jackson</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75000"/>
                        </a:lnSpc>
                        <a:spcBef>
                          <a:spcPct val="20000"/>
                        </a:spcBef>
                        <a:spcAft>
                          <a:spcPct val="0"/>
                        </a:spcAft>
                        <a:buClr>
                          <a:schemeClr val="bg2"/>
                        </a:buClr>
                        <a:buSzPct val="75000"/>
                        <a:buFont typeface="Wingdings" pitchFamily="2" charset="2"/>
                        <a:buNone/>
                        <a:tabLst/>
                      </a:pPr>
                      <a:r>
                        <a:rPr kumimoji="0" lang="en-US" altLang="zh-CN" sz="2000" b="0" i="0" u="none" strike="noStrike" cap="none" normalizeH="0" baseline="0" dirty="0" smtClean="0">
                          <a:ln>
                            <a:noFill/>
                          </a:ln>
                          <a:solidFill>
                            <a:srgbClr val="3333FF"/>
                          </a:solidFill>
                          <a:effectLst/>
                          <a:latin typeface="Verdana" pitchFamily="34" charset="0"/>
                          <a:ea typeface="宋体" pitchFamily="2" charset="-122"/>
                        </a:rPr>
                        <a:t>Iron man</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75000"/>
                        </a:lnSpc>
                        <a:spcBef>
                          <a:spcPct val="0"/>
                        </a:spcBef>
                        <a:spcAft>
                          <a:spcPct val="0"/>
                        </a:spcAft>
                        <a:buClr>
                          <a:schemeClr val="bg2"/>
                        </a:buClr>
                        <a:buSzPct val="75000"/>
                        <a:buFont typeface="Wingdings" pitchFamily="2" charset="2"/>
                        <a:buNone/>
                        <a:tabLst/>
                      </a:pPr>
                      <a:r>
                        <a:rPr kumimoji="0" lang="en-US" altLang="zh-CN" sz="2000" b="0" i="0" u="none" strike="noStrike" cap="none" normalizeH="0" baseline="0" dirty="0" smtClean="0">
                          <a:ln>
                            <a:noFill/>
                          </a:ln>
                          <a:solidFill>
                            <a:srgbClr val="3333FF"/>
                          </a:solidFill>
                          <a:effectLst/>
                          <a:latin typeface="Verdana" pitchFamily="34" charset="0"/>
                          <a:ea typeface="宋体" pitchFamily="2" charset="-122"/>
                        </a:rPr>
                        <a:t>2008</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75000"/>
                        </a:lnSpc>
                        <a:spcBef>
                          <a:spcPct val="0"/>
                        </a:spcBef>
                        <a:spcAft>
                          <a:spcPct val="0"/>
                        </a:spcAft>
                        <a:buClr>
                          <a:schemeClr val="bg2"/>
                        </a:buClr>
                        <a:buSzPct val="75000"/>
                        <a:buFont typeface="Wingdings" pitchFamily="2" charset="2"/>
                        <a:buNone/>
                        <a:tabLst/>
                      </a:pPr>
                      <a:r>
                        <a:rPr kumimoji="0" lang="en-US" altLang="zh-CN" sz="2000" b="0" i="0" u="none" strike="noStrike" cap="none" normalizeH="0" baseline="0" dirty="0" smtClean="0">
                          <a:ln>
                            <a:noFill/>
                          </a:ln>
                          <a:solidFill>
                            <a:srgbClr val="3333FF"/>
                          </a:solidFill>
                          <a:effectLst/>
                          <a:latin typeface="Verdana" pitchFamily="34" charset="0"/>
                          <a:ea typeface="宋体" pitchFamily="2" charset="-122"/>
                        </a:rPr>
                        <a:t>Sci-Fi</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12738">
                <a:tc>
                  <a:txBody>
                    <a:bodyPr/>
                    <a:lstStyle/>
                    <a:p>
                      <a:pPr marL="0" marR="0" lvl="0" indent="0" algn="l" defTabSz="914400" rtl="0" eaLnBrk="0" fontAlgn="base" latinLnBrk="0" hangingPunct="0">
                        <a:lnSpc>
                          <a:spcPct val="75000"/>
                        </a:lnSpc>
                        <a:spcBef>
                          <a:spcPct val="0"/>
                        </a:spcBef>
                        <a:spcAft>
                          <a:spcPct val="0"/>
                        </a:spcAft>
                        <a:buClr>
                          <a:schemeClr val="bg2"/>
                        </a:buClr>
                        <a:buSzPct val="75000"/>
                        <a:buFont typeface="Wingdings" pitchFamily="2" charset="2"/>
                        <a:buNone/>
                        <a:tabLst/>
                      </a:pPr>
                      <a:r>
                        <a:rPr kumimoji="0" lang="en-US" altLang="zh-CN" sz="2000" b="0" i="0" u="none" strike="noStrike" cap="none" normalizeH="0" baseline="0" dirty="0" smtClean="0">
                          <a:ln>
                            <a:noFill/>
                          </a:ln>
                          <a:solidFill>
                            <a:schemeClr val="tx1"/>
                          </a:solidFill>
                          <a:effectLst/>
                          <a:latin typeface="Verdana" pitchFamily="34" charset="0"/>
                          <a:ea typeface="宋体" pitchFamily="2" charset="-122"/>
                        </a:rPr>
                        <a:t>Schwarzenegger</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75000"/>
                        </a:lnSpc>
                        <a:spcBef>
                          <a:spcPct val="0"/>
                        </a:spcBef>
                        <a:spcAft>
                          <a:spcPct val="0"/>
                        </a:spcAft>
                        <a:buClr>
                          <a:schemeClr val="bg2"/>
                        </a:buClr>
                        <a:buSzPct val="75000"/>
                        <a:buFont typeface="Wingdings" pitchFamily="2" charset="2"/>
                        <a:buNone/>
                        <a:tabLst/>
                      </a:pPr>
                      <a:r>
                        <a:rPr kumimoji="0" lang="en-US" altLang="zh-CN" sz="2000" b="0" i="0" u="none" strike="noStrike" cap="none" normalizeH="0" baseline="0" dirty="0" smtClean="0">
                          <a:ln>
                            <a:noFill/>
                          </a:ln>
                          <a:solidFill>
                            <a:schemeClr val="tx1"/>
                          </a:solidFill>
                          <a:effectLst/>
                          <a:latin typeface="Verdana" pitchFamily="34" charset="0"/>
                          <a:ea typeface="宋体" pitchFamily="2" charset="-122"/>
                        </a:rPr>
                        <a:t>The Terminator</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75000"/>
                        </a:lnSpc>
                        <a:spcBef>
                          <a:spcPct val="0"/>
                        </a:spcBef>
                        <a:spcAft>
                          <a:spcPct val="0"/>
                        </a:spcAft>
                        <a:buClr>
                          <a:schemeClr val="bg2"/>
                        </a:buClr>
                        <a:buSzPct val="75000"/>
                        <a:buFont typeface="Wingdings" pitchFamily="2" charset="2"/>
                        <a:buNone/>
                        <a:tabLst/>
                      </a:pPr>
                      <a:r>
                        <a:rPr kumimoji="0" lang="en-US" altLang="zh-CN" sz="2000" b="0" i="0" u="none" strike="noStrike" cap="none" normalizeH="0" baseline="0" smtClean="0">
                          <a:ln>
                            <a:noFill/>
                          </a:ln>
                          <a:solidFill>
                            <a:schemeClr val="tx1"/>
                          </a:solidFill>
                          <a:effectLst/>
                          <a:latin typeface="Verdana" pitchFamily="34" charset="0"/>
                          <a:ea typeface="宋体" pitchFamily="2" charset="-122"/>
                        </a:rPr>
                        <a:t>1984</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75000"/>
                        </a:lnSpc>
                        <a:spcBef>
                          <a:spcPct val="0"/>
                        </a:spcBef>
                        <a:spcAft>
                          <a:spcPct val="0"/>
                        </a:spcAft>
                        <a:buClr>
                          <a:schemeClr val="bg2"/>
                        </a:buClr>
                        <a:buSzPct val="75000"/>
                        <a:buFont typeface="Wingdings" pitchFamily="2" charset="2"/>
                        <a:buNone/>
                        <a:tabLst/>
                      </a:pPr>
                      <a:r>
                        <a:rPr kumimoji="0" lang="en-US" altLang="zh-CN" sz="2000" b="0" i="0" u="none" strike="noStrike" cap="none" normalizeH="0" baseline="0" smtClean="0">
                          <a:ln>
                            <a:noFill/>
                          </a:ln>
                          <a:solidFill>
                            <a:schemeClr val="tx1"/>
                          </a:solidFill>
                          <a:effectLst/>
                          <a:latin typeface="Verdana" pitchFamily="34" charset="0"/>
                          <a:ea typeface="宋体" pitchFamily="2" charset="-122"/>
                        </a:rPr>
                        <a:t>Sci-Fi</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09563">
                <a:tc>
                  <a:txBody>
                    <a:bodyPr/>
                    <a:lstStyle/>
                    <a:p>
                      <a:pPr marL="0" marR="0" lvl="0" indent="0" algn="l" defTabSz="914400" rtl="0" eaLnBrk="0" fontAlgn="base" latinLnBrk="0" hangingPunct="0">
                        <a:lnSpc>
                          <a:spcPct val="75000"/>
                        </a:lnSpc>
                        <a:spcBef>
                          <a:spcPct val="0"/>
                        </a:spcBef>
                        <a:spcAft>
                          <a:spcPct val="0"/>
                        </a:spcAft>
                        <a:buClr>
                          <a:schemeClr val="bg2"/>
                        </a:buClr>
                        <a:buSzPct val="75000"/>
                        <a:buFont typeface="Wingdings" pitchFamily="2" charset="2"/>
                        <a:buNone/>
                        <a:tabLst/>
                      </a:pPr>
                      <a:r>
                        <a:rPr kumimoji="0" lang="en-US" altLang="zh-CN" sz="2000" b="0" i="0" u="none" strike="noStrike" cap="none" normalizeH="0" baseline="0" dirty="0" smtClean="0">
                          <a:ln>
                            <a:noFill/>
                          </a:ln>
                          <a:solidFill>
                            <a:srgbClr val="3333FF"/>
                          </a:solidFill>
                          <a:effectLst/>
                          <a:latin typeface="Verdana" pitchFamily="34" charset="0"/>
                          <a:ea typeface="宋体" pitchFamily="2" charset="-122"/>
                        </a:rPr>
                        <a:t>Samuel Jackson</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75000"/>
                        </a:lnSpc>
                        <a:spcBef>
                          <a:spcPct val="0"/>
                        </a:spcBef>
                        <a:spcAft>
                          <a:spcPct val="0"/>
                        </a:spcAft>
                        <a:buClr>
                          <a:schemeClr val="bg2"/>
                        </a:buClr>
                        <a:buSzPct val="75000"/>
                        <a:buFont typeface="Wingdings" pitchFamily="2" charset="2"/>
                        <a:buNone/>
                        <a:tabLst/>
                      </a:pPr>
                      <a:r>
                        <a:rPr kumimoji="0" lang="en-US" altLang="zh-CN" sz="2000" b="0" i="0" u="none" strike="noStrike" cap="none" normalizeH="0" baseline="0" dirty="0" smtClean="0">
                          <a:ln>
                            <a:noFill/>
                          </a:ln>
                          <a:solidFill>
                            <a:srgbClr val="3333FF"/>
                          </a:solidFill>
                          <a:effectLst/>
                          <a:latin typeface="Verdana" pitchFamily="34" charset="0"/>
                          <a:ea typeface="宋体" pitchFamily="2" charset="-122"/>
                        </a:rPr>
                        <a:t>The man</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75000"/>
                        </a:lnSpc>
                        <a:spcBef>
                          <a:spcPct val="0"/>
                        </a:spcBef>
                        <a:spcAft>
                          <a:spcPct val="0"/>
                        </a:spcAft>
                        <a:buClr>
                          <a:schemeClr val="bg2"/>
                        </a:buClr>
                        <a:buSzPct val="75000"/>
                        <a:buFont typeface="Wingdings" pitchFamily="2" charset="2"/>
                        <a:buNone/>
                        <a:tabLst/>
                      </a:pPr>
                      <a:r>
                        <a:rPr kumimoji="0" lang="en-US" altLang="zh-CN" sz="2000" b="0" i="0" u="none" strike="noStrike" cap="none" normalizeH="0" baseline="0" dirty="0" smtClean="0">
                          <a:ln>
                            <a:noFill/>
                          </a:ln>
                          <a:solidFill>
                            <a:srgbClr val="3333FF"/>
                          </a:solidFill>
                          <a:effectLst/>
                          <a:latin typeface="Verdana" pitchFamily="34" charset="0"/>
                          <a:ea typeface="宋体" pitchFamily="2" charset="-122"/>
                        </a:rPr>
                        <a:t>2006</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75000"/>
                        </a:lnSpc>
                        <a:spcBef>
                          <a:spcPct val="0"/>
                        </a:spcBef>
                        <a:spcAft>
                          <a:spcPct val="0"/>
                        </a:spcAft>
                        <a:buClr>
                          <a:schemeClr val="bg2"/>
                        </a:buClr>
                        <a:buSzPct val="75000"/>
                        <a:buFont typeface="Wingdings" pitchFamily="2" charset="2"/>
                        <a:buNone/>
                        <a:tabLst/>
                      </a:pPr>
                      <a:r>
                        <a:rPr kumimoji="0" lang="en-US" altLang="zh-CN" sz="2000" b="0" i="0" u="none" strike="noStrike" cap="none" normalizeH="0" baseline="0" dirty="0" smtClean="0">
                          <a:ln>
                            <a:noFill/>
                          </a:ln>
                          <a:solidFill>
                            <a:srgbClr val="3333FF"/>
                          </a:solidFill>
                          <a:effectLst/>
                          <a:latin typeface="Verdana" pitchFamily="34" charset="0"/>
                          <a:ea typeface="宋体" pitchFamily="2" charset="-122"/>
                        </a:rPr>
                        <a:t>Crime</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
        <p:nvSpPr>
          <p:cNvPr id="14372" name="Text Box 46"/>
          <p:cNvSpPr txBox="1">
            <a:spLocks noChangeArrowheads="1"/>
          </p:cNvSpPr>
          <p:nvPr/>
        </p:nvSpPr>
        <p:spPr bwMode="auto">
          <a:xfrm>
            <a:off x="1676400" y="3429000"/>
            <a:ext cx="55848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a:solidFill>
                  <a:srgbClr val="990000"/>
                </a:solidFill>
              </a:rPr>
              <a:t>Find movies starred </a:t>
            </a:r>
            <a:r>
              <a:rPr lang="en-US" altLang="zh-CN">
                <a:solidFill>
                  <a:srgbClr val="3333FF"/>
                </a:solidFill>
              </a:rPr>
              <a:t>Samuel Jackson</a:t>
            </a:r>
          </a:p>
        </p:txBody>
      </p:sp>
      <p:pic>
        <p:nvPicPr>
          <p:cNvPr id="14373" name="Picture 56" descr="th-IM-21898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524000"/>
            <a:ext cx="2133600" cy="142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74" name="Rectangle 57"/>
          <p:cNvSpPr>
            <a:spLocks noChangeArrowheads="1"/>
          </p:cNvSpPr>
          <p:nvPr/>
        </p:nvSpPr>
        <p:spPr bwMode="auto">
          <a:xfrm>
            <a:off x="1447800" y="3048000"/>
            <a:ext cx="1244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a:t>Iron man</a:t>
            </a:r>
            <a:endParaRPr lang="zh-CN" altLang="en-US"/>
          </a:p>
        </p:txBody>
      </p:sp>
      <p:pic>
        <p:nvPicPr>
          <p:cNvPr id="14375" name="Picture 58" descr="th-the_man_post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1447800"/>
            <a:ext cx="1030288"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76" name="Rectangle 59"/>
          <p:cNvSpPr>
            <a:spLocks noChangeArrowheads="1"/>
          </p:cNvSpPr>
          <p:nvPr/>
        </p:nvSpPr>
        <p:spPr bwMode="auto">
          <a:xfrm>
            <a:off x="5486400" y="3048000"/>
            <a:ext cx="11906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a:t>The man</a:t>
            </a:r>
            <a:endParaRPr lang="zh-CN" altLang="en-US"/>
          </a:p>
        </p:txBody>
      </p:sp>
    </p:spTree>
    <p:extLst>
      <p:ext uri="{BB962C8B-B14F-4D97-AF65-F5344CB8AC3E}">
        <p14:creationId xmlns:p14="http://schemas.microsoft.com/office/powerpoint/2010/main" val="311575009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162272"/>
            <a:ext cx="8229600" cy="1143000"/>
          </a:xfrm>
        </p:spPr>
        <p:txBody>
          <a:bodyPr>
            <a:noAutofit/>
          </a:bodyPr>
          <a:lstStyle/>
          <a:p>
            <a:r>
              <a:rPr lang="en-US" altLang="zh-CN" sz="3600" b="1" dirty="0" smtClean="0"/>
              <a:t>Comparison with State-of-the-art Methods</a:t>
            </a:r>
            <a:endParaRPr lang="zh-CN" altLang="en-US" sz="3600" dirty="0"/>
          </a:p>
        </p:txBody>
      </p:sp>
      <p:sp>
        <p:nvSpPr>
          <p:cNvPr id="8" name="日期占位符 7"/>
          <p:cNvSpPr>
            <a:spLocks noGrp="1"/>
          </p:cNvSpPr>
          <p:nvPr>
            <p:ph type="dt" sz="half" idx="10"/>
          </p:nvPr>
        </p:nvSpPr>
        <p:spPr/>
        <p:txBody>
          <a:bodyPr/>
          <a:lstStyle/>
          <a:p>
            <a:fld id="{22F8540E-C91E-4A0E-A157-94003BF72961}" type="datetime1">
              <a:rPr lang="en-US" altLang="zh-CN" smtClean="0"/>
              <a:t>4/11/2013</a:t>
            </a:fld>
            <a:endParaRPr lang="zh-CN" altLang="en-US"/>
          </a:p>
        </p:txBody>
      </p:sp>
      <p:sp>
        <p:nvSpPr>
          <p:cNvPr id="10" name="页脚占位符 9"/>
          <p:cNvSpPr>
            <a:spLocks noGrp="1"/>
          </p:cNvSpPr>
          <p:nvPr>
            <p:ph type="ftr" sz="quarter" idx="11"/>
          </p:nvPr>
        </p:nvSpPr>
        <p:spPr/>
        <p:txBody>
          <a:bodyPr/>
          <a:lstStyle/>
          <a:p>
            <a:r>
              <a:rPr lang="en-US" altLang="zh-CN" smtClean="0"/>
              <a:t>TopkSearch @ ICDE2013</a:t>
            </a:r>
            <a:endParaRPr lang="zh-CN" altLang="en-US" dirty="0">
              <a:latin typeface="Times New Roman" pitchFamily="18" charset="0"/>
              <a:cs typeface="Times New Roman" pitchFamily="18" charset="0"/>
            </a:endParaRPr>
          </a:p>
        </p:txBody>
      </p:sp>
      <p:sp>
        <p:nvSpPr>
          <p:cNvPr id="9" name="灯片编号占位符 8"/>
          <p:cNvSpPr>
            <a:spLocks noGrp="1"/>
          </p:cNvSpPr>
          <p:nvPr>
            <p:ph type="sldNum" sz="quarter" idx="12"/>
          </p:nvPr>
        </p:nvSpPr>
        <p:spPr/>
        <p:txBody>
          <a:bodyPr/>
          <a:lstStyle/>
          <a:p>
            <a:fld id="{0C913308-F349-4B6D-A68A-DD1791B4A57B}" type="slidenum">
              <a:rPr lang="zh-CN" altLang="en-US" smtClean="0"/>
              <a:pPr/>
              <a:t>50</a:t>
            </a:fld>
            <a:r>
              <a:rPr lang="en-US" altLang="zh-CN" smtClean="0"/>
              <a:t>/42</a:t>
            </a:r>
            <a:endParaRPr lang="zh-CN" altLang="en-US" dirty="0"/>
          </a:p>
        </p:txBody>
      </p:sp>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9712" y="1484784"/>
            <a:ext cx="5362721" cy="4350886"/>
          </a:xfrm>
          <a:prstGeom prst="rect">
            <a:avLst/>
          </a:prstGeom>
        </p:spPr>
      </p:pic>
    </p:spTree>
    <p:extLst>
      <p:ext uri="{BB962C8B-B14F-4D97-AF65-F5344CB8AC3E}">
        <p14:creationId xmlns:p14="http://schemas.microsoft.com/office/powerpoint/2010/main" val="1764037159"/>
      </p:ext>
    </p:extLst>
  </p:cSld>
  <p:clrMapOvr>
    <a:masterClrMapping/>
  </p:clrMapOvr>
  <p:transition advTm="23369"/>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95536" y="-99392"/>
            <a:ext cx="8748464" cy="1143000"/>
          </a:xfrm>
        </p:spPr>
        <p:txBody>
          <a:bodyPr>
            <a:noAutofit/>
          </a:bodyPr>
          <a:lstStyle/>
          <a:p>
            <a:r>
              <a:rPr lang="en-US" altLang="zh-CN" sz="4000" b="1" dirty="0" smtClean="0"/>
              <a:t>Scalability with Dataset Sizes</a:t>
            </a:r>
            <a:endParaRPr lang="zh-CN" altLang="en-US" sz="4000" dirty="0"/>
          </a:p>
        </p:txBody>
      </p:sp>
      <p:sp>
        <p:nvSpPr>
          <p:cNvPr id="4" name="日期占位符 3"/>
          <p:cNvSpPr>
            <a:spLocks noGrp="1"/>
          </p:cNvSpPr>
          <p:nvPr>
            <p:ph type="dt" sz="half" idx="10"/>
          </p:nvPr>
        </p:nvSpPr>
        <p:spPr/>
        <p:txBody>
          <a:bodyPr/>
          <a:lstStyle/>
          <a:p>
            <a:fld id="{7CC1933F-B800-4F9B-9429-233B5E7AEB64}" type="datetime1">
              <a:rPr lang="en-US" altLang="zh-CN" smtClean="0"/>
              <a:t>4/11/2013</a:t>
            </a:fld>
            <a:endParaRPr lang="zh-CN" altLang="en-US"/>
          </a:p>
        </p:txBody>
      </p:sp>
      <p:sp>
        <p:nvSpPr>
          <p:cNvPr id="8" name="页脚占位符 7"/>
          <p:cNvSpPr>
            <a:spLocks noGrp="1"/>
          </p:cNvSpPr>
          <p:nvPr>
            <p:ph type="ftr" sz="quarter" idx="11"/>
          </p:nvPr>
        </p:nvSpPr>
        <p:spPr/>
        <p:txBody>
          <a:bodyPr/>
          <a:lstStyle/>
          <a:p>
            <a:r>
              <a:rPr lang="en-US" altLang="zh-CN" smtClean="0"/>
              <a:t>TopkSearch @ ICDE2013</a:t>
            </a:r>
            <a:endParaRPr lang="zh-CN" altLang="en-US" dirty="0">
              <a:latin typeface="Times New Roman" pitchFamily="18" charset="0"/>
              <a:cs typeface="Times New Roman" pitchFamily="18" charset="0"/>
            </a:endParaRPr>
          </a:p>
        </p:txBody>
      </p:sp>
      <p:sp>
        <p:nvSpPr>
          <p:cNvPr id="10" name="内容占位符 2"/>
          <p:cNvSpPr txBox="1">
            <a:spLocks/>
          </p:cNvSpPr>
          <p:nvPr/>
        </p:nvSpPr>
        <p:spPr>
          <a:xfrm>
            <a:off x="500034" y="1785926"/>
            <a:ext cx="8229600" cy="4389120"/>
          </a:xfrm>
          <a:prstGeom prst="rect">
            <a:avLst/>
          </a:prstGeom>
        </p:spPr>
        <p:txBody>
          <a:bodyPr vert="horz">
            <a:normAutofit/>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tabLst/>
              <a:defRPr/>
            </a:pPr>
            <a:endParaRPr kumimoji="0" lang="zh-CN" altLang="en-US" sz="2600" b="0" i="0" u="none" strike="noStrike" kern="1200" cap="none" spc="0" normalizeH="0" baseline="0" noProof="0" dirty="0">
              <a:ln>
                <a:noFill/>
              </a:ln>
              <a:solidFill>
                <a:schemeClr val="tx1"/>
              </a:solidFill>
              <a:effectLst/>
              <a:uLnTx/>
              <a:uFillTx/>
              <a:latin typeface="+mn-lt"/>
              <a:ea typeface="+mn-ea"/>
              <a:cs typeface="+mn-cs"/>
            </a:endParaRPr>
          </a:p>
        </p:txBody>
      </p:sp>
      <p:sp>
        <p:nvSpPr>
          <p:cNvPr id="9" name="灯片编号占位符 8"/>
          <p:cNvSpPr>
            <a:spLocks noGrp="1"/>
          </p:cNvSpPr>
          <p:nvPr>
            <p:ph type="sldNum" sz="quarter" idx="12"/>
          </p:nvPr>
        </p:nvSpPr>
        <p:spPr/>
        <p:txBody>
          <a:bodyPr/>
          <a:lstStyle/>
          <a:p>
            <a:fld id="{0C913308-F349-4B6D-A68A-DD1791B4A57B}" type="slidenum">
              <a:rPr lang="zh-CN" altLang="en-US" smtClean="0"/>
              <a:pPr/>
              <a:t>51</a:t>
            </a:fld>
            <a:r>
              <a:rPr lang="en-US" altLang="zh-CN" smtClean="0"/>
              <a:t>/42</a:t>
            </a:r>
            <a:endParaRPr lang="zh-CN" altLang="en-US" dirty="0"/>
          </a:p>
        </p:txBody>
      </p:sp>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01510" y="1179012"/>
            <a:ext cx="4540980" cy="3558620"/>
          </a:xfrm>
          <a:prstGeom prst="rect">
            <a:avLst/>
          </a:prstGeom>
        </p:spPr>
      </p:pic>
      <p:sp>
        <p:nvSpPr>
          <p:cNvPr id="13" name="TextBox 9"/>
          <p:cNvSpPr txBox="1"/>
          <p:nvPr/>
        </p:nvSpPr>
        <p:spPr>
          <a:xfrm>
            <a:off x="2306706" y="4964986"/>
            <a:ext cx="4320480" cy="1464231"/>
          </a:xfrm>
          <a:prstGeom prst="wedgeRoundRectCallout">
            <a:avLst>
              <a:gd name="adj1" fmla="val -1808"/>
              <a:gd name="adj2" fmla="val -75473"/>
              <a:gd name="adj3" fmla="val 16667"/>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altLang="zh-CN" sz="2000" dirty="0"/>
              <a:t>for </a:t>
            </a:r>
            <a:r>
              <a:rPr lang="en-US" altLang="zh-CN" sz="2000" i="1" dirty="0"/>
              <a:t>k</a:t>
            </a:r>
            <a:r>
              <a:rPr lang="en-US" altLang="zh-CN" sz="2000" dirty="0"/>
              <a:t>=100, our method took</a:t>
            </a:r>
          </a:p>
          <a:p>
            <a:r>
              <a:rPr lang="en-US" altLang="zh-CN" sz="2000" dirty="0"/>
              <a:t>27 milliseconds for 1 </a:t>
            </a:r>
            <a:r>
              <a:rPr lang="en-US" altLang="zh-CN" sz="2000" dirty="0" smtClean="0"/>
              <a:t>million strings, </a:t>
            </a:r>
          </a:p>
          <a:p>
            <a:r>
              <a:rPr lang="en-US" altLang="zh-CN" sz="2000" dirty="0" smtClean="0"/>
              <a:t>52 </a:t>
            </a:r>
            <a:r>
              <a:rPr lang="en-US" altLang="zh-CN" sz="2000" dirty="0"/>
              <a:t>milliseconds for 3 million strings </a:t>
            </a:r>
            <a:endParaRPr lang="en-US" altLang="zh-CN" sz="2000" dirty="0" smtClean="0"/>
          </a:p>
          <a:p>
            <a:r>
              <a:rPr lang="en-US" altLang="zh-CN" sz="2000" dirty="0" smtClean="0"/>
              <a:t>79 </a:t>
            </a:r>
            <a:r>
              <a:rPr lang="en-US" altLang="zh-CN" sz="2000" dirty="0"/>
              <a:t>milliseconds </a:t>
            </a:r>
            <a:r>
              <a:rPr lang="en-US" altLang="zh-CN" sz="2000" dirty="0" smtClean="0"/>
              <a:t>for 6 </a:t>
            </a:r>
            <a:r>
              <a:rPr lang="en-US" altLang="zh-CN" sz="2000" dirty="0"/>
              <a:t>million strings.</a:t>
            </a:r>
            <a:endParaRPr lang="en-US" altLang="zh-CN" sz="2000" dirty="0" smtClean="0"/>
          </a:p>
        </p:txBody>
      </p:sp>
    </p:spTree>
    <p:extLst>
      <p:ext uri="{BB962C8B-B14F-4D97-AF65-F5344CB8AC3E}">
        <p14:creationId xmlns:p14="http://schemas.microsoft.com/office/powerpoint/2010/main" val="1280628664"/>
      </p:ext>
    </p:extLst>
  </p:cSld>
  <p:clrMapOvr>
    <a:masterClrMapping/>
  </p:clrMapOvr>
  <p:transition advTm="12371"/>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95536" y="-99392"/>
            <a:ext cx="8229600" cy="1143000"/>
          </a:xfrm>
        </p:spPr>
        <p:txBody>
          <a:bodyPr/>
          <a:lstStyle/>
          <a:p>
            <a:r>
              <a:rPr lang="en-US" altLang="zh-CN" dirty="0" smtClean="0"/>
              <a:t>Outline</a:t>
            </a:r>
            <a:endParaRPr lang="zh-CN" altLang="en-US" dirty="0"/>
          </a:p>
        </p:txBody>
      </p:sp>
      <p:sp>
        <p:nvSpPr>
          <p:cNvPr id="3" name="内容占位符 2"/>
          <p:cNvSpPr>
            <a:spLocks noGrp="1"/>
          </p:cNvSpPr>
          <p:nvPr>
            <p:ph idx="1"/>
          </p:nvPr>
        </p:nvSpPr>
        <p:spPr>
          <a:xfrm>
            <a:off x="457200" y="1484784"/>
            <a:ext cx="8229600" cy="4389120"/>
          </a:xfrm>
        </p:spPr>
        <p:txBody>
          <a:bodyPr/>
          <a:lstStyle/>
          <a:p>
            <a:r>
              <a:rPr lang="en-US" altLang="zh-CN" dirty="0" smtClean="0"/>
              <a:t>Motivation</a:t>
            </a:r>
          </a:p>
          <a:p>
            <a:r>
              <a:rPr lang="en-US" altLang="zh-CN" dirty="0" smtClean="0"/>
              <a:t>Problem Formulation</a:t>
            </a:r>
          </a:p>
          <a:p>
            <a:r>
              <a:rPr lang="en-US" altLang="zh-CN" dirty="0" smtClean="0"/>
              <a:t>Progressive Framework</a:t>
            </a:r>
          </a:p>
          <a:p>
            <a:r>
              <a:rPr lang="en-US" altLang="zh-CN" dirty="0" smtClean="0"/>
              <a:t>Pivotal Entry-based Method</a:t>
            </a:r>
          </a:p>
          <a:p>
            <a:r>
              <a:rPr lang="en-US" altLang="zh-CN" dirty="0" smtClean="0"/>
              <a:t>Range-based Method</a:t>
            </a:r>
          </a:p>
          <a:p>
            <a:r>
              <a:rPr lang="en-US" altLang="zh-CN" dirty="0" smtClean="0"/>
              <a:t>Experiment</a:t>
            </a:r>
          </a:p>
          <a:p>
            <a:r>
              <a:rPr lang="en-US" altLang="zh-CN" dirty="0" smtClean="0">
                <a:solidFill>
                  <a:srgbClr val="FF0000"/>
                </a:solidFill>
              </a:rPr>
              <a:t>Conclusion</a:t>
            </a:r>
          </a:p>
        </p:txBody>
      </p:sp>
      <p:sp>
        <p:nvSpPr>
          <p:cNvPr id="4" name="日期占位符 3"/>
          <p:cNvSpPr>
            <a:spLocks noGrp="1"/>
          </p:cNvSpPr>
          <p:nvPr>
            <p:ph type="dt" sz="half" idx="10"/>
          </p:nvPr>
        </p:nvSpPr>
        <p:spPr/>
        <p:txBody>
          <a:bodyPr/>
          <a:lstStyle/>
          <a:p>
            <a:fld id="{0B83E1BB-B657-44A1-AAAC-FFB1B642E0C7}" type="datetime1">
              <a:rPr lang="en-US" altLang="zh-CN" smtClean="0"/>
              <a:t>4/11/2013</a:t>
            </a:fld>
            <a:endParaRPr lang="zh-CN" altLang="en-US"/>
          </a:p>
        </p:txBody>
      </p:sp>
      <p:sp>
        <p:nvSpPr>
          <p:cNvPr id="8" name="页脚占位符 7"/>
          <p:cNvSpPr>
            <a:spLocks noGrp="1"/>
          </p:cNvSpPr>
          <p:nvPr>
            <p:ph type="ftr" sz="quarter" idx="11"/>
          </p:nvPr>
        </p:nvSpPr>
        <p:spPr/>
        <p:txBody>
          <a:bodyPr/>
          <a:lstStyle/>
          <a:p>
            <a:r>
              <a:rPr lang="en-US" altLang="zh-CN" smtClean="0"/>
              <a:t>TopkSearch @ ICDE2013</a:t>
            </a:r>
            <a:endParaRPr lang="zh-CN" altLang="en-US" dirty="0">
              <a:latin typeface="Times New Roman" pitchFamily="18" charset="0"/>
              <a:cs typeface="Times New Roman" pitchFamily="18" charset="0"/>
            </a:endParaRPr>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52</a:t>
            </a:fld>
            <a:r>
              <a:rPr lang="en-US" altLang="zh-CN" smtClean="0"/>
              <a:t>/42</a:t>
            </a:r>
            <a:endParaRPr lang="zh-CN" altLang="en-US" dirty="0"/>
          </a:p>
        </p:txBody>
      </p:sp>
    </p:spTree>
    <p:custDataLst>
      <p:tags r:id="rId1"/>
    </p:custDataLst>
    <p:extLst>
      <p:ext uri="{BB962C8B-B14F-4D97-AF65-F5344CB8AC3E}">
        <p14:creationId xmlns:p14="http://schemas.microsoft.com/office/powerpoint/2010/main" val="47168503"/>
      </p:ext>
    </p:extLst>
  </p:cSld>
  <p:clrMapOvr>
    <a:masterClrMapping/>
  </p:clrMapOvr>
  <p:transition advTm="593"/>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84"/>
            <a:ext cx="8229600" cy="1143000"/>
          </a:xfrm>
        </p:spPr>
        <p:txBody>
          <a:bodyPr/>
          <a:lstStyle/>
          <a:p>
            <a:r>
              <a:rPr lang="en-US" altLang="zh-CN" dirty="0" smtClean="0"/>
              <a:t>Conclusion</a:t>
            </a:r>
            <a:endParaRPr lang="zh-CN" altLang="en-US" dirty="0"/>
          </a:p>
        </p:txBody>
      </p:sp>
      <p:sp>
        <p:nvSpPr>
          <p:cNvPr id="3" name="内容占位符 2"/>
          <p:cNvSpPr>
            <a:spLocks noGrp="1"/>
          </p:cNvSpPr>
          <p:nvPr>
            <p:ph idx="1"/>
          </p:nvPr>
        </p:nvSpPr>
        <p:spPr>
          <a:xfrm>
            <a:off x="395536" y="1484784"/>
            <a:ext cx="8748464" cy="4963466"/>
          </a:xfrm>
        </p:spPr>
        <p:txBody>
          <a:bodyPr>
            <a:normAutofit/>
          </a:bodyPr>
          <a:lstStyle/>
          <a:p>
            <a:pPr>
              <a:defRPr/>
            </a:pPr>
            <a:r>
              <a:rPr lang="en-US" altLang="zh-CN" sz="3200" dirty="0" smtClean="0"/>
              <a:t>Top-k String Similarity Search</a:t>
            </a:r>
            <a:endParaRPr lang="en-US" altLang="zh-CN" sz="3200" dirty="0"/>
          </a:p>
          <a:p>
            <a:pPr lvl="1"/>
            <a:r>
              <a:rPr lang="en-US" altLang="zh-CN" sz="2800" dirty="0" smtClean="0"/>
              <a:t>A progressive </a:t>
            </a:r>
            <a:r>
              <a:rPr lang="en-US" altLang="zh-CN" sz="2800" dirty="0"/>
              <a:t>framework to support top-k similarity search. </a:t>
            </a:r>
          </a:p>
          <a:p>
            <a:pPr lvl="1"/>
            <a:r>
              <a:rPr lang="en-US" altLang="zh-CN" sz="2800" dirty="0" smtClean="0"/>
              <a:t>A </a:t>
            </a:r>
            <a:r>
              <a:rPr lang="en-US" altLang="zh-CN" sz="2800" dirty="0"/>
              <a:t>pivotal entries </a:t>
            </a:r>
            <a:r>
              <a:rPr lang="en-US" altLang="zh-CN" sz="2800" dirty="0" smtClean="0"/>
              <a:t>method to </a:t>
            </a:r>
            <a:r>
              <a:rPr lang="en-US" altLang="zh-CN" sz="2800" dirty="0"/>
              <a:t>avoid unnecessary </a:t>
            </a:r>
            <a:r>
              <a:rPr lang="en-US" altLang="zh-CN" sz="2800" dirty="0" smtClean="0"/>
              <a:t>computations.</a:t>
            </a:r>
            <a:endParaRPr lang="en-US" altLang="zh-CN" sz="2800" dirty="0"/>
          </a:p>
          <a:p>
            <a:pPr lvl="1"/>
            <a:r>
              <a:rPr lang="en-US" altLang="zh-CN" sz="2800" dirty="0" smtClean="0"/>
              <a:t>A </a:t>
            </a:r>
            <a:r>
              <a:rPr lang="en-US" altLang="zh-CN" sz="2800" dirty="0"/>
              <a:t>range-based method </a:t>
            </a:r>
            <a:r>
              <a:rPr lang="en-US" altLang="zh-CN" sz="2800" dirty="0" smtClean="0"/>
              <a:t>groups </a:t>
            </a:r>
            <a:r>
              <a:rPr lang="en-US" altLang="zh-CN" sz="2800" dirty="0"/>
              <a:t>the pivotal entries.</a:t>
            </a:r>
          </a:p>
          <a:p>
            <a:pPr lvl="1"/>
            <a:r>
              <a:rPr lang="en-US" altLang="zh-CN" sz="2800" dirty="0"/>
              <a:t>Experimental results show that our method significantly outperforms existing methods</a:t>
            </a:r>
          </a:p>
        </p:txBody>
      </p:sp>
      <p:sp>
        <p:nvSpPr>
          <p:cNvPr id="4" name="日期占位符 3"/>
          <p:cNvSpPr>
            <a:spLocks noGrp="1"/>
          </p:cNvSpPr>
          <p:nvPr>
            <p:ph type="dt" sz="half" idx="10"/>
          </p:nvPr>
        </p:nvSpPr>
        <p:spPr/>
        <p:txBody>
          <a:bodyPr/>
          <a:lstStyle/>
          <a:p>
            <a:fld id="{74D2474F-C617-42AF-BD97-F8E2DF6EC338}" type="datetime1">
              <a:rPr lang="en-US" altLang="zh-CN" smtClean="0"/>
              <a:t>4/11/2013</a:t>
            </a:fld>
            <a:endParaRPr lang="zh-CN" altLang="en-US"/>
          </a:p>
        </p:txBody>
      </p:sp>
      <p:sp>
        <p:nvSpPr>
          <p:cNvPr id="8" name="页脚占位符 7"/>
          <p:cNvSpPr>
            <a:spLocks noGrp="1"/>
          </p:cNvSpPr>
          <p:nvPr>
            <p:ph type="ftr" sz="quarter" idx="11"/>
          </p:nvPr>
        </p:nvSpPr>
        <p:spPr/>
        <p:txBody>
          <a:bodyPr/>
          <a:lstStyle/>
          <a:p>
            <a:r>
              <a:rPr lang="en-US" altLang="zh-CN" smtClean="0"/>
              <a:t>TopkSearch @ ICDE2013</a:t>
            </a:r>
            <a:endParaRPr lang="zh-CN" altLang="en-US" dirty="0">
              <a:latin typeface="Times New Roman" pitchFamily="18" charset="0"/>
              <a:cs typeface="Times New Roman" pitchFamily="18" charset="0"/>
            </a:endParaRPr>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53</a:t>
            </a:fld>
            <a:r>
              <a:rPr lang="en-US" altLang="zh-CN" smtClean="0"/>
              <a:t>/42</a:t>
            </a:r>
            <a:endParaRPr lang="zh-CN" altLang="en-US" dirty="0"/>
          </a:p>
        </p:txBody>
      </p:sp>
    </p:spTree>
    <p:custDataLst>
      <p:tags r:id="rId1"/>
    </p:custDataLst>
    <p:extLst>
      <p:ext uri="{BB962C8B-B14F-4D97-AF65-F5344CB8AC3E}">
        <p14:creationId xmlns:p14="http://schemas.microsoft.com/office/powerpoint/2010/main" val="2165932435"/>
      </p:ext>
    </p:extLst>
  </p:cSld>
  <p:clrMapOvr>
    <a:masterClrMapping/>
  </p:clrMapOvr>
  <p:transition advTm="593"/>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937300" y="1844824"/>
            <a:ext cx="5371004" cy="2483108"/>
          </a:xfrm>
          <a:prstGeom prst="cloudCallout">
            <a:avLst/>
          </a:prstGeom>
          <a:blipFill>
            <a:blip r:embed="rId3" cstate="print"/>
            <a:tile tx="0" ty="0" sx="100000" sy="100000" flip="none" algn="tl"/>
          </a:blipFill>
          <a:ln>
            <a:solidFill>
              <a:schemeClr val="tx1"/>
            </a:solidFill>
          </a:ln>
        </p:spPr>
        <p:txBody>
          <a:bodyPr wrap="square" rtlCol="0">
            <a:spAutoFit/>
          </a:bodyPr>
          <a:lstStyle/>
          <a:p>
            <a:pPr algn="ctr"/>
            <a:r>
              <a:rPr lang="en-US" altLang="zh-CN" sz="5000" b="1" cap="all" dirty="0" smtClean="0">
                <a:ln w="9000" cmpd="sng">
                  <a:solidFill>
                    <a:schemeClr val="accent4">
                      <a:shade val="50000"/>
                      <a:satMod val="120000"/>
                    </a:schemeClr>
                  </a:solidFill>
                  <a:prstDash val="solid"/>
                </a:ln>
                <a:solidFill>
                  <a:srgbClr val="FF0000"/>
                </a:solidFill>
                <a:effectLst/>
                <a:latin typeface="Gungsuh" pitchFamily="18" charset="-127"/>
                <a:ea typeface="Gungsuh" pitchFamily="18" charset="-127"/>
              </a:rPr>
              <a:t>Thanks!</a:t>
            </a:r>
          </a:p>
          <a:p>
            <a:pPr algn="ctr"/>
            <a:r>
              <a:rPr lang="en-US" altLang="zh-CN" sz="5000" b="1" cap="all" dirty="0" smtClean="0">
                <a:ln w="9000" cmpd="sng">
                  <a:solidFill>
                    <a:schemeClr val="accent4">
                      <a:shade val="50000"/>
                      <a:satMod val="120000"/>
                    </a:schemeClr>
                  </a:solidFill>
                  <a:prstDash val="solid"/>
                </a:ln>
                <a:solidFill>
                  <a:srgbClr val="FF0000"/>
                </a:solidFill>
                <a:effectLst/>
                <a:latin typeface="Gungsuh" pitchFamily="18" charset="-127"/>
                <a:ea typeface="Gungsuh" pitchFamily="18" charset="-127"/>
              </a:rPr>
              <a:t>Q&amp;A</a:t>
            </a:r>
            <a:endParaRPr lang="zh-CN" altLang="en-US" sz="5000" b="1" cap="all" dirty="0">
              <a:ln w="9000" cmpd="sng">
                <a:solidFill>
                  <a:schemeClr val="accent4">
                    <a:shade val="50000"/>
                    <a:satMod val="120000"/>
                  </a:schemeClr>
                </a:solidFill>
                <a:prstDash val="solid"/>
              </a:ln>
              <a:solidFill>
                <a:srgbClr val="FF0000"/>
              </a:solidFill>
              <a:effectLst/>
              <a:latin typeface="Gungsuh" pitchFamily="18" charset="-127"/>
              <a:ea typeface="Gungsuh" pitchFamily="18" charset="-127"/>
            </a:endParaRPr>
          </a:p>
        </p:txBody>
      </p:sp>
      <p:sp>
        <p:nvSpPr>
          <p:cNvPr id="10" name="TextBox 9"/>
          <p:cNvSpPr txBox="1"/>
          <p:nvPr/>
        </p:nvSpPr>
        <p:spPr>
          <a:xfrm>
            <a:off x="0" y="4910488"/>
            <a:ext cx="9324528" cy="578882"/>
          </a:xfrm>
          <a:prstGeom prst="flowChartAlternateProcess">
            <a:avLst/>
          </a:prstGeom>
          <a:ln>
            <a:solidFill>
              <a:schemeClr val="tx1"/>
            </a:solidFill>
          </a:ln>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altLang="zh-CN" sz="2800" dirty="0" smtClean="0">
                <a:solidFill>
                  <a:srgbClr val="FF0000"/>
                </a:solidFill>
              </a:rPr>
              <a:t>http</a:t>
            </a:r>
            <a:r>
              <a:rPr lang="en-US" altLang="zh-CN" sz="2800" dirty="0">
                <a:solidFill>
                  <a:srgbClr val="FF0000"/>
                </a:solidFill>
              </a:rPr>
              <a:t>://</a:t>
            </a:r>
            <a:r>
              <a:rPr lang="en-US" altLang="zh-CN" sz="2800" dirty="0" smtClean="0">
                <a:solidFill>
                  <a:srgbClr val="FF0000"/>
                </a:solidFill>
              </a:rPr>
              <a:t>dbgroup.cs.tsinghua.edu.cn/dd/projects/topksearch</a:t>
            </a:r>
            <a:endParaRPr lang="zh-CN" altLang="en-US" sz="2800" dirty="0">
              <a:solidFill>
                <a:srgbClr val="FF000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7"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fld id="{C963B6C0-E71A-4016-9C1D-D1FF59A1C1F2}" type="slidenum">
              <a:rPr lang="zh-CN" altLang="en-US"/>
              <a:pPr eaLnBrk="1" hangingPunct="1"/>
              <a:t>6</a:t>
            </a:fld>
            <a:endParaRPr lang="en-US" altLang="zh-CN"/>
          </a:p>
        </p:txBody>
      </p:sp>
      <p:sp>
        <p:nvSpPr>
          <p:cNvPr id="1028" name="Rectangle 2"/>
          <p:cNvSpPr>
            <a:spLocks noGrp="1" noChangeArrowheads="1"/>
          </p:cNvSpPr>
          <p:nvPr>
            <p:ph type="title"/>
          </p:nvPr>
        </p:nvSpPr>
        <p:spPr>
          <a:xfrm>
            <a:off x="323528" y="-99392"/>
            <a:ext cx="8077200" cy="1139825"/>
          </a:xfrm>
        </p:spPr>
        <p:txBody>
          <a:bodyPr/>
          <a:lstStyle/>
          <a:p>
            <a:pPr eaLnBrk="1" hangingPunct="1"/>
            <a:r>
              <a:rPr lang="en-US" altLang="zh-CN" dirty="0" smtClean="0"/>
              <a:t>Query: Schwarzenegger?</a:t>
            </a:r>
          </a:p>
        </p:txBody>
      </p:sp>
      <p:graphicFrame>
        <p:nvGraphicFramePr>
          <p:cNvPr id="110650" name="Group 58"/>
          <p:cNvGraphicFramePr>
            <a:graphicFrameLocks noGrp="1"/>
          </p:cNvGraphicFramePr>
          <p:nvPr>
            <p:ph sz="half" idx="1"/>
          </p:nvPr>
        </p:nvGraphicFramePr>
        <p:xfrm>
          <a:off x="457200" y="3886200"/>
          <a:ext cx="8001000" cy="1914524"/>
        </p:xfrm>
        <a:graphic>
          <a:graphicData uri="http://schemas.openxmlformats.org/drawingml/2006/table">
            <a:tbl>
              <a:tblPr/>
              <a:tblGrid>
                <a:gridCol w="2971800"/>
                <a:gridCol w="3000375"/>
                <a:gridCol w="852488"/>
                <a:gridCol w="1176337"/>
              </a:tblGrid>
              <a:tr h="320146">
                <a:tc>
                  <a:txBody>
                    <a:bodyPr/>
                    <a:lstStyle/>
                    <a:p>
                      <a:pPr marL="0" marR="0" lvl="0" indent="0" algn="ctr" defTabSz="914400" rtl="0" eaLnBrk="0" fontAlgn="base" latinLnBrk="0" hangingPunct="0">
                        <a:lnSpc>
                          <a:spcPct val="75000"/>
                        </a:lnSpc>
                        <a:spcBef>
                          <a:spcPct val="0"/>
                        </a:spcBef>
                        <a:spcAft>
                          <a:spcPct val="0"/>
                        </a:spcAft>
                        <a:buClr>
                          <a:schemeClr val="bg2"/>
                        </a:buClr>
                        <a:buSzPct val="75000"/>
                        <a:buFont typeface="Wingdings" pitchFamily="2" charset="2"/>
                        <a:buNone/>
                        <a:tabLst/>
                      </a:pPr>
                      <a:r>
                        <a:rPr kumimoji="0" lang="en-US" altLang="zh-CN" sz="2000" b="0" i="0" u="none" strike="noStrike" cap="none" normalizeH="0" baseline="0" dirty="0" smtClean="0">
                          <a:ln>
                            <a:noFill/>
                          </a:ln>
                          <a:solidFill>
                            <a:schemeClr val="tx1"/>
                          </a:solidFill>
                          <a:effectLst/>
                          <a:latin typeface="Verdana" pitchFamily="34" charset="0"/>
                          <a:ea typeface="宋体" pitchFamily="2" charset="-122"/>
                        </a:rPr>
                        <a:t>Star</a:t>
                      </a:r>
                    </a:p>
                  </a:txBody>
                  <a:tcPr marT="45735" marB="45735"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75000"/>
                        </a:lnSpc>
                        <a:spcBef>
                          <a:spcPct val="0"/>
                        </a:spcBef>
                        <a:spcAft>
                          <a:spcPct val="0"/>
                        </a:spcAft>
                        <a:buClr>
                          <a:schemeClr val="bg2"/>
                        </a:buClr>
                        <a:buSzPct val="75000"/>
                        <a:buFont typeface="Wingdings" pitchFamily="2" charset="2"/>
                        <a:buNone/>
                        <a:tabLst/>
                      </a:pPr>
                      <a:r>
                        <a:rPr kumimoji="0" lang="en-US" altLang="zh-CN" sz="2000" b="0" i="0" u="none" strike="noStrike" cap="none" normalizeH="0" baseline="0" smtClean="0">
                          <a:ln>
                            <a:noFill/>
                          </a:ln>
                          <a:solidFill>
                            <a:schemeClr val="tx1"/>
                          </a:solidFill>
                          <a:effectLst/>
                          <a:latin typeface="Verdana" pitchFamily="34" charset="0"/>
                          <a:ea typeface="宋体" pitchFamily="2" charset="-122"/>
                        </a:rPr>
                        <a:t>Title</a:t>
                      </a:r>
                    </a:p>
                  </a:txBody>
                  <a:tcPr marT="45735" marB="45735"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75000"/>
                        </a:lnSpc>
                        <a:spcBef>
                          <a:spcPct val="0"/>
                        </a:spcBef>
                        <a:spcAft>
                          <a:spcPct val="0"/>
                        </a:spcAft>
                        <a:buClr>
                          <a:schemeClr val="bg2"/>
                        </a:buClr>
                        <a:buSzPct val="75000"/>
                        <a:buFont typeface="Wingdings" pitchFamily="2" charset="2"/>
                        <a:buNone/>
                        <a:tabLst/>
                      </a:pPr>
                      <a:r>
                        <a:rPr kumimoji="0" lang="en-US" altLang="zh-CN" sz="2000" b="0" i="0" u="none" strike="noStrike" cap="none" normalizeH="0" baseline="0" smtClean="0">
                          <a:ln>
                            <a:noFill/>
                          </a:ln>
                          <a:solidFill>
                            <a:schemeClr val="tx1"/>
                          </a:solidFill>
                          <a:effectLst/>
                          <a:latin typeface="Verdana" pitchFamily="34" charset="0"/>
                          <a:ea typeface="宋体" pitchFamily="2" charset="-122"/>
                        </a:rPr>
                        <a:t>Year</a:t>
                      </a:r>
                    </a:p>
                  </a:txBody>
                  <a:tcPr marT="45735" marB="45735"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75000"/>
                        </a:lnSpc>
                        <a:spcBef>
                          <a:spcPct val="0"/>
                        </a:spcBef>
                        <a:spcAft>
                          <a:spcPct val="0"/>
                        </a:spcAft>
                        <a:buClr>
                          <a:schemeClr val="bg2"/>
                        </a:buClr>
                        <a:buSzPct val="75000"/>
                        <a:buFont typeface="Wingdings" pitchFamily="2" charset="2"/>
                        <a:buNone/>
                        <a:tabLst/>
                      </a:pPr>
                      <a:r>
                        <a:rPr kumimoji="0" lang="en-US" altLang="zh-CN" sz="2000" b="0" i="0" u="none" strike="noStrike" cap="none" normalizeH="0" baseline="0" smtClean="0">
                          <a:ln>
                            <a:noFill/>
                          </a:ln>
                          <a:solidFill>
                            <a:schemeClr val="tx1"/>
                          </a:solidFill>
                          <a:effectLst/>
                          <a:latin typeface="Verdana" pitchFamily="34" charset="0"/>
                          <a:ea typeface="宋体" pitchFamily="2" charset="-122"/>
                        </a:rPr>
                        <a:t>Genre</a:t>
                      </a:r>
                    </a:p>
                  </a:txBody>
                  <a:tcPr marT="45735" marB="45735"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97006">
                <a:tc>
                  <a:txBody>
                    <a:bodyPr/>
                    <a:lstStyle/>
                    <a:p>
                      <a:pPr marL="0" marR="0" lvl="0" indent="0" algn="l" defTabSz="914400" rtl="0" eaLnBrk="0" fontAlgn="base" latinLnBrk="0" hangingPunct="0">
                        <a:lnSpc>
                          <a:spcPct val="75000"/>
                        </a:lnSpc>
                        <a:spcBef>
                          <a:spcPct val="0"/>
                        </a:spcBef>
                        <a:spcAft>
                          <a:spcPct val="0"/>
                        </a:spcAft>
                        <a:buClr>
                          <a:schemeClr val="bg2"/>
                        </a:buClr>
                        <a:buSzPct val="75000"/>
                        <a:buFont typeface="Wingdings" pitchFamily="2" charset="2"/>
                        <a:buNone/>
                        <a:tabLst/>
                      </a:pPr>
                      <a:r>
                        <a:rPr kumimoji="0" lang="en-US" altLang="zh-CN" sz="2000" b="0" i="0" u="none" strike="noStrike" cap="none" normalizeH="0" baseline="0" smtClean="0">
                          <a:ln>
                            <a:noFill/>
                          </a:ln>
                          <a:solidFill>
                            <a:schemeClr val="tx1"/>
                          </a:solidFill>
                          <a:effectLst/>
                          <a:latin typeface="Verdana" pitchFamily="34" charset="0"/>
                          <a:ea typeface="宋体" pitchFamily="2" charset="-122"/>
                        </a:rPr>
                        <a:t>Keanu Reeves</a:t>
                      </a:r>
                    </a:p>
                  </a:txBody>
                  <a:tcPr marT="45735" marB="45735"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75000"/>
                        </a:lnSpc>
                        <a:spcBef>
                          <a:spcPct val="0"/>
                        </a:spcBef>
                        <a:spcAft>
                          <a:spcPct val="0"/>
                        </a:spcAft>
                        <a:buClr>
                          <a:schemeClr val="bg2"/>
                        </a:buClr>
                        <a:buSzPct val="75000"/>
                        <a:buFont typeface="Wingdings" pitchFamily="2" charset="2"/>
                        <a:buNone/>
                        <a:tabLst/>
                      </a:pPr>
                      <a:r>
                        <a:rPr kumimoji="0" lang="en-US" altLang="zh-CN" sz="2000" b="0" i="0" u="none" strike="noStrike" cap="none" normalizeH="0" baseline="0" smtClean="0">
                          <a:ln>
                            <a:noFill/>
                          </a:ln>
                          <a:solidFill>
                            <a:schemeClr val="tx1"/>
                          </a:solidFill>
                          <a:effectLst/>
                          <a:latin typeface="Verdana" pitchFamily="34" charset="0"/>
                          <a:ea typeface="宋体" pitchFamily="2" charset="-122"/>
                        </a:rPr>
                        <a:t>The Matrix</a:t>
                      </a:r>
                    </a:p>
                  </a:txBody>
                  <a:tcPr marT="45735" marB="45735"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75000"/>
                        </a:lnSpc>
                        <a:spcBef>
                          <a:spcPct val="0"/>
                        </a:spcBef>
                        <a:spcAft>
                          <a:spcPct val="0"/>
                        </a:spcAft>
                        <a:buClr>
                          <a:schemeClr val="bg2"/>
                        </a:buClr>
                        <a:buSzPct val="75000"/>
                        <a:buFont typeface="Wingdings" pitchFamily="2" charset="2"/>
                        <a:buNone/>
                        <a:tabLst/>
                      </a:pPr>
                      <a:r>
                        <a:rPr kumimoji="0" lang="en-US" altLang="zh-CN" sz="2000" b="0" i="0" u="none" strike="noStrike" cap="none" normalizeH="0" baseline="0" smtClean="0">
                          <a:ln>
                            <a:noFill/>
                          </a:ln>
                          <a:solidFill>
                            <a:schemeClr val="tx1"/>
                          </a:solidFill>
                          <a:effectLst/>
                          <a:latin typeface="Verdana" pitchFamily="34" charset="0"/>
                          <a:ea typeface="宋体" pitchFamily="2" charset="-122"/>
                        </a:rPr>
                        <a:t>1999</a:t>
                      </a:r>
                    </a:p>
                  </a:txBody>
                  <a:tcPr marT="45735" marB="45735"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75000"/>
                        </a:lnSpc>
                        <a:spcBef>
                          <a:spcPct val="0"/>
                        </a:spcBef>
                        <a:spcAft>
                          <a:spcPct val="0"/>
                        </a:spcAft>
                        <a:buClr>
                          <a:schemeClr val="bg2"/>
                        </a:buClr>
                        <a:buSzPct val="75000"/>
                        <a:buFont typeface="Wingdings" pitchFamily="2" charset="2"/>
                        <a:buNone/>
                        <a:tabLst/>
                      </a:pPr>
                      <a:r>
                        <a:rPr kumimoji="0" lang="en-US" altLang="zh-CN" sz="2000" b="0" i="0" u="none" strike="noStrike" cap="none" normalizeH="0" baseline="0" smtClean="0">
                          <a:ln>
                            <a:noFill/>
                          </a:ln>
                          <a:solidFill>
                            <a:schemeClr val="tx1"/>
                          </a:solidFill>
                          <a:effectLst/>
                          <a:latin typeface="Verdana" pitchFamily="34" charset="0"/>
                          <a:ea typeface="宋体" pitchFamily="2" charset="-122"/>
                        </a:rPr>
                        <a:t>Sci-Fi</a:t>
                      </a:r>
                    </a:p>
                  </a:txBody>
                  <a:tcPr marT="45735" marB="45735"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401771">
                <a:tc>
                  <a:txBody>
                    <a:bodyPr/>
                    <a:lstStyle/>
                    <a:p>
                      <a:pPr marL="0" marR="0" lvl="0" indent="0" algn="l" defTabSz="914400" rtl="0" eaLnBrk="0" fontAlgn="base" latinLnBrk="0" hangingPunct="0">
                        <a:lnSpc>
                          <a:spcPct val="75000"/>
                        </a:lnSpc>
                        <a:spcBef>
                          <a:spcPct val="0"/>
                        </a:spcBef>
                        <a:spcAft>
                          <a:spcPct val="0"/>
                        </a:spcAft>
                        <a:buClr>
                          <a:schemeClr val="bg2"/>
                        </a:buClr>
                        <a:buSzPct val="75000"/>
                        <a:buFont typeface="Wingdings" pitchFamily="2" charset="2"/>
                        <a:buNone/>
                        <a:tabLst/>
                      </a:pPr>
                      <a:r>
                        <a:rPr kumimoji="0" lang="en-US" altLang="zh-CN" sz="2000" b="0" i="0" u="none" strike="noStrike" cap="none" normalizeH="0" baseline="0" smtClean="0">
                          <a:ln>
                            <a:noFill/>
                          </a:ln>
                          <a:solidFill>
                            <a:schemeClr val="tx1"/>
                          </a:solidFill>
                          <a:effectLst/>
                          <a:latin typeface="Verdana" pitchFamily="34" charset="0"/>
                          <a:ea typeface="宋体" pitchFamily="2" charset="-122"/>
                        </a:rPr>
                        <a:t>Samuel Jackson</a:t>
                      </a:r>
                    </a:p>
                  </a:txBody>
                  <a:tcPr marT="45735" marB="45735"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75000"/>
                        </a:lnSpc>
                        <a:spcBef>
                          <a:spcPct val="20000"/>
                        </a:spcBef>
                        <a:spcAft>
                          <a:spcPct val="0"/>
                        </a:spcAft>
                        <a:buClr>
                          <a:schemeClr val="bg2"/>
                        </a:buClr>
                        <a:buSzPct val="75000"/>
                        <a:buFont typeface="Wingdings" pitchFamily="2" charset="2"/>
                        <a:buNone/>
                        <a:tabLst/>
                      </a:pPr>
                      <a:r>
                        <a:rPr kumimoji="0" lang="en-US" altLang="zh-CN" sz="2000" b="0" i="0" u="none" strike="noStrike" cap="none" normalizeH="0" baseline="0" smtClean="0">
                          <a:ln>
                            <a:noFill/>
                          </a:ln>
                          <a:solidFill>
                            <a:schemeClr val="tx1"/>
                          </a:solidFill>
                          <a:effectLst/>
                          <a:latin typeface="Verdana" pitchFamily="34" charset="0"/>
                          <a:ea typeface="宋体" pitchFamily="2" charset="-122"/>
                        </a:rPr>
                        <a:t>Iron man</a:t>
                      </a:r>
                    </a:p>
                  </a:txBody>
                  <a:tcPr marT="45735" marB="45735"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75000"/>
                        </a:lnSpc>
                        <a:spcBef>
                          <a:spcPct val="0"/>
                        </a:spcBef>
                        <a:spcAft>
                          <a:spcPct val="0"/>
                        </a:spcAft>
                        <a:buClr>
                          <a:schemeClr val="bg2"/>
                        </a:buClr>
                        <a:buSzPct val="75000"/>
                        <a:buFont typeface="Wingdings" pitchFamily="2" charset="2"/>
                        <a:buNone/>
                        <a:tabLst/>
                      </a:pPr>
                      <a:r>
                        <a:rPr kumimoji="0" lang="en-US" altLang="zh-CN" sz="2000" b="0" i="0" u="none" strike="noStrike" cap="none" normalizeH="0" baseline="0" smtClean="0">
                          <a:ln>
                            <a:noFill/>
                          </a:ln>
                          <a:solidFill>
                            <a:schemeClr val="tx1"/>
                          </a:solidFill>
                          <a:effectLst/>
                          <a:latin typeface="Verdana" pitchFamily="34" charset="0"/>
                          <a:ea typeface="宋体" pitchFamily="2" charset="-122"/>
                        </a:rPr>
                        <a:t>2008</a:t>
                      </a:r>
                    </a:p>
                  </a:txBody>
                  <a:tcPr marT="45735" marB="45735"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75000"/>
                        </a:lnSpc>
                        <a:spcBef>
                          <a:spcPct val="0"/>
                        </a:spcBef>
                        <a:spcAft>
                          <a:spcPct val="0"/>
                        </a:spcAft>
                        <a:buClr>
                          <a:schemeClr val="bg2"/>
                        </a:buClr>
                        <a:buSzPct val="75000"/>
                        <a:buFont typeface="Wingdings" pitchFamily="2" charset="2"/>
                        <a:buNone/>
                        <a:tabLst/>
                      </a:pPr>
                      <a:r>
                        <a:rPr kumimoji="0" lang="en-US" altLang="zh-CN" sz="2000" b="0" i="0" u="none" strike="noStrike" cap="none" normalizeH="0" baseline="0" smtClean="0">
                          <a:ln>
                            <a:noFill/>
                          </a:ln>
                          <a:solidFill>
                            <a:schemeClr val="tx1"/>
                          </a:solidFill>
                          <a:effectLst/>
                          <a:latin typeface="Verdana" pitchFamily="34" charset="0"/>
                          <a:ea typeface="宋体" pitchFamily="2" charset="-122"/>
                        </a:rPr>
                        <a:t>Sci-Fi</a:t>
                      </a:r>
                    </a:p>
                  </a:txBody>
                  <a:tcPr marT="45735" marB="45735"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98595">
                <a:tc>
                  <a:txBody>
                    <a:bodyPr/>
                    <a:lstStyle/>
                    <a:p>
                      <a:pPr marL="0" marR="0" lvl="0" indent="0" algn="l" defTabSz="914400" rtl="0" eaLnBrk="0" fontAlgn="base" latinLnBrk="0" hangingPunct="0">
                        <a:lnSpc>
                          <a:spcPct val="75000"/>
                        </a:lnSpc>
                        <a:spcBef>
                          <a:spcPct val="0"/>
                        </a:spcBef>
                        <a:spcAft>
                          <a:spcPct val="0"/>
                        </a:spcAft>
                        <a:buClr>
                          <a:schemeClr val="bg2"/>
                        </a:buClr>
                        <a:buSzPct val="75000"/>
                        <a:buFont typeface="Wingdings" pitchFamily="2" charset="2"/>
                        <a:buNone/>
                        <a:tabLst/>
                      </a:pPr>
                      <a:r>
                        <a:rPr kumimoji="0" lang="en-US" altLang="zh-CN" sz="2000" b="0" i="0" u="none" strike="noStrike" cap="none" normalizeH="0" baseline="0" dirty="0" smtClean="0">
                          <a:ln>
                            <a:noFill/>
                          </a:ln>
                          <a:solidFill>
                            <a:srgbClr val="3333FF"/>
                          </a:solidFill>
                          <a:effectLst/>
                          <a:latin typeface="Verdana" pitchFamily="34" charset="0"/>
                          <a:ea typeface="宋体" pitchFamily="2" charset="-122"/>
                        </a:rPr>
                        <a:t>Schwarzenegger</a:t>
                      </a:r>
                    </a:p>
                  </a:txBody>
                  <a:tcPr marT="45735" marB="45735"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75000"/>
                        </a:lnSpc>
                        <a:spcBef>
                          <a:spcPct val="0"/>
                        </a:spcBef>
                        <a:spcAft>
                          <a:spcPct val="0"/>
                        </a:spcAft>
                        <a:buClr>
                          <a:schemeClr val="bg2"/>
                        </a:buClr>
                        <a:buSzPct val="75000"/>
                        <a:buFont typeface="Wingdings" pitchFamily="2" charset="2"/>
                        <a:buNone/>
                        <a:tabLst/>
                      </a:pPr>
                      <a:r>
                        <a:rPr kumimoji="0" lang="en-US" altLang="zh-CN" sz="2000" b="0" i="0" u="none" strike="noStrike" cap="none" normalizeH="0" baseline="0" dirty="0" smtClean="0">
                          <a:ln>
                            <a:noFill/>
                          </a:ln>
                          <a:solidFill>
                            <a:srgbClr val="3333FF"/>
                          </a:solidFill>
                          <a:effectLst/>
                          <a:latin typeface="Verdana" pitchFamily="34" charset="0"/>
                          <a:ea typeface="宋体" pitchFamily="2" charset="-122"/>
                        </a:rPr>
                        <a:t>The Terminator</a:t>
                      </a:r>
                    </a:p>
                  </a:txBody>
                  <a:tcPr marT="45735" marB="45735"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75000"/>
                        </a:lnSpc>
                        <a:spcBef>
                          <a:spcPct val="0"/>
                        </a:spcBef>
                        <a:spcAft>
                          <a:spcPct val="0"/>
                        </a:spcAft>
                        <a:buClr>
                          <a:schemeClr val="bg2"/>
                        </a:buClr>
                        <a:buSzPct val="75000"/>
                        <a:buFont typeface="Wingdings" pitchFamily="2" charset="2"/>
                        <a:buNone/>
                        <a:tabLst/>
                      </a:pPr>
                      <a:r>
                        <a:rPr kumimoji="0" lang="en-US" altLang="zh-CN" sz="2000" b="0" i="0" u="none" strike="noStrike" cap="none" normalizeH="0" baseline="0" dirty="0" smtClean="0">
                          <a:ln>
                            <a:noFill/>
                          </a:ln>
                          <a:solidFill>
                            <a:srgbClr val="3333FF"/>
                          </a:solidFill>
                          <a:effectLst/>
                          <a:latin typeface="Verdana" pitchFamily="34" charset="0"/>
                          <a:ea typeface="宋体" pitchFamily="2" charset="-122"/>
                        </a:rPr>
                        <a:t>1984</a:t>
                      </a:r>
                    </a:p>
                  </a:txBody>
                  <a:tcPr marT="45735" marB="45735"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75000"/>
                        </a:lnSpc>
                        <a:spcBef>
                          <a:spcPct val="0"/>
                        </a:spcBef>
                        <a:spcAft>
                          <a:spcPct val="0"/>
                        </a:spcAft>
                        <a:buClr>
                          <a:schemeClr val="bg2"/>
                        </a:buClr>
                        <a:buSzPct val="75000"/>
                        <a:buFont typeface="Wingdings" pitchFamily="2" charset="2"/>
                        <a:buNone/>
                        <a:tabLst/>
                      </a:pPr>
                      <a:r>
                        <a:rPr kumimoji="0" lang="en-US" altLang="zh-CN" sz="2000" b="0" i="0" u="none" strike="noStrike" cap="none" normalizeH="0" baseline="0" dirty="0" smtClean="0">
                          <a:ln>
                            <a:noFill/>
                          </a:ln>
                          <a:solidFill>
                            <a:srgbClr val="3333FF"/>
                          </a:solidFill>
                          <a:effectLst/>
                          <a:latin typeface="Verdana" pitchFamily="34" charset="0"/>
                          <a:ea typeface="宋体" pitchFamily="2" charset="-122"/>
                        </a:rPr>
                        <a:t>Sci-Fi</a:t>
                      </a:r>
                    </a:p>
                  </a:txBody>
                  <a:tcPr marT="45735" marB="45735"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97006">
                <a:tc>
                  <a:txBody>
                    <a:bodyPr/>
                    <a:lstStyle/>
                    <a:p>
                      <a:pPr marL="0" marR="0" lvl="0" indent="0" algn="l" defTabSz="914400" rtl="0" eaLnBrk="0" fontAlgn="base" latinLnBrk="0" hangingPunct="0">
                        <a:lnSpc>
                          <a:spcPct val="75000"/>
                        </a:lnSpc>
                        <a:spcBef>
                          <a:spcPct val="0"/>
                        </a:spcBef>
                        <a:spcAft>
                          <a:spcPct val="0"/>
                        </a:spcAft>
                        <a:buClr>
                          <a:schemeClr val="bg2"/>
                        </a:buClr>
                        <a:buSzPct val="75000"/>
                        <a:buFont typeface="Wingdings" pitchFamily="2" charset="2"/>
                        <a:buNone/>
                        <a:tabLst/>
                      </a:pPr>
                      <a:r>
                        <a:rPr kumimoji="0" lang="en-US" altLang="zh-CN" sz="2000" b="0" i="0" u="none" strike="noStrike" cap="none" normalizeH="0" baseline="0" smtClean="0">
                          <a:ln>
                            <a:noFill/>
                          </a:ln>
                          <a:solidFill>
                            <a:schemeClr val="tx1"/>
                          </a:solidFill>
                          <a:effectLst/>
                          <a:latin typeface="Verdana" pitchFamily="34" charset="0"/>
                          <a:ea typeface="宋体" pitchFamily="2" charset="-122"/>
                        </a:rPr>
                        <a:t>Samuel Jackson</a:t>
                      </a:r>
                    </a:p>
                  </a:txBody>
                  <a:tcPr marT="45735" marB="45735"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75000"/>
                        </a:lnSpc>
                        <a:spcBef>
                          <a:spcPct val="0"/>
                        </a:spcBef>
                        <a:spcAft>
                          <a:spcPct val="0"/>
                        </a:spcAft>
                        <a:buClr>
                          <a:schemeClr val="bg2"/>
                        </a:buClr>
                        <a:buSzPct val="75000"/>
                        <a:buFont typeface="Wingdings" pitchFamily="2" charset="2"/>
                        <a:buNone/>
                        <a:tabLst/>
                      </a:pPr>
                      <a:r>
                        <a:rPr kumimoji="0" lang="en-US" altLang="zh-CN" sz="2000" b="0" i="0" u="none" strike="noStrike" cap="none" normalizeH="0" baseline="0" smtClean="0">
                          <a:ln>
                            <a:noFill/>
                          </a:ln>
                          <a:solidFill>
                            <a:schemeClr val="tx1"/>
                          </a:solidFill>
                          <a:effectLst/>
                          <a:latin typeface="Verdana" pitchFamily="34" charset="0"/>
                          <a:ea typeface="宋体" pitchFamily="2" charset="-122"/>
                        </a:rPr>
                        <a:t>The man</a:t>
                      </a:r>
                    </a:p>
                  </a:txBody>
                  <a:tcPr marT="45735" marB="45735"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75000"/>
                        </a:lnSpc>
                        <a:spcBef>
                          <a:spcPct val="0"/>
                        </a:spcBef>
                        <a:spcAft>
                          <a:spcPct val="0"/>
                        </a:spcAft>
                        <a:buClr>
                          <a:schemeClr val="bg2"/>
                        </a:buClr>
                        <a:buSzPct val="75000"/>
                        <a:buFont typeface="Wingdings" pitchFamily="2" charset="2"/>
                        <a:buNone/>
                        <a:tabLst/>
                      </a:pPr>
                      <a:r>
                        <a:rPr kumimoji="0" lang="en-US" altLang="zh-CN" sz="2000" b="0" i="0" u="none" strike="noStrike" cap="none" normalizeH="0" baseline="0" smtClean="0">
                          <a:ln>
                            <a:noFill/>
                          </a:ln>
                          <a:solidFill>
                            <a:schemeClr val="tx1"/>
                          </a:solidFill>
                          <a:effectLst/>
                          <a:latin typeface="Verdana" pitchFamily="34" charset="0"/>
                          <a:ea typeface="宋体" pitchFamily="2" charset="-122"/>
                        </a:rPr>
                        <a:t>2006</a:t>
                      </a:r>
                    </a:p>
                  </a:txBody>
                  <a:tcPr marT="45735" marB="45735"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75000"/>
                        </a:lnSpc>
                        <a:spcBef>
                          <a:spcPct val="0"/>
                        </a:spcBef>
                        <a:spcAft>
                          <a:spcPct val="0"/>
                        </a:spcAft>
                        <a:buClr>
                          <a:schemeClr val="bg2"/>
                        </a:buClr>
                        <a:buSzPct val="75000"/>
                        <a:buFont typeface="Wingdings" pitchFamily="2" charset="2"/>
                        <a:buNone/>
                        <a:tabLst/>
                      </a:pPr>
                      <a:r>
                        <a:rPr kumimoji="0" lang="en-US" altLang="zh-CN" sz="2000" b="0" i="0" u="none" strike="noStrike" cap="none" normalizeH="0" baseline="0" smtClean="0">
                          <a:ln>
                            <a:noFill/>
                          </a:ln>
                          <a:solidFill>
                            <a:schemeClr val="tx1"/>
                          </a:solidFill>
                          <a:effectLst/>
                          <a:latin typeface="Verdana" pitchFamily="34" charset="0"/>
                          <a:ea typeface="宋体" pitchFamily="2" charset="-122"/>
                        </a:rPr>
                        <a:t>Crime</a:t>
                      </a:r>
                    </a:p>
                  </a:txBody>
                  <a:tcPr marT="45735" marB="45735"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
        <p:nvSpPr>
          <p:cNvPr id="1061" name="Text Box 42"/>
          <p:cNvSpPr txBox="1">
            <a:spLocks noChangeArrowheads="1"/>
          </p:cNvSpPr>
          <p:nvPr/>
        </p:nvSpPr>
        <p:spPr bwMode="auto">
          <a:xfrm>
            <a:off x="1524000" y="3352800"/>
            <a:ext cx="55848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a:solidFill>
                  <a:srgbClr val="990000"/>
                </a:solidFill>
              </a:rPr>
              <a:t>The user doesn’t know the exact spelling!</a:t>
            </a:r>
            <a:endParaRPr lang="en-US" altLang="zh-CN">
              <a:solidFill>
                <a:schemeClr val="folHlink"/>
              </a:solidFill>
            </a:endParaRPr>
          </a:p>
        </p:txBody>
      </p:sp>
      <p:graphicFrame>
        <p:nvGraphicFramePr>
          <p:cNvPr id="1026" name="Object 49"/>
          <p:cNvGraphicFramePr>
            <a:graphicFrameLocks noGrp="1" noChangeAspect="1"/>
          </p:cNvGraphicFramePr>
          <p:nvPr>
            <p:ph sz="half" idx="2"/>
          </p:nvPr>
        </p:nvGraphicFramePr>
        <p:xfrm>
          <a:off x="5334000" y="1524000"/>
          <a:ext cx="1600200" cy="1570038"/>
        </p:xfrm>
        <a:graphic>
          <a:graphicData uri="http://schemas.openxmlformats.org/presentationml/2006/ole">
            <mc:AlternateContent xmlns:mc="http://schemas.openxmlformats.org/markup-compatibility/2006">
              <mc:Choice xmlns:v="urn:schemas-microsoft-com:vml" Requires="v">
                <p:oleObj spid="_x0000_s1443" name="Bitmap Image" r:id="rId4" imgW="3067478" imgH="3010320" progId="Paint.Picture">
                  <p:embed/>
                </p:oleObj>
              </mc:Choice>
              <mc:Fallback>
                <p:oleObj name="Bitmap Image" r:id="rId4" imgW="3067478" imgH="3010320" progId="Paint.Picture">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0" y="1524000"/>
                        <a:ext cx="1600200" cy="157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062" name="Picture 51" descr="150px-Arnold_Schwarzenegger_2004-01-3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00200" y="1524000"/>
            <a:ext cx="1447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654744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fld id="{CCBD134F-7CD7-4FC9-9C1C-9876FA2C06A1}" type="slidenum">
              <a:rPr lang="zh-CN" altLang="en-US"/>
              <a:pPr eaLnBrk="1" hangingPunct="1"/>
              <a:t>7</a:t>
            </a:fld>
            <a:endParaRPr lang="en-US" altLang="zh-CN"/>
          </a:p>
        </p:txBody>
      </p:sp>
      <p:sp>
        <p:nvSpPr>
          <p:cNvPr id="2052" name="Rectangle 2"/>
          <p:cNvSpPr>
            <a:spLocks noGrp="1" noChangeArrowheads="1"/>
          </p:cNvSpPr>
          <p:nvPr>
            <p:ph type="title"/>
          </p:nvPr>
        </p:nvSpPr>
        <p:spPr>
          <a:xfrm>
            <a:off x="395536" y="260648"/>
            <a:ext cx="8229600" cy="731838"/>
          </a:xfrm>
        </p:spPr>
        <p:txBody>
          <a:bodyPr>
            <a:noAutofit/>
          </a:bodyPr>
          <a:lstStyle/>
          <a:p>
            <a:pPr eaLnBrk="1" hangingPunct="1"/>
            <a:r>
              <a:rPr lang="en-US" altLang="zh-CN" sz="4800" dirty="0" smtClean="0"/>
              <a:t>Relaxing Conditions</a:t>
            </a:r>
          </a:p>
        </p:txBody>
      </p:sp>
      <p:graphicFrame>
        <p:nvGraphicFramePr>
          <p:cNvPr id="112693" name="Group 53"/>
          <p:cNvGraphicFramePr>
            <a:graphicFrameLocks noGrp="1"/>
          </p:cNvGraphicFramePr>
          <p:nvPr>
            <p:ph idx="1"/>
          </p:nvPr>
        </p:nvGraphicFramePr>
        <p:xfrm>
          <a:off x="609600" y="3962400"/>
          <a:ext cx="7991475" cy="1830387"/>
        </p:xfrm>
        <a:graphic>
          <a:graphicData uri="http://schemas.openxmlformats.org/drawingml/2006/table">
            <a:tbl>
              <a:tblPr/>
              <a:tblGrid>
                <a:gridCol w="2438400"/>
                <a:gridCol w="2901950"/>
                <a:gridCol w="1355725"/>
                <a:gridCol w="1295400"/>
              </a:tblGrid>
              <a:tr h="320151">
                <a:tc>
                  <a:txBody>
                    <a:bodyPr/>
                    <a:lstStyle/>
                    <a:p>
                      <a:pPr marL="0" marR="0" lvl="0" indent="0" algn="ctr" defTabSz="914400" rtl="0" eaLnBrk="0" fontAlgn="base" latinLnBrk="0" hangingPunct="0">
                        <a:lnSpc>
                          <a:spcPct val="75000"/>
                        </a:lnSpc>
                        <a:spcBef>
                          <a:spcPct val="0"/>
                        </a:spcBef>
                        <a:spcAft>
                          <a:spcPct val="0"/>
                        </a:spcAft>
                        <a:buClr>
                          <a:schemeClr val="bg2"/>
                        </a:buClr>
                        <a:buSzPct val="75000"/>
                        <a:buFont typeface="Wingdings" pitchFamily="2" charset="2"/>
                        <a:buNone/>
                        <a:tabLst/>
                      </a:pPr>
                      <a:r>
                        <a:rPr kumimoji="0" lang="en-US" altLang="zh-CN" sz="2000" b="0" i="0" u="none" strike="noStrike" cap="none" normalizeH="0" baseline="0" dirty="0" smtClean="0">
                          <a:ln>
                            <a:noFill/>
                          </a:ln>
                          <a:solidFill>
                            <a:schemeClr val="tx1"/>
                          </a:solidFill>
                          <a:effectLst/>
                          <a:latin typeface="Verdana" pitchFamily="34" charset="0"/>
                          <a:ea typeface="宋体" pitchFamily="2" charset="-122"/>
                        </a:rPr>
                        <a:t>Star</a:t>
                      </a:r>
                    </a:p>
                  </a:txBody>
                  <a:tcPr marT="45736" marB="45736"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75000"/>
                        </a:lnSpc>
                        <a:spcBef>
                          <a:spcPct val="0"/>
                        </a:spcBef>
                        <a:spcAft>
                          <a:spcPct val="0"/>
                        </a:spcAft>
                        <a:buClr>
                          <a:schemeClr val="bg2"/>
                        </a:buClr>
                        <a:buSzPct val="75000"/>
                        <a:buFont typeface="Wingdings" pitchFamily="2" charset="2"/>
                        <a:buNone/>
                        <a:tabLst/>
                      </a:pPr>
                      <a:r>
                        <a:rPr kumimoji="0" lang="en-US" altLang="zh-CN" sz="2000" b="0" i="0" u="none" strike="noStrike" cap="none" normalizeH="0" baseline="0" smtClean="0">
                          <a:ln>
                            <a:noFill/>
                          </a:ln>
                          <a:solidFill>
                            <a:schemeClr val="tx1"/>
                          </a:solidFill>
                          <a:effectLst/>
                          <a:latin typeface="Verdana" pitchFamily="34" charset="0"/>
                          <a:ea typeface="宋体" pitchFamily="2" charset="-122"/>
                        </a:rPr>
                        <a:t>Title</a:t>
                      </a:r>
                    </a:p>
                  </a:txBody>
                  <a:tcPr marT="45736" marB="45736"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75000"/>
                        </a:lnSpc>
                        <a:spcBef>
                          <a:spcPct val="0"/>
                        </a:spcBef>
                        <a:spcAft>
                          <a:spcPct val="0"/>
                        </a:spcAft>
                        <a:buClr>
                          <a:schemeClr val="bg2"/>
                        </a:buClr>
                        <a:buSzPct val="75000"/>
                        <a:buFont typeface="Wingdings" pitchFamily="2" charset="2"/>
                        <a:buNone/>
                        <a:tabLst/>
                      </a:pPr>
                      <a:r>
                        <a:rPr kumimoji="0" lang="en-US" altLang="zh-CN" sz="2000" b="0" i="0" u="none" strike="noStrike" cap="none" normalizeH="0" baseline="0" smtClean="0">
                          <a:ln>
                            <a:noFill/>
                          </a:ln>
                          <a:solidFill>
                            <a:schemeClr val="tx1"/>
                          </a:solidFill>
                          <a:effectLst/>
                          <a:latin typeface="Verdana" pitchFamily="34" charset="0"/>
                          <a:ea typeface="宋体" pitchFamily="2" charset="-122"/>
                        </a:rPr>
                        <a:t>Year</a:t>
                      </a:r>
                    </a:p>
                  </a:txBody>
                  <a:tcPr marT="45736" marB="45736"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75000"/>
                        </a:lnSpc>
                        <a:spcBef>
                          <a:spcPct val="0"/>
                        </a:spcBef>
                        <a:spcAft>
                          <a:spcPct val="0"/>
                        </a:spcAft>
                        <a:buClr>
                          <a:schemeClr val="bg2"/>
                        </a:buClr>
                        <a:buSzPct val="75000"/>
                        <a:buFont typeface="Wingdings" pitchFamily="2" charset="2"/>
                        <a:buNone/>
                        <a:tabLst/>
                      </a:pPr>
                      <a:r>
                        <a:rPr kumimoji="0" lang="en-US" altLang="zh-CN" sz="2000" b="0" i="0" u="none" strike="noStrike" cap="none" normalizeH="0" baseline="0" smtClean="0">
                          <a:ln>
                            <a:noFill/>
                          </a:ln>
                          <a:solidFill>
                            <a:schemeClr val="tx1"/>
                          </a:solidFill>
                          <a:effectLst/>
                          <a:latin typeface="Verdana" pitchFamily="34" charset="0"/>
                          <a:ea typeface="宋体" pitchFamily="2" charset="-122"/>
                        </a:rPr>
                        <a:t>Genre</a:t>
                      </a:r>
                    </a:p>
                  </a:txBody>
                  <a:tcPr marT="45736" marB="45736"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76368">
                <a:tc>
                  <a:txBody>
                    <a:bodyPr/>
                    <a:lstStyle/>
                    <a:p>
                      <a:pPr marL="0" marR="0" lvl="0" indent="0" algn="l" defTabSz="914400" rtl="0" eaLnBrk="0" fontAlgn="base" latinLnBrk="0" hangingPunct="0">
                        <a:lnSpc>
                          <a:spcPct val="75000"/>
                        </a:lnSpc>
                        <a:spcBef>
                          <a:spcPct val="0"/>
                        </a:spcBef>
                        <a:spcAft>
                          <a:spcPct val="0"/>
                        </a:spcAft>
                        <a:buClr>
                          <a:schemeClr val="bg2"/>
                        </a:buClr>
                        <a:buSzPct val="75000"/>
                        <a:buFont typeface="Wingdings" pitchFamily="2" charset="2"/>
                        <a:buNone/>
                        <a:tabLst/>
                      </a:pPr>
                      <a:r>
                        <a:rPr kumimoji="0" lang="en-US" altLang="zh-CN" sz="2000" b="0" i="0" u="none" strike="noStrike" cap="none" normalizeH="0" baseline="0" smtClean="0">
                          <a:ln>
                            <a:noFill/>
                          </a:ln>
                          <a:solidFill>
                            <a:schemeClr val="tx1"/>
                          </a:solidFill>
                          <a:effectLst/>
                          <a:latin typeface="Verdana" pitchFamily="34" charset="0"/>
                          <a:ea typeface="宋体" pitchFamily="2" charset="-122"/>
                        </a:rPr>
                        <a:t>Keanu Reeves</a:t>
                      </a:r>
                    </a:p>
                  </a:txBody>
                  <a:tcPr marT="45736" marB="45736"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75000"/>
                        </a:lnSpc>
                        <a:spcBef>
                          <a:spcPct val="0"/>
                        </a:spcBef>
                        <a:spcAft>
                          <a:spcPct val="0"/>
                        </a:spcAft>
                        <a:buClr>
                          <a:schemeClr val="bg2"/>
                        </a:buClr>
                        <a:buSzPct val="75000"/>
                        <a:buFont typeface="Wingdings" pitchFamily="2" charset="2"/>
                        <a:buNone/>
                        <a:tabLst/>
                      </a:pPr>
                      <a:r>
                        <a:rPr kumimoji="0" lang="en-US" altLang="zh-CN" sz="2000" b="0" i="0" u="none" strike="noStrike" cap="none" normalizeH="0" baseline="0" smtClean="0">
                          <a:ln>
                            <a:noFill/>
                          </a:ln>
                          <a:solidFill>
                            <a:schemeClr val="tx1"/>
                          </a:solidFill>
                          <a:effectLst/>
                          <a:latin typeface="Verdana" pitchFamily="34" charset="0"/>
                          <a:ea typeface="宋体" pitchFamily="2" charset="-122"/>
                        </a:rPr>
                        <a:t>The Matrix</a:t>
                      </a:r>
                    </a:p>
                  </a:txBody>
                  <a:tcPr marT="45736" marB="45736"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75000"/>
                        </a:lnSpc>
                        <a:spcBef>
                          <a:spcPct val="0"/>
                        </a:spcBef>
                        <a:spcAft>
                          <a:spcPct val="0"/>
                        </a:spcAft>
                        <a:buClr>
                          <a:schemeClr val="bg2"/>
                        </a:buClr>
                        <a:buSzPct val="75000"/>
                        <a:buFont typeface="Wingdings" pitchFamily="2" charset="2"/>
                        <a:buNone/>
                        <a:tabLst/>
                      </a:pPr>
                      <a:r>
                        <a:rPr kumimoji="0" lang="en-US" altLang="zh-CN" sz="2000" b="0" i="0" u="none" strike="noStrike" cap="none" normalizeH="0" baseline="0" smtClean="0">
                          <a:ln>
                            <a:noFill/>
                          </a:ln>
                          <a:solidFill>
                            <a:schemeClr val="tx1"/>
                          </a:solidFill>
                          <a:effectLst/>
                          <a:latin typeface="Verdana" pitchFamily="34" charset="0"/>
                          <a:ea typeface="宋体" pitchFamily="2" charset="-122"/>
                        </a:rPr>
                        <a:t>1999</a:t>
                      </a:r>
                    </a:p>
                  </a:txBody>
                  <a:tcPr marT="45736" marB="45736"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75000"/>
                        </a:lnSpc>
                        <a:spcBef>
                          <a:spcPct val="0"/>
                        </a:spcBef>
                        <a:spcAft>
                          <a:spcPct val="0"/>
                        </a:spcAft>
                        <a:buClr>
                          <a:schemeClr val="bg2"/>
                        </a:buClr>
                        <a:buSzPct val="75000"/>
                        <a:buFont typeface="Wingdings" pitchFamily="2" charset="2"/>
                        <a:buNone/>
                        <a:tabLst/>
                      </a:pPr>
                      <a:r>
                        <a:rPr kumimoji="0" lang="en-US" altLang="zh-CN" sz="2000" b="0" i="0" u="none" strike="noStrike" cap="none" normalizeH="0" baseline="0" smtClean="0">
                          <a:ln>
                            <a:noFill/>
                          </a:ln>
                          <a:solidFill>
                            <a:schemeClr val="tx1"/>
                          </a:solidFill>
                          <a:effectLst/>
                          <a:latin typeface="Verdana" pitchFamily="34" charset="0"/>
                          <a:ea typeface="宋体" pitchFamily="2" charset="-122"/>
                        </a:rPr>
                        <a:t>Sci-Fi</a:t>
                      </a:r>
                    </a:p>
                  </a:txBody>
                  <a:tcPr marT="45736" marB="45736"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79544">
                <a:tc>
                  <a:txBody>
                    <a:bodyPr/>
                    <a:lstStyle/>
                    <a:p>
                      <a:pPr marL="0" marR="0" lvl="0" indent="0" algn="l" defTabSz="914400" rtl="0" eaLnBrk="0" fontAlgn="base" latinLnBrk="0" hangingPunct="0">
                        <a:lnSpc>
                          <a:spcPct val="75000"/>
                        </a:lnSpc>
                        <a:spcBef>
                          <a:spcPct val="0"/>
                        </a:spcBef>
                        <a:spcAft>
                          <a:spcPct val="0"/>
                        </a:spcAft>
                        <a:buClr>
                          <a:schemeClr val="bg2"/>
                        </a:buClr>
                        <a:buSzPct val="75000"/>
                        <a:buFont typeface="Wingdings" pitchFamily="2" charset="2"/>
                        <a:buNone/>
                        <a:tabLst/>
                      </a:pPr>
                      <a:r>
                        <a:rPr kumimoji="0" lang="en-US" altLang="zh-CN" sz="2000" b="0" i="0" u="none" strike="noStrike" cap="none" normalizeH="0" baseline="0" smtClean="0">
                          <a:ln>
                            <a:noFill/>
                          </a:ln>
                          <a:solidFill>
                            <a:schemeClr val="tx1"/>
                          </a:solidFill>
                          <a:effectLst/>
                          <a:latin typeface="Verdana" pitchFamily="34" charset="0"/>
                          <a:ea typeface="宋体" pitchFamily="2" charset="-122"/>
                        </a:rPr>
                        <a:t>Samuel Jackson</a:t>
                      </a:r>
                    </a:p>
                  </a:txBody>
                  <a:tcPr marT="45736" marB="45736"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75000"/>
                        </a:lnSpc>
                        <a:spcBef>
                          <a:spcPct val="20000"/>
                        </a:spcBef>
                        <a:spcAft>
                          <a:spcPct val="0"/>
                        </a:spcAft>
                        <a:buClr>
                          <a:schemeClr val="bg2"/>
                        </a:buClr>
                        <a:buSzPct val="75000"/>
                        <a:buFont typeface="Wingdings" pitchFamily="2" charset="2"/>
                        <a:buNone/>
                        <a:tabLst/>
                      </a:pPr>
                      <a:r>
                        <a:rPr kumimoji="0" lang="en-US" altLang="zh-CN" sz="2000" b="0" i="0" u="none" strike="noStrike" cap="none" normalizeH="0" baseline="0" smtClean="0">
                          <a:ln>
                            <a:noFill/>
                          </a:ln>
                          <a:solidFill>
                            <a:schemeClr val="tx1"/>
                          </a:solidFill>
                          <a:effectLst/>
                          <a:latin typeface="Verdana" pitchFamily="34" charset="0"/>
                          <a:ea typeface="宋体" pitchFamily="2" charset="-122"/>
                        </a:rPr>
                        <a:t>Iron man</a:t>
                      </a:r>
                    </a:p>
                  </a:txBody>
                  <a:tcPr marT="45736" marB="45736"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75000"/>
                        </a:lnSpc>
                        <a:spcBef>
                          <a:spcPct val="0"/>
                        </a:spcBef>
                        <a:spcAft>
                          <a:spcPct val="0"/>
                        </a:spcAft>
                        <a:buClr>
                          <a:schemeClr val="bg2"/>
                        </a:buClr>
                        <a:buSzPct val="75000"/>
                        <a:buFont typeface="Wingdings" pitchFamily="2" charset="2"/>
                        <a:buNone/>
                        <a:tabLst/>
                      </a:pPr>
                      <a:r>
                        <a:rPr kumimoji="0" lang="en-US" altLang="zh-CN" sz="2000" b="0" i="0" u="none" strike="noStrike" cap="none" normalizeH="0" baseline="0" smtClean="0">
                          <a:ln>
                            <a:noFill/>
                          </a:ln>
                          <a:solidFill>
                            <a:schemeClr val="tx1"/>
                          </a:solidFill>
                          <a:effectLst/>
                          <a:latin typeface="Verdana" pitchFamily="34" charset="0"/>
                          <a:ea typeface="宋体" pitchFamily="2" charset="-122"/>
                        </a:rPr>
                        <a:t>2008</a:t>
                      </a:r>
                    </a:p>
                  </a:txBody>
                  <a:tcPr marT="45736" marB="45736"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75000"/>
                        </a:lnSpc>
                        <a:spcBef>
                          <a:spcPct val="0"/>
                        </a:spcBef>
                        <a:spcAft>
                          <a:spcPct val="0"/>
                        </a:spcAft>
                        <a:buClr>
                          <a:schemeClr val="bg2"/>
                        </a:buClr>
                        <a:buSzPct val="75000"/>
                        <a:buFont typeface="Wingdings" pitchFamily="2" charset="2"/>
                        <a:buNone/>
                        <a:tabLst/>
                      </a:pPr>
                      <a:r>
                        <a:rPr kumimoji="0" lang="en-US" altLang="zh-CN" sz="2000" b="0" i="0" u="none" strike="noStrike" cap="none" normalizeH="0" baseline="0" smtClean="0">
                          <a:ln>
                            <a:noFill/>
                          </a:ln>
                          <a:solidFill>
                            <a:schemeClr val="tx1"/>
                          </a:solidFill>
                          <a:effectLst/>
                          <a:latin typeface="Verdana" pitchFamily="34" charset="0"/>
                          <a:ea typeface="宋体" pitchFamily="2" charset="-122"/>
                        </a:rPr>
                        <a:t>Sci-Fi</a:t>
                      </a:r>
                    </a:p>
                  </a:txBody>
                  <a:tcPr marT="45736" marB="45736"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77956">
                <a:tc>
                  <a:txBody>
                    <a:bodyPr/>
                    <a:lstStyle/>
                    <a:p>
                      <a:pPr marL="0" marR="0" lvl="0" indent="0" algn="l" defTabSz="914400" rtl="0" eaLnBrk="0" fontAlgn="base" latinLnBrk="0" hangingPunct="0">
                        <a:lnSpc>
                          <a:spcPct val="75000"/>
                        </a:lnSpc>
                        <a:spcBef>
                          <a:spcPct val="0"/>
                        </a:spcBef>
                        <a:spcAft>
                          <a:spcPct val="0"/>
                        </a:spcAft>
                        <a:buClr>
                          <a:schemeClr val="bg2"/>
                        </a:buClr>
                        <a:buSzPct val="75000"/>
                        <a:buFont typeface="Wingdings" pitchFamily="2" charset="2"/>
                        <a:buNone/>
                        <a:tabLst/>
                      </a:pPr>
                      <a:r>
                        <a:rPr kumimoji="0" lang="en-US" altLang="zh-CN" sz="2000" b="0" i="0" u="none" strike="noStrike" cap="none" normalizeH="0" baseline="0" smtClean="0">
                          <a:ln>
                            <a:noFill/>
                          </a:ln>
                          <a:solidFill>
                            <a:srgbClr val="FF0000"/>
                          </a:solidFill>
                          <a:effectLst/>
                          <a:latin typeface="Verdana" pitchFamily="34" charset="0"/>
                          <a:ea typeface="宋体" pitchFamily="2" charset="-122"/>
                        </a:rPr>
                        <a:t>Schwarzenegger</a:t>
                      </a:r>
                    </a:p>
                  </a:txBody>
                  <a:tcPr marT="45736" marB="45736"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75000"/>
                        </a:lnSpc>
                        <a:spcBef>
                          <a:spcPct val="0"/>
                        </a:spcBef>
                        <a:spcAft>
                          <a:spcPct val="0"/>
                        </a:spcAft>
                        <a:buClr>
                          <a:schemeClr val="bg2"/>
                        </a:buClr>
                        <a:buSzPct val="75000"/>
                        <a:buFont typeface="Wingdings" pitchFamily="2" charset="2"/>
                        <a:buNone/>
                        <a:tabLst/>
                      </a:pPr>
                      <a:r>
                        <a:rPr kumimoji="0" lang="en-US" altLang="zh-CN" sz="2000" b="0" i="0" u="none" strike="noStrike" cap="none" normalizeH="0" baseline="0" dirty="0" smtClean="0">
                          <a:ln>
                            <a:noFill/>
                          </a:ln>
                          <a:solidFill>
                            <a:srgbClr val="3333FF"/>
                          </a:solidFill>
                          <a:effectLst/>
                          <a:latin typeface="Verdana" pitchFamily="34" charset="0"/>
                          <a:ea typeface="宋体" pitchFamily="2" charset="-122"/>
                        </a:rPr>
                        <a:t>The Terminator</a:t>
                      </a:r>
                    </a:p>
                  </a:txBody>
                  <a:tcPr marT="45736" marB="45736"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75000"/>
                        </a:lnSpc>
                        <a:spcBef>
                          <a:spcPct val="0"/>
                        </a:spcBef>
                        <a:spcAft>
                          <a:spcPct val="0"/>
                        </a:spcAft>
                        <a:buClr>
                          <a:schemeClr val="bg2"/>
                        </a:buClr>
                        <a:buSzPct val="75000"/>
                        <a:buFont typeface="Wingdings" pitchFamily="2" charset="2"/>
                        <a:buNone/>
                        <a:tabLst/>
                      </a:pPr>
                      <a:r>
                        <a:rPr kumimoji="0" lang="en-US" altLang="zh-CN" sz="2000" b="0" i="0" u="none" strike="noStrike" cap="none" normalizeH="0" baseline="0" dirty="0" smtClean="0">
                          <a:ln>
                            <a:noFill/>
                          </a:ln>
                          <a:solidFill>
                            <a:srgbClr val="3333FF"/>
                          </a:solidFill>
                          <a:effectLst/>
                          <a:latin typeface="Verdana" pitchFamily="34" charset="0"/>
                          <a:ea typeface="宋体" pitchFamily="2" charset="-122"/>
                        </a:rPr>
                        <a:t>1984</a:t>
                      </a:r>
                    </a:p>
                  </a:txBody>
                  <a:tcPr marT="45736" marB="45736"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75000"/>
                        </a:lnSpc>
                        <a:spcBef>
                          <a:spcPct val="0"/>
                        </a:spcBef>
                        <a:spcAft>
                          <a:spcPct val="0"/>
                        </a:spcAft>
                        <a:buClr>
                          <a:schemeClr val="bg2"/>
                        </a:buClr>
                        <a:buSzPct val="75000"/>
                        <a:buFont typeface="Wingdings" pitchFamily="2" charset="2"/>
                        <a:buNone/>
                        <a:tabLst/>
                      </a:pPr>
                      <a:r>
                        <a:rPr kumimoji="0" lang="en-US" altLang="zh-CN" sz="2000" b="0" i="0" u="none" strike="noStrike" cap="none" normalizeH="0" baseline="0" dirty="0" smtClean="0">
                          <a:ln>
                            <a:noFill/>
                          </a:ln>
                          <a:solidFill>
                            <a:srgbClr val="3333FF"/>
                          </a:solidFill>
                          <a:effectLst/>
                          <a:latin typeface="Verdana" pitchFamily="34" charset="0"/>
                          <a:ea typeface="宋体" pitchFamily="2" charset="-122"/>
                        </a:rPr>
                        <a:t>Sci-Fi</a:t>
                      </a:r>
                    </a:p>
                  </a:txBody>
                  <a:tcPr marT="45736" marB="45736"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76368">
                <a:tc>
                  <a:txBody>
                    <a:bodyPr/>
                    <a:lstStyle/>
                    <a:p>
                      <a:pPr marL="0" marR="0" lvl="0" indent="0" algn="l" defTabSz="914400" rtl="0" eaLnBrk="0" fontAlgn="base" latinLnBrk="0" hangingPunct="0">
                        <a:lnSpc>
                          <a:spcPct val="75000"/>
                        </a:lnSpc>
                        <a:spcBef>
                          <a:spcPct val="0"/>
                        </a:spcBef>
                        <a:spcAft>
                          <a:spcPct val="0"/>
                        </a:spcAft>
                        <a:buClr>
                          <a:schemeClr val="bg2"/>
                        </a:buClr>
                        <a:buSzPct val="75000"/>
                        <a:buFont typeface="Wingdings" pitchFamily="2" charset="2"/>
                        <a:buNone/>
                        <a:tabLst/>
                      </a:pPr>
                      <a:r>
                        <a:rPr kumimoji="0" lang="en-US" altLang="zh-CN" sz="2000" b="0" i="0" u="none" strike="noStrike" cap="none" normalizeH="0" baseline="0" smtClean="0">
                          <a:ln>
                            <a:noFill/>
                          </a:ln>
                          <a:solidFill>
                            <a:schemeClr val="tx1"/>
                          </a:solidFill>
                          <a:effectLst/>
                          <a:latin typeface="Verdana" pitchFamily="34" charset="0"/>
                          <a:ea typeface="宋体" pitchFamily="2" charset="-122"/>
                        </a:rPr>
                        <a:t>Samuel Jackson</a:t>
                      </a:r>
                    </a:p>
                  </a:txBody>
                  <a:tcPr marT="45736" marB="45736"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75000"/>
                        </a:lnSpc>
                        <a:spcBef>
                          <a:spcPct val="0"/>
                        </a:spcBef>
                        <a:spcAft>
                          <a:spcPct val="0"/>
                        </a:spcAft>
                        <a:buClr>
                          <a:schemeClr val="bg2"/>
                        </a:buClr>
                        <a:buSzPct val="75000"/>
                        <a:buFont typeface="Wingdings" pitchFamily="2" charset="2"/>
                        <a:buNone/>
                        <a:tabLst/>
                      </a:pPr>
                      <a:r>
                        <a:rPr kumimoji="0" lang="en-US" altLang="zh-CN" sz="2000" b="0" i="0" u="none" strike="noStrike" cap="none" normalizeH="0" baseline="0" smtClean="0">
                          <a:ln>
                            <a:noFill/>
                          </a:ln>
                          <a:solidFill>
                            <a:schemeClr val="tx1"/>
                          </a:solidFill>
                          <a:effectLst/>
                          <a:latin typeface="Verdana" pitchFamily="34" charset="0"/>
                          <a:ea typeface="宋体" pitchFamily="2" charset="-122"/>
                        </a:rPr>
                        <a:t>The man</a:t>
                      </a:r>
                    </a:p>
                  </a:txBody>
                  <a:tcPr marT="45736" marB="45736"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75000"/>
                        </a:lnSpc>
                        <a:spcBef>
                          <a:spcPct val="0"/>
                        </a:spcBef>
                        <a:spcAft>
                          <a:spcPct val="0"/>
                        </a:spcAft>
                        <a:buClr>
                          <a:schemeClr val="bg2"/>
                        </a:buClr>
                        <a:buSzPct val="75000"/>
                        <a:buFont typeface="Wingdings" pitchFamily="2" charset="2"/>
                        <a:buNone/>
                        <a:tabLst/>
                      </a:pPr>
                      <a:r>
                        <a:rPr kumimoji="0" lang="en-US" altLang="zh-CN" sz="2000" b="0" i="0" u="none" strike="noStrike" cap="none" normalizeH="0" baseline="0" smtClean="0">
                          <a:ln>
                            <a:noFill/>
                          </a:ln>
                          <a:solidFill>
                            <a:schemeClr val="tx1"/>
                          </a:solidFill>
                          <a:effectLst/>
                          <a:latin typeface="Verdana" pitchFamily="34" charset="0"/>
                          <a:ea typeface="宋体" pitchFamily="2" charset="-122"/>
                        </a:rPr>
                        <a:t>2006</a:t>
                      </a:r>
                    </a:p>
                  </a:txBody>
                  <a:tcPr marT="45736" marB="45736"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75000"/>
                        </a:lnSpc>
                        <a:spcBef>
                          <a:spcPct val="0"/>
                        </a:spcBef>
                        <a:spcAft>
                          <a:spcPct val="0"/>
                        </a:spcAft>
                        <a:buClr>
                          <a:schemeClr val="bg2"/>
                        </a:buClr>
                        <a:buSzPct val="75000"/>
                        <a:buFont typeface="Wingdings" pitchFamily="2" charset="2"/>
                        <a:buNone/>
                        <a:tabLst/>
                      </a:pPr>
                      <a:r>
                        <a:rPr kumimoji="0" lang="en-US" altLang="zh-CN" sz="2000" b="0" i="0" u="none" strike="noStrike" cap="none" normalizeH="0" baseline="0" smtClean="0">
                          <a:ln>
                            <a:noFill/>
                          </a:ln>
                          <a:solidFill>
                            <a:schemeClr val="tx1"/>
                          </a:solidFill>
                          <a:effectLst/>
                          <a:latin typeface="Verdana" pitchFamily="34" charset="0"/>
                          <a:ea typeface="宋体" pitchFamily="2" charset="-122"/>
                        </a:rPr>
                        <a:t>Crime</a:t>
                      </a:r>
                    </a:p>
                  </a:txBody>
                  <a:tcPr marT="45736" marB="45736"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graphicFrame>
        <p:nvGraphicFramePr>
          <p:cNvPr id="2050" name="Object 41"/>
          <p:cNvGraphicFramePr>
            <a:graphicFrameLocks noChangeAspect="1"/>
          </p:cNvGraphicFramePr>
          <p:nvPr/>
        </p:nvGraphicFramePr>
        <p:xfrm>
          <a:off x="5486400" y="1600200"/>
          <a:ext cx="1676400" cy="1646238"/>
        </p:xfrm>
        <a:graphic>
          <a:graphicData uri="http://schemas.openxmlformats.org/presentationml/2006/ole">
            <mc:AlternateContent xmlns:mc="http://schemas.openxmlformats.org/markup-compatibility/2006">
              <mc:Choice xmlns:v="urn:schemas-microsoft-com:vml" Requires="v">
                <p:oleObj spid="_x0000_s2467" name="Bitmap Image" r:id="rId4" imgW="3067478" imgH="3010320" progId="Paint.Picture">
                  <p:embed/>
                </p:oleObj>
              </mc:Choice>
              <mc:Fallback>
                <p:oleObj name="Bitmap Image" r:id="rId4" imgW="3067478" imgH="3010320" progId="Paint.Picture">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86400" y="1600200"/>
                        <a:ext cx="1676400" cy="1646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85" name="Text Box 42"/>
          <p:cNvSpPr txBox="1">
            <a:spLocks noChangeArrowheads="1"/>
          </p:cNvSpPr>
          <p:nvPr/>
        </p:nvSpPr>
        <p:spPr bwMode="auto">
          <a:xfrm>
            <a:off x="1524000" y="3429000"/>
            <a:ext cx="55848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a:t>Find movies with a star </a:t>
            </a:r>
            <a:r>
              <a:rPr lang="en-US" altLang="zh-CN">
                <a:solidFill>
                  <a:schemeClr val="folHlink"/>
                </a:solidFill>
              </a:rPr>
              <a:t>“</a:t>
            </a:r>
            <a:r>
              <a:rPr lang="en-US" altLang="zh-CN">
                <a:solidFill>
                  <a:srgbClr val="990000"/>
                </a:solidFill>
              </a:rPr>
              <a:t>similar to</a:t>
            </a:r>
            <a:r>
              <a:rPr lang="en-US" altLang="zh-CN">
                <a:solidFill>
                  <a:schemeClr val="folHlink"/>
                </a:solidFill>
              </a:rPr>
              <a:t>” </a:t>
            </a:r>
            <a:r>
              <a:rPr lang="en-US" altLang="zh-CN">
                <a:solidFill>
                  <a:srgbClr val="FF0000"/>
                </a:solidFill>
              </a:rPr>
              <a:t>Schwarrzenger</a:t>
            </a:r>
            <a:r>
              <a:rPr lang="en-US" altLang="zh-CN">
                <a:solidFill>
                  <a:schemeClr val="folHlink"/>
                </a:solidFill>
              </a:rPr>
              <a:t>.</a:t>
            </a:r>
          </a:p>
        </p:txBody>
      </p:sp>
      <p:pic>
        <p:nvPicPr>
          <p:cNvPr id="2086" name="Picture 44" descr="150px-Arnold_Schwarzenegger_2004-01-3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00200" y="1524000"/>
            <a:ext cx="1447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87" name="Line 52"/>
          <p:cNvSpPr>
            <a:spLocks noChangeShapeType="1"/>
          </p:cNvSpPr>
          <p:nvPr/>
        </p:nvSpPr>
        <p:spPr bwMode="auto">
          <a:xfrm flipH="1">
            <a:off x="2819400" y="3810000"/>
            <a:ext cx="3124200" cy="1524000"/>
          </a:xfrm>
          <a:prstGeom prst="line">
            <a:avLst/>
          </a:prstGeom>
          <a:noFill/>
          <a:ln w="9525">
            <a:solidFill>
              <a:schemeClr val="tx1"/>
            </a:solidFill>
            <a:round/>
            <a:headEnd/>
            <a:tailEnd type="arrow" w="lg" len="lg"/>
          </a:ln>
          <a:extLst>
            <a:ext uri="{909E8E84-426E-40DD-AFC4-6F175D3DCCD1}">
              <a14:hiddenFill xmlns:a14="http://schemas.microsoft.com/office/drawing/2010/main">
                <a:noFill/>
              </a14:hiddenFill>
            </a:ext>
          </a:extLst>
        </p:spPr>
        <p:txBody>
          <a:bodyPr/>
          <a:lstStyle/>
          <a:p>
            <a:endParaRPr lang="zh-CN" altLang="en-US"/>
          </a:p>
        </p:txBody>
      </p:sp>
    </p:spTree>
    <p:extLst>
      <p:ext uri="{BB962C8B-B14F-4D97-AF65-F5344CB8AC3E}">
        <p14:creationId xmlns:p14="http://schemas.microsoft.com/office/powerpoint/2010/main" val="40344750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内容占位符 2"/>
          <p:cNvSpPr>
            <a:spLocks noGrp="1"/>
          </p:cNvSpPr>
          <p:nvPr>
            <p:ph idx="1"/>
          </p:nvPr>
        </p:nvSpPr>
        <p:spPr>
          <a:xfrm>
            <a:off x="0" y="1571625"/>
            <a:ext cx="9001156" cy="4857750"/>
          </a:xfrm>
        </p:spPr>
        <p:txBody>
          <a:bodyPr>
            <a:normAutofit/>
          </a:bodyPr>
          <a:lstStyle/>
          <a:p>
            <a:r>
              <a:rPr lang="en-US" altLang="zh-CN" sz="2400" i="1" u="sng" dirty="0" smtClean="0">
                <a:solidFill>
                  <a:srgbClr val="FF0000"/>
                </a:solidFill>
                <a:latin typeface="+mj-lt"/>
              </a:rPr>
              <a:t>String Similarity Search</a:t>
            </a:r>
            <a:r>
              <a:rPr lang="en-US" altLang="zh-CN" sz="2400" i="1" dirty="0" smtClean="0">
                <a:latin typeface="+mj-lt"/>
              </a:rPr>
              <a:t> finds all entries from the dictionary that approximately match the query.</a:t>
            </a:r>
          </a:p>
          <a:p>
            <a:endParaRPr lang="en-US" altLang="zh-CN" sz="2800" dirty="0" smtClean="0"/>
          </a:p>
          <a:p>
            <a:r>
              <a:rPr lang="en-US" altLang="zh-CN" sz="2800" dirty="0" smtClean="0"/>
              <a:t>Applications:</a:t>
            </a:r>
          </a:p>
          <a:p>
            <a:pPr lvl="1"/>
            <a:r>
              <a:rPr lang="en-US" altLang="zh-CN" dirty="0" smtClean="0"/>
              <a:t>Biology, Bioinformatics</a:t>
            </a:r>
          </a:p>
          <a:p>
            <a:pPr lvl="1"/>
            <a:r>
              <a:rPr lang="en-US" altLang="zh-CN" dirty="0" smtClean="0"/>
              <a:t>Information Retrieve</a:t>
            </a:r>
          </a:p>
          <a:p>
            <a:pPr lvl="1"/>
            <a:r>
              <a:rPr lang="en-US" altLang="zh-CN" dirty="0" smtClean="0"/>
              <a:t>Data Quality, Data Cleaning</a:t>
            </a:r>
          </a:p>
          <a:p>
            <a:pPr lvl="1"/>
            <a:r>
              <a:rPr lang="en-US" altLang="zh-CN" dirty="0" smtClean="0"/>
              <a:t>….</a:t>
            </a:r>
          </a:p>
          <a:p>
            <a:pPr marL="0" indent="0">
              <a:buNone/>
            </a:pPr>
            <a:r>
              <a:rPr lang="en-US" altLang="zh-CN" dirty="0" smtClean="0"/>
              <a:t>                                                        </a:t>
            </a:r>
          </a:p>
          <a:p>
            <a:pPr marL="548640" lvl="2" indent="-274320">
              <a:buClr>
                <a:schemeClr val="accent3"/>
              </a:buClr>
              <a:buSzPct val="95000"/>
              <a:defRPr/>
            </a:pPr>
            <a:endParaRPr lang="en-US" altLang="zh-CN" dirty="0" smtClean="0"/>
          </a:p>
          <a:p>
            <a:pPr marL="548640" lvl="2" indent="-274320">
              <a:buClr>
                <a:schemeClr val="accent3"/>
              </a:buClr>
              <a:buSzPct val="95000"/>
              <a:defRPr/>
            </a:pPr>
            <a:endParaRPr lang="en-US" altLang="zh-CN" dirty="0" smtClean="0"/>
          </a:p>
          <a:p>
            <a:pPr marL="548640" lvl="2" indent="-274320">
              <a:buClr>
                <a:schemeClr val="accent3"/>
              </a:buClr>
              <a:buSzPct val="95000"/>
              <a:defRPr/>
            </a:pPr>
            <a:endParaRPr lang="en-US" altLang="zh-CN" dirty="0" smtClean="0"/>
          </a:p>
          <a:p>
            <a:pPr marL="548640" lvl="2" indent="-274320">
              <a:buClr>
                <a:schemeClr val="accent3"/>
              </a:buClr>
              <a:buSzPct val="95000"/>
              <a:defRPr/>
            </a:pPr>
            <a:endParaRPr lang="en-US" altLang="zh-CN" dirty="0" smtClean="0"/>
          </a:p>
          <a:p>
            <a:pPr marL="548640" lvl="2" indent="-274320">
              <a:buClr>
                <a:schemeClr val="accent3"/>
              </a:buClr>
              <a:buSzPct val="95000"/>
              <a:defRPr/>
            </a:pPr>
            <a:endParaRPr lang="en-US" altLang="zh-CN" dirty="0" smtClean="0"/>
          </a:p>
          <a:p>
            <a:pPr marL="548640" lvl="2" indent="-274320">
              <a:buClr>
                <a:schemeClr val="accent3"/>
              </a:buClr>
              <a:buSzPct val="95000"/>
              <a:defRPr/>
            </a:pPr>
            <a:endParaRPr lang="en-US" altLang="zh-CN" dirty="0" smtClean="0"/>
          </a:p>
          <a:p>
            <a:pPr marL="548640" lvl="2" indent="-274320">
              <a:buClr>
                <a:schemeClr val="accent3"/>
              </a:buClr>
              <a:buSzPct val="95000"/>
              <a:buFont typeface="Wingdings" pitchFamily="2" charset="2"/>
              <a:buChar char="Ø"/>
              <a:defRPr/>
            </a:pPr>
            <a:endParaRPr lang="en-US" altLang="zh-CN" dirty="0" smtClean="0"/>
          </a:p>
          <a:p>
            <a:pPr marL="548640" lvl="2" indent="-274320">
              <a:buClr>
                <a:schemeClr val="accent3"/>
              </a:buClr>
              <a:buSzPct val="95000"/>
              <a:buFont typeface="Wingdings" pitchFamily="2" charset="2"/>
              <a:buChar char="Ø"/>
              <a:defRPr/>
            </a:pPr>
            <a:endParaRPr lang="en-US" altLang="zh-CN" dirty="0" smtClean="0"/>
          </a:p>
        </p:txBody>
      </p:sp>
      <p:sp>
        <p:nvSpPr>
          <p:cNvPr id="2" name="标题 1"/>
          <p:cNvSpPr>
            <a:spLocks noGrp="1"/>
          </p:cNvSpPr>
          <p:nvPr>
            <p:ph type="title"/>
          </p:nvPr>
        </p:nvSpPr>
        <p:spPr>
          <a:xfrm>
            <a:off x="457200" y="-99392"/>
            <a:ext cx="8229600" cy="1143000"/>
          </a:xfrm>
        </p:spPr>
        <p:txBody>
          <a:bodyPr/>
          <a:lstStyle/>
          <a:p>
            <a:r>
              <a:rPr lang="en-US" altLang="zh-CN" dirty="0" smtClean="0"/>
              <a:t>String Similarity Search</a:t>
            </a:r>
            <a:endParaRPr lang="zh-CN" altLang="en-US" dirty="0"/>
          </a:p>
        </p:txBody>
      </p:sp>
      <p:sp>
        <p:nvSpPr>
          <p:cNvPr id="12" name="日期占位符 11"/>
          <p:cNvSpPr>
            <a:spLocks noGrp="1"/>
          </p:cNvSpPr>
          <p:nvPr>
            <p:ph type="dt" sz="half" idx="10"/>
          </p:nvPr>
        </p:nvSpPr>
        <p:spPr/>
        <p:txBody>
          <a:bodyPr/>
          <a:lstStyle/>
          <a:p>
            <a:fld id="{3E87511B-FED5-4676-9D41-0339CFB28767}" type="datetime1">
              <a:rPr lang="en-US" altLang="zh-CN" smtClean="0"/>
              <a:t>4/11/2013</a:t>
            </a:fld>
            <a:endParaRPr lang="zh-CN" altLang="en-US"/>
          </a:p>
        </p:txBody>
      </p:sp>
      <p:sp>
        <p:nvSpPr>
          <p:cNvPr id="16" name="页脚占位符 15"/>
          <p:cNvSpPr>
            <a:spLocks noGrp="1"/>
          </p:cNvSpPr>
          <p:nvPr>
            <p:ph type="ftr" sz="quarter" idx="11"/>
          </p:nvPr>
        </p:nvSpPr>
        <p:spPr/>
        <p:txBody>
          <a:bodyPr/>
          <a:lstStyle/>
          <a:p>
            <a:r>
              <a:rPr lang="en-US" altLang="zh-CN" smtClean="0"/>
              <a:t>TopkSearch @ ICDE2013</a:t>
            </a:r>
            <a:endParaRPr lang="zh-CN" altLang="en-US" dirty="0">
              <a:latin typeface="Times New Roman" pitchFamily="18" charset="0"/>
              <a:cs typeface="Times New Roman" pitchFamily="18" charset="0"/>
            </a:endParaRPr>
          </a:p>
        </p:txBody>
      </p:sp>
      <p:sp>
        <p:nvSpPr>
          <p:cNvPr id="26" name="灯片编号占位符 25"/>
          <p:cNvSpPr>
            <a:spLocks noGrp="1"/>
          </p:cNvSpPr>
          <p:nvPr>
            <p:ph type="sldNum" sz="quarter" idx="12"/>
          </p:nvPr>
        </p:nvSpPr>
        <p:spPr/>
        <p:txBody>
          <a:bodyPr/>
          <a:lstStyle/>
          <a:p>
            <a:fld id="{0C913308-F349-4B6D-A68A-DD1791B4A57B}" type="slidenum">
              <a:rPr lang="zh-CN" altLang="en-US" smtClean="0"/>
              <a:pPr/>
              <a:t>8</a:t>
            </a:fld>
            <a:r>
              <a:rPr lang="en-US" altLang="zh-CN" smtClean="0"/>
              <a:t>/42</a:t>
            </a:r>
            <a:endParaRPr lang="zh-CN" altLang="en-US" dirty="0"/>
          </a:p>
        </p:txBody>
      </p:sp>
    </p:spTree>
    <p:custDataLst>
      <p:tags r:id="rId1"/>
    </p:custDataLst>
  </p:cSld>
  <p:clrMapOvr>
    <a:masterClrMapping/>
  </p:clrMapOvr>
  <p:transition advTm="187"/>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95536" y="-99392"/>
            <a:ext cx="8229600" cy="1143000"/>
          </a:xfrm>
        </p:spPr>
        <p:txBody>
          <a:bodyPr/>
          <a:lstStyle/>
          <a:p>
            <a:r>
              <a:rPr lang="en-US" altLang="zh-CN" dirty="0" smtClean="0"/>
              <a:t>Outline</a:t>
            </a:r>
            <a:endParaRPr lang="zh-CN" altLang="en-US" dirty="0"/>
          </a:p>
        </p:txBody>
      </p:sp>
      <p:sp>
        <p:nvSpPr>
          <p:cNvPr id="3" name="内容占位符 2"/>
          <p:cNvSpPr>
            <a:spLocks noGrp="1"/>
          </p:cNvSpPr>
          <p:nvPr>
            <p:ph idx="1"/>
          </p:nvPr>
        </p:nvSpPr>
        <p:spPr>
          <a:xfrm>
            <a:off x="457200" y="1484784"/>
            <a:ext cx="8229600" cy="4389120"/>
          </a:xfrm>
        </p:spPr>
        <p:txBody>
          <a:bodyPr/>
          <a:lstStyle/>
          <a:p>
            <a:r>
              <a:rPr lang="en-US" altLang="zh-CN" dirty="0" smtClean="0"/>
              <a:t>Motivation</a:t>
            </a:r>
          </a:p>
          <a:p>
            <a:r>
              <a:rPr lang="en-US" altLang="zh-CN" dirty="0" smtClean="0">
                <a:solidFill>
                  <a:srgbClr val="FF0000"/>
                </a:solidFill>
              </a:rPr>
              <a:t>Problem Formulation</a:t>
            </a:r>
          </a:p>
          <a:p>
            <a:r>
              <a:rPr lang="en-US" altLang="zh-CN" dirty="0" smtClean="0"/>
              <a:t>Progressive Framework</a:t>
            </a:r>
          </a:p>
          <a:p>
            <a:r>
              <a:rPr lang="en-US" altLang="zh-CN" dirty="0" smtClean="0"/>
              <a:t>Pivotal Entry-based Method</a:t>
            </a:r>
          </a:p>
          <a:p>
            <a:r>
              <a:rPr lang="en-US" altLang="zh-CN" dirty="0" smtClean="0"/>
              <a:t>Range-based Method</a:t>
            </a:r>
          </a:p>
          <a:p>
            <a:r>
              <a:rPr lang="en-US" altLang="zh-CN" dirty="0" smtClean="0"/>
              <a:t>Experiment</a:t>
            </a:r>
          </a:p>
          <a:p>
            <a:r>
              <a:rPr lang="en-US" altLang="zh-CN" dirty="0" smtClean="0"/>
              <a:t>Conclusion</a:t>
            </a:r>
          </a:p>
        </p:txBody>
      </p:sp>
      <p:sp>
        <p:nvSpPr>
          <p:cNvPr id="4" name="日期占位符 3"/>
          <p:cNvSpPr>
            <a:spLocks noGrp="1"/>
          </p:cNvSpPr>
          <p:nvPr>
            <p:ph type="dt" sz="half" idx="10"/>
          </p:nvPr>
        </p:nvSpPr>
        <p:spPr/>
        <p:txBody>
          <a:bodyPr/>
          <a:lstStyle/>
          <a:p>
            <a:fld id="{0B83E1BB-B657-44A1-AAAC-FFB1B642E0C7}" type="datetime1">
              <a:rPr lang="en-US" altLang="zh-CN" smtClean="0"/>
              <a:t>4/11/2013</a:t>
            </a:fld>
            <a:endParaRPr lang="zh-CN" altLang="en-US"/>
          </a:p>
        </p:txBody>
      </p:sp>
      <p:sp>
        <p:nvSpPr>
          <p:cNvPr id="8" name="页脚占位符 7"/>
          <p:cNvSpPr>
            <a:spLocks noGrp="1"/>
          </p:cNvSpPr>
          <p:nvPr>
            <p:ph type="ftr" sz="quarter" idx="11"/>
          </p:nvPr>
        </p:nvSpPr>
        <p:spPr/>
        <p:txBody>
          <a:bodyPr/>
          <a:lstStyle/>
          <a:p>
            <a:r>
              <a:rPr lang="en-US" altLang="zh-CN" smtClean="0"/>
              <a:t>TopkSearch @ ICDE2013</a:t>
            </a:r>
            <a:endParaRPr lang="zh-CN" altLang="en-US" dirty="0">
              <a:latin typeface="Times New Roman" pitchFamily="18" charset="0"/>
              <a:cs typeface="Times New Roman" pitchFamily="18" charset="0"/>
            </a:endParaRPr>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9</a:t>
            </a:fld>
            <a:r>
              <a:rPr lang="en-US" altLang="zh-CN" smtClean="0"/>
              <a:t>/42</a:t>
            </a:r>
            <a:endParaRPr lang="zh-CN" altLang="en-US" dirty="0"/>
          </a:p>
        </p:txBody>
      </p:sp>
    </p:spTree>
    <p:custDataLst>
      <p:tags r:id="rId1"/>
    </p:custDataLst>
    <p:extLst>
      <p:ext uri="{BB962C8B-B14F-4D97-AF65-F5344CB8AC3E}">
        <p14:creationId xmlns:p14="http://schemas.microsoft.com/office/powerpoint/2010/main" val="3606360553"/>
      </p:ext>
    </p:extLst>
  </p:cSld>
  <p:clrMapOvr>
    <a:masterClrMapping/>
  </p:clrMapOvr>
  <p:transition advTm="593"/>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3.3"/>
</p:tagLst>
</file>

<file path=ppt/tags/tag10.xml><?xml version="1.0" encoding="utf-8"?>
<p:tagLst xmlns:a="http://schemas.openxmlformats.org/drawingml/2006/main" xmlns:r="http://schemas.openxmlformats.org/officeDocument/2006/relationships" xmlns:p="http://schemas.openxmlformats.org/presentationml/2006/main">
  <p:tag name="TIMING" val="|7.8|9.7|4.4"/>
</p:tagLst>
</file>

<file path=ppt/tags/tag11.xml><?xml version="1.0" encoding="utf-8"?>
<p:tagLst xmlns:a="http://schemas.openxmlformats.org/drawingml/2006/main" xmlns:r="http://schemas.openxmlformats.org/officeDocument/2006/relationships" xmlns:p="http://schemas.openxmlformats.org/presentationml/2006/main">
  <p:tag name="TIMING" val="|7.8|9.7|4.4"/>
</p:tagLst>
</file>

<file path=ppt/tags/tag12.xml><?xml version="1.0" encoding="utf-8"?>
<p:tagLst xmlns:a="http://schemas.openxmlformats.org/drawingml/2006/main" xmlns:r="http://schemas.openxmlformats.org/officeDocument/2006/relationships" xmlns:p="http://schemas.openxmlformats.org/presentationml/2006/main">
  <p:tag name="TIMING" val="|7.8|9.7|4.4"/>
</p:tagLst>
</file>

<file path=ppt/tags/tag13.xml><?xml version="1.0" encoding="utf-8"?>
<p:tagLst xmlns:a="http://schemas.openxmlformats.org/drawingml/2006/main" xmlns:r="http://schemas.openxmlformats.org/officeDocument/2006/relationships" xmlns:p="http://schemas.openxmlformats.org/presentationml/2006/main">
  <p:tag name="TIMING" val="|7.8|9.7|4.4"/>
</p:tagLst>
</file>

<file path=ppt/tags/tag14.xml><?xml version="1.0" encoding="utf-8"?>
<p:tagLst xmlns:a="http://schemas.openxmlformats.org/drawingml/2006/main" xmlns:r="http://schemas.openxmlformats.org/officeDocument/2006/relationships" xmlns:p="http://schemas.openxmlformats.org/presentationml/2006/main">
  <p:tag name="TIMING" val="|7.8|9.7|4.4"/>
</p:tagLst>
</file>

<file path=ppt/tags/tag15.xml><?xml version="1.0" encoding="utf-8"?>
<p:tagLst xmlns:a="http://schemas.openxmlformats.org/drawingml/2006/main" xmlns:r="http://schemas.openxmlformats.org/officeDocument/2006/relationships" xmlns:p="http://schemas.openxmlformats.org/presentationml/2006/main">
  <p:tag name="TIMING" val="|7.8|9.7|4.4"/>
</p:tagLst>
</file>

<file path=ppt/tags/tag16.xml><?xml version="1.0" encoding="utf-8"?>
<p:tagLst xmlns:a="http://schemas.openxmlformats.org/drawingml/2006/main" xmlns:r="http://schemas.openxmlformats.org/officeDocument/2006/relationships" xmlns:p="http://schemas.openxmlformats.org/presentationml/2006/main">
  <p:tag name="TIMING" val="|7.8|9.7|4.4"/>
</p:tagLst>
</file>

<file path=ppt/tags/tag17.xml><?xml version="1.0" encoding="utf-8"?>
<p:tagLst xmlns:a="http://schemas.openxmlformats.org/drawingml/2006/main" xmlns:r="http://schemas.openxmlformats.org/officeDocument/2006/relationships" xmlns:p="http://schemas.openxmlformats.org/presentationml/2006/main">
  <p:tag name="TIMING" val="|7.8|9.7|4.4"/>
</p:tagLst>
</file>

<file path=ppt/tags/tag18.xml><?xml version="1.0" encoding="utf-8"?>
<p:tagLst xmlns:a="http://schemas.openxmlformats.org/drawingml/2006/main" xmlns:r="http://schemas.openxmlformats.org/officeDocument/2006/relationships" xmlns:p="http://schemas.openxmlformats.org/presentationml/2006/main">
  <p:tag name="TIMING" val="|7.8|9.7|4.4"/>
</p:tagLst>
</file>

<file path=ppt/tags/tag19.xml><?xml version="1.0" encoding="utf-8"?>
<p:tagLst xmlns:a="http://schemas.openxmlformats.org/drawingml/2006/main" xmlns:r="http://schemas.openxmlformats.org/officeDocument/2006/relationships" xmlns:p="http://schemas.openxmlformats.org/presentationml/2006/main">
  <p:tag name="TIMING" val="|3.3"/>
</p:tagLst>
</file>

<file path=ppt/tags/tag2.xml><?xml version="1.0" encoding="utf-8"?>
<p:tagLst xmlns:a="http://schemas.openxmlformats.org/drawingml/2006/main" xmlns:r="http://schemas.openxmlformats.org/officeDocument/2006/relationships" xmlns:p="http://schemas.openxmlformats.org/presentationml/2006/main">
  <p:tag name="TIMING" val="|14.1|0.9"/>
</p:tagLst>
</file>

<file path=ppt/tags/tag20.xml><?xml version="1.0" encoding="utf-8"?>
<p:tagLst xmlns:a="http://schemas.openxmlformats.org/drawingml/2006/main" xmlns:r="http://schemas.openxmlformats.org/officeDocument/2006/relationships" xmlns:p="http://schemas.openxmlformats.org/presentationml/2006/main">
  <p:tag name="TIMING" val="|7.8|9.7|4.4"/>
</p:tagLst>
</file>

<file path=ppt/tags/tag21.xml><?xml version="1.0" encoding="utf-8"?>
<p:tagLst xmlns:a="http://schemas.openxmlformats.org/drawingml/2006/main" xmlns:r="http://schemas.openxmlformats.org/officeDocument/2006/relationships" xmlns:p="http://schemas.openxmlformats.org/presentationml/2006/main">
  <p:tag name="TIMING" val="|7.8|9.7|4.4"/>
</p:tagLst>
</file>

<file path=ppt/tags/tag22.xml><?xml version="1.0" encoding="utf-8"?>
<p:tagLst xmlns:a="http://schemas.openxmlformats.org/drawingml/2006/main" xmlns:r="http://schemas.openxmlformats.org/officeDocument/2006/relationships" xmlns:p="http://schemas.openxmlformats.org/presentationml/2006/main">
  <p:tag name="TIMING" val="|7.8|9.7|4.4"/>
</p:tagLst>
</file>

<file path=ppt/tags/tag23.xml><?xml version="1.0" encoding="utf-8"?>
<p:tagLst xmlns:a="http://schemas.openxmlformats.org/drawingml/2006/main" xmlns:r="http://schemas.openxmlformats.org/officeDocument/2006/relationships" xmlns:p="http://schemas.openxmlformats.org/presentationml/2006/main">
  <p:tag name="TIMING" val="|7.8|9.7|4.4"/>
</p:tagLst>
</file>

<file path=ppt/tags/tag24.xml><?xml version="1.0" encoding="utf-8"?>
<p:tagLst xmlns:a="http://schemas.openxmlformats.org/drawingml/2006/main" xmlns:r="http://schemas.openxmlformats.org/officeDocument/2006/relationships" xmlns:p="http://schemas.openxmlformats.org/presentationml/2006/main">
  <p:tag name="TIMING" val="|7.8|9.7|4.4"/>
</p:tagLst>
</file>

<file path=ppt/tags/tag25.xml><?xml version="1.0" encoding="utf-8"?>
<p:tagLst xmlns:a="http://schemas.openxmlformats.org/drawingml/2006/main" xmlns:r="http://schemas.openxmlformats.org/officeDocument/2006/relationships" xmlns:p="http://schemas.openxmlformats.org/presentationml/2006/main">
  <p:tag name="TIMING" val="|7.8|9.7|4.4"/>
</p:tagLst>
</file>

<file path=ppt/tags/tag26.xml><?xml version="1.0" encoding="utf-8"?>
<p:tagLst xmlns:a="http://schemas.openxmlformats.org/drawingml/2006/main" xmlns:r="http://schemas.openxmlformats.org/officeDocument/2006/relationships" xmlns:p="http://schemas.openxmlformats.org/presentationml/2006/main">
  <p:tag name="TIMING" val="|7.8|9.7|4.4"/>
</p:tagLst>
</file>

<file path=ppt/tags/tag27.xml><?xml version="1.0" encoding="utf-8"?>
<p:tagLst xmlns:a="http://schemas.openxmlformats.org/drawingml/2006/main" xmlns:r="http://schemas.openxmlformats.org/officeDocument/2006/relationships" xmlns:p="http://schemas.openxmlformats.org/presentationml/2006/main">
  <p:tag name="TIMING" val="|7.8|9.7|4.4"/>
</p:tagLst>
</file>

<file path=ppt/tags/tag28.xml><?xml version="1.0" encoding="utf-8"?>
<p:tagLst xmlns:a="http://schemas.openxmlformats.org/drawingml/2006/main" xmlns:r="http://schemas.openxmlformats.org/officeDocument/2006/relationships" xmlns:p="http://schemas.openxmlformats.org/presentationml/2006/main">
  <p:tag name="TIMING" val="|7.8|9.7|4.4"/>
</p:tagLst>
</file>

<file path=ppt/tags/tag29.xml><?xml version="1.0" encoding="utf-8"?>
<p:tagLst xmlns:a="http://schemas.openxmlformats.org/drawingml/2006/main" xmlns:r="http://schemas.openxmlformats.org/officeDocument/2006/relationships" xmlns:p="http://schemas.openxmlformats.org/presentationml/2006/main">
  <p:tag name="TIMING" val="|7.8|9.7|4.4"/>
</p:tagLst>
</file>

<file path=ppt/tags/tag3.xml><?xml version="1.0" encoding="utf-8"?>
<p:tagLst xmlns:a="http://schemas.openxmlformats.org/drawingml/2006/main" xmlns:r="http://schemas.openxmlformats.org/officeDocument/2006/relationships" xmlns:p="http://schemas.openxmlformats.org/presentationml/2006/main">
  <p:tag name="TIMING" val="|6.7"/>
</p:tagLst>
</file>

<file path=ppt/tags/tag30.xml><?xml version="1.0" encoding="utf-8"?>
<p:tagLst xmlns:a="http://schemas.openxmlformats.org/drawingml/2006/main" xmlns:r="http://schemas.openxmlformats.org/officeDocument/2006/relationships" xmlns:p="http://schemas.openxmlformats.org/presentationml/2006/main">
  <p:tag name="TIMING" val="|7.8|9.7|4.4"/>
</p:tagLst>
</file>

<file path=ppt/tags/tag31.xml><?xml version="1.0" encoding="utf-8"?>
<p:tagLst xmlns:a="http://schemas.openxmlformats.org/drawingml/2006/main" xmlns:r="http://schemas.openxmlformats.org/officeDocument/2006/relationships" xmlns:p="http://schemas.openxmlformats.org/presentationml/2006/main">
  <p:tag name="TIMING" val="|7.8|9.7|4.4"/>
</p:tagLst>
</file>

<file path=ppt/tags/tag32.xml><?xml version="1.0" encoding="utf-8"?>
<p:tagLst xmlns:a="http://schemas.openxmlformats.org/drawingml/2006/main" xmlns:r="http://schemas.openxmlformats.org/officeDocument/2006/relationships" xmlns:p="http://schemas.openxmlformats.org/presentationml/2006/main">
  <p:tag name="TIMING" val="|7.8|9.7|4.4"/>
</p:tagLst>
</file>

<file path=ppt/tags/tag33.xml><?xml version="1.0" encoding="utf-8"?>
<p:tagLst xmlns:a="http://schemas.openxmlformats.org/drawingml/2006/main" xmlns:r="http://schemas.openxmlformats.org/officeDocument/2006/relationships" xmlns:p="http://schemas.openxmlformats.org/presentationml/2006/main">
  <p:tag name="TIMING" val="|3.3"/>
</p:tagLst>
</file>

<file path=ppt/tags/tag34.xml><?xml version="1.0" encoding="utf-8"?>
<p:tagLst xmlns:a="http://schemas.openxmlformats.org/drawingml/2006/main" xmlns:r="http://schemas.openxmlformats.org/officeDocument/2006/relationships" xmlns:p="http://schemas.openxmlformats.org/presentationml/2006/main">
  <p:tag name="TIMING" val="|7.8|9.7|4.4"/>
</p:tagLst>
</file>

<file path=ppt/tags/tag35.xml><?xml version="1.0" encoding="utf-8"?>
<p:tagLst xmlns:a="http://schemas.openxmlformats.org/drawingml/2006/main" xmlns:r="http://schemas.openxmlformats.org/officeDocument/2006/relationships" xmlns:p="http://schemas.openxmlformats.org/presentationml/2006/main">
  <p:tag name="TIMING" val="|7.8|9.7|4.4"/>
</p:tagLst>
</file>

<file path=ppt/tags/tag36.xml><?xml version="1.0" encoding="utf-8"?>
<p:tagLst xmlns:a="http://schemas.openxmlformats.org/drawingml/2006/main" xmlns:r="http://schemas.openxmlformats.org/officeDocument/2006/relationships" xmlns:p="http://schemas.openxmlformats.org/presentationml/2006/main">
  <p:tag name="TIMING" val="|7.8|9.7|4.4"/>
</p:tagLst>
</file>

<file path=ppt/tags/tag37.xml><?xml version="1.0" encoding="utf-8"?>
<p:tagLst xmlns:a="http://schemas.openxmlformats.org/drawingml/2006/main" xmlns:r="http://schemas.openxmlformats.org/officeDocument/2006/relationships" xmlns:p="http://schemas.openxmlformats.org/presentationml/2006/main">
  <p:tag name="TIMING" val="|7.8|9.7|4.4"/>
</p:tagLst>
</file>

<file path=ppt/tags/tag38.xml><?xml version="1.0" encoding="utf-8"?>
<p:tagLst xmlns:a="http://schemas.openxmlformats.org/drawingml/2006/main" xmlns:r="http://schemas.openxmlformats.org/officeDocument/2006/relationships" xmlns:p="http://schemas.openxmlformats.org/presentationml/2006/main">
  <p:tag name="TIMING" val="|7.8|9.7|4.4"/>
</p:tagLst>
</file>

<file path=ppt/tags/tag39.xml><?xml version="1.0" encoding="utf-8"?>
<p:tagLst xmlns:a="http://schemas.openxmlformats.org/drawingml/2006/main" xmlns:r="http://schemas.openxmlformats.org/officeDocument/2006/relationships" xmlns:p="http://schemas.openxmlformats.org/presentationml/2006/main">
  <p:tag name="TIMING" val="|3.3"/>
</p:tagLst>
</file>

<file path=ppt/tags/tag4.xml><?xml version="1.0" encoding="utf-8"?>
<p:tagLst xmlns:a="http://schemas.openxmlformats.org/drawingml/2006/main" xmlns:r="http://schemas.openxmlformats.org/officeDocument/2006/relationships" xmlns:p="http://schemas.openxmlformats.org/presentationml/2006/main">
  <p:tag name="TIMING" val="|3.3"/>
</p:tagLst>
</file>

<file path=ppt/tags/tag40.xml><?xml version="1.0" encoding="utf-8"?>
<p:tagLst xmlns:a="http://schemas.openxmlformats.org/drawingml/2006/main" xmlns:r="http://schemas.openxmlformats.org/officeDocument/2006/relationships" xmlns:p="http://schemas.openxmlformats.org/presentationml/2006/main">
  <p:tag name="TIMING" val="|3.3"/>
</p:tagLst>
</file>

<file path=ppt/tags/tag41.xml><?xml version="1.0" encoding="utf-8"?>
<p:tagLst xmlns:a="http://schemas.openxmlformats.org/drawingml/2006/main" xmlns:r="http://schemas.openxmlformats.org/officeDocument/2006/relationships" xmlns:p="http://schemas.openxmlformats.org/presentationml/2006/main">
  <p:tag name="TIMING" val="|3.3"/>
</p:tagLst>
</file>

<file path=ppt/tags/tag5.xml><?xml version="1.0" encoding="utf-8"?>
<p:tagLst xmlns:a="http://schemas.openxmlformats.org/drawingml/2006/main" xmlns:r="http://schemas.openxmlformats.org/officeDocument/2006/relationships" xmlns:p="http://schemas.openxmlformats.org/presentationml/2006/main">
  <p:tag name="TIMING" val="|17.7"/>
</p:tagLst>
</file>

<file path=ppt/tags/tag6.xml><?xml version="1.0" encoding="utf-8"?>
<p:tagLst xmlns:a="http://schemas.openxmlformats.org/drawingml/2006/main" xmlns:r="http://schemas.openxmlformats.org/officeDocument/2006/relationships" xmlns:p="http://schemas.openxmlformats.org/presentationml/2006/main">
  <p:tag name="TIMING" val="|7.8|9.7|4.4"/>
</p:tagLst>
</file>

<file path=ppt/tags/tag7.xml><?xml version="1.0" encoding="utf-8"?>
<p:tagLst xmlns:a="http://schemas.openxmlformats.org/drawingml/2006/main" xmlns:r="http://schemas.openxmlformats.org/officeDocument/2006/relationships" xmlns:p="http://schemas.openxmlformats.org/presentationml/2006/main">
  <p:tag name="TIMING" val="|3.3"/>
</p:tagLst>
</file>

<file path=ppt/tags/tag8.xml><?xml version="1.0" encoding="utf-8"?>
<p:tagLst xmlns:a="http://schemas.openxmlformats.org/drawingml/2006/main" xmlns:r="http://schemas.openxmlformats.org/officeDocument/2006/relationships" xmlns:p="http://schemas.openxmlformats.org/presentationml/2006/main">
  <p:tag name="TIMING" val="|7.8|9.7|4.4"/>
</p:tagLst>
</file>

<file path=ppt/tags/tag9.xml><?xml version="1.0" encoding="utf-8"?>
<p:tagLst xmlns:a="http://schemas.openxmlformats.org/drawingml/2006/main" xmlns:r="http://schemas.openxmlformats.org/officeDocument/2006/relationships" xmlns:p="http://schemas.openxmlformats.org/presentationml/2006/main">
  <p:tag name="TIMING" val="|7.8|9.7|4.4"/>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流畅">
  <a:themeElements>
    <a:clrScheme name="流畅">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流畅">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流畅">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42233</TotalTime>
  <Words>4958</Words>
  <Application>Microsoft Office PowerPoint</Application>
  <PresentationFormat>全屏显示(4:3)</PresentationFormat>
  <Paragraphs>720</Paragraphs>
  <Slides>54</Slides>
  <Notes>54</Notes>
  <HiddenSlides>0</HiddenSlides>
  <MMClips>0</MMClips>
  <ScaleCrop>false</ScaleCrop>
  <HeadingPairs>
    <vt:vector size="8" baseType="variant">
      <vt:variant>
        <vt:lpstr>已用的字体</vt:lpstr>
      </vt:variant>
      <vt:variant>
        <vt:i4>13</vt:i4>
      </vt:variant>
      <vt:variant>
        <vt:lpstr>主题</vt:lpstr>
      </vt:variant>
      <vt:variant>
        <vt:i4>1</vt:i4>
      </vt:variant>
      <vt:variant>
        <vt:lpstr>嵌入 OLE 服务器</vt:lpstr>
      </vt:variant>
      <vt:variant>
        <vt:i4>1</vt:i4>
      </vt:variant>
      <vt:variant>
        <vt:lpstr>幻灯片标题</vt:lpstr>
      </vt:variant>
      <vt:variant>
        <vt:i4>54</vt:i4>
      </vt:variant>
    </vt:vector>
  </HeadingPairs>
  <TitlesOfParts>
    <vt:vector size="69" baseType="lpstr">
      <vt:lpstr>Gungsuh</vt:lpstr>
      <vt:lpstr>新細明體</vt:lpstr>
      <vt:lpstr>隶书</vt:lpstr>
      <vt:lpstr>宋体</vt:lpstr>
      <vt:lpstr>Arial</vt:lpstr>
      <vt:lpstr>Calibri</vt:lpstr>
      <vt:lpstr>Constantia</vt:lpstr>
      <vt:lpstr>Symbol</vt:lpstr>
      <vt:lpstr>Tahoma</vt:lpstr>
      <vt:lpstr>Times New Roman</vt:lpstr>
      <vt:lpstr>Verdana</vt:lpstr>
      <vt:lpstr>Wingdings</vt:lpstr>
      <vt:lpstr>Wingdings 2</vt:lpstr>
      <vt:lpstr>流畅</vt:lpstr>
      <vt:lpstr>Bitmap Image</vt:lpstr>
      <vt:lpstr>Top-k String Similarity Search with Edit-Distance Constraints</vt:lpstr>
      <vt:lpstr>Outline</vt:lpstr>
      <vt:lpstr>Real-world Data is Rather Dirty！</vt:lpstr>
      <vt:lpstr>Web Search</vt:lpstr>
      <vt:lpstr>Example: a movie database</vt:lpstr>
      <vt:lpstr>Query: Schwarzenegger?</vt:lpstr>
      <vt:lpstr>Relaxing Conditions</vt:lpstr>
      <vt:lpstr>String Similarity Search</vt:lpstr>
      <vt:lpstr>Outline</vt:lpstr>
      <vt:lpstr>Problem Formulation</vt:lpstr>
      <vt:lpstr>Edit Distance</vt:lpstr>
      <vt:lpstr>Dynamic Programming</vt:lpstr>
      <vt:lpstr>Dynamic Programming</vt:lpstr>
      <vt:lpstr>Outline</vt:lpstr>
      <vt:lpstr>Progressive Method</vt:lpstr>
      <vt:lpstr>Progressive Method</vt:lpstr>
      <vt:lpstr>Progressive Method</vt:lpstr>
      <vt:lpstr>Progressive Method</vt:lpstr>
      <vt:lpstr>Progressive Method</vt:lpstr>
      <vt:lpstr>Progressive Method</vt:lpstr>
      <vt:lpstr>Progressive Framework</vt:lpstr>
      <vt:lpstr>Progressive Framework</vt:lpstr>
      <vt:lpstr>Progressive Framework</vt:lpstr>
      <vt:lpstr>Progressive Framework</vt:lpstr>
      <vt:lpstr>Progressive Framework</vt:lpstr>
      <vt:lpstr>Outline</vt:lpstr>
      <vt:lpstr>Pivotal Entry-based Method</vt:lpstr>
      <vt:lpstr>Pivotal Entry-based Method</vt:lpstr>
      <vt:lpstr>Pivotal Entry-based Method</vt:lpstr>
      <vt:lpstr>Pivotal Entry-based Method</vt:lpstr>
      <vt:lpstr>Pivotal Entry-based Method</vt:lpstr>
      <vt:lpstr>Pivotal Entry-based Method</vt:lpstr>
      <vt:lpstr>Pivotal Entry-based Method</vt:lpstr>
      <vt:lpstr>Pivotal Entry-based Method</vt:lpstr>
      <vt:lpstr>Pivotal Entry-based Method</vt:lpstr>
      <vt:lpstr>Pivotal Entry-based Method</vt:lpstr>
      <vt:lpstr>Pivotal Entry-based Method</vt:lpstr>
      <vt:lpstr>Pivotal Entry-based Method</vt:lpstr>
      <vt:lpstr>Pivotal Entry-based Method</vt:lpstr>
      <vt:lpstr>Outline</vt:lpstr>
      <vt:lpstr>Range based Method</vt:lpstr>
      <vt:lpstr>Range based Method</vt:lpstr>
      <vt:lpstr>Range based Method</vt:lpstr>
      <vt:lpstr>Range based Method</vt:lpstr>
      <vt:lpstr>Range based Method</vt:lpstr>
      <vt:lpstr>Outline</vt:lpstr>
      <vt:lpstr>Experiment Setup</vt:lpstr>
      <vt:lpstr>Number of entries calculated</vt:lpstr>
      <vt:lpstr>Running time of the three methods</vt:lpstr>
      <vt:lpstr>Comparison with State-of-the-art Methods</vt:lpstr>
      <vt:lpstr>Scalability with Dataset Sizes</vt:lpstr>
      <vt:lpstr>Outline</vt:lpstr>
      <vt:lpstr>Conclusion</vt:lpstr>
      <vt:lpstr>PowerPoint 演示文稿</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cp:lastModifiedBy>dongdeng</cp:lastModifiedBy>
  <cp:revision>1880</cp:revision>
  <dcterms:modified xsi:type="dcterms:W3CDTF">2013-04-11T03:45:15Z</dcterms:modified>
</cp:coreProperties>
</file>