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6" r:id="rId8"/>
    <p:sldId id="269" r:id="rId9"/>
    <p:sldId id="270" r:id="rId10"/>
    <p:sldId id="267" r:id="rId11"/>
    <p:sldId id="262" r:id="rId12"/>
    <p:sldId id="263" r:id="rId13"/>
    <p:sldId id="264" r:id="rId14"/>
    <p:sldId id="265" r:id="rId15"/>
    <p:sldId id="271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5277" y="1372517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077" y="3715388"/>
            <a:ext cx="6400800" cy="175260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197" y="2587980"/>
            <a:ext cx="1412875" cy="108267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371600" y="3129318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tcsai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70187" y="3283548"/>
            <a:ext cx="6795028" cy="1580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758359" y="972951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5" y="61452"/>
            <a:ext cx="1412875" cy="108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0088" y="28830"/>
            <a:ext cx="7764974" cy="862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65BC6-C812-8D4C-9A64-C8E9F7888BD7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afs/csail.mit.edu/u/j/jchang7/public/eccv/mixing_rate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5.png"/><Relationship Id="rId20" Type="http://schemas.openxmlformats.org/officeDocument/2006/relationships/image" Target="../media/image76.pdf"/><Relationship Id="rId21" Type="http://schemas.openxmlformats.org/officeDocument/2006/relationships/image" Target="../media/image77.png"/><Relationship Id="rId10" Type="http://schemas.openxmlformats.org/officeDocument/2006/relationships/image" Target="../media/image66.pdf"/><Relationship Id="rId11" Type="http://schemas.openxmlformats.org/officeDocument/2006/relationships/image" Target="../media/image67.png"/><Relationship Id="rId12" Type="http://schemas.openxmlformats.org/officeDocument/2006/relationships/image" Target="../media/image68.pdf"/><Relationship Id="rId13" Type="http://schemas.openxmlformats.org/officeDocument/2006/relationships/image" Target="../media/image69.png"/><Relationship Id="rId14" Type="http://schemas.openxmlformats.org/officeDocument/2006/relationships/image" Target="../media/image70.pdf"/><Relationship Id="rId15" Type="http://schemas.openxmlformats.org/officeDocument/2006/relationships/image" Target="../media/image71.png"/><Relationship Id="rId16" Type="http://schemas.openxmlformats.org/officeDocument/2006/relationships/image" Target="../media/image72.pdf"/><Relationship Id="rId17" Type="http://schemas.openxmlformats.org/officeDocument/2006/relationships/image" Target="../media/image73.png"/><Relationship Id="rId18" Type="http://schemas.openxmlformats.org/officeDocument/2006/relationships/image" Target="../media/image74.pdf"/><Relationship Id="rId19" Type="http://schemas.openxmlformats.org/officeDocument/2006/relationships/image" Target="../media/image7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0.pdf"/><Relationship Id="rId4" Type="http://schemas.openxmlformats.org/officeDocument/2006/relationships/image" Target="../media/image61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62.pdf"/><Relationship Id="rId7" Type="http://schemas.openxmlformats.org/officeDocument/2006/relationships/image" Target="../media/image63.png"/><Relationship Id="rId8" Type="http://schemas.openxmlformats.org/officeDocument/2006/relationships/image" Target="../media/image64.pd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8.pdf"/><Relationship Id="rId5" Type="http://schemas.openxmlformats.org/officeDocument/2006/relationships/image" Target="../media/image79.png"/><Relationship Id="rId6" Type="http://schemas.openxmlformats.org/officeDocument/2006/relationships/image" Target="../media/image80.pdf"/><Relationship Id="rId7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df"/><Relationship Id="rId5" Type="http://schemas.openxmlformats.org/officeDocument/2006/relationships/image" Target="../media/image85.png"/><Relationship Id="rId6" Type="http://schemas.openxmlformats.org/officeDocument/2006/relationships/image" Target="../media/image86.pdf"/><Relationship Id="rId7" Type="http://schemas.openxmlformats.org/officeDocument/2006/relationships/image" Target="../media/image87.png"/><Relationship Id="rId8" Type="http://schemas.openxmlformats.org/officeDocument/2006/relationships/image" Target="../media/image88.pdf"/><Relationship Id="rId9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7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jchang7/Desktop/presentations/2010-04-21%20Shell/seismic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df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d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df"/><Relationship Id="rId13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4" Type="http://schemas.openxmlformats.org/officeDocument/2006/relationships/image" Target="../media/image18.pdf"/><Relationship Id="rId5" Type="http://schemas.openxmlformats.org/officeDocument/2006/relationships/image" Target="../media/image19.png"/><Relationship Id="rId6" Type="http://schemas.openxmlformats.org/officeDocument/2006/relationships/image" Target="../media/image20.pdf"/><Relationship Id="rId7" Type="http://schemas.openxmlformats.org/officeDocument/2006/relationships/image" Target="../media/image21.png"/><Relationship Id="rId8" Type="http://schemas.openxmlformats.org/officeDocument/2006/relationships/image" Target="../media/image22.pdf"/><Relationship Id="rId9" Type="http://schemas.openxmlformats.org/officeDocument/2006/relationships/image" Target="../media/image23.png"/><Relationship Id="rId10" Type="http://schemas.openxmlformats.org/officeDocument/2006/relationships/image" Target="../media/image24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2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2267" y="1372517"/>
            <a:ext cx="7305409" cy="1470025"/>
          </a:xfrm>
        </p:spPr>
        <p:txBody>
          <a:bodyPr/>
          <a:lstStyle/>
          <a:p>
            <a:r>
              <a:rPr lang="en-US" dirty="0" smtClean="0"/>
              <a:t>MCMC Sampling with</a:t>
            </a:r>
            <a:br>
              <a:rPr lang="en-US" dirty="0" smtClean="0"/>
            </a:br>
            <a:r>
              <a:rPr lang="en-US" dirty="0" smtClean="0"/>
              <a:t>Implicit Shape Representations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Jason Chang</a:t>
            </a:r>
          </a:p>
          <a:p>
            <a:r>
              <a:rPr lang="en-US" dirty="0" smtClean="0"/>
              <a:t>Joint work with John W. Fisher III</a:t>
            </a:r>
          </a:p>
          <a:p>
            <a:r>
              <a:rPr lang="en-US" dirty="0" smtClean="0"/>
              <a:t>Massachusetts Institute of Technology</a:t>
            </a:r>
          </a:p>
          <a:p>
            <a:r>
              <a:rPr lang="en-US" dirty="0" smtClean="0"/>
              <a:t>April 21,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Rate Comparison</a:t>
            </a:r>
            <a:endParaRPr lang="en-US" dirty="0"/>
          </a:p>
        </p:txBody>
      </p:sp>
      <p:pic>
        <p:nvPicPr>
          <p:cNvPr id="4" name="mixing_rate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275" y="1508590"/>
            <a:ext cx="9035062" cy="5082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 incorporate the 3D structure of the salt dome into the sampling of successive frames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Dynamics of Curves</a:t>
            </a:r>
            <a:endParaRPr lang="en-US" dirty="0"/>
          </a:p>
        </p:txBody>
      </p:sp>
      <p:pic>
        <p:nvPicPr>
          <p:cNvPr id="7" name="Picture 6" descr="seismic_0004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710" y="2908219"/>
            <a:ext cx="2649855" cy="2691130"/>
          </a:xfrm>
          <a:prstGeom prst="rect">
            <a:avLst/>
          </a:prstGeom>
        </p:spPr>
      </p:pic>
      <p:pic>
        <p:nvPicPr>
          <p:cNvPr id="9" name="Picture 8" descr="seismic_00048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398" y="2908219"/>
            <a:ext cx="2649855" cy="2691130"/>
          </a:xfrm>
          <a:prstGeom prst="rect">
            <a:avLst/>
          </a:prstGeom>
        </p:spPr>
      </p:pic>
      <p:pic>
        <p:nvPicPr>
          <p:cNvPr id="11" name="Picture 10" descr="seismic_0004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908219"/>
            <a:ext cx="2649855" cy="269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Dynamics of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could use Symmetric Area Difference (SAD) as a prior on future frames</a:t>
            </a:r>
          </a:p>
        </p:txBody>
      </p:sp>
      <p:pic>
        <p:nvPicPr>
          <p:cNvPr id="6" name="Picture 5" descr="graphical_mode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568401" y="2054061"/>
            <a:ext cx="2286000" cy="123190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14850" y="3346450"/>
          <a:ext cx="114300" cy="165100"/>
        </p:xfrm>
        <a:graphic>
          <a:graphicData uri="http://schemas.openxmlformats.org/presentationml/2006/ole">
            <p:oleObj spid="_x0000_s20482" name="Equation" r:id="rId5" imgW="114300" imgH="1651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3681" y="6043580"/>
            <a:ext cx="8970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We use the notation        and        interchangeably because a level set function defines a curve</a:t>
            </a:r>
          </a:p>
          <a:p>
            <a:r>
              <a:rPr lang="en-US" dirty="0" smtClean="0"/>
              <a:t>             corresponds to the label assigned to pixel      in image</a:t>
            </a:r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451358" y="6131876"/>
            <a:ext cx="160784" cy="215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199330" y="6150303"/>
            <a:ext cx="173152" cy="203200"/>
          </a:xfrm>
          <a:prstGeom prst="rect">
            <a:avLst/>
          </a:prstGeom>
        </p:spPr>
      </p:pic>
      <p:pic>
        <p:nvPicPr>
          <p:cNvPr id="11" name="Picture 10" descr="latex-image-1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730500" y="4474261"/>
            <a:ext cx="3797300" cy="2921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457200" y="6397811"/>
            <a:ext cx="342900" cy="2921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883776" y="6431011"/>
            <a:ext cx="88900" cy="2032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904301" y="6435911"/>
            <a:ext cx="127000" cy="254000"/>
          </a:xfrm>
          <a:prstGeom prst="rect">
            <a:avLst/>
          </a:prstGeom>
        </p:spPr>
      </p:pic>
      <p:pic>
        <p:nvPicPr>
          <p:cNvPr id="16" name="Picture 15" descr="latex-image-1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1574800" y="5002823"/>
            <a:ext cx="5880100" cy="863600"/>
          </a:xfrm>
          <a:prstGeom prst="rect">
            <a:avLst/>
          </a:prstGeom>
        </p:spPr>
      </p:pic>
      <p:pic>
        <p:nvPicPr>
          <p:cNvPr id="17" name="Picture 16" descr="latex-image-1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1193800" y="3511550"/>
            <a:ext cx="6642100" cy="72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Dynamics on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Hastings Ratio requires calculating the energy at every sample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typically have over 1000 previous samples. Thus, calculating the SAD term can become computationally intensive</a:t>
            </a:r>
            <a:endParaRPr lang="en-US" dirty="0"/>
          </a:p>
        </p:txBody>
      </p:sp>
      <p:pic>
        <p:nvPicPr>
          <p:cNvPr id="4" name="Picture 3" descr="latex-image-1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74800" y="1865563"/>
            <a:ext cx="5880100" cy="863600"/>
          </a:xfrm>
          <a:prstGeom prst="rect">
            <a:avLst/>
          </a:prstGeom>
        </p:spPr>
      </p:pic>
      <p:pic>
        <p:nvPicPr>
          <p:cNvPr id="8" name="Picture 7" descr="latex-image-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53178" y="4353936"/>
            <a:ext cx="7340601" cy="863600"/>
          </a:xfrm>
          <a:prstGeom prst="rect">
            <a:avLst/>
          </a:prstGeom>
        </p:spPr>
      </p:pic>
      <p:sp>
        <p:nvSpPr>
          <p:cNvPr id="10" name="Left Brace 9"/>
          <p:cNvSpPr/>
          <p:nvPr/>
        </p:nvSpPr>
        <p:spPr>
          <a:xfrm rot="16200000">
            <a:off x="5687927" y="2995355"/>
            <a:ext cx="304800" cy="4906908"/>
          </a:xfrm>
          <a:prstGeom prst="leftBrace">
            <a:avLst>
              <a:gd name="adj1" fmla="val 10336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45540" y="5508524"/>
            <a:ext cx="258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over current sample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 rot="16200000">
            <a:off x="5181009" y="3044736"/>
            <a:ext cx="304800" cy="5920740"/>
          </a:xfrm>
          <a:prstGeom prst="leftBrace">
            <a:avLst>
              <a:gd name="adj1" fmla="val 10336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06658" y="6079526"/>
            <a:ext cx="305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over </a:t>
            </a:r>
            <a:r>
              <a:rPr lang="en-US" b="1" u="sng" dirty="0" smtClean="0"/>
              <a:t>all</a:t>
            </a:r>
            <a:r>
              <a:rPr lang="en-US" dirty="0" smtClean="0"/>
              <a:t> previous samples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573408" y="3027571"/>
            <a:ext cx="685800" cy="241300"/>
          </a:xfrm>
          <a:prstGeom prst="rect">
            <a:avLst/>
          </a:prstGeom>
        </p:spPr>
      </p:pic>
      <p:sp>
        <p:nvSpPr>
          <p:cNvPr id="15" name="Left Brace 14"/>
          <p:cNvSpPr/>
          <p:nvPr/>
        </p:nvSpPr>
        <p:spPr>
          <a:xfrm rot="16200000">
            <a:off x="5786437" y="1365500"/>
            <a:ext cx="304800" cy="3032125"/>
          </a:xfrm>
          <a:prstGeom prst="leftBrace">
            <a:avLst>
              <a:gd name="adj1" fmla="val 10336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Dynamics on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2400"/>
            <a:ext cx="8229600" cy="4953763"/>
          </a:xfrm>
        </p:spPr>
        <p:txBody>
          <a:bodyPr/>
          <a:lstStyle/>
          <a:p>
            <a:r>
              <a:rPr lang="en-US" dirty="0" smtClean="0"/>
              <a:t>We approximate this energy prior with a Mixture of </a:t>
            </a:r>
            <a:r>
              <a:rPr lang="en-US" dirty="0" err="1" smtClean="0"/>
              <a:t>SADs</a:t>
            </a:r>
            <a:r>
              <a:rPr lang="en-US" dirty="0" smtClean="0"/>
              <a:t> (MSAD)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sz="800" dirty="0" smtClean="0">
              <a:latin typeface="Calibri (Body)"/>
              <a:cs typeface="Calibri (Body)"/>
            </a:endParaRPr>
          </a:p>
          <a:p>
            <a:r>
              <a:rPr lang="en-US" dirty="0" smtClean="0"/>
              <a:t>MSAD can be computed more efficiently with a </a:t>
            </a:r>
            <a:r>
              <a:rPr lang="en-US" dirty="0" err="1" smtClean="0"/>
              <a:t>precomputed</a:t>
            </a:r>
            <a:r>
              <a:rPr lang="en-US" dirty="0" smtClean="0"/>
              <a:t> histogram image, </a:t>
            </a:r>
            <a:endParaRPr lang="en-US" dirty="0"/>
          </a:p>
        </p:txBody>
      </p:sp>
      <p:pic>
        <p:nvPicPr>
          <p:cNvPr id="4" name="Picture 3" descr="latex-image-17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25279" y="1522035"/>
            <a:ext cx="5270500" cy="863600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5751031" y="1298396"/>
            <a:ext cx="304800" cy="2384702"/>
          </a:xfrm>
          <a:prstGeom prst="leftBrace">
            <a:avLst>
              <a:gd name="adj1" fmla="val 10336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424396" y="2621435"/>
            <a:ext cx="939800" cy="241300"/>
          </a:xfrm>
          <a:prstGeom prst="rect">
            <a:avLst/>
          </a:prstGeom>
        </p:spPr>
      </p:pic>
      <p:pic>
        <p:nvPicPr>
          <p:cNvPr id="9" name="Picture 8" descr="latex-image-1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945530" y="3784552"/>
            <a:ext cx="7531100" cy="29591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972217" y="3386942"/>
            <a:ext cx="177800" cy="25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374244" y="3626938"/>
            <a:ext cx="641569" cy="64700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Feature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28839" y="3223562"/>
          <a:ext cx="1816101" cy="1435101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605367"/>
                <a:gridCol w="605367"/>
                <a:gridCol w="605367"/>
              </a:tblGrid>
              <a:tr h="4783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-1/4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-1/4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-1/4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83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-1/4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circular_0002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867" y="1371072"/>
            <a:ext cx="1630680" cy="1656080"/>
          </a:xfrm>
          <a:prstGeom prst="rect">
            <a:avLst/>
          </a:prstGeom>
        </p:spPr>
      </p:pic>
      <p:pic>
        <p:nvPicPr>
          <p:cNvPr id="6" name="Picture 5" descr="circular_00048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867" y="3144998"/>
            <a:ext cx="1630680" cy="1656080"/>
          </a:xfrm>
          <a:prstGeom prst="rect">
            <a:avLst/>
          </a:prstGeom>
        </p:spPr>
      </p:pic>
      <p:pic>
        <p:nvPicPr>
          <p:cNvPr id="7" name="Picture 6" descr="circular_00056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867" y="4918924"/>
            <a:ext cx="1630680" cy="1656080"/>
          </a:xfrm>
          <a:prstGeom prst="rect">
            <a:avLst/>
          </a:prstGeom>
        </p:spPr>
      </p:pic>
      <p:pic>
        <p:nvPicPr>
          <p:cNvPr id="8" name="Picture 7" descr="seismic_0002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08" y="1371072"/>
            <a:ext cx="1630680" cy="1656080"/>
          </a:xfrm>
          <a:prstGeom prst="rect">
            <a:avLst/>
          </a:prstGeom>
        </p:spPr>
      </p:pic>
      <p:pic>
        <p:nvPicPr>
          <p:cNvPr id="9" name="Picture 8" descr="seismic_00048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08" y="3144998"/>
            <a:ext cx="1630680" cy="1656080"/>
          </a:xfrm>
          <a:prstGeom prst="rect">
            <a:avLst/>
          </a:prstGeom>
        </p:spPr>
      </p:pic>
      <p:pic>
        <p:nvPicPr>
          <p:cNvPr id="10" name="Picture 9" descr="seismic_00056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808" y="4918924"/>
            <a:ext cx="1630680" cy="1656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3993" y="3456715"/>
            <a:ext cx="644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*</a:t>
            </a:r>
            <a:endParaRPr lang="en-US" sz="7200" dirty="0"/>
          </a:p>
        </p:txBody>
      </p:sp>
      <p:sp>
        <p:nvSpPr>
          <p:cNvPr id="13" name="TextBox 12"/>
          <p:cNvSpPr txBox="1"/>
          <p:nvPr/>
        </p:nvSpPr>
        <p:spPr>
          <a:xfrm>
            <a:off x="5262674" y="3509091"/>
            <a:ext cx="8860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 smtClean="0"/>
              <a:t>|</a:t>
            </a:r>
            <a:r>
              <a:rPr lang="en-US" sz="3100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US" sz="4200" dirty="0" smtClean="0"/>
              <a:t>|</a:t>
            </a:r>
            <a:endParaRPr lang="en-US" sz="4200" dirty="0"/>
          </a:p>
        </p:txBody>
      </p:sp>
      <p:sp>
        <p:nvSpPr>
          <p:cNvPr id="15" name="TextBox 14"/>
          <p:cNvSpPr txBox="1"/>
          <p:nvPr/>
        </p:nvSpPr>
        <p:spPr>
          <a:xfrm>
            <a:off x="6214371" y="3234117"/>
            <a:ext cx="644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=</a:t>
            </a:r>
            <a:endParaRPr lang="en-US" sz="7200" dirty="0"/>
          </a:p>
        </p:txBody>
      </p:sp>
      <p:sp>
        <p:nvSpPr>
          <p:cNvPr id="16" name="Rectangle 15"/>
          <p:cNvSpPr/>
          <p:nvPr/>
        </p:nvSpPr>
        <p:spPr>
          <a:xfrm>
            <a:off x="130930" y="1290910"/>
            <a:ext cx="1873488" cy="536265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52542" y="1290910"/>
            <a:ext cx="1873488" cy="536265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510040" y="3980586"/>
            <a:ext cx="689134" cy="1588"/>
          </a:xfrm>
          <a:prstGeom prst="straightConnector1">
            <a:avLst/>
          </a:prstGeom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without Dynamics</a:t>
            </a:r>
            <a:endParaRPr lang="en-US" dirty="0"/>
          </a:p>
        </p:txBody>
      </p:sp>
      <p:pic>
        <p:nvPicPr>
          <p:cNvPr id="4" name="seismic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3520" y="1434309"/>
            <a:ext cx="8604814" cy="48402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Segmentation is usually formulated with energy maximization</a:t>
            </a:r>
          </a:p>
          <a:p>
            <a:r>
              <a:rPr lang="en-US" dirty="0" err="1" smtClean="0"/>
              <a:t>Exponentiated</a:t>
            </a:r>
            <a:r>
              <a:rPr lang="en-US" dirty="0" smtClean="0"/>
              <a:t> Mutual Information under some prior is equivalent to the posterior: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Why would we want to sample from posterior of curves                ?</a:t>
            </a:r>
          </a:p>
          <a:p>
            <a:pPr lvl="1"/>
            <a:r>
              <a:rPr lang="en-US" dirty="0" smtClean="0"/>
              <a:t>More robust results</a:t>
            </a:r>
          </a:p>
          <a:p>
            <a:pPr lvl="1"/>
            <a:r>
              <a:rPr lang="en-US" dirty="0" smtClean="0"/>
              <a:t>Calculating marginal probabilities</a:t>
            </a:r>
          </a:p>
          <a:p>
            <a:pPr lvl="2"/>
            <a:r>
              <a:rPr lang="en-US" dirty="0" smtClean="0"/>
              <a:t>Probability that a pixel is on the boundary</a:t>
            </a:r>
          </a:p>
          <a:p>
            <a:pPr lvl="2"/>
            <a:r>
              <a:rPr lang="en-US" dirty="0" smtClean="0"/>
              <a:t>Probability that a pixel is within a certain region</a:t>
            </a:r>
          </a:p>
          <a:p>
            <a:pPr lvl="2"/>
            <a:r>
              <a:rPr lang="en-US" dirty="0" smtClean="0"/>
              <a:t>Probability that a pixel is in the same region as another pixel</a:t>
            </a:r>
          </a:p>
          <a:p>
            <a:pPr lvl="2"/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7" name="Picture 6" descr="latex-image-19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31248" y="2353909"/>
            <a:ext cx="3898901" cy="6858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328115" y="3224100"/>
            <a:ext cx="825500" cy="29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Metropolis-Hastings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space of segmentations is infinite</a:t>
            </a:r>
          </a:p>
          <a:p>
            <a:r>
              <a:rPr lang="en-US" dirty="0" smtClean="0"/>
              <a:t>Use Metropolis-Hastings MCMC to sample</a:t>
            </a:r>
          </a:p>
          <a:p>
            <a:pPr lvl="1"/>
            <a:r>
              <a:rPr lang="en-US" dirty="0" smtClean="0"/>
              <a:t>Sample from a proposal distribution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Accept the proposal with probability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Samples will eventually converge if the Markov chain is </a:t>
            </a:r>
            <a:r>
              <a:rPr lang="en-US" dirty="0" err="1" smtClean="0"/>
              <a:t>ergodic</a:t>
            </a:r>
            <a:r>
              <a:rPr lang="en-US" dirty="0" smtClean="0"/>
              <a:t> because the Hastings ratio ensures detailed balance. </a:t>
            </a:r>
            <a:endParaRPr lang="en-US" dirty="0"/>
          </a:p>
        </p:txBody>
      </p:sp>
      <p:pic>
        <p:nvPicPr>
          <p:cNvPr id="8" name="Picture 7" descr="latex-image-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3958" y="2686099"/>
            <a:ext cx="1727200" cy="508000"/>
          </a:xfrm>
          <a:prstGeom prst="rect">
            <a:avLst/>
          </a:prstGeom>
        </p:spPr>
      </p:pic>
      <p:pic>
        <p:nvPicPr>
          <p:cNvPr id="9" name="Picture 8" descr="latex-image-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39387" y="4025128"/>
            <a:ext cx="4394200" cy="85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[1] pioneered the sampling of segmentation space but required expensive alternating between an implicit and explicit representation</a:t>
            </a:r>
          </a:p>
          <a:p>
            <a:r>
              <a:rPr lang="en-US" dirty="0" smtClean="0"/>
              <a:t>[2] extended the work by staying in the implicit domain and perturbing the level set function such that the signed distance function was preserved</a:t>
            </a:r>
          </a:p>
          <a:p>
            <a:r>
              <a:rPr lang="en-US" dirty="0" smtClean="0"/>
              <a:t>Both [1] and [2] are limited to a single simply connected shape, and do not allow for topological changes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760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[1]	Fan, A.C., J. W. Fisher III, W. M. Wells, J. J. Levitt, A. S. </a:t>
            </a:r>
            <a:r>
              <a:rPr lang="en-US" sz="1600" dirty="0" err="1" smtClean="0"/>
              <a:t>Willsky</a:t>
            </a:r>
            <a:r>
              <a:rPr lang="en-US" sz="1600" dirty="0" smtClean="0"/>
              <a:t>. MCMC curve sampling for image 	segmentation. In: MICCAI (2007).</a:t>
            </a:r>
          </a:p>
          <a:p>
            <a:r>
              <a:rPr lang="en-US" sz="1600" dirty="0" smtClean="0"/>
              <a:t>[2]	Chen, S., R. J. </a:t>
            </a:r>
            <a:r>
              <a:rPr lang="en-US" sz="1600" dirty="0" err="1" smtClean="0"/>
              <a:t>Radke</a:t>
            </a:r>
            <a:r>
              <a:rPr lang="en-US" sz="1600" dirty="0" smtClean="0"/>
              <a:t>. Markov chain </a:t>
            </a:r>
            <a:r>
              <a:rPr lang="en-US" sz="1600" dirty="0" err="1" smtClean="0"/>
              <a:t>monte</a:t>
            </a:r>
            <a:r>
              <a:rPr lang="en-US" sz="1600" dirty="0" smtClean="0"/>
              <a:t> </a:t>
            </a:r>
            <a:r>
              <a:rPr lang="en-US" sz="1600" dirty="0" err="1" smtClean="0"/>
              <a:t>carlo</a:t>
            </a:r>
            <a:r>
              <a:rPr lang="en-US" sz="1600" dirty="0" smtClean="0"/>
              <a:t> shape sampling using level sets. Second Workshop on 	non-Rigid Shape Analysis and Deformable Image Alignment, in conjunction with ICCV 2009.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Proposal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288"/>
            <a:ext cx="8229600" cy="4753795"/>
          </a:xfrm>
        </p:spPr>
        <p:txBody>
          <a:bodyPr/>
          <a:lstStyle/>
          <a:p>
            <a:r>
              <a:rPr lang="en-US" dirty="0" smtClean="0"/>
              <a:t>Probability of accepting a sample is increased if posterior increases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Tradeoff with biased proposals</a:t>
            </a:r>
          </a:p>
          <a:p>
            <a:pPr lvl="1"/>
            <a:r>
              <a:rPr lang="en-US" dirty="0" smtClean="0"/>
              <a:t>The proposal can be biased to increase the posterior</a:t>
            </a:r>
          </a:p>
          <a:p>
            <a:pPr lvl="1"/>
            <a:r>
              <a:rPr lang="en-US" dirty="0" smtClean="0"/>
              <a:t>Decreases the forward-backward ratio in the acceptance ratio</a:t>
            </a:r>
            <a:endParaRPr lang="en-US" dirty="0"/>
          </a:p>
        </p:txBody>
      </p:sp>
      <p:pic>
        <p:nvPicPr>
          <p:cNvPr id="4" name="Picture 3" descr="latex-image-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97300" y="1545683"/>
            <a:ext cx="1219200" cy="774700"/>
          </a:xfrm>
          <a:prstGeom prst="rect">
            <a:avLst/>
          </a:prstGeom>
        </p:spPr>
      </p:pic>
      <p:pic>
        <p:nvPicPr>
          <p:cNvPr id="5" name="Picture 4" descr="latex-image-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517900" y="3578996"/>
            <a:ext cx="1714500" cy="774700"/>
          </a:xfrm>
          <a:prstGeom prst="rect">
            <a:avLst/>
          </a:prstGeom>
        </p:spPr>
      </p:pic>
      <p:pic>
        <p:nvPicPr>
          <p:cNvPr id="6" name="Picture 5" descr="biased_fwdbkw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4978" y="4667886"/>
            <a:ext cx="4328450" cy="2092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Goal</a:t>
            </a:r>
            <a:r>
              <a:rPr lang="en-US" dirty="0" smtClean="0"/>
              <a:t>: design a proposal distribution that biases samples towards likely configurations (increasing the likelihood ratio) without decreasing the forward-backward ratio much.</a:t>
            </a:r>
            <a:endParaRPr lang="en-US" b="1" dirty="0" smtClean="0"/>
          </a:p>
          <a:p>
            <a:r>
              <a:rPr lang="en-US" b="1" dirty="0" smtClean="0"/>
              <a:t>Solution</a:t>
            </a:r>
            <a:r>
              <a:rPr lang="en-US" dirty="0" smtClean="0"/>
              <a:t>: a </a:t>
            </a:r>
            <a:r>
              <a:rPr lang="en-US" u="sng" dirty="0" smtClean="0"/>
              <a:t>small</a:t>
            </a:r>
            <a:r>
              <a:rPr lang="en-US" dirty="0" smtClean="0"/>
              <a:t> number of biased random variables move </a:t>
            </a:r>
            <a:r>
              <a:rPr lang="en-US" u="sng" dirty="0" smtClean="0"/>
              <a:t>many pixels</a:t>
            </a:r>
            <a:r>
              <a:rPr lang="en-US" dirty="0" smtClean="0"/>
              <a:t> into a </a:t>
            </a:r>
            <a:r>
              <a:rPr lang="en-US" u="sng" dirty="0" smtClean="0"/>
              <a:t>more probable</a:t>
            </a:r>
            <a:r>
              <a:rPr lang="en-US" dirty="0" smtClean="0"/>
              <a:t> configuration</a:t>
            </a:r>
          </a:p>
          <a:p>
            <a:r>
              <a:rPr lang="en-US" dirty="0" smtClean="0"/>
              <a:t>Proposal perturbation</a:t>
            </a:r>
            <a:endParaRPr lang="en-US" dirty="0"/>
          </a:p>
        </p:txBody>
      </p:sp>
      <p:pic>
        <p:nvPicPr>
          <p:cNvPr id="4" name="Picture 3" descr="latex-image-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68663" y="3723394"/>
            <a:ext cx="2298700" cy="381000"/>
          </a:xfrm>
          <a:prstGeom prst="rect">
            <a:avLst/>
          </a:prstGeom>
        </p:spPr>
      </p:pic>
      <p:pic>
        <p:nvPicPr>
          <p:cNvPr id="5" name="Picture 4" descr="latex-image-7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431375" y="4185404"/>
            <a:ext cx="1993900" cy="381000"/>
          </a:xfrm>
          <a:prstGeom prst="rect">
            <a:avLst/>
          </a:prstGeom>
        </p:spPr>
      </p:pic>
      <p:pic>
        <p:nvPicPr>
          <p:cNvPr id="6" name="Picture 5" descr="latex-image-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262063" y="4757096"/>
            <a:ext cx="4305300" cy="508000"/>
          </a:xfrm>
          <a:prstGeom prst="rect">
            <a:avLst/>
          </a:prstGeom>
        </p:spPr>
      </p:pic>
      <p:pic>
        <p:nvPicPr>
          <p:cNvPr id="7" name="Picture 6" descr="latex-image-9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092931" y="4846216"/>
            <a:ext cx="1854200" cy="342900"/>
          </a:xfrm>
          <a:prstGeom prst="rect">
            <a:avLst/>
          </a:prstGeom>
        </p:spPr>
      </p:pic>
      <p:pic>
        <p:nvPicPr>
          <p:cNvPr id="8" name="Picture 7" descr="latex-image-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222500" y="5688013"/>
            <a:ext cx="4267200" cy="292100"/>
          </a:xfrm>
          <a:prstGeom prst="rect">
            <a:avLst/>
          </a:prstGeom>
        </p:spPr>
      </p:pic>
      <p:pic>
        <p:nvPicPr>
          <p:cNvPr id="9" name="Picture 8" descr="latex-image-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1866393" y="6126163"/>
            <a:ext cx="5003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show segmentation results in 3 ways:</a:t>
            </a:r>
          </a:p>
          <a:p>
            <a:pPr lvl="1"/>
            <a:r>
              <a:rPr lang="en-US" dirty="0" smtClean="0"/>
              <a:t>Histogram image – A count of times pixels are labeled with the same region across all samples</a:t>
            </a:r>
          </a:p>
          <a:p>
            <a:pPr lvl="1"/>
            <a:r>
              <a:rPr lang="en-US" dirty="0" smtClean="0"/>
              <a:t>Probability of Boundary image – A normalized count of times pixels are labeled on the edge</a:t>
            </a:r>
          </a:p>
          <a:p>
            <a:pPr lvl="1"/>
            <a:r>
              <a:rPr lang="en-US" dirty="0" smtClean="0"/>
              <a:t>Segmentation </a:t>
            </a:r>
            <a:r>
              <a:rPr lang="en-US" dirty="0" err="1" smtClean="0"/>
              <a:t>Quantiles</a:t>
            </a:r>
            <a:r>
              <a:rPr lang="en-US" dirty="0" smtClean="0"/>
              <a:t> – </a:t>
            </a:r>
            <a:r>
              <a:rPr lang="en-US" dirty="0" err="1" smtClean="0"/>
              <a:t>Thresholding</a:t>
            </a:r>
            <a:r>
              <a:rPr lang="en-US" dirty="0" smtClean="0"/>
              <a:t> the histogram image to provide confidence bounds (e.g. this pixel belongs to the “inside” region 50% of the time)</a:t>
            </a:r>
          </a:p>
          <a:p>
            <a:pPr lvl="1"/>
            <a:r>
              <a:rPr lang="en-US" dirty="0" smtClean="0"/>
              <a:t>Best Segmentation – The sample path with the highest energy. This is a proxy for what the best optimization technique could achieve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Results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/>
          <a:lstStyle/>
          <a:p>
            <a:r>
              <a:rPr lang="en-US" dirty="0" smtClean="0"/>
              <a:t>Synthetic example with varying SNR</a:t>
            </a:r>
          </a:p>
          <a:p>
            <a:r>
              <a:rPr lang="en-US" dirty="0" smtClean="0"/>
              <a:t>When images have high SNR (i.e. are vary separable), sampling makes less of a difference</a:t>
            </a:r>
          </a:p>
        </p:txBody>
      </p:sp>
      <p:pic>
        <p:nvPicPr>
          <p:cNvPr id="4" name="Picture 3" descr="abc_05_p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577" y="3640996"/>
            <a:ext cx="1746250" cy="793750"/>
          </a:xfrm>
          <a:prstGeom prst="rect">
            <a:avLst/>
          </a:prstGeom>
        </p:spPr>
      </p:pic>
      <p:pic>
        <p:nvPicPr>
          <p:cNvPr id="5" name="Picture 4" descr="abc_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4" y="3640996"/>
            <a:ext cx="1746250" cy="793750"/>
          </a:xfrm>
          <a:prstGeom prst="rect">
            <a:avLst/>
          </a:prstGeom>
        </p:spPr>
      </p:pic>
      <p:pic>
        <p:nvPicPr>
          <p:cNvPr id="6" name="Picture 5" descr="abc_05_histogram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727" y="3640996"/>
            <a:ext cx="1746250" cy="793750"/>
          </a:xfrm>
          <a:prstGeom prst="rect">
            <a:avLst/>
          </a:prstGeom>
        </p:spPr>
      </p:pic>
      <p:pic>
        <p:nvPicPr>
          <p:cNvPr id="7" name="Picture 6" descr="abc_05_bord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9177" y="3640996"/>
            <a:ext cx="1746250" cy="793750"/>
          </a:xfrm>
          <a:prstGeom prst="rect">
            <a:avLst/>
          </a:prstGeom>
        </p:spPr>
      </p:pic>
      <p:pic>
        <p:nvPicPr>
          <p:cNvPr id="8" name="Picture 7" descr="abc_05_best_border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327" y="3640996"/>
            <a:ext cx="1746250" cy="793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084" y="3271664"/>
            <a:ext cx="154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20767" y="299466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Probability of</a:t>
            </a:r>
          </a:p>
          <a:p>
            <a:pPr algn="ctr"/>
            <a:r>
              <a:rPr lang="en-US" dirty="0" smtClean="0"/>
              <a:t>Boundary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88488" y="3271664"/>
            <a:ext cx="11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Histogram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90843" y="3271664"/>
            <a:ext cx="143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 </a:t>
            </a:r>
            <a:r>
              <a:rPr lang="en-US" dirty="0" err="1" smtClean="0"/>
              <a:t>Quantile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81060" y="2994665"/>
            <a:ext cx="148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Best</a:t>
            </a:r>
          </a:p>
          <a:p>
            <a:pPr algn="ctr"/>
            <a:r>
              <a:rPr lang="en-US" dirty="0" smtClean="0"/>
              <a:t>Segmentation</a:t>
            </a:r>
            <a:endParaRPr lang="en-US" dirty="0"/>
          </a:p>
        </p:txBody>
      </p:sp>
      <p:pic>
        <p:nvPicPr>
          <p:cNvPr id="20" name="Picture 19" descr="abc_1_histogram_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727" y="4584201"/>
            <a:ext cx="1746250" cy="793750"/>
          </a:xfrm>
          <a:prstGeom prst="rect">
            <a:avLst/>
          </a:prstGeom>
        </p:spPr>
      </p:pic>
      <p:pic>
        <p:nvPicPr>
          <p:cNvPr id="21" name="Picture 20" descr="abc_1_p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1577" y="4584201"/>
            <a:ext cx="1746250" cy="793750"/>
          </a:xfrm>
          <a:prstGeom prst="rect">
            <a:avLst/>
          </a:prstGeom>
        </p:spPr>
      </p:pic>
      <p:pic>
        <p:nvPicPr>
          <p:cNvPr id="22" name="Picture 21" descr="abc_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74" y="4584201"/>
            <a:ext cx="1746250" cy="793750"/>
          </a:xfrm>
          <a:prstGeom prst="rect">
            <a:avLst/>
          </a:prstGeom>
        </p:spPr>
      </p:pic>
      <p:pic>
        <p:nvPicPr>
          <p:cNvPr id="23" name="Picture 22" descr="abc_1_best_borders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4327" y="4584201"/>
            <a:ext cx="1746250" cy="793750"/>
          </a:xfrm>
          <a:prstGeom prst="rect">
            <a:avLst/>
          </a:prstGeom>
        </p:spPr>
      </p:pic>
      <p:pic>
        <p:nvPicPr>
          <p:cNvPr id="24" name="Picture 23" descr="abc_1_border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29177" y="4584201"/>
            <a:ext cx="1746250" cy="793750"/>
          </a:xfrm>
          <a:prstGeom prst="rect">
            <a:avLst/>
          </a:prstGeom>
        </p:spPr>
      </p:pic>
      <p:pic>
        <p:nvPicPr>
          <p:cNvPr id="25" name="Picture 24" descr="abc_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674" y="5512168"/>
            <a:ext cx="1746250" cy="793750"/>
          </a:xfrm>
          <a:prstGeom prst="rect">
            <a:avLst/>
          </a:prstGeom>
        </p:spPr>
      </p:pic>
      <p:pic>
        <p:nvPicPr>
          <p:cNvPr id="26" name="Picture 25" descr="abc_2_p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1577" y="5512168"/>
            <a:ext cx="1746250" cy="793750"/>
          </a:xfrm>
          <a:prstGeom prst="rect">
            <a:avLst/>
          </a:prstGeom>
        </p:spPr>
      </p:pic>
      <p:pic>
        <p:nvPicPr>
          <p:cNvPr id="27" name="Picture 26" descr="abc_2_histogram_1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6727" y="5512168"/>
            <a:ext cx="1746250" cy="793750"/>
          </a:xfrm>
          <a:prstGeom prst="rect">
            <a:avLst/>
          </a:prstGeom>
        </p:spPr>
      </p:pic>
      <p:pic>
        <p:nvPicPr>
          <p:cNvPr id="28" name="Picture 27" descr="abc_2_borde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9177" y="5512168"/>
            <a:ext cx="1746250" cy="793750"/>
          </a:xfrm>
          <a:prstGeom prst="rect">
            <a:avLst/>
          </a:prstGeom>
        </p:spPr>
      </p:pic>
      <p:pic>
        <p:nvPicPr>
          <p:cNvPr id="29" name="Picture 28" descr="abc_2_best_borders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64327" y="5512168"/>
            <a:ext cx="1746250" cy="79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Image Results</a:t>
            </a:r>
            <a:endParaRPr lang="en-US" dirty="0"/>
          </a:p>
        </p:txBody>
      </p:sp>
      <p:pic>
        <p:nvPicPr>
          <p:cNvPr id="4" name="Picture 3" descr="cliff_combined_histogr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183" y="3530213"/>
            <a:ext cx="2443480" cy="1630680"/>
          </a:xfrm>
          <a:prstGeom prst="rect">
            <a:avLst/>
          </a:prstGeom>
        </p:spPr>
      </p:pic>
      <p:pic>
        <p:nvPicPr>
          <p:cNvPr id="5" name="Picture 4" descr="cliff_p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791" y="3530213"/>
            <a:ext cx="2443480" cy="1630680"/>
          </a:xfrm>
          <a:prstGeom prst="rect">
            <a:avLst/>
          </a:prstGeom>
        </p:spPr>
      </p:pic>
      <p:pic>
        <p:nvPicPr>
          <p:cNvPr id="6" name="Picture 5" descr="cliff_prcurve_squar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154" y="3641613"/>
            <a:ext cx="1397000" cy="1397000"/>
          </a:xfrm>
          <a:prstGeom prst="rect">
            <a:avLst/>
          </a:prstGeom>
        </p:spPr>
      </p:pic>
      <p:pic>
        <p:nvPicPr>
          <p:cNvPr id="7" name="Picture 6" descr="clif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48" y="3530213"/>
            <a:ext cx="2443480" cy="1630680"/>
          </a:xfrm>
          <a:prstGeom prst="rect">
            <a:avLst/>
          </a:prstGeom>
        </p:spPr>
      </p:pic>
      <p:pic>
        <p:nvPicPr>
          <p:cNvPr id="8" name="Picture 7" descr="horse_histogram_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1183" y="1862658"/>
            <a:ext cx="2443480" cy="1630680"/>
          </a:xfrm>
          <a:prstGeom prst="rect">
            <a:avLst/>
          </a:prstGeom>
        </p:spPr>
      </p:pic>
      <p:pic>
        <p:nvPicPr>
          <p:cNvPr id="9" name="Picture 8" descr="horse_p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3791" y="1862658"/>
            <a:ext cx="2443480" cy="1630680"/>
          </a:xfrm>
          <a:prstGeom prst="rect">
            <a:avLst/>
          </a:prstGeom>
        </p:spPr>
      </p:pic>
      <p:pic>
        <p:nvPicPr>
          <p:cNvPr id="10" name="Picture 9" descr="horse_prcurve_squar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0154" y="1973798"/>
            <a:ext cx="1397000" cy="1397000"/>
          </a:xfrm>
          <a:prstGeom prst="rect">
            <a:avLst/>
          </a:prstGeom>
        </p:spPr>
      </p:pic>
      <p:pic>
        <p:nvPicPr>
          <p:cNvPr id="11" name="Picture 10" descr="hors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348" y="1862658"/>
            <a:ext cx="2443480" cy="1630680"/>
          </a:xfrm>
          <a:prstGeom prst="rect">
            <a:avLst/>
          </a:prstGeom>
        </p:spPr>
      </p:pic>
      <p:pic>
        <p:nvPicPr>
          <p:cNvPr id="12" name="Picture 11" descr="sail_combined_histogr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01183" y="5196308"/>
            <a:ext cx="2443480" cy="1630680"/>
          </a:xfrm>
          <a:prstGeom prst="rect">
            <a:avLst/>
          </a:prstGeom>
        </p:spPr>
      </p:pic>
      <p:pic>
        <p:nvPicPr>
          <p:cNvPr id="13" name="Picture 12" descr="sail_p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33791" y="5196308"/>
            <a:ext cx="2443480" cy="1630680"/>
          </a:xfrm>
          <a:prstGeom prst="rect">
            <a:avLst/>
          </a:prstGeom>
        </p:spPr>
      </p:pic>
      <p:pic>
        <p:nvPicPr>
          <p:cNvPr id="14" name="Picture 13" descr="sail_prcurve_square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80154" y="5285428"/>
            <a:ext cx="1397000" cy="1397000"/>
          </a:xfrm>
          <a:prstGeom prst="rect">
            <a:avLst/>
          </a:prstGeom>
        </p:spPr>
      </p:pic>
      <p:pic>
        <p:nvPicPr>
          <p:cNvPr id="15" name="Picture 14" descr="sail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348" y="5196308"/>
            <a:ext cx="2443480" cy="16306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122538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from the Berkeley Segmentation Dataset. (‘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’ on the Precision-Recall curve correspond to the probability of boundary image. ‘+’ on the curve corresponds to the best sample path)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724</Words>
  <Application>Microsoft Macintosh PowerPoint</Application>
  <PresentationFormat>On-screen Show (4:3)</PresentationFormat>
  <Paragraphs>96</Paragraphs>
  <Slides>16</Slides>
  <Notes>0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MCMC Sampling with Implicit Shape Representations</vt:lpstr>
      <vt:lpstr>Sampling Motivation</vt:lpstr>
      <vt:lpstr>Metropolis-Hastings Sampling</vt:lpstr>
      <vt:lpstr>Previous Sampling Methods</vt:lpstr>
      <vt:lpstr>Good Proposal Distributions</vt:lpstr>
      <vt:lpstr>Our Proposal Distribution</vt:lpstr>
      <vt:lpstr>Results</vt:lpstr>
      <vt:lpstr>Synthetic Results</vt:lpstr>
      <vt:lpstr>Natural Image Results</vt:lpstr>
      <vt:lpstr>Mixing Rate Comparison</vt:lpstr>
      <vt:lpstr>Dynamics of Curves</vt:lpstr>
      <vt:lpstr>Dynamics of Curves</vt:lpstr>
      <vt:lpstr>Sampling Dynamics on Curves</vt:lpstr>
      <vt:lpstr>Sampling Dynamics on Curve</vt:lpstr>
      <vt:lpstr>Simple Feature</vt:lpstr>
      <vt:lpstr>Comparison without Dynamics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MCMC Sampling with Implicit Shape Representations</dc:title>
  <dc:creator>Jason Chang</dc:creator>
  <cp:lastModifiedBy>Jason Chang</cp:lastModifiedBy>
  <cp:revision>19</cp:revision>
  <dcterms:created xsi:type="dcterms:W3CDTF">2010-04-20T20:26:37Z</dcterms:created>
  <dcterms:modified xsi:type="dcterms:W3CDTF">2010-04-20T20:32:56Z</dcterms:modified>
</cp:coreProperties>
</file>