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99" r:id="rId3"/>
    <p:sldId id="300" r:id="rId4"/>
    <p:sldId id="282" r:id="rId5"/>
    <p:sldId id="283" r:id="rId6"/>
    <p:sldId id="298" r:id="rId7"/>
    <p:sldId id="257" r:id="rId8"/>
    <p:sldId id="296" r:id="rId9"/>
    <p:sldId id="258" r:id="rId10"/>
    <p:sldId id="286" r:id="rId11"/>
    <p:sldId id="287" r:id="rId12"/>
    <p:sldId id="268" r:id="rId13"/>
    <p:sldId id="271" r:id="rId14"/>
    <p:sldId id="274" r:id="rId15"/>
    <p:sldId id="259" r:id="rId16"/>
    <p:sldId id="297" r:id="rId17"/>
    <p:sldId id="288" r:id="rId18"/>
    <p:sldId id="272" r:id="rId19"/>
    <p:sldId id="275" r:id="rId20"/>
    <p:sldId id="290" r:id="rId21"/>
    <p:sldId id="295" r:id="rId22"/>
    <p:sldId id="291" r:id="rId23"/>
    <p:sldId id="289" r:id="rId24"/>
    <p:sldId id="269" r:id="rId25"/>
    <p:sldId id="266" r:id="rId26"/>
    <p:sldId id="284" r:id="rId27"/>
    <p:sldId id="276" r:id="rId28"/>
    <p:sldId id="278" r:id="rId29"/>
    <p:sldId id="294" r:id="rId30"/>
    <p:sldId id="285" r:id="rId31"/>
    <p:sldId id="293" r:id="rId32"/>
    <p:sldId id="292" r:id="rId33"/>
    <p:sldId id="279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833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9" autoAdjust="0"/>
    <p:restoredTop sz="94660"/>
  </p:normalViewPr>
  <p:slideViewPr>
    <p:cSldViewPr snapToObjects="1">
      <p:cViewPr>
        <p:scale>
          <a:sx n="100" d="100"/>
          <a:sy n="100" d="100"/>
        </p:scale>
        <p:origin x="-119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FE37D-53D1-014F-9E23-A6104C1549E6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728B1-439E-024D-8AA3-9AFAFDB41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Signed Distance Function!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28B1-439E-024D-8AA3-9AFAFDB4148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5277" y="1372517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1077" y="3715388"/>
            <a:ext cx="6400800" cy="1752600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-2C-full-mac [Converted]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197" y="2587980"/>
            <a:ext cx="1412875" cy="108267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371600" y="3129318"/>
            <a:ext cx="7324183" cy="13314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itcsai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70187" y="3283548"/>
            <a:ext cx="6795028" cy="1580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475379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758359" y="972951"/>
            <a:ext cx="7324183" cy="13314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-2C-full-mac [Converted]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5" y="61452"/>
            <a:ext cx="1412875" cy="108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0088" y="28830"/>
            <a:ext cx="7764974" cy="862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65BC6-C812-8D4C-9A64-C8E9F7888BD7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d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1.pdf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image" Target="../media/image43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df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df"/><Relationship Id="rId13" Type="http://schemas.openxmlformats.org/officeDocument/2006/relationships/image" Target="../media/image45.png"/><Relationship Id="rId18" Type="http://schemas.openxmlformats.org/officeDocument/2006/relationships/image" Target="../media/image65.pdf"/><Relationship Id="rId26" Type="http://schemas.openxmlformats.org/officeDocument/2006/relationships/image" Target="../media/image73.pdf"/><Relationship Id="rId3" Type="http://schemas.openxmlformats.org/officeDocument/2006/relationships/image" Target="../media/image38.png"/><Relationship Id="rId21" Type="http://schemas.openxmlformats.org/officeDocument/2006/relationships/image" Target="../media/image49.png"/><Relationship Id="rId7" Type="http://schemas.openxmlformats.org/officeDocument/2006/relationships/image" Target="../media/image42.png"/><Relationship Id="rId12" Type="http://schemas.openxmlformats.org/officeDocument/2006/relationships/image" Target="../media/image59.pdf"/><Relationship Id="rId17" Type="http://schemas.openxmlformats.org/officeDocument/2006/relationships/image" Target="../media/image47.png"/><Relationship Id="rId25" Type="http://schemas.openxmlformats.org/officeDocument/2006/relationships/image" Target="../media/image51.png"/><Relationship Id="rId2" Type="http://schemas.openxmlformats.org/officeDocument/2006/relationships/image" Target="../media/image37.png"/><Relationship Id="rId16" Type="http://schemas.openxmlformats.org/officeDocument/2006/relationships/image" Target="../media/image63.pdf"/><Relationship Id="rId20" Type="http://schemas.openxmlformats.org/officeDocument/2006/relationships/image" Target="../media/image67.pdf"/><Relationship Id="rId29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4.png"/><Relationship Id="rId24" Type="http://schemas.openxmlformats.org/officeDocument/2006/relationships/image" Target="../media/image71.pdf"/><Relationship Id="rId32" Type="http://schemas.openxmlformats.org/officeDocument/2006/relationships/image" Target="../media/image79.pdf"/><Relationship Id="rId5" Type="http://schemas.openxmlformats.org/officeDocument/2006/relationships/image" Target="../media/image40.png"/><Relationship Id="rId15" Type="http://schemas.openxmlformats.org/officeDocument/2006/relationships/image" Target="../media/image46.png"/><Relationship Id="rId23" Type="http://schemas.openxmlformats.org/officeDocument/2006/relationships/image" Target="../media/image50.png"/><Relationship Id="rId28" Type="http://schemas.openxmlformats.org/officeDocument/2006/relationships/image" Target="../media/image75.pdf"/><Relationship Id="rId10" Type="http://schemas.openxmlformats.org/officeDocument/2006/relationships/image" Target="../media/image57.pdf"/><Relationship Id="rId19" Type="http://schemas.openxmlformats.org/officeDocument/2006/relationships/image" Target="../media/image48.png"/><Relationship Id="rId31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Relationship Id="rId14" Type="http://schemas.openxmlformats.org/officeDocument/2006/relationships/image" Target="../media/image61.pdf"/><Relationship Id="rId22" Type="http://schemas.openxmlformats.org/officeDocument/2006/relationships/image" Target="../media/image69.pdf"/><Relationship Id="rId27" Type="http://schemas.openxmlformats.org/officeDocument/2006/relationships/image" Target="../media/image52.png"/><Relationship Id="rId30" Type="http://schemas.openxmlformats.org/officeDocument/2006/relationships/image" Target="../media/image77.pd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89.pdf"/><Relationship Id="rId3" Type="http://schemas.openxmlformats.org/officeDocument/2006/relationships/image" Target="../media/image39.png"/><Relationship Id="rId7" Type="http://schemas.openxmlformats.org/officeDocument/2006/relationships/image" Target="../media/image83.pdf"/><Relationship Id="rId12" Type="http://schemas.openxmlformats.org/officeDocument/2006/relationships/image" Target="../media/image58.png"/><Relationship Id="rId2" Type="http://schemas.openxmlformats.org/officeDocument/2006/relationships/image" Target="../media/image37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87.pdf"/><Relationship Id="rId5" Type="http://schemas.openxmlformats.org/officeDocument/2006/relationships/image" Target="../media/image81.pdf"/><Relationship Id="rId15" Type="http://schemas.openxmlformats.org/officeDocument/2006/relationships/image" Target="../media/image91.pdf"/><Relationship Id="rId10" Type="http://schemas.openxmlformats.org/officeDocument/2006/relationships/image" Target="../media/image57.png"/><Relationship Id="rId4" Type="http://schemas.openxmlformats.org/officeDocument/2006/relationships/image" Target="../media/image42.png"/><Relationship Id="rId9" Type="http://schemas.openxmlformats.org/officeDocument/2006/relationships/image" Target="../media/image85.pdf"/><Relationship Id="rId1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video" Target="file:///\\localhost\Users\jchang7\Desktop\presentations\2011-04-20%20Vision%20Talk\movies\c_BFPS.mp4" TargetMode="External"/><Relationship Id="rId7" Type="http://schemas.openxmlformats.org/officeDocument/2006/relationships/image" Target="../media/image67.png"/><Relationship Id="rId2" Type="http://schemas.openxmlformats.org/officeDocument/2006/relationships/video" Target="file:///\\localhost\Users\jchang7\Desktop\presentations\2011-04-20%20Vision%20Talk\movies\c_siqi.mp4" TargetMode="External"/><Relationship Id="rId1" Type="http://schemas.openxmlformats.org/officeDocument/2006/relationships/video" Target="file:///\\localhost\Users\jchang7\Desktop\presentations\2011-04-20%20Vision%20Talk\movies\c_ayres.mp4" TargetMode="Externa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localhost\Users\jchang7\Desktop\presentations\2011-01-19%20Vision%20Retreat\movies\sampling_comparison.mp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70.pn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30.pdf"/><Relationship Id="rId3" Type="http://schemas.openxmlformats.org/officeDocument/2006/relationships/image" Target="../media/image88.png"/><Relationship Id="rId7" Type="http://schemas.openxmlformats.org/officeDocument/2006/relationships/image" Target="../media/image124.pdf"/><Relationship Id="rId12" Type="http://schemas.openxmlformats.org/officeDocument/2006/relationships/image" Target="../media/image92.png"/><Relationship Id="rId2" Type="http://schemas.openxmlformats.org/officeDocument/2006/relationships/image" Target="../media/image120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28.pdf"/><Relationship Id="rId5" Type="http://schemas.openxmlformats.org/officeDocument/2006/relationships/image" Target="../media/image89.png"/><Relationship Id="rId10" Type="http://schemas.openxmlformats.org/officeDocument/2006/relationships/image" Target="../media/image91.png"/><Relationship Id="rId4" Type="http://schemas.openxmlformats.org/officeDocument/2006/relationships/image" Target="../media/image122.pdf"/><Relationship Id="rId9" Type="http://schemas.openxmlformats.org/officeDocument/2006/relationships/image" Target="../media/image126.pdf"/><Relationship Id="rId14" Type="http://schemas.openxmlformats.org/officeDocument/2006/relationships/image" Target="../media/image9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df"/><Relationship Id="rId13" Type="http://schemas.openxmlformats.org/officeDocument/2006/relationships/image" Target="../media/image99.png"/><Relationship Id="rId18" Type="http://schemas.openxmlformats.org/officeDocument/2006/relationships/image" Target="../media/image148.pdf"/><Relationship Id="rId3" Type="http://schemas.openxmlformats.org/officeDocument/2006/relationships/image" Target="../media/image94.png"/><Relationship Id="rId7" Type="http://schemas.openxmlformats.org/officeDocument/2006/relationships/image" Target="../media/image96.png"/><Relationship Id="rId12" Type="http://schemas.openxmlformats.org/officeDocument/2006/relationships/image" Target="../media/image142.pdf"/><Relationship Id="rId17" Type="http://schemas.openxmlformats.org/officeDocument/2006/relationships/image" Target="../media/image101.png"/><Relationship Id="rId2" Type="http://schemas.openxmlformats.org/officeDocument/2006/relationships/image" Target="../media/image132.pdf"/><Relationship Id="rId16" Type="http://schemas.openxmlformats.org/officeDocument/2006/relationships/image" Target="../media/image146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df"/><Relationship Id="rId11" Type="http://schemas.openxmlformats.org/officeDocument/2006/relationships/image" Target="../media/image98.png"/><Relationship Id="rId5" Type="http://schemas.openxmlformats.org/officeDocument/2006/relationships/image" Target="../media/image95.png"/><Relationship Id="rId15" Type="http://schemas.openxmlformats.org/officeDocument/2006/relationships/image" Target="../media/image100.png"/><Relationship Id="rId10" Type="http://schemas.openxmlformats.org/officeDocument/2006/relationships/image" Target="../media/image140.pdf"/><Relationship Id="rId19" Type="http://schemas.openxmlformats.org/officeDocument/2006/relationships/image" Target="../media/image102.png"/><Relationship Id="rId4" Type="http://schemas.openxmlformats.org/officeDocument/2006/relationships/image" Target="../media/image134.pdf"/><Relationship Id="rId9" Type="http://schemas.openxmlformats.org/officeDocument/2006/relationships/image" Target="../media/image97.png"/><Relationship Id="rId14" Type="http://schemas.openxmlformats.org/officeDocument/2006/relationships/image" Target="../media/image144.pd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df"/><Relationship Id="rId13" Type="http://schemas.openxmlformats.org/officeDocument/2006/relationships/image" Target="../media/image105.png"/><Relationship Id="rId3" Type="http://schemas.openxmlformats.org/officeDocument/2006/relationships/image" Target="../media/image96.png"/><Relationship Id="rId7" Type="http://schemas.openxmlformats.org/officeDocument/2006/relationships/image" Target="../media/image97.png"/><Relationship Id="rId12" Type="http://schemas.openxmlformats.org/officeDocument/2006/relationships/image" Target="../media/image160.pdf"/><Relationship Id="rId17" Type="http://schemas.openxmlformats.org/officeDocument/2006/relationships/image" Target="../media/image107.png"/><Relationship Id="rId2" Type="http://schemas.openxmlformats.org/officeDocument/2006/relationships/image" Target="../media/image150.pdf"/><Relationship Id="rId16" Type="http://schemas.openxmlformats.org/officeDocument/2006/relationships/image" Target="../media/image164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pdf"/><Relationship Id="rId11" Type="http://schemas.openxmlformats.org/officeDocument/2006/relationships/image" Target="../media/image104.png"/><Relationship Id="rId5" Type="http://schemas.openxmlformats.org/officeDocument/2006/relationships/image" Target="../media/image94.png"/><Relationship Id="rId15" Type="http://schemas.openxmlformats.org/officeDocument/2006/relationships/image" Target="../media/image106.png"/><Relationship Id="rId10" Type="http://schemas.openxmlformats.org/officeDocument/2006/relationships/image" Target="../media/image158.pdf"/><Relationship Id="rId4" Type="http://schemas.openxmlformats.org/officeDocument/2006/relationships/image" Target="../media/image152.pdf"/><Relationship Id="rId9" Type="http://schemas.openxmlformats.org/officeDocument/2006/relationships/image" Target="../media/image103.png"/><Relationship Id="rId14" Type="http://schemas.openxmlformats.org/officeDocument/2006/relationships/image" Target="../media/image162.pd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localhost\Users\jchang7\Desktop\presentations\2011-01-19%20Vision%20Retreat\movies\man_marginals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jpeg"/><Relationship Id="rId13" Type="http://schemas.openxmlformats.org/officeDocument/2006/relationships/image" Target="../media/image123.png"/><Relationship Id="rId3" Type="http://schemas.openxmlformats.org/officeDocument/2006/relationships/image" Target="../media/image113.jpeg"/><Relationship Id="rId7" Type="http://schemas.openxmlformats.org/officeDocument/2006/relationships/image" Target="../media/image117.jpeg"/><Relationship Id="rId12" Type="http://schemas.openxmlformats.org/officeDocument/2006/relationships/image" Target="../media/image122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jpeg"/><Relationship Id="rId11" Type="http://schemas.openxmlformats.org/officeDocument/2006/relationships/image" Target="../media/image121.jpeg"/><Relationship Id="rId5" Type="http://schemas.openxmlformats.org/officeDocument/2006/relationships/image" Target="../media/image115.png"/><Relationship Id="rId10" Type="http://schemas.openxmlformats.org/officeDocument/2006/relationships/image" Target="../media/image120.jpeg"/><Relationship Id="rId4" Type="http://schemas.openxmlformats.org/officeDocument/2006/relationships/image" Target="../media/image114.jpeg"/><Relationship Id="rId9" Type="http://schemas.openxmlformats.org/officeDocument/2006/relationships/image" Target="../media/image1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0.pd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9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df"/><Relationship Id="rId5" Type="http://schemas.openxmlformats.org/officeDocument/2006/relationships/image" Target="../media/image19.png"/><Relationship Id="rId4" Type="http://schemas.openxmlformats.org/officeDocument/2006/relationships/image" Target="../media/image21.pd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30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df"/><Relationship Id="rId5" Type="http://schemas.openxmlformats.org/officeDocument/2006/relationships/image" Target="../media/image27.png"/><Relationship Id="rId4" Type="http://schemas.openxmlformats.org/officeDocument/2006/relationships/image" Target="../media/image32.pd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2267" y="1372517"/>
            <a:ext cx="7305409" cy="1470025"/>
          </a:xfrm>
        </p:spPr>
        <p:txBody>
          <a:bodyPr/>
          <a:lstStyle/>
          <a:p>
            <a:r>
              <a:rPr lang="en-US" dirty="0" smtClean="0"/>
              <a:t>Efficient MCMC Sampling with</a:t>
            </a:r>
            <a:br>
              <a:rPr lang="en-US" dirty="0" smtClean="0"/>
            </a:br>
            <a:r>
              <a:rPr lang="en-US" dirty="0" smtClean="0"/>
              <a:t>Implicit Shape Representations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Jason Chang</a:t>
            </a:r>
          </a:p>
          <a:p>
            <a:r>
              <a:rPr lang="en-US" dirty="0" smtClean="0"/>
              <a:t>Joint work with John W. Fisher III</a:t>
            </a:r>
          </a:p>
          <a:p>
            <a:r>
              <a:rPr lang="en-US" dirty="0" smtClean="0"/>
              <a:t>Massachusetts Institute of Technology</a:t>
            </a:r>
          </a:p>
          <a:p>
            <a:r>
              <a:rPr lang="en-US" smtClean="0"/>
              <a:t>June 6, </a:t>
            </a:r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642394" y="2470150"/>
            <a:ext cx="3276600" cy="2222500"/>
          </a:xfrm>
          <a:prstGeom prst="ellipse">
            <a:avLst/>
          </a:prstGeom>
          <a:ln w="38100" cap="flat" cmpd="sng" algn="ctr">
            <a:solidFill>
              <a:scrgbClr r="0" g="0" b="0"/>
            </a:solidFill>
            <a:prstDash val="solid"/>
            <a:round/>
            <a:headEnd type="none" w="med" len="med"/>
            <a:tailEnd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2566194" y="2393950"/>
            <a:ext cx="3429000" cy="2374900"/>
            <a:chOff x="2566194" y="2393950"/>
            <a:chExt cx="3429000" cy="2374900"/>
          </a:xfrm>
        </p:grpSpPr>
        <p:sp>
          <p:nvSpPr>
            <p:cNvPr id="10" name="Rectangle 9"/>
            <p:cNvSpPr/>
            <p:nvPr/>
          </p:nvSpPr>
          <p:spPr>
            <a:xfrm>
              <a:off x="4217194" y="23939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96694" y="27051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6944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2049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427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217194" y="46164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69444" y="2628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661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718594" y="2058194"/>
            <a:ext cx="3124200" cy="3022600"/>
            <a:chOff x="2718594" y="2058194"/>
            <a:chExt cx="3124200" cy="3022600"/>
          </a:xfrm>
        </p:grpSpPr>
        <p:cxnSp>
          <p:nvCxnSpPr>
            <p:cNvPr id="20" name="Straight Arrow Connector 19"/>
            <p:cNvCxnSpPr>
              <a:stCxn id="10" idx="0"/>
            </p:cNvCxnSpPr>
            <p:nvPr/>
          </p:nvCxnSpPr>
          <p:spPr>
            <a:xfrm rot="5400000" flipH="1" flipV="1">
              <a:off x="4125913" y="2225675"/>
              <a:ext cx="335756" cy="794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>
              <a:off x="5064919" y="2898775"/>
              <a:ext cx="273050" cy="1905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>
              <a:off x="5620544" y="3603228"/>
              <a:ext cx="222250" cy="357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5372894" y="4540250"/>
              <a:ext cx="247649" cy="2286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4137819" y="4924425"/>
              <a:ext cx="3111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3299619" y="4162425"/>
              <a:ext cx="247650" cy="2032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6200000" flipV="1">
              <a:off x="2915885" y="2384469"/>
              <a:ext cx="335756" cy="17136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718594" y="3530600"/>
              <a:ext cx="3746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Freeform 59"/>
          <p:cNvSpPr/>
          <p:nvPr/>
        </p:nvSpPr>
        <p:spPr>
          <a:xfrm>
            <a:off x="2818342" y="1949450"/>
            <a:ext cx="3020483" cy="3242733"/>
          </a:xfrm>
          <a:custGeom>
            <a:avLst/>
            <a:gdLst>
              <a:gd name="connsiteX0" fmla="*/ 286808 w 3020483"/>
              <a:gd name="connsiteY0" fmla="*/ 1581150 h 3242733"/>
              <a:gd name="connsiteX1" fmla="*/ 197908 w 3020483"/>
              <a:gd name="connsiteY1" fmla="*/ 374650 h 3242733"/>
              <a:gd name="connsiteX2" fmla="*/ 1474258 w 3020483"/>
              <a:gd name="connsiteY2" fmla="*/ 133350 h 3242733"/>
              <a:gd name="connsiteX3" fmla="*/ 2325158 w 3020483"/>
              <a:gd name="connsiteY3" fmla="*/ 1174750 h 3242733"/>
              <a:gd name="connsiteX4" fmla="*/ 2801408 w 3020483"/>
              <a:gd name="connsiteY4" fmla="*/ 1657350 h 3242733"/>
              <a:gd name="connsiteX5" fmla="*/ 2801408 w 3020483"/>
              <a:gd name="connsiteY5" fmla="*/ 2806700 h 3242733"/>
              <a:gd name="connsiteX6" fmla="*/ 1486958 w 3020483"/>
              <a:gd name="connsiteY6" fmla="*/ 3136900 h 3242733"/>
              <a:gd name="connsiteX7" fmla="*/ 712258 w 3020483"/>
              <a:gd name="connsiteY7" fmla="*/ 2171700 h 3242733"/>
              <a:gd name="connsiteX8" fmla="*/ 286808 w 3020483"/>
              <a:gd name="connsiteY8" fmla="*/ 1581150 h 324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483" h="3242733">
                <a:moveTo>
                  <a:pt x="286808" y="1581150"/>
                </a:moveTo>
                <a:cubicBezTo>
                  <a:pt x="201083" y="1281642"/>
                  <a:pt x="0" y="615950"/>
                  <a:pt x="197908" y="374650"/>
                </a:cubicBezTo>
                <a:cubicBezTo>
                  <a:pt x="395816" y="133350"/>
                  <a:pt x="1119716" y="0"/>
                  <a:pt x="1474258" y="133350"/>
                </a:cubicBezTo>
                <a:cubicBezTo>
                  <a:pt x="1828800" y="266700"/>
                  <a:pt x="2103966" y="920750"/>
                  <a:pt x="2325158" y="1174750"/>
                </a:cubicBezTo>
                <a:cubicBezTo>
                  <a:pt x="2546350" y="1428750"/>
                  <a:pt x="2722033" y="1385358"/>
                  <a:pt x="2801408" y="1657350"/>
                </a:cubicBezTo>
                <a:cubicBezTo>
                  <a:pt x="2880783" y="1929342"/>
                  <a:pt x="3020483" y="2560108"/>
                  <a:pt x="2801408" y="2806700"/>
                </a:cubicBezTo>
                <a:cubicBezTo>
                  <a:pt x="2582333" y="3053292"/>
                  <a:pt x="1835150" y="3242733"/>
                  <a:pt x="1486958" y="3136900"/>
                </a:cubicBezTo>
                <a:cubicBezTo>
                  <a:pt x="1138766" y="3031067"/>
                  <a:pt x="913341" y="2433108"/>
                  <a:pt x="712258" y="2171700"/>
                </a:cubicBezTo>
                <a:cubicBezTo>
                  <a:pt x="511175" y="1910292"/>
                  <a:pt x="372533" y="1880658"/>
                  <a:pt x="286808" y="158115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2940844" y="2000250"/>
            <a:ext cx="2749550" cy="3162300"/>
            <a:chOff x="2940844" y="2000250"/>
            <a:chExt cx="2749550" cy="3162300"/>
          </a:xfrm>
        </p:grpSpPr>
        <p:sp>
          <p:nvSpPr>
            <p:cNvPr id="49" name="Rectangle 48"/>
            <p:cNvSpPr/>
            <p:nvPr/>
          </p:nvSpPr>
          <p:spPr>
            <a:xfrm>
              <a:off x="2940844" y="2247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17194" y="20002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055394" y="30353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5379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537994" y="4692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217194" y="50101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48844" y="4057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233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0" y="6255932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[4]	Fan, A.C., J. W. Fisher III, W. M. Wells, J. J. Levitt, A. S. </a:t>
            </a:r>
            <a:r>
              <a:rPr lang="en-US" sz="1600" dirty="0" err="1" smtClean="0"/>
              <a:t>Willsky</a:t>
            </a:r>
            <a:r>
              <a:rPr lang="en-US" sz="1600" dirty="0" smtClean="0"/>
              <a:t>. MCMC curve sampling for image 	segmentation. In: MICCAI (2007).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981200" y="1295400"/>
            <a:ext cx="528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Switches between implicit and explicit representations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2818342" y="1949450"/>
            <a:ext cx="3020483" cy="3242733"/>
          </a:xfrm>
          <a:custGeom>
            <a:avLst/>
            <a:gdLst>
              <a:gd name="connsiteX0" fmla="*/ 286808 w 3020483"/>
              <a:gd name="connsiteY0" fmla="*/ 1581150 h 3242733"/>
              <a:gd name="connsiteX1" fmla="*/ 197908 w 3020483"/>
              <a:gd name="connsiteY1" fmla="*/ 374650 h 3242733"/>
              <a:gd name="connsiteX2" fmla="*/ 1474258 w 3020483"/>
              <a:gd name="connsiteY2" fmla="*/ 133350 h 3242733"/>
              <a:gd name="connsiteX3" fmla="*/ 2325158 w 3020483"/>
              <a:gd name="connsiteY3" fmla="*/ 1174750 h 3242733"/>
              <a:gd name="connsiteX4" fmla="*/ 2801408 w 3020483"/>
              <a:gd name="connsiteY4" fmla="*/ 1657350 h 3242733"/>
              <a:gd name="connsiteX5" fmla="*/ 2801408 w 3020483"/>
              <a:gd name="connsiteY5" fmla="*/ 2806700 h 3242733"/>
              <a:gd name="connsiteX6" fmla="*/ 1486958 w 3020483"/>
              <a:gd name="connsiteY6" fmla="*/ 3136900 h 3242733"/>
              <a:gd name="connsiteX7" fmla="*/ 712258 w 3020483"/>
              <a:gd name="connsiteY7" fmla="*/ 2171700 h 3242733"/>
              <a:gd name="connsiteX8" fmla="*/ 286808 w 3020483"/>
              <a:gd name="connsiteY8" fmla="*/ 1581150 h 324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483" h="3242733">
                <a:moveTo>
                  <a:pt x="286808" y="1581150"/>
                </a:moveTo>
                <a:cubicBezTo>
                  <a:pt x="201083" y="1281642"/>
                  <a:pt x="0" y="615950"/>
                  <a:pt x="197908" y="374650"/>
                </a:cubicBezTo>
                <a:cubicBezTo>
                  <a:pt x="395816" y="133350"/>
                  <a:pt x="1119716" y="0"/>
                  <a:pt x="1474258" y="133350"/>
                </a:cubicBezTo>
                <a:cubicBezTo>
                  <a:pt x="1828800" y="266700"/>
                  <a:pt x="2103966" y="920750"/>
                  <a:pt x="2325158" y="1174750"/>
                </a:cubicBezTo>
                <a:cubicBezTo>
                  <a:pt x="2546350" y="1428750"/>
                  <a:pt x="2722033" y="1385358"/>
                  <a:pt x="2801408" y="1657350"/>
                </a:cubicBezTo>
                <a:cubicBezTo>
                  <a:pt x="2880783" y="1929342"/>
                  <a:pt x="3020483" y="2560108"/>
                  <a:pt x="2801408" y="2806700"/>
                </a:cubicBezTo>
                <a:cubicBezTo>
                  <a:pt x="2582333" y="3053292"/>
                  <a:pt x="1835150" y="3242733"/>
                  <a:pt x="1486958" y="3136900"/>
                </a:cubicBezTo>
                <a:cubicBezTo>
                  <a:pt x="1138766" y="3031067"/>
                  <a:pt x="913341" y="2433108"/>
                  <a:pt x="712258" y="2171700"/>
                </a:cubicBezTo>
                <a:cubicBezTo>
                  <a:pt x="511175" y="1910292"/>
                  <a:pt x="372533" y="1880658"/>
                  <a:pt x="286808" y="1581150"/>
                </a:cubicBezTo>
                <a:close/>
              </a:path>
            </a:pathLst>
          </a:cu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537994" y="4692650"/>
            <a:ext cx="152400" cy="152400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610757" y="4773084"/>
            <a:ext cx="236008" cy="1524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2808817" y="1939925"/>
            <a:ext cx="3254375" cy="3292475"/>
          </a:xfrm>
          <a:custGeom>
            <a:avLst/>
            <a:gdLst>
              <a:gd name="connsiteX0" fmla="*/ 201083 w 3254375"/>
              <a:gd name="connsiteY0" fmla="*/ 396875 h 3292475"/>
              <a:gd name="connsiteX1" fmla="*/ 1483783 w 3254375"/>
              <a:gd name="connsiteY1" fmla="*/ 130175 h 3292475"/>
              <a:gd name="connsiteX2" fmla="*/ 2315633 w 3254375"/>
              <a:gd name="connsiteY2" fmla="*/ 1177925 h 3292475"/>
              <a:gd name="connsiteX3" fmla="*/ 2810933 w 3254375"/>
              <a:gd name="connsiteY3" fmla="*/ 1660525 h 3292475"/>
              <a:gd name="connsiteX4" fmla="*/ 3033183 w 3254375"/>
              <a:gd name="connsiteY4" fmla="*/ 2994025 h 3292475"/>
              <a:gd name="connsiteX5" fmla="*/ 1483783 w 3254375"/>
              <a:gd name="connsiteY5" fmla="*/ 3159125 h 3292475"/>
              <a:gd name="connsiteX6" fmla="*/ 702733 w 3254375"/>
              <a:gd name="connsiteY6" fmla="*/ 2193925 h 3292475"/>
              <a:gd name="connsiteX7" fmla="*/ 277283 w 3254375"/>
              <a:gd name="connsiteY7" fmla="*/ 1597025 h 3292475"/>
              <a:gd name="connsiteX8" fmla="*/ 201083 w 3254375"/>
              <a:gd name="connsiteY8" fmla="*/ 396875 h 329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4375" h="3292475">
                <a:moveTo>
                  <a:pt x="201083" y="396875"/>
                </a:moveTo>
                <a:cubicBezTo>
                  <a:pt x="402166" y="152400"/>
                  <a:pt x="1131358" y="0"/>
                  <a:pt x="1483783" y="130175"/>
                </a:cubicBezTo>
                <a:cubicBezTo>
                  <a:pt x="1836208" y="260350"/>
                  <a:pt x="2094441" y="922867"/>
                  <a:pt x="2315633" y="1177925"/>
                </a:cubicBezTo>
                <a:cubicBezTo>
                  <a:pt x="2536825" y="1432983"/>
                  <a:pt x="2691341" y="1357842"/>
                  <a:pt x="2810933" y="1660525"/>
                </a:cubicBezTo>
                <a:cubicBezTo>
                  <a:pt x="2930525" y="1963208"/>
                  <a:pt x="3254375" y="2744258"/>
                  <a:pt x="3033183" y="2994025"/>
                </a:cubicBezTo>
                <a:cubicBezTo>
                  <a:pt x="2811991" y="3243792"/>
                  <a:pt x="1872191" y="3292475"/>
                  <a:pt x="1483783" y="3159125"/>
                </a:cubicBezTo>
                <a:cubicBezTo>
                  <a:pt x="1095375" y="3025775"/>
                  <a:pt x="903816" y="2454275"/>
                  <a:pt x="702733" y="2193925"/>
                </a:cubicBezTo>
                <a:cubicBezTo>
                  <a:pt x="501650" y="1933575"/>
                  <a:pt x="358775" y="1898650"/>
                  <a:pt x="277283" y="1597025"/>
                </a:cubicBezTo>
                <a:cubicBezTo>
                  <a:pt x="195791" y="1295400"/>
                  <a:pt x="0" y="641350"/>
                  <a:pt x="201083" y="39687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268632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[3]	Chen, S., R. J. </a:t>
            </a:r>
            <a:r>
              <a:rPr lang="en-US" sz="1600" dirty="0" err="1" smtClean="0"/>
              <a:t>Radke</a:t>
            </a:r>
            <a:r>
              <a:rPr lang="en-US" sz="1600" dirty="0" smtClean="0"/>
              <a:t>. Markov chain </a:t>
            </a:r>
            <a:r>
              <a:rPr lang="en-US" sz="1600" dirty="0" err="1" smtClean="0"/>
              <a:t>monte</a:t>
            </a:r>
            <a:r>
              <a:rPr lang="en-US" sz="1600" dirty="0" smtClean="0"/>
              <a:t> </a:t>
            </a:r>
            <a:r>
              <a:rPr lang="en-US" sz="1600" dirty="0" err="1" smtClean="0"/>
              <a:t>carlo</a:t>
            </a:r>
            <a:r>
              <a:rPr lang="en-US" sz="1600" dirty="0" smtClean="0"/>
              <a:t> shape sampling using level sets. Second Workshop on 	non-Rigid Shape Analysis and Deformable Image Alignment, in conjunction with ICCV 2009.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762625" y="4857750"/>
            <a:ext cx="152400" cy="152400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41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Preserves signed distance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[4] alternates between implicit and explicit domain</a:t>
            </a:r>
          </a:p>
          <a:p>
            <a:r>
              <a:rPr lang="en-US" dirty="0" smtClean="0"/>
              <a:t>[3] generates small, smooth proposal perturbations that maintain the signed distance function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Single </a:t>
            </a:r>
            <a:r>
              <a:rPr lang="en-US" b="1" dirty="0" smtClean="0"/>
              <a:t>simply connected </a:t>
            </a:r>
            <a:r>
              <a:rPr lang="en-US" dirty="0" smtClean="0"/>
              <a:t>shapes (and no topological changes)</a:t>
            </a:r>
          </a:p>
          <a:p>
            <a:pPr lvl="1"/>
            <a:r>
              <a:rPr lang="en-US" dirty="0" smtClean="0"/>
              <a:t>Only </a:t>
            </a:r>
            <a:r>
              <a:rPr lang="en-US" b="1" dirty="0" smtClean="0"/>
              <a:t>binary </a:t>
            </a:r>
            <a:r>
              <a:rPr lang="en-US" dirty="0" smtClean="0"/>
              <a:t>segmentation</a:t>
            </a:r>
          </a:p>
          <a:p>
            <a:pPr lvl="1"/>
            <a:r>
              <a:rPr lang="en-US" b="1" dirty="0" smtClean="0"/>
              <a:t>Complicated </a:t>
            </a:r>
            <a:r>
              <a:rPr lang="en-US" dirty="0" smtClean="0"/>
              <a:t>proposals – very slow to sample from and evaluate</a:t>
            </a:r>
          </a:p>
          <a:p>
            <a:pPr lvl="1"/>
            <a:r>
              <a:rPr lang="en-US" b="1" dirty="0" smtClean="0"/>
              <a:t>Small </a:t>
            </a:r>
            <a:r>
              <a:rPr lang="en-US" dirty="0" smtClean="0"/>
              <a:t>proposal perturbations – poor mixing-times</a:t>
            </a:r>
          </a:p>
          <a:p>
            <a:pPr lvl="1"/>
            <a:r>
              <a:rPr lang="en-US" b="1" dirty="0" smtClean="0"/>
              <a:t>Unbiased </a:t>
            </a:r>
            <a:r>
              <a:rPr lang="en-US" dirty="0" smtClean="0"/>
              <a:t>(or curvature biased) proposal perturbations – poor mixing-times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56949"/>
            <a:ext cx="8229600" cy="2291451"/>
          </a:xfrm>
        </p:spPr>
        <p:txBody>
          <a:bodyPr/>
          <a:lstStyle/>
          <a:p>
            <a:r>
              <a:rPr lang="en-US" dirty="0" smtClean="0"/>
              <a:t>Eliminating </a:t>
            </a:r>
            <a:r>
              <a:rPr lang="en-US" b="1" dirty="0" smtClean="0"/>
              <a:t>signed distance </a:t>
            </a:r>
            <a:r>
              <a:rPr lang="en-US" dirty="0" smtClean="0"/>
              <a:t>constraint</a:t>
            </a:r>
          </a:p>
          <a:p>
            <a:pPr lvl="1"/>
            <a:r>
              <a:rPr lang="en-US" dirty="0" smtClean="0"/>
              <a:t>Proposal easy to sample from</a:t>
            </a:r>
          </a:p>
          <a:p>
            <a:pPr lvl="1"/>
            <a:r>
              <a:rPr lang="en-US" dirty="0" smtClean="0"/>
              <a:t>Forward-backward ratio simple to evaluate</a:t>
            </a:r>
          </a:p>
          <a:p>
            <a:r>
              <a:rPr lang="en-US" dirty="0" smtClean="0"/>
              <a:t>Bias proposals with </a:t>
            </a:r>
            <a:r>
              <a:rPr lang="en-US" b="1" dirty="0" smtClean="0"/>
              <a:t>gradient </a:t>
            </a:r>
            <a:r>
              <a:rPr lang="en-US" dirty="0" smtClean="0"/>
              <a:t>of energy functional</a:t>
            </a:r>
          </a:p>
          <a:p>
            <a:pPr lvl="1"/>
            <a:r>
              <a:rPr lang="en-US" dirty="0" smtClean="0"/>
              <a:t>Increases the posterior-sample ratio and the acceptance ratio</a:t>
            </a:r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1477886" y="1968030"/>
            <a:ext cx="271377" cy="1172400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3309901" y="1623642"/>
            <a:ext cx="271377" cy="1861178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76077" y="2700777"/>
            <a:ext cx="194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Forward-Backward</a:t>
            </a:r>
          </a:p>
          <a:p>
            <a:pPr algn="ctr"/>
            <a:r>
              <a:rPr lang="en-US" dirty="0" smtClean="0"/>
              <a:t>Ratio (FBR)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1527" y="2689919"/>
            <a:ext cx="1788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Posterior-Sample</a:t>
            </a:r>
          </a:p>
          <a:p>
            <a:pPr algn="ctr"/>
            <a:r>
              <a:rPr lang="en-US" dirty="0" smtClean="0"/>
              <a:t>Ratio (PSR)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33167" y="1557937"/>
            <a:ext cx="3276600" cy="774700"/>
          </a:xfrm>
          <a:prstGeom prst="rect">
            <a:avLst/>
          </a:prstGeom>
        </p:spPr>
      </p:pic>
      <p:sp>
        <p:nvSpPr>
          <p:cNvPr id="68" name="Oval 67"/>
          <p:cNvSpPr/>
          <p:nvPr/>
        </p:nvSpPr>
        <p:spPr>
          <a:xfrm>
            <a:off x="5426913" y="1706998"/>
            <a:ext cx="2590053" cy="1756819"/>
          </a:xfrm>
          <a:prstGeom prst="ellipse">
            <a:avLst/>
          </a:prstGeom>
          <a:ln w="38100" cap="flat" cmpd="sng" algn="ctr">
            <a:solidFill>
              <a:scrgbClr r="0" g="0" b="0"/>
            </a:solidFill>
            <a:prstDash val="solid"/>
            <a:round/>
            <a:headEnd type="none" w="med" len="med"/>
            <a:tailEnd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5366679" y="1646764"/>
            <a:ext cx="2710521" cy="1877287"/>
            <a:chOff x="2566194" y="2393950"/>
            <a:chExt cx="3429000" cy="2374900"/>
          </a:xfrm>
        </p:grpSpPr>
        <p:sp>
          <p:nvSpPr>
            <p:cNvPr id="70" name="Rectangle 69"/>
            <p:cNvSpPr/>
            <p:nvPr/>
          </p:nvSpPr>
          <p:spPr>
            <a:xfrm>
              <a:off x="4217194" y="23939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96694" y="27051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16944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22049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8427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217194" y="46164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169444" y="2628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661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487147" y="1381359"/>
            <a:ext cx="2469586" cy="2389274"/>
            <a:chOff x="2718594" y="2058194"/>
            <a:chExt cx="3124200" cy="3022600"/>
          </a:xfrm>
        </p:grpSpPr>
        <p:cxnSp>
          <p:nvCxnSpPr>
            <p:cNvPr id="79" name="Straight Arrow Connector 78"/>
            <p:cNvCxnSpPr>
              <a:stCxn id="70" idx="0"/>
            </p:cNvCxnSpPr>
            <p:nvPr/>
          </p:nvCxnSpPr>
          <p:spPr>
            <a:xfrm rot="5400000" flipH="1" flipV="1">
              <a:off x="4125913" y="2225675"/>
              <a:ext cx="335756" cy="794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5064919" y="2898775"/>
              <a:ext cx="273050" cy="1905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10800000">
              <a:off x="5620544" y="3603228"/>
              <a:ext cx="222250" cy="357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5372894" y="4540250"/>
              <a:ext cx="247649" cy="2286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5400000">
              <a:off x="4137819" y="4924425"/>
              <a:ext cx="3111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5400000" flipH="1" flipV="1">
              <a:off x="3299619" y="4162425"/>
              <a:ext cx="247650" cy="2032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6200000" flipV="1">
              <a:off x="2915885" y="2384469"/>
              <a:ext cx="335756" cy="17136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2718594" y="3530600"/>
              <a:ext cx="3746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86"/>
          <p:cNvSpPr/>
          <p:nvPr/>
        </p:nvSpPr>
        <p:spPr>
          <a:xfrm>
            <a:off x="5565994" y="1295400"/>
            <a:ext cx="2387601" cy="2563283"/>
          </a:xfrm>
          <a:custGeom>
            <a:avLst/>
            <a:gdLst>
              <a:gd name="connsiteX0" fmla="*/ 286808 w 3020483"/>
              <a:gd name="connsiteY0" fmla="*/ 1581150 h 3242733"/>
              <a:gd name="connsiteX1" fmla="*/ 197908 w 3020483"/>
              <a:gd name="connsiteY1" fmla="*/ 374650 h 3242733"/>
              <a:gd name="connsiteX2" fmla="*/ 1474258 w 3020483"/>
              <a:gd name="connsiteY2" fmla="*/ 133350 h 3242733"/>
              <a:gd name="connsiteX3" fmla="*/ 2325158 w 3020483"/>
              <a:gd name="connsiteY3" fmla="*/ 1174750 h 3242733"/>
              <a:gd name="connsiteX4" fmla="*/ 2801408 w 3020483"/>
              <a:gd name="connsiteY4" fmla="*/ 1657350 h 3242733"/>
              <a:gd name="connsiteX5" fmla="*/ 2801408 w 3020483"/>
              <a:gd name="connsiteY5" fmla="*/ 2806700 h 3242733"/>
              <a:gd name="connsiteX6" fmla="*/ 1486958 w 3020483"/>
              <a:gd name="connsiteY6" fmla="*/ 3136900 h 3242733"/>
              <a:gd name="connsiteX7" fmla="*/ 712258 w 3020483"/>
              <a:gd name="connsiteY7" fmla="*/ 2171700 h 3242733"/>
              <a:gd name="connsiteX8" fmla="*/ 286808 w 3020483"/>
              <a:gd name="connsiteY8" fmla="*/ 1581150 h 324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483" h="3242733">
                <a:moveTo>
                  <a:pt x="286808" y="1581150"/>
                </a:moveTo>
                <a:cubicBezTo>
                  <a:pt x="201083" y="1281642"/>
                  <a:pt x="0" y="615950"/>
                  <a:pt x="197908" y="374650"/>
                </a:cubicBezTo>
                <a:cubicBezTo>
                  <a:pt x="395816" y="133350"/>
                  <a:pt x="1119716" y="0"/>
                  <a:pt x="1474258" y="133350"/>
                </a:cubicBezTo>
                <a:cubicBezTo>
                  <a:pt x="1828800" y="266700"/>
                  <a:pt x="2103966" y="920750"/>
                  <a:pt x="2325158" y="1174750"/>
                </a:cubicBezTo>
                <a:cubicBezTo>
                  <a:pt x="2546350" y="1428750"/>
                  <a:pt x="2722033" y="1385358"/>
                  <a:pt x="2801408" y="1657350"/>
                </a:cubicBezTo>
                <a:cubicBezTo>
                  <a:pt x="2880783" y="1929342"/>
                  <a:pt x="3020483" y="2560108"/>
                  <a:pt x="2801408" y="2806700"/>
                </a:cubicBezTo>
                <a:cubicBezTo>
                  <a:pt x="2582333" y="3053292"/>
                  <a:pt x="1835150" y="3242733"/>
                  <a:pt x="1486958" y="3136900"/>
                </a:cubicBezTo>
                <a:cubicBezTo>
                  <a:pt x="1138766" y="3031067"/>
                  <a:pt x="913341" y="2433108"/>
                  <a:pt x="712258" y="2171700"/>
                </a:cubicBezTo>
                <a:cubicBezTo>
                  <a:pt x="511175" y="1910292"/>
                  <a:pt x="372533" y="1880658"/>
                  <a:pt x="286808" y="158115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5666004" y="1329206"/>
            <a:ext cx="2173436" cy="2499703"/>
            <a:chOff x="2940844" y="2000250"/>
            <a:chExt cx="2749550" cy="3162300"/>
          </a:xfrm>
        </p:grpSpPr>
        <p:sp>
          <p:nvSpPr>
            <p:cNvPr id="89" name="Rectangle 88"/>
            <p:cNvSpPr/>
            <p:nvPr/>
          </p:nvSpPr>
          <p:spPr>
            <a:xfrm>
              <a:off x="2940844" y="2247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217194" y="20002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055394" y="30353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5379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537994" y="4692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217194" y="50101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448844" y="4057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0233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423647" y="1400809"/>
            <a:ext cx="2593411" cy="2374216"/>
            <a:chOff x="5423647" y="1400809"/>
            <a:chExt cx="2593411" cy="2374216"/>
          </a:xfrm>
        </p:grpSpPr>
        <p:cxnSp>
          <p:nvCxnSpPr>
            <p:cNvPr id="49" name="Straight Arrow Connector 48"/>
            <p:cNvCxnSpPr>
              <a:stCxn id="87" idx="2"/>
            </p:cNvCxnSpPr>
            <p:nvPr/>
          </p:nvCxnSpPr>
          <p:spPr>
            <a:xfrm flipH="1">
              <a:off x="6611512" y="1400809"/>
              <a:ext cx="119839" cy="312631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87" idx="4"/>
            </p:cNvCxnSpPr>
            <p:nvPr/>
          </p:nvCxnSpPr>
          <p:spPr>
            <a:xfrm flipV="1">
              <a:off x="7780423" y="2392873"/>
              <a:ext cx="236635" cy="212612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87" idx="3"/>
            </p:cNvCxnSpPr>
            <p:nvPr/>
          </p:nvCxnSpPr>
          <p:spPr>
            <a:xfrm flipV="1">
              <a:off x="7403961" y="2009922"/>
              <a:ext cx="251602" cy="214083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87" idx="5"/>
            </p:cNvCxnSpPr>
            <p:nvPr/>
          </p:nvCxnSpPr>
          <p:spPr>
            <a:xfrm flipH="1" flipV="1">
              <a:off x="7592063" y="3222884"/>
              <a:ext cx="188360" cy="291128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87" idx="6"/>
            </p:cNvCxnSpPr>
            <p:nvPr/>
          </p:nvCxnSpPr>
          <p:spPr>
            <a:xfrm flipV="1">
              <a:off x="6741390" y="3470705"/>
              <a:ext cx="111057" cy="304320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87" idx="7"/>
            </p:cNvCxnSpPr>
            <p:nvPr/>
          </p:nvCxnSpPr>
          <p:spPr>
            <a:xfrm flipH="1">
              <a:off x="5843438" y="3012064"/>
              <a:ext cx="285575" cy="210820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87" idx="1"/>
            </p:cNvCxnSpPr>
            <p:nvPr/>
          </p:nvCxnSpPr>
          <p:spPr>
            <a:xfrm>
              <a:off x="5722434" y="1591550"/>
              <a:ext cx="281627" cy="240935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87" idx="0"/>
            </p:cNvCxnSpPr>
            <p:nvPr/>
          </p:nvCxnSpPr>
          <p:spPr>
            <a:xfrm flipH="1">
              <a:off x="5423647" y="2545252"/>
              <a:ext cx="369060" cy="204903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>
            <a:off x="5366679" y="1646764"/>
            <a:ext cx="2710522" cy="1877914"/>
            <a:chOff x="5366679" y="1646764"/>
            <a:chExt cx="2710522" cy="1877914"/>
          </a:xfrm>
        </p:grpSpPr>
        <p:sp>
          <p:nvSpPr>
            <p:cNvPr id="40" name="Rectangle 39"/>
            <p:cNvSpPr/>
            <p:nvPr/>
          </p:nvSpPr>
          <p:spPr>
            <a:xfrm>
              <a:off x="6792213" y="340421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366679" y="2689919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783296" y="3162648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595329" y="1952953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943920" y="1772251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551277" y="1646764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535095" y="3162648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956733" y="2332637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419600" y="1645434"/>
            <a:ext cx="630937" cy="120468"/>
            <a:chOff x="7314238" y="4800600"/>
            <a:chExt cx="630937" cy="120468"/>
          </a:xfrm>
        </p:grpSpPr>
        <p:cxnSp>
          <p:nvCxnSpPr>
            <p:cNvPr id="157" name="Straight Arrow Connector 156"/>
            <p:cNvCxnSpPr/>
            <p:nvPr/>
          </p:nvCxnSpPr>
          <p:spPr>
            <a:xfrm>
              <a:off x="7434706" y="4878388"/>
              <a:ext cx="390001" cy="1588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7314238" y="48006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7824707" y="48006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4419600" y="2147382"/>
            <a:ext cx="630937" cy="120468"/>
            <a:chOff x="7314238" y="4495800"/>
            <a:chExt cx="630937" cy="120468"/>
          </a:xfrm>
        </p:grpSpPr>
        <p:sp>
          <p:nvSpPr>
            <p:cNvPr id="148" name="Rectangle 147"/>
            <p:cNvSpPr/>
            <p:nvPr/>
          </p:nvSpPr>
          <p:spPr>
            <a:xfrm>
              <a:off x="7314238" y="44958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7824707" y="44958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6" name="Straight Arrow Connector 185"/>
            <p:cNvCxnSpPr/>
            <p:nvPr/>
          </p:nvCxnSpPr>
          <p:spPr>
            <a:xfrm>
              <a:off x="7434706" y="4572000"/>
              <a:ext cx="390001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3" name="Rectangle 192"/>
          <p:cNvSpPr/>
          <p:nvPr/>
        </p:nvSpPr>
        <p:spPr>
          <a:xfrm>
            <a:off x="793932" y="1645434"/>
            <a:ext cx="120468" cy="120468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793932" y="2147382"/>
            <a:ext cx="120468" cy="120468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Biased Proposal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proposals are generated with some additive perturbation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look into the forward-backward ratio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biased_fwdbkw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35113"/>
            <a:ext cx="4509411" cy="2179887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276600" y="1825003"/>
            <a:ext cx="2565400" cy="342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199556" y="4125048"/>
            <a:ext cx="36576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Biased Proposal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288"/>
            <a:ext cx="8229600" cy="4753795"/>
          </a:xfrm>
        </p:spPr>
        <p:txBody>
          <a:bodyPr/>
          <a:lstStyle/>
          <a:p>
            <a:r>
              <a:rPr lang="en-US" dirty="0" smtClean="0"/>
              <a:t>Assume proposal is generated from N </a:t>
            </a:r>
            <a:r>
              <a:rPr lang="en-US" dirty="0" err="1" smtClean="0"/>
              <a:t>i.i.d</a:t>
            </a:r>
            <a:r>
              <a:rPr lang="en-US" dirty="0" smtClean="0"/>
              <a:t>. biased Gaussian RVs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does the </a:t>
            </a:r>
            <a:r>
              <a:rPr lang="en-US" b="1" dirty="0" smtClean="0"/>
              <a:t>distribution</a:t>
            </a:r>
            <a:r>
              <a:rPr lang="en-US" dirty="0" smtClean="0"/>
              <a:t> of forward-backward ratios look?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11450" y="1565691"/>
            <a:ext cx="3238500" cy="3429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2468" y="6249941"/>
            <a:ext cx="762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Biased proposals produce </a:t>
            </a:r>
            <a:r>
              <a:rPr lang="en-US" sz="2400" b="1" dirty="0" smtClean="0"/>
              <a:t>smaller </a:t>
            </a:r>
            <a:r>
              <a:rPr lang="en-US" sz="2400" dirty="0" smtClean="0"/>
              <a:t>forward-backward ratios!</a:t>
            </a:r>
            <a:endParaRPr lang="en-US" sz="2400" dirty="0"/>
          </a:p>
        </p:txBody>
      </p:sp>
      <p:pic>
        <p:nvPicPr>
          <p:cNvPr id="9" name="Picture 8" descr="biased_pdf_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993" y="3405325"/>
            <a:ext cx="3371463" cy="2766875"/>
          </a:xfrm>
          <a:prstGeom prst="rect">
            <a:avLst/>
          </a:prstGeom>
        </p:spPr>
      </p:pic>
      <p:pic>
        <p:nvPicPr>
          <p:cNvPr id="10" name="Picture 9" descr="biased_pdf_SN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3405325"/>
            <a:ext cx="3371463" cy="2766875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914400" y="2362200"/>
            <a:ext cx="7175500" cy="825500"/>
          </a:xfrm>
          <a:prstGeom prst="rect">
            <a:avLst/>
          </a:prstGeom>
        </p:spPr>
      </p:pic>
      <p:cxnSp>
        <p:nvCxnSpPr>
          <p:cNvPr id="13" name="Shape 12"/>
          <p:cNvCxnSpPr/>
          <p:nvPr/>
        </p:nvCxnSpPr>
        <p:spPr>
          <a:xfrm rot="5400000">
            <a:off x="4834562" y="4004638"/>
            <a:ext cx="1752602" cy="105852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53000" y="4191000"/>
            <a:ext cx="144780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Increasing N</a:t>
            </a:r>
            <a:endParaRPr lang="en-US" dirty="0"/>
          </a:p>
        </p:txBody>
      </p:sp>
      <p:cxnSp>
        <p:nvCxnSpPr>
          <p:cNvPr id="24" name="Shape 12"/>
          <p:cNvCxnSpPr/>
          <p:nvPr/>
        </p:nvCxnSpPr>
        <p:spPr>
          <a:xfrm rot="5400000">
            <a:off x="795962" y="4157038"/>
            <a:ext cx="1752602" cy="105852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4400" y="4114800"/>
            <a:ext cx="1447800" cy="64633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Increasing Bias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Quick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Ultimate Goal: Increase Hastings ratio</a:t>
            </a:r>
          </a:p>
          <a:p>
            <a:pPr lvl="1"/>
            <a:r>
              <a:rPr lang="en-US" dirty="0" smtClean="0"/>
              <a:t>Want to bias with gradient to increase the PSR</a:t>
            </a:r>
          </a:p>
          <a:p>
            <a:pPr lvl="1"/>
            <a:r>
              <a:rPr lang="en-US" dirty="0" smtClean="0"/>
              <a:t>Bias decreases FBR a </a:t>
            </a:r>
            <a:r>
              <a:rPr lang="en-US" b="1" dirty="0" smtClean="0"/>
              <a:t>lot</a:t>
            </a:r>
            <a:endParaRPr lang="en-US" b="1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3509559" y="3649962"/>
            <a:ext cx="271377" cy="1172400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5341574" y="3305574"/>
            <a:ext cx="271377" cy="1861178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07750" y="4382709"/>
            <a:ext cx="194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Forward-Backward</a:t>
            </a:r>
          </a:p>
          <a:p>
            <a:pPr algn="ctr"/>
            <a:r>
              <a:rPr lang="en-US" dirty="0" smtClean="0"/>
              <a:t>Ratio (FBR)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4371851"/>
            <a:ext cx="1788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Posterior-Sample</a:t>
            </a:r>
          </a:p>
          <a:p>
            <a:pPr algn="ctr"/>
            <a:r>
              <a:rPr lang="en-US" dirty="0" smtClean="0"/>
              <a:t>Ratio (PSR)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64840" y="3239869"/>
            <a:ext cx="32766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 Distribution</a:t>
            </a:r>
            <a:endParaRPr lang="en-US" dirty="0"/>
          </a:p>
        </p:txBody>
      </p:sp>
      <p:pic>
        <p:nvPicPr>
          <p:cNvPr id="10" name="Picture 9" descr="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1219200"/>
            <a:ext cx="2276093" cy="1707070"/>
          </a:xfrm>
          <a:prstGeom prst="rect">
            <a:avLst/>
          </a:prstGeom>
        </p:spPr>
      </p:pic>
      <p:pic>
        <p:nvPicPr>
          <p:cNvPr id="12" name="Picture 11" descr="f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4200" y="3962400"/>
            <a:ext cx="2845116" cy="2133837"/>
          </a:xfrm>
          <a:prstGeom prst="rect">
            <a:avLst/>
          </a:prstGeom>
        </p:spPr>
      </p:pic>
      <p:pic>
        <p:nvPicPr>
          <p:cNvPr id="13" name="Picture 12" descr="nc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0" y="1219200"/>
            <a:ext cx="2276093" cy="1707070"/>
          </a:xfrm>
          <a:prstGeom prst="rect">
            <a:avLst/>
          </a:prstGeom>
        </p:spPr>
      </p:pic>
      <p:pic>
        <p:nvPicPr>
          <p:cNvPr id="14" name="Picture 13" descr="phi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284" y="3962400"/>
            <a:ext cx="2845116" cy="2133837"/>
          </a:xfrm>
          <a:prstGeom prst="rect">
            <a:avLst/>
          </a:prstGeom>
        </p:spPr>
      </p:pic>
      <p:pic>
        <p:nvPicPr>
          <p:cNvPr id="15" name="Picture 14" descr="phinew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3962400"/>
            <a:ext cx="2845116" cy="2133837"/>
          </a:xfrm>
          <a:prstGeom prst="rect">
            <a:avLst/>
          </a:prstGeom>
        </p:spPr>
      </p:pic>
      <p:pic>
        <p:nvPicPr>
          <p:cNvPr id="17" name="Picture 16" descr="h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107" y="1226630"/>
            <a:ext cx="2276093" cy="1707070"/>
          </a:xfrm>
          <a:prstGeom prst="rect">
            <a:avLst/>
          </a:prstGeom>
        </p:spPr>
      </p:pic>
      <p:pic>
        <p:nvPicPr>
          <p:cNvPr id="18" name="Picture 17" descr="f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1800" y="1219200"/>
            <a:ext cx="2276093" cy="170707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574800" y="2984500"/>
            <a:ext cx="177800" cy="2032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590800" y="3009900"/>
            <a:ext cx="114300" cy="1270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3657600" y="2895600"/>
            <a:ext cx="381000" cy="2794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4686300" y="3009900"/>
            <a:ext cx="114300" cy="1270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5486400" y="2895600"/>
            <a:ext cx="419100" cy="279400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6172200" y="2832100"/>
            <a:ext cx="127000" cy="5080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3192890" y="2845037"/>
            <a:ext cx="127000" cy="508000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7937500" y="2895600"/>
            <a:ext cx="368300" cy="27940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4"/>
              <a:stretch>
                <a:fillRect/>
              </a:stretch>
            </p:blipFill>
          </mc:Choice>
          <mc:Fallback>
            <p:blipFill>
              <a:blip r:embed="rId25"/>
              <a:stretch>
                <a:fillRect/>
              </a:stretch>
            </p:blipFill>
          </mc:Fallback>
        </mc:AlternateContent>
        <p:spPr>
          <a:xfrm>
            <a:off x="7086600" y="3035300"/>
            <a:ext cx="203200" cy="762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6"/>
              <a:stretch>
                <a:fillRect/>
              </a:stretch>
            </p:blipFill>
          </mc:Choice>
          <mc:Fallback>
            <p:blipFill>
              <a:blip r:embed="rId27"/>
              <a:stretch>
                <a:fillRect/>
              </a:stretch>
            </p:blipFill>
          </mc:Fallback>
        </mc:AlternateContent>
        <p:spPr>
          <a:xfrm>
            <a:off x="6992654" y="6038613"/>
            <a:ext cx="698500" cy="342900"/>
          </a:xfrm>
          <a:prstGeom prst="rect">
            <a:avLst/>
          </a:prstGeom>
        </p:spPr>
      </p:pic>
      <p:pic>
        <p:nvPicPr>
          <p:cNvPr id="30" name="Picture 2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8"/>
              <a:stretch>
                <a:fillRect/>
              </a:stretch>
            </p:blipFill>
          </mc:Choice>
          <mc:Fallback>
            <p:blipFill>
              <a:blip r:embed="rId29"/>
              <a:stretch>
                <a:fillRect/>
              </a:stretch>
            </p:blipFill>
          </mc:Fallback>
        </mc:AlternateContent>
        <p:spPr>
          <a:xfrm>
            <a:off x="1981200" y="6038613"/>
            <a:ext cx="406400" cy="342900"/>
          </a:xfrm>
          <a:prstGeom prst="rect">
            <a:avLst/>
          </a:prstGeom>
        </p:spPr>
      </p:pic>
      <p:pic>
        <p:nvPicPr>
          <p:cNvPr id="31" name="Picture 3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4419600" y="6038613"/>
            <a:ext cx="368300" cy="279400"/>
          </a:xfrm>
          <a:prstGeom prst="rect">
            <a:avLst/>
          </a:prstGeom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0"/>
              <a:stretch>
                <a:fillRect/>
              </a:stretch>
            </p:blipFill>
          </mc:Choice>
          <mc:Fallback>
            <p:blipFill>
              <a:blip r:embed="rId31"/>
              <a:stretch>
                <a:fillRect/>
              </a:stretch>
            </p:blipFill>
          </mc:Fallback>
        </mc:AlternateContent>
        <p:spPr>
          <a:xfrm>
            <a:off x="3302000" y="6133863"/>
            <a:ext cx="203200" cy="2032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2"/>
              <a:stretch>
                <a:fillRect/>
              </a:stretch>
            </p:blipFill>
          </mc:Choice>
          <mc:Fallback>
            <p:blipFill>
              <a:blip r:embed="rId25"/>
              <a:stretch>
                <a:fillRect/>
              </a:stretch>
            </p:blipFill>
          </mc:Fallback>
        </mc:AlternateContent>
        <p:spPr>
          <a:xfrm>
            <a:off x="6121400" y="6197363"/>
            <a:ext cx="203200" cy="7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2800" y="3886200"/>
            <a:ext cx="2276093" cy="1707070"/>
          </a:xfrm>
          <a:prstGeom prst="rect">
            <a:avLst/>
          </a:prstGeom>
        </p:spPr>
      </p:pic>
      <p:pic>
        <p:nvPicPr>
          <p:cNvPr id="20" name="Picture 19" descr="nc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0707" y="3886200"/>
            <a:ext cx="2276093" cy="1707070"/>
          </a:xfrm>
          <a:prstGeom prst="rect">
            <a:avLst/>
          </a:prstGeom>
        </p:spPr>
      </p:pic>
      <p:pic>
        <p:nvPicPr>
          <p:cNvPr id="22" name="Picture 21" descr="h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907" y="3886200"/>
            <a:ext cx="2276093" cy="17070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288"/>
            <a:ext cx="8229600" cy="4753795"/>
          </a:xfrm>
        </p:spPr>
        <p:txBody>
          <a:bodyPr/>
          <a:lstStyle/>
          <a:p>
            <a:r>
              <a:rPr lang="en-US" dirty="0" smtClean="0"/>
              <a:t>Biased proposal tradeoff – increased DLR and decreased FBR</a:t>
            </a:r>
          </a:p>
          <a:p>
            <a:pPr lvl="1"/>
            <a:r>
              <a:rPr lang="en-US" dirty="0" smtClean="0"/>
              <a:t>Exploit the fact that </a:t>
            </a:r>
            <a:r>
              <a:rPr lang="en-US" b="1" dirty="0" smtClean="0"/>
              <a:t>nearby </a:t>
            </a:r>
            <a:r>
              <a:rPr lang="en-US" dirty="0" smtClean="0"/>
              <a:t>pixels tend to have </a:t>
            </a:r>
            <a:r>
              <a:rPr lang="en-US" b="1" dirty="0" smtClean="0"/>
              <a:t>same </a:t>
            </a:r>
            <a:r>
              <a:rPr lang="en-US" dirty="0" smtClean="0"/>
              <a:t>label</a:t>
            </a:r>
          </a:p>
          <a:p>
            <a:r>
              <a:rPr lang="en-US" dirty="0" smtClean="0"/>
              <a:t>Our proposal</a:t>
            </a:r>
          </a:p>
        </p:txBody>
      </p:sp>
      <p:pic>
        <p:nvPicPr>
          <p:cNvPr id="10" name="Picture 9" descr="latex-image-9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658731" y="5590052"/>
            <a:ext cx="1854200" cy="3429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2428745" y="6477000"/>
            <a:ext cx="3975100" cy="3048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35863" y="5511800"/>
            <a:ext cx="3797300" cy="5080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3319890" y="2209800"/>
            <a:ext cx="2260600" cy="34290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2292619" y="6056908"/>
            <a:ext cx="4267200" cy="25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600" y="3416334"/>
            <a:ext cx="248016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Sparse points only</a:t>
            </a:r>
          </a:p>
          <a:p>
            <a:pPr algn="ctr"/>
            <a:r>
              <a:rPr lang="en-US" dirty="0" smtClean="0"/>
              <a:t>influence the FBR a </a:t>
            </a:r>
            <a:r>
              <a:rPr lang="en-US" b="1" dirty="0" smtClean="0"/>
              <a:t>little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7604" y="3416334"/>
            <a:ext cx="244169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LPF allows sparse points</a:t>
            </a:r>
          </a:p>
          <a:p>
            <a:pPr algn="ctr"/>
            <a:r>
              <a:rPr lang="en-US" dirty="0" smtClean="0"/>
              <a:t>to influence PSR a </a:t>
            </a:r>
            <a:r>
              <a:rPr lang="en-US" b="1" dirty="0" smtClean="0"/>
              <a:t>lot</a:t>
            </a:r>
            <a:endParaRPr lang="en-US" b="1" dirty="0"/>
          </a:p>
        </p:txBody>
      </p:sp>
      <p:cxnSp>
        <p:nvCxnSpPr>
          <p:cNvPr id="16" name="Straight Arrow Connector 15"/>
          <p:cNvCxnSpPr>
            <a:stCxn id="12" idx="0"/>
          </p:cNvCxnSpPr>
          <p:nvPr/>
        </p:nvCxnSpPr>
        <p:spPr>
          <a:xfrm rot="5400000" flipH="1" flipV="1">
            <a:off x="2141545" y="2393962"/>
            <a:ext cx="419278" cy="1625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</p:cNvCxnSpPr>
          <p:nvPr/>
        </p:nvCxnSpPr>
        <p:spPr>
          <a:xfrm rot="5400000" flipH="1" flipV="1">
            <a:off x="4268944" y="3168595"/>
            <a:ext cx="49547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2428745" y="2578134"/>
            <a:ext cx="3733800" cy="508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402196" y="3416334"/>
            <a:ext cx="222146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Biased noise tends to</a:t>
            </a:r>
          </a:p>
          <a:p>
            <a:pPr algn="ctr"/>
            <a:r>
              <a:rPr lang="en-US" b="1" dirty="0" smtClean="0"/>
              <a:t>increase </a:t>
            </a:r>
            <a:r>
              <a:rPr lang="en-US" dirty="0" smtClean="0"/>
              <a:t>the PSR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8" idx="0"/>
          </p:cNvCxnSpPr>
          <p:nvPr/>
        </p:nvCxnSpPr>
        <p:spPr>
          <a:xfrm rot="16200000" flipV="1">
            <a:off x="6477071" y="2380474"/>
            <a:ext cx="419279" cy="16524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show segmentation results in 3 ways:</a:t>
            </a:r>
          </a:p>
          <a:p>
            <a:pPr lvl="1"/>
            <a:r>
              <a:rPr lang="en-US" b="1" dirty="0" smtClean="0"/>
              <a:t>Histogram image </a:t>
            </a:r>
            <a:r>
              <a:rPr lang="en-US" dirty="0" smtClean="0"/>
              <a:t>– A count of times pixels are labeled with the same region across all samples</a:t>
            </a:r>
          </a:p>
          <a:p>
            <a:pPr lvl="1"/>
            <a:r>
              <a:rPr lang="en-US" b="1" dirty="0" smtClean="0"/>
              <a:t>Probability of Boundary image </a:t>
            </a:r>
            <a:r>
              <a:rPr lang="en-US" dirty="0" smtClean="0"/>
              <a:t>– A normalized count of times pixels are labeled on the edge</a:t>
            </a:r>
          </a:p>
          <a:p>
            <a:pPr lvl="1"/>
            <a:r>
              <a:rPr lang="en-US" b="1" dirty="0" smtClean="0"/>
              <a:t>Segmentation </a:t>
            </a:r>
            <a:r>
              <a:rPr lang="en-US" b="1" dirty="0" err="1" smtClean="0"/>
              <a:t>Quantiles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Thresholding</a:t>
            </a:r>
            <a:r>
              <a:rPr lang="en-US" dirty="0" smtClean="0"/>
              <a:t> the histogram image to provide confidence bounds (e.g. this pixel belongs to the “inside” region 50% of the time)</a:t>
            </a:r>
          </a:p>
          <a:p>
            <a:pPr lvl="1"/>
            <a:r>
              <a:rPr lang="en-US" b="1" dirty="0" smtClean="0"/>
              <a:t>Best Segmentation </a:t>
            </a:r>
            <a:r>
              <a:rPr lang="en-US" dirty="0" smtClean="0"/>
              <a:t>– The sample path with the highest energy. This is a proxy for what the best optimization technique could achieve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Image Segmentation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Separate the image into separate </a:t>
            </a:r>
            <a:r>
              <a:rPr lang="en-US" dirty="0" smtClean="0"/>
              <a:t>regions</a:t>
            </a:r>
            <a:endParaRPr lang="en-US" dirty="0"/>
          </a:p>
        </p:txBody>
      </p:sp>
      <p:pic>
        <p:nvPicPr>
          <p:cNvPr id="39944" name="Picture 8" descr="regionsZebraTr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581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C:\Documents and Settings\Jason Chang\My Documents\Research\ssgpres\pictures\jpgs\zeb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133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 descr="C:\Documents and Settings\Jason Chang\My Documents\Research\ssgpres\pictures\jpgs\segmentationZebraTru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581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algorithms either catch the inside or outside (depending on initialization), but never both</a:t>
            </a:r>
            <a:endParaRPr lang="en-US" dirty="0"/>
          </a:p>
        </p:txBody>
      </p:sp>
      <p:pic>
        <p:nvPicPr>
          <p:cNvPr id="4" name="Picture 3" descr="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02" y="2606515"/>
            <a:ext cx="1928572" cy="1285714"/>
          </a:xfrm>
          <a:prstGeom prst="rect">
            <a:avLst/>
          </a:prstGeom>
        </p:spPr>
      </p:pic>
      <p:pic>
        <p:nvPicPr>
          <p:cNvPr id="5" name="Picture 4" descr="o_ayres_histogr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622229"/>
            <a:ext cx="1905000" cy="1270000"/>
          </a:xfrm>
          <a:prstGeom prst="rect">
            <a:avLst/>
          </a:prstGeom>
        </p:spPr>
      </p:pic>
      <p:pic>
        <p:nvPicPr>
          <p:cNvPr id="6" name="Picture 5" descr="o_ours_biased_histogra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2622229"/>
            <a:ext cx="1905000" cy="1270000"/>
          </a:xfrm>
          <a:prstGeom prst="rect">
            <a:avLst/>
          </a:prstGeom>
        </p:spPr>
      </p:pic>
      <p:pic>
        <p:nvPicPr>
          <p:cNvPr id="7" name="Picture 6" descr="o_siqichen_biased_histogra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2622229"/>
            <a:ext cx="1905000" cy="127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803" y="4006334"/>
            <a:ext cx="192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Original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4006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4006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Chen et al. [3]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4006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Fan et al. [4]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Sampling Algorithms</a:t>
            </a:r>
            <a:endParaRPr lang="en-US" dirty="0"/>
          </a:p>
        </p:txBody>
      </p:sp>
      <p:pic>
        <p:nvPicPr>
          <p:cNvPr id="6" name="c_ayres.mp4">
            <a:hlinkClick r:id="" action="ppaction://media"/>
          </p:cNvPr>
          <p:cNvPicPr/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57200" y="1803400"/>
            <a:ext cx="2540000" cy="3911600"/>
          </a:xfrm>
          <a:prstGeom prst="rect">
            <a:avLst/>
          </a:prstGeom>
        </p:spPr>
      </p:pic>
      <p:pic>
        <p:nvPicPr>
          <p:cNvPr id="10" name="c_siqi.mp4">
            <a:hlinkClick r:id="" action="ppaction://media"/>
          </p:cNvPr>
          <p:cNvPicPr/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3302000" y="1803400"/>
            <a:ext cx="2540000" cy="3911600"/>
          </a:xfrm>
          <a:prstGeom prst="rect">
            <a:avLst/>
          </a:prstGeom>
        </p:spPr>
      </p:pic>
      <p:pic>
        <p:nvPicPr>
          <p:cNvPr id="11" name="c_BFPS.mp4">
            <a:hlinkClick r:id="" action="ppaction://media"/>
          </p:cNvPr>
          <p:cNvPicPr/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6172200" y="1803400"/>
            <a:ext cx="2540000" cy="391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1295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02000" y="1295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Chen et al. [3]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295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Fan et al. [4]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Time</a:t>
            </a:r>
            <a:endParaRPr lang="en-US" dirty="0"/>
          </a:p>
        </p:txBody>
      </p:sp>
      <p:pic>
        <p:nvPicPr>
          <p:cNvPr id="5" name="sampling_comparison.mp4">
            <a:hlinkClick r:id="" action="ppaction://media"/>
          </p:cNvPr>
          <p:cNvPicPr>
            <a:picLocks noGrp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6200" y="1434305"/>
            <a:ext cx="8991600" cy="50577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71636" y="2286000"/>
          <a:ext cx="616342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578"/>
                <a:gridCol w="808962"/>
                <a:gridCol w="1293860"/>
                <a:gridCol w="1447800"/>
                <a:gridCol w="11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Algorithm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Biased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Iterations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Seconds per Iteration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Gain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x222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Chen et al. [3]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254,000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x16,933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896,000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x51,769</a:t>
                      </a:r>
                      <a:endParaRPr 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Fan et al. [4]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321,000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x356,667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336,000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x373,333</a:t>
                      </a:r>
                      <a:endParaRPr 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c_energy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136" y="2209800"/>
            <a:ext cx="2730500" cy="292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Results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4753795"/>
          </a:xfrm>
        </p:spPr>
        <p:txBody>
          <a:bodyPr/>
          <a:lstStyle/>
          <a:p>
            <a:r>
              <a:rPr lang="en-US" dirty="0" smtClean="0"/>
              <a:t>Synthetic example with varying SNR</a:t>
            </a:r>
          </a:p>
          <a:p>
            <a:r>
              <a:rPr lang="en-US" dirty="0" smtClean="0"/>
              <a:t>When images have high SNR (i.e. are very separable), sampling makes less of a difference</a:t>
            </a:r>
          </a:p>
        </p:txBody>
      </p:sp>
      <p:pic>
        <p:nvPicPr>
          <p:cNvPr id="4" name="Picture 3" descr="abc_05_p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577" y="3640996"/>
            <a:ext cx="1746250" cy="793750"/>
          </a:xfrm>
          <a:prstGeom prst="rect">
            <a:avLst/>
          </a:prstGeom>
        </p:spPr>
      </p:pic>
      <p:pic>
        <p:nvPicPr>
          <p:cNvPr id="5" name="Picture 4" descr="abc_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4" y="3640996"/>
            <a:ext cx="1746250" cy="793750"/>
          </a:xfrm>
          <a:prstGeom prst="rect">
            <a:avLst/>
          </a:prstGeom>
        </p:spPr>
      </p:pic>
      <p:pic>
        <p:nvPicPr>
          <p:cNvPr id="6" name="Picture 5" descr="abc_05_histogram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727" y="3640996"/>
            <a:ext cx="1746250" cy="793750"/>
          </a:xfrm>
          <a:prstGeom prst="rect">
            <a:avLst/>
          </a:prstGeom>
        </p:spPr>
      </p:pic>
      <p:pic>
        <p:nvPicPr>
          <p:cNvPr id="7" name="Picture 6" descr="abc_05_bord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9177" y="3640996"/>
            <a:ext cx="1746250" cy="793750"/>
          </a:xfrm>
          <a:prstGeom prst="rect">
            <a:avLst/>
          </a:prstGeom>
        </p:spPr>
      </p:pic>
      <p:pic>
        <p:nvPicPr>
          <p:cNvPr id="8" name="Picture 7" descr="abc_05_best_border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4327" y="3640996"/>
            <a:ext cx="1746250" cy="793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084" y="3271664"/>
            <a:ext cx="1544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Image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20767" y="299466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Probability of</a:t>
            </a:r>
          </a:p>
          <a:p>
            <a:pPr algn="ctr"/>
            <a:r>
              <a:rPr lang="en-US" dirty="0" smtClean="0"/>
              <a:t>Boundary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88488" y="3271664"/>
            <a:ext cx="11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Histogram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90843" y="3271664"/>
            <a:ext cx="143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 </a:t>
            </a:r>
            <a:r>
              <a:rPr lang="en-US" dirty="0" err="1" smtClean="0"/>
              <a:t>Quantile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81060" y="2994665"/>
            <a:ext cx="1487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Best</a:t>
            </a:r>
          </a:p>
          <a:p>
            <a:pPr algn="ctr"/>
            <a:r>
              <a:rPr lang="en-US" dirty="0" smtClean="0"/>
              <a:t>Segmentation</a:t>
            </a:r>
            <a:endParaRPr lang="en-US" dirty="0"/>
          </a:p>
        </p:txBody>
      </p:sp>
      <p:pic>
        <p:nvPicPr>
          <p:cNvPr id="20" name="Picture 19" descr="abc_1_histogram_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6727" y="4584201"/>
            <a:ext cx="1746250" cy="793750"/>
          </a:xfrm>
          <a:prstGeom prst="rect">
            <a:avLst/>
          </a:prstGeom>
        </p:spPr>
      </p:pic>
      <p:pic>
        <p:nvPicPr>
          <p:cNvPr id="21" name="Picture 20" descr="abc_1_p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1577" y="4584201"/>
            <a:ext cx="1746250" cy="793750"/>
          </a:xfrm>
          <a:prstGeom prst="rect">
            <a:avLst/>
          </a:prstGeom>
        </p:spPr>
      </p:pic>
      <p:pic>
        <p:nvPicPr>
          <p:cNvPr id="22" name="Picture 21" descr="abc_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74" y="4584201"/>
            <a:ext cx="1746250" cy="793750"/>
          </a:xfrm>
          <a:prstGeom prst="rect">
            <a:avLst/>
          </a:prstGeom>
        </p:spPr>
      </p:pic>
      <p:pic>
        <p:nvPicPr>
          <p:cNvPr id="23" name="Picture 22" descr="abc_1_best_borders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64327" y="4584201"/>
            <a:ext cx="1746250" cy="793750"/>
          </a:xfrm>
          <a:prstGeom prst="rect">
            <a:avLst/>
          </a:prstGeom>
        </p:spPr>
      </p:pic>
      <p:pic>
        <p:nvPicPr>
          <p:cNvPr id="24" name="Picture 23" descr="abc_1_border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29177" y="4584201"/>
            <a:ext cx="1746250" cy="793750"/>
          </a:xfrm>
          <a:prstGeom prst="rect">
            <a:avLst/>
          </a:prstGeom>
        </p:spPr>
      </p:pic>
      <p:pic>
        <p:nvPicPr>
          <p:cNvPr id="25" name="Picture 24" descr="abc_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674" y="5512168"/>
            <a:ext cx="1746250" cy="793750"/>
          </a:xfrm>
          <a:prstGeom prst="rect">
            <a:avLst/>
          </a:prstGeom>
        </p:spPr>
      </p:pic>
      <p:pic>
        <p:nvPicPr>
          <p:cNvPr id="26" name="Picture 25" descr="abc_2_p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1577" y="5512168"/>
            <a:ext cx="1746250" cy="793750"/>
          </a:xfrm>
          <a:prstGeom prst="rect">
            <a:avLst/>
          </a:prstGeom>
        </p:spPr>
      </p:pic>
      <p:pic>
        <p:nvPicPr>
          <p:cNvPr id="27" name="Picture 26" descr="abc_2_histogram_1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6727" y="5512168"/>
            <a:ext cx="1746250" cy="793750"/>
          </a:xfrm>
          <a:prstGeom prst="rect">
            <a:avLst/>
          </a:prstGeom>
        </p:spPr>
      </p:pic>
      <p:pic>
        <p:nvPicPr>
          <p:cNvPr id="28" name="Picture 27" descr="abc_2_border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29177" y="5512168"/>
            <a:ext cx="1746250" cy="793750"/>
          </a:xfrm>
          <a:prstGeom prst="rect">
            <a:avLst/>
          </a:prstGeom>
        </p:spPr>
      </p:pic>
      <p:pic>
        <p:nvPicPr>
          <p:cNvPr id="29" name="Picture 28" descr="abc_2_best_borders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64327" y="5512168"/>
            <a:ext cx="1746250" cy="79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segmentation typically achieved with multiple level sets</a:t>
            </a:r>
          </a:p>
          <a:p>
            <a:pPr lvl="1"/>
            <a:r>
              <a:rPr lang="en-US" dirty="0" smtClean="0"/>
              <a:t>Have to ensure following conditions do not occur</a:t>
            </a:r>
          </a:p>
          <a:p>
            <a:pPr lvl="2"/>
            <a:r>
              <a:rPr lang="en-US" dirty="0" smtClean="0"/>
              <a:t>Vacuum – pixels are not represented by any region</a:t>
            </a:r>
          </a:p>
          <a:p>
            <a:pPr lvl="2"/>
            <a:r>
              <a:rPr lang="en-US" dirty="0" smtClean="0"/>
              <a:t>Overlap – pixels are represented by multiple regions</a:t>
            </a:r>
          </a:p>
        </p:txBody>
      </p:sp>
      <p:pic>
        <p:nvPicPr>
          <p:cNvPr id="8" name="Picture 7" descr="overlap_vacuum_overl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4492337"/>
            <a:ext cx="2552700" cy="2032000"/>
          </a:xfrm>
          <a:prstGeom prst="rect">
            <a:avLst/>
          </a:prstGeom>
        </p:spPr>
      </p:pic>
      <p:pic>
        <p:nvPicPr>
          <p:cNvPr id="9" name="Picture 8" descr="overlap_vacuum_regula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737" y="3567759"/>
            <a:ext cx="2552700" cy="2032000"/>
          </a:xfrm>
          <a:prstGeom prst="rect">
            <a:avLst/>
          </a:prstGeom>
        </p:spPr>
      </p:pic>
      <p:pic>
        <p:nvPicPr>
          <p:cNvPr id="10" name="Picture 9" descr="overlap_vacuum_vacuu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247" y="4492337"/>
            <a:ext cx="2552700" cy="203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2925" y="3951424"/>
            <a:ext cx="255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Overlap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46247" y="3919158"/>
            <a:ext cx="255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Vacuum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segmentation typically achieved with multiple level sets</a:t>
            </a:r>
          </a:p>
          <a:p>
            <a:pPr lvl="1"/>
            <a:r>
              <a:rPr lang="en-US" dirty="0" smtClean="0"/>
              <a:t>Have to ensure following conditions do not occur</a:t>
            </a:r>
          </a:p>
          <a:p>
            <a:pPr lvl="2"/>
            <a:r>
              <a:rPr lang="en-US" dirty="0" smtClean="0"/>
              <a:t>Vacuum – pixels are not represented by any region</a:t>
            </a:r>
          </a:p>
          <a:p>
            <a:pPr lvl="2"/>
            <a:r>
              <a:rPr lang="en-US" dirty="0" smtClean="0"/>
              <a:t>Overlap – pixels are represented by multiple regions</a:t>
            </a:r>
          </a:p>
          <a:p>
            <a:r>
              <a:rPr lang="en-US" dirty="0" smtClean="0"/>
              <a:t>Use (M) level sets to represent (M+1) regions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Vacuum impossible by construction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62175" y="3543133"/>
            <a:ext cx="2209800" cy="6223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162175" y="4299151"/>
            <a:ext cx="5016500" cy="292100"/>
          </a:xfrm>
          <a:prstGeom prst="rect">
            <a:avLst/>
          </a:prstGeom>
        </p:spPr>
      </p:pic>
      <p:pic>
        <p:nvPicPr>
          <p:cNvPr id="6" name="Picture 5" descr="overlap_vacuum_vacuu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876800"/>
            <a:ext cx="2201704" cy="17526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438900" y="6337300"/>
            <a:ext cx="304800" cy="254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591300" y="5435600"/>
            <a:ext cx="304800" cy="2540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7772400" y="5943600"/>
            <a:ext cx="304800" cy="2540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7924800" y="5054600"/>
            <a:ext cx="304800" cy="25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753795"/>
          </a:xfrm>
        </p:spPr>
        <p:txBody>
          <a:bodyPr/>
          <a:lstStyle/>
          <a:p>
            <a:r>
              <a:rPr lang="en-US" dirty="0" smtClean="0"/>
              <a:t>Pixels belong in 3 categories: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Belongs to        and has non-negative height only in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Belongs to        and has negative height in all level sets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Belongs to        and has non-negative height only in </a:t>
            </a:r>
          </a:p>
          <a:p>
            <a:r>
              <a:rPr lang="en-US" dirty="0" smtClean="0"/>
              <a:t>Only allow moves between pixels of type (1) and (2)</a:t>
            </a:r>
          </a:p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proposal: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35520" y="2423906"/>
            <a:ext cx="304800" cy="2540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323559" y="2478186"/>
            <a:ext cx="266700" cy="2032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734748" y="2836656"/>
            <a:ext cx="304800" cy="2540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743758" y="3249919"/>
            <a:ext cx="266700" cy="254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7290994" y="3304199"/>
            <a:ext cx="241300" cy="203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7787793" y="3222675"/>
            <a:ext cx="749300" cy="2921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2734748" y="1485900"/>
            <a:ext cx="3479800" cy="2667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2089228" y="5049838"/>
            <a:ext cx="4800600" cy="5080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3353977" y="4483100"/>
            <a:ext cx="2260600" cy="39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pixel to move from       to       it must go through</a:t>
            </a:r>
          </a:p>
          <a:p>
            <a:r>
              <a:rPr lang="en-US" dirty="0" smtClean="0"/>
              <a:t>This must be reflected in our bias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Proposal only looks at </a:t>
            </a:r>
          </a:p>
          <a:p>
            <a:r>
              <a:rPr lang="en-US" dirty="0" smtClean="0"/>
              <a:t>Instead of biasing with gradient, bias with </a:t>
            </a:r>
            <a:r>
              <a:rPr lang="en-US" b="1" dirty="0" smtClean="0"/>
              <a:t>minimal gradient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using mutual information, the minimal gradient is</a:t>
            </a:r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10400" y="1485900"/>
            <a:ext cx="304800" cy="254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21100" y="1485900"/>
            <a:ext cx="304800" cy="2540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19600" y="1485900"/>
            <a:ext cx="266700" cy="2540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739900" y="2228850"/>
            <a:ext cx="5575300" cy="3175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505200" y="3079750"/>
            <a:ext cx="800100" cy="2921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2736850" y="3879244"/>
            <a:ext cx="3365500" cy="698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4557066" y="5480433"/>
            <a:ext cx="3632200" cy="7112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1360203" y="5311775"/>
            <a:ext cx="2514600" cy="71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Natural Image</a:t>
            </a:r>
            <a:endParaRPr lang="en-US" dirty="0"/>
          </a:p>
        </p:txBody>
      </p:sp>
      <p:pic>
        <p:nvPicPr>
          <p:cNvPr id="4" name="man_marginals.mp4">
            <a:hlinkClick r:id="" action="ppaction://media"/>
          </p:cNvPr>
          <p:cNvPicPr>
            <a:picLocks noGrp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8938" y="1361440"/>
            <a:ext cx="8958862" cy="50393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Implicitly </a:t>
            </a:r>
            <a:r>
              <a:rPr lang="en-US" dirty="0"/>
              <a:t>define a curve on the image with a surface in 3D</a:t>
            </a:r>
          </a:p>
        </p:txBody>
      </p:sp>
      <p:pic>
        <p:nvPicPr>
          <p:cNvPr id="15364" name="Picture 10" descr="C:\Documents and Settings\Jason Chang\My Documents\Research\ssgpres\pictures\handimgor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514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11" descr="C:\Documents and Settings\Jason Chang\My Documents\Research\ssgpres\pictures\handim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514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Sampling vs. Optimization</a:t>
            </a:r>
            <a:endParaRPr lang="en-US" dirty="0"/>
          </a:p>
        </p:txBody>
      </p:sp>
      <p:pic>
        <p:nvPicPr>
          <p:cNvPr id="10" name="Picture 9" descr="42049_graddes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806" y="1250823"/>
            <a:ext cx="3787394" cy="2527554"/>
          </a:xfrm>
          <a:prstGeom prst="rect">
            <a:avLst/>
          </a:prstGeom>
        </p:spPr>
      </p:pic>
      <p:pic>
        <p:nvPicPr>
          <p:cNvPr id="11" name="Picture 10" descr="42049_p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806" y="4038600"/>
            <a:ext cx="3787394" cy="2527554"/>
          </a:xfrm>
          <a:prstGeom prst="rect">
            <a:avLst/>
          </a:prstGeom>
        </p:spPr>
      </p:pic>
      <p:pic>
        <p:nvPicPr>
          <p:cNvPr id="12" name="Picture 11" descr="420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06" y="2514600"/>
            <a:ext cx="3834257" cy="2558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on the BSDS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113407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from the Berkeley Segmentation Dataset. (‘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’ on the Precision-Recall curve correspond to the probability of boundary image. ‘+’ on the curve corresponds to the best sample path)</a:t>
            </a:r>
          </a:p>
          <a:p>
            <a:endParaRPr lang="en-US" dirty="0"/>
          </a:p>
        </p:txBody>
      </p:sp>
      <p:pic>
        <p:nvPicPr>
          <p:cNvPr id="29" name="Picture 28" descr="62096_graddes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576" y="1746250"/>
            <a:ext cx="2478024" cy="1653733"/>
          </a:xfrm>
          <a:prstGeom prst="rect">
            <a:avLst/>
          </a:prstGeom>
        </p:spPr>
      </p:pic>
      <p:pic>
        <p:nvPicPr>
          <p:cNvPr id="30" name="Picture 29" descr="62096_p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376" y="1746249"/>
            <a:ext cx="2478024" cy="1653733"/>
          </a:xfrm>
          <a:prstGeom prst="rect">
            <a:avLst/>
          </a:prstGeom>
        </p:spPr>
      </p:pic>
      <p:pic>
        <p:nvPicPr>
          <p:cNvPr id="31" name="Picture 30" descr="620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86" y="1746249"/>
            <a:ext cx="2478024" cy="1653733"/>
          </a:xfrm>
          <a:prstGeom prst="rect">
            <a:avLst/>
          </a:prstGeom>
        </p:spPr>
      </p:pic>
      <p:pic>
        <p:nvPicPr>
          <p:cNvPr id="32" name="Picture 31" descr="62096_graddesc_p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7256" y="1905000"/>
            <a:ext cx="1287518" cy="1287518"/>
          </a:xfrm>
          <a:prstGeom prst="rect">
            <a:avLst/>
          </a:prstGeom>
        </p:spPr>
      </p:pic>
      <p:pic>
        <p:nvPicPr>
          <p:cNvPr id="33" name="Picture 32" descr="10800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86" y="3474335"/>
            <a:ext cx="2478024" cy="1653733"/>
          </a:xfrm>
          <a:prstGeom prst="rect">
            <a:avLst/>
          </a:prstGeom>
        </p:spPr>
      </p:pic>
      <p:pic>
        <p:nvPicPr>
          <p:cNvPr id="34" name="Picture 33" descr="108005_pb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4376" y="3474334"/>
            <a:ext cx="2478024" cy="1653733"/>
          </a:xfrm>
          <a:prstGeom prst="rect">
            <a:avLst/>
          </a:prstGeom>
        </p:spPr>
      </p:pic>
      <p:pic>
        <p:nvPicPr>
          <p:cNvPr id="35" name="Picture 34" descr="108005_graddesc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3576" y="3474334"/>
            <a:ext cx="2478024" cy="1653733"/>
          </a:xfrm>
          <a:prstGeom prst="rect">
            <a:avLst/>
          </a:prstGeom>
        </p:spPr>
      </p:pic>
      <p:pic>
        <p:nvPicPr>
          <p:cNvPr id="36" name="Picture 35" descr="108005_graddesc_pr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400" y="3633085"/>
            <a:ext cx="1287518" cy="1287518"/>
          </a:xfrm>
          <a:prstGeom prst="rect">
            <a:avLst/>
          </a:prstGeom>
        </p:spPr>
      </p:pic>
      <p:pic>
        <p:nvPicPr>
          <p:cNvPr id="37" name="Picture 36" descr="130026_graddesc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03576" y="5204267"/>
            <a:ext cx="2478024" cy="1653733"/>
          </a:xfrm>
          <a:prstGeom prst="rect">
            <a:avLst/>
          </a:prstGeom>
        </p:spPr>
      </p:pic>
      <p:pic>
        <p:nvPicPr>
          <p:cNvPr id="38" name="Picture 37" descr="130026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086" y="5204267"/>
            <a:ext cx="2478024" cy="1653733"/>
          </a:xfrm>
          <a:prstGeom prst="rect">
            <a:avLst/>
          </a:prstGeom>
        </p:spPr>
      </p:pic>
      <p:pic>
        <p:nvPicPr>
          <p:cNvPr id="39" name="Picture 38" descr="130026_pb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94376" y="5204267"/>
            <a:ext cx="2478024" cy="1653733"/>
          </a:xfrm>
          <a:prstGeom prst="rect">
            <a:avLst/>
          </a:prstGeom>
        </p:spPr>
      </p:pic>
      <p:pic>
        <p:nvPicPr>
          <p:cNvPr id="40" name="Picture 39" descr="130026_graddesc_pr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97256" y="5363017"/>
            <a:ext cx="1287518" cy="1287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on the BSDS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52578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[3]	Chang, J. and J.W. Fisher III. Analysis of Orientation and Scale in Smoothly Varying Textures. ICCV 2009.</a:t>
            </a:r>
          </a:p>
          <a:p>
            <a:r>
              <a:rPr lang="en-US" sz="1600" dirty="0" smtClean="0"/>
              <a:t>[12]	</a:t>
            </a:r>
            <a:r>
              <a:rPr lang="en-US" sz="1600" dirty="0" err="1" smtClean="0"/>
              <a:t>Heiler</a:t>
            </a:r>
            <a:r>
              <a:rPr lang="en-US" sz="1600" dirty="0" smtClean="0"/>
              <a:t>, M. and C. </a:t>
            </a:r>
            <a:r>
              <a:rPr lang="en-US" sz="1600" dirty="0" err="1" smtClean="0"/>
              <a:t>Schnorr</a:t>
            </a:r>
            <a:r>
              <a:rPr lang="en-US" sz="1600" dirty="0" smtClean="0"/>
              <a:t>. Natural Image Statistics for Natural Image Segmentation. ICCV 2003.</a:t>
            </a:r>
          </a:p>
          <a:p>
            <a:r>
              <a:rPr lang="en-US" sz="1600" dirty="0" smtClean="0"/>
              <a:t>[13] 	</a:t>
            </a:r>
            <a:r>
              <a:rPr lang="en-US" sz="1600" dirty="0" err="1" smtClean="0"/>
              <a:t>Houhou</a:t>
            </a:r>
            <a:r>
              <a:rPr lang="en-US" sz="1600" dirty="0" smtClean="0"/>
              <a:t>, N., </a:t>
            </a:r>
            <a:r>
              <a:rPr lang="en-US" sz="1600" dirty="0" err="1" smtClean="0"/>
              <a:t>Jp.P</a:t>
            </a:r>
            <a:r>
              <a:rPr lang="en-US" sz="1600" dirty="0" smtClean="0"/>
              <a:t>. </a:t>
            </a:r>
            <a:r>
              <a:rPr lang="en-US" sz="1600" dirty="0" err="1" smtClean="0"/>
              <a:t>Thiran</a:t>
            </a:r>
            <a:r>
              <a:rPr lang="en-US" sz="1600" dirty="0" smtClean="0"/>
              <a:t>, and X. </a:t>
            </a:r>
            <a:r>
              <a:rPr lang="en-US" sz="1600" dirty="0" err="1" smtClean="0"/>
              <a:t>Bresson</a:t>
            </a:r>
            <a:r>
              <a:rPr lang="en-US" sz="1600" dirty="0" smtClean="0"/>
              <a:t>. Fast Texture Segmentation Model Based on the Shape 	Operator and Active Contour. CVPR 2008.</a:t>
            </a:r>
          </a:p>
          <a:p>
            <a:r>
              <a:rPr lang="en-US" sz="1600" dirty="0" smtClean="0"/>
              <a:t>[14]	Kim, J., J. W. Fisher II, A. </a:t>
            </a:r>
            <a:r>
              <a:rPr lang="en-US" sz="1600" dirty="0" err="1" smtClean="0"/>
              <a:t>Yezzi</a:t>
            </a:r>
            <a:r>
              <a:rPr lang="en-US" sz="1600" dirty="0" smtClean="0"/>
              <a:t>,. M. Cetin, and A. </a:t>
            </a:r>
            <a:r>
              <a:rPr lang="en-US" sz="1600" dirty="0" err="1" smtClean="0"/>
              <a:t>Willsky</a:t>
            </a:r>
            <a:r>
              <a:rPr lang="en-US" sz="1600" dirty="0" smtClean="0"/>
              <a:t>. A nonparametric statistical method for image 	segmentation using information theory and curve evolution. IEEE Trans. on Image Processing 2005.</a:t>
            </a:r>
            <a:endParaRPr lang="en-US" sz="1600" dirty="0"/>
          </a:p>
        </p:txBody>
      </p:sp>
      <p:pic>
        <p:nvPicPr>
          <p:cNvPr id="10" name="Picture 9" descr="barplot_gr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502" y="1949676"/>
            <a:ext cx="4480560" cy="2393724"/>
          </a:xfrm>
          <a:prstGeom prst="rect">
            <a:avLst/>
          </a:prstGeom>
        </p:spPr>
      </p:pic>
      <p:pic>
        <p:nvPicPr>
          <p:cNvPr id="11" name="Picture 10" descr="scatterplot_gr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7" y="1942554"/>
            <a:ext cx="4480560" cy="2400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Effortlessly allow for </a:t>
            </a:r>
            <a:r>
              <a:rPr lang="en-US" b="1" dirty="0" smtClean="0"/>
              <a:t>topological </a:t>
            </a:r>
            <a:r>
              <a:rPr lang="en-US" dirty="0" smtClean="0"/>
              <a:t>changes</a:t>
            </a:r>
          </a:p>
          <a:p>
            <a:r>
              <a:rPr lang="en-US" dirty="0" smtClean="0"/>
              <a:t>Extension to </a:t>
            </a:r>
            <a:r>
              <a:rPr lang="en-US" b="1" dirty="0" smtClean="0"/>
              <a:t>M-</a:t>
            </a:r>
            <a:r>
              <a:rPr lang="en-US" b="1" dirty="0" err="1" smtClean="0"/>
              <a:t>ary</a:t>
            </a:r>
            <a:r>
              <a:rPr lang="en-US" b="1" dirty="0" smtClean="0"/>
              <a:t> </a:t>
            </a:r>
            <a:r>
              <a:rPr lang="en-US" dirty="0" smtClean="0"/>
              <a:t>sampling</a:t>
            </a:r>
          </a:p>
          <a:p>
            <a:r>
              <a:rPr lang="en-US" dirty="0" smtClean="0"/>
              <a:t>Improves convergence </a:t>
            </a:r>
            <a:r>
              <a:rPr lang="en-US" b="1" dirty="0" smtClean="0"/>
              <a:t>speed </a:t>
            </a:r>
            <a:r>
              <a:rPr lang="en-US" dirty="0" smtClean="0"/>
              <a:t>by orders of magnitude</a:t>
            </a:r>
          </a:p>
          <a:p>
            <a:r>
              <a:rPr lang="en-US" dirty="0" smtClean="0"/>
              <a:t>Demonstrate </a:t>
            </a:r>
            <a:r>
              <a:rPr lang="en-US" b="1" dirty="0" smtClean="0"/>
              <a:t>versatility </a:t>
            </a:r>
            <a:r>
              <a:rPr lang="en-US" dirty="0" smtClean="0"/>
              <a:t>of sampling methods for segmentation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Implicitly specify the curve</a:t>
            </a:r>
          </a:p>
          <a:p>
            <a:pPr eaLnBrk="1" hangingPunct="1"/>
            <a:r>
              <a:rPr lang="en-US" dirty="0" smtClean="0"/>
              <a:t>Define </a:t>
            </a:r>
            <a:r>
              <a:rPr lang="en-US" dirty="0"/>
              <a:t>a height at every pixel in the image</a:t>
            </a:r>
          </a:p>
        </p:txBody>
      </p:sp>
      <p:pic>
        <p:nvPicPr>
          <p:cNvPr id="16388" name="Picture 18" descr="handcontou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743200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9" descr="handme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743200"/>
            <a:ext cx="35242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20"/>
          <p:cNvSpPr txBox="1">
            <a:spLocks noChangeArrowheads="1"/>
          </p:cNvSpPr>
          <p:nvPr/>
        </p:nvSpPr>
        <p:spPr bwMode="auto">
          <a:xfrm>
            <a:off x="1905000" y="487680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The Surface</a:t>
            </a:r>
          </a:p>
        </p:txBody>
      </p:sp>
      <p:sp>
        <p:nvSpPr>
          <p:cNvPr id="16391" name="Text Box 21"/>
          <p:cNvSpPr txBox="1">
            <a:spLocks noChangeArrowheads="1"/>
          </p:cNvSpPr>
          <p:nvPr/>
        </p:nvSpPr>
        <p:spPr bwMode="auto">
          <a:xfrm>
            <a:off x="4946650" y="4724400"/>
            <a:ext cx="282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The Level Sets / Contours</a:t>
            </a:r>
          </a:p>
          <a:p>
            <a:pPr algn="ctr"/>
            <a:r>
              <a:rPr lang="en-US"/>
              <a:t>of the Surface</a:t>
            </a:r>
          </a:p>
        </p:txBody>
      </p:sp>
      <p:pic>
        <p:nvPicPr>
          <p:cNvPr id="8" name="Picture 7" descr="image-25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200400" y="4953000"/>
            <a:ext cx="304800" cy="254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 descr="nohandze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686175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The zero level set represents the 2D curve</a:t>
            </a:r>
          </a:p>
        </p:txBody>
      </p:sp>
      <p:pic>
        <p:nvPicPr>
          <p:cNvPr id="17413" name="Picture 4" descr="handconto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686175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handme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438400"/>
            <a:ext cx="35242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handcurv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3686175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handme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438400"/>
            <a:ext cx="35242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 descr="handcu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2114550"/>
            <a:ext cx="35242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90600" y="4191000"/>
            <a:ext cx="2895600" cy="3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Signed Distance Function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0600" y="3581400"/>
            <a:ext cx="2895600" cy="1600200"/>
            <a:chOff x="990600" y="2438400"/>
            <a:chExt cx="2895600" cy="1600200"/>
          </a:xfrm>
        </p:grpSpPr>
        <p:cxnSp>
          <p:nvCxnSpPr>
            <p:cNvPr id="7" name="Straight Connector 6"/>
            <p:cNvCxnSpPr/>
            <p:nvPr/>
          </p:nvCxnSpPr>
          <p:spPr>
            <a:xfrm rot="5400000" flipH="1" flipV="1">
              <a:off x="990600" y="2438400"/>
              <a:ext cx="1600200" cy="16002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2590800" y="2438400"/>
              <a:ext cx="1295400" cy="1295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1981200" y="4192588"/>
            <a:ext cx="1219200" cy="1588"/>
          </a:xfrm>
          <a:prstGeom prst="line">
            <a:avLst/>
          </a:prstGeom>
          <a:ln w="571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990600" y="4191000"/>
            <a:ext cx="2895600" cy="1588"/>
            <a:chOff x="990600" y="3048000"/>
            <a:chExt cx="2895600" cy="158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990600" y="3048000"/>
              <a:ext cx="990600" cy="1588"/>
            </a:xfrm>
            <a:prstGeom prst="line">
              <a:avLst/>
            </a:prstGeom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200400" y="3048000"/>
              <a:ext cx="685800" cy="1588"/>
            </a:xfrm>
            <a:prstGeom prst="line">
              <a:avLst/>
            </a:prstGeom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981200" y="4038600"/>
            <a:ext cx="1220788" cy="230982"/>
            <a:chOff x="1981200" y="2895600"/>
            <a:chExt cx="1220788" cy="230982"/>
          </a:xfrm>
        </p:grpSpPr>
        <p:cxnSp>
          <p:nvCxnSpPr>
            <p:cNvPr id="25" name="Straight Connector 24"/>
            <p:cNvCxnSpPr/>
            <p:nvPr/>
          </p:nvCxnSpPr>
          <p:spPr>
            <a:xfrm rot="5400000">
              <a:off x="3085703" y="3010297"/>
              <a:ext cx="230982" cy="1588"/>
            </a:xfrm>
            <a:prstGeom prst="line">
              <a:avLst/>
            </a:prstGeom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1866503" y="3010297"/>
              <a:ext cx="230982" cy="1588"/>
            </a:xfrm>
            <a:prstGeom prst="line">
              <a:avLst/>
            </a:prstGeom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2368962" y="2526268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0" y="2526268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</a:t>
            </a:r>
            <a:endParaRPr lang="en-US" dirty="0"/>
          </a:p>
        </p:txBody>
      </p:sp>
      <p:pic>
        <p:nvPicPr>
          <p:cNvPr id="40" name="Picture 39" descr="visualization_origin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862" y="2819400"/>
            <a:ext cx="4775200" cy="2743200"/>
          </a:xfrm>
          <a:prstGeom prst="rect">
            <a:avLst/>
          </a:prstGeom>
        </p:spPr>
      </p:pic>
      <p:pic>
        <p:nvPicPr>
          <p:cNvPr id="41" name="Picture 40" descr="visualization_bord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862" y="2819400"/>
            <a:ext cx="4775200" cy="2743200"/>
          </a:xfrm>
          <a:prstGeom prst="rect">
            <a:avLst/>
          </a:prstGeom>
        </p:spPr>
      </p:pic>
      <p:pic>
        <p:nvPicPr>
          <p:cNvPr id="42" name="Picture 41" descr="visualization_region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862" y="2819400"/>
            <a:ext cx="4775200" cy="2743200"/>
          </a:xfrm>
          <a:prstGeom prst="rect">
            <a:avLst/>
          </a:prstGeom>
        </p:spPr>
      </p:pic>
      <p:pic>
        <p:nvPicPr>
          <p:cNvPr id="43" name="Picture 42" descr="visualization_levels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9862" y="2822576"/>
            <a:ext cx="4775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54856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Segmentation is often formulated as energy minimization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Exponentiated</a:t>
            </a:r>
            <a:r>
              <a:rPr lang="en-US" dirty="0" smtClean="0"/>
              <a:t> Mutual Information under some prior is equivalent to posterior: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Why would we want to sample from posterior of curves                ?</a:t>
            </a:r>
          </a:p>
          <a:p>
            <a:pPr lvl="1"/>
            <a:r>
              <a:rPr lang="en-US" dirty="0" smtClean="0"/>
              <a:t>More robust results</a:t>
            </a:r>
          </a:p>
          <a:p>
            <a:pPr lvl="1"/>
            <a:r>
              <a:rPr lang="en-US" dirty="0" smtClean="0"/>
              <a:t>Multimodal distributions</a:t>
            </a:r>
          </a:p>
          <a:p>
            <a:pPr lvl="1"/>
            <a:r>
              <a:rPr lang="en-US" dirty="0" smtClean="0"/>
              <a:t>Calculating marginal probabilities</a:t>
            </a:r>
          </a:p>
          <a:p>
            <a:pPr lvl="2"/>
            <a:r>
              <a:rPr lang="en-US" dirty="0" smtClean="0"/>
              <a:t>Probability that a pixel is on the boundary</a:t>
            </a:r>
          </a:p>
          <a:p>
            <a:pPr lvl="2"/>
            <a:r>
              <a:rPr lang="en-US" dirty="0" smtClean="0"/>
              <a:t>Probability that a pixel is within a certain region</a:t>
            </a:r>
          </a:p>
          <a:p>
            <a:pPr lvl="2"/>
            <a:r>
              <a:rPr lang="en-US" dirty="0" smtClean="0"/>
              <a:t>Probability that a pixel is in the same region as another pixel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327900" y="3975100"/>
            <a:ext cx="825500" cy="2921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581400" y="1879600"/>
            <a:ext cx="1917700" cy="4064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612900" y="3124200"/>
            <a:ext cx="60071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Motivation</a:t>
            </a:r>
            <a:endParaRPr lang="en-US" dirty="0"/>
          </a:p>
        </p:txBody>
      </p:sp>
      <p:pic>
        <p:nvPicPr>
          <p:cNvPr id="4" name="Picture 3" descr="bimodal_gaussia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175" y="1235075"/>
            <a:ext cx="8455025" cy="2193925"/>
          </a:xfrm>
          <a:prstGeom prst="rect">
            <a:avLst/>
          </a:prstGeom>
        </p:spPr>
      </p:pic>
      <p:pic>
        <p:nvPicPr>
          <p:cNvPr id="5" name="Picture 4" descr="multimod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900" y="3733800"/>
            <a:ext cx="2565400" cy="2565400"/>
          </a:xfrm>
          <a:prstGeom prst="rect">
            <a:avLst/>
          </a:prstGeom>
        </p:spPr>
      </p:pic>
      <p:pic>
        <p:nvPicPr>
          <p:cNvPr id="6" name="Picture 5" descr="850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733801"/>
            <a:ext cx="3844104" cy="25654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371600" y="3886200"/>
            <a:ext cx="2286000" cy="2286000"/>
            <a:chOff x="1371600" y="3886200"/>
            <a:chExt cx="2286000" cy="2286000"/>
          </a:xfrm>
        </p:grpSpPr>
        <p:sp>
          <p:nvSpPr>
            <p:cNvPr id="7" name="Oval 6"/>
            <p:cNvSpPr/>
            <p:nvPr/>
          </p:nvSpPr>
          <p:spPr>
            <a:xfrm>
              <a:off x="1371600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667000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371600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667000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71600" y="3886200"/>
            <a:ext cx="2286000" cy="2286000"/>
            <a:chOff x="7739662" y="3886200"/>
            <a:chExt cx="2286000" cy="2286000"/>
          </a:xfrm>
        </p:grpSpPr>
        <p:sp>
          <p:nvSpPr>
            <p:cNvPr id="12" name="Oval 11"/>
            <p:cNvSpPr/>
            <p:nvPr/>
          </p:nvSpPr>
          <p:spPr>
            <a:xfrm>
              <a:off x="7739662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9035062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739662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9035062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231900" y="3733800"/>
            <a:ext cx="2565400" cy="2565400"/>
          </a:xfrm>
          <a:prstGeom prst="rect">
            <a:avLst/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 descr="85048_2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733800"/>
            <a:ext cx="3844104" cy="2565400"/>
          </a:xfrm>
          <a:prstGeom prst="rect">
            <a:avLst/>
          </a:prstGeom>
        </p:spPr>
      </p:pic>
      <p:pic>
        <p:nvPicPr>
          <p:cNvPr id="24" name="Picture 23" descr="85048_1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733801"/>
            <a:ext cx="3844104" cy="25654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267200" y="3733801"/>
            <a:ext cx="3844104" cy="2565400"/>
          </a:xfrm>
          <a:prstGeom prst="rect">
            <a:avLst/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Metropolis-Hastings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space of segmentations is huge:</a:t>
            </a:r>
          </a:p>
          <a:p>
            <a:r>
              <a:rPr lang="en-US" dirty="0" smtClean="0"/>
              <a:t>Use Metropolis-Hastings MCMC to sample</a:t>
            </a:r>
          </a:p>
          <a:p>
            <a:pPr lvl="1"/>
            <a:r>
              <a:rPr lang="en-US" dirty="0" smtClean="0"/>
              <a:t>Sample from a proposal distribution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Accept the proposal with probability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Samples will eventually converge if the Markov chain is </a:t>
            </a:r>
            <a:r>
              <a:rPr lang="en-US" dirty="0" err="1" smtClean="0"/>
              <a:t>ergodic</a:t>
            </a:r>
            <a:r>
              <a:rPr lang="en-US" dirty="0" smtClean="0"/>
              <a:t> because the Hastings ratio ensures detailed balance. </a:t>
            </a:r>
            <a:endParaRPr lang="en-US" dirty="0"/>
          </a:p>
        </p:txBody>
      </p:sp>
      <p:pic>
        <p:nvPicPr>
          <p:cNvPr id="8" name="Picture 7" descr="latex-image-2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3958" y="2686099"/>
            <a:ext cx="1727200" cy="508000"/>
          </a:xfrm>
          <a:prstGeom prst="rect">
            <a:avLst/>
          </a:prstGeom>
        </p:spPr>
      </p:pic>
      <p:pic>
        <p:nvPicPr>
          <p:cNvPr id="9" name="Picture 8" descr="latex-image-3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339387" y="4025128"/>
            <a:ext cx="4394200" cy="8509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109788" y="1437504"/>
            <a:ext cx="558800" cy="27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971</Words>
  <Application>Microsoft Office PowerPoint</Application>
  <PresentationFormat>On-screen Show (4:3)</PresentationFormat>
  <Paragraphs>214</Paragraphs>
  <Slides>33</Slides>
  <Notes>1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Efficient MCMC Sampling with Implicit Shape Representations</vt:lpstr>
      <vt:lpstr>Image Segmentation</vt:lpstr>
      <vt:lpstr>Implicit Level Set Representation</vt:lpstr>
      <vt:lpstr>Implicit Level Set Representation</vt:lpstr>
      <vt:lpstr>Implicit Level Set Representation</vt:lpstr>
      <vt:lpstr>Implicit Level Set Representation</vt:lpstr>
      <vt:lpstr>Sampling Motivation</vt:lpstr>
      <vt:lpstr>Sampling Motivation</vt:lpstr>
      <vt:lpstr>Metropolis-Hastings Sampling</vt:lpstr>
      <vt:lpstr>Previous Sampling Methods</vt:lpstr>
      <vt:lpstr>Previous Sampling Methods</vt:lpstr>
      <vt:lpstr>Previous Sampling Methods</vt:lpstr>
      <vt:lpstr>Key Ideas</vt:lpstr>
      <vt:lpstr>Biased Proposal Distributions</vt:lpstr>
      <vt:lpstr>Biased Proposal Distributions</vt:lpstr>
      <vt:lpstr>A Quick Recap</vt:lpstr>
      <vt:lpstr>Our Proposal Distribution</vt:lpstr>
      <vt:lpstr>Our Proposal Distribution</vt:lpstr>
      <vt:lpstr>Results</vt:lpstr>
      <vt:lpstr>Topological Changes</vt:lpstr>
      <vt:lpstr>Comparing Sampling Algorithms</vt:lpstr>
      <vt:lpstr>Computation Time</vt:lpstr>
      <vt:lpstr>Computation Time</vt:lpstr>
      <vt:lpstr>Synthetic Results</vt:lpstr>
      <vt:lpstr>M-Ary Sampling</vt:lpstr>
      <vt:lpstr>M-Ary Sampling</vt:lpstr>
      <vt:lpstr>M-Ary Sampling</vt:lpstr>
      <vt:lpstr>M-Ary Sampling</vt:lpstr>
      <vt:lpstr>A Natural Image</vt:lpstr>
      <vt:lpstr>Example Sampling vs. Optimization</vt:lpstr>
      <vt:lpstr>Results on the BSDS</vt:lpstr>
      <vt:lpstr>Results on the BSDS</vt:lpstr>
      <vt:lpstr>Contributions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MCMC Sampling with Implicit Shape Representations</dc:title>
  <dc:creator>Jason Chang</dc:creator>
  <cp:lastModifiedBy>jchang7</cp:lastModifiedBy>
  <cp:revision>92</cp:revision>
  <dcterms:created xsi:type="dcterms:W3CDTF">2011-04-20T18:42:20Z</dcterms:created>
  <dcterms:modified xsi:type="dcterms:W3CDTF">2011-05-31T19:05:23Z</dcterms:modified>
</cp:coreProperties>
</file>